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emf" ContentType="image/x-e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62" r:id="rId4"/>
    <p:sldId id="257" r:id="rId5"/>
    <p:sldId id="258" r:id="rId6"/>
    <p:sldId id="295" r:id="rId7"/>
    <p:sldId id="326" r:id="rId8"/>
    <p:sldId id="286" r:id="rId10"/>
    <p:sldId id="327" r:id="rId11"/>
    <p:sldId id="328" r:id="rId12"/>
    <p:sldId id="260" r:id="rId13"/>
    <p:sldId id="298" r:id="rId14"/>
    <p:sldId id="287" r:id="rId15"/>
    <p:sldId id="293" r:id="rId16"/>
    <p:sldId id="294" r:id="rId17"/>
    <p:sldId id="381" r:id="rId18"/>
    <p:sldId id="329" r:id="rId19"/>
    <p:sldId id="330" r:id="rId20"/>
    <p:sldId id="331" r:id="rId21"/>
    <p:sldId id="382" r:id="rId22"/>
    <p:sldId id="383" r:id="rId23"/>
    <p:sldId id="343" r:id="rId24"/>
    <p:sldId id="384" r:id="rId25"/>
    <p:sldId id="386" r:id="rId26"/>
    <p:sldId id="387" r:id="rId27"/>
    <p:sldId id="388" r:id="rId28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Century Schoolbook" panose="02040604050505020304" pitchFamily="18" charset="0"/>
        <a:ea typeface="楷体_GB2312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Century Schoolbook" panose="02040604050505020304" pitchFamily="18" charset="0"/>
        <a:ea typeface="楷体_GB2312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Century Schoolbook" panose="02040604050505020304" pitchFamily="18" charset="0"/>
        <a:ea typeface="楷体_GB2312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Century Schoolbook" panose="02040604050505020304" pitchFamily="18" charset="0"/>
        <a:ea typeface="楷体_GB2312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Century Schoolbook" panose="02040604050505020304" pitchFamily="18" charset="0"/>
        <a:ea typeface="楷体_GB2312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Century Schoolbook" panose="02040604050505020304" pitchFamily="18" charset="0"/>
        <a:ea typeface="楷体_GB2312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Century Schoolbook" panose="02040604050505020304" pitchFamily="18" charset="0"/>
        <a:ea typeface="楷体_GB2312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Century Schoolbook" panose="02040604050505020304" pitchFamily="18" charset="0"/>
        <a:ea typeface="楷体_GB2312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Century Schoolbook" panose="020406040505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431"/>
  </p:normalViewPr>
  <p:slideViewPr>
    <p:cSldViewPr showGuides="1">
      <p:cViewPr varScale="1">
        <p:scale>
          <a:sx n="83" d="100"/>
          <a:sy n="83" d="100"/>
        </p:scale>
        <p:origin x="1450" y="58"/>
      </p:cViewPr>
      <p:guideLst>
        <p:guide orient="horz" pos="4032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gs" Target="tags/tag5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.wmf"/><Relationship Id="rId8" Type="http://schemas.openxmlformats.org/officeDocument/2006/relationships/image" Target="../media/image52.wmf"/><Relationship Id="rId7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18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0" Type="http://schemas.openxmlformats.org/officeDocument/2006/relationships/image" Target="../media/image54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7" Type="http://schemas.openxmlformats.org/officeDocument/2006/relationships/image" Target="../media/image65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7" Type="http://schemas.openxmlformats.org/officeDocument/2006/relationships/image" Target="../media/image72.wmf"/><Relationship Id="rId6" Type="http://schemas.openxmlformats.org/officeDocument/2006/relationships/image" Target="../media/image71.wmf"/><Relationship Id="rId5" Type="http://schemas.openxmlformats.org/officeDocument/2006/relationships/image" Target="../media/image42.wmf"/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2.wmf"/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image" Target="../media/image28.wmf"/><Relationship Id="rId7" Type="http://schemas.openxmlformats.org/officeDocument/2006/relationships/image" Target="../media/image27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3" Type="http://schemas.openxmlformats.org/officeDocument/2006/relationships/image" Target="../media/image8.wmf"/><Relationship Id="rId12" Type="http://schemas.openxmlformats.org/officeDocument/2006/relationships/image" Target="../media/image32.wmf"/><Relationship Id="rId11" Type="http://schemas.openxmlformats.org/officeDocument/2006/relationships/image" Target="../media/image31.wmf"/><Relationship Id="rId10" Type="http://schemas.openxmlformats.org/officeDocument/2006/relationships/image" Target="../media/image30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.wmf"/><Relationship Id="rId8" Type="http://schemas.openxmlformats.org/officeDocument/2006/relationships/image" Target="../media/image43.wmf"/><Relationship Id="rId7" Type="http://schemas.openxmlformats.org/officeDocument/2006/relationships/image" Target="../media/image42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67DD6E-60E0-43C4-9683-79CC2BEAE831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67DD6E-60E0-43C4-9683-79CC2BEAE831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67DD6E-60E0-43C4-9683-79CC2BEAE831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67DD6E-60E0-43C4-9683-79CC2BEAE831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67DD6E-60E0-43C4-9683-79CC2BEAE831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67DD6E-60E0-43C4-9683-79CC2BEAE831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67DD6E-60E0-43C4-9683-79CC2BEAE831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67DD6E-60E0-43C4-9683-79CC2BEAE831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67DD6E-60E0-43C4-9683-79CC2BEAE831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67DD6E-60E0-43C4-9683-79CC2BEAE831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67DD6E-60E0-43C4-9683-79CC2BEAE831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67DD6E-60E0-43C4-9683-79CC2BEAE831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67DD6E-60E0-43C4-9683-79CC2BEAE831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67DD6E-60E0-43C4-9683-79CC2BEAE831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67DD6E-60E0-43C4-9683-79CC2BEAE831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67DD6E-60E0-43C4-9683-79CC2BEAE831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67DD6E-60E0-43C4-9683-79CC2BEAE831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67DD6E-60E0-43C4-9683-79CC2BEAE831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67DD6E-60E0-43C4-9683-79CC2BEAE831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67DD6E-60E0-43C4-9683-79CC2BEAE831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67DD6E-60E0-43C4-9683-79CC2BEAE831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67DD6E-60E0-43C4-9683-79CC2BEAE831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67DD6E-60E0-43C4-9683-79CC2BEAE831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random/>
  </p:transition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67DD6E-60E0-43C4-9683-79CC2BEAE831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random/>
  </p:transition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7.xml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5.wmf"/><Relationship Id="rId1" Type="http://schemas.openxmlformats.org/officeDocument/2006/relationships/oleObject" Target="../embeddings/oleObject46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7.wmf"/><Relationship Id="rId37" Type="http://schemas.openxmlformats.org/officeDocument/2006/relationships/vmlDrawing" Target="../drawings/vmlDrawing10.vml"/><Relationship Id="rId36" Type="http://schemas.openxmlformats.org/officeDocument/2006/relationships/slideLayout" Target="../slideLayouts/slideLayout7.xml"/><Relationship Id="rId35" Type="http://schemas.openxmlformats.org/officeDocument/2006/relationships/image" Target="../media/image55.GIF"/><Relationship Id="rId34" Type="http://schemas.openxmlformats.org/officeDocument/2006/relationships/oleObject" Target="../embeddings/oleObject71.bin"/><Relationship Id="rId33" Type="http://schemas.openxmlformats.org/officeDocument/2006/relationships/image" Target="../media/image54.wmf"/><Relationship Id="rId32" Type="http://schemas.openxmlformats.org/officeDocument/2006/relationships/oleObject" Target="../embeddings/oleObject70.bin"/><Relationship Id="rId31" Type="http://schemas.openxmlformats.org/officeDocument/2006/relationships/oleObject" Target="../embeddings/oleObject69.bin"/><Relationship Id="rId30" Type="http://schemas.openxmlformats.org/officeDocument/2006/relationships/oleObject" Target="../embeddings/oleObject68.bin"/><Relationship Id="rId3" Type="http://schemas.openxmlformats.org/officeDocument/2006/relationships/oleObject" Target="../embeddings/oleObject49.bin"/><Relationship Id="rId29" Type="http://schemas.openxmlformats.org/officeDocument/2006/relationships/oleObject" Target="../embeddings/oleObject67.bin"/><Relationship Id="rId28" Type="http://schemas.openxmlformats.org/officeDocument/2006/relationships/oleObject" Target="../embeddings/oleObject66.bin"/><Relationship Id="rId27" Type="http://schemas.openxmlformats.org/officeDocument/2006/relationships/image" Target="../media/image53.wmf"/><Relationship Id="rId26" Type="http://schemas.openxmlformats.org/officeDocument/2006/relationships/oleObject" Target="../embeddings/oleObject65.bin"/><Relationship Id="rId25" Type="http://schemas.openxmlformats.org/officeDocument/2006/relationships/image" Target="../media/image52.wmf"/><Relationship Id="rId24" Type="http://schemas.openxmlformats.org/officeDocument/2006/relationships/oleObject" Target="../embeddings/oleObject64.bin"/><Relationship Id="rId23" Type="http://schemas.openxmlformats.org/officeDocument/2006/relationships/oleObject" Target="../embeddings/oleObject63.bin"/><Relationship Id="rId22" Type="http://schemas.openxmlformats.org/officeDocument/2006/relationships/oleObject" Target="../embeddings/oleObject62.bin"/><Relationship Id="rId21" Type="http://schemas.openxmlformats.org/officeDocument/2006/relationships/oleObject" Target="../embeddings/oleObject61.bin"/><Relationship Id="rId20" Type="http://schemas.openxmlformats.org/officeDocument/2006/relationships/oleObject" Target="../embeddings/oleObject60.bin"/><Relationship Id="rId2" Type="http://schemas.openxmlformats.org/officeDocument/2006/relationships/image" Target="../media/image46.wmf"/><Relationship Id="rId19" Type="http://schemas.openxmlformats.org/officeDocument/2006/relationships/image" Target="../media/image51.wmf"/><Relationship Id="rId18" Type="http://schemas.openxmlformats.org/officeDocument/2006/relationships/oleObject" Target="../embeddings/oleObject59.bin"/><Relationship Id="rId17" Type="http://schemas.openxmlformats.org/officeDocument/2006/relationships/oleObject" Target="../embeddings/oleObject58.bin"/><Relationship Id="rId16" Type="http://schemas.openxmlformats.org/officeDocument/2006/relationships/oleObject" Target="../embeddings/oleObject57.bin"/><Relationship Id="rId15" Type="http://schemas.openxmlformats.org/officeDocument/2006/relationships/oleObject" Target="../embeddings/oleObject56.bin"/><Relationship Id="rId14" Type="http://schemas.openxmlformats.org/officeDocument/2006/relationships/oleObject" Target="../embeddings/oleObject55.bin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48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9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56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7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12.wmf"/><Relationship Id="rId18" Type="http://schemas.openxmlformats.org/officeDocument/2006/relationships/vmlDrawing" Target="../drawings/vmlDrawing1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15" Type="http://schemas.openxmlformats.org/officeDocument/2006/relationships/oleObject" Target="../embeddings/oleObject83.bin"/><Relationship Id="rId14" Type="http://schemas.openxmlformats.org/officeDocument/2006/relationships/image" Target="../media/image65.wmf"/><Relationship Id="rId13" Type="http://schemas.openxmlformats.org/officeDocument/2006/relationships/oleObject" Target="../embeddings/oleObject82.bin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81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76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84.bin"/><Relationship Id="rId20" Type="http://schemas.openxmlformats.org/officeDocument/2006/relationships/vmlDrawing" Target="../drawings/vmlDrawing13.vml"/><Relationship Id="rId2" Type="http://schemas.openxmlformats.org/officeDocument/2006/relationships/image" Target="../media/image20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43.wmf"/><Relationship Id="rId17" Type="http://schemas.openxmlformats.org/officeDocument/2006/relationships/oleObject" Target="../embeddings/oleObject91.bin"/><Relationship Id="rId16" Type="http://schemas.openxmlformats.org/officeDocument/2006/relationships/image" Target="../media/image72.wmf"/><Relationship Id="rId15" Type="http://schemas.openxmlformats.org/officeDocument/2006/relationships/oleObject" Target="../embeddings/oleObject90.bin"/><Relationship Id="rId14" Type="http://schemas.openxmlformats.org/officeDocument/2006/relationships/image" Target="../media/image71.wmf"/><Relationship Id="rId13" Type="http://schemas.openxmlformats.org/officeDocument/2006/relationships/oleObject" Target="../embeddings/oleObject89.bin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70.wmf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5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8.w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76.wmf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93.bin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6.vml"/><Relationship Id="rId6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image" Target="../media/image79.w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2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80.wmf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9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84.wmf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83.wmf"/><Relationship Id="rId1" Type="http://schemas.openxmlformats.org/officeDocument/2006/relationships/oleObject" Target="../embeddings/oleObject100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9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5.GIF"/><Relationship Id="rId2" Type="http://schemas.openxmlformats.org/officeDocument/2006/relationships/image" Target="../media/image86.wmf"/><Relationship Id="rId1" Type="http://schemas.openxmlformats.org/officeDocument/2006/relationships/oleObject" Target="../embeddings/oleObject103.bin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0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9.emf"/><Relationship Id="rId4" Type="http://schemas.openxmlformats.org/officeDocument/2006/relationships/oleObject" Target="../embeddings/oleObject105.bin"/><Relationship Id="rId3" Type="http://schemas.openxmlformats.org/officeDocument/2006/relationships/image" Target="../media/image88.emf"/><Relationship Id="rId2" Type="http://schemas.openxmlformats.org/officeDocument/2006/relationships/oleObject" Target="../embeddings/oleObject104.bin"/><Relationship Id="rId1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90.wmf"/><Relationship Id="rId1" Type="http://schemas.openxmlformats.org/officeDocument/2006/relationships/oleObject" Target="../embeddings/oleObject106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93.wmf"/><Relationship Id="rId14" Type="http://schemas.openxmlformats.org/officeDocument/2006/relationships/vmlDrawing" Target="../drawings/vmlDrawing2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8.wmf"/><Relationship Id="rId11" Type="http://schemas.openxmlformats.org/officeDocument/2006/relationships/oleObject" Target="../embeddings/oleObject114.bin"/><Relationship Id="rId10" Type="http://schemas.openxmlformats.org/officeDocument/2006/relationships/image" Target="../media/image97.wmf"/><Relationship Id="rId1" Type="http://schemas.openxmlformats.org/officeDocument/2006/relationships/oleObject" Target="../embeddings/oleObject109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02.wmf"/><Relationship Id="rId7" Type="http://schemas.openxmlformats.org/officeDocument/2006/relationships/oleObject" Target="../embeddings/oleObject118.bin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116.bin"/><Relationship Id="rId2" Type="http://schemas.openxmlformats.org/officeDocument/2006/relationships/image" Target="../media/image99.wmf"/><Relationship Id="rId10" Type="http://schemas.openxmlformats.org/officeDocument/2006/relationships/vmlDrawing" Target="../drawings/vmlDrawing23.vml"/><Relationship Id="rId1" Type="http://schemas.openxmlformats.org/officeDocument/2006/relationships/oleObject" Target="../embeddings/oleObject115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0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wmf"/><Relationship Id="rId32" Type="http://schemas.openxmlformats.org/officeDocument/2006/relationships/vmlDrawing" Target="../drawings/vmlDrawing6.vml"/><Relationship Id="rId31" Type="http://schemas.openxmlformats.org/officeDocument/2006/relationships/slideLayout" Target="../slideLayouts/slideLayout7.xml"/><Relationship Id="rId30" Type="http://schemas.openxmlformats.org/officeDocument/2006/relationships/tags" Target="../tags/tag1.xml"/><Relationship Id="rId3" Type="http://schemas.openxmlformats.org/officeDocument/2006/relationships/oleObject" Target="../embeddings/oleObject19.bin"/><Relationship Id="rId29" Type="http://schemas.openxmlformats.org/officeDocument/2006/relationships/image" Target="../media/image8.wmf"/><Relationship Id="rId28" Type="http://schemas.openxmlformats.org/officeDocument/2006/relationships/oleObject" Target="../embeddings/oleObject33.bin"/><Relationship Id="rId27" Type="http://schemas.openxmlformats.org/officeDocument/2006/relationships/image" Target="../media/image32.wmf"/><Relationship Id="rId26" Type="http://schemas.openxmlformats.org/officeDocument/2006/relationships/oleObject" Target="../embeddings/oleObject32.bin"/><Relationship Id="rId25" Type="http://schemas.openxmlformats.org/officeDocument/2006/relationships/image" Target="../media/image31.wmf"/><Relationship Id="rId24" Type="http://schemas.openxmlformats.org/officeDocument/2006/relationships/oleObject" Target="../embeddings/oleObject31.bin"/><Relationship Id="rId23" Type="http://schemas.openxmlformats.org/officeDocument/2006/relationships/image" Target="../media/image30.wmf"/><Relationship Id="rId22" Type="http://schemas.openxmlformats.org/officeDocument/2006/relationships/oleObject" Target="../embeddings/oleObject30.bin"/><Relationship Id="rId21" Type="http://schemas.openxmlformats.org/officeDocument/2006/relationships/image" Target="../media/image29.wmf"/><Relationship Id="rId20" Type="http://schemas.openxmlformats.org/officeDocument/2006/relationships/oleObject" Target="../embeddings/oleObject29.bin"/><Relationship Id="rId2" Type="http://schemas.openxmlformats.org/officeDocument/2006/relationships/image" Target="../media/image21.wmf"/><Relationship Id="rId19" Type="http://schemas.openxmlformats.org/officeDocument/2006/relationships/oleObject" Target="../embeddings/oleObject28.bin"/><Relationship Id="rId18" Type="http://schemas.openxmlformats.org/officeDocument/2006/relationships/oleObject" Target="../embeddings/oleObject27.bin"/><Relationship Id="rId17" Type="http://schemas.openxmlformats.org/officeDocument/2006/relationships/oleObject" Target="../embeddings/oleObject26.bin"/><Relationship Id="rId16" Type="http://schemas.openxmlformats.org/officeDocument/2006/relationships/image" Target="../media/image28.wmf"/><Relationship Id="rId15" Type="http://schemas.openxmlformats.org/officeDocument/2006/relationships/oleObject" Target="../embeddings/oleObject25.bin"/><Relationship Id="rId14" Type="http://schemas.openxmlformats.org/officeDocument/2006/relationships/image" Target="../media/image27.wmf"/><Relationship Id="rId13" Type="http://schemas.openxmlformats.org/officeDocument/2006/relationships/oleObject" Target="../embeddings/oleObject24.bin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3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8.bin"/><Relationship Id="rId21" Type="http://schemas.openxmlformats.org/officeDocument/2006/relationships/vmlDrawing" Target="../drawings/vmlDrawing8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36.wmf"/><Relationship Id="rId19" Type="http://schemas.openxmlformats.org/officeDocument/2006/relationships/tags" Target="../tags/tag4.xml"/><Relationship Id="rId18" Type="http://schemas.openxmlformats.org/officeDocument/2006/relationships/image" Target="../media/image44.wmf"/><Relationship Id="rId17" Type="http://schemas.openxmlformats.org/officeDocument/2006/relationships/oleObject" Target="../embeddings/oleObject45.bin"/><Relationship Id="rId16" Type="http://schemas.openxmlformats.org/officeDocument/2006/relationships/image" Target="../media/image43.wmf"/><Relationship Id="rId15" Type="http://schemas.openxmlformats.org/officeDocument/2006/relationships/oleObject" Target="../embeddings/oleObject44.bin"/><Relationship Id="rId14" Type="http://schemas.openxmlformats.org/officeDocument/2006/relationships/image" Target="../media/image42.wmf"/><Relationship Id="rId13" Type="http://schemas.openxmlformats.org/officeDocument/2006/relationships/oleObject" Target="../embeddings/oleObject43.bin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28600" y="908050"/>
            <a:ext cx="5064125" cy="58356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kern="1200" cap="none" spc="0" normalizeH="0" baseline="0" noProof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楷体_GB2312" pitchFamily="49" charset="-122"/>
                <a:cs typeface="+mn-cs"/>
              </a:rPr>
              <a:t>一、谐振动的基本规律</a:t>
            </a:r>
            <a:endParaRPr kumimoji="1" lang="zh-CN" altLang="en-US" sz="3200" kern="1200" cap="none" spc="0" normalizeH="0" baseline="0" noProof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entury Schoolbook" panose="020406040505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8197" name="Text Box 5"/>
          <p:cNvSpPr txBox="1"/>
          <p:nvPr/>
        </p:nvSpPr>
        <p:spPr>
          <a:xfrm>
            <a:off x="228600" y="1700530"/>
            <a:ext cx="66294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1</a:t>
            </a:r>
            <a:r>
              <a:rPr lang="en-US" altLang="zh-CN" sz="32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.</a:t>
            </a:r>
            <a:r>
              <a:rPr lang="zh-CN" altLang="en-US" sz="32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受力特征：物体受回复力作用</a:t>
            </a:r>
            <a:endParaRPr lang="zh-CN" altLang="en-US" sz="3200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6300470" y="1844675"/>
          <a:ext cx="1333500" cy="321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1675765" imgH="406400" progId="Equation.3">
                  <p:embed/>
                </p:oleObj>
              </mc:Choice>
              <mc:Fallback>
                <p:oleObj name="" r:id="rId1" imgW="1675765" imgH="4064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00470" y="1844675"/>
                        <a:ext cx="1333500" cy="3219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/>
          <p:nvPr/>
        </p:nvSpPr>
        <p:spPr>
          <a:xfrm>
            <a:off x="228600" y="3030220"/>
            <a:ext cx="3048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2</a:t>
            </a:r>
            <a:r>
              <a:rPr lang="en-US" altLang="zh-CN" sz="32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.</a:t>
            </a:r>
            <a:r>
              <a:rPr lang="zh-CN" altLang="en-US" sz="32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运动规律：</a:t>
            </a:r>
            <a:endParaRPr lang="zh-CN" altLang="en-US" sz="3200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3505200" y="2636520"/>
          <a:ext cx="3168015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3352800" imgH="482600" progId="Equation.3">
                  <p:embed/>
                </p:oleObj>
              </mc:Choice>
              <mc:Fallback>
                <p:oleObj name="" r:id="rId3" imgW="3352800" imgH="482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2636520"/>
                        <a:ext cx="3168015" cy="4546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3505200" y="3354070"/>
          <a:ext cx="3535045" cy="43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3898900" imgH="482600" progId="Equation.3">
                  <p:embed/>
                </p:oleObj>
              </mc:Choice>
              <mc:Fallback>
                <p:oleObj name="" r:id="rId5" imgW="3898900" imgH="482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5200" y="3354070"/>
                        <a:ext cx="3535045" cy="436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3505200" y="3932555"/>
          <a:ext cx="3774440" cy="50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7" imgW="4152900" imgH="558800" progId="Equation.3">
                  <p:embed/>
                </p:oleObj>
              </mc:Choice>
              <mc:Fallback>
                <p:oleObj name="" r:id="rId7" imgW="4152900" imgH="558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5200" y="3932555"/>
                        <a:ext cx="3774440" cy="507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35243" y="4869180"/>
            <a:ext cx="6503988" cy="58356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kern="1200" cap="none" spc="0" normalizeH="0" baseline="0" noProof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楷体_GB2312" pitchFamily="49" charset="-122"/>
                <a:cs typeface="+mn-cs"/>
              </a:rPr>
              <a:t>二、描写谐振动的几个物理量</a:t>
            </a:r>
            <a:endParaRPr kumimoji="1" lang="zh-CN" altLang="en-US" sz="3200" kern="1200" cap="none" spc="0" normalizeH="0" baseline="0" noProof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entury Schoolbook" panose="020406040505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8204" name="AutoShape 12"/>
          <p:cNvSpPr/>
          <p:nvPr/>
        </p:nvSpPr>
        <p:spPr>
          <a:xfrm>
            <a:off x="3211513" y="2780348"/>
            <a:ext cx="150812" cy="1446212"/>
          </a:xfrm>
          <a:prstGeom prst="leftBrace">
            <a:avLst>
              <a:gd name="adj1" fmla="val 79912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828040" y="5949315"/>
          <a:ext cx="3416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9" imgW="3416300" imgH="482600" progId="Equation.3">
                  <p:embed/>
                </p:oleObj>
              </mc:Choice>
              <mc:Fallback>
                <p:oleObj name="" r:id="rId9" imgW="3416300" imgH="482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8040" y="5949315"/>
                        <a:ext cx="3416300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9388" y="-27305"/>
            <a:ext cx="6551613" cy="7683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4400" kern="1200" cap="none" spc="0" normalizeH="0" baseline="0" noProof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第五章</a:t>
            </a:r>
            <a:r>
              <a:rPr kumimoji="1" lang="en-US" altLang="zh-CN" sz="4400" kern="1200" cap="none" spc="0" normalizeH="0" baseline="0" noProof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en-US" sz="4400" kern="1200" cap="none" spc="0" normalizeH="0" baseline="0" noProof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机械振动</a:t>
            </a:r>
            <a:endParaRPr kumimoji="1" lang="zh-CN" altLang="en-US" sz="4400" b="0" kern="1200" cap="none" spc="0" normalizeH="0" baseline="0" noProof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8199" grpId="0"/>
      <p:bldP spid="820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/>
          <p:nvPr/>
        </p:nvSpPr>
        <p:spPr>
          <a:xfrm>
            <a:off x="609600" y="755650"/>
            <a:ext cx="8077200" cy="12725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1. 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已知某简谐运动的运动曲线如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下图所示，求此简谐运动的初相。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2531" name="Group 3"/>
          <p:cNvGrpSpPr/>
          <p:nvPr/>
        </p:nvGrpSpPr>
        <p:grpSpPr>
          <a:xfrm>
            <a:off x="5257800" y="2286000"/>
            <a:ext cx="3505200" cy="2438400"/>
            <a:chOff x="3312" y="1440"/>
            <a:chExt cx="2208" cy="1536"/>
          </a:xfrm>
        </p:grpSpPr>
        <p:sp>
          <p:nvSpPr>
            <p:cNvPr id="22535" name="Rectangle 4"/>
            <p:cNvSpPr/>
            <p:nvPr/>
          </p:nvSpPr>
          <p:spPr>
            <a:xfrm>
              <a:off x="3312" y="1480"/>
              <a:ext cx="2208" cy="1488"/>
            </a:xfrm>
            <a:prstGeom prst="rect">
              <a:avLst/>
            </a:prstGeom>
            <a:noFill/>
            <a:ln w="9525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/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22536" name="Freeform 5"/>
            <p:cNvSpPr>
              <a:spLocks noChangeAspect="1"/>
            </p:cNvSpPr>
            <p:nvPr/>
          </p:nvSpPr>
          <p:spPr>
            <a:xfrm>
              <a:off x="3536" y="1752"/>
              <a:ext cx="1896" cy="1056"/>
            </a:xfrm>
            <a:custGeom>
              <a:avLst/>
              <a:gdLst/>
              <a:ahLst/>
              <a:cxnLst>
                <a:cxn ang="0">
                  <a:pos x="20" y="568"/>
                </a:cxn>
                <a:cxn ang="0">
                  <a:pos x="58" y="649"/>
                </a:cxn>
                <a:cxn ang="0">
                  <a:pos x="96" y="726"/>
                </a:cxn>
                <a:cxn ang="0">
                  <a:pos x="134" y="798"/>
                </a:cxn>
                <a:cxn ang="0">
                  <a:pos x="172" y="864"/>
                </a:cxn>
                <a:cxn ang="0">
                  <a:pos x="210" y="923"/>
                </a:cxn>
                <a:cxn ang="0">
                  <a:pos x="248" y="972"/>
                </a:cxn>
                <a:cxn ang="0">
                  <a:pos x="288" y="1011"/>
                </a:cxn>
                <a:cxn ang="0">
                  <a:pos x="326" y="1038"/>
                </a:cxn>
                <a:cxn ang="0">
                  <a:pos x="364" y="1053"/>
                </a:cxn>
                <a:cxn ang="0">
                  <a:pos x="402" y="1056"/>
                </a:cxn>
                <a:cxn ang="0">
                  <a:pos x="441" y="1046"/>
                </a:cxn>
                <a:cxn ang="0">
                  <a:pos x="479" y="1024"/>
                </a:cxn>
                <a:cxn ang="0">
                  <a:pos x="517" y="992"/>
                </a:cxn>
                <a:cxn ang="0">
                  <a:pos x="555" y="946"/>
                </a:cxn>
                <a:cxn ang="0">
                  <a:pos x="594" y="892"/>
                </a:cxn>
                <a:cxn ang="0">
                  <a:pos x="632" y="830"/>
                </a:cxn>
                <a:cxn ang="0">
                  <a:pos x="670" y="760"/>
                </a:cxn>
                <a:cxn ang="0">
                  <a:pos x="709" y="684"/>
                </a:cxn>
                <a:cxn ang="0">
                  <a:pos x="747" y="606"/>
                </a:cxn>
                <a:cxn ang="0">
                  <a:pos x="785" y="524"/>
                </a:cxn>
                <a:cxn ang="0">
                  <a:pos x="823" y="444"/>
                </a:cxn>
                <a:cxn ang="0">
                  <a:pos x="862" y="365"/>
                </a:cxn>
                <a:cxn ang="0">
                  <a:pos x="900" y="291"/>
                </a:cxn>
                <a:cxn ang="0">
                  <a:pos x="938" y="221"/>
                </a:cxn>
                <a:cxn ang="0">
                  <a:pos x="976" y="159"/>
                </a:cxn>
                <a:cxn ang="0">
                  <a:pos x="1015" y="105"/>
                </a:cxn>
                <a:cxn ang="0">
                  <a:pos x="1053" y="63"/>
                </a:cxn>
                <a:cxn ang="0">
                  <a:pos x="1091" y="29"/>
                </a:cxn>
                <a:cxn ang="0">
                  <a:pos x="1130" y="9"/>
                </a:cxn>
                <a:cxn ang="0">
                  <a:pos x="1168" y="0"/>
                </a:cxn>
                <a:cxn ang="0">
                  <a:pos x="1206" y="4"/>
                </a:cxn>
                <a:cxn ang="0">
                  <a:pos x="1244" y="21"/>
                </a:cxn>
                <a:cxn ang="0">
                  <a:pos x="1283" y="49"/>
                </a:cxn>
                <a:cxn ang="0">
                  <a:pos x="1321" y="88"/>
                </a:cxn>
                <a:cxn ang="0">
                  <a:pos x="1359" y="137"/>
                </a:cxn>
                <a:cxn ang="0">
                  <a:pos x="1398" y="197"/>
                </a:cxn>
                <a:cxn ang="0">
                  <a:pos x="1437" y="263"/>
                </a:cxn>
                <a:cxn ang="0">
                  <a:pos x="1475" y="337"/>
                </a:cxn>
                <a:cxn ang="0">
                  <a:pos x="1513" y="413"/>
                </a:cxn>
                <a:cxn ang="0">
                  <a:pos x="1551" y="494"/>
                </a:cxn>
                <a:cxn ang="0">
                  <a:pos x="1589" y="575"/>
                </a:cxn>
                <a:cxn ang="0">
                  <a:pos x="1627" y="655"/>
                </a:cxn>
                <a:cxn ang="0">
                  <a:pos x="1665" y="731"/>
                </a:cxn>
                <a:cxn ang="0">
                  <a:pos x="1705" y="803"/>
                </a:cxn>
                <a:cxn ang="0">
                  <a:pos x="1743" y="869"/>
                </a:cxn>
                <a:cxn ang="0">
                  <a:pos x="1781" y="926"/>
                </a:cxn>
                <a:cxn ang="0">
                  <a:pos x="1819" y="976"/>
                </a:cxn>
                <a:cxn ang="0">
                  <a:pos x="1858" y="1013"/>
                </a:cxn>
                <a:cxn ang="0">
                  <a:pos x="1896" y="1039"/>
                </a:cxn>
              </a:cxnLst>
              <a:rect l="0" t="0" r="0" b="0"/>
              <a:pathLst>
                <a:path w="3290" h="1327">
                  <a:moveTo>
                    <a:pt x="0" y="664"/>
                  </a:moveTo>
                  <a:lnTo>
                    <a:pt x="34" y="714"/>
                  </a:lnTo>
                  <a:lnTo>
                    <a:pt x="66" y="765"/>
                  </a:lnTo>
                  <a:lnTo>
                    <a:pt x="100" y="816"/>
                  </a:lnTo>
                  <a:lnTo>
                    <a:pt x="133" y="865"/>
                  </a:lnTo>
                  <a:lnTo>
                    <a:pt x="166" y="912"/>
                  </a:lnTo>
                  <a:lnTo>
                    <a:pt x="199" y="959"/>
                  </a:lnTo>
                  <a:lnTo>
                    <a:pt x="232" y="1003"/>
                  </a:lnTo>
                  <a:lnTo>
                    <a:pt x="265" y="1046"/>
                  </a:lnTo>
                  <a:lnTo>
                    <a:pt x="299" y="1086"/>
                  </a:lnTo>
                  <a:lnTo>
                    <a:pt x="332" y="1124"/>
                  </a:lnTo>
                  <a:lnTo>
                    <a:pt x="365" y="1160"/>
                  </a:lnTo>
                  <a:lnTo>
                    <a:pt x="399" y="1192"/>
                  </a:lnTo>
                  <a:lnTo>
                    <a:pt x="431" y="1221"/>
                  </a:lnTo>
                  <a:lnTo>
                    <a:pt x="465" y="1247"/>
                  </a:lnTo>
                  <a:lnTo>
                    <a:pt x="499" y="1270"/>
                  </a:lnTo>
                  <a:lnTo>
                    <a:pt x="531" y="1289"/>
                  </a:lnTo>
                  <a:lnTo>
                    <a:pt x="565" y="1304"/>
                  </a:lnTo>
                  <a:lnTo>
                    <a:pt x="597" y="1315"/>
                  </a:lnTo>
                  <a:lnTo>
                    <a:pt x="631" y="1323"/>
                  </a:lnTo>
                  <a:lnTo>
                    <a:pt x="665" y="1327"/>
                  </a:lnTo>
                  <a:lnTo>
                    <a:pt x="697" y="1327"/>
                  </a:lnTo>
                  <a:lnTo>
                    <a:pt x="731" y="1323"/>
                  </a:lnTo>
                  <a:lnTo>
                    <a:pt x="765" y="1315"/>
                  </a:lnTo>
                  <a:lnTo>
                    <a:pt x="797" y="1303"/>
                  </a:lnTo>
                  <a:lnTo>
                    <a:pt x="831" y="1287"/>
                  </a:lnTo>
                  <a:lnTo>
                    <a:pt x="865" y="1269"/>
                  </a:lnTo>
                  <a:lnTo>
                    <a:pt x="897" y="1246"/>
                  </a:lnTo>
                  <a:lnTo>
                    <a:pt x="931" y="1220"/>
                  </a:lnTo>
                  <a:lnTo>
                    <a:pt x="963" y="1189"/>
                  </a:lnTo>
                  <a:lnTo>
                    <a:pt x="997" y="1157"/>
                  </a:lnTo>
                  <a:lnTo>
                    <a:pt x="1030" y="1121"/>
                  </a:lnTo>
                  <a:lnTo>
                    <a:pt x="1063" y="1083"/>
                  </a:lnTo>
                  <a:lnTo>
                    <a:pt x="1096" y="1043"/>
                  </a:lnTo>
                  <a:lnTo>
                    <a:pt x="1130" y="1000"/>
                  </a:lnTo>
                  <a:lnTo>
                    <a:pt x="1163" y="955"/>
                  </a:lnTo>
                  <a:lnTo>
                    <a:pt x="1196" y="908"/>
                  </a:lnTo>
                  <a:lnTo>
                    <a:pt x="1230" y="860"/>
                  </a:lnTo>
                  <a:lnTo>
                    <a:pt x="1262" y="811"/>
                  </a:lnTo>
                  <a:lnTo>
                    <a:pt x="1296" y="762"/>
                  </a:lnTo>
                  <a:lnTo>
                    <a:pt x="1328" y="711"/>
                  </a:lnTo>
                  <a:lnTo>
                    <a:pt x="1362" y="659"/>
                  </a:lnTo>
                  <a:lnTo>
                    <a:pt x="1396" y="608"/>
                  </a:lnTo>
                  <a:lnTo>
                    <a:pt x="1428" y="558"/>
                  </a:lnTo>
                  <a:lnTo>
                    <a:pt x="1462" y="509"/>
                  </a:lnTo>
                  <a:lnTo>
                    <a:pt x="1496" y="459"/>
                  </a:lnTo>
                  <a:lnTo>
                    <a:pt x="1528" y="412"/>
                  </a:lnTo>
                  <a:lnTo>
                    <a:pt x="1562" y="366"/>
                  </a:lnTo>
                  <a:lnTo>
                    <a:pt x="1596" y="321"/>
                  </a:lnTo>
                  <a:lnTo>
                    <a:pt x="1628" y="278"/>
                  </a:lnTo>
                  <a:lnTo>
                    <a:pt x="1662" y="238"/>
                  </a:lnTo>
                  <a:lnTo>
                    <a:pt x="1694" y="200"/>
                  </a:lnTo>
                  <a:lnTo>
                    <a:pt x="1728" y="165"/>
                  </a:lnTo>
                  <a:lnTo>
                    <a:pt x="1762" y="132"/>
                  </a:lnTo>
                  <a:lnTo>
                    <a:pt x="1794" y="105"/>
                  </a:lnTo>
                  <a:lnTo>
                    <a:pt x="1828" y="79"/>
                  </a:lnTo>
                  <a:lnTo>
                    <a:pt x="1861" y="55"/>
                  </a:lnTo>
                  <a:lnTo>
                    <a:pt x="1894" y="37"/>
                  </a:lnTo>
                  <a:lnTo>
                    <a:pt x="1927" y="23"/>
                  </a:lnTo>
                  <a:lnTo>
                    <a:pt x="1961" y="11"/>
                  </a:lnTo>
                  <a:lnTo>
                    <a:pt x="1993" y="3"/>
                  </a:lnTo>
                  <a:lnTo>
                    <a:pt x="2027" y="0"/>
                  </a:lnTo>
                  <a:lnTo>
                    <a:pt x="2060" y="0"/>
                  </a:lnTo>
                  <a:lnTo>
                    <a:pt x="2093" y="5"/>
                  </a:lnTo>
                  <a:lnTo>
                    <a:pt x="2127" y="14"/>
                  </a:lnTo>
                  <a:lnTo>
                    <a:pt x="2159" y="26"/>
                  </a:lnTo>
                  <a:lnTo>
                    <a:pt x="2193" y="42"/>
                  </a:lnTo>
                  <a:lnTo>
                    <a:pt x="2227" y="62"/>
                  </a:lnTo>
                  <a:lnTo>
                    <a:pt x="2259" y="85"/>
                  </a:lnTo>
                  <a:lnTo>
                    <a:pt x="2293" y="111"/>
                  </a:lnTo>
                  <a:lnTo>
                    <a:pt x="2327" y="140"/>
                  </a:lnTo>
                  <a:lnTo>
                    <a:pt x="2359" y="172"/>
                  </a:lnTo>
                  <a:lnTo>
                    <a:pt x="2393" y="209"/>
                  </a:lnTo>
                  <a:lnTo>
                    <a:pt x="2425" y="247"/>
                  </a:lnTo>
                  <a:lnTo>
                    <a:pt x="2459" y="287"/>
                  </a:lnTo>
                  <a:lnTo>
                    <a:pt x="2493" y="330"/>
                  </a:lnTo>
                  <a:lnTo>
                    <a:pt x="2525" y="376"/>
                  </a:lnTo>
                  <a:lnTo>
                    <a:pt x="2559" y="423"/>
                  </a:lnTo>
                  <a:lnTo>
                    <a:pt x="2593" y="470"/>
                  </a:lnTo>
                  <a:lnTo>
                    <a:pt x="2625" y="519"/>
                  </a:lnTo>
                  <a:lnTo>
                    <a:pt x="2659" y="570"/>
                  </a:lnTo>
                  <a:lnTo>
                    <a:pt x="2692" y="621"/>
                  </a:lnTo>
                  <a:lnTo>
                    <a:pt x="2725" y="671"/>
                  </a:lnTo>
                  <a:lnTo>
                    <a:pt x="2758" y="722"/>
                  </a:lnTo>
                  <a:lnTo>
                    <a:pt x="2791" y="773"/>
                  </a:lnTo>
                  <a:lnTo>
                    <a:pt x="2824" y="823"/>
                  </a:lnTo>
                  <a:lnTo>
                    <a:pt x="2858" y="871"/>
                  </a:lnTo>
                  <a:lnTo>
                    <a:pt x="2890" y="919"/>
                  </a:lnTo>
                  <a:lnTo>
                    <a:pt x="2924" y="966"/>
                  </a:lnTo>
                  <a:lnTo>
                    <a:pt x="2958" y="1009"/>
                  </a:lnTo>
                  <a:lnTo>
                    <a:pt x="2990" y="1052"/>
                  </a:lnTo>
                  <a:lnTo>
                    <a:pt x="3024" y="1092"/>
                  </a:lnTo>
                  <a:lnTo>
                    <a:pt x="3058" y="1131"/>
                  </a:lnTo>
                  <a:lnTo>
                    <a:pt x="3090" y="1164"/>
                  </a:lnTo>
                  <a:lnTo>
                    <a:pt x="3124" y="1197"/>
                  </a:lnTo>
                  <a:lnTo>
                    <a:pt x="3156" y="1226"/>
                  </a:lnTo>
                  <a:lnTo>
                    <a:pt x="3190" y="1250"/>
                  </a:lnTo>
                  <a:lnTo>
                    <a:pt x="3224" y="1273"/>
                  </a:lnTo>
                  <a:lnTo>
                    <a:pt x="3256" y="1292"/>
                  </a:lnTo>
                  <a:lnTo>
                    <a:pt x="3290" y="1306"/>
                  </a:lnTo>
                </a:path>
              </a:pathLst>
            </a:custGeom>
            <a:noFill/>
            <a:ln w="28575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Rectangle 6"/>
            <p:cNvSpPr/>
            <p:nvPr/>
          </p:nvSpPr>
          <p:spPr>
            <a:xfrm>
              <a:off x="4992" y="2248"/>
              <a:ext cx="480" cy="58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lstStyle/>
            <a:p>
              <a:pPr eaLnBrk="1" hangingPunct="1"/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22538" name="Rectangle 7"/>
            <p:cNvSpPr/>
            <p:nvPr/>
          </p:nvSpPr>
          <p:spPr>
            <a:xfrm>
              <a:off x="3440" y="2256"/>
              <a:ext cx="270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lstStyle/>
            <a:p>
              <a:pPr eaLnBrk="1" hangingPunct="1"/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22539" name="Line 8"/>
            <p:cNvSpPr/>
            <p:nvPr/>
          </p:nvSpPr>
          <p:spPr>
            <a:xfrm flipH="1" flipV="1">
              <a:off x="3696" y="1584"/>
              <a:ext cx="0" cy="12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2540" name="Line 9"/>
            <p:cNvSpPr/>
            <p:nvPr/>
          </p:nvSpPr>
          <p:spPr>
            <a:xfrm>
              <a:off x="4704" y="1776"/>
              <a:ext cx="0" cy="480"/>
            </a:xfrm>
            <a:prstGeom prst="line">
              <a:avLst/>
            </a:prstGeom>
            <a:ln w="19050" cap="flat" cmpd="sng">
              <a:solidFill>
                <a:srgbClr val="0099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2541" name="Text Box 10"/>
            <p:cNvSpPr txBox="1"/>
            <p:nvPr/>
          </p:nvSpPr>
          <p:spPr>
            <a:xfrm>
              <a:off x="3696" y="1440"/>
              <a:ext cx="6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/cm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2" name="Text Box 11"/>
            <p:cNvSpPr txBox="1"/>
            <p:nvPr/>
          </p:nvSpPr>
          <p:spPr>
            <a:xfrm>
              <a:off x="5040" y="2256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/s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3" name="Text Box 12"/>
            <p:cNvSpPr txBox="1"/>
            <p:nvPr/>
          </p:nvSpPr>
          <p:spPr>
            <a:xfrm>
              <a:off x="4608" y="225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4" name="Text Box 13"/>
            <p:cNvSpPr txBox="1"/>
            <p:nvPr/>
          </p:nvSpPr>
          <p:spPr>
            <a:xfrm>
              <a:off x="3410" y="2448"/>
              <a:ext cx="28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5" name="Text Box 14"/>
            <p:cNvSpPr txBox="1"/>
            <p:nvPr/>
          </p:nvSpPr>
          <p:spPr>
            <a:xfrm>
              <a:off x="3410" y="2688"/>
              <a:ext cx="28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-2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6" name="Text Box 15"/>
            <p:cNvSpPr txBox="1"/>
            <p:nvPr/>
          </p:nvSpPr>
          <p:spPr>
            <a:xfrm>
              <a:off x="3458" y="2208"/>
              <a:ext cx="23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7" name="Line 16"/>
            <p:cNvSpPr/>
            <p:nvPr/>
          </p:nvSpPr>
          <p:spPr>
            <a:xfrm>
              <a:off x="3698" y="2824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</p:sp>
        <p:sp>
          <p:nvSpPr>
            <p:cNvPr id="22548" name="Line 17"/>
            <p:cNvSpPr/>
            <p:nvPr/>
          </p:nvSpPr>
          <p:spPr>
            <a:xfrm>
              <a:off x="3936" y="2256"/>
              <a:ext cx="0" cy="528"/>
            </a:xfrm>
            <a:prstGeom prst="line">
              <a:avLst/>
            </a:prstGeom>
            <a:ln w="19050" cap="flat" cmpd="sng">
              <a:solidFill>
                <a:srgbClr val="0099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2549" name="Line 18"/>
            <p:cNvSpPr/>
            <p:nvPr/>
          </p:nvSpPr>
          <p:spPr>
            <a:xfrm>
              <a:off x="3456" y="2256"/>
              <a:ext cx="192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</p:grpSp>
      <p:graphicFrame>
        <p:nvGraphicFramePr>
          <p:cNvPr id="51231" name="Object 31"/>
          <p:cNvGraphicFramePr>
            <a:graphicFrameLocks noChangeAspect="1"/>
          </p:cNvGraphicFramePr>
          <p:nvPr/>
        </p:nvGraphicFramePr>
        <p:xfrm>
          <a:off x="1259840" y="2204720"/>
          <a:ext cx="12541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" r:id="rId1" imgW="584200" imgH="469900" progId="Equation.3">
                  <p:embed/>
                </p:oleObj>
              </mc:Choice>
              <mc:Fallback>
                <p:oleObj name="" r:id="rId1" imgW="584200" imgH="4699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9840" y="2204720"/>
                        <a:ext cx="1254125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13" name="Group 13"/>
          <p:cNvGrpSpPr/>
          <p:nvPr/>
        </p:nvGrpSpPr>
        <p:grpSpPr>
          <a:xfrm>
            <a:off x="1066800" y="3644900"/>
            <a:ext cx="3352800" cy="2971800"/>
            <a:chOff x="3168" y="2016"/>
            <a:chExt cx="2112" cy="1872"/>
          </a:xfrm>
        </p:grpSpPr>
        <p:sp>
          <p:nvSpPr>
            <p:cNvPr id="23586" name="Rectangle 14"/>
            <p:cNvSpPr/>
            <p:nvPr/>
          </p:nvSpPr>
          <p:spPr>
            <a:xfrm>
              <a:off x="3168" y="2016"/>
              <a:ext cx="2112" cy="1872"/>
            </a:xfrm>
            <a:prstGeom prst="rect">
              <a:avLst/>
            </a:prstGeom>
            <a:noFill/>
            <a:ln w="9525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23587" name="Line 15"/>
            <p:cNvSpPr/>
            <p:nvPr/>
          </p:nvSpPr>
          <p:spPr>
            <a:xfrm>
              <a:off x="3352" y="3061"/>
              <a:ext cx="1776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3588" name="Line 16"/>
            <p:cNvSpPr/>
            <p:nvPr/>
          </p:nvSpPr>
          <p:spPr>
            <a:xfrm>
              <a:off x="4188" y="2046"/>
              <a:ext cx="0" cy="181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9" name="Rectangle 17"/>
            <p:cNvSpPr/>
            <p:nvPr/>
          </p:nvSpPr>
          <p:spPr>
            <a:xfrm>
              <a:off x="4867" y="2998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90" name="Oval 18"/>
            <p:cNvSpPr/>
            <p:nvPr/>
          </p:nvSpPr>
          <p:spPr>
            <a:xfrm>
              <a:off x="3509" y="2260"/>
              <a:ext cx="1410" cy="1442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23591" name="Rectangle 19"/>
            <p:cNvSpPr/>
            <p:nvPr/>
          </p:nvSpPr>
          <p:spPr>
            <a:xfrm>
              <a:off x="3312" y="2998"/>
              <a:ext cx="2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-2</a:t>
              </a:r>
              <a:endPara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92" name="Text Box 20"/>
            <p:cNvSpPr txBox="1"/>
            <p:nvPr/>
          </p:nvSpPr>
          <p:spPr>
            <a:xfrm>
              <a:off x="4168" y="2950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2400" b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3598" name="Line 6"/>
          <p:cNvSpPr/>
          <p:nvPr/>
        </p:nvSpPr>
        <p:spPr>
          <a:xfrm flipH="1" flipV="1">
            <a:off x="2020253" y="4200525"/>
            <a:ext cx="633413" cy="1103313"/>
          </a:xfrm>
          <a:prstGeom prst="line">
            <a:avLst/>
          </a:prstGeom>
          <a:ln w="38100" cap="flat" cmpd="sng">
            <a:solidFill>
              <a:srgbClr val="FF0066"/>
            </a:solidFill>
            <a:prstDash val="solid"/>
            <a:headEnd type="none" w="med" len="med"/>
            <a:tailEnd type="triangle" w="sm" len="lg"/>
          </a:ln>
        </p:spPr>
      </p:sp>
      <p:graphicFrame>
        <p:nvGraphicFramePr>
          <p:cNvPr id="2" name="Object 31"/>
          <p:cNvGraphicFramePr>
            <a:graphicFrameLocks noChangeAspect="1"/>
          </p:cNvGraphicFramePr>
          <p:nvPr/>
        </p:nvGraphicFramePr>
        <p:xfrm>
          <a:off x="2771775" y="4197350"/>
          <a:ext cx="12541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84200" imgH="469900" progId="Equation.3">
                  <p:embed/>
                </p:oleObj>
              </mc:Choice>
              <mc:Fallback>
                <p:oleObj name="" r:id="rId3" imgW="584200" imgH="4699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1775" y="4197350"/>
                        <a:ext cx="1254125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7" name="Arc 5"/>
          <p:cNvSpPr/>
          <p:nvPr/>
        </p:nvSpPr>
        <p:spPr>
          <a:xfrm>
            <a:off x="2483803" y="4964430"/>
            <a:ext cx="412750" cy="339725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260" y="214"/>
              </a:cxn>
              <a:cxn ang="0">
                <a:pos x="51" y="214"/>
              </a:cxn>
            </a:cxnLst>
            <a:rect l="0" t="0" r="0" b="0"/>
            <a:pathLst>
              <a:path w="26930" h="21600" fill="none">
                <a:moveTo>
                  <a:pt x="-1" y="667"/>
                </a:moveTo>
                <a:cubicBezTo>
                  <a:pt x="1741" y="224"/>
                  <a:pt x="3532" y="0"/>
                  <a:pt x="5330" y="0"/>
                </a:cubicBezTo>
                <a:cubicBezTo>
                  <a:pt x="17259" y="0"/>
                  <a:pt x="26930" y="9670"/>
                  <a:pt x="26930" y="21600"/>
                </a:cubicBezTo>
              </a:path>
              <a:path w="26930" h="21600" stroke="0">
                <a:moveTo>
                  <a:pt x="-1" y="667"/>
                </a:moveTo>
                <a:cubicBezTo>
                  <a:pt x="1741" y="224"/>
                  <a:pt x="3532" y="0"/>
                  <a:pt x="5330" y="0"/>
                </a:cubicBezTo>
                <a:cubicBezTo>
                  <a:pt x="17259" y="0"/>
                  <a:pt x="26930" y="9670"/>
                  <a:pt x="26930" y="21600"/>
                </a:cubicBezTo>
                <a:lnTo>
                  <a:pt x="5330" y="21600"/>
                </a:lnTo>
                <a:lnTo>
                  <a:pt x="-1" y="667"/>
                </a:lnTo>
                <a:close/>
              </a:path>
            </a:pathLst>
          </a:custGeom>
          <a:noFill/>
          <a:ln w="38100" cap="flat" cmpd="sng">
            <a:solidFill>
              <a:srgbClr val="FF0066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/>
          <p:nvPr/>
        </p:nvSpPr>
        <p:spPr>
          <a:xfrm>
            <a:off x="304800" y="120650"/>
            <a:ext cx="8686800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0" dirty="0">
                <a:solidFill>
                  <a:srgbClr val="CC0000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一物体做谐振动，振幅为 </a:t>
            </a:r>
            <a:r>
              <a:rPr lang="en-US" altLang="zh-CN" b="0" i="1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，在起始时刻质点的位移为 </a:t>
            </a:r>
            <a:r>
              <a:rPr lang="en-US" altLang="zh-CN" b="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-</a:t>
            </a:r>
            <a:r>
              <a:rPr lang="en-US" altLang="zh-CN" b="0" i="1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/2 </a:t>
            </a:r>
            <a:r>
              <a:rPr lang="zh-CN" altLang="en-US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且向 </a:t>
            </a:r>
            <a:r>
              <a:rPr lang="en-US" altLang="zh-CN" b="0" i="1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轴的正方向运动，代表此谐振动的旋转矢量图为：</a:t>
            </a:r>
            <a:endParaRPr lang="zh-CN" altLang="en-US" b="0" dirty="0">
              <a:solidFill>
                <a:schemeClr val="accent2"/>
              </a:solidFill>
              <a:latin typeface="Century Schoolbook" panose="020406040505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387" name="Group 3"/>
          <p:cNvGrpSpPr/>
          <p:nvPr/>
        </p:nvGrpSpPr>
        <p:grpSpPr>
          <a:xfrm>
            <a:off x="304800" y="2133600"/>
            <a:ext cx="3373438" cy="1828800"/>
            <a:chOff x="192" y="1344"/>
            <a:chExt cx="2125" cy="1152"/>
          </a:xfrm>
        </p:grpSpPr>
        <p:sp>
          <p:nvSpPr>
            <p:cNvPr id="16429" name="Oval 4"/>
            <p:cNvSpPr/>
            <p:nvPr/>
          </p:nvSpPr>
          <p:spPr>
            <a:xfrm>
              <a:off x="1008" y="1584"/>
              <a:ext cx="912" cy="912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/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16430" name="Line 5"/>
            <p:cNvSpPr/>
            <p:nvPr/>
          </p:nvSpPr>
          <p:spPr>
            <a:xfrm flipV="1">
              <a:off x="1488" y="1654"/>
              <a:ext cx="211" cy="381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6431" name="Line 6"/>
            <p:cNvSpPr/>
            <p:nvPr/>
          </p:nvSpPr>
          <p:spPr>
            <a:xfrm>
              <a:off x="1488" y="2043"/>
              <a:ext cx="62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6432" name="Arc 7"/>
            <p:cNvSpPr/>
            <p:nvPr/>
          </p:nvSpPr>
          <p:spPr>
            <a:xfrm rot="2443551" flipH="1">
              <a:off x="1020" y="1554"/>
              <a:ext cx="288" cy="236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82" y="236"/>
                </a:cxn>
                <a:cxn ang="0">
                  <a:pos x="0" y="170"/>
                </a:cxn>
              </a:cxnLst>
              <a:rect l="0" t="0" r="0" b="0"/>
              <a:pathLst>
                <a:path w="21600" h="15281" fill="none">
                  <a:moveTo>
                    <a:pt x="18566" y="-1"/>
                  </a:moveTo>
                  <a:cubicBezTo>
                    <a:pt x="20552" y="3339"/>
                    <a:pt x="21600" y="7152"/>
                    <a:pt x="21600" y="11038"/>
                  </a:cubicBezTo>
                  <a:cubicBezTo>
                    <a:pt x="21600" y="12462"/>
                    <a:pt x="21459" y="13884"/>
                    <a:pt x="21179" y="15281"/>
                  </a:cubicBezTo>
                </a:path>
                <a:path w="21600" h="15281" stroke="0">
                  <a:moveTo>
                    <a:pt x="18566" y="-1"/>
                  </a:moveTo>
                  <a:cubicBezTo>
                    <a:pt x="20552" y="3339"/>
                    <a:pt x="21600" y="7152"/>
                    <a:pt x="21600" y="11038"/>
                  </a:cubicBezTo>
                  <a:cubicBezTo>
                    <a:pt x="21600" y="12462"/>
                    <a:pt x="21459" y="13884"/>
                    <a:pt x="21179" y="15281"/>
                  </a:cubicBezTo>
                  <a:lnTo>
                    <a:pt x="0" y="11038"/>
                  </a:lnTo>
                  <a:lnTo>
                    <a:pt x="18566" y="-1"/>
                  </a:lnTo>
                  <a:close/>
                </a:path>
              </a:pathLst>
            </a:custGeom>
            <a:noFill/>
            <a:ln w="1905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33" name="Object 8"/>
            <p:cNvGraphicFramePr>
              <a:graphicFrameLocks noChangeAspect="1"/>
            </p:cNvGraphicFramePr>
            <p:nvPr/>
          </p:nvGraphicFramePr>
          <p:xfrm>
            <a:off x="959" y="1344"/>
            <a:ext cx="142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3" name="" r:id="rId1" imgW="355600" imgH="279400" progId="Equation.3">
                    <p:embed/>
                  </p:oleObj>
                </mc:Choice>
                <mc:Fallback>
                  <p:oleObj name="" r:id="rId1" imgW="355600" imgH="2794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59" y="1344"/>
                          <a:ext cx="142" cy="1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4" name="Object 9"/>
            <p:cNvGraphicFramePr>
              <a:graphicFrameLocks noChangeAspect="1"/>
            </p:cNvGraphicFramePr>
            <p:nvPr/>
          </p:nvGraphicFramePr>
          <p:xfrm>
            <a:off x="1296" y="1968"/>
            <a:ext cx="122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4" name="" r:id="rId3" imgW="381000" imgH="406400" progId="Equation.3">
                    <p:embed/>
                  </p:oleObj>
                </mc:Choice>
                <mc:Fallback>
                  <p:oleObj name="" r:id="rId3" imgW="381000" imgH="4064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96" y="1968"/>
                          <a:ext cx="122" cy="1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5" name="Object 10"/>
            <p:cNvGraphicFramePr>
              <a:graphicFrameLocks noChangeAspect="1"/>
            </p:cNvGraphicFramePr>
            <p:nvPr/>
          </p:nvGraphicFramePr>
          <p:xfrm>
            <a:off x="1440" y="1680"/>
            <a:ext cx="144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5" name="" r:id="rId5" imgW="393700" imgH="381000" progId="Equation.3">
                    <p:embed/>
                  </p:oleObj>
                </mc:Choice>
                <mc:Fallback>
                  <p:oleObj name="" r:id="rId5" imgW="393700" imgH="3810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40" y="1680"/>
                          <a:ext cx="144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6" name="Object 11"/>
            <p:cNvGraphicFramePr>
              <a:graphicFrameLocks noChangeAspect="1"/>
            </p:cNvGraphicFramePr>
            <p:nvPr/>
          </p:nvGraphicFramePr>
          <p:xfrm>
            <a:off x="2160" y="2016"/>
            <a:ext cx="157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6" name="" r:id="rId7" imgW="292100" imgH="279400" progId="Equation.3">
                    <p:embed/>
                  </p:oleObj>
                </mc:Choice>
                <mc:Fallback>
                  <p:oleObj name="" r:id="rId7" imgW="292100" imgH="2794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160" y="2016"/>
                          <a:ext cx="157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7" name="Object 12"/>
            <p:cNvGraphicFramePr>
              <a:graphicFrameLocks noChangeAspect="1"/>
            </p:cNvGraphicFramePr>
            <p:nvPr/>
          </p:nvGraphicFramePr>
          <p:xfrm>
            <a:off x="192" y="1872"/>
            <a:ext cx="480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7" name="" r:id="rId9" imgW="711200" imgH="482600" progId="Equation.3">
                    <p:embed/>
                  </p:oleObj>
                </mc:Choice>
                <mc:Fallback>
                  <p:oleObj name="" r:id="rId9" imgW="711200" imgH="4826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92" y="1872"/>
                          <a:ext cx="480" cy="3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8" name="Line 13"/>
            <p:cNvSpPr/>
            <p:nvPr/>
          </p:nvSpPr>
          <p:spPr>
            <a:xfrm>
              <a:off x="1584" y="1968"/>
              <a:ext cx="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16439" name="Line 14"/>
            <p:cNvSpPr/>
            <p:nvPr/>
          </p:nvSpPr>
          <p:spPr>
            <a:xfrm>
              <a:off x="1707" y="2016"/>
              <a:ext cx="0" cy="4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graphicFrame>
          <p:nvGraphicFramePr>
            <p:cNvPr id="16440" name="Object 15"/>
            <p:cNvGraphicFramePr>
              <a:graphicFrameLocks noChangeAspect="1"/>
            </p:cNvGraphicFramePr>
            <p:nvPr/>
          </p:nvGraphicFramePr>
          <p:xfrm>
            <a:off x="1488" y="2112"/>
            <a:ext cx="336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8" name="" r:id="rId11" imgW="901065" imgH="381000" progId="Equation.3">
                    <p:embed/>
                  </p:oleObj>
                </mc:Choice>
                <mc:Fallback>
                  <p:oleObj name="" r:id="rId11" imgW="901065" imgH="38100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88" y="2112"/>
                          <a:ext cx="336" cy="1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28" name="Rectangle 16"/>
          <p:cNvSpPr/>
          <p:nvPr/>
        </p:nvSpPr>
        <p:spPr>
          <a:xfrm>
            <a:off x="7391400" y="6019800"/>
            <a:ext cx="14795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0" dirty="0">
                <a:solidFill>
                  <a:srgbClr val="FF3300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[  D  ] </a:t>
            </a:r>
            <a:endParaRPr lang="en-US" altLang="zh-CN" b="0" dirty="0">
              <a:solidFill>
                <a:srgbClr val="FF3300"/>
              </a:solidFill>
              <a:latin typeface="Century Schoolbook" panose="020406040505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389" name="Group 17"/>
          <p:cNvGrpSpPr/>
          <p:nvPr/>
        </p:nvGrpSpPr>
        <p:grpSpPr>
          <a:xfrm>
            <a:off x="4702175" y="2057400"/>
            <a:ext cx="3222625" cy="1828800"/>
            <a:chOff x="2928" y="1296"/>
            <a:chExt cx="2030" cy="1152"/>
          </a:xfrm>
        </p:grpSpPr>
        <p:sp>
          <p:nvSpPr>
            <p:cNvPr id="16417" name="Oval 18"/>
            <p:cNvSpPr/>
            <p:nvPr/>
          </p:nvSpPr>
          <p:spPr>
            <a:xfrm>
              <a:off x="3649" y="1536"/>
              <a:ext cx="912" cy="912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/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16418" name="Line 19"/>
            <p:cNvSpPr/>
            <p:nvPr/>
          </p:nvSpPr>
          <p:spPr>
            <a:xfrm>
              <a:off x="4127" y="1993"/>
              <a:ext cx="206" cy="385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6419" name="Line 20"/>
            <p:cNvSpPr/>
            <p:nvPr/>
          </p:nvSpPr>
          <p:spPr>
            <a:xfrm>
              <a:off x="4129" y="1995"/>
              <a:ext cx="62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6420" name="Arc 21"/>
            <p:cNvSpPr/>
            <p:nvPr/>
          </p:nvSpPr>
          <p:spPr>
            <a:xfrm rot="2443551" flipH="1">
              <a:off x="3661" y="1506"/>
              <a:ext cx="288" cy="236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82" y="236"/>
                </a:cxn>
                <a:cxn ang="0">
                  <a:pos x="0" y="170"/>
                </a:cxn>
              </a:cxnLst>
              <a:rect l="0" t="0" r="0" b="0"/>
              <a:pathLst>
                <a:path w="21600" h="15281" fill="none">
                  <a:moveTo>
                    <a:pt x="18566" y="-1"/>
                  </a:moveTo>
                  <a:cubicBezTo>
                    <a:pt x="20552" y="3339"/>
                    <a:pt x="21600" y="7152"/>
                    <a:pt x="21600" y="11038"/>
                  </a:cubicBezTo>
                  <a:cubicBezTo>
                    <a:pt x="21600" y="12462"/>
                    <a:pt x="21459" y="13884"/>
                    <a:pt x="21179" y="15281"/>
                  </a:cubicBezTo>
                </a:path>
                <a:path w="21600" h="15281" stroke="0">
                  <a:moveTo>
                    <a:pt x="18566" y="-1"/>
                  </a:moveTo>
                  <a:cubicBezTo>
                    <a:pt x="20552" y="3339"/>
                    <a:pt x="21600" y="7152"/>
                    <a:pt x="21600" y="11038"/>
                  </a:cubicBezTo>
                  <a:cubicBezTo>
                    <a:pt x="21600" y="12462"/>
                    <a:pt x="21459" y="13884"/>
                    <a:pt x="21179" y="15281"/>
                  </a:cubicBezTo>
                  <a:lnTo>
                    <a:pt x="0" y="11038"/>
                  </a:lnTo>
                  <a:lnTo>
                    <a:pt x="18566" y="-1"/>
                  </a:lnTo>
                  <a:close/>
                </a:path>
              </a:pathLst>
            </a:custGeom>
            <a:noFill/>
            <a:ln w="1905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21" name="Object 22"/>
            <p:cNvGraphicFramePr>
              <a:graphicFrameLocks noChangeAspect="1"/>
            </p:cNvGraphicFramePr>
            <p:nvPr/>
          </p:nvGraphicFramePr>
          <p:xfrm>
            <a:off x="3600" y="1296"/>
            <a:ext cx="142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9" name="" r:id="rId13" imgW="355600" imgH="279400" progId="Equation.3">
                    <p:embed/>
                  </p:oleObj>
                </mc:Choice>
                <mc:Fallback>
                  <p:oleObj name="" r:id="rId13" imgW="355600" imgH="2794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600" y="1296"/>
                          <a:ext cx="142" cy="1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2" name="Object 23"/>
            <p:cNvGraphicFramePr>
              <a:graphicFrameLocks noChangeAspect="1"/>
            </p:cNvGraphicFramePr>
            <p:nvPr/>
          </p:nvGraphicFramePr>
          <p:xfrm>
            <a:off x="3937" y="1920"/>
            <a:ext cx="122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0" name="" r:id="rId14" imgW="381000" imgH="406400" progId="Equation.3">
                    <p:embed/>
                  </p:oleObj>
                </mc:Choice>
                <mc:Fallback>
                  <p:oleObj name="" r:id="rId14" imgW="381000" imgH="4064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937" y="1920"/>
                          <a:ext cx="122" cy="1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3" name="Object 24"/>
            <p:cNvGraphicFramePr>
              <a:graphicFrameLocks noChangeAspect="1"/>
            </p:cNvGraphicFramePr>
            <p:nvPr/>
          </p:nvGraphicFramePr>
          <p:xfrm>
            <a:off x="3984" y="2160"/>
            <a:ext cx="144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1" name="" r:id="rId15" imgW="393700" imgH="381000" progId="Equation.3">
                    <p:embed/>
                  </p:oleObj>
                </mc:Choice>
                <mc:Fallback>
                  <p:oleObj name="" r:id="rId15" imgW="393700" imgH="3810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984" y="2160"/>
                          <a:ext cx="144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4" name="Object 25"/>
            <p:cNvGraphicFramePr>
              <a:graphicFrameLocks noChangeAspect="1"/>
            </p:cNvGraphicFramePr>
            <p:nvPr/>
          </p:nvGraphicFramePr>
          <p:xfrm>
            <a:off x="4801" y="1968"/>
            <a:ext cx="157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2" name="" r:id="rId16" imgW="292100" imgH="279400" progId="Equation.3">
                    <p:embed/>
                  </p:oleObj>
                </mc:Choice>
                <mc:Fallback>
                  <p:oleObj name="" r:id="rId16" imgW="292100" imgH="2794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01" y="1968"/>
                          <a:ext cx="157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5" name="Line 26"/>
            <p:cNvSpPr/>
            <p:nvPr/>
          </p:nvSpPr>
          <p:spPr>
            <a:xfrm>
              <a:off x="4225" y="1920"/>
              <a:ext cx="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16426" name="Line 27"/>
            <p:cNvSpPr/>
            <p:nvPr/>
          </p:nvSpPr>
          <p:spPr>
            <a:xfrm>
              <a:off x="4348" y="1968"/>
              <a:ext cx="0" cy="4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graphicFrame>
          <p:nvGraphicFramePr>
            <p:cNvPr id="16427" name="Object 28"/>
            <p:cNvGraphicFramePr>
              <a:graphicFrameLocks noChangeAspect="1"/>
            </p:cNvGraphicFramePr>
            <p:nvPr/>
          </p:nvGraphicFramePr>
          <p:xfrm>
            <a:off x="4128" y="1776"/>
            <a:ext cx="336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3" name="" r:id="rId17" imgW="901065" imgH="381000" progId="Equation.3">
                    <p:embed/>
                  </p:oleObj>
                </mc:Choice>
                <mc:Fallback>
                  <p:oleObj name="" r:id="rId17" imgW="901065" imgH="38100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128" y="1776"/>
                          <a:ext cx="336" cy="1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8" name="Object 29"/>
            <p:cNvGraphicFramePr>
              <a:graphicFrameLocks noChangeAspect="1"/>
            </p:cNvGraphicFramePr>
            <p:nvPr/>
          </p:nvGraphicFramePr>
          <p:xfrm>
            <a:off x="2928" y="1876"/>
            <a:ext cx="44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4" name="" r:id="rId18" imgW="660400" imgH="469900" progId="Equation.3">
                    <p:embed/>
                  </p:oleObj>
                </mc:Choice>
                <mc:Fallback>
                  <p:oleObj name="" r:id="rId18" imgW="660400" imgH="4699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928" y="1876"/>
                          <a:ext cx="446" cy="3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90" name="Group 30"/>
          <p:cNvGrpSpPr/>
          <p:nvPr/>
        </p:nvGrpSpPr>
        <p:grpSpPr>
          <a:xfrm>
            <a:off x="381000" y="4191000"/>
            <a:ext cx="3375025" cy="1828800"/>
            <a:chOff x="240" y="2832"/>
            <a:chExt cx="2126" cy="1152"/>
          </a:xfrm>
        </p:grpSpPr>
        <p:sp>
          <p:nvSpPr>
            <p:cNvPr id="16405" name="Oval 31"/>
            <p:cNvSpPr/>
            <p:nvPr/>
          </p:nvSpPr>
          <p:spPr>
            <a:xfrm>
              <a:off x="1057" y="3072"/>
              <a:ext cx="912" cy="912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/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16406" name="Line 32"/>
            <p:cNvSpPr/>
            <p:nvPr/>
          </p:nvSpPr>
          <p:spPr>
            <a:xfrm flipH="1" flipV="1">
              <a:off x="1296" y="3142"/>
              <a:ext cx="211" cy="381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6407" name="Line 33"/>
            <p:cNvSpPr/>
            <p:nvPr/>
          </p:nvSpPr>
          <p:spPr>
            <a:xfrm>
              <a:off x="1045" y="3526"/>
              <a:ext cx="1116" cy="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6408" name="Arc 34"/>
            <p:cNvSpPr/>
            <p:nvPr/>
          </p:nvSpPr>
          <p:spPr>
            <a:xfrm rot="2443551" flipH="1">
              <a:off x="1069" y="3042"/>
              <a:ext cx="288" cy="236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82" y="236"/>
                </a:cxn>
                <a:cxn ang="0">
                  <a:pos x="0" y="170"/>
                </a:cxn>
              </a:cxnLst>
              <a:rect l="0" t="0" r="0" b="0"/>
              <a:pathLst>
                <a:path w="21600" h="15281" fill="none">
                  <a:moveTo>
                    <a:pt x="18566" y="-1"/>
                  </a:moveTo>
                  <a:cubicBezTo>
                    <a:pt x="20552" y="3339"/>
                    <a:pt x="21600" y="7152"/>
                    <a:pt x="21600" y="11038"/>
                  </a:cubicBezTo>
                  <a:cubicBezTo>
                    <a:pt x="21600" y="12462"/>
                    <a:pt x="21459" y="13884"/>
                    <a:pt x="21179" y="15281"/>
                  </a:cubicBezTo>
                </a:path>
                <a:path w="21600" h="15281" stroke="0">
                  <a:moveTo>
                    <a:pt x="18566" y="-1"/>
                  </a:moveTo>
                  <a:cubicBezTo>
                    <a:pt x="20552" y="3339"/>
                    <a:pt x="21600" y="7152"/>
                    <a:pt x="21600" y="11038"/>
                  </a:cubicBezTo>
                  <a:cubicBezTo>
                    <a:pt x="21600" y="12462"/>
                    <a:pt x="21459" y="13884"/>
                    <a:pt x="21179" y="15281"/>
                  </a:cubicBezTo>
                  <a:lnTo>
                    <a:pt x="0" y="11038"/>
                  </a:lnTo>
                  <a:lnTo>
                    <a:pt x="18566" y="-1"/>
                  </a:lnTo>
                  <a:close/>
                </a:path>
              </a:pathLst>
            </a:custGeom>
            <a:noFill/>
            <a:ln w="1905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09" name="Object 35"/>
            <p:cNvGraphicFramePr>
              <a:graphicFrameLocks noChangeAspect="1"/>
            </p:cNvGraphicFramePr>
            <p:nvPr/>
          </p:nvGraphicFramePr>
          <p:xfrm>
            <a:off x="1008" y="2832"/>
            <a:ext cx="142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5" name="" r:id="rId20" imgW="355600" imgH="279400" progId="Equation.3">
                    <p:embed/>
                  </p:oleObj>
                </mc:Choice>
                <mc:Fallback>
                  <p:oleObj name="" r:id="rId20" imgW="355600" imgH="2794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08" y="2832"/>
                          <a:ext cx="142" cy="1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0" name="Object 36"/>
            <p:cNvGraphicFramePr>
              <a:graphicFrameLocks noChangeAspect="1"/>
            </p:cNvGraphicFramePr>
            <p:nvPr/>
          </p:nvGraphicFramePr>
          <p:xfrm>
            <a:off x="1536" y="3360"/>
            <a:ext cx="122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6" name="" r:id="rId21" imgW="381000" imgH="406400" progId="Equation.3">
                    <p:embed/>
                  </p:oleObj>
                </mc:Choice>
                <mc:Fallback>
                  <p:oleObj name="" r:id="rId21" imgW="381000" imgH="4064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36" y="3360"/>
                          <a:ext cx="122" cy="1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1" name="Object 37"/>
            <p:cNvGraphicFramePr>
              <a:graphicFrameLocks noChangeAspect="1"/>
            </p:cNvGraphicFramePr>
            <p:nvPr/>
          </p:nvGraphicFramePr>
          <p:xfrm>
            <a:off x="1392" y="3168"/>
            <a:ext cx="144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" name="" r:id="rId22" imgW="393700" imgH="381000" progId="Equation.3">
                    <p:embed/>
                  </p:oleObj>
                </mc:Choice>
                <mc:Fallback>
                  <p:oleObj name="" r:id="rId22" imgW="393700" imgH="3810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92" y="3168"/>
                          <a:ext cx="144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2" name="Object 38"/>
            <p:cNvGraphicFramePr>
              <a:graphicFrameLocks noChangeAspect="1"/>
            </p:cNvGraphicFramePr>
            <p:nvPr/>
          </p:nvGraphicFramePr>
          <p:xfrm>
            <a:off x="2209" y="3504"/>
            <a:ext cx="157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8" name="" r:id="rId23" imgW="292100" imgH="279400" progId="Equation.3">
                    <p:embed/>
                  </p:oleObj>
                </mc:Choice>
                <mc:Fallback>
                  <p:oleObj name="" r:id="rId23" imgW="292100" imgH="2794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09" y="3504"/>
                          <a:ext cx="157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3" name="Object 39"/>
            <p:cNvGraphicFramePr>
              <a:graphicFrameLocks noChangeAspect="1"/>
            </p:cNvGraphicFramePr>
            <p:nvPr/>
          </p:nvGraphicFramePr>
          <p:xfrm>
            <a:off x="240" y="3264"/>
            <a:ext cx="438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9" name="" r:id="rId24" imgW="647700" imgH="482600" progId="Equation.3">
                    <p:embed/>
                  </p:oleObj>
                </mc:Choice>
                <mc:Fallback>
                  <p:oleObj name="" r:id="rId24" imgW="647700" imgH="4826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40" y="3264"/>
                          <a:ext cx="438" cy="3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4" name="Line 40"/>
            <p:cNvSpPr/>
            <p:nvPr/>
          </p:nvSpPr>
          <p:spPr>
            <a:xfrm>
              <a:off x="1633" y="3456"/>
              <a:ext cx="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16415" name="Line 41"/>
            <p:cNvSpPr/>
            <p:nvPr/>
          </p:nvSpPr>
          <p:spPr>
            <a:xfrm>
              <a:off x="1296" y="3504"/>
              <a:ext cx="0" cy="4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graphicFrame>
          <p:nvGraphicFramePr>
            <p:cNvPr id="16416" name="Object 42"/>
            <p:cNvGraphicFramePr>
              <a:graphicFrameLocks noChangeAspect="1"/>
            </p:cNvGraphicFramePr>
            <p:nvPr/>
          </p:nvGraphicFramePr>
          <p:xfrm>
            <a:off x="1120" y="3553"/>
            <a:ext cx="464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0" name="" r:id="rId26" imgW="1244600" imgH="381000" progId="Equation.3">
                    <p:embed/>
                  </p:oleObj>
                </mc:Choice>
                <mc:Fallback>
                  <p:oleObj name="" r:id="rId26" imgW="1244600" imgH="3810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1120" y="3553"/>
                          <a:ext cx="464" cy="1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91" name="Group 43"/>
          <p:cNvGrpSpPr/>
          <p:nvPr/>
        </p:nvGrpSpPr>
        <p:grpSpPr>
          <a:xfrm>
            <a:off x="4716463" y="4191000"/>
            <a:ext cx="3360737" cy="1828800"/>
            <a:chOff x="2867" y="2640"/>
            <a:chExt cx="2117" cy="1152"/>
          </a:xfrm>
        </p:grpSpPr>
        <p:sp>
          <p:nvSpPr>
            <p:cNvPr id="16393" name="Oval 44"/>
            <p:cNvSpPr/>
            <p:nvPr/>
          </p:nvSpPr>
          <p:spPr>
            <a:xfrm>
              <a:off x="3675" y="2880"/>
              <a:ext cx="912" cy="912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/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16394" name="Line 45"/>
            <p:cNvSpPr/>
            <p:nvPr/>
          </p:nvSpPr>
          <p:spPr>
            <a:xfrm flipH="1">
              <a:off x="3914" y="3316"/>
              <a:ext cx="229" cy="428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6395" name="Line 46"/>
            <p:cNvSpPr/>
            <p:nvPr/>
          </p:nvSpPr>
          <p:spPr>
            <a:xfrm>
              <a:off x="3663" y="3334"/>
              <a:ext cx="1116" cy="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6396" name="Arc 47"/>
            <p:cNvSpPr/>
            <p:nvPr/>
          </p:nvSpPr>
          <p:spPr>
            <a:xfrm rot="2443551" flipH="1">
              <a:off x="3687" y="2850"/>
              <a:ext cx="288" cy="236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82" y="236"/>
                </a:cxn>
                <a:cxn ang="0">
                  <a:pos x="0" y="170"/>
                </a:cxn>
              </a:cxnLst>
              <a:rect l="0" t="0" r="0" b="0"/>
              <a:pathLst>
                <a:path w="21600" h="15281" fill="none">
                  <a:moveTo>
                    <a:pt x="18566" y="-1"/>
                  </a:moveTo>
                  <a:cubicBezTo>
                    <a:pt x="20552" y="3339"/>
                    <a:pt x="21600" y="7152"/>
                    <a:pt x="21600" y="11038"/>
                  </a:cubicBezTo>
                  <a:cubicBezTo>
                    <a:pt x="21600" y="12462"/>
                    <a:pt x="21459" y="13884"/>
                    <a:pt x="21179" y="15281"/>
                  </a:cubicBezTo>
                </a:path>
                <a:path w="21600" h="15281" stroke="0">
                  <a:moveTo>
                    <a:pt x="18566" y="-1"/>
                  </a:moveTo>
                  <a:cubicBezTo>
                    <a:pt x="20552" y="3339"/>
                    <a:pt x="21600" y="7152"/>
                    <a:pt x="21600" y="11038"/>
                  </a:cubicBezTo>
                  <a:cubicBezTo>
                    <a:pt x="21600" y="12462"/>
                    <a:pt x="21459" y="13884"/>
                    <a:pt x="21179" y="15281"/>
                  </a:cubicBezTo>
                  <a:lnTo>
                    <a:pt x="0" y="11038"/>
                  </a:lnTo>
                  <a:lnTo>
                    <a:pt x="18566" y="-1"/>
                  </a:lnTo>
                  <a:close/>
                </a:path>
              </a:pathLst>
            </a:custGeom>
            <a:noFill/>
            <a:ln w="1905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397" name="Object 48"/>
            <p:cNvGraphicFramePr>
              <a:graphicFrameLocks noChangeAspect="1"/>
            </p:cNvGraphicFramePr>
            <p:nvPr/>
          </p:nvGraphicFramePr>
          <p:xfrm>
            <a:off x="3626" y="2640"/>
            <a:ext cx="142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1" name="" r:id="rId28" imgW="355600" imgH="279400" progId="Equation.3">
                    <p:embed/>
                  </p:oleObj>
                </mc:Choice>
                <mc:Fallback>
                  <p:oleObj name="" r:id="rId28" imgW="355600" imgH="2794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626" y="2640"/>
                          <a:ext cx="142" cy="1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8" name="Object 49"/>
            <p:cNvGraphicFramePr>
              <a:graphicFrameLocks noChangeAspect="1"/>
            </p:cNvGraphicFramePr>
            <p:nvPr/>
          </p:nvGraphicFramePr>
          <p:xfrm>
            <a:off x="4176" y="3360"/>
            <a:ext cx="122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2" name="" r:id="rId29" imgW="381000" imgH="406400" progId="Equation.3">
                    <p:embed/>
                  </p:oleObj>
                </mc:Choice>
                <mc:Fallback>
                  <p:oleObj name="" r:id="rId29" imgW="381000" imgH="4064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76" y="3360"/>
                          <a:ext cx="122" cy="1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9" name="Object 50"/>
            <p:cNvGraphicFramePr>
              <a:graphicFrameLocks noChangeAspect="1"/>
            </p:cNvGraphicFramePr>
            <p:nvPr/>
          </p:nvGraphicFramePr>
          <p:xfrm>
            <a:off x="4032" y="3552"/>
            <a:ext cx="144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3" name="" r:id="rId30" imgW="393700" imgH="381000" progId="Equation.3">
                    <p:embed/>
                  </p:oleObj>
                </mc:Choice>
                <mc:Fallback>
                  <p:oleObj name="" r:id="rId30" imgW="393700" imgH="3810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32" y="3552"/>
                          <a:ext cx="144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0" name="Object 51"/>
            <p:cNvGraphicFramePr>
              <a:graphicFrameLocks noChangeAspect="1"/>
            </p:cNvGraphicFramePr>
            <p:nvPr/>
          </p:nvGraphicFramePr>
          <p:xfrm>
            <a:off x="4827" y="3312"/>
            <a:ext cx="157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4" name="" r:id="rId31" imgW="292100" imgH="279400" progId="Equation.3">
                    <p:embed/>
                  </p:oleObj>
                </mc:Choice>
                <mc:Fallback>
                  <p:oleObj name="" r:id="rId31" imgW="292100" imgH="2794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27" y="3312"/>
                          <a:ext cx="157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1" name="Object 52"/>
            <p:cNvGraphicFramePr>
              <a:graphicFrameLocks noChangeAspect="1"/>
            </p:cNvGraphicFramePr>
            <p:nvPr/>
          </p:nvGraphicFramePr>
          <p:xfrm>
            <a:off x="2867" y="3172"/>
            <a:ext cx="464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5" name="" r:id="rId32" imgW="685800" imgH="469900" progId="Equation.3">
                    <p:embed/>
                  </p:oleObj>
                </mc:Choice>
                <mc:Fallback>
                  <p:oleObj name="" r:id="rId32" imgW="685800" imgH="4699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2867" y="3172"/>
                          <a:ext cx="464" cy="3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2" name="Line 53"/>
            <p:cNvSpPr/>
            <p:nvPr/>
          </p:nvSpPr>
          <p:spPr>
            <a:xfrm>
              <a:off x="4368" y="3312"/>
              <a:ext cx="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16403" name="Line 54"/>
            <p:cNvSpPr/>
            <p:nvPr/>
          </p:nvSpPr>
          <p:spPr>
            <a:xfrm>
              <a:off x="3914" y="3312"/>
              <a:ext cx="0" cy="4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graphicFrame>
          <p:nvGraphicFramePr>
            <p:cNvPr id="16404" name="Object 55"/>
            <p:cNvGraphicFramePr>
              <a:graphicFrameLocks noChangeAspect="1"/>
            </p:cNvGraphicFramePr>
            <p:nvPr/>
          </p:nvGraphicFramePr>
          <p:xfrm>
            <a:off x="3696" y="3121"/>
            <a:ext cx="464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6" name="" r:id="rId34" imgW="1244600" imgH="381000" progId="Equation.3">
                    <p:embed/>
                  </p:oleObj>
                </mc:Choice>
                <mc:Fallback>
                  <p:oleObj name="" r:id="rId34" imgW="1244600" imgH="3810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3696" y="3121"/>
                          <a:ext cx="464" cy="1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8970" name="Picture 58" descr="4C70BBA977B88F3DF7393CB7443DAF2A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643438" y="4724400"/>
            <a:ext cx="804862" cy="863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/>
          <p:nvPr/>
        </p:nvSpPr>
        <p:spPr>
          <a:xfrm>
            <a:off x="304800" y="228600"/>
            <a:ext cx="8458200" cy="3046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200" b="0" dirty="0">
                <a:solidFill>
                  <a:srgbClr val="CC0000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sz="320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一质量为</a:t>
            </a:r>
            <a:r>
              <a:rPr lang="en-US" altLang="zh-CN" sz="320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2kg</a:t>
            </a:r>
            <a:r>
              <a:rPr lang="zh-CN" altLang="en-US" sz="320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的质点做谐振动，其振动方程为</a:t>
            </a:r>
            <a:r>
              <a:rPr lang="en-US" altLang="zh-CN" sz="320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:</a:t>
            </a:r>
            <a:endParaRPr lang="en-US" altLang="zh-CN" sz="3200" dirty="0">
              <a:solidFill>
                <a:schemeClr val="accent2"/>
              </a:solidFill>
              <a:latin typeface="Century Schoolbook" panose="020406040505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320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3200" b="0" i="1" dirty="0">
                <a:latin typeface="Century Schoolbook" panose="020406040505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3200" b="0" dirty="0">
                <a:latin typeface="Century Schoolbook" panose="02040604050505020304" pitchFamily="18" charset="0"/>
                <a:ea typeface="宋体" panose="02010600030101010101" pitchFamily="2" charset="-122"/>
              </a:rPr>
              <a:t>=6.0</a:t>
            </a:r>
            <a:r>
              <a:rPr lang="en-US" altLang="zh-CN" sz="3200" b="0" dirty="0">
                <a:latin typeface="Century Schoolbook" panose="020406040505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10</a:t>
            </a:r>
            <a:r>
              <a:rPr lang="en-US" altLang="zh-CN" sz="3200" b="0" baseline="30000" dirty="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lang="en-US" altLang="zh-CN" sz="3200" b="0" baseline="30000" dirty="0">
                <a:latin typeface="Century Schoolbook" panose="020406040505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200" b="0" dirty="0">
                <a:latin typeface="Century Schoolbook" panose="020406040505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cos(</a:t>
            </a:r>
            <a:r>
              <a:rPr lang="en-US" altLang="zh-CN" sz="3200" b="0" i="1" dirty="0">
                <a:latin typeface="Century Schoolbook" panose="020406040505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t </a:t>
            </a:r>
            <a:r>
              <a:rPr lang="en-US" altLang="zh-CN" sz="3200" b="0" dirty="0">
                <a:latin typeface="Century Schoolbook" panose="020406040505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/3 </a:t>
            </a:r>
            <a:r>
              <a:rPr lang="en-US" altLang="zh-CN" sz="3200" b="0" dirty="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lang="en-US" altLang="zh-CN" sz="3200" b="0" i="1" dirty="0">
                <a:latin typeface="Century Schoolbook" panose="020406040505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/2</a:t>
            </a:r>
            <a:r>
              <a:rPr lang="en-US" altLang="zh-CN" sz="3200" b="0" dirty="0">
                <a:latin typeface="Century Schoolbook" panose="020406040505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3200" b="0" dirty="0">
                <a:latin typeface="Century Schoolbook" panose="020406040505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200" b="0" dirty="0">
                <a:latin typeface="Century Schoolbook" panose="020406040505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(SI)</a:t>
            </a:r>
            <a:endParaRPr lang="en-US" altLang="zh-CN" sz="3200" dirty="0">
              <a:solidFill>
                <a:schemeClr val="accent2"/>
              </a:solidFill>
              <a:latin typeface="Century Schoolbook" panose="020406040505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3200" b="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200" b="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320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振幅、周期、频率及初位相各为多少？</a:t>
            </a:r>
            <a:endParaRPr lang="zh-CN" altLang="en-US" sz="3200" dirty="0">
              <a:solidFill>
                <a:schemeClr val="accent2"/>
              </a:solidFill>
              <a:latin typeface="Century Schoolbook" panose="020406040505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320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sz="3200" b="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2）t=0</a:t>
            </a:r>
            <a:r>
              <a:rPr lang="zh-CN" altLang="en-US" sz="320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时该质点的速度和加速度。</a:t>
            </a:r>
            <a:endParaRPr lang="zh-CN" altLang="en-US" sz="3200" dirty="0">
              <a:solidFill>
                <a:schemeClr val="accent2"/>
              </a:solidFill>
              <a:latin typeface="Century Schoolbook" panose="020406040505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3200" b="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200" b="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200" b="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3200" b="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t=0</a:t>
            </a:r>
            <a:r>
              <a:rPr lang="zh-CN" altLang="en-US" sz="3200" b="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时质点的势能和</a:t>
            </a:r>
            <a:r>
              <a:rPr lang="zh-CN" altLang="en-US" sz="3200" b="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动能。</a:t>
            </a:r>
            <a:endParaRPr lang="zh-CN" altLang="en-US" sz="3200" b="0" dirty="0">
              <a:solidFill>
                <a:schemeClr val="accent2"/>
              </a:solidFill>
              <a:latin typeface="Century Schoolbook" panose="020406040505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Text Box 3"/>
          <p:cNvSpPr txBox="1"/>
          <p:nvPr/>
        </p:nvSpPr>
        <p:spPr>
          <a:xfrm>
            <a:off x="304800" y="3284855"/>
            <a:ext cx="1096963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zh-CN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1437640" y="3500755"/>
          <a:ext cx="3327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" r:id="rId1" imgW="3327400" imgH="533400" progId="Equation.3">
                  <p:embed/>
                </p:oleObj>
              </mc:Choice>
              <mc:Fallback>
                <p:oleObj name="" r:id="rId1" imgW="3327400" imgH="5334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37640" y="3500755"/>
                        <a:ext cx="3327400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187450" y="5877560"/>
          <a:ext cx="21082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" r:id="rId3" imgW="2108200" imgH="406400" progId="Equation.3">
                  <p:embed/>
                </p:oleObj>
              </mc:Choice>
              <mc:Fallback>
                <p:oleObj name="" r:id="rId3" imgW="2108200" imgH="4064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5877560"/>
                        <a:ext cx="21082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1115695" y="4437380"/>
          <a:ext cx="1689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" r:id="rId5" imgW="1689100" imgH="1054100" progId="Equation.3">
                  <p:embed/>
                </p:oleObj>
              </mc:Choice>
              <mc:Fallback>
                <p:oleObj name="" r:id="rId5" imgW="1689100" imgH="10541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5695" y="4437380"/>
                        <a:ext cx="16891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2987675" y="4364990"/>
          <a:ext cx="1422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" r:id="rId7" imgW="1422400" imgH="1054100" progId="Equation.3">
                  <p:embed/>
                </p:oleObj>
              </mc:Choice>
              <mc:Fallback>
                <p:oleObj name="" r:id="rId7" imgW="1422400" imgH="10541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7675" y="4364990"/>
                        <a:ext cx="14224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1245870" y="188595"/>
          <a:ext cx="1409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" r:id="rId1" imgW="1409700" imgH="1054100" progId="Equation.3">
                  <p:embed/>
                </p:oleObj>
              </mc:Choice>
              <mc:Fallback>
                <p:oleObj name="" r:id="rId1" imgW="1409700" imgH="10541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5870" y="188595"/>
                        <a:ext cx="14097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3" name="Object 13"/>
          <p:cNvGraphicFramePr>
            <a:graphicFrameLocks noChangeAspect="1"/>
          </p:cNvGraphicFramePr>
          <p:nvPr/>
        </p:nvGraphicFramePr>
        <p:xfrm>
          <a:off x="2800350" y="188595"/>
          <a:ext cx="6715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" r:id="rId3" imgW="673100" imgH="1054100" progId="Equation.3">
                  <p:embed/>
                </p:oleObj>
              </mc:Choice>
              <mc:Fallback>
                <p:oleObj name="" r:id="rId3" imgW="673100" imgH="10541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0350" y="188595"/>
                        <a:ext cx="671513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3581400" y="476885"/>
          <a:ext cx="952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" r:id="rId5" imgW="951865" imgH="444500" progId="Equation.3">
                  <p:embed/>
                </p:oleObj>
              </mc:Choice>
              <mc:Fallback>
                <p:oleObj name="" r:id="rId5" imgW="951865" imgH="4445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1400" y="476885"/>
                        <a:ext cx="952500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Object 15"/>
          <p:cNvGraphicFramePr>
            <a:graphicFrameLocks noChangeAspect="1"/>
          </p:cNvGraphicFramePr>
          <p:nvPr/>
        </p:nvGraphicFramePr>
        <p:xfrm>
          <a:off x="5147945" y="396240"/>
          <a:ext cx="167132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" r:id="rId7" imgW="647700" imgH="203200" progId="Equation.3">
                  <p:embed/>
                </p:oleObj>
              </mc:Choice>
              <mc:Fallback>
                <p:oleObj name="" r:id="rId7" imgW="647700" imgH="2032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47945" y="396240"/>
                        <a:ext cx="1671320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51460" y="1341120"/>
            <a:ext cx="4572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  <a:sym typeface="+mn-ea"/>
              </a:rPr>
              <a:t>）</a:t>
            </a:r>
            <a:endParaRPr lang="zh-CN" altLang="en-US" dirty="0">
              <a:solidFill>
                <a:schemeClr val="accent2"/>
              </a:solidFill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260" y="1917065"/>
          <a:ext cx="74898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9" imgW="2781300" imgH="393700" progId="Equation.KSEE3">
                  <p:embed/>
                </p:oleObj>
              </mc:Choice>
              <mc:Fallback>
                <p:oleObj name="" r:id="rId9" imgW="27813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3260" y="1917065"/>
                        <a:ext cx="7489825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347720" y="1196975"/>
            <a:ext cx="53905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0" dirty="0">
                <a:ea typeface="宋体" panose="02010600030101010101" pitchFamily="2" charset="-122"/>
                <a:sym typeface="+mn-ea"/>
              </a:rPr>
              <a:t>x=6.0</a:t>
            </a:r>
            <a:r>
              <a:rPr lang="en-US" altLang="zh-CN" sz="3200" b="0" dirty="0">
                <a:ea typeface="宋体" panose="02010600030101010101" pitchFamily="2" charset="-122"/>
                <a:sym typeface="Symbol" panose="05050102010706020507" pitchFamily="18" charset="2"/>
              </a:rPr>
              <a:t>10</a:t>
            </a:r>
            <a:r>
              <a:rPr lang="en-US" altLang="zh-CN" sz="3200" b="0" baseline="30000" dirty="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lang="en-US" altLang="zh-CN" sz="3200" b="0" baseline="30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200" b="0" dirty="0">
                <a:ea typeface="宋体" panose="02010600030101010101" pitchFamily="2" charset="-122"/>
                <a:sym typeface="Symbol" panose="05050102010706020507" pitchFamily="18" charset="2"/>
              </a:rPr>
              <a:t>cos(</a:t>
            </a:r>
            <a:r>
              <a:rPr lang="en-US" altLang="zh-CN" sz="3200" b="0" i="1" dirty="0">
                <a:ea typeface="宋体" panose="02010600030101010101" pitchFamily="2" charset="-122"/>
                <a:sym typeface="Symbol" panose="05050102010706020507" pitchFamily="18" charset="2"/>
              </a:rPr>
              <a:t>t </a:t>
            </a:r>
            <a:r>
              <a:rPr lang="en-US" altLang="zh-CN" sz="3200" b="0" dirty="0">
                <a:ea typeface="宋体" panose="02010600030101010101" pitchFamily="2" charset="-122"/>
                <a:sym typeface="Symbol" panose="05050102010706020507" pitchFamily="18" charset="2"/>
              </a:rPr>
              <a:t>/3 </a:t>
            </a:r>
            <a:r>
              <a:rPr lang="en-US" altLang="zh-CN" sz="3200" b="0" dirty="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lang="en-US" altLang="zh-CN" sz="3200" b="0" i="1" dirty="0">
                <a:ea typeface="宋体" panose="02010600030101010101" pitchFamily="2" charset="-122"/>
                <a:sym typeface="Symbol" panose="05050102010706020507" pitchFamily="18" charset="2"/>
              </a:rPr>
              <a:t>/</a:t>
            </a:r>
            <a:r>
              <a:rPr lang="en-US" altLang="zh-CN" sz="3200" b="0" dirty="0">
                <a:ea typeface="宋体" panose="02010600030101010101" pitchFamily="2" charset="-122"/>
                <a:sym typeface="Symbol" panose="05050102010706020507" pitchFamily="18" charset="2"/>
              </a:rPr>
              <a:t>4)</a:t>
            </a:r>
            <a:endParaRPr lang="en-US" altLang="zh-CN" sz="3200" b="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5628" y="2924810"/>
          <a:ext cx="7067550" cy="96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1" imgW="2882900" imgH="393700" progId="Equation.KSEE3">
                  <p:embed/>
                </p:oleObj>
              </mc:Choice>
              <mc:Fallback>
                <p:oleObj name="" r:id="rId11" imgW="2882900" imgH="3937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5628" y="2924810"/>
                        <a:ext cx="7067550" cy="96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39115" y="4220845"/>
            <a:ext cx="4572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  <a:sym typeface="+mn-ea"/>
              </a:rPr>
              <a:t>）</a:t>
            </a:r>
            <a:endParaRPr lang="zh-CN" altLang="en-US" dirty="0">
              <a:solidFill>
                <a:schemeClr val="accent2"/>
              </a:solidFill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54518" y="4220845"/>
          <a:ext cx="342709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3" imgW="1397000" imgH="393700" progId="Equation.KSEE3">
                  <p:embed/>
                </p:oleObj>
              </mc:Choice>
              <mc:Fallback>
                <p:oleObj name="" r:id="rId13" imgW="13970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54518" y="4220845"/>
                        <a:ext cx="3427095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07223" y="5300980"/>
          <a:ext cx="1443990" cy="63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5" imgW="545465" imgH="241300" progId="Equation.KSEE3">
                  <p:embed/>
                </p:oleObj>
              </mc:Choice>
              <mc:Fallback>
                <p:oleObj name="" r:id="rId15" imgW="545465" imgH="2413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07223" y="5300980"/>
                        <a:ext cx="1443990" cy="638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72" name="Text Box 2"/>
          <p:cNvSpPr txBox="1"/>
          <p:nvPr/>
        </p:nvSpPr>
        <p:spPr>
          <a:xfrm>
            <a:off x="304800" y="304800"/>
            <a:ext cx="8458200" cy="181483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4.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一个质点同时参与两个简谐振动，振动方程分别为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3200" dirty="0">
              <a:solidFill>
                <a:schemeClr val="accent2"/>
              </a:solidFill>
              <a:latin typeface="Century Schoolbook" panose="020406040505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3" name="Text Box 5"/>
          <p:cNvSpPr txBox="1"/>
          <p:nvPr/>
        </p:nvSpPr>
        <p:spPr>
          <a:xfrm>
            <a:off x="304800" y="2514600"/>
            <a:ext cx="4876800" cy="58356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求：合成谐振动的</a:t>
            </a:r>
            <a:r>
              <a:rPr lang="zh-CN" altLang="en-US" sz="320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振幅。</a:t>
            </a:r>
            <a:endParaRPr lang="zh-CN" altLang="en-US" sz="3200" dirty="0">
              <a:solidFill>
                <a:schemeClr val="accent2"/>
              </a:solidFill>
              <a:latin typeface="Century Schoolbook" panose="02040604050505020304" pitchFamily="18" charset="0"/>
              <a:ea typeface="宋体" panose="02010600030101010101" pitchFamily="2" charset="-122"/>
            </a:endParaRPr>
          </a:p>
        </p:txBody>
      </p:sp>
      <p:sp>
        <p:nvSpPr>
          <p:cNvPr id="154630" name="Text Box 6"/>
          <p:cNvSpPr txBox="1"/>
          <p:nvPr/>
        </p:nvSpPr>
        <p:spPr>
          <a:xfrm>
            <a:off x="304800" y="3276600"/>
            <a:ext cx="4267200" cy="64516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Century Schoolbook" panose="02040604050505020304" pitchFamily="18" charset="0"/>
                <a:ea typeface="宋体" panose="02010600030101010101" pitchFamily="2" charset="-122"/>
              </a:rPr>
              <a:t>解：</a:t>
            </a:r>
            <a:endParaRPr lang="zh-CN" altLang="en-US" dirty="0">
              <a:solidFill>
                <a:schemeClr val="tx1"/>
              </a:solidFill>
              <a:latin typeface="Century Schoolbook" panose="020406040505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275" name="Picture 13" descr="Image-011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0" y="6448425"/>
            <a:ext cx="38100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6" name="Picture 14" descr="Image-010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5" y="6448425"/>
            <a:ext cx="390525" cy="4095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77" name="Group 17"/>
          <p:cNvGrpSpPr/>
          <p:nvPr/>
        </p:nvGrpSpPr>
        <p:grpSpPr>
          <a:xfrm>
            <a:off x="1044575" y="1196023"/>
            <a:ext cx="4645025" cy="1277938"/>
            <a:chOff x="636" y="585"/>
            <a:chExt cx="2926" cy="805"/>
          </a:xfrm>
        </p:grpSpPr>
        <p:graphicFrame>
          <p:nvGraphicFramePr>
            <p:cNvPr id="11270" name="Object 3"/>
            <p:cNvGraphicFramePr>
              <a:graphicFrameLocks noChangeAspect="1"/>
            </p:cNvGraphicFramePr>
            <p:nvPr/>
          </p:nvGraphicFramePr>
          <p:xfrm>
            <a:off x="636" y="585"/>
            <a:ext cx="2926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" r:id="rId3" imgW="1574800" imgH="215900" progId="Equation.3">
                    <p:embed/>
                  </p:oleObj>
                </mc:Choice>
                <mc:Fallback>
                  <p:oleObj name="" r:id="rId3" imgW="1574800" imgH="215900" progId="Equation.3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36" y="585"/>
                          <a:ext cx="2926" cy="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1" name="Object 4"/>
            <p:cNvGraphicFramePr>
              <a:graphicFrameLocks noChangeAspect="1"/>
            </p:cNvGraphicFramePr>
            <p:nvPr/>
          </p:nvGraphicFramePr>
          <p:xfrm>
            <a:off x="658" y="993"/>
            <a:ext cx="2753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5" imgW="1498600" imgH="215900" progId="Equation.3">
                    <p:embed/>
                  </p:oleObj>
                </mc:Choice>
                <mc:Fallback>
                  <p:oleObj name="" r:id="rId5" imgW="1498600" imgH="2159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58" y="993"/>
                          <a:ext cx="2753" cy="3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1327150" y="3540125"/>
          <a:ext cx="698881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" r:id="rId7" imgW="2540000" imgH="215900" progId="Equation.3">
                  <p:embed/>
                </p:oleObj>
              </mc:Choice>
              <mc:Fallback>
                <p:oleObj name="" r:id="rId7" imgW="2540000" imgH="2159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27150" y="3540125"/>
                        <a:ext cx="6988810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1187450" y="4441190"/>
          <a:ext cx="4086225" cy="64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9" imgW="1358900" imgH="215900" progId="Equation.3">
                  <p:embed/>
                </p:oleObj>
              </mc:Choice>
              <mc:Fallback>
                <p:oleObj name="" r:id="rId9" imgW="1358900" imgH="2159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7450" y="4441190"/>
                        <a:ext cx="4086225" cy="6496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5436235" y="4451350"/>
          <a:ext cx="2311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" r:id="rId11" imgW="2311400" imgH="533400" progId="Equation.3">
                  <p:embed/>
                </p:oleObj>
              </mc:Choice>
              <mc:Fallback>
                <p:oleObj name="" r:id="rId11" imgW="2311400" imgH="5334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36235" y="4451350"/>
                        <a:ext cx="2311400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27150" y="6021070"/>
          <a:ext cx="2529840" cy="483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3" imgW="927100" imgH="177165" progId="Equation.KSEE3">
                  <p:embed/>
                </p:oleObj>
              </mc:Choice>
              <mc:Fallback>
                <p:oleObj name="" r:id="rId13" imgW="927100" imgH="1771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27150" y="6021070"/>
                        <a:ext cx="2529840" cy="483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1" name="Object 17"/>
          <p:cNvGraphicFramePr>
            <a:graphicFrameLocks noChangeAspect="1"/>
          </p:cNvGraphicFramePr>
          <p:nvPr/>
        </p:nvGraphicFramePr>
        <p:xfrm>
          <a:off x="1187450" y="5090795"/>
          <a:ext cx="4016375" cy="62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" r:id="rId15" imgW="1651000" imgH="215900" progId="Equation.3">
                  <p:embed/>
                </p:oleObj>
              </mc:Choice>
              <mc:Fallback>
                <p:oleObj name="" r:id="rId15" imgW="1651000" imgH="2159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87450" y="5090795"/>
                        <a:ext cx="4016375" cy="6235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5507990" y="4983163"/>
          <a:ext cx="25209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" r:id="rId17" imgW="888365" imgH="215900" progId="Equation.3">
                  <p:embed/>
                </p:oleObj>
              </mc:Choice>
              <mc:Fallback>
                <p:oleObj name="" r:id="rId17" imgW="888365" imgH="2159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07990" y="4983163"/>
                        <a:ext cx="2520950" cy="765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-011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8350" y="6437313"/>
            <a:ext cx="38100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Picture 3" descr="Image-010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713" y="6440488"/>
            <a:ext cx="390525" cy="40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04" name="AutoShape 4"/>
          <p:cNvSpPr>
            <a:spLocks noChangeArrowheads="1"/>
          </p:cNvSpPr>
          <p:nvPr/>
        </p:nvSpPr>
        <p:spPr bwMode="auto">
          <a:xfrm>
            <a:off x="107950" y="1267143"/>
            <a:ext cx="5041900" cy="609600"/>
          </a:xfrm>
          <a:prstGeom prst="flowChartAlternateProcess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一、描述波动的特征量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02405" name="Text Box 5"/>
          <p:cNvSpPr txBox="1"/>
          <p:nvPr/>
        </p:nvSpPr>
        <p:spPr>
          <a:xfrm>
            <a:off x="1115378" y="3212148"/>
            <a:ext cx="6769100" cy="153511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b="1" dirty="0"/>
              <a:t>波的周期</a:t>
            </a:r>
            <a:r>
              <a:rPr lang="en-US" altLang="zh-CN" b="1" dirty="0"/>
              <a:t>= </a:t>
            </a:r>
            <a:r>
              <a:rPr lang="zh-CN" altLang="en-US" b="1" dirty="0"/>
              <a:t>各质点的振动周期</a:t>
            </a:r>
            <a:endParaRPr lang="zh-CN" altLang="en-US" b="1" dirty="0"/>
          </a:p>
          <a:p>
            <a:pPr marL="0" lvl="0" indent="0" algn="ctr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zh-CN" altLang="en-US" b="1" dirty="0"/>
              <a:t>波的频率</a:t>
            </a:r>
            <a:r>
              <a:rPr lang="en-US" altLang="zh-CN" b="1" dirty="0"/>
              <a:t>=</a:t>
            </a:r>
            <a:r>
              <a:rPr lang="zh-CN" altLang="en-US" b="1" dirty="0">
                <a:latin typeface="Arial" panose="020B0604020202020204" pitchFamily="34" charset="0"/>
              </a:rPr>
              <a:t>各质点</a:t>
            </a:r>
            <a:r>
              <a:rPr lang="zh-CN" altLang="en-US" b="1" dirty="0"/>
              <a:t>的振动频率</a:t>
            </a:r>
            <a:endParaRPr lang="zh-CN" altLang="en-US" b="1" dirty="0"/>
          </a:p>
        </p:txBody>
      </p:sp>
      <p:sp>
        <p:nvSpPr>
          <p:cNvPr id="3078" name="Text Box 6"/>
          <p:cNvSpPr txBox="1"/>
          <p:nvPr/>
        </p:nvSpPr>
        <p:spPr>
          <a:xfrm>
            <a:off x="683895" y="2203768"/>
            <a:ext cx="576103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Arial" panose="020B0604020202020204" pitchFamily="34" charset="0"/>
              </a:rPr>
              <a:t>波长、周期、频率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2987358" y="5228908"/>
          <a:ext cx="21653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" r:id="rId3" imgW="1168400" imgH="609600" progId="Equation.3">
                  <p:embed/>
                </p:oleObj>
              </mc:Choice>
              <mc:Fallback>
                <p:oleObj name="" r:id="rId3" imgW="1168400" imgH="609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7358" y="5228908"/>
                        <a:ext cx="2165350" cy="1139825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79705" y="188595"/>
            <a:ext cx="397002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noProof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第六章</a:t>
            </a:r>
            <a:r>
              <a:rPr kumimoji="1" lang="en-US" altLang="zh-CN" noProof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r>
              <a:rPr kumimoji="1" lang="zh-CN" altLang="en-US" noProof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平面机械波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AutoShape 2"/>
          <p:cNvSpPr>
            <a:spLocks noChangeArrowheads="1"/>
          </p:cNvSpPr>
          <p:nvPr/>
        </p:nvSpPr>
        <p:spPr bwMode="auto">
          <a:xfrm>
            <a:off x="250825" y="188913"/>
            <a:ext cx="5834063" cy="609600"/>
          </a:xfrm>
          <a:prstGeom prst="flowChartAlternateProcess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二、平面简谐波的波函数</a:t>
            </a: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03427" name="Text Box 3"/>
          <p:cNvSpPr txBox="1"/>
          <p:nvPr/>
        </p:nvSpPr>
        <p:spPr>
          <a:xfrm>
            <a:off x="684213" y="1052513"/>
            <a:ext cx="5559425" cy="579437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设原点</a:t>
            </a:r>
            <a:r>
              <a:rPr lang="en-US" altLang="zh-CN" b="1" i="1" dirty="0">
                <a:solidFill>
                  <a:srgbClr val="6600FF"/>
                </a:solidFill>
                <a:ea typeface="楷体_GB2312" pitchFamily="49" charset="-122"/>
              </a:rPr>
              <a:t>O </a:t>
            </a:r>
            <a:r>
              <a:rPr lang="zh-CN" altLang="en-US" b="1" dirty="0">
                <a:solidFill>
                  <a:srgbClr val="FF3300"/>
                </a:solidFill>
                <a:ea typeface="楷体_GB2312" pitchFamily="49" charset="-122"/>
              </a:rPr>
              <a:t>的</a:t>
            </a:r>
            <a:r>
              <a:rPr lang="zh-CN" altLang="en-US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振动方程为：</a:t>
            </a:r>
            <a:endParaRPr lang="zh-CN" altLang="en-US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1981200" y="1773238"/>
          <a:ext cx="41052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" r:id="rId1" imgW="1130300" imgH="228600" progId="Equation.3">
                  <p:embed/>
                </p:oleObj>
              </mc:Choice>
              <mc:Fallback>
                <p:oleObj name="" r:id="rId1" imgW="1130300" imgH="228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1773238"/>
                        <a:ext cx="4105275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1" name="Picture 5" descr="Image-011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113" y="6445250"/>
            <a:ext cx="38100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2" name="Picture 6" descr="Image-010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475" y="6448425"/>
            <a:ext cx="390525" cy="40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31" name="Text Box 7"/>
          <p:cNvSpPr txBox="1"/>
          <p:nvPr/>
        </p:nvSpPr>
        <p:spPr>
          <a:xfrm>
            <a:off x="180975" y="2781300"/>
            <a:ext cx="8280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沿</a:t>
            </a:r>
            <a:r>
              <a:rPr lang="en-US" altLang="zh-CN" b="1" i="1" dirty="0">
                <a:solidFill>
                  <a:srgbClr val="CC0000"/>
                </a:solidFill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轴正向传播的平面简谐波的波动方程：</a:t>
            </a:r>
            <a:endParaRPr lang="zh-CN" altLang="en-US" b="1" dirty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3432" name="Object 8"/>
          <p:cNvGraphicFramePr>
            <a:graphicFrameLocks noChangeAspect="1"/>
          </p:cNvGraphicFramePr>
          <p:nvPr/>
        </p:nvGraphicFramePr>
        <p:xfrm>
          <a:off x="1981200" y="3644900"/>
          <a:ext cx="45974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" r:id="rId5" imgW="4597400" imgH="1168400" progId="Equation.3">
                  <p:embed/>
                </p:oleObj>
              </mc:Choice>
              <mc:Fallback>
                <p:oleObj name="" r:id="rId5" imgW="4597400" imgH="11684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1200" y="3644900"/>
                        <a:ext cx="4597400" cy="1168400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lg"/>
                        <a:tailEnd type="none" w="med" len="lg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1835150" y="5084763"/>
          <a:ext cx="50292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" r:id="rId7" imgW="5029200" imgH="1168400" progId="Equation.3">
                  <p:embed/>
                </p:oleObj>
              </mc:Choice>
              <mc:Fallback>
                <p:oleObj name="" r:id="rId7" imgW="5029200" imgH="11684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35150" y="5084763"/>
                        <a:ext cx="5029200" cy="1168400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lg"/>
                        <a:tailEnd type="none" w="med" len="lg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4" name="Rectangle 10"/>
          <p:cNvSpPr/>
          <p:nvPr/>
        </p:nvSpPr>
        <p:spPr>
          <a:xfrm>
            <a:off x="7235825" y="3860800"/>
            <a:ext cx="64293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①</a:t>
            </a:r>
            <a:endParaRPr lang="en-US" altLang="zh-CN" sz="3600" b="1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3435" name="Rectangle 11"/>
          <p:cNvSpPr/>
          <p:nvPr/>
        </p:nvSpPr>
        <p:spPr>
          <a:xfrm>
            <a:off x="7380288" y="5300663"/>
            <a:ext cx="642937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②</a:t>
            </a:r>
            <a:endParaRPr lang="en-US" altLang="zh-CN" sz="3600" b="1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/>
      <p:bldP spid="103431" grpId="0"/>
      <p:bldP spid="103434" grpId="0"/>
      <p:bldP spid="1034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-011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3113" y="6445250"/>
            <a:ext cx="38100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Picture 3" descr="Image-010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5" y="6448425"/>
            <a:ext cx="390525" cy="40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452" name="Text Box 4"/>
          <p:cNvSpPr txBox="1"/>
          <p:nvPr/>
        </p:nvSpPr>
        <p:spPr>
          <a:xfrm>
            <a:off x="323850" y="260350"/>
            <a:ext cx="5256213" cy="579438"/>
          </a:xfrm>
          <a:prstGeom prst="rect">
            <a:avLst/>
          </a:prstGeom>
          <a:solidFill>
            <a:srgbClr val="CCFFFF"/>
          </a:solidFill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当</a:t>
            </a:r>
            <a:r>
              <a:rPr lang="zh-CN" altLang="en-US" dirty="0">
                <a:solidFill>
                  <a:schemeClr val="accent2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zh-CN" b="1" i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u </a:t>
            </a:r>
            <a:r>
              <a:rPr lang="zh-CN" altLang="zh-CN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与 </a:t>
            </a:r>
            <a:r>
              <a:rPr lang="en-US" altLang="zh-CN" b="1" i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x </a:t>
            </a:r>
            <a:r>
              <a:rPr lang="zh-CN" altLang="zh-CN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轴反向时取 </a:t>
            </a:r>
            <a:r>
              <a:rPr lang="zh-CN" altLang="zh-CN" b="1" dirty="0">
                <a:solidFill>
                  <a:schemeClr val="accent2"/>
                </a:solidFill>
                <a:latin typeface="Symbol" panose="05050102010706020507" pitchFamily="18" charset="2"/>
              </a:rPr>
              <a:t>-</a:t>
            </a:r>
            <a:r>
              <a:rPr lang="en-US" altLang="zh-CN" b="1" i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u</a:t>
            </a:r>
            <a:r>
              <a:rPr lang="en-US" altLang="zh-CN" i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：</a:t>
            </a:r>
            <a:endParaRPr lang="zh-CN" altLang="en-US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2051050" y="981075"/>
          <a:ext cx="45974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" r:id="rId3" imgW="4597400" imgH="1168400" progId="Equation.3">
                  <p:embed/>
                </p:oleObj>
              </mc:Choice>
              <mc:Fallback>
                <p:oleObj name="" r:id="rId3" imgW="4597400" imgH="11684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050" y="981075"/>
                        <a:ext cx="4597400" cy="1168400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lg"/>
                        <a:tailEnd type="none" w="med" len="lg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Text Box 6"/>
          <p:cNvSpPr txBox="1"/>
          <p:nvPr/>
        </p:nvSpPr>
        <p:spPr>
          <a:xfrm>
            <a:off x="682625" y="2830513"/>
            <a:ext cx="7543800" cy="11890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90855" lvl="0" indent="-490855" defTabSz="762000">
              <a:spcBef>
                <a:spcPct val="50000"/>
              </a:spcBef>
              <a:buNone/>
            </a:pPr>
            <a:r>
              <a:rPr lang="en-US" altLang="zh-CN" b="1" dirty="0"/>
              <a:t>1</a:t>
            </a:r>
            <a:r>
              <a:rPr lang="en-US" altLang="zh-CN" b="1" dirty="0">
                <a:latin typeface="宋体" panose="02010600030101010101" pitchFamily="2" charset="-122"/>
              </a:rPr>
              <a:t>.</a:t>
            </a:r>
            <a:r>
              <a:rPr lang="en-US" altLang="zh-CN" sz="4000" b="1" i="1" dirty="0">
                <a:solidFill>
                  <a:srgbClr val="FF3300"/>
                </a:solidFill>
              </a:rPr>
              <a:t>x</a:t>
            </a:r>
            <a:r>
              <a:rPr lang="zh-CN" altLang="en-US" b="1" dirty="0">
                <a:solidFill>
                  <a:srgbClr val="FF3300"/>
                </a:solidFill>
              </a:rPr>
              <a:t>一定时</a:t>
            </a:r>
            <a:r>
              <a:rPr lang="zh-CN" altLang="en-US" b="1" dirty="0"/>
              <a:t>，表示给定质点在不同时刻的振动曲线（</a:t>
            </a:r>
            <a:r>
              <a:rPr lang="en-US" altLang="zh-CN" b="1" i="1" dirty="0"/>
              <a:t>y</a:t>
            </a:r>
            <a:r>
              <a:rPr lang="zh-CN" altLang="en-US" b="1" dirty="0"/>
              <a:t>～</a:t>
            </a:r>
            <a:r>
              <a:rPr lang="en-US" altLang="zh-CN" b="1" i="1" dirty="0"/>
              <a:t>t</a:t>
            </a:r>
            <a:r>
              <a:rPr lang="zh-CN" altLang="en-US" b="1" dirty="0"/>
              <a:t>）；</a:t>
            </a:r>
            <a:endParaRPr lang="zh-CN" altLang="en-US" b="1" dirty="0"/>
          </a:p>
        </p:txBody>
      </p:sp>
      <p:sp>
        <p:nvSpPr>
          <p:cNvPr id="104455" name="Text Box 7"/>
          <p:cNvSpPr txBox="1"/>
          <p:nvPr/>
        </p:nvSpPr>
        <p:spPr>
          <a:xfrm>
            <a:off x="606425" y="3973513"/>
            <a:ext cx="7467600" cy="11890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90855" lvl="0" indent="-490855" defTabSz="762000">
              <a:spcBef>
                <a:spcPct val="50000"/>
              </a:spcBef>
              <a:buNone/>
            </a:pPr>
            <a:r>
              <a:rPr lang="en-US" altLang="zh-CN" b="1" dirty="0"/>
              <a:t>2.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sz="4000" b="1" i="1" dirty="0">
                <a:solidFill>
                  <a:srgbClr val="FF3300"/>
                </a:solidFill>
              </a:rPr>
              <a:t>t</a:t>
            </a: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一定时</a:t>
            </a:r>
            <a:r>
              <a:rPr lang="zh-CN" altLang="en-US" b="1" dirty="0">
                <a:latin typeface="宋体" panose="02010600030101010101" pitchFamily="2" charset="-122"/>
              </a:rPr>
              <a:t>，表示不同点在同一时刻的波形图（</a:t>
            </a:r>
            <a:r>
              <a:rPr lang="en-US" altLang="zh-CN" b="1" i="1" dirty="0"/>
              <a:t>y</a:t>
            </a:r>
            <a:r>
              <a:rPr lang="zh-CN" altLang="en-US" b="1" dirty="0"/>
              <a:t>～</a:t>
            </a:r>
            <a:r>
              <a:rPr lang="en-US" altLang="zh-CN" b="1" i="1" dirty="0"/>
              <a:t>x</a:t>
            </a:r>
            <a:r>
              <a:rPr lang="zh-CN" altLang="en-US" b="1" dirty="0">
                <a:latin typeface="宋体" panose="02010600030101010101" pitchFamily="2" charset="-122"/>
              </a:rPr>
              <a:t>）；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04456" name="Text Box 8"/>
          <p:cNvSpPr txBox="1"/>
          <p:nvPr/>
        </p:nvSpPr>
        <p:spPr>
          <a:xfrm>
            <a:off x="611188" y="5084763"/>
            <a:ext cx="7620000" cy="11890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90855" lvl="0" indent="-490855" defTabSz="762000">
              <a:spcBef>
                <a:spcPct val="50000"/>
              </a:spcBef>
              <a:buNone/>
            </a:pPr>
            <a:r>
              <a:rPr lang="en-US" altLang="zh-CN" b="1" dirty="0"/>
              <a:t>3.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sz="4000" b="1" i="1" dirty="0">
                <a:solidFill>
                  <a:srgbClr val="FF3300"/>
                </a:solidFill>
              </a:rPr>
              <a:t>t</a:t>
            </a:r>
            <a:r>
              <a:rPr lang="zh-CN" altLang="en-US" sz="4000" b="1" i="1" dirty="0">
                <a:solidFill>
                  <a:srgbClr val="FF3300"/>
                </a:solidFill>
              </a:rPr>
              <a:t>、</a:t>
            </a:r>
            <a:r>
              <a:rPr lang="en-US" altLang="zh-CN" sz="4000" b="1" i="1" dirty="0">
                <a:solidFill>
                  <a:srgbClr val="FF3300"/>
                </a:solidFill>
              </a:rPr>
              <a:t>x</a:t>
            </a: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都变化时</a:t>
            </a:r>
            <a:r>
              <a:rPr lang="zh-CN" altLang="en-US" b="1" dirty="0">
                <a:latin typeface="宋体" panose="02010600030101010101" pitchFamily="2" charset="-122"/>
              </a:rPr>
              <a:t>，表示波线上所有质点在各个时刻的位移情况。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04457" name="Rectangle 9"/>
          <p:cNvSpPr/>
          <p:nvPr/>
        </p:nvSpPr>
        <p:spPr>
          <a:xfrm>
            <a:off x="684213" y="2238375"/>
            <a:ext cx="3856037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</a:rPr>
              <a:t>波函数的物理意义：</a:t>
            </a:r>
            <a:endParaRPr lang="zh-CN" altLang="en-US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4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4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bldLvl="0" animBg="1"/>
      <p:bldP spid="104454" grpId="0" build="p"/>
      <p:bldP spid="104455" grpId="0" build="p"/>
      <p:bldP spid="104456" grpId="0" build="p"/>
      <p:bldP spid="1044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611188" y="1628775"/>
          <a:ext cx="83058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" r:id="rId1" imgW="2806700" imgH="406400" progId="Equation.3">
                  <p:embed/>
                </p:oleObj>
              </mc:Choice>
              <mc:Fallback>
                <p:oleObj name="" r:id="rId1" imgW="2806700" imgH="4064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1628775"/>
                        <a:ext cx="8305800" cy="1196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6408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Schoolbook" panose="02040604050505020304" pitchFamily="18" charset="0"/>
                <a:ea typeface="楷体_GB2312" pitchFamily="49" charset="-122"/>
                <a:cs typeface="+mn-cs"/>
              </a:rPr>
              <a:t> 1. </a:t>
            </a:r>
            <a:r>
              <a:rPr kumimoji="1" lang="zh-CN" altLang="en-US" kern="1200" cap="none" spc="0" normalizeH="0" baseline="0" noProof="0">
                <a:solidFill>
                  <a:srgbClr val="FF3300"/>
                </a:solidFill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波动动能、势能：</a:t>
            </a:r>
            <a:endParaRPr kumimoji="1" lang="zh-CN" altLang="en-US" kern="1200" cap="none" spc="0" normalizeH="0" baseline="0" noProof="0">
              <a:solidFill>
                <a:srgbClr val="FF3300"/>
              </a:solidFill>
              <a:latin typeface="Century Schoolbook" panose="020406040505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Picture 4" descr="Image-011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113" y="6445250"/>
            <a:ext cx="38100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5" descr="Image-010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475" y="6448425"/>
            <a:ext cx="390525" cy="40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5478" name="AutoShape 6"/>
          <p:cNvSpPr>
            <a:spLocks noChangeArrowheads="1"/>
          </p:cNvSpPr>
          <p:nvPr/>
        </p:nvSpPr>
        <p:spPr bwMode="auto">
          <a:xfrm>
            <a:off x="395288" y="188913"/>
            <a:ext cx="3600450" cy="609600"/>
          </a:xfrm>
          <a:prstGeom prst="flowChartAlternateProcess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三、波动的能量</a:t>
            </a: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05479" name="Text Box 7"/>
          <p:cNvSpPr txBox="1"/>
          <p:nvPr/>
        </p:nvSpPr>
        <p:spPr>
          <a:xfrm>
            <a:off x="684213" y="2997200"/>
            <a:ext cx="7848600" cy="1577975"/>
          </a:xfrm>
          <a:prstGeom prst="rect">
            <a:avLst/>
          </a:prstGeom>
          <a:noFill/>
          <a:ln w="57150" cap="flat" cmpd="thinThick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latin typeface="Arial" panose="020B0604020202020204" pitchFamily="34" charset="0"/>
              </a:rPr>
              <a:t>质元在</a:t>
            </a:r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</a:rPr>
              <a:t>平衡位置</a:t>
            </a:r>
            <a:r>
              <a:rPr lang="zh-CN" altLang="en-US" sz="3600" b="1" dirty="0">
                <a:latin typeface="Arial" panose="020B0604020202020204" pitchFamily="34" charset="0"/>
              </a:rPr>
              <a:t>时，动能、势能</a:t>
            </a:r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</a:rPr>
              <a:t>最大</a:t>
            </a:r>
            <a:r>
              <a:rPr lang="zh-CN" altLang="en-US" sz="3600" b="1" dirty="0">
                <a:latin typeface="Arial" panose="020B0604020202020204" pitchFamily="34" charset="0"/>
              </a:rPr>
              <a:t>；在最大位移处动能和势能最小。</a:t>
            </a:r>
            <a:endParaRPr lang="zh-CN" altLang="en-US" sz="3600" b="1" dirty="0">
              <a:latin typeface="Arial" panose="020B0604020202020204" pitchFamily="34" charset="0"/>
            </a:endParaRPr>
          </a:p>
        </p:txBody>
      </p:sp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1979613" y="5084763"/>
          <a:ext cx="56784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5676900" imgH="558800" progId="Equation.3">
                  <p:embed/>
                </p:oleObj>
              </mc:Choice>
              <mc:Fallback>
                <p:oleObj name="" r:id="rId5" imgW="5676900" imgH="558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613" y="5084763"/>
                        <a:ext cx="5678487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1" name="Object 9"/>
          <p:cNvGraphicFramePr>
            <a:graphicFrameLocks noChangeAspect="1"/>
          </p:cNvGraphicFramePr>
          <p:nvPr/>
        </p:nvGraphicFramePr>
        <p:xfrm>
          <a:off x="1090613" y="5084763"/>
          <a:ext cx="86836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" r:id="rId7" imgW="241300" imgH="177800" progId="Equation.3">
                  <p:embed/>
                </p:oleObj>
              </mc:Choice>
              <mc:Fallback>
                <p:oleObj name="" r:id="rId7" imgW="241300" imgH="1778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0613" y="5084763"/>
                        <a:ext cx="868362" cy="63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ldLvl="0" animBg="1"/>
      <p:bldP spid="10547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152400" y="762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/>
              <a:t>体积元的总能量</a:t>
            </a: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1218883" y="624681"/>
          <a:ext cx="647763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公式" r:id="rId1" imgW="2654300" imgH="431800" progId="Equation.3">
                  <p:embed/>
                </p:oleObj>
              </mc:Choice>
              <mc:Fallback>
                <p:oleObj name="公式" r:id="rId1" imgW="26543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8883" y="624681"/>
                        <a:ext cx="6477635" cy="10509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chemeClr val="accent1">
                              <a:gamma/>
                              <a:tint val="0"/>
                              <a:invGamma/>
                            </a:schemeClr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152400" y="1447800"/>
            <a:ext cx="1260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/>
              <a:t>结论：</a:t>
            </a:r>
            <a:endParaRPr lang="zh-CN" altLang="en-US" b="0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52400" y="1831975"/>
            <a:ext cx="84582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介质中任一体积元的动能和势能同相地随时间变化作周期性变化。</a:t>
            </a: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沿着波动传播的方向，每一体积元都在不断地从后方质点获得能量，又不断把能量传递给前方的介质，能量就随着波动过程，从介质的一部分传给另一部分。</a:t>
            </a: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>
            <a:off x="2133600" y="5410200"/>
            <a:ext cx="45720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7"/>
          <p:cNvGrpSpPr/>
          <p:nvPr/>
        </p:nvGrpSpPr>
        <p:grpSpPr bwMode="auto">
          <a:xfrm>
            <a:off x="2197100" y="4633913"/>
            <a:ext cx="4098925" cy="1597025"/>
            <a:chOff x="1384" y="2823"/>
            <a:chExt cx="2582" cy="1006"/>
          </a:xfrm>
        </p:grpSpPr>
        <p:sp>
          <p:nvSpPr>
            <p:cNvPr id="3087" name="Freeform 8"/>
            <p:cNvSpPr/>
            <p:nvPr/>
          </p:nvSpPr>
          <p:spPr bwMode="auto">
            <a:xfrm>
              <a:off x="2673" y="2832"/>
              <a:ext cx="1293" cy="997"/>
            </a:xfrm>
            <a:custGeom>
              <a:avLst/>
              <a:gdLst>
                <a:gd name="T0" fmla="*/ 0 w 840"/>
                <a:gd name="T1" fmla="*/ 480 h 997"/>
                <a:gd name="T2" fmla="*/ 323 w 840"/>
                <a:gd name="T3" fmla="*/ 0 h 997"/>
                <a:gd name="T4" fmla="*/ 647 w 840"/>
                <a:gd name="T5" fmla="*/ 480 h 997"/>
                <a:gd name="T6" fmla="*/ 970 w 840"/>
                <a:gd name="T7" fmla="*/ 960 h 997"/>
                <a:gd name="T8" fmla="*/ 1293 w 840"/>
                <a:gd name="T9" fmla="*/ 480 h 9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0"/>
                <a:gd name="T16" fmla="*/ 0 h 997"/>
                <a:gd name="T17" fmla="*/ 840 w 840"/>
                <a:gd name="T18" fmla="*/ 997 h 9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0" h="997">
                  <a:moveTo>
                    <a:pt x="0" y="480"/>
                  </a:moveTo>
                  <a:cubicBezTo>
                    <a:pt x="70" y="240"/>
                    <a:pt x="140" y="0"/>
                    <a:pt x="210" y="0"/>
                  </a:cubicBezTo>
                  <a:cubicBezTo>
                    <a:pt x="280" y="0"/>
                    <a:pt x="352" y="280"/>
                    <a:pt x="420" y="480"/>
                  </a:cubicBezTo>
                  <a:cubicBezTo>
                    <a:pt x="488" y="680"/>
                    <a:pt x="545" y="923"/>
                    <a:pt x="630" y="960"/>
                  </a:cubicBezTo>
                  <a:cubicBezTo>
                    <a:pt x="715" y="997"/>
                    <a:pt x="805" y="560"/>
                    <a:pt x="840" y="480"/>
                  </a:cubicBezTo>
                </a:path>
              </a:pathLst>
            </a:custGeom>
            <a:noFill/>
            <a:ln w="41275">
              <a:solidFill>
                <a:srgbClr val="3333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8" name="Freeform 9"/>
            <p:cNvSpPr/>
            <p:nvPr/>
          </p:nvSpPr>
          <p:spPr bwMode="auto">
            <a:xfrm>
              <a:off x="1384" y="2823"/>
              <a:ext cx="1292" cy="997"/>
            </a:xfrm>
            <a:custGeom>
              <a:avLst/>
              <a:gdLst>
                <a:gd name="T0" fmla="*/ 0 w 840"/>
                <a:gd name="T1" fmla="*/ 480 h 997"/>
                <a:gd name="T2" fmla="*/ 323 w 840"/>
                <a:gd name="T3" fmla="*/ 0 h 997"/>
                <a:gd name="T4" fmla="*/ 646 w 840"/>
                <a:gd name="T5" fmla="*/ 480 h 997"/>
                <a:gd name="T6" fmla="*/ 969 w 840"/>
                <a:gd name="T7" fmla="*/ 960 h 997"/>
                <a:gd name="T8" fmla="*/ 1292 w 840"/>
                <a:gd name="T9" fmla="*/ 480 h 9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0"/>
                <a:gd name="T16" fmla="*/ 0 h 997"/>
                <a:gd name="T17" fmla="*/ 840 w 840"/>
                <a:gd name="T18" fmla="*/ 997 h 9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0" h="997">
                  <a:moveTo>
                    <a:pt x="0" y="480"/>
                  </a:moveTo>
                  <a:cubicBezTo>
                    <a:pt x="70" y="240"/>
                    <a:pt x="140" y="0"/>
                    <a:pt x="210" y="0"/>
                  </a:cubicBezTo>
                  <a:cubicBezTo>
                    <a:pt x="280" y="0"/>
                    <a:pt x="352" y="280"/>
                    <a:pt x="420" y="480"/>
                  </a:cubicBezTo>
                  <a:cubicBezTo>
                    <a:pt x="488" y="680"/>
                    <a:pt x="545" y="923"/>
                    <a:pt x="630" y="960"/>
                  </a:cubicBezTo>
                  <a:cubicBezTo>
                    <a:pt x="715" y="997"/>
                    <a:pt x="803" y="633"/>
                    <a:pt x="840" y="480"/>
                  </a:cubicBezTo>
                </a:path>
              </a:pathLst>
            </a:custGeom>
            <a:noFill/>
            <a:ln w="41275">
              <a:solidFill>
                <a:srgbClr val="3333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115722" name="Object 10"/>
          <p:cNvGraphicFramePr>
            <a:graphicFrameLocks noChangeAspect="1"/>
          </p:cNvGraphicFramePr>
          <p:nvPr/>
        </p:nvGraphicFramePr>
        <p:xfrm>
          <a:off x="6477000" y="4876800"/>
          <a:ext cx="5746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公式" r:id="rId3" imgW="177800" imgH="165100" progId="Equation.3">
                  <p:embed/>
                </p:oleObj>
              </mc:Choice>
              <mc:Fallback>
                <p:oleObj name="公式" r:id="rId3" imgW="177800" imgH="165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876800"/>
                        <a:ext cx="5746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/>
          <p:nvPr/>
        </p:nvGrpSpPr>
        <p:grpSpPr bwMode="auto">
          <a:xfrm>
            <a:off x="2133600" y="4191000"/>
            <a:ext cx="530225" cy="1219200"/>
            <a:chOff x="240" y="2496"/>
            <a:chExt cx="334" cy="768"/>
          </a:xfrm>
        </p:grpSpPr>
        <p:sp>
          <p:nvSpPr>
            <p:cNvPr id="3086" name="Line 12"/>
            <p:cNvSpPr>
              <a:spLocks noChangeShapeType="1"/>
            </p:cNvSpPr>
            <p:nvPr/>
          </p:nvSpPr>
          <p:spPr bwMode="auto">
            <a:xfrm flipV="1">
              <a:off x="240" y="2592"/>
              <a:ext cx="0" cy="67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076" name="Object 13"/>
            <p:cNvGraphicFramePr>
              <a:graphicFrameLocks noChangeAspect="1"/>
            </p:cNvGraphicFramePr>
            <p:nvPr/>
          </p:nvGraphicFramePr>
          <p:xfrm>
            <a:off x="288" y="2496"/>
            <a:ext cx="286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公式" r:id="rId5" imgW="139700" imgH="165100" progId="Equation.3">
                    <p:embed/>
                  </p:oleObj>
                </mc:Choice>
                <mc:Fallback>
                  <p:oleObj name="公式" r:id="rId5" imgW="139700" imgH="1651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496"/>
                          <a:ext cx="286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5726" name="AutoShape 14"/>
          <p:cNvSpPr>
            <a:spLocks noChangeArrowheads="1"/>
          </p:cNvSpPr>
          <p:nvPr/>
        </p:nvSpPr>
        <p:spPr bwMode="auto">
          <a:xfrm>
            <a:off x="1752600" y="6022975"/>
            <a:ext cx="1741488" cy="758825"/>
          </a:xfrm>
          <a:prstGeom prst="cloudCallout">
            <a:avLst>
              <a:gd name="adj1" fmla="val 32861"/>
              <a:gd name="adj2" fmla="val -122806"/>
            </a:avLst>
          </a:prstGeom>
          <a:solidFill>
            <a:srgbClr val="FFFF00"/>
          </a:solidFill>
          <a:ln w="9525">
            <a:solidFill>
              <a:srgbClr val="FF00FF"/>
            </a:solidFill>
            <a:round/>
          </a:ln>
        </p:spPr>
        <p:txBody>
          <a:bodyPr anchor="ctr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2800">
                <a:solidFill>
                  <a:srgbClr val="3333FF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极大</a:t>
            </a:r>
            <a:endParaRPr lang="zh-CN" altLang="en-US" sz="2800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  <p:sp>
        <p:nvSpPr>
          <p:cNvPr id="115727" name="AutoShape 15"/>
          <p:cNvSpPr>
            <a:spLocks noChangeArrowheads="1"/>
          </p:cNvSpPr>
          <p:nvPr/>
        </p:nvSpPr>
        <p:spPr bwMode="auto">
          <a:xfrm>
            <a:off x="5497513" y="3616325"/>
            <a:ext cx="1741487" cy="1412875"/>
          </a:xfrm>
          <a:prstGeom prst="cloudCallout">
            <a:avLst>
              <a:gd name="adj1" fmla="val -85644"/>
              <a:gd name="adj2" fmla="val 25056"/>
            </a:avLst>
          </a:prstGeom>
          <a:solidFill>
            <a:srgbClr val="FFFF00"/>
          </a:solidFill>
          <a:ln w="9525">
            <a:solidFill>
              <a:srgbClr val="FF00FF"/>
            </a:solidFill>
            <a:round/>
          </a:ln>
        </p:spPr>
        <p:txBody>
          <a:bodyPr anchor="ctr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能量极小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5728" name="AutoShape 16"/>
          <p:cNvSpPr>
            <a:spLocks noChangeArrowheads="1"/>
          </p:cNvSpPr>
          <p:nvPr/>
        </p:nvSpPr>
        <p:spPr bwMode="auto">
          <a:xfrm>
            <a:off x="6705600" y="5638800"/>
            <a:ext cx="1741488" cy="758825"/>
          </a:xfrm>
          <a:prstGeom prst="cloudCallout">
            <a:avLst>
              <a:gd name="adj1" fmla="val -100319"/>
              <a:gd name="adj2" fmla="val 16944"/>
            </a:avLst>
          </a:prstGeom>
          <a:solidFill>
            <a:srgbClr val="FFFF00"/>
          </a:solidFill>
          <a:ln w="9525">
            <a:solidFill>
              <a:srgbClr val="FF00FF"/>
            </a:solidFill>
            <a:round/>
          </a:ln>
        </p:spPr>
        <p:txBody>
          <a:bodyPr anchor="ctr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极小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autoUpdateAnimBg="0"/>
      <p:bldP spid="115716" grpId="0" autoUpdateAnimBg="0"/>
      <p:bldP spid="115717" grpId="0" autoUpdateAnimBg="0" build="p"/>
      <p:bldP spid="115726" grpId="0" bldLvl="0" animBg="1" autoUpdateAnimBg="0"/>
      <p:bldP spid="115727" grpId="0" bldLvl="0" animBg="1" autoUpdateAnimBg="0"/>
      <p:bldP spid="115728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/>
          <p:nvPr/>
        </p:nvSpPr>
        <p:spPr>
          <a:xfrm>
            <a:off x="304800" y="609600"/>
            <a:ext cx="16002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Century Schoolbook" panose="02040604050505020304" pitchFamily="18" charset="0"/>
              </a:rPr>
              <a:t>.</a:t>
            </a:r>
            <a:r>
              <a:rPr lang="zh-CN" altLang="en-US" dirty="0">
                <a:solidFill>
                  <a:schemeClr val="accent2"/>
                </a:solidFill>
                <a:latin typeface="Century Schoolbook" panose="02040604050505020304" pitchFamily="18" charset="0"/>
              </a:rPr>
              <a:t>振幅</a:t>
            </a:r>
            <a:endParaRPr lang="zh-CN" altLang="en-US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971800" y="304800"/>
          <a:ext cx="31369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" r:id="rId1" imgW="3136900" imgH="1270000" progId="Equation.3">
                  <p:embed/>
                </p:oleObj>
              </mc:Choice>
              <mc:Fallback>
                <p:oleObj name="" r:id="rId1" imgW="3136900" imgH="1270000" progId="Equation.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1800" y="304800"/>
                        <a:ext cx="3136900" cy="1270000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CC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/>
          <p:cNvSpPr txBox="1"/>
          <p:nvPr/>
        </p:nvSpPr>
        <p:spPr>
          <a:xfrm>
            <a:off x="304800" y="2108200"/>
            <a:ext cx="16002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2</a:t>
            </a:r>
            <a:r>
              <a:rPr lang="en-US" altLang="zh-CN" dirty="0">
                <a:solidFill>
                  <a:schemeClr val="accent2"/>
                </a:solidFill>
                <a:latin typeface="Century Schoolbook" panose="02040604050505020304" pitchFamily="18" charset="0"/>
              </a:rPr>
              <a:t>.</a:t>
            </a:r>
            <a:r>
              <a:rPr lang="zh-CN" altLang="en-US" dirty="0">
                <a:solidFill>
                  <a:schemeClr val="accent2"/>
                </a:solidFill>
                <a:latin typeface="Century Schoolbook" panose="02040604050505020304" pitchFamily="18" charset="0"/>
              </a:rPr>
              <a:t>初相</a:t>
            </a:r>
            <a:endParaRPr lang="zh-CN" altLang="en-US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2916238" y="1844675"/>
          <a:ext cx="2273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" r:id="rId3" imgW="2273300" imgH="1168400" progId="Equation.3">
                  <p:embed/>
                </p:oleObj>
              </mc:Choice>
              <mc:Fallback>
                <p:oleObj name="" r:id="rId3" imgW="2273300" imgH="1168400" progId="Equation.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6238" y="1844675"/>
                        <a:ext cx="2273300" cy="1168400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CC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6"/>
          <p:cNvSpPr txBox="1"/>
          <p:nvPr/>
        </p:nvSpPr>
        <p:spPr>
          <a:xfrm>
            <a:off x="304800" y="4165600"/>
            <a:ext cx="19812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3</a:t>
            </a:r>
            <a:r>
              <a:rPr lang="en-US" altLang="zh-CN" dirty="0">
                <a:solidFill>
                  <a:schemeClr val="accent2"/>
                </a:solidFill>
                <a:latin typeface="Century Schoolbook" panose="02040604050505020304" pitchFamily="18" charset="0"/>
              </a:rPr>
              <a:t>.</a:t>
            </a:r>
            <a:r>
              <a:rPr lang="zh-CN" altLang="en-US" dirty="0">
                <a:solidFill>
                  <a:schemeClr val="accent2"/>
                </a:solidFill>
                <a:latin typeface="Century Schoolbook" panose="02040604050505020304" pitchFamily="18" charset="0"/>
              </a:rPr>
              <a:t>圆频率</a:t>
            </a:r>
            <a:endParaRPr lang="zh-CN" altLang="en-US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79" name="Text Box 7"/>
          <p:cNvSpPr txBox="1"/>
          <p:nvPr/>
        </p:nvSpPr>
        <p:spPr>
          <a:xfrm>
            <a:off x="3048000" y="3632200"/>
            <a:ext cx="12954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Century Schoolbook" panose="02040604050505020304" pitchFamily="18" charset="0"/>
              </a:rPr>
              <a:t>弹簧</a:t>
            </a:r>
            <a:endParaRPr lang="zh-CN" altLang="en-US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80" name="Text Box 8"/>
          <p:cNvSpPr txBox="1"/>
          <p:nvPr/>
        </p:nvSpPr>
        <p:spPr>
          <a:xfrm>
            <a:off x="3048000" y="4622800"/>
            <a:ext cx="12954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Century Schoolbook" panose="02040604050505020304" pitchFamily="18" charset="0"/>
              </a:rPr>
              <a:t>单摆</a:t>
            </a:r>
            <a:endParaRPr lang="zh-CN" altLang="en-US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81" name="AutoShape 9"/>
          <p:cNvSpPr/>
          <p:nvPr/>
        </p:nvSpPr>
        <p:spPr>
          <a:xfrm>
            <a:off x="2743200" y="393700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4953000" y="3327400"/>
          <a:ext cx="1574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" r:id="rId5" imgW="1574800" imgH="1092200" progId="Equation.3">
                  <p:embed/>
                </p:oleObj>
              </mc:Choice>
              <mc:Fallback>
                <p:oleObj name="" r:id="rId5" imgW="1574800" imgH="1092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3000" y="3327400"/>
                        <a:ext cx="1574800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4997450" y="4546600"/>
          <a:ext cx="1485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" r:id="rId7" imgW="1485900" imgH="1092200" progId="Equation.3">
                  <p:embed/>
                </p:oleObj>
              </mc:Choice>
              <mc:Fallback>
                <p:oleObj name="" r:id="rId7" imgW="1485900" imgH="1092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97450" y="4546600"/>
                        <a:ext cx="1485900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6" grpId="0"/>
      <p:bldP spid="3078" grpId="0"/>
      <p:bldP spid="3079" grpId="0"/>
      <p:bldP spid="308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/>
          <p:nvPr/>
        </p:nvSpPr>
        <p:spPr>
          <a:xfrm>
            <a:off x="395288" y="333375"/>
            <a:ext cx="8280400" cy="513207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已知一平面简谐波的表达式为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（</a:t>
            </a: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为正值常量），则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30000"/>
              </a:lnSpc>
              <a:buAutoNum type="alphaUcParenBoth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波的频率为</a:t>
            </a: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．          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30000"/>
              </a:lnSpc>
              <a:buAutoNum type="alphaUcParenBoth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波的传播速度为 </a:t>
            </a: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b/a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． 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30000"/>
              </a:lnSpc>
              <a:buAutoNum type="alphaUcParenBoth" startAt="3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波长为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．     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30000"/>
              </a:lnSpc>
              <a:buAutoNum type="alphaUcParenBoth" startAt="3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波的周期为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．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59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905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3600" b="1" dirty="0">
              <a:latin typeface="Century Schoolbook" panose="02040604050505020304" pitchFamily="18" charset="0"/>
              <a:ea typeface="楷体_GB2312" pitchFamily="49" charset="-122"/>
            </a:endParaRPr>
          </a:p>
        </p:txBody>
      </p:sp>
      <p:graphicFrame>
        <p:nvGraphicFramePr>
          <p:cNvPr id="19460" name="Object 5"/>
          <p:cNvGraphicFramePr>
            <a:graphicFrameLocks noChangeAspect="1"/>
          </p:cNvGraphicFramePr>
          <p:nvPr/>
        </p:nvGraphicFramePr>
        <p:xfrm>
          <a:off x="1116013" y="1268413"/>
          <a:ext cx="3779837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" r:id="rId1" imgW="1143000" imgH="203200" progId="Equation.3">
                  <p:embed/>
                </p:oleObj>
              </mc:Choice>
              <mc:Fallback>
                <p:oleObj name="" r:id="rId1" imgW="1143000" imgH="2032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6013" y="1268413"/>
                        <a:ext cx="3779837" cy="661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7" name="Text Box 7"/>
          <p:cNvSpPr txBox="1"/>
          <p:nvPr/>
        </p:nvSpPr>
        <p:spPr>
          <a:xfrm>
            <a:off x="6804025" y="5589588"/>
            <a:ext cx="1439863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chemeClr val="accent2"/>
                </a:solidFill>
                <a:latin typeface="Century Schoolbook" panose="02040604050505020304" pitchFamily="18" charset="0"/>
                <a:ea typeface="楷体_GB2312" pitchFamily="49" charset="-122"/>
              </a:rPr>
              <a:t>[  D  ]</a:t>
            </a:r>
            <a:endParaRPr lang="en-US" altLang="zh-CN" sz="3600" b="1" dirty="0">
              <a:solidFill>
                <a:schemeClr val="accent2"/>
              </a:solidFill>
              <a:latin typeface="Century Schoolbook" panose="02040604050505020304" pitchFamily="18" charset="0"/>
              <a:ea typeface="楷体_GB2312" pitchFamily="49" charset="-122"/>
            </a:endParaRPr>
          </a:p>
        </p:txBody>
      </p:sp>
      <p:pic>
        <p:nvPicPr>
          <p:cNvPr id="92168" name="Picture 8" descr="4C70BBA977B88F3DF7393CB7443DAF2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4724400"/>
            <a:ext cx="739775" cy="7921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/>
          <p:nvPr/>
        </p:nvSpPr>
        <p:spPr>
          <a:xfrm>
            <a:off x="371475" y="249238"/>
            <a:ext cx="8429625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CC0000"/>
                </a:solidFill>
              </a:rPr>
              <a:t>6.</a:t>
            </a:r>
            <a:r>
              <a:rPr lang="en-US" altLang="zh-CN" b="1" dirty="0"/>
              <a:t>  </a:t>
            </a:r>
            <a:r>
              <a:rPr lang="zh-CN" altLang="en-US" b="1" dirty="0"/>
              <a:t>一平面简谐波</a:t>
            </a:r>
            <a:r>
              <a:rPr lang="zh-CN" altLang="en-US" b="1" dirty="0">
                <a:sym typeface="Symbol" panose="05050102010706020507" pitchFamily="18" charset="2"/>
              </a:rPr>
              <a:t>的波形曲线如图所示，由此可知：</a:t>
            </a:r>
            <a:endParaRPr lang="zh-CN" altLang="en-US" b="1" dirty="0"/>
          </a:p>
        </p:txBody>
      </p:sp>
      <p:grpSp>
        <p:nvGrpSpPr>
          <p:cNvPr id="21507" name="Group 3"/>
          <p:cNvGrpSpPr/>
          <p:nvPr/>
        </p:nvGrpSpPr>
        <p:grpSpPr>
          <a:xfrm>
            <a:off x="2411413" y="3429000"/>
            <a:ext cx="4797425" cy="2914650"/>
            <a:chOff x="1508" y="1768"/>
            <a:chExt cx="3022" cy="1836"/>
          </a:xfrm>
        </p:grpSpPr>
        <p:sp>
          <p:nvSpPr>
            <p:cNvPr id="21515" name="Text Box 4"/>
            <p:cNvSpPr txBox="1"/>
            <p:nvPr/>
          </p:nvSpPr>
          <p:spPr>
            <a:xfrm>
              <a:off x="4197" y="2846"/>
              <a:ext cx="3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/>
                <a:t>x</a:t>
              </a:r>
              <a:endParaRPr lang="en-US" altLang="zh-CN" sz="2800" b="1" i="1" dirty="0"/>
            </a:p>
          </p:txBody>
        </p:sp>
        <p:sp>
          <p:nvSpPr>
            <p:cNvPr id="21516" name="Text Box 5"/>
            <p:cNvSpPr txBox="1"/>
            <p:nvPr/>
          </p:nvSpPr>
          <p:spPr>
            <a:xfrm>
              <a:off x="2269" y="3277"/>
              <a:ext cx="105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endParaRPr lang="zh-CN" altLang="zh-CN" sz="2800" dirty="0"/>
            </a:p>
          </p:txBody>
        </p:sp>
        <p:sp>
          <p:nvSpPr>
            <p:cNvPr id="21517" name="Line 6"/>
            <p:cNvSpPr/>
            <p:nvPr/>
          </p:nvSpPr>
          <p:spPr>
            <a:xfrm>
              <a:off x="1508" y="2889"/>
              <a:ext cx="29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18" name="Line 7"/>
            <p:cNvSpPr/>
            <p:nvPr/>
          </p:nvSpPr>
          <p:spPr>
            <a:xfrm flipV="1">
              <a:off x="1918" y="1867"/>
              <a:ext cx="0" cy="151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19" name="Text Box 8"/>
            <p:cNvSpPr txBox="1"/>
            <p:nvPr/>
          </p:nvSpPr>
          <p:spPr>
            <a:xfrm>
              <a:off x="1941" y="1768"/>
              <a:ext cx="3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/>
                <a:t>y</a:t>
              </a:r>
              <a:endParaRPr lang="en-US" altLang="zh-CN" sz="2400" dirty="0"/>
            </a:p>
          </p:txBody>
        </p:sp>
        <p:sp>
          <p:nvSpPr>
            <p:cNvPr id="21520" name="Text Box 9"/>
            <p:cNvSpPr txBox="1"/>
            <p:nvPr/>
          </p:nvSpPr>
          <p:spPr>
            <a:xfrm>
              <a:off x="1752" y="2801"/>
              <a:ext cx="27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/>
                <a:t>o</a:t>
              </a:r>
              <a:endParaRPr lang="en-US" altLang="zh-CN" sz="2400" dirty="0"/>
            </a:p>
          </p:txBody>
        </p:sp>
        <p:grpSp>
          <p:nvGrpSpPr>
            <p:cNvPr id="21521" name="Group 10"/>
            <p:cNvGrpSpPr/>
            <p:nvPr/>
          </p:nvGrpSpPr>
          <p:grpSpPr>
            <a:xfrm>
              <a:off x="1919" y="2231"/>
              <a:ext cx="2283" cy="1296"/>
              <a:chOff x="1174" y="1998"/>
              <a:chExt cx="2283" cy="1296"/>
            </a:xfrm>
          </p:grpSpPr>
          <p:sp>
            <p:nvSpPr>
              <p:cNvPr id="21525" name="Freeform 11"/>
              <p:cNvSpPr/>
              <p:nvPr/>
            </p:nvSpPr>
            <p:spPr>
              <a:xfrm>
                <a:off x="1174" y="2030"/>
                <a:ext cx="1078" cy="655"/>
              </a:xfrm>
              <a:custGeom>
                <a:avLst/>
                <a:gdLst/>
                <a:ahLst/>
                <a:cxnLst>
                  <a:cxn ang="0">
                    <a:pos x="44" y="560"/>
                  </a:cxn>
                  <a:cxn ang="0">
                    <a:pos x="90" y="511"/>
                  </a:cxn>
                  <a:cxn ang="0">
                    <a:pos x="137" y="437"/>
                  </a:cxn>
                  <a:cxn ang="0">
                    <a:pos x="185" y="365"/>
                  </a:cxn>
                  <a:cxn ang="0">
                    <a:pos x="231" y="300"/>
                  </a:cxn>
                  <a:cxn ang="0">
                    <a:pos x="244" y="258"/>
                  </a:cxn>
                  <a:cxn ang="0">
                    <a:pos x="278" y="238"/>
                  </a:cxn>
                  <a:cxn ang="0">
                    <a:pos x="303" y="185"/>
                  </a:cxn>
                  <a:cxn ang="0">
                    <a:pos x="346" y="155"/>
                  </a:cxn>
                  <a:cxn ang="0">
                    <a:pos x="361" y="122"/>
                  </a:cxn>
                  <a:cxn ang="0">
                    <a:pos x="402" y="101"/>
                  </a:cxn>
                  <a:cxn ang="0">
                    <a:pos x="439" y="73"/>
                  </a:cxn>
                  <a:cxn ang="0">
                    <a:pos x="464" y="40"/>
                  </a:cxn>
                  <a:cxn ang="0">
                    <a:pos x="502" y="39"/>
                  </a:cxn>
                  <a:cxn ang="0">
                    <a:pos x="520" y="18"/>
                  </a:cxn>
                  <a:cxn ang="0">
                    <a:pos x="555" y="27"/>
                  </a:cxn>
                  <a:cxn ang="0">
                    <a:pos x="587" y="16"/>
                  </a:cxn>
                  <a:cxn ang="0">
                    <a:pos x="606" y="36"/>
                  </a:cxn>
                  <a:cxn ang="0">
                    <a:pos x="628" y="49"/>
                  </a:cxn>
                  <a:cxn ang="0">
                    <a:pos x="675" y="86"/>
                  </a:cxn>
                  <a:cxn ang="0">
                    <a:pos x="699" y="110"/>
                  </a:cxn>
                  <a:cxn ang="0">
                    <a:pos x="746" y="163"/>
                  </a:cxn>
                  <a:cxn ang="0">
                    <a:pos x="795" y="229"/>
                  </a:cxn>
                  <a:cxn ang="0">
                    <a:pos x="841" y="273"/>
                  </a:cxn>
                  <a:cxn ang="0">
                    <a:pos x="888" y="370"/>
                  </a:cxn>
                  <a:cxn ang="0">
                    <a:pos x="921" y="425"/>
                  </a:cxn>
                  <a:cxn ang="0">
                    <a:pos x="939" y="458"/>
                  </a:cxn>
                  <a:cxn ang="0">
                    <a:pos x="959" y="494"/>
                  </a:cxn>
                  <a:cxn ang="0">
                    <a:pos x="1005" y="569"/>
                  </a:cxn>
                  <a:cxn ang="0">
                    <a:pos x="1030" y="587"/>
                  </a:cxn>
                  <a:cxn ang="0">
                    <a:pos x="1041" y="629"/>
                  </a:cxn>
                  <a:cxn ang="0">
                    <a:pos x="1060" y="655"/>
                  </a:cxn>
                  <a:cxn ang="0">
                    <a:pos x="1061" y="612"/>
                  </a:cxn>
                  <a:cxn ang="0">
                    <a:pos x="1047" y="593"/>
                  </a:cxn>
                  <a:cxn ang="0">
                    <a:pos x="1025" y="555"/>
                  </a:cxn>
                  <a:cxn ang="0">
                    <a:pos x="989" y="495"/>
                  </a:cxn>
                  <a:cxn ang="0">
                    <a:pos x="959" y="444"/>
                  </a:cxn>
                  <a:cxn ang="0">
                    <a:pos x="929" y="392"/>
                  </a:cxn>
                  <a:cxn ang="0">
                    <a:pos x="885" y="320"/>
                  </a:cxn>
                  <a:cxn ang="0">
                    <a:pos x="827" y="229"/>
                  </a:cxn>
                  <a:cxn ang="0">
                    <a:pos x="776" y="160"/>
                  </a:cxn>
                  <a:cxn ang="0">
                    <a:pos x="740" y="115"/>
                  </a:cxn>
                  <a:cxn ang="0">
                    <a:pos x="702" y="76"/>
                  </a:cxn>
                  <a:cxn ang="0">
                    <a:pos x="653" y="34"/>
                  </a:cxn>
                  <a:cxn ang="0">
                    <a:pos x="613" y="11"/>
                  </a:cxn>
                  <a:cxn ang="0">
                    <a:pos x="578" y="1"/>
                  </a:cxn>
                  <a:cxn ang="0">
                    <a:pos x="529" y="3"/>
                  </a:cxn>
                  <a:cxn ang="0">
                    <a:pos x="499" y="26"/>
                  </a:cxn>
                  <a:cxn ang="0">
                    <a:pos x="472" y="23"/>
                  </a:cxn>
                  <a:cxn ang="0">
                    <a:pos x="424" y="53"/>
                  </a:cxn>
                  <a:cxn ang="0">
                    <a:pos x="388" y="80"/>
                  </a:cxn>
                  <a:cxn ang="0">
                    <a:pos x="341" y="124"/>
                  </a:cxn>
                  <a:cxn ang="0">
                    <a:pos x="306" y="162"/>
                  </a:cxn>
                  <a:cxn ang="0">
                    <a:pos x="272" y="205"/>
                  </a:cxn>
                  <a:cxn ang="0">
                    <a:pos x="247" y="233"/>
                  </a:cxn>
                  <a:cxn ang="0">
                    <a:pos x="212" y="282"/>
                  </a:cxn>
                  <a:cxn ang="0">
                    <a:pos x="177" y="332"/>
                  </a:cxn>
                  <a:cxn ang="0">
                    <a:pos x="142" y="385"/>
                  </a:cxn>
                  <a:cxn ang="0">
                    <a:pos x="81" y="478"/>
                  </a:cxn>
                  <a:cxn ang="0">
                    <a:pos x="47" y="533"/>
                  </a:cxn>
                  <a:cxn ang="0">
                    <a:pos x="12" y="591"/>
                  </a:cxn>
                </a:cxnLst>
                <a:rect l="0" t="0" r="0" b="0"/>
                <a:pathLst>
                  <a:path w="1078" h="655">
                    <a:moveTo>
                      <a:pt x="0" y="609"/>
                    </a:moveTo>
                    <a:lnTo>
                      <a:pt x="19" y="625"/>
                    </a:lnTo>
                    <a:lnTo>
                      <a:pt x="31" y="606"/>
                    </a:lnTo>
                    <a:lnTo>
                      <a:pt x="43" y="587"/>
                    </a:lnTo>
                    <a:lnTo>
                      <a:pt x="54" y="568"/>
                    </a:lnTo>
                    <a:lnTo>
                      <a:pt x="44" y="560"/>
                    </a:lnTo>
                    <a:lnTo>
                      <a:pt x="54" y="568"/>
                    </a:lnTo>
                    <a:lnTo>
                      <a:pt x="66" y="547"/>
                    </a:lnTo>
                    <a:lnTo>
                      <a:pt x="77" y="530"/>
                    </a:lnTo>
                    <a:lnTo>
                      <a:pt x="67" y="522"/>
                    </a:lnTo>
                    <a:lnTo>
                      <a:pt x="77" y="530"/>
                    </a:lnTo>
                    <a:lnTo>
                      <a:pt x="90" y="511"/>
                    </a:lnTo>
                    <a:lnTo>
                      <a:pt x="101" y="493"/>
                    </a:lnTo>
                    <a:lnTo>
                      <a:pt x="112" y="473"/>
                    </a:lnTo>
                    <a:lnTo>
                      <a:pt x="102" y="466"/>
                    </a:lnTo>
                    <a:lnTo>
                      <a:pt x="112" y="473"/>
                    </a:lnTo>
                    <a:lnTo>
                      <a:pt x="124" y="455"/>
                    </a:lnTo>
                    <a:lnTo>
                      <a:pt x="137" y="437"/>
                    </a:lnTo>
                    <a:lnTo>
                      <a:pt x="149" y="419"/>
                    </a:lnTo>
                    <a:lnTo>
                      <a:pt x="161" y="401"/>
                    </a:lnTo>
                    <a:lnTo>
                      <a:pt x="172" y="383"/>
                    </a:lnTo>
                    <a:lnTo>
                      <a:pt x="162" y="376"/>
                    </a:lnTo>
                    <a:lnTo>
                      <a:pt x="172" y="383"/>
                    </a:lnTo>
                    <a:lnTo>
                      <a:pt x="185" y="365"/>
                    </a:lnTo>
                    <a:lnTo>
                      <a:pt x="196" y="348"/>
                    </a:lnTo>
                    <a:lnTo>
                      <a:pt x="207" y="331"/>
                    </a:lnTo>
                    <a:lnTo>
                      <a:pt x="197" y="324"/>
                    </a:lnTo>
                    <a:lnTo>
                      <a:pt x="206" y="332"/>
                    </a:lnTo>
                    <a:lnTo>
                      <a:pt x="218" y="317"/>
                    </a:lnTo>
                    <a:lnTo>
                      <a:pt x="231" y="300"/>
                    </a:lnTo>
                    <a:lnTo>
                      <a:pt x="232" y="299"/>
                    </a:lnTo>
                    <a:lnTo>
                      <a:pt x="243" y="281"/>
                    </a:lnTo>
                    <a:lnTo>
                      <a:pt x="233" y="274"/>
                    </a:lnTo>
                    <a:lnTo>
                      <a:pt x="242" y="282"/>
                    </a:lnTo>
                    <a:lnTo>
                      <a:pt x="253" y="267"/>
                    </a:lnTo>
                    <a:lnTo>
                      <a:pt x="244" y="258"/>
                    </a:lnTo>
                    <a:lnTo>
                      <a:pt x="253" y="267"/>
                    </a:lnTo>
                    <a:lnTo>
                      <a:pt x="265" y="251"/>
                    </a:lnTo>
                    <a:lnTo>
                      <a:pt x="256" y="242"/>
                    </a:lnTo>
                    <a:lnTo>
                      <a:pt x="265" y="252"/>
                    </a:lnTo>
                    <a:lnTo>
                      <a:pt x="278" y="239"/>
                    </a:lnTo>
                    <a:lnTo>
                      <a:pt x="278" y="238"/>
                    </a:lnTo>
                    <a:lnTo>
                      <a:pt x="289" y="224"/>
                    </a:lnTo>
                    <a:lnTo>
                      <a:pt x="280" y="214"/>
                    </a:lnTo>
                    <a:lnTo>
                      <a:pt x="289" y="224"/>
                    </a:lnTo>
                    <a:lnTo>
                      <a:pt x="301" y="208"/>
                    </a:lnTo>
                    <a:lnTo>
                      <a:pt x="312" y="193"/>
                    </a:lnTo>
                    <a:lnTo>
                      <a:pt x="303" y="185"/>
                    </a:lnTo>
                    <a:lnTo>
                      <a:pt x="312" y="193"/>
                    </a:lnTo>
                    <a:lnTo>
                      <a:pt x="324" y="180"/>
                    </a:lnTo>
                    <a:lnTo>
                      <a:pt x="335" y="167"/>
                    </a:lnTo>
                    <a:lnTo>
                      <a:pt x="326" y="157"/>
                    </a:lnTo>
                    <a:lnTo>
                      <a:pt x="334" y="168"/>
                    </a:lnTo>
                    <a:lnTo>
                      <a:pt x="346" y="155"/>
                    </a:lnTo>
                    <a:lnTo>
                      <a:pt x="347" y="155"/>
                    </a:lnTo>
                    <a:lnTo>
                      <a:pt x="358" y="143"/>
                    </a:lnTo>
                    <a:lnTo>
                      <a:pt x="349" y="133"/>
                    </a:lnTo>
                    <a:lnTo>
                      <a:pt x="357" y="143"/>
                    </a:lnTo>
                    <a:lnTo>
                      <a:pt x="369" y="131"/>
                    </a:lnTo>
                    <a:lnTo>
                      <a:pt x="361" y="122"/>
                    </a:lnTo>
                    <a:lnTo>
                      <a:pt x="369" y="131"/>
                    </a:lnTo>
                    <a:lnTo>
                      <a:pt x="381" y="121"/>
                    </a:lnTo>
                    <a:lnTo>
                      <a:pt x="393" y="110"/>
                    </a:lnTo>
                    <a:lnTo>
                      <a:pt x="403" y="100"/>
                    </a:lnTo>
                    <a:lnTo>
                      <a:pt x="395" y="90"/>
                    </a:lnTo>
                    <a:lnTo>
                      <a:pt x="402" y="101"/>
                    </a:lnTo>
                    <a:lnTo>
                      <a:pt x="415" y="91"/>
                    </a:lnTo>
                    <a:lnTo>
                      <a:pt x="426" y="83"/>
                    </a:lnTo>
                    <a:lnTo>
                      <a:pt x="419" y="71"/>
                    </a:lnTo>
                    <a:lnTo>
                      <a:pt x="425" y="83"/>
                    </a:lnTo>
                    <a:lnTo>
                      <a:pt x="437" y="75"/>
                    </a:lnTo>
                    <a:lnTo>
                      <a:pt x="439" y="73"/>
                    </a:lnTo>
                    <a:lnTo>
                      <a:pt x="449" y="64"/>
                    </a:lnTo>
                    <a:lnTo>
                      <a:pt x="441" y="54"/>
                    </a:lnTo>
                    <a:lnTo>
                      <a:pt x="447" y="66"/>
                    </a:lnTo>
                    <a:lnTo>
                      <a:pt x="459" y="60"/>
                    </a:lnTo>
                    <a:lnTo>
                      <a:pt x="470" y="53"/>
                    </a:lnTo>
                    <a:lnTo>
                      <a:pt x="464" y="40"/>
                    </a:lnTo>
                    <a:lnTo>
                      <a:pt x="469" y="53"/>
                    </a:lnTo>
                    <a:lnTo>
                      <a:pt x="481" y="48"/>
                    </a:lnTo>
                    <a:lnTo>
                      <a:pt x="492" y="41"/>
                    </a:lnTo>
                    <a:lnTo>
                      <a:pt x="487" y="29"/>
                    </a:lnTo>
                    <a:lnTo>
                      <a:pt x="490" y="42"/>
                    </a:lnTo>
                    <a:lnTo>
                      <a:pt x="502" y="39"/>
                    </a:lnTo>
                    <a:lnTo>
                      <a:pt x="503" y="38"/>
                    </a:lnTo>
                    <a:lnTo>
                      <a:pt x="514" y="34"/>
                    </a:lnTo>
                    <a:lnTo>
                      <a:pt x="510" y="22"/>
                    </a:lnTo>
                    <a:lnTo>
                      <a:pt x="514" y="35"/>
                    </a:lnTo>
                    <a:lnTo>
                      <a:pt x="524" y="32"/>
                    </a:lnTo>
                    <a:lnTo>
                      <a:pt x="520" y="18"/>
                    </a:lnTo>
                    <a:lnTo>
                      <a:pt x="522" y="32"/>
                    </a:lnTo>
                    <a:lnTo>
                      <a:pt x="533" y="29"/>
                    </a:lnTo>
                    <a:lnTo>
                      <a:pt x="546" y="27"/>
                    </a:lnTo>
                    <a:lnTo>
                      <a:pt x="543" y="13"/>
                    </a:lnTo>
                    <a:lnTo>
                      <a:pt x="543" y="27"/>
                    </a:lnTo>
                    <a:lnTo>
                      <a:pt x="555" y="27"/>
                    </a:lnTo>
                    <a:lnTo>
                      <a:pt x="566" y="27"/>
                    </a:lnTo>
                    <a:lnTo>
                      <a:pt x="576" y="27"/>
                    </a:lnTo>
                    <a:lnTo>
                      <a:pt x="576" y="13"/>
                    </a:lnTo>
                    <a:lnTo>
                      <a:pt x="574" y="27"/>
                    </a:lnTo>
                    <a:lnTo>
                      <a:pt x="585" y="29"/>
                    </a:lnTo>
                    <a:lnTo>
                      <a:pt x="587" y="16"/>
                    </a:lnTo>
                    <a:lnTo>
                      <a:pt x="583" y="28"/>
                    </a:lnTo>
                    <a:lnTo>
                      <a:pt x="595" y="33"/>
                    </a:lnTo>
                    <a:lnTo>
                      <a:pt x="596" y="34"/>
                    </a:lnTo>
                    <a:lnTo>
                      <a:pt x="607" y="37"/>
                    </a:lnTo>
                    <a:lnTo>
                      <a:pt x="610" y="24"/>
                    </a:lnTo>
                    <a:lnTo>
                      <a:pt x="606" y="36"/>
                    </a:lnTo>
                    <a:lnTo>
                      <a:pt x="618" y="41"/>
                    </a:lnTo>
                    <a:lnTo>
                      <a:pt x="622" y="29"/>
                    </a:lnTo>
                    <a:lnTo>
                      <a:pt x="616" y="40"/>
                    </a:lnTo>
                    <a:lnTo>
                      <a:pt x="628" y="49"/>
                    </a:lnTo>
                    <a:lnTo>
                      <a:pt x="634" y="37"/>
                    </a:lnTo>
                    <a:lnTo>
                      <a:pt x="628" y="49"/>
                    </a:lnTo>
                    <a:lnTo>
                      <a:pt x="640" y="57"/>
                    </a:lnTo>
                    <a:lnTo>
                      <a:pt x="651" y="64"/>
                    </a:lnTo>
                    <a:lnTo>
                      <a:pt x="657" y="53"/>
                    </a:lnTo>
                    <a:lnTo>
                      <a:pt x="650" y="64"/>
                    </a:lnTo>
                    <a:lnTo>
                      <a:pt x="662" y="75"/>
                    </a:lnTo>
                    <a:lnTo>
                      <a:pt x="675" y="86"/>
                    </a:lnTo>
                    <a:lnTo>
                      <a:pt x="682" y="75"/>
                    </a:lnTo>
                    <a:lnTo>
                      <a:pt x="674" y="85"/>
                    </a:lnTo>
                    <a:lnTo>
                      <a:pt x="686" y="96"/>
                    </a:lnTo>
                    <a:lnTo>
                      <a:pt x="699" y="110"/>
                    </a:lnTo>
                    <a:lnTo>
                      <a:pt x="707" y="99"/>
                    </a:lnTo>
                    <a:lnTo>
                      <a:pt x="699" y="110"/>
                    </a:lnTo>
                    <a:lnTo>
                      <a:pt x="710" y="122"/>
                    </a:lnTo>
                    <a:lnTo>
                      <a:pt x="723" y="136"/>
                    </a:lnTo>
                    <a:lnTo>
                      <a:pt x="732" y="125"/>
                    </a:lnTo>
                    <a:lnTo>
                      <a:pt x="722" y="135"/>
                    </a:lnTo>
                    <a:lnTo>
                      <a:pt x="734" y="149"/>
                    </a:lnTo>
                    <a:lnTo>
                      <a:pt x="746" y="163"/>
                    </a:lnTo>
                    <a:lnTo>
                      <a:pt x="758" y="178"/>
                    </a:lnTo>
                    <a:lnTo>
                      <a:pt x="767" y="169"/>
                    </a:lnTo>
                    <a:lnTo>
                      <a:pt x="758" y="178"/>
                    </a:lnTo>
                    <a:lnTo>
                      <a:pt x="770" y="195"/>
                    </a:lnTo>
                    <a:lnTo>
                      <a:pt x="783" y="212"/>
                    </a:lnTo>
                    <a:lnTo>
                      <a:pt x="795" y="229"/>
                    </a:lnTo>
                    <a:lnTo>
                      <a:pt x="807" y="245"/>
                    </a:lnTo>
                    <a:lnTo>
                      <a:pt x="816" y="237"/>
                    </a:lnTo>
                    <a:lnTo>
                      <a:pt x="807" y="244"/>
                    </a:lnTo>
                    <a:lnTo>
                      <a:pt x="819" y="263"/>
                    </a:lnTo>
                    <a:lnTo>
                      <a:pt x="832" y="280"/>
                    </a:lnTo>
                    <a:lnTo>
                      <a:pt x="841" y="273"/>
                    </a:lnTo>
                    <a:lnTo>
                      <a:pt x="832" y="280"/>
                    </a:lnTo>
                    <a:lnTo>
                      <a:pt x="843" y="299"/>
                    </a:lnTo>
                    <a:lnTo>
                      <a:pt x="854" y="317"/>
                    </a:lnTo>
                    <a:lnTo>
                      <a:pt x="865" y="334"/>
                    </a:lnTo>
                    <a:lnTo>
                      <a:pt x="877" y="353"/>
                    </a:lnTo>
                    <a:lnTo>
                      <a:pt x="888" y="370"/>
                    </a:lnTo>
                    <a:lnTo>
                      <a:pt x="899" y="389"/>
                    </a:lnTo>
                    <a:lnTo>
                      <a:pt x="908" y="381"/>
                    </a:lnTo>
                    <a:lnTo>
                      <a:pt x="898" y="389"/>
                    </a:lnTo>
                    <a:lnTo>
                      <a:pt x="908" y="407"/>
                    </a:lnTo>
                    <a:lnTo>
                      <a:pt x="909" y="407"/>
                    </a:lnTo>
                    <a:lnTo>
                      <a:pt x="921" y="425"/>
                    </a:lnTo>
                    <a:lnTo>
                      <a:pt x="930" y="417"/>
                    </a:lnTo>
                    <a:lnTo>
                      <a:pt x="920" y="425"/>
                    </a:lnTo>
                    <a:lnTo>
                      <a:pt x="930" y="442"/>
                    </a:lnTo>
                    <a:lnTo>
                      <a:pt x="940" y="434"/>
                    </a:lnTo>
                    <a:lnTo>
                      <a:pt x="930" y="441"/>
                    </a:lnTo>
                    <a:lnTo>
                      <a:pt x="939" y="458"/>
                    </a:lnTo>
                    <a:lnTo>
                      <a:pt x="940" y="459"/>
                    </a:lnTo>
                    <a:lnTo>
                      <a:pt x="951" y="477"/>
                    </a:lnTo>
                    <a:lnTo>
                      <a:pt x="960" y="469"/>
                    </a:lnTo>
                    <a:lnTo>
                      <a:pt x="950" y="476"/>
                    </a:lnTo>
                    <a:lnTo>
                      <a:pt x="959" y="493"/>
                    </a:lnTo>
                    <a:lnTo>
                      <a:pt x="959" y="494"/>
                    </a:lnTo>
                    <a:lnTo>
                      <a:pt x="969" y="509"/>
                    </a:lnTo>
                    <a:lnTo>
                      <a:pt x="978" y="525"/>
                    </a:lnTo>
                    <a:lnTo>
                      <a:pt x="987" y="541"/>
                    </a:lnTo>
                    <a:lnTo>
                      <a:pt x="995" y="555"/>
                    </a:lnTo>
                    <a:lnTo>
                      <a:pt x="996" y="555"/>
                    </a:lnTo>
                    <a:lnTo>
                      <a:pt x="1005" y="569"/>
                    </a:lnTo>
                    <a:lnTo>
                      <a:pt x="1015" y="561"/>
                    </a:lnTo>
                    <a:lnTo>
                      <a:pt x="1004" y="568"/>
                    </a:lnTo>
                    <a:lnTo>
                      <a:pt x="1012" y="582"/>
                    </a:lnTo>
                    <a:lnTo>
                      <a:pt x="1013" y="583"/>
                    </a:lnTo>
                    <a:lnTo>
                      <a:pt x="1021" y="595"/>
                    </a:lnTo>
                    <a:lnTo>
                      <a:pt x="1030" y="587"/>
                    </a:lnTo>
                    <a:lnTo>
                      <a:pt x="1020" y="595"/>
                    </a:lnTo>
                    <a:lnTo>
                      <a:pt x="1027" y="607"/>
                    </a:lnTo>
                    <a:lnTo>
                      <a:pt x="1028" y="607"/>
                    </a:lnTo>
                    <a:lnTo>
                      <a:pt x="1035" y="619"/>
                    </a:lnTo>
                    <a:lnTo>
                      <a:pt x="1041" y="627"/>
                    </a:lnTo>
                    <a:lnTo>
                      <a:pt x="1041" y="629"/>
                    </a:lnTo>
                    <a:lnTo>
                      <a:pt x="1048" y="638"/>
                    </a:lnTo>
                    <a:lnTo>
                      <a:pt x="1058" y="630"/>
                    </a:lnTo>
                    <a:lnTo>
                      <a:pt x="1048" y="637"/>
                    </a:lnTo>
                    <a:lnTo>
                      <a:pt x="1054" y="647"/>
                    </a:lnTo>
                    <a:lnTo>
                      <a:pt x="1054" y="648"/>
                    </a:lnTo>
                    <a:lnTo>
                      <a:pt x="1060" y="655"/>
                    </a:lnTo>
                    <a:lnTo>
                      <a:pt x="1078" y="637"/>
                    </a:lnTo>
                    <a:lnTo>
                      <a:pt x="1073" y="631"/>
                    </a:lnTo>
                    <a:lnTo>
                      <a:pt x="1064" y="638"/>
                    </a:lnTo>
                    <a:lnTo>
                      <a:pt x="1074" y="631"/>
                    </a:lnTo>
                    <a:lnTo>
                      <a:pt x="1068" y="622"/>
                    </a:lnTo>
                    <a:lnTo>
                      <a:pt x="1061" y="612"/>
                    </a:lnTo>
                    <a:lnTo>
                      <a:pt x="1050" y="620"/>
                    </a:lnTo>
                    <a:lnTo>
                      <a:pt x="1061" y="612"/>
                    </a:lnTo>
                    <a:lnTo>
                      <a:pt x="1054" y="603"/>
                    </a:lnTo>
                    <a:lnTo>
                      <a:pt x="1047" y="592"/>
                    </a:lnTo>
                    <a:lnTo>
                      <a:pt x="1037" y="599"/>
                    </a:lnTo>
                    <a:lnTo>
                      <a:pt x="1047" y="593"/>
                    </a:lnTo>
                    <a:lnTo>
                      <a:pt x="1040" y="580"/>
                    </a:lnTo>
                    <a:lnTo>
                      <a:pt x="1040" y="579"/>
                    </a:lnTo>
                    <a:lnTo>
                      <a:pt x="1032" y="567"/>
                    </a:lnTo>
                    <a:lnTo>
                      <a:pt x="1022" y="574"/>
                    </a:lnTo>
                    <a:lnTo>
                      <a:pt x="1032" y="568"/>
                    </a:lnTo>
                    <a:lnTo>
                      <a:pt x="1025" y="555"/>
                    </a:lnTo>
                    <a:lnTo>
                      <a:pt x="1016" y="540"/>
                    </a:lnTo>
                    <a:lnTo>
                      <a:pt x="1005" y="546"/>
                    </a:lnTo>
                    <a:lnTo>
                      <a:pt x="1016" y="540"/>
                    </a:lnTo>
                    <a:lnTo>
                      <a:pt x="1007" y="527"/>
                    </a:lnTo>
                    <a:lnTo>
                      <a:pt x="998" y="510"/>
                    </a:lnTo>
                    <a:lnTo>
                      <a:pt x="989" y="495"/>
                    </a:lnTo>
                    <a:lnTo>
                      <a:pt x="980" y="479"/>
                    </a:lnTo>
                    <a:lnTo>
                      <a:pt x="970" y="485"/>
                    </a:lnTo>
                    <a:lnTo>
                      <a:pt x="980" y="479"/>
                    </a:lnTo>
                    <a:lnTo>
                      <a:pt x="971" y="462"/>
                    </a:lnTo>
                    <a:lnTo>
                      <a:pt x="971" y="460"/>
                    </a:lnTo>
                    <a:lnTo>
                      <a:pt x="959" y="444"/>
                    </a:lnTo>
                    <a:lnTo>
                      <a:pt x="949" y="452"/>
                    </a:lnTo>
                    <a:lnTo>
                      <a:pt x="960" y="445"/>
                    </a:lnTo>
                    <a:lnTo>
                      <a:pt x="951" y="427"/>
                    </a:lnTo>
                    <a:lnTo>
                      <a:pt x="950" y="427"/>
                    </a:lnTo>
                    <a:lnTo>
                      <a:pt x="940" y="410"/>
                    </a:lnTo>
                    <a:lnTo>
                      <a:pt x="929" y="392"/>
                    </a:lnTo>
                    <a:lnTo>
                      <a:pt x="919" y="398"/>
                    </a:lnTo>
                    <a:lnTo>
                      <a:pt x="929" y="392"/>
                    </a:lnTo>
                    <a:lnTo>
                      <a:pt x="919" y="375"/>
                    </a:lnTo>
                    <a:lnTo>
                      <a:pt x="907" y="356"/>
                    </a:lnTo>
                    <a:lnTo>
                      <a:pt x="896" y="338"/>
                    </a:lnTo>
                    <a:lnTo>
                      <a:pt x="885" y="320"/>
                    </a:lnTo>
                    <a:lnTo>
                      <a:pt x="874" y="302"/>
                    </a:lnTo>
                    <a:lnTo>
                      <a:pt x="862" y="284"/>
                    </a:lnTo>
                    <a:lnTo>
                      <a:pt x="851" y="266"/>
                    </a:lnTo>
                    <a:lnTo>
                      <a:pt x="851" y="265"/>
                    </a:lnTo>
                    <a:lnTo>
                      <a:pt x="839" y="247"/>
                    </a:lnTo>
                    <a:lnTo>
                      <a:pt x="827" y="229"/>
                    </a:lnTo>
                    <a:lnTo>
                      <a:pt x="826" y="229"/>
                    </a:lnTo>
                    <a:lnTo>
                      <a:pt x="813" y="212"/>
                    </a:lnTo>
                    <a:lnTo>
                      <a:pt x="801" y="195"/>
                    </a:lnTo>
                    <a:lnTo>
                      <a:pt x="789" y="178"/>
                    </a:lnTo>
                    <a:lnTo>
                      <a:pt x="776" y="161"/>
                    </a:lnTo>
                    <a:lnTo>
                      <a:pt x="776" y="160"/>
                    </a:lnTo>
                    <a:lnTo>
                      <a:pt x="764" y="146"/>
                    </a:lnTo>
                    <a:lnTo>
                      <a:pt x="752" y="130"/>
                    </a:lnTo>
                    <a:lnTo>
                      <a:pt x="743" y="140"/>
                    </a:lnTo>
                    <a:lnTo>
                      <a:pt x="752" y="131"/>
                    </a:lnTo>
                    <a:lnTo>
                      <a:pt x="741" y="117"/>
                    </a:lnTo>
                    <a:lnTo>
                      <a:pt x="740" y="115"/>
                    </a:lnTo>
                    <a:lnTo>
                      <a:pt x="726" y="101"/>
                    </a:lnTo>
                    <a:lnTo>
                      <a:pt x="718" y="112"/>
                    </a:lnTo>
                    <a:lnTo>
                      <a:pt x="727" y="102"/>
                    </a:lnTo>
                    <a:lnTo>
                      <a:pt x="716" y="90"/>
                    </a:lnTo>
                    <a:lnTo>
                      <a:pt x="715" y="89"/>
                    </a:lnTo>
                    <a:lnTo>
                      <a:pt x="702" y="76"/>
                    </a:lnTo>
                    <a:lnTo>
                      <a:pt x="691" y="64"/>
                    </a:lnTo>
                    <a:lnTo>
                      <a:pt x="690" y="64"/>
                    </a:lnTo>
                    <a:lnTo>
                      <a:pt x="676" y="53"/>
                    </a:lnTo>
                    <a:lnTo>
                      <a:pt x="664" y="42"/>
                    </a:lnTo>
                    <a:lnTo>
                      <a:pt x="664" y="41"/>
                    </a:lnTo>
                    <a:lnTo>
                      <a:pt x="653" y="34"/>
                    </a:lnTo>
                    <a:lnTo>
                      <a:pt x="642" y="26"/>
                    </a:lnTo>
                    <a:lnTo>
                      <a:pt x="641" y="26"/>
                    </a:lnTo>
                    <a:lnTo>
                      <a:pt x="628" y="18"/>
                    </a:lnTo>
                    <a:lnTo>
                      <a:pt x="627" y="17"/>
                    </a:lnTo>
                    <a:lnTo>
                      <a:pt x="615" y="11"/>
                    </a:lnTo>
                    <a:lnTo>
                      <a:pt x="613" y="11"/>
                    </a:lnTo>
                    <a:lnTo>
                      <a:pt x="602" y="8"/>
                    </a:lnTo>
                    <a:lnTo>
                      <a:pt x="599" y="21"/>
                    </a:lnTo>
                    <a:lnTo>
                      <a:pt x="603" y="8"/>
                    </a:lnTo>
                    <a:lnTo>
                      <a:pt x="592" y="3"/>
                    </a:lnTo>
                    <a:lnTo>
                      <a:pt x="589" y="3"/>
                    </a:lnTo>
                    <a:lnTo>
                      <a:pt x="578" y="1"/>
                    </a:lnTo>
                    <a:lnTo>
                      <a:pt x="576" y="0"/>
                    </a:lnTo>
                    <a:lnTo>
                      <a:pt x="566" y="0"/>
                    </a:lnTo>
                    <a:lnTo>
                      <a:pt x="555" y="0"/>
                    </a:lnTo>
                    <a:lnTo>
                      <a:pt x="543" y="0"/>
                    </a:lnTo>
                    <a:lnTo>
                      <a:pt x="541" y="1"/>
                    </a:lnTo>
                    <a:lnTo>
                      <a:pt x="529" y="3"/>
                    </a:lnTo>
                    <a:lnTo>
                      <a:pt x="518" y="6"/>
                    </a:lnTo>
                    <a:lnTo>
                      <a:pt x="517" y="6"/>
                    </a:lnTo>
                    <a:lnTo>
                      <a:pt x="507" y="9"/>
                    </a:lnTo>
                    <a:lnTo>
                      <a:pt x="506" y="9"/>
                    </a:lnTo>
                    <a:lnTo>
                      <a:pt x="494" y="13"/>
                    </a:lnTo>
                    <a:lnTo>
                      <a:pt x="499" y="26"/>
                    </a:lnTo>
                    <a:lnTo>
                      <a:pt x="495" y="13"/>
                    </a:lnTo>
                    <a:lnTo>
                      <a:pt x="484" y="17"/>
                    </a:lnTo>
                    <a:lnTo>
                      <a:pt x="482" y="17"/>
                    </a:lnTo>
                    <a:lnTo>
                      <a:pt x="471" y="23"/>
                    </a:lnTo>
                    <a:lnTo>
                      <a:pt x="476" y="35"/>
                    </a:lnTo>
                    <a:lnTo>
                      <a:pt x="472" y="23"/>
                    </a:lnTo>
                    <a:lnTo>
                      <a:pt x="460" y="28"/>
                    </a:lnTo>
                    <a:lnTo>
                      <a:pt x="459" y="29"/>
                    </a:lnTo>
                    <a:lnTo>
                      <a:pt x="447" y="36"/>
                    </a:lnTo>
                    <a:lnTo>
                      <a:pt x="436" y="42"/>
                    </a:lnTo>
                    <a:lnTo>
                      <a:pt x="434" y="44"/>
                    </a:lnTo>
                    <a:lnTo>
                      <a:pt x="424" y="53"/>
                    </a:lnTo>
                    <a:lnTo>
                      <a:pt x="431" y="63"/>
                    </a:lnTo>
                    <a:lnTo>
                      <a:pt x="425" y="52"/>
                    </a:lnTo>
                    <a:lnTo>
                      <a:pt x="413" y="60"/>
                    </a:lnTo>
                    <a:lnTo>
                      <a:pt x="412" y="61"/>
                    </a:lnTo>
                    <a:lnTo>
                      <a:pt x="400" y="70"/>
                    </a:lnTo>
                    <a:lnTo>
                      <a:pt x="388" y="80"/>
                    </a:lnTo>
                    <a:lnTo>
                      <a:pt x="378" y="89"/>
                    </a:lnTo>
                    <a:lnTo>
                      <a:pt x="366" y="100"/>
                    </a:lnTo>
                    <a:lnTo>
                      <a:pt x="353" y="112"/>
                    </a:lnTo>
                    <a:lnTo>
                      <a:pt x="352" y="112"/>
                    </a:lnTo>
                    <a:lnTo>
                      <a:pt x="341" y="123"/>
                    </a:lnTo>
                    <a:lnTo>
                      <a:pt x="341" y="124"/>
                    </a:lnTo>
                    <a:lnTo>
                      <a:pt x="330" y="137"/>
                    </a:lnTo>
                    <a:lnTo>
                      <a:pt x="338" y="146"/>
                    </a:lnTo>
                    <a:lnTo>
                      <a:pt x="330" y="136"/>
                    </a:lnTo>
                    <a:lnTo>
                      <a:pt x="318" y="148"/>
                    </a:lnTo>
                    <a:lnTo>
                      <a:pt x="318" y="149"/>
                    </a:lnTo>
                    <a:lnTo>
                      <a:pt x="306" y="162"/>
                    </a:lnTo>
                    <a:lnTo>
                      <a:pt x="295" y="176"/>
                    </a:lnTo>
                    <a:lnTo>
                      <a:pt x="294" y="177"/>
                    </a:lnTo>
                    <a:lnTo>
                      <a:pt x="283" y="191"/>
                    </a:lnTo>
                    <a:lnTo>
                      <a:pt x="292" y="200"/>
                    </a:lnTo>
                    <a:lnTo>
                      <a:pt x="284" y="190"/>
                    </a:lnTo>
                    <a:lnTo>
                      <a:pt x="272" y="205"/>
                    </a:lnTo>
                    <a:lnTo>
                      <a:pt x="271" y="206"/>
                    </a:lnTo>
                    <a:lnTo>
                      <a:pt x="259" y="220"/>
                    </a:lnTo>
                    <a:lnTo>
                      <a:pt x="269" y="229"/>
                    </a:lnTo>
                    <a:lnTo>
                      <a:pt x="260" y="219"/>
                    </a:lnTo>
                    <a:lnTo>
                      <a:pt x="248" y="233"/>
                    </a:lnTo>
                    <a:lnTo>
                      <a:pt x="247" y="233"/>
                    </a:lnTo>
                    <a:lnTo>
                      <a:pt x="235" y="249"/>
                    </a:lnTo>
                    <a:lnTo>
                      <a:pt x="235" y="250"/>
                    </a:lnTo>
                    <a:lnTo>
                      <a:pt x="224" y="266"/>
                    </a:lnTo>
                    <a:lnTo>
                      <a:pt x="212" y="282"/>
                    </a:lnTo>
                    <a:lnTo>
                      <a:pt x="222" y="291"/>
                    </a:lnTo>
                    <a:lnTo>
                      <a:pt x="212" y="282"/>
                    </a:lnTo>
                    <a:lnTo>
                      <a:pt x="200" y="300"/>
                    </a:lnTo>
                    <a:lnTo>
                      <a:pt x="209" y="307"/>
                    </a:lnTo>
                    <a:lnTo>
                      <a:pt x="200" y="299"/>
                    </a:lnTo>
                    <a:lnTo>
                      <a:pt x="188" y="315"/>
                    </a:lnTo>
                    <a:lnTo>
                      <a:pt x="188" y="316"/>
                    </a:lnTo>
                    <a:lnTo>
                      <a:pt x="177" y="332"/>
                    </a:lnTo>
                    <a:lnTo>
                      <a:pt x="165" y="350"/>
                    </a:lnTo>
                    <a:lnTo>
                      <a:pt x="153" y="367"/>
                    </a:lnTo>
                    <a:lnTo>
                      <a:pt x="153" y="368"/>
                    </a:lnTo>
                    <a:lnTo>
                      <a:pt x="142" y="387"/>
                    </a:lnTo>
                    <a:lnTo>
                      <a:pt x="151" y="393"/>
                    </a:lnTo>
                    <a:lnTo>
                      <a:pt x="142" y="385"/>
                    </a:lnTo>
                    <a:lnTo>
                      <a:pt x="130" y="404"/>
                    </a:lnTo>
                    <a:lnTo>
                      <a:pt x="117" y="421"/>
                    </a:lnTo>
                    <a:lnTo>
                      <a:pt x="105" y="440"/>
                    </a:lnTo>
                    <a:lnTo>
                      <a:pt x="93" y="457"/>
                    </a:lnTo>
                    <a:lnTo>
                      <a:pt x="92" y="458"/>
                    </a:lnTo>
                    <a:lnTo>
                      <a:pt x="81" y="478"/>
                    </a:lnTo>
                    <a:lnTo>
                      <a:pt x="69" y="497"/>
                    </a:lnTo>
                    <a:lnTo>
                      <a:pt x="79" y="504"/>
                    </a:lnTo>
                    <a:lnTo>
                      <a:pt x="70" y="496"/>
                    </a:lnTo>
                    <a:lnTo>
                      <a:pt x="58" y="514"/>
                    </a:lnTo>
                    <a:lnTo>
                      <a:pt x="58" y="515"/>
                    </a:lnTo>
                    <a:lnTo>
                      <a:pt x="47" y="533"/>
                    </a:lnTo>
                    <a:lnTo>
                      <a:pt x="35" y="554"/>
                    </a:lnTo>
                    <a:lnTo>
                      <a:pt x="33" y="554"/>
                    </a:lnTo>
                    <a:lnTo>
                      <a:pt x="22" y="572"/>
                    </a:lnTo>
                    <a:lnTo>
                      <a:pt x="11" y="592"/>
                    </a:lnTo>
                    <a:lnTo>
                      <a:pt x="21" y="598"/>
                    </a:lnTo>
                    <a:lnTo>
                      <a:pt x="12" y="591"/>
                    </a:lnTo>
                    <a:lnTo>
                      <a:pt x="0" y="609"/>
                    </a:lnTo>
                    <a:close/>
                  </a:path>
                </a:pathLst>
              </a:custGeom>
              <a:solidFill>
                <a:srgbClr val="FF9933">
                  <a:alpha val="100000"/>
                </a:srgbClr>
              </a:solidFill>
              <a:ln w="9525" cap="flat" cmpd="sng">
                <a:solidFill>
                  <a:srgbClr val="FF33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6" name="Freeform 12"/>
              <p:cNvSpPr/>
              <p:nvPr/>
            </p:nvSpPr>
            <p:spPr>
              <a:xfrm>
                <a:off x="2221" y="2635"/>
                <a:ext cx="1145" cy="609"/>
              </a:xfrm>
              <a:custGeom>
                <a:avLst/>
                <a:gdLst/>
                <a:ahLst/>
                <a:cxnLst>
                  <a:cxn ang="0">
                    <a:pos x="45" y="88"/>
                  </a:cxn>
                  <a:cxn ang="0">
                    <a:pos x="77" y="116"/>
                  </a:cxn>
                  <a:cxn ang="0">
                    <a:pos x="89" y="160"/>
                  </a:cxn>
                  <a:cxn ang="0">
                    <a:pos x="144" y="222"/>
                  </a:cxn>
                  <a:cxn ang="0">
                    <a:pos x="191" y="313"/>
                  </a:cxn>
                  <a:cxn ang="0">
                    <a:pos x="214" y="346"/>
                  </a:cxn>
                  <a:cxn ang="0">
                    <a:pos x="259" y="405"/>
                  </a:cxn>
                  <a:cxn ang="0">
                    <a:pos x="281" y="432"/>
                  </a:cxn>
                  <a:cxn ang="0">
                    <a:pos x="340" y="494"/>
                  </a:cxn>
                  <a:cxn ang="0">
                    <a:pos x="374" y="526"/>
                  </a:cxn>
                  <a:cxn ang="0">
                    <a:pos x="399" y="546"/>
                  </a:cxn>
                  <a:cxn ang="0">
                    <a:pos x="434" y="570"/>
                  </a:cxn>
                  <a:cxn ang="0">
                    <a:pos x="458" y="583"/>
                  </a:cxn>
                  <a:cxn ang="0">
                    <a:pos x="508" y="603"/>
                  </a:cxn>
                  <a:cxn ang="0">
                    <a:pos x="557" y="608"/>
                  </a:cxn>
                  <a:cxn ang="0">
                    <a:pos x="584" y="607"/>
                  </a:cxn>
                  <a:cxn ang="0">
                    <a:pos x="637" y="589"/>
                  </a:cxn>
                  <a:cxn ang="0">
                    <a:pos x="678" y="565"/>
                  </a:cxn>
                  <a:cxn ang="0">
                    <a:pos x="727" y="511"/>
                  </a:cxn>
                  <a:cxn ang="0">
                    <a:pos x="763" y="496"/>
                  </a:cxn>
                  <a:cxn ang="0">
                    <a:pos x="807" y="454"/>
                  </a:cxn>
                  <a:cxn ang="0">
                    <a:pos x="848" y="409"/>
                  </a:cxn>
                  <a:cxn ang="0">
                    <a:pos x="895" y="334"/>
                  </a:cxn>
                  <a:cxn ang="0">
                    <a:pos x="947" y="268"/>
                  </a:cxn>
                  <a:cxn ang="0">
                    <a:pos x="997" y="205"/>
                  </a:cxn>
                  <a:cxn ang="0">
                    <a:pos x="1062" y="141"/>
                  </a:cxn>
                  <a:cxn ang="0">
                    <a:pos x="1101" y="92"/>
                  </a:cxn>
                  <a:cxn ang="0">
                    <a:pos x="1131" y="37"/>
                  </a:cxn>
                  <a:cxn ang="0">
                    <a:pos x="1114" y="37"/>
                  </a:cxn>
                  <a:cxn ang="0">
                    <a:pos x="1073" y="87"/>
                  </a:cxn>
                  <a:cxn ang="0">
                    <a:pos x="1011" y="167"/>
                  </a:cxn>
                  <a:cxn ang="0">
                    <a:pos x="975" y="214"/>
                  </a:cxn>
                  <a:cxn ang="0">
                    <a:pos x="952" y="244"/>
                  </a:cxn>
                  <a:cxn ang="0">
                    <a:pos x="912" y="293"/>
                  </a:cxn>
                  <a:cxn ang="0">
                    <a:pos x="872" y="341"/>
                  </a:cxn>
                  <a:cxn ang="0">
                    <a:pos x="846" y="374"/>
                  </a:cxn>
                  <a:cxn ang="0">
                    <a:pos x="789" y="435"/>
                  </a:cxn>
                  <a:cxn ang="0">
                    <a:pos x="746" y="476"/>
                  </a:cxn>
                  <a:cxn ang="0">
                    <a:pos x="706" y="513"/>
                  </a:cxn>
                  <a:cxn ang="0">
                    <a:pos x="679" y="534"/>
                  </a:cxn>
                  <a:cxn ang="0">
                    <a:pos x="651" y="551"/>
                  </a:cxn>
                  <a:cxn ang="0">
                    <a:pos x="627" y="565"/>
                  </a:cxn>
                  <a:cxn ang="0">
                    <a:pos x="602" y="575"/>
                  </a:cxn>
                  <a:cxn ang="0">
                    <a:pos x="569" y="596"/>
                  </a:cxn>
                  <a:cxn ang="0">
                    <a:pos x="546" y="582"/>
                  </a:cxn>
                  <a:cxn ang="0">
                    <a:pos x="510" y="590"/>
                  </a:cxn>
                  <a:cxn ang="0">
                    <a:pos x="480" y="565"/>
                  </a:cxn>
                  <a:cxn ang="0">
                    <a:pos x="440" y="559"/>
                  </a:cxn>
                  <a:cxn ang="0">
                    <a:pos x="423" y="532"/>
                  </a:cxn>
                  <a:cxn ang="0">
                    <a:pos x="389" y="506"/>
                  </a:cxn>
                  <a:cxn ang="0">
                    <a:pos x="367" y="486"/>
                  </a:cxn>
                  <a:cxn ang="0">
                    <a:pos x="332" y="451"/>
                  </a:cxn>
                  <a:cxn ang="0">
                    <a:pos x="311" y="427"/>
                  </a:cxn>
                  <a:cxn ang="0">
                    <a:pos x="277" y="387"/>
                  </a:cxn>
                  <a:cxn ang="0">
                    <a:pos x="246" y="368"/>
                  </a:cxn>
                  <a:cxn ang="0">
                    <a:pos x="222" y="313"/>
                  </a:cxn>
                  <a:cxn ang="0">
                    <a:pos x="177" y="249"/>
                  </a:cxn>
                  <a:cxn ang="0">
                    <a:pos x="143" y="198"/>
                  </a:cxn>
                  <a:cxn ang="0">
                    <a:pos x="121" y="164"/>
                  </a:cxn>
                  <a:cxn ang="0">
                    <a:pos x="76" y="92"/>
                  </a:cxn>
                  <a:cxn ang="0">
                    <a:pos x="32" y="18"/>
                  </a:cxn>
                </a:cxnLst>
                <a:rect l="0" t="0" r="0" b="0"/>
                <a:pathLst>
                  <a:path w="1145" h="609">
                    <a:moveTo>
                      <a:pt x="21" y="0"/>
                    </a:moveTo>
                    <a:lnTo>
                      <a:pt x="0" y="14"/>
                    </a:lnTo>
                    <a:lnTo>
                      <a:pt x="12" y="32"/>
                    </a:lnTo>
                    <a:lnTo>
                      <a:pt x="23" y="51"/>
                    </a:lnTo>
                    <a:lnTo>
                      <a:pt x="34" y="69"/>
                    </a:lnTo>
                    <a:lnTo>
                      <a:pt x="45" y="88"/>
                    </a:lnTo>
                    <a:lnTo>
                      <a:pt x="56" y="80"/>
                    </a:lnTo>
                    <a:lnTo>
                      <a:pt x="45" y="87"/>
                    </a:lnTo>
                    <a:lnTo>
                      <a:pt x="56" y="105"/>
                    </a:lnTo>
                    <a:lnTo>
                      <a:pt x="57" y="106"/>
                    </a:lnTo>
                    <a:lnTo>
                      <a:pt x="68" y="124"/>
                    </a:lnTo>
                    <a:lnTo>
                      <a:pt x="77" y="116"/>
                    </a:lnTo>
                    <a:lnTo>
                      <a:pt x="67" y="124"/>
                    </a:lnTo>
                    <a:lnTo>
                      <a:pt x="78" y="142"/>
                    </a:lnTo>
                    <a:lnTo>
                      <a:pt x="79" y="142"/>
                    </a:lnTo>
                    <a:lnTo>
                      <a:pt x="90" y="160"/>
                    </a:lnTo>
                    <a:lnTo>
                      <a:pt x="99" y="152"/>
                    </a:lnTo>
                    <a:lnTo>
                      <a:pt x="89" y="160"/>
                    </a:lnTo>
                    <a:lnTo>
                      <a:pt x="100" y="178"/>
                    </a:lnTo>
                    <a:lnTo>
                      <a:pt x="102" y="178"/>
                    </a:lnTo>
                    <a:lnTo>
                      <a:pt x="113" y="195"/>
                    </a:lnTo>
                    <a:lnTo>
                      <a:pt x="124" y="213"/>
                    </a:lnTo>
                    <a:lnTo>
                      <a:pt x="135" y="229"/>
                    </a:lnTo>
                    <a:lnTo>
                      <a:pt x="144" y="222"/>
                    </a:lnTo>
                    <a:lnTo>
                      <a:pt x="135" y="229"/>
                    </a:lnTo>
                    <a:lnTo>
                      <a:pt x="146" y="247"/>
                    </a:lnTo>
                    <a:lnTo>
                      <a:pt x="158" y="264"/>
                    </a:lnTo>
                    <a:lnTo>
                      <a:pt x="169" y="280"/>
                    </a:lnTo>
                    <a:lnTo>
                      <a:pt x="180" y="297"/>
                    </a:lnTo>
                    <a:lnTo>
                      <a:pt x="191" y="313"/>
                    </a:lnTo>
                    <a:lnTo>
                      <a:pt x="191" y="314"/>
                    </a:lnTo>
                    <a:lnTo>
                      <a:pt x="203" y="329"/>
                    </a:lnTo>
                    <a:lnTo>
                      <a:pt x="212" y="321"/>
                    </a:lnTo>
                    <a:lnTo>
                      <a:pt x="203" y="328"/>
                    </a:lnTo>
                    <a:lnTo>
                      <a:pt x="214" y="345"/>
                    </a:lnTo>
                    <a:lnTo>
                      <a:pt x="214" y="346"/>
                    </a:lnTo>
                    <a:lnTo>
                      <a:pt x="225" y="361"/>
                    </a:lnTo>
                    <a:lnTo>
                      <a:pt x="236" y="376"/>
                    </a:lnTo>
                    <a:lnTo>
                      <a:pt x="248" y="389"/>
                    </a:lnTo>
                    <a:lnTo>
                      <a:pt x="257" y="381"/>
                    </a:lnTo>
                    <a:lnTo>
                      <a:pt x="248" y="389"/>
                    </a:lnTo>
                    <a:lnTo>
                      <a:pt x="259" y="405"/>
                    </a:lnTo>
                    <a:lnTo>
                      <a:pt x="260" y="406"/>
                    </a:lnTo>
                    <a:lnTo>
                      <a:pt x="272" y="419"/>
                    </a:lnTo>
                    <a:lnTo>
                      <a:pt x="280" y="409"/>
                    </a:lnTo>
                    <a:lnTo>
                      <a:pt x="271" y="416"/>
                    </a:lnTo>
                    <a:lnTo>
                      <a:pt x="281" y="431"/>
                    </a:lnTo>
                    <a:lnTo>
                      <a:pt x="281" y="432"/>
                    </a:lnTo>
                    <a:lnTo>
                      <a:pt x="293" y="445"/>
                    </a:lnTo>
                    <a:lnTo>
                      <a:pt x="304" y="458"/>
                    </a:lnTo>
                    <a:lnTo>
                      <a:pt x="305" y="459"/>
                    </a:lnTo>
                    <a:lnTo>
                      <a:pt x="316" y="471"/>
                    </a:lnTo>
                    <a:lnTo>
                      <a:pt x="328" y="483"/>
                    </a:lnTo>
                    <a:lnTo>
                      <a:pt x="340" y="494"/>
                    </a:lnTo>
                    <a:lnTo>
                      <a:pt x="348" y="484"/>
                    </a:lnTo>
                    <a:lnTo>
                      <a:pt x="340" y="494"/>
                    </a:lnTo>
                    <a:lnTo>
                      <a:pt x="351" y="506"/>
                    </a:lnTo>
                    <a:lnTo>
                      <a:pt x="362" y="517"/>
                    </a:lnTo>
                    <a:lnTo>
                      <a:pt x="363" y="517"/>
                    </a:lnTo>
                    <a:lnTo>
                      <a:pt x="374" y="526"/>
                    </a:lnTo>
                    <a:lnTo>
                      <a:pt x="375" y="528"/>
                    </a:lnTo>
                    <a:lnTo>
                      <a:pt x="388" y="536"/>
                    </a:lnTo>
                    <a:lnTo>
                      <a:pt x="394" y="525"/>
                    </a:lnTo>
                    <a:lnTo>
                      <a:pt x="387" y="535"/>
                    </a:lnTo>
                    <a:lnTo>
                      <a:pt x="398" y="545"/>
                    </a:lnTo>
                    <a:lnTo>
                      <a:pt x="399" y="546"/>
                    </a:lnTo>
                    <a:lnTo>
                      <a:pt x="410" y="554"/>
                    </a:lnTo>
                    <a:lnTo>
                      <a:pt x="416" y="543"/>
                    </a:lnTo>
                    <a:lnTo>
                      <a:pt x="409" y="554"/>
                    </a:lnTo>
                    <a:lnTo>
                      <a:pt x="420" y="562"/>
                    </a:lnTo>
                    <a:lnTo>
                      <a:pt x="421" y="562"/>
                    </a:lnTo>
                    <a:lnTo>
                      <a:pt x="434" y="570"/>
                    </a:lnTo>
                    <a:lnTo>
                      <a:pt x="435" y="571"/>
                    </a:lnTo>
                    <a:lnTo>
                      <a:pt x="446" y="578"/>
                    </a:lnTo>
                    <a:lnTo>
                      <a:pt x="447" y="578"/>
                    </a:lnTo>
                    <a:lnTo>
                      <a:pt x="459" y="583"/>
                    </a:lnTo>
                    <a:lnTo>
                      <a:pt x="463" y="571"/>
                    </a:lnTo>
                    <a:lnTo>
                      <a:pt x="458" y="583"/>
                    </a:lnTo>
                    <a:lnTo>
                      <a:pt x="469" y="589"/>
                    </a:lnTo>
                    <a:lnTo>
                      <a:pt x="470" y="589"/>
                    </a:lnTo>
                    <a:lnTo>
                      <a:pt x="482" y="593"/>
                    </a:lnTo>
                    <a:lnTo>
                      <a:pt x="494" y="597"/>
                    </a:lnTo>
                    <a:lnTo>
                      <a:pt x="506" y="602"/>
                    </a:lnTo>
                    <a:lnTo>
                      <a:pt x="508" y="603"/>
                    </a:lnTo>
                    <a:lnTo>
                      <a:pt x="520" y="605"/>
                    </a:lnTo>
                    <a:lnTo>
                      <a:pt x="531" y="607"/>
                    </a:lnTo>
                    <a:lnTo>
                      <a:pt x="532" y="607"/>
                    </a:lnTo>
                    <a:lnTo>
                      <a:pt x="544" y="608"/>
                    </a:lnTo>
                    <a:lnTo>
                      <a:pt x="545" y="608"/>
                    </a:lnTo>
                    <a:lnTo>
                      <a:pt x="557" y="608"/>
                    </a:lnTo>
                    <a:lnTo>
                      <a:pt x="557" y="595"/>
                    </a:lnTo>
                    <a:lnTo>
                      <a:pt x="556" y="608"/>
                    </a:lnTo>
                    <a:lnTo>
                      <a:pt x="568" y="609"/>
                    </a:lnTo>
                    <a:lnTo>
                      <a:pt x="571" y="609"/>
                    </a:lnTo>
                    <a:lnTo>
                      <a:pt x="583" y="607"/>
                    </a:lnTo>
                    <a:lnTo>
                      <a:pt x="584" y="607"/>
                    </a:lnTo>
                    <a:lnTo>
                      <a:pt x="596" y="604"/>
                    </a:lnTo>
                    <a:lnTo>
                      <a:pt x="608" y="600"/>
                    </a:lnTo>
                    <a:lnTo>
                      <a:pt x="609" y="600"/>
                    </a:lnTo>
                    <a:lnTo>
                      <a:pt x="623" y="596"/>
                    </a:lnTo>
                    <a:lnTo>
                      <a:pt x="624" y="595"/>
                    </a:lnTo>
                    <a:lnTo>
                      <a:pt x="637" y="589"/>
                    </a:lnTo>
                    <a:lnTo>
                      <a:pt x="638" y="589"/>
                    </a:lnTo>
                    <a:lnTo>
                      <a:pt x="650" y="582"/>
                    </a:lnTo>
                    <a:lnTo>
                      <a:pt x="664" y="574"/>
                    </a:lnTo>
                    <a:lnTo>
                      <a:pt x="664" y="573"/>
                    </a:lnTo>
                    <a:lnTo>
                      <a:pt x="677" y="565"/>
                    </a:lnTo>
                    <a:lnTo>
                      <a:pt x="678" y="565"/>
                    </a:lnTo>
                    <a:lnTo>
                      <a:pt x="692" y="555"/>
                    </a:lnTo>
                    <a:lnTo>
                      <a:pt x="706" y="545"/>
                    </a:lnTo>
                    <a:lnTo>
                      <a:pt x="720" y="534"/>
                    </a:lnTo>
                    <a:lnTo>
                      <a:pt x="721" y="534"/>
                    </a:lnTo>
                    <a:lnTo>
                      <a:pt x="735" y="522"/>
                    </a:lnTo>
                    <a:lnTo>
                      <a:pt x="727" y="511"/>
                    </a:lnTo>
                    <a:lnTo>
                      <a:pt x="734" y="522"/>
                    </a:lnTo>
                    <a:lnTo>
                      <a:pt x="748" y="511"/>
                    </a:lnTo>
                    <a:lnTo>
                      <a:pt x="750" y="510"/>
                    </a:lnTo>
                    <a:lnTo>
                      <a:pt x="764" y="496"/>
                    </a:lnTo>
                    <a:lnTo>
                      <a:pt x="755" y="486"/>
                    </a:lnTo>
                    <a:lnTo>
                      <a:pt x="763" y="496"/>
                    </a:lnTo>
                    <a:lnTo>
                      <a:pt x="776" y="483"/>
                    </a:lnTo>
                    <a:lnTo>
                      <a:pt x="768" y="473"/>
                    </a:lnTo>
                    <a:lnTo>
                      <a:pt x="776" y="483"/>
                    </a:lnTo>
                    <a:lnTo>
                      <a:pt x="791" y="469"/>
                    </a:lnTo>
                    <a:lnTo>
                      <a:pt x="792" y="469"/>
                    </a:lnTo>
                    <a:lnTo>
                      <a:pt x="807" y="454"/>
                    </a:lnTo>
                    <a:lnTo>
                      <a:pt x="820" y="439"/>
                    </a:lnTo>
                    <a:lnTo>
                      <a:pt x="820" y="438"/>
                    </a:lnTo>
                    <a:lnTo>
                      <a:pt x="833" y="423"/>
                    </a:lnTo>
                    <a:lnTo>
                      <a:pt x="824" y="414"/>
                    </a:lnTo>
                    <a:lnTo>
                      <a:pt x="833" y="424"/>
                    </a:lnTo>
                    <a:lnTo>
                      <a:pt x="848" y="409"/>
                    </a:lnTo>
                    <a:lnTo>
                      <a:pt x="863" y="393"/>
                    </a:lnTo>
                    <a:lnTo>
                      <a:pt x="863" y="391"/>
                    </a:lnTo>
                    <a:lnTo>
                      <a:pt x="876" y="376"/>
                    </a:lnTo>
                    <a:lnTo>
                      <a:pt x="891" y="359"/>
                    </a:lnTo>
                    <a:lnTo>
                      <a:pt x="904" y="342"/>
                    </a:lnTo>
                    <a:lnTo>
                      <a:pt x="895" y="334"/>
                    </a:lnTo>
                    <a:lnTo>
                      <a:pt x="904" y="342"/>
                    </a:lnTo>
                    <a:lnTo>
                      <a:pt x="917" y="327"/>
                    </a:lnTo>
                    <a:lnTo>
                      <a:pt x="930" y="311"/>
                    </a:lnTo>
                    <a:lnTo>
                      <a:pt x="944" y="293"/>
                    </a:lnTo>
                    <a:lnTo>
                      <a:pt x="956" y="277"/>
                    </a:lnTo>
                    <a:lnTo>
                      <a:pt x="947" y="268"/>
                    </a:lnTo>
                    <a:lnTo>
                      <a:pt x="956" y="277"/>
                    </a:lnTo>
                    <a:lnTo>
                      <a:pt x="969" y="262"/>
                    </a:lnTo>
                    <a:lnTo>
                      <a:pt x="982" y="246"/>
                    </a:lnTo>
                    <a:lnTo>
                      <a:pt x="994" y="230"/>
                    </a:lnTo>
                    <a:lnTo>
                      <a:pt x="1006" y="214"/>
                    </a:lnTo>
                    <a:lnTo>
                      <a:pt x="997" y="205"/>
                    </a:lnTo>
                    <a:lnTo>
                      <a:pt x="1006" y="214"/>
                    </a:lnTo>
                    <a:lnTo>
                      <a:pt x="1018" y="199"/>
                    </a:lnTo>
                    <a:lnTo>
                      <a:pt x="1029" y="184"/>
                    </a:lnTo>
                    <a:lnTo>
                      <a:pt x="1041" y="168"/>
                    </a:lnTo>
                    <a:lnTo>
                      <a:pt x="1052" y="154"/>
                    </a:lnTo>
                    <a:lnTo>
                      <a:pt x="1062" y="141"/>
                    </a:lnTo>
                    <a:lnTo>
                      <a:pt x="1072" y="128"/>
                    </a:lnTo>
                    <a:lnTo>
                      <a:pt x="1083" y="115"/>
                    </a:lnTo>
                    <a:lnTo>
                      <a:pt x="1092" y="103"/>
                    </a:lnTo>
                    <a:lnTo>
                      <a:pt x="1083" y="94"/>
                    </a:lnTo>
                    <a:lnTo>
                      <a:pt x="1092" y="103"/>
                    </a:lnTo>
                    <a:lnTo>
                      <a:pt x="1101" y="92"/>
                    </a:lnTo>
                    <a:lnTo>
                      <a:pt x="1110" y="81"/>
                    </a:lnTo>
                    <a:lnTo>
                      <a:pt x="1118" y="71"/>
                    </a:lnTo>
                    <a:lnTo>
                      <a:pt x="1126" y="63"/>
                    </a:lnTo>
                    <a:lnTo>
                      <a:pt x="1133" y="54"/>
                    </a:lnTo>
                    <a:lnTo>
                      <a:pt x="1140" y="45"/>
                    </a:lnTo>
                    <a:lnTo>
                      <a:pt x="1131" y="37"/>
                    </a:lnTo>
                    <a:lnTo>
                      <a:pt x="1139" y="46"/>
                    </a:lnTo>
                    <a:lnTo>
                      <a:pt x="1145" y="41"/>
                    </a:lnTo>
                    <a:lnTo>
                      <a:pt x="1130" y="21"/>
                    </a:lnTo>
                    <a:lnTo>
                      <a:pt x="1124" y="27"/>
                    </a:lnTo>
                    <a:lnTo>
                      <a:pt x="1121" y="28"/>
                    </a:lnTo>
                    <a:lnTo>
                      <a:pt x="1114" y="37"/>
                    </a:lnTo>
                    <a:lnTo>
                      <a:pt x="1107" y="45"/>
                    </a:lnTo>
                    <a:lnTo>
                      <a:pt x="1100" y="54"/>
                    </a:lnTo>
                    <a:lnTo>
                      <a:pt x="1092" y="64"/>
                    </a:lnTo>
                    <a:lnTo>
                      <a:pt x="1083" y="75"/>
                    </a:lnTo>
                    <a:lnTo>
                      <a:pt x="1073" y="86"/>
                    </a:lnTo>
                    <a:lnTo>
                      <a:pt x="1073" y="87"/>
                    </a:lnTo>
                    <a:lnTo>
                      <a:pt x="1064" y="99"/>
                    </a:lnTo>
                    <a:lnTo>
                      <a:pt x="1054" y="112"/>
                    </a:lnTo>
                    <a:lnTo>
                      <a:pt x="1044" y="125"/>
                    </a:lnTo>
                    <a:lnTo>
                      <a:pt x="1034" y="138"/>
                    </a:lnTo>
                    <a:lnTo>
                      <a:pt x="1022" y="152"/>
                    </a:lnTo>
                    <a:lnTo>
                      <a:pt x="1011" y="167"/>
                    </a:lnTo>
                    <a:lnTo>
                      <a:pt x="1000" y="182"/>
                    </a:lnTo>
                    <a:lnTo>
                      <a:pt x="1009" y="190"/>
                    </a:lnTo>
                    <a:lnTo>
                      <a:pt x="1000" y="181"/>
                    </a:lnTo>
                    <a:lnTo>
                      <a:pt x="988" y="197"/>
                    </a:lnTo>
                    <a:lnTo>
                      <a:pt x="988" y="198"/>
                    </a:lnTo>
                    <a:lnTo>
                      <a:pt x="975" y="214"/>
                    </a:lnTo>
                    <a:lnTo>
                      <a:pt x="964" y="229"/>
                    </a:lnTo>
                    <a:lnTo>
                      <a:pt x="973" y="237"/>
                    </a:lnTo>
                    <a:lnTo>
                      <a:pt x="964" y="228"/>
                    </a:lnTo>
                    <a:lnTo>
                      <a:pt x="951" y="244"/>
                    </a:lnTo>
                    <a:lnTo>
                      <a:pt x="960" y="253"/>
                    </a:lnTo>
                    <a:lnTo>
                      <a:pt x="952" y="244"/>
                    </a:lnTo>
                    <a:lnTo>
                      <a:pt x="939" y="260"/>
                    </a:lnTo>
                    <a:lnTo>
                      <a:pt x="938" y="261"/>
                    </a:lnTo>
                    <a:lnTo>
                      <a:pt x="925" y="277"/>
                    </a:lnTo>
                    <a:lnTo>
                      <a:pt x="912" y="295"/>
                    </a:lnTo>
                    <a:lnTo>
                      <a:pt x="921" y="302"/>
                    </a:lnTo>
                    <a:lnTo>
                      <a:pt x="912" y="293"/>
                    </a:lnTo>
                    <a:lnTo>
                      <a:pt x="899" y="310"/>
                    </a:lnTo>
                    <a:lnTo>
                      <a:pt x="908" y="319"/>
                    </a:lnTo>
                    <a:lnTo>
                      <a:pt x="900" y="310"/>
                    </a:lnTo>
                    <a:lnTo>
                      <a:pt x="886" y="325"/>
                    </a:lnTo>
                    <a:lnTo>
                      <a:pt x="885" y="325"/>
                    </a:lnTo>
                    <a:lnTo>
                      <a:pt x="872" y="341"/>
                    </a:lnTo>
                    <a:lnTo>
                      <a:pt x="858" y="359"/>
                    </a:lnTo>
                    <a:lnTo>
                      <a:pt x="867" y="368"/>
                    </a:lnTo>
                    <a:lnTo>
                      <a:pt x="859" y="359"/>
                    </a:lnTo>
                    <a:lnTo>
                      <a:pt x="846" y="374"/>
                    </a:lnTo>
                    <a:lnTo>
                      <a:pt x="854" y="383"/>
                    </a:lnTo>
                    <a:lnTo>
                      <a:pt x="846" y="374"/>
                    </a:lnTo>
                    <a:lnTo>
                      <a:pt x="830" y="390"/>
                    </a:lnTo>
                    <a:lnTo>
                      <a:pt x="816" y="406"/>
                    </a:lnTo>
                    <a:lnTo>
                      <a:pt x="803" y="421"/>
                    </a:lnTo>
                    <a:lnTo>
                      <a:pt x="811" y="430"/>
                    </a:lnTo>
                    <a:lnTo>
                      <a:pt x="803" y="421"/>
                    </a:lnTo>
                    <a:lnTo>
                      <a:pt x="789" y="435"/>
                    </a:lnTo>
                    <a:lnTo>
                      <a:pt x="775" y="450"/>
                    </a:lnTo>
                    <a:lnTo>
                      <a:pt x="783" y="459"/>
                    </a:lnTo>
                    <a:lnTo>
                      <a:pt x="776" y="449"/>
                    </a:lnTo>
                    <a:lnTo>
                      <a:pt x="761" y="463"/>
                    </a:lnTo>
                    <a:lnTo>
                      <a:pt x="760" y="463"/>
                    </a:lnTo>
                    <a:lnTo>
                      <a:pt x="746" y="476"/>
                    </a:lnTo>
                    <a:lnTo>
                      <a:pt x="746" y="477"/>
                    </a:lnTo>
                    <a:lnTo>
                      <a:pt x="733" y="492"/>
                    </a:lnTo>
                    <a:lnTo>
                      <a:pt x="741" y="500"/>
                    </a:lnTo>
                    <a:lnTo>
                      <a:pt x="734" y="491"/>
                    </a:lnTo>
                    <a:lnTo>
                      <a:pt x="720" y="501"/>
                    </a:lnTo>
                    <a:lnTo>
                      <a:pt x="706" y="513"/>
                    </a:lnTo>
                    <a:lnTo>
                      <a:pt x="713" y="523"/>
                    </a:lnTo>
                    <a:lnTo>
                      <a:pt x="706" y="513"/>
                    </a:lnTo>
                    <a:lnTo>
                      <a:pt x="691" y="524"/>
                    </a:lnTo>
                    <a:lnTo>
                      <a:pt x="698" y="534"/>
                    </a:lnTo>
                    <a:lnTo>
                      <a:pt x="692" y="524"/>
                    </a:lnTo>
                    <a:lnTo>
                      <a:pt x="679" y="534"/>
                    </a:lnTo>
                    <a:lnTo>
                      <a:pt x="685" y="544"/>
                    </a:lnTo>
                    <a:lnTo>
                      <a:pt x="679" y="533"/>
                    </a:lnTo>
                    <a:lnTo>
                      <a:pt x="665" y="543"/>
                    </a:lnTo>
                    <a:lnTo>
                      <a:pt x="671" y="554"/>
                    </a:lnTo>
                    <a:lnTo>
                      <a:pt x="665" y="543"/>
                    </a:lnTo>
                    <a:lnTo>
                      <a:pt x="651" y="551"/>
                    </a:lnTo>
                    <a:lnTo>
                      <a:pt x="657" y="562"/>
                    </a:lnTo>
                    <a:lnTo>
                      <a:pt x="652" y="551"/>
                    </a:lnTo>
                    <a:lnTo>
                      <a:pt x="639" y="559"/>
                    </a:lnTo>
                    <a:lnTo>
                      <a:pt x="627" y="566"/>
                    </a:lnTo>
                    <a:lnTo>
                      <a:pt x="632" y="577"/>
                    </a:lnTo>
                    <a:lnTo>
                      <a:pt x="627" y="565"/>
                    </a:lnTo>
                    <a:lnTo>
                      <a:pt x="614" y="571"/>
                    </a:lnTo>
                    <a:lnTo>
                      <a:pt x="619" y="583"/>
                    </a:lnTo>
                    <a:lnTo>
                      <a:pt x="616" y="571"/>
                    </a:lnTo>
                    <a:lnTo>
                      <a:pt x="602" y="575"/>
                    </a:lnTo>
                    <a:lnTo>
                      <a:pt x="605" y="587"/>
                    </a:lnTo>
                    <a:lnTo>
                      <a:pt x="602" y="575"/>
                    </a:lnTo>
                    <a:lnTo>
                      <a:pt x="590" y="579"/>
                    </a:lnTo>
                    <a:lnTo>
                      <a:pt x="578" y="582"/>
                    </a:lnTo>
                    <a:lnTo>
                      <a:pt x="581" y="594"/>
                    </a:lnTo>
                    <a:lnTo>
                      <a:pt x="579" y="582"/>
                    </a:lnTo>
                    <a:lnTo>
                      <a:pt x="567" y="584"/>
                    </a:lnTo>
                    <a:lnTo>
                      <a:pt x="569" y="596"/>
                    </a:lnTo>
                    <a:lnTo>
                      <a:pt x="570" y="583"/>
                    </a:lnTo>
                    <a:lnTo>
                      <a:pt x="558" y="582"/>
                    </a:lnTo>
                    <a:lnTo>
                      <a:pt x="557" y="582"/>
                    </a:lnTo>
                    <a:lnTo>
                      <a:pt x="545" y="582"/>
                    </a:lnTo>
                    <a:lnTo>
                      <a:pt x="545" y="595"/>
                    </a:lnTo>
                    <a:lnTo>
                      <a:pt x="546" y="582"/>
                    </a:lnTo>
                    <a:lnTo>
                      <a:pt x="534" y="581"/>
                    </a:lnTo>
                    <a:lnTo>
                      <a:pt x="533" y="594"/>
                    </a:lnTo>
                    <a:lnTo>
                      <a:pt x="535" y="582"/>
                    </a:lnTo>
                    <a:lnTo>
                      <a:pt x="524" y="580"/>
                    </a:lnTo>
                    <a:lnTo>
                      <a:pt x="512" y="578"/>
                    </a:lnTo>
                    <a:lnTo>
                      <a:pt x="510" y="590"/>
                    </a:lnTo>
                    <a:lnTo>
                      <a:pt x="514" y="578"/>
                    </a:lnTo>
                    <a:lnTo>
                      <a:pt x="502" y="573"/>
                    </a:lnTo>
                    <a:lnTo>
                      <a:pt x="490" y="569"/>
                    </a:lnTo>
                    <a:lnTo>
                      <a:pt x="479" y="565"/>
                    </a:lnTo>
                    <a:lnTo>
                      <a:pt x="475" y="577"/>
                    </a:lnTo>
                    <a:lnTo>
                      <a:pt x="480" y="565"/>
                    </a:lnTo>
                    <a:lnTo>
                      <a:pt x="468" y="559"/>
                    </a:lnTo>
                    <a:lnTo>
                      <a:pt x="456" y="554"/>
                    </a:lnTo>
                    <a:lnTo>
                      <a:pt x="451" y="566"/>
                    </a:lnTo>
                    <a:lnTo>
                      <a:pt x="457" y="555"/>
                    </a:lnTo>
                    <a:lnTo>
                      <a:pt x="446" y="548"/>
                    </a:lnTo>
                    <a:lnTo>
                      <a:pt x="440" y="559"/>
                    </a:lnTo>
                    <a:lnTo>
                      <a:pt x="446" y="548"/>
                    </a:lnTo>
                    <a:lnTo>
                      <a:pt x="434" y="541"/>
                    </a:lnTo>
                    <a:lnTo>
                      <a:pt x="428" y="551"/>
                    </a:lnTo>
                    <a:lnTo>
                      <a:pt x="435" y="542"/>
                    </a:lnTo>
                    <a:lnTo>
                      <a:pt x="423" y="533"/>
                    </a:lnTo>
                    <a:lnTo>
                      <a:pt x="423" y="532"/>
                    </a:lnTo>
                    <a:lnTo>
                      <a:pt x="412" y="524"/>
                    </a:lnTo>
                    <a:lnTo>
                      <a:pt x="405" y="535"/>
                    </a:lnTo>
                    <a:lnTo>
                      <a:pt x="413" y="525"/>
                    </a:lnTo>
                    <a:lnTo>
                      <a:pt x="402" y="516"/>
                    </a:lnTo>
                    <a:lnTo>
                      <a:pt x="401" y="514"/>
                    </a:lnTo>
                    <a:lnTo>
                      <a:pt x="389" y="506"/>
                    </a:lnTo>
                    <a:lnTo>
                      <a:pt x="382" y="517"/>
                    </a:lnTo>
                    <a:lnTo>
                      <a:pt x="390" y="507"/>
                    </a:lnTo>
                    <a:lnTo>
                      <a:pt x="378" y="497"/>
                    </a:lnTo>
                    <a:lnTo>
                      <a:pt x="370" y="507"/>
                    </a:lnTo>
                    <a:lnTo>
                      <a:pt x="378" y="497"/>
                    </a:lnTo>
                    <a:lnTo>
                      <a:pt x="367" y="486"/>
                    </a:lnTo>
                    <a:lnTo>
                      <a:pt x="359" y="496"/>
                    </a:lnTo>
                    <a:lnTo>
                      <a:pt x="368" y="487"/>
                    </a:lnTo>
                    <a:lnTo>
                      <a:pt x="357" y="475"/>
                    </a:lnTo>
                    <a:lnTo>
                      <a:pt x="356" y="474"/>
                    </a:lnTo>
                    <a:lnTo>
                      <a:pt x="345" y="463"/>
                    </a:lnTo>
                    <a:lnTo>
                      <a:pt x="332" y="451"/>
                    </a:lnTo>
                    <a:lnTo>
                      <a:pt x="324" y="461"/>
                    </a:lnTo>
                    <a:lnTo>
                      <a:pt x="334" y="452"/>
                    </a:lnTo>
                    <a:lnTo>
                      <a:pt x="322" y="440"/>
                    </a:lnTo>
                    <a:lnTo>
                      <a:pt x="313" y="449"/>
                    </a:lnTo>
                    <a:lnTo>
                      <a:pt x="322" y="440"/>
                    </a:lnTo>
                    <a:lnTo>
                      <a:pt x="311" y="427"/>
                    </a:lnTo>
                    <a:lnTo>
                      <a:pt x="300" y="414"/>
                    </a:lnTo>
                    <a:lnTo>
                      <a:pt x="291" y="423"/>
                    </a:lnTo>
                    <a:lnTo>
                      <a:pt x="301" y="415"/>
                    </a:lnTo>
                    <a:lnTo>
                      <a:pt x="291" y="401"/>
                    </a:lnTo>
                    <a:lnTo>
                      <a:pt x="290" y="400"/>
                    </a:lnTo>
                    <a:lnTo>
                      <a:pt x="277" y="387"/>
                    </a:lnTo>
                    <a:lnTo>
                      <a:pt x="268" y="396"/>
                    </a:lnTo>
                    <a:lnTo>
                      <a:pt x="278" y="388"/>
                    </a:lnTo>
                    <a:lnTo>
                      <a:pt x="267" y="373"/>
                    </a:lnTo>
                    <a:lnTo>
                      <a:pt x="266" y="372"/>
                    </a:lnTo>
                    <a:lnTo>
                      <a:pt x="255" y="359"/>
                    </a:lnTo>
                    <a:lnTo>
                      <a:pt x="246" y="368"/>
                    </a:lnTo>
                    <a:lnTo>
                      <a:pt x="256" y="360"/>
                    </a:lnTo>
                    <a:lnTo>
                      <a:pt x="245" y="345"/>
                    </a:lnTo>
                    <a:lnTo>
                      <a:pt x="233" y="329"/>
                    </a:lnTo>
                    <a:lnTo>
                      <a:pt x="223" y="337"/>
                    </a:lnTo>
                    <a:lnTo>
                      <a:pt x="233" y="329"/>
                    </a:lnTo>
                    <a:lnTo>
                      <a:pt x="222" y="313"/>
                    </a:lnTo>
                    <a:lnTo>
                      <a:pt x="211" y="298"/>
                    </a:lnTo>
                    <a:lnTo>
                      <a:pt x="201" y="305"/>
                    </a:lnTo>
                    <a:lnTo>
                      <a:pt x="211" y="298"/>
                    </a:lnTo>
                    <a:lnTo>
                      <a:pt x="200" y="281"/>
                    </a:lnTo>
                    <a:lnTo>
                      <a:pt x="188" y="265"/>
                    </a:lnTo>
                    <a:lnTo>
                      <a:pt x="177" y="249"/>
                    </a:lnTo>
                    <a:lnTo>
                      <a:pt x="167" y="256"/>
                    </a:lnTo>
                    <a:lnTo>
                      <a:pt x="177" y="250"/>
                    </a:lnTo>
                    <a:lnTo>
                      <a:pt x="166" y="233"/>
                    </a:lnTo>
                    <a:lnTo>
                      <a:pt x="155" y="215"/>
                    </a:lnTo>
                    <a:lnTo>
                      <a:pt x="155" y="214"/>
                    </a:lnTo>
                    <a:lnTo>
                      <a:pt x="143" y="198"/>
                    </a:lnTo>
                    <a:lnTo>
                      <a:pt x="133" y="205"/>
                    </a:lnTo>
                    <a:lnTo>
                      <a:pt x="143" y="199"/>
                    </a:lnTo>
                    <a:lnTo>
                      <a:pt x="132" y="181"/>
                    </a:lnTo>
                    <a:lnTo>
                      <a:pt x="121" y="164"/>
                    </a:lnTo>
                    <a:lnTo>
                      <a:pt x="111" y="170"/>
                    </a:lnTo>
                    <a:lnTo>
                      <a:pt x="121" y="164"/>
                    </a:lnTo>
                    <a:lnTo>
                      <a:pt x="110" y="145"/>
                    </a:lnTo>
                    <a:lnTo>
                      <a:pt x="98" y="128"/>
                    </a:lnTo>
                    <a:lnTo>
                      <a:pt x="88" y="135"/>
                    </a:lnTo>
                    <a:lnTo>
                      <a:pt x="98" y="128"/>
                    </a:lnTo>
                    <a:lnTo>
                      <a:pt x="87" y="109"/>
                    </a:lnTo>
                    <a:lnTo>
                      <a:pt x="76" y="92"/>
                    </a:lnTo>
                    <a:lnTo>
                      <a:pt x="66" y="99"/>
                    </a:lnTo>
                    <a:lnTo>
                      <a:pt x="76" y="92"/>
                    </a:lnTo>
                    <a:lnTo>
                      <a:pt x="66" y="74"/>
                    </a:lnTo>
                    <a:lnTo>
                      <a:pt x="55" y="55"/>
                    </a:lnTo>
                    <a:lnTo>
                      <a:pt x="43" y="37"/>
                    </a:lnTo>
                    <a:lnTo>
                      <a:pt x="32" y="18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9933">
                  <a:alpha val="100000"/>
                </a:srgbClr>
              </a:solidFill>
              <a:ln w="9525" cap="flat" cmpd="sng">
                <a:solidFill>
                  <a:srgbClr val="FF33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1527" name="Picture 13" descr="BULLET_S"/>
              <p:cNvPicPr preferRelativeResize="0">
                <a:picLocks noChangeAspect="1"/>
              </p:cNvPicPr>
              <p:nvPr/>
            </p:nvPicPr>
            <p:blipFill>
              <a:blip r:embed="rId1">
                <a:lum bright="-100000"/>
              </a:blip>
              <a:stretch>
                <a:fillRect/>
              </a:stretch>
            </p:blipFill>
            <p:spPr>
              <a:xfrm>
                <a:off x="1614" y="1998"/>
                <a:ext cx="235" cy="10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1528" name="Picture 14" descr="BULLET_S"/>
              <p:cNvPicPr preferRelativeResize="0">
                <a:picLocks noChangeAspect="1"/>
              </p:cNvPicPr>
              <p:nvPr/>
            </p:nvPicPr>
            <p:blipFill>
              <a:blip r:embed="rId1">
                <a:lum bright="-100000"/>
              </a:blip>
              <a:stretch>
                <a:fillRect/>
              </a:stretch>
            </p:blipFill>
            <p:spPr>
              <a:xfrm>
                <a:off x="1930" y="2325"/>
                <a:ext cx="235" cy="10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1529" name="Picture 15" descr="BULLET_S"/>
              <p:cNvPicPr preferRelativeResize="0">
                <a:picLocks noChangeAspect="1"/>
              </p:cNvPicPr>
              <p:nvPr/>
            </p:nvPicPr>
            <p:blipFill>
              <a:blip r:embed="rId1">
                <a:lum bright="-100000"/>
              </a:blip>
              <a:stretch>
                <a:fillRect/>
              </a:stretch>
            </p:blipFill>
            <p:spPr>
              <a:xfrm>
                <a:off x="1248" y="2322"/>
                <a:ext cx="235" cy="10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1530" name="Picture 16" descr="BULLET_S"/>
              <p:cNvPicPr preferRelativeResize="0">
                <a:picLocks noChangeAspect="1"/>
              </p:cNvPicPr>
              <p:nvPr/>
            </p:nvPicPr>
            <p:blipFill>
              <a:blip r:embed="rId1">
                <a:lum bright="-100000"/>
              </a:blip>
              <a:stretch>
                <a:fillRect/>
              </a:stretch>
            </p:blipFill>
            <p:spPr>
              <a:xfrm>
                <a:off x="2115" y="2632"/>
                <a:ext cx="235" cy="10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1531" name="Picture 17" descr="BULLET_S"/>
              <p:cNvPicPr preferRelativeResize="0">
                <a:picLocks noChangeAspect="1"/>
              </p:cNvPicPr>
              <p:nvPr/>
            </p:nvPicPr>
            <p:blipFill>
              <a:blip r:embed="rId1">
                <a:lum bright="-100000"/>
              </a:blip>
              <a:stretch>
                <a:fillRect/>
              </a:stretch>
            </p:blipFill>
            <p:spPr>
              <a:xfrm>
                <a:off x="2648" y="3188"/>
                <a:ext cx="235" cy="10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1532" name="Picture 18" descr="BULLET_S"/>
              <p:cNvPicPr preferRelativeResize="0">
                <a:picLocks noChangeAspect="1"/>
              </p:cNvPicPr>
              <p:nvPr/>
            </p:nvPicPr>
            <p:blipFill>
              <a:blip r:embed="rId1">
                <a:lum bright="-100000"/>
              </a:blip>
              <a:stretch>
                <a:fillRect/>
              </a:stretch>
            </p:blipFill>
            <p:spPr>
              <a:xfrm>
                <a:off x="2327" y="2932"/>
                <a:ext cx="235" cy="10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1533" name="Picture 19" descr="BULLET_S"/>
              <p:cNvPicPr preferRelativeResize="0">
                <a:picLocks noChangeAspect="1"/>
              </p:cNvPicPr>
              <p:nvPr/>
            </p:nvPicPr>
            <p:blipFill>
              <a:blip r:embed="rId1">
                <a:lum bright="-100000"/>
              </a:blip>
              <a:stretch>
                <a:fillRect/>
              </a:stretch>
            </p:blipFill>
            <p:spPr>
              <a:xfrm>
                <a:off x="3004" y="2921"/>
                <a:ext cx="235" cy="10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1534" name="Picture 20" descr="BULLET_S"/>
              <p:cNvPicPr preferRelativeResize="0">
                <a:picLocks noChangeAspect="1"/>
              </p:cNvPicPr>
              <p:nvPr/>
            </p:nvPicPr>
            <p:blipFill>
              <a:blip r:embed="rId1">
                <a:lum bright="-100000"/>
              </a:blip>
              <a:stretch>
                <a:fillRect/>
              </a:stretch>
            </p:blipFill>
            <p:spPr>
              <a:xfrm>
                <a:off x="3222" y="2628"/>
                <a:ext cx="235" cy="106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21522" name="Text Box 21"/>
            <p:cNvSpPr txBox="1"/>
            <p:nvPr/>
          </p:nvSpPr>
          <p:spPr>
            <a:xfrm>
              <a:off x="2378" y="1967"/>
              <a:ext cx="32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i="1" dirty="0"/>
                <a:t>a</a:t>
              </a:r>
              <a:endParaRPr lang="en-US" altLang="zh-CN" sz="2400" dirty="0"/>
            </a:p>
          </p:txBody>
        </p:sp>
        <p:sp>
          <p:nvSpPr>
            <p:cNvPr id="21523" name="Text Box 22"/>
            <p:cNvSpPr txBox="1"/>
            <p:nvPr/>
          </p:nvSpPr>
          <p:spPr>
            <a:xfrm>
              <a:off x="2896" y="2597"/>
              <a:ext cx="32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i="1" dirty="0"/>
                <a:t>b</a:t>
              </a:r>
              <a:endParaRPr lang="en-US" altLang="zh-CN" sz="2400" dirty="0"/>
            </a:p>
          </p:txBody>
        </p:sp>
        <p:sp>
          <p:nvSpPr>
            <p:cNvPr id="21524" name="Line 23"/>
            <p:cNvSpPr/>
            <p:nvPr/>
          </p:nvSpPr>
          <p:spPr>
            <a:xfrm>
              <a:off x="3164" y="2378"/>
              <a:ext cx="70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70680" name="Text Box 24"/>
          <p:cNvSpPr txBox="1"/>
          <p:nvPr/>
        </p:nvSpPr>
        <p:spPr>
          <a:xfrm>
            <a:off x="1925638" y="1306513"/>
            <a:ext cx="42338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/>
              <a:t>a</a:t>
            </a:r>
            <a:r>
              <a:rPr lang="zh-CN" altLang="zh-CN" sz="2800" b="1" dirty="0"/>
              <a:t>处质元的动能          ,势能</a:t>
            </a:r>
            <a:endParaRPr lang="zh-CN" altLang="en-US" sz="2800" b="1" dirty="0"/>
          </a:p>
        </p:txBody>
      </p:sp>
      <p:sp>
        <p:nvSpPr>
          <p:cNvPr id="70681" name="Text Box 25"/>
          <p:cNvSpPr txBox="1"/>
          <p:nvPr/>
        </p:nvSpPr>
        <p:spPr>
          <a:xfrm>
            <a:off x="1938338" y="1738313"/>
            <a:ext cx="42497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/>
              <a:t>b</a:t>
            </a:r>
            <a:r>
              <a:rPr lang="zh-CN" altLang="zh-CN" sz="2800" b="1" dirty="0"/>
              <a:t>处质元的动能          ,势能</a:t>
            </a:r>
            <a:endParaRPr lang="zh-CN" altLang="en-US" sz="2800" b="1" dirty="0"/>
          </a:p>
        </p:txBody>
      </p:sp>
      <p:sp>
        <p:nvSpPr>
          <p:cNvPr id="70682" name="Text Box 26"/>
          <p:cNvSpPr txBox="1"/>
          <p:nvPr/>
        </p:nvSpPr>
        <p:spPr>
          <a:xfrm>
            <a:off x="2195513" y="2636838"/>
            <a:ext cx="35623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accent2"/>
                </a:solidFill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</a:rPr>
              <a:t>填：最大或最小</a:t>
            </a:r>
            <a:r>
              <a:rPr lang="en-US" altLang="zh-CN" sz="2800" b="1" dirty="0">
                <a:solidFill>
                  <a:schemeClr val="accent2"/>
                </a:solidFill>
              </a:rPr>
              <a:t>)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sp>
        <p:nvSpPr>
          <p:cNvPr id="70683" name="Text Box 27"/>
          <p:cNvSpPr txBox="1"/>
          <p:nvPr/>
        </p:nvSpPr>
        <p:spPr>
          <a:xfrm>
            <a:off x="4325938" y="1271588"/>
            <a:ext cx="11287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CC0000"/>
                </a:solidFill>
              </a:rPr>
              <a:t>最小</a:t>
            </a:r>
            <a:endParaRPr lang="zh-CN" altLang="en-US" sz="2800" b="1" dirty="0">
              <a:solidFill>
                <a:srgbClr val="CC0000"/>
              </a:solidFill>
            </a:endParaRPr>
          </a:p>
        </p:txBody>
      </p:sp>
      <p:sp>
        <p:nvSpPr>
          <p:cNvPr id="70684" name="Text Box 28"/>
          <p:cNvSpPr txBox="1"/>
          <p:nvPr/>
        </p:nvSpPr>
        <p:spPr>
          <a:xfrm>
            <a:off x="4322763" y="1711325"/>
            <a:ext cx="10080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</a:rPr>
              <a:t>最大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70685" name="Object 29"/>
          <p:cNvGraphicFramePr>
            <a:graphicFrameLocks noChangeAspect="1"/>
          </p:cNvGraphicFramePr>
          <p:nvPr/>
        </p:nvGraphicFramePr>
        <p:xfrm>
          <a:off x="6126163" y="1316038"/>
          <a:ext cx="10795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" r:id="rId2" imgW="389255" imgH="180975" progId="Equation.3">
                  <p:embed/>
                </p:oleObj>
              </mc:Choice>
              <mc:Fallback>
                <p:oleObj name="" r:id="rId2" imgW="389255" imgH="180975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CC0000"/>
                          </a:clrTo>
                        </a:clrChange>
                        <a:lum bright="-4001"/>
                      </a:blip>
                      <a:stretch>
                        <a:fillRect/>
                      </a:stretch>
                    </p:blipFill>
                    <p:spPr>
                      <a:xfrm>
                        <a:off x="6126163" y="1316038"/>
                        <a:ext cx="1079500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6" name="Object 30"/>
          <p:cNvGraphicFramePr>
            <a:graphicFrameLocks noChangeAspect="1"/>
          </p:cNvGraphicFramePr>
          <p:nvPr/>
        </p:nvGraphicFramePr>
        <p:xfrm>
          <a:off x="6107113" y="1765300"/>
          <a:ext cx="11080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" r:id="rId4" imgW="398145" imgH="180975" progId="Equation.3">
                  <p:embed/>
                </p:oleObj>
              </mc:Choice>
              <mc:Fallback>
                <p:oleObj name="" r:id="rId4" imgW="398145" imgH="180975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CC0000"/>
                          </a:clrTo>
                        </a:clrChange>
                        <a:lum bright="4001"/>
                      </a:blip>
                      <a:stretch>
                        <a:fillRect/>
                      </a:stretch>
                    </p:blipFill>
                    <p:spPr>
                      <a:xfrm>
                        <a:off x="6107113" y="1765300"/>
                        <a:ext cx="1108075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0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0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0" grpId="0"/>
      <p:bldP spid="70681" grpId="0"/>
      <p:bldP spid="70682" grpId="0"/>
      <p:bldP spid="70683" grpId="0"/>
      <p:bldP spid="706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/>
          <p:nvPr/>
        </p:nvSpPr>
        <p:spPr>
          <a:xfrm>
            <a:off x="304800" y="304800"/>
            <a:ext cx="8534400" cy="45231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CC0000"/>
                </a:solidFill>
                <a:latin typeface="Century Schoolbook" panose="02040604050505020304" pitchFamily="18" charset="0"/>
              </a:rPr>
              <a:t>7.</a:t>
            </a:r>
            <a:r>
              <a:rPr lang="zh-CN" altLang="en-US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某质点做简谐振动，周期为 </a:t>
            </a:r>
            <a:r>
              <a:rPr lang="en-US" altLang="zh-CN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2s</a:t>
            </a:r>
            <a:r>
              <a:rPr lang="zh-CN" altLang="en-US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，振幅为 </a:t>
            </a:r>
            <a:r>
              <a:rPr lang="en-US" altLang="zh-CN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0.06m</a:t>
            </a:r>
            <a:r>
              <a:rPr lang="zh-CN" altLang="en-US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，开始计时 </a:t>
            </a:r>
            <a:r>
              <a:rPr lang="en-US" altLang="zh-CN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zh-CN" b="1" i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t</a:t>
            </a:r>
            <a:r>
              <a:rPr lang="en-US" altLang="zh-CN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=0)</a:t>
            </a:r>
            <a:r>
              <a:rPr lang="zh-CN" altLang="en-US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，质点恰好处在</a:t>
            </a:r>
            <a:r>
              <a:rPr lang="en-US" altLang="zh-CN" b="1" i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A</a:t>
            </a:r>
            <a:r>
              <a:rPr lang="en-US" altLang="zh-CN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/2 </a:t>
            </a:r>
            <a:r>
              <a:rPr lang="zh-CN" altLang="en-US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处且向负方向运动，求：</a:t>
            </a:r>
            <a:endParaRPr lang="zh-CN" altLang="en-US" b="1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1</a:t>
            </a:r>
            <a:r>
              <a:rPr lang="zh-CN" altLang="en-US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）该质点的振动方程；</a:t>
            </a:r>
            <a:endParaRPr lang="zh-CN" altLang="en-US" b="1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2</a:t>
            </a:r>
            <a:r>
              <a:rPr lang="zh-CN" altLang="en-US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）此振动以速度 </a:t>
            </a:r>
            <a:r>
              <a:rPr lang="en-US" altLang="zh-CN" b="1" i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u </a:t>
            </a:r>
            <a:r>
              <a:rPr lang="en-US" altLang="zh-CN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= 2m/s </a:t>
            </a:r>
            <a:r>
              <a:rPr lang="zh-CN" altLang="en-US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沿 </a:t>
            </a:r>
            <a:r>
              <a:rPr lang="en-US" altLang="zh-CN" b="1" i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x </a:t>
            </a:r>
            <a:r>
              <a:rPr lang="zh-CN" altLang="en-US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轴正方向传播时，形成的平面简谐波的波动方程；</a:t>
            </a:r>
            <a:endParaRPr lang="zh-CN" altLang="en-US" b="1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3</a:t>
            </a:r>
            <a:r>
              <a:rPr lang="zh-CN" altLang="en-US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）该波的波长。</a:t>
            </a:r>
            <a:endParaRPr lang="zh-CN" altLang="en-US" b="1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4</a:t>
            </a:r>
            <a:r>
              <a:rPr lang="zh-CN" altLang="en-US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）位于</a:t>
            </a:r>
            <a:r>
              <a:rPr lang="en-US" altLang="zh-CN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x=1m</a:t>
            </a:r>
            <a:r>
              <a:rPr lang="zh-CN" altLang="en-US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和</a:t>
            </a:r>
            <a:r>
              <a:rPr lang="en-US" altLang="zh-CN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x=3m</a:t>
            </a:r>
            <a:r>
              <a:rPr lang="zh-CN" altLang="en-US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两处质点振动的</a:t>
            </a:r>
            <a:r>
              <a:rPr lang="zh-CN" altLang="en-US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相位差。 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88067" name="Text Box 3"/>
          <p:cNvSpPr txBox="1"/>
          <p:nvPr/>
        </p:nvSpPr>
        <p:spPr>
          <a:xfrm>
            <a:off x="395605" y="5228908"/>
            <a:ext cx="1101725" cy="641350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解</a:t>
            </a:r>
            <a:r>
              <a:rPr lang="zh-CN" altLang="en-US" sz="3600" dirty="0">
                <a:solidFill>
                  <a:srgbClr val="FF0000"/>
                </a:solidFill>
                <a:latin typeface="Century Schoolbook" panose="02040604050505020304" pitchFamily="18" charset="0"/>
              </a:rPr>
              <a:t>：</a:t>
            </a:r>
            <a:endParaRPr lang="zh-CN" altLang="en-US" sz="3600" dirty="0">
              <a:solidFill>
                <a:srgbClr val="FF0000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1835785" y="5300980"/>
          <a:ext cx="2070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" r:id="rId1" imgW="2070100" imgH="1054100" progId="Equation.3">
                  <p:embed/>
                </p:oleObj>
              </mc:Choice>
              <mc:Fallback>
                <p:oleObj name="" r:id="rId1" imgW="2070100" imgH="10541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785" y="5300980"/>
                        <a:ext cx="20701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3923665" y="5589270"/>
          <a:ext cx="1358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" r:id="rId3" imgW="1358900" imgH="520700" progId="Equation.3">
                  <p:embed/>
                </p:oleObj>
              </mc:Choice>
              <mc:Fallback>
                <p:oleObj name="" r:id="rId3" imgW="1358900" imgH="5207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3665" y="5589270"/>
                        <a:ext cx="13589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6516370" y="5478145"/>
          <a:ext cx="1765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" r:id="rId5" imgW="1765300" imgH="393700" progId="Equation.3">
                  <p:embed/>
                </p:oleObj>
              </mc:Choice>
              <mc:Fallback>
                <p:oleObj name="" r:id="rId5" imgW="1765300" imgH="3937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16370" y="5478145"/>
                        <a:ext cx="17653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/>
          <p:nvPr/>
        </p:nvSpPr>
        <p:spPr>
          <a:xfrm>
            <a:off x="152400" y="1905000"/>
            <a:ext cx="21336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振动方程</a:t>
            </a:r>
            <a:endParaRPr lang="zh-CN" altLang="en-US" sz="3600" b="1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2487613" y="1981200"/>
          <a:ext cx="53990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" r:id="rId1" imgW="5397500" imgH="558800" progId="Equation.3">
                  <p:embed/>
                </p:oleObj>
              </mc:Choice>
              <mc:Fallback>
                <p:oleObj name="" r:id="rId1" imgW="5397500" imgH="5588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7613" y="1981200"/>
                        <a:ext cx="5399087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" name="Text Box 4"/>
          <p:cNvSpPr txBox="1"/>
          <p:nvPr/>
        </p:nvSpPr>
        <p:spPr>
          <a:xfrm>
            <a:off x="228600" y="2743200"/>
            <a:ext cx="8686800" cy="10668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accent2"/>
                </a:solidFill>
                <a:latin typeface="Century Schoolbook" panose="02040604050505020304" pitchFamily="18" charset="0"/>
              </a:rPr>
              <a:t>（</a:t>
            </a:r>
            <a:r>
              <a:rPr lang="en-US" altLang="zh-CN" dirty="0">
                <a:solidFill>
                  <a:schemeClr val="accent2"/>
                </a:solidFill>
                <a:latin typeface="Century Schoolbook" panose="02040604050505020304" pitchFamily="18" charset="0"/>
              </a:rPr>
              <a:t>2</a:t>
            </a:r>
            <a:r>
              <a:rPr lang="zh-CN" altLang="en-US" dirty="0">
                <a:solidFill>
                  <a:schemeClr val="accent2"/>
                </a:solidFill>
                <a:latin typeface="Century Schoolbook" panose="02040604050505020304" pitchFamily="18" charset="0"/>
              </a:rPr>
              <a:t>）</a:t>
            </a:r>
            <a:r>
              <a:rPr lang="zh-CN" altLang="en-US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波动方程，以该质点的平衡位置为坐标原点，振动的传播速度方向为坐标轴正方向。</a:t>
            </a:r>
            <a:endParaRPr lang="zh-CN" altLang="en-US" b="1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827088" y="4221163"/>
          <a:ext cx="5969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" r:id="rId3" imgW="5969000" imgH="520700" progId="Equation.3">
                  <p:embed/>
                </p:oleObj>
              </mc:Choice>
              <mc:Fallback>
                <p:oleObj name="" r:id="rId3" imgW="5969000" imgH="5207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4221163"/>
                        <a:ext cx="5969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1187450" y="5084763"/>
          <a:ext cx="6477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" r:id="rId5" imgW="6477000" imgH="520700" progId="Equation.3">
                  <p:embed/>
                </p:oleObj>
              </mc:Choice>
              <mc:Fallback>
                <p:oleObj name="" r:id="rId5" imgW="6477000" imgH="5207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450" y="5084763"/>
                        <a:ext cx="6477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5" name="Text Box 7"/>
          <p:cNvSpPr txBox="1"/>
          <p:nvPr/>
        </p:nvSpPr>
        <p:spPr>
          <a:xfrm>
            <a:off x="192088" y="5943600"/>
            <a:ext cx="2246312" cy="641350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（</a:t>
            </a:r>
            <a:r>
              <a:rPr lang="en-US" altLang="zh-CN" sz="36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3</a:t>
            </a:r>
            <a:r>
              <a:rPr lang="zh-CN" altLang="en-US" sz="36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）</a:t>
            </a:r>
            <a:r>
              <a:rPr lang="zh-CN" altLang="en-US" sz="3600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波长</a:t>
            </a:r>
            <a:endParaRPr lang="zh-CN" altLang="en-US" sz="3600" b="1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89096" name="Object 8"/>
          <p:cNvGraphicFramePr>
            <a:graphicFrameLocks noChangeAspect="1"/>
          </p:cNvGraphicFramePr>
          <p:nvPr/>
        </p:nvGraphicFramePr>
        <p:xfrm>
          <a:off x="2971800" y="6083300"/>
          <a:ext cx="142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" r:id="rId7" imgW="1422400" imgH="393700" progId="Equation.3">
                  <p:embed/>
                </p:oleObj>
              </mc:Choice>
              <mc:Fallback>
                <p:oleObj name="" r:id="rId7" imgW="1422400" imgH="3937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71800" y="6083300"/>
                        <a:ext cx="1422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7" name="Object 9"/>
          <p:cNvGraphicFramePr>
            <a:graphicFrameLocks noChangeAspect="1"/>
          </p:cNvGraphicFramePr>
          <p:nvPr/>
        </p:nvGraphicFramePr>
        <p:xfrm>
          <a:off x="4419600" y="6096000"/>
          <a:ext cx="106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" r:id="rId9" imgW="1066800" imgH="381000" progId="Equation.3">
                  <p:embed/>
                </p:oleObj>
              </mc:Choice>
              <mc:Fallback>
                <p:oleObj name="" r:id="rId9" imgW="1066800" imgH="3810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19600" y="6096000"/>
                        <a:ext cx="10668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8" name="Object 10"/>
          <p:cNvGraphicFramePr>
            <a:graphicFrameLocks noChangeAspect="1"/>
          </p:cNvGraphicFramePr>
          <p:nvPr/>
        </p:nvGraphicFramePr>
        <p:xfrm>
          <a:off x="2895600" y="533400"/>
          <a:ext cx="1981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" r:id="rId11" imgW="584200" imgH="203200" progId="Equation.3">
                  <p:embed/>
                </p:oleObj>
              </mc:Choice>
              <mc:Fallback>
                <p:oleObj name="" r:id="rId11" imgW="584200" imgH="2032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95600" y="533400"/>
                        <a:ext cx="19812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/>
      <p:bldP spid="89092" grpId="0"/>
      <p:bldP spid="8909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99160" y="908685"/>
            <a:ext cx="4572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olidFill>
                  <a:schemeClr val="accent2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4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）</a:t>
            </a:r>
            <a:endParaRPr lang="zh-CN" altLang="en-US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51685" y="908685"/>
            <a:ext cx="4572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olidFill>
                  <a:schemeClr val="accent2"/>
                </a:solidFill>
                <a:sym typeface="+mn-ea"/>
              </a:rPr>
              <a:t>x=1m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的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振动方程：</a:t>
            </a:r>
            <a:endParaRPr lang="zh-CN" altLang="en-US" dirty="0">
              <a:solidFill>
                <a:schemeClr val="accent2"/>
              </a:solidFill>
              <a:sym typeface="+mn-ea"/>
            </a:endParaRPr>
          </a:p>
        </p:txBody>
      </p:sp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1475740" y="1917065"/>
          <a:ext cx="5591175" cy="63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" r:id="rId1" imgW="1905000" imgH="215900" progId="Equation.3">
                  <p:embed/>
                </p:oleObj>
              </mc:Choice>
              <mc:Fallback>
                <p:oleObj name="" r:id="rId1" imgW="1905000" imgH="2159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5740" y="1917065"/>
                        <a:ext cx="5591175" cy="633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85010" y="2853055"/>
            <a:ext cx="4572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olidFill>
                  <a:schemeClr val="accent2"/>
                </a:solidFill>
                <a:sym typeface="+mn-ea"/>
              </a:rPr>
              <a:t>x=3m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的振动方程：</a:t>
            </a:r>
            <a:endParaRPr lang="zh-CN" altLang="en-US" dirty="0">
              <a:solidFill>
                <a:schemeClr val="accent2"/>
              </a:solidFill>
              <a:sym typeface="+mn-ea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457960" y="3644900"/>
          <a:ext cx="5626735" cy="63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1917065" imgH="215900" progId="Equation.3">
                  <p:embed/>
                </p:oleObj>
              </mc:Choice>
              <mc:Fallback>
                <p:oleObj name="" r:id="rId3" imgW="1917065" imgH="2159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7960" y="3644900"/>
                        <a:ext cx="5626735" cy="633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03350" y="4509135"/>
          <a:ext cx="3608070" cy="681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5" imgW="1143000" imgH="215900" progId="Equation.KSEE3">
                  <p:embed/>
                </p:oleObj>
              </mc:Choice>
              <mc:Fallback>
                <p:oleObj name="" r:id="rId5" imgW="1143000" imgH="2159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350" y="4509135"/>
                        <a:ext cx="3608070" cy="681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7450" y="5301615"/>
          <a:ext cx="5332095" cy="1032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7" imgW="2032000" imgH="393700" progId="Equation.KSEE3">
                  <p:embed/>
                </p:oleObj>
              </mc:Choice>
              <mc:Fallback>
                <p:oleObj name="" r:id="rId7" imgW="2032000" imgH="3937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450" y="5301615"/>
                        <a:ext cx="5332095" cy="1032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/>
          <p:nvPr/>
        </p:nvSpPr>
        <p:spPr>
          <a:xfrm>
            <a:off x="609600" y="546100"/>
            <a:ext cx="19812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4</a:t>
            </a:r>
            <a:r>
              <a:rPr lang="en-US" altLang="zh-CN" dirty="0">
                <a:solidFill>
                  <a:schemeClr val="accent2"/>
                </a:solidFill>
                <a:latin typeface="Century Schoolbook" panose="02040604050505020304" pitchFamily="18" charset="0"/>
              </a:rPr>
              <a:t>.</a:t>
            </a:r>
            <a:r>
              <a:rPr lang="zh-CN" altLang="en-US" dirty="0">
                <a:solidFill>
                  <a:schemeClr val="accent2"/>
                </a:solidFill>
                <a:latin typeface="Century Schoolbook" panose="02040604050505020304" pitchFamily="18" charset="0"/>
              </a:rPr>
              <a:t>周期</a:t>
            </a:r>
            <a:endParaRPr lang="zh-CN" altLang="en-US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099" name="Text Box 3"/>
          <p:cNvSpPr txBox="1"/>
          <p:nvPr/>
        </p:nvSpPr>
        <p:spPr>
          <a:xfrm>
            <a:off x="3581400" y="530225"/>
            <a:ext cx="12954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Century Schoolbook" panose="02040604050505020304" pitchFamily="18" charset="0"/>
              </a:rPr>
              <a:t>弹簧</a:t>
            </a:r>
            <a:endParaRPr lang="zh-CN" altLang="en-US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100" name="Text Box 4"/>
          <p:cNvSpPr txBox="1"/>
          <p:nvPr/>
        </p:nvSpPr>
        <p:spPr>
          <a:xfrm>
            <a:off x="3581400" y="1793875"/>
            <a:ext cx="12954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Century Schoolbook" panose="02040604050505020304" pitchFamily="18" charset="0"/>
              </a:rPr>
              <a:t>单摆</a:t>
            </a:r>
            <a:endParaRPr lang="zh-CN" altLang="en-US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101" name="AutoShape 5"/>
          <p:cNvSpPr/>
          <p:nvPr/>
        </p:nvSpPr>
        <p:spPr>
          <a:xfrm>
            <a:off x="3276600" y="91440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5092700" y="304800"/>
          <a:ext cx="2133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" r:id="rId1" imgW="2133600" imgH="1092200" progId="Equation.3">
                  <p:embed/>
                </p:oleObj>
              </mc:Choice>
              <mc:Fallback>
                <p:oleObj name="" r:id="rId1" imgW="2133600" imgH="10922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92700" y="304800"/>
                        <a:ext cx="2133600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5118100" y="1524000"/>
          <a:ext cx="20447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" r:id="rId3" imgW="2044700" imgH="1181100" progId="Equation.3">
                  <p:embed/>
                </p:oleObj>
              </mc:Choice>
              <mc:Fallback>
                <p:oleObj name="" r:id="rId3" imgW="2044700" imgH="11811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18100" y="1524000"/>
                        <a:ext cx="2044700" cy="118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684213" y="1484313"/>
          <a:ext cx="1409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" r:id="rId5" imgW="1409700" imgH="1054100" progId="Equation.3">
                  <p:embed/>
                </p:oleObj>
              </mc:Choice>
              <mc:Fallback>
                <p:oleObj name="" r:id="rId5" imgW="1409700" imgH="10541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1484313"/>
                        <a:ext cx="1409700" cy="1054100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CC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9"/>
          <p:cNvSpPr txBox="1"/>
          <p:nvPr/>
        </p:nvSpPr>
        <p:spPr>
          <a:xfrm>
            <a:off x="755650" y="4149725"/>
            <a:ext cx="19812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5</a:t>
            </a:r>
            <a:r>
              <a:rPr lang="en-US" altLang="zh-CN" dirty="0">
                <a:solidFill>
                  <a:schemeClr val="accent2"/>
                </a:solidFill>
                <a:latin typeface="Century Schoolbook" panose="02040604050505020304" pitchFamily="18" charset="0"/>
              </a:rPr>
              <a:t>.</a:t>
            </a:r>
            <a:r>
              <a:rPr lang="zh-CN" altLang="en-US" dirty="0">
                <a:solidFill>
                  <a:schemeClr val="accent2"/>
                </a:solidFill>
                <a:latin typeface="Century Schoolbook" panose="02040604050505020304" pitchFamily="18" charset="0"/>
              </a:rPr>
              <a:t>频率</a:t>
            </a:r>
            <a:endParaRPr lang="zh-CN" altLang="en-US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3708400" y="3860800"/>
          <a:ext cx="1308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" r:id="rId7" imgW="1308100" imgH="1054100" progId="Equation.3">
                  <p:embed/>
                </p:oleObj>
              </mc:Choice>
              <mc:Fallback>
                <p:oleObj name="" r:id="rId7" imgW="1308100" imgH="10541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08400" y="3860800"/>
                        <a:ext cx="1308100" cy="1054100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CC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/>
      <p:bldP spid="4100" grpId="0"/>
      <p:bldP spid="41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28600" y="333375"/>
            <a:ext cx="3124200" cy="64135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楷体_GB2312" pitchFamily="49" charset="-122"/>
                <a:cs typeface="+mn-cs"/>
              </a:rPr>
              <a:t>三、旋转矢量</a:t>
            </a:r>
            <a:endParaRPr kumimoji="1" lang="zh-CN" altLang="en-US" kern="1200" cap="none" spc="0" normalizeH="0" baseline="0" noProof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entury Schoolbook" panose="020406040505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47110" name="Group 6"/>
          <p:cNvGrpSpPr/>
          <p:nvPr/>
        </p:nvGrpSpPr>
        <p:grpSpPr>
          <a:xfrm>
            <a:off x="827088" y="1628775"/>
            <a:ext cx="2057400" cy="4724400"/>
            <a:chOff x="432" y="960"/>
            <a:chExt cx="1296" cy="2976"/>
          </a:xfrm>
        </p:grpSpPr>
        <p:sp>
          <p:nvSpPr>
            <p:cNvPr id="6149" name="Rectangle 7"/>
            <p:cNvSpPr/>
            <p:nvPr/>
          </p:nvSpPr>
          <p:spPr>
            <a:xfrm>
              <a:off x="432" y="960"/>
              <a:ext cx="1200" cy="2976"/>
            </a:xfrm>
            <a:prstGeom prst="rect">
              <a:avLst/>
            </a:prstGeom>
            <a:gradFill rotWithShape="0">
              <a:gsLst>
                <a:gs pos="0">
                  <a:srgbClr val="FFE7FF"/>
                </a:gs>
                <a:gs pos="100000">
                  <a:srgbClr val="FFF9FF"/>
                </a:gs>
              </a:gsLst>
              <a:lin ang="0" scaled="1"/>
              <a:tileRect/>
            </a:gradFill>
            <a:ln w="19050" cap="flat" cmpd="sng">
              <a:solidFill>
                <a:srgbClr val="99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/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6150" name="Text Box 8"/>
            <p:cNvSpPr txBox="1"/>
            <p:nvPr/>
          </p:nvSpPr>
          <p:spPr>
            <a:xfrm>
              <a:off x="480" y="1104"/>
              <a:ext cx="1248" cy="27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旋转</a:t>
              </a:r>
              <a:endPara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矢量  的</a:t>
              </a:r>
              <a:endPara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端点在      </a:t>
              </a:r>
              <a:endPara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轴上的投</a:t>
              </a:r>
              <a:endPara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影点的运</a:t>
              </a:r>
              <a:endPara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动为简谐</a:t>
              </a:r>
              <a:endPara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运动</a:t>
              </a:r>
              <a:r>
                <a:rPr lang="en-US" altLang="zh-CN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6151" name="Object 9"/>
            <p:cNvGraphicFramePr>
              <a:graphicFrameLocks noChangeAspect="1"/>
            </p:cNvGraphicFramePr>
            <p:nvPr/>
          </p:nvGraphicFramePr>
          <p:xfrm>
            <a:off x="1200" y="1920"/>
            <a:ext cx="31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" name="" r:id="rId1" imgW="177800" imgH="190500" progId="Equation.3">
                    <p:embed/>
                  </p:oleObj>
                </mc:Choice>
                <mc:Fallback>
                  <p:oleObj name="" r:id="rId1" imgW="177800" imgH="1905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00" y="1920"/>
                          <a:ext cx="310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" name="Object 10"/>
            <p:cNvGraphicFramePr>
              <a:graphicFrameLocks noChangeAspect="1"/>
            </p:cNvGraphicFramePr>
            <p:nvPr/>
          </p:nvGraphicFramePr>
          <p:xfrm>
            <a:off x="960" y="1488"/>
            <a:ext cx="28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6" name="" r:id="rId3" imgW="208280" imgH="253365" progId="Equation.3">
                    <p:embed/>
                  </p:oleObj>
                </mc:Choice>
                <mc:Fallback>
                  <p:oleObj name="" r:id="rId3" imgW="208280" imgH="253365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CC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60" y="1488"/>
                          <a:ext cx="287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148" name="Picture 4" descr="ppt/media/image16.png"/>
          <p:cNvPicPr>
            <a:picLocks noChangeArrowheads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557338"/>
            <a:ext cx="4749800" cy="445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/>
          <p:nvPr/>
        </p:nvGrpSpPr>
        <p:grpSpPr>
          <a:xfrm>
            <a:off x="4465638" y="765175"/>
            <a:ext cx="4678362" cy="4138613"/>
            <a:chOff x="2925" y="1207"/>
            <a:chExt cx="2947" cy="2607"/>
          </a:xfrm>
        </p:grpSpPr>
        <p:sp>
          <p:nvSpPr>
            <p:cNvPr id="49166" name="Oval 3"/>
            <p:cNvSpPr/>
            <p:nvPr/>
          </p:nvSpPr>
          <p:spPr>
            <a:xfrm>
              <a:off x="2940" y="1347"/>
              <a:ext cx="2267" cy="2267"/>
            </a:xfrm>
            <a:prstGeom prst="ellipse">
              <a:avLst/>
            </a:prstGeom>
            <a:noFill/>
            <a:ln w="57150" cap="flat" cmpd="sng">
              <a:solidFill>
                <a:schemeClr val="accent2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en-US" sz="3600" b="1" dirty="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49167" name="Line 4"/>
            <p:cNvSpPr/>
            <p:nvPr/>
          </p:nvSpPr>
          <p:spPr>
            <a:xfrm>
              <a:off x="2925" y="2478"/>
              <a:ext cx="2947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graphicFrame>
          <p:nvGraphicFramePr>
            <p:cNvPr id="49168" name="Object 5"/>
            <p:cNvGraphicFramePr>
              <a:graphicFrameLocks noChangeAspect="1"/>
            </p:cNvGraphicFramePr>
            <p:nvPr/>
          </p:nvGraphicFramePr>
          <p:xfrm>
            <a:off x="3833" y="2523"/>
            <a:ext cx="231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" name="" r:id="rId1" imgW="254000" imgH="279400" progId="Equation.3">
                    <p:embed/>
                  </p:oleObj>
                </mc:Choice>
                <mc:Fallback>
                  <p:oleObj name="" r:id="rId1" imgW="254000" imgH="27940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833" y="2523"/>
                          <a:ext cx="231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9" name="Object 6"/>
            <p:cNvGraphicFramePr>
              <a:graphicFrameLocks noChangeAspect="1"/>
            </p:cNvGraphicFramePr>
            <p:nvPr/>
          </p:nvGraphicFramePr>
          <p:xfrm>
            <a:off x="5614" y="2614"/>
            <a:ext cx="146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" r:id="rId3" imgW="292100" imgH="279400" progId="Equation.3">
                    <p:embed/>
                  </p:oleObj>
                </mc:Choice>
                <mc:Fallback>
                  <p:oleObj name="" r:id="rId3" imgW="292100" imgH="2794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614" y="2614"/>
                          <a:ext cx="146" cy="1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0" name="Line 7"/>
            <p:cNvSpPr/>
            <p:nvPr/>
          </p:nvSpPr>
          <p:spPr>
            <a:xfrm>
              <a:off x="4059" y="1207"/>
              <a:ext cx="0" cy="260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lgDashDot"/>
              <a:headEnd type="none" w="med" len="med"/>
              <a:tailEnd type="none" w="med" len="lg"/>
            </a:ln>
          </p:spPr>
        </p:sp>
      </p:grpSp>
      <p:sp>
        <p:nvSpPr>
          <p:cNvPr id="133128" name="Text Box 8"/>
          <p:cNvSpPr txBox="1"/>
          <p:nvPr/>
        </p:nvSpPr>
        <p:spPr>
          <a:xfrm>
            <a:off x="4970463" y="2997200"/>
            <a:ext cx="1368425" cy="1160463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/>
              <a:t>x</a:t>
            </a:r>
            <a:r>
              <a:rPr lang="en-US" altLang="zh-CN" sz="2800" b="1" i="1" dirty="0">
                <a:latin typeface="Century Schoolbook" panose="02040604050505020304" pitchFamily="18" charset="0"/>
              </a:rPr>
              <a:t> </a:t>
            </a:r>
            <a:r>
              <a:rPr lang="zh-CN" altLang="zh-CN" sz="2800" b="1" dirty="0">
                <a:latin typeface="Century Schoolbook" panose="02040604050505020304" pitchFamily="18" charset="0"/>
              </a:rPr>
              <a:t>＜</a:t>
            </a:r>
            <a:r>
              <a:rPr lang="zh-CN" altLang="en-US" sz="2800" b="1" i="1" dirty="0"/>
              <a:t> </a:t>
            </a:r>
            <a:r>
              <a:rPr lang="en-US" altLang="zh-CN" sz="2800" b="1" dirty="0"/>
              <a:t>0</a:t>
            </a:r>
            <a:endParaRPr lang="en-US" altLang="zh-CN" sz="2800" b="1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/>
              <a:t>v </a:t>
            </a:r>
            <a:r>
              <a:rPr lang="zh-CN" altLang="zh-CN" sz="2800" b="1" dirty="0">
                <a:latin typeface="Century Schoolbook" panose="02040604050505020304" pitchFamily="18" charset="0"/>
              </a:rPr>
              <a:t>＞</a:t>
            </a:r>
            <a:r>
              <a:rPr lang="en-US" altLang="zh-CN" sz="2800" b="1" dirty="0">
                <a:latin typeface="Century Schoolbook" panose="02040604050505020304" pitchFamily="18" charset="0"/>
              </a:rPr>
              <a:t>0</a:t>
            </a:r>
            <a:endParaRPr lang="en-US" altLang="zh-CN" sz="2800" b="1" dirty="0">
              <a:latin typeface="Century Schoolbook" panose="02040604050505020304" pitchFamily="18" charset="0"/>
            </a:endParaRPr>
          </a:p>
        </p:txBody>
      </p:sp>
      <p:sp>
        <p:nvSpPr>
          <p:cNvPr id="133129" name="Text Box 9"/>
          <p:cNvSpPr txBox="1"/>
          <p:nvPr/>
        </p:nvSpPr>
        <p:spPr>
          <a:xfrm>
            <a:off x="6481763" y="2997200"/>
            <a:ext cx="1368425" cy="1160463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/>
              <a:t>x</a:t>
            </a:r>
            <a:r>
              <a:rPr lang="en-US" altLang="zh-CN" sz="2800" b="1" i="1" dirty="0">
                <a:latin typeface="Century Schoolbook" panose="02040604050505020304" pitchFamily="18" charset="0"/>
              </a:rPr>
              <a:t> </a:t>
            </a:r>
            <a:r>
              <a:rPr lang="zh-CN" altLang="en-US" sz="2800" b="1" dirty="0"/>
              <a:t>＞</a:t>
            </a:r>
            <a:r>
              <a:rPr lang="zh-CN" altLang="en-US" sz="2800" b="1" i="1" dirty="0"/>
              <a:t> </a:t>
            </a:r>
            <a:r>
              <a:rPr lang="en-US" altLang="zh-CN" sz="2800" b="1" dirty="0"/>
              <a:t>0</a:t>
            </a:r>
            <a:endParaRPr lang="en-US" altLang="zh-CN" sz="2800" b="1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/>
              <a:t>v </a:t>
            </a:r>
            <a:r>
              <a:rPr lang="zh-CN" altLang="en-US" sz="2800" b="1" dirty="0">
                <a:latin typeface="Century Schoolbook" panose="02040604050505020304" pitchFamily="18" charset="0"/>
              </a:rPr>
              <a:t>＞</a:t>
            </a:r>
            <a:r>
              <a:rPr lang="en-US" altLang="zh-CN" sz="2800" b="1" dirty="0">
                <a:latin typeface="Century Schoolbook" panose="02040604050505020304" pitchFamily="18" charset="0"/>
              </a:rPr>
              <a:t>0</a:t>
            </a:r>
            <a:endParaRPr lang="en-US" altLang="zh-CN" sz="2800" b="1" dirty="0">
              <a:latin typeface="Century Schoolbook" panose="02040604050505020304" pitchFamily="18" charset="0"/>
            </a:endParaRPr>
          </a:p>
        </p:txBody>
      </p:sp>
      <p:sp>
        <p:nvSpPr>
          <p:cNvPr id="133130" name="Text Box 10"/>
          <p:cNvSpPr txBox="1"/>
          <p:nvPr/>
        </p:nvSpPr>
        <p:spPr>
          <a:xfrm>
            <a:off x="6626225" y="1555750"/>
            <a:ext cx="1368425" cy="1160463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/>
              <a:t>x</a:t>
            </a:r>
            <a:r>
              <a:rPr lang="en-US" altLang="zh-CN" sz="2800" b="1" i="1" dirty="0">
                <a:latin typeface="Century Schoolbook" panose="02040604050505020304" pitchFamily="18" charset="0"/>
              </a:rPr>
              <a:t> </a:t>
            </a:r>
            <a:r>
              <a:rPr lang="zh-CN" altLang="en-US" sz="2800" b="1" dirty="0"/>
              <a:t>＞</a:t>
            </a:r>
            <a:r>
              <a:rPr lang="zh-CN" altLang="en-US" sz="2800" b="1" i="1" dirty="0"/>
              <a:t> </a:t>
            </a:r>
            <a:r>
              <a:rPr lang="en-US" altLang="zh-CN" sz="2800" b="1" dirty="0"/>
              <a:t>0</a:t>
            </a:r>
            <a:endParaRPr lang="en-US" altLang="zh-CN" sz="2800" b="1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/>
              <a:t>v </a:t>
            </a:r>
            <a:r>
              <a:rPr lang="zh-CN" altLang="zh-CN" sz="2800" b="1" dirty="0">
                <a:latin typeface="Century Schoolbook" panose="02040604050505020304" pitchFamily="18" charset="0"/>
              </a:rPr>
              <a:t>＜</a:t>
            </a:r>
            <a:r>
              <a:rPr lang="en-US" altLang="zh-CN" sz="2800" b="1" dirty="0">
                <a:latin typeface="Century Schoolbook" panose="02040604050505020304" pitchFamily="18" charset="0"/>
              </a:rPr>
              <a:t>0</a:t>
            </a:r>
            <a:endParaRPr lang="en-US" altLang="zh-CN" sz="2800" b="1" dirty="0">
              <a:latin typeface="Century Schoolbook" panose="02040604050505020304" pitchFamily="18" charset="0"/>
            </a:endParaRPr>
          </a:p>
        </p:txBody>
      </p:sp>
      <p:sp>
        <p:nvSpPr>
          <p:cNvPr id="133131" name="Text Box 11"/>
          <p:cNvSpPr txBox="1"/>
          <p:nvPr/>
        </p:nvSpPr>
        <p:spPr>
          <a:xfrm>
            <a:off x="4897438" y="1555750"/>
            <a:ext cx="1368425" cy="1160463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/>
              <a:t>x</a:t>
            </a:r>
            <a:r>
              <a:rPr lang="en-US" altLang="zh-CN" sz="2800" b="1" i="1" dirty="0">
                <a:latin typeface="Century Schoolbook" panose="02040604050505020304" pitchFamily="18" charset="0"/>
              </a:rPr>
              <a:t> </a:t>
            </a:r>
            <a:r>
              <a:rPr lang="zh-CN" altLang="zh-CN" sz="2800" b="1" dirty="0">
                <a:latin typeface="Century Schoolbook" panose="02040604050505020304" pitchFamily="18" charset="0"/>
              </a:rPr>
              <a:t>＜</a:t>
            </a:r>
            <a:r>
              <a:rPr lang="zh-CN" altLang="en-US" sz="2800" b="1" i="1" dirty="0"/>
              <a:t> </a:t>
            </a:r>
            <a:r>
              <a:rPr lang="en-US" altLang="zh-CN" sz="2800" b="1" dirty="0"/>
              <a:t>0</a:t>
            </a:r>
            <a:endParaRPr lang="en-US" altLang="zh-CN" sz="2800" b="1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/>
              <a:t>v </a:t>
            </a:r>
            <a:r>
              <a:rPr lang="zh-CN" altLang="zh-CN" sz="2800" b="1" dirty="0">
                <a:latin typeface="Century Schoolbook" panose="02040604050505020304" pitchFamily="18" charset="0"/>
              </a:rPr>
              <a:t>＜</a:t>
            </a:r>
            <a:r>
              <a:rPr lang="en-US" altLang="zh-CN" sz="2800" b="1" dirty="0">
                <a:latin typeface="Century Schoolbook" panose="02040604050505020304" pitchFamily="18" charset="0"/>
              </a:rPr>
              <a:t>0</a:t>
            </a:r>
            <a:endParaRPr lang="en-US" altLang="zh-CN" sz="2800" b="1" dirty="0">
              <a:latin typeface="Century Schoolbook" panose="02040604050505020304" pitchFamily="18" charset="0"/>
            </a:endParaRPr>
          </a:p>
        </p:txBody>
      </p:sp>
      <p:sp>
        <p:nvSpPr>
          <p:cNvPr id="49159" name="Text Box 12"/>
          <p:cNvSpPr txBox="1"/>
          <p:nvPr/>
        </p:nvSpPr>
        <p:spPr>
          <a:xfrm>
            <a:off x="6913563" y="260350"/>
            <a:ext cx="1800225" cy="579438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CC3300"/>
                </a:solidFill>
                <a:latin typeface="Century Schoolbook" panose="02040604050505020304" pitchFamily="18" charset="0"/>
              </a:rPr>
              <a:t>参考圆</a:t>
            </a:r>
            <a:endParaRPr lang="zh-CN" altLang="en-US" b="1" dirty="0">
              <a:solidFill>
                <a:srgbClr val="CC33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3133" name="Text Box 13"/>
          <p:cNvSpPr txBox="1"/>
          <p:nvPr/>
        </p:nvSpPr>
        <p:spPr>
          <a:xfrm>
            <a:off x="395288" y="549275"/>
            <a:ext cx="2879725" cy="45085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5E7676"/>
              </a:gs>
            </a:gsLst>
            <a:lin ang="5400000" scaled="1"/>
            <a:tileRect/>
          </a:gradFill>
          <a:ln w="1905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lg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60000"/>
              </a:lnSpc>
              <a:spcBef>
                <a:spcPct val="50000"/>
              </a:spcBef>
              <a:buNone/>
            </a:pPr>
            <a:r>
              <a:rPr lang="zh-CN" altLang="en-US" sz="3600" b="1" dirty="0">
                <a:latin typeface="Century Schoolbook" panose="02040604050505020304" pitchFamily="18" charset="0"/>
              </a:rPr>
              <a:t>由旋转矢量法，任意时刻 </a:t>
            </a:r>
            <a:r>
              <a:rPr lang="en-US" altLang="zh-CN" sz="3600" i="1" dirty="0">
                <a:latin typeface="Century Schoolbook" panose="02040604050505020304" pitchFamily="18" charset="0"/>
              </a:rPr>
              <a:t>t</a:t>
            </a:r>
            <a:r>
              <a:rPr lang="en-US" altLang="zh-CN" sz="3600" b="1" dirty="0">
                <a:latin typeface="Century Schoolbook" panose="02040604050505020304" pitchFamily="18" charset="0"/>
              </a:rPr>
              <a:t>, </a:t>
            </a:r>
            <a:r>
              <a:rPr lang="zh-CN" altLang="en-US" sz="3600" b="1" dirty="0">
                <a:latin typeface="Century Schoolbook" panose="02040604050505020304" pitchFamily="18" charset="0"/>
              </a:rPr>
              <a:t>谐振动物体的速度方向的判定</a:t>
            </a:r>
            <a:r>
              <a:rPr lang="en-US" altLang="zh-CN" sz="3600" b="1" dirty="0">
                <a:latin typeface="Century Schoolbook" panose="02040604050505020304" pitchFamily="18" charset="0"/>
              </a:rPr>
              <a:t>:</a:t>
            </a:r>
            <a:endParaRPr lang="en-US" altLang="zh-CN" sz="3600" b="1" dirty="0">
              <a:latin typeface="Century Schoolbook" panose="02040604050505020304" pitchFamily="18" charset="0"/>
            </a:endParaRPr>
          </a:p>
        </p:txBody>
      </p:sp>
      <p:grpSp>
        <p:nvGrpSpPr>
          <p:cNvPr id="133134" name="Group 14"/>
          <p:cNvGrpSpPr/>
          <p:nvPr/>
        </p:nvGrpSpPr>
        <p:grpSpPr>
          <a:xfrm>
            <a:off x="323850" y="5445125"/>
            <a:ext cx="8964613" cy="641350"/>
            <a:chOff x="113" y="3475"/>
            <a:chExt cx="5647" cy="404"/>
          </a:xfrm>
        </p:grpSpPr>
        <p:sp>
          <p:nvSpPr>
            <p:cNvPr id="49164" name="Text Box 15"/>
            <p:cNvSpPr txBox="1"/>
            <p:nvPr/>
          </p:nvSpPr>
          <p:spPr>
            <a:xfrm>
              <a:off x="385" y="3475"/>
              <a:ext cx="5375" cy="404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3600" b="1" dirty="0">
                  <a:solidFill>
                    <a:srgbClr val="FF3300"/>
                  </a:solidFill>
                  <a:latin typeface="Century Schoolbook" panose="02040604050505020304" pitchFamily="18" charset="0"/>
                </a:rPr>
                <a:t>由此可判断位相或初位相所在的象限。</a:t>
              </a:r>
              <a:endParaRPr lang="zh-CN" altLang="en-US" sz="3600" b="1" dirty="0">
                <a:solidFill>
                  <a:srgbClr val="FF3300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33136" name="AutoShape 16"/>
            <p:cNvSpPr>
              <a:spLocks noChangeArrowheads="1"/>
            </p:cNvSpPr>
            <p:nvPr/>
          </p:nvSpPr>
          <p:spPr bwMode="auto">
            <a:xfrm>
              <a:off x="113" y="3566"/>
              <a:ext cx="272" cy="272"/>
            </a:xfrm>
            <a:prstGeom prst="star5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pic>
        <p:nvPicPr>
          <p:cNvPr id="49162" name="Picture 17" descr="Image-011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3113" y="6445250"/>
            <a:ext cx="38100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9163" name="Picture 18" descr="Image-010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3475" y="6448425"/>
            <a:ext cx="390525" cy="409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8" grpId="0"/>
      <p:bldP spid="133129" grpId="0"/>
      <p:bldP spid="133130" grpId="0"/>
      <p:bldP spid="133131" grpId="0"/>
      <p:bldP spid="13313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0" y="260350"/>
            <a:ext cx="6705600" cy="6858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Schoolbook" panose="02040604050505020304" pitchFamily="18" charset="0"/>
                <a:ea typeface="隶书" panose="02010509060101010101" pitchFamily="49" charset="-122"/>
                <a:cs typeface="+mn-cs"/>
              </a:rPr>
              <a:t>物理模型与数学模型比较</a:t>
            </a:r>
            <a:endParaRPr kumimoji="1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Schoolbook" panose="02040604050505020304" pitchFamily="18" charset="0"/>
              <a:ea typeface="隶书" panose="02010509060101010101" pitchFamily="49" charset="-122"/>
              <a:cs typeface="+mn-cs"/>
            </a:endParaRPr>
          </a:p>
        </p:txBody>
      </p:sp>
      <p:grpSp>
        <p:nvGrpSpPr>
          <p:cNvPr id="7171" name="Group 3"/>
          <p:cNvGrpSpPr/>
          <p:nvPr/>
        </p:nvGrpSpPr>
        <p:grpSpPr>
          <a:xfrm>
            <a:off x="381000" y="1295400"/>
            <a:ext cx="8382000" cy="4800600"/>
            <a:chOff x="240" y="816"/>
            <a:chExt cx="5280" cy="3024"/>
          </a:xfrm>
        </p:grpSpPr>
        <p:sp>
          <p:nvSpPr>
            <p:cNvPr id="7189" name="Rectangle 4"/>
            <p:cNvSpPr/>
            <p:nvPr/>
          </p:nvSpPr>
          <p:spPr>
            <a:xfrm>
              <a:off x="240" y="816"/>
              <a:ext cx="5280" cy="3024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lg"/>
            </a:ln>
          </p:spPr>
          <p:txBody>
            <a:bodyPr wrap="none" anchor="ctr" anchorCtr="0"/>
            <a:lstStyle/>
            <a:p>
              <a:pPr eaLnBrk="1" hangingPunct="1"/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grpSp>
          <p:nvGrpSpPr>
            <p:cNvPr id="7190" name="Group 5"/>
            <p:cNvGrpSpPr/>
            <p:nvPr/>
          </p:nvGrpSpPr>
          <p:grpSpPr>
            <a:xfrm>
              <a:off x="240" y="816"/>
              <a:ext cx="5280" cy="3024"/>
              <a:chOff x="240" y="816"/>
              <a:chExt cx="5280" cy="3024"/>
            </a:xfrm>
          </p:grpSpPr>
          <p:sp>
            <p:nvSpPr>
              <p:cNvPr id="7191" name="Line 6"/>
              <p:cNvSpPr/>
              <p:nvPr/>
            </p:nvSpPr>
            <p:spPr>
              <a:xfrm>
                <a:off x="240" y="2400"/>
                <a:ext cx="528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lg"/>
              </a:ln>
            </p:spPr>
          </p:sp>
          <p:sp>
            <p:nvSpPr>
              <p:cNvPr id="7192" name="Line 7"/>
              <p:cNvSpPr/>
              <p:nvPr/>
            </p:nvSpPr>
            <p:spPr>
              <a:xfrm>
                <a:off x="240" y="2880"/>
                <a:ext cx="528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lg"/>
              </a:ln>
            </p:spPr>
          </p:sp>
          <p:sp>
            <p:nvSpPr>
              <p:cNvPr id="7193" name="Line 8"/>
              <p:cNvSpPr/>
              <p:nvPr/>
            </p:nvSpPr>
            <p:spPr>
              <a:xfrm>
                <a:off x="240" y="3360"/>
                <a:ext cx="528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lg"/>
              </a:ln>
            </p:spPr>
          </p:sp>
          <p:sp>
            <p:nvSpPr>
              <p:cNvPr id="7194" name="Line 9"/>
              <p:cNvSpPr/>
              <p:nvPr/>
            </p:nvSpPr>
            <p:spPr>
              <a:xfrm>
                <a:off x="240" y="1872"/>
                <a:ext cx="528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lg"/>
              </a:ln>
            </p:spPr>
          </p:sp>
          <p:sp>
            <p:nvSpPr>
              <p:cNvPr id="7195" name="Line 10"/>
              <p:cNvSpPr/>
              <p:nvPr/>
            </p:nvSpPr>
            <p:spPr>
              <a:xfrm>
                <a:off x="240" y="1344"/>
                <a:ext cx="528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lg"/>
              </a:ln>
            </p:spPr>
          </p:sp>
          <p:sp>
            <p:nvSpPr>
              <p:cNvPr id="7196" name="Line 11"/>
              <p:cNvSpPr/>
              <p:nvPr/>
            </p:nvSpPr>
            <p:spPr>
              <a:xfrm>
                <a:off x="1152" y="816"/>
                <a:ext cx="0" cy="302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lg"/>
              </a:ln>
            </p:spPr>
          </p:sp>
          <p:sp>
            <p:nvSpPr>
              <p:cNvPr id="7197" name="Line 12"/>
              <p:cNvSpPr/>
              <p:nvPr/>
            </p:nvSpPr>
            <p:spPr>
              <a:xfrm>
                <a:off x="3312" y="816"/>
                <a:ext cx="0" cy="302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lg"/>
              </a:ln>
            </p:spPr>
          </p:sp>
        </p:grpSp>
      </p:grpSp>
      <p:sp>
        <p:nvSpPr>
          <p:cNvPr id="37901" name="Text Box 13"/>
          <p:cNvSpPr txBox="1"/>
          <p:nvPr/>
        </p:nvSpPr>
        <p:spPr>
          <a:xfrm>
            <a:off x="800100" y="2209800"/>
            <a:ext cx="6096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A</a:t>
            </a:r>
            <a:endParaRPr lang="en-US" altLang="zh-CN" dirty="0">
              <a:solidFill>
                <a:schemeClr val="accent2"/>
              </a:solidFill>
              <a:latin typeface="Century Schoolbook" panose="02040604050505020304" pitchFamily="18" charset="0"/>
              <a:ea typeface="宋体" panose="02010600030101010101" pitchFamily="2" charset="-122"/>
            </a:endParaRPr>
          </a:p>
        </p:txBody>
      </p:sp>
      <p:sp>
        <p:nvSpPr>
          <p:cNvPr id="37902" name="Text Box 14"/>
          <p:cNvSpPr txBox="1"/>
          <p:nvPr/>
        </p:nvSpPr>
        <p:spPr>
          <a:xfrm>
            <a:off x="2590800" y="1371600"/>
            <a:ext cx="17526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谐振动</a:t>
            </a:r>
            <a:endParaRPr lang="zh-CN" altLang="en-US" dirty="0">
              <a:solidFill>
                <a:schemeClr val="accent2"/>
              </a:solidFill>
              <a:latin typeface="Century Schoolbook" panose="02040604050505020304" pitchFamily="18" charset="0"/>
              <a:ea typeface="宋体" panose="02010600030101010101" pitchFamily="2" charset="-122"/>
            </a:endParaRPr>
          </a:p>
        </p:txBody>
      </p:sp>
      <p:sp>
        <p:nvSpPr>
          <p:cNvPr id="37903" name="Text Box 15"/>
          <p:cNvSpPr txBox="1"/>
          <p:nvPr/>
        </p:nvSpPr>
        <p:spPr>
          <a:xfrm>
            <a:off x="5943600" y="1371600"/>
            <a:ext cx="20574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旋转矢量</a:t>
            </a:r>
            <a:endParaRPr lang="zh-CN" altLang="en-US" dirty="0">
              <a:solidFill>
                <a:schemeClr val="accent2"/>
              </a:solidFill>
              <a:latin typeface="Century Schoolbook" panose="02040604050505020304" pitchFamily="18" charset="0"/>
              <a:ea typeface="宋体" panose="02010600030101010101" pitchFamily="2" charset="-122"/>
            </a:endParaRPr>
          </a:p>
        </p:txBody>
      </p:sp>
      <p:sp>
        <p:nvSpPr>
          <p:cNvPr id="37904" name="Text Box 16"/>
          <p:cNvSpPr txBox="1"/>
          <p:nvPr/>
        </p:nvSpPr>
        <p:spPr>
          <a:xfrm>
            <a:off x="800100" y="3048000"/>
            <a:ext cx="6096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endParaRPr lang="en-US" altLang="zh-CN" dirty="0">
              <a:solidFill>
                <a:schemeClr val="accent2"/>
              </a:solidFill>
              <a:latin typeface="Century Schoolbook" panose="02040604050505020304" pitchFamily="18" charset="0"/>
              <a:ea typeface="宋体" panose="02010600030101010101" pitchFamily="2" charset="-122"/>
            </a:endParaRPr>
          </a:p>
        </p:txBody>
      </p:sp>
      <p:sp>
        <p:nvSpPr>
          <p:cNvPr id="37905" name="Text Box 17"/>
          <p:cNvSpPr txBox="1"/>
          <p:nvPr/>
        </p:nvSpPr>
        <p:spPr>
          <a:xfrm>
            <a:off x="457200" y="3810000"/>
            <a:ext cx="12954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t+</a:t>
            </a:r>
            <a:endParaRPr lang="en-US" altLang="zh-CN" dirty="0">
              <a:solidFill>
                <a:schemeClr val="accent2"/>
              </a:solidFill>
              <a:latin typeface="Century Schoolbook" panose="02040604050505020304" pitchFamily="18" charset="0"/>
              <a:ea typeface="宋体" panose="02010600030101010101" pitchFamily="2" charset="-122"/>
            </a:endParaRPr>
          </a:p>
        </p:txBody>
      </p:sp>
      <p:sp>
        <p:nvSpPr>
          <p:cNvPr id="37906" name="Text Box 18"/>
          <p:cNvSpPr txBox="1"/>
          <p:nvPr/>
        </p:nvSpPr>
        <p:spPr>
          <a:xfrm>
            <a:off x="723900" y="4648200"/>
            <a:ext cx="7620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endParaRPr lang="en-US" altLang="zh-CN" dirty="0">
              <a:solidFill>
                <a:schemeClr val="accent2"/>
              </a:solidFill>
              <a:latin typeface="Century Schoolbook" panose="02040604050505020304" pitchFamily="18" charset="0"/>
              <a:ea typeface="宋体" panose="02010600030101010101" pitchFamily="2" charset="-122"/>
            </a:endParaRPr>
          </a:p>
        </p:txBody>
      </p:sp>
      <p:sp>
        <p:nvSpPr>
          <p:cNvPr id="37907" name="Text Box 19"/>
          <p:cNvSpPr txBox="1"/>
          <p:nvPr/>
        </p:nvSpPr>
        <p:spPr>
          <a:xfrm>
            <a:off x="723900" y="5410200"/>
            <a:ext cx="7620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endParaRPr lang="en-US" altLang="zh-CN" dirty="0">
              <a:solidFill>
                <a:schemeClr val="accent2"/>
              </a:solidFill>
              <a:latin typeface="Century Schoolbook" panose="02040604050505020304" pitchFamily="18" charset="0"/>
              <a:ea typeface="宋体" panose="02010600030101010101" pitchFamily="2" charset="-122"/>
            </a:endParaRPr>
          </a:p>
        </p:txBody>
      </p:sp>
      <p:sp>
        <p:nvSpPr>
          <p:cNvPr id="37908" name="Text Box 20"/>
          <p:cNvSpPr txBox="1"/>
          <p:nvPr/>
        </p:nvSpPr>
        <p:spPr>
          <a:xfrm>
            <a:off x="2667000" y="2209800"/>
            <a:ext cx="14478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Century Schoolbook" panose="02040604050505020304" pitchFamily="18" charset="0"/>
                <a:ea typeface="宋体" panose="02010600030101010101" pitchFamily="2" charset="-122"/>
              </a:rPr>
              <a:t>振幅</a:t>
            </a:r>
            <a:endParaRPr lang="zh-CN" altLang="en-US" dirty="0">
              <a:latin typeface="Century Schoolbook" panose="02040604050505020304" pitchFamily="18" charset="0"/>
              <a:ea typeface="宋体" panose="02010600030101010101" pitchFamily="2" charset="-122"/>
            </a:endParaRPr>
          </a:p>
        </p:txBody>
      </p:sp>
      <p:sp>
        <p:nvSpPr>
          <p:cNvPr id="37909" name="Text Box 21"/>
          <p:cNvSpPr txBox="1"/>
          <p:nvPr/>
        </p:nvSpPr>
        <p:spPr>
          <a:xfrm>
            <a:off x="2743200" y="3048000"/>
            <a:ext cx="12954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Century Schoolbook" panose="02040604050505020304" pitchFamily="18" charset="0"/>
                <a:ea typeface="宋体" panose="02010600030101010101" pitchFamily="2" charset="-122"/>
              </a:rPr>
              <a:t>初相</a:t>
            </a:r>
            <a:endParaRPr lang="zh-CN" altLang="en-US" dirty="0">
              <a:latin typeface="Century Schoolbook" panose="02040604050505020304" pitchFamily="18" charset="0"/>
              <a:ea typeface="宋体" panose="02010600030101010101" pitchFamily="2" charset="-122"/>
            </a:endParaRPr>
          </a:p>
        </p:txBody>
      </p:sp>
      <p:sp>
        <p:nvSpPr>
          <p:cNvPr id="37910" name="Text Box 22"/>
          <p:cNvSpPr txBox="1"/>
          <p:nvPr/>
        </p:nvSpPr>
        <p:spPr>
          <a:xfrm>
            <a:off x="2667000" y="3810000"/>
            <a:ext cx="14478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Century Schoolbook" panose="02040604050505020304" pitchFamily="18" charset="0"/>
                <a:ea typeface="宋体" panose="02010600030101010101" pitchFamily="2" charset="-122"/>
              </a:rPr>
              <a:t>相位</a:t>
            </a:r>
            <a:endParaRPr lang="zh-CN" altLang="en-US" dirty="0">
              <a:latin typeface="Century Schoolbook" panose="02040604050505020304" pitchFamily="18" charset="0"/>
              <a:ea typeface="宋体" panose="02010600030101010101" pitchFamily="2" charset="-122"/>
            </a:endParaRPr>
          </a:p>
        </p:txBody>
      </p:sp>
      <p:sp>
        <p:nvSpPr>
          <p:cNvPr id="37911" name="Text Box 23"/>
          <p:cNvSpPr txBox="1"/>
          <p:nvPr/>
        </p:nvSpPr>
        <p:spPr>
          <a:xfrm>
            <a:off x="2438400" y="4572000"/>
            <a:ext cx="16764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Century Schoolbook" panose="02040604050505020304" pitchFamily="18" charset="0"/>
                <a:ea typeface="宋体" panose="02010600030101010101" pitchFamily="2" charset="-122"/>
              </a:rPr>
              <a:t>圆频率</a:t>
            </a:r>
            <a:endParaRPr lang="zh-CN" altLang="en-US" dirty="0">
              <a:latin typeface="Century Schoolbook" panose="02040604050505020304" pitchFamily="18" charset="0"/>
              <a:ea typeface="宋体" panose="02010600030101010101" pitchFamily="2" charset="-122"/>
            </a:endParaRPr>
          </a:p>
        </p:txBody>
      </p:sp>
      <p:sp>
        <p:nvSpPr>
          <p:cNvPr id="37912" name="Text Box 24"/>
          <p:cNvSpPr txBox="1"/>
          <p:nvPr/>
        </p:nvSpPr>
        <p:spPr>
          <a:xfrm>
            <a:off x="2057400" y="5410200"/>
            <a:ext cx="28956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Century Schoolbook" panose="02040604050505020304" pitchFamily="18" charset="0"/>
                <a:ea typeface="宋体" panose="02010600030101010101" pitchFamily="2" charset="-122"/>
              </a:rPr>
              <a:t>谐振动周期</a:t>
            </a:r>
            <a:endParaRPr lang="zh-CN" altLang="en-US" dirty="0">
              <a:latin typeface="Century Schoolbook" panose="02040604050505020304" pitchFamily="18" charset="0"/>
              <a:ea typeface="宋体" panose="02010600030101010101" pitchFamily="2" charset="-122"/>
            </a:endParaRPr>
          </a:p>
        </p:txBody>
      </p:sp>
      <p:sp>
        <p:nvSpPr>
          <p:cNvPr id="37913" name="Text Box 25"/>
          <p:cNvSpPr txBox="1"/>
          <p:nvPr/>
        </p:nvSpPr>
        <p:spPr>
          <a:xfrm>
            <a:off x="6248400" y="2209800"/>
            <a:ext cx="14478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Century Schoolbook" panose="02040604050505020304" pitchFamily="18" charset="0"/>
                <a:ea typeface="宋体" panose="02010600030101010101" pitchFamily="2" charset="-122"/>
              </a:rPr>
              <a:t>半径</a:t>
            </a:r>
            <a:endParaRPr lang="zh-CN" altLang="en-US" dirty="0">
              <a:latin typeface="Century Schoolbook" panose="02040604050505020304" pitchFamily="18" charset="0"/>
              <a:ea typeface="宋体" panose="02010600030101010101" pitchFamily="2" charset="-122"/>
            </a:endParaRPr>
          </a:p>
        </p:txBody>
      </p:sp>
      <p:sp>
        <p:nvSpPr>
          <p:cNvPr id="37914" name="Text Box 26"/>
          <p:cNvSpPr txBox="1"/>
          <p:nvPr/>
        </p:nvSpPr>
        <p:spPr>
          <a:xfrm>
            <a:off x="5791200" y="3048000"/>
            <a:ext cx="25146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Century Schoolbook" panose="02040604050505020304" pitchFamily="18" charset="0"/>
                <a:ea typeface="宋体" panose="02010600030101010101" pitchFamily="2" charset="-122"/>
              </a:rPr>
              <a:t>初始角坐标</a:t>
            </a:r>
            <a:endParaRPr lang="zh-CN" altLang="en-US" dirty="0">
              <a:latin typeface="Century Schoolbook" panose="02040604050505020304" pitchFamily="18" charset="0"/>
              <a:ea typeface="宋体" panose="02010600030101010101" pitchFamily="2" charset="-122"/>
            </a:endParaRPr>
          </a:p>
        </p:txBody>
      </p:sp>
      <p:sp>
        <p:nvSpPr>
          <p:cNvPr id="37915" name="Text Box 27"/>
          <p:cNvSpPr txBox="1"/>
          <p:nvPr/>
        </p:nvSpPr>
        <p:spPr>
          <a:xfrm>
            <a:off x="6172200" y="3886200"/>
            <a:ext cx="16002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Century Schoolbook" panose="02040604050505020304" pitchFamily="18" charset="0"/>
                <a:ea typeface="宋体" panose="02010600030101010101" pitchFamily="2" charset="-122"/>
              </a:rPr>
              <a:t>角坐标</a:t>
            </a:r>
            <a:endParaRPr lang="zh-CN" altLang="en-US" dirty="0">
              <a:latin typeface="Century Schoolbook" panose="02040604050505020304" pitchFamily="18" charset="0"/>
              <a:ea typeface="宋体" panose="02010600030101010101" pitchFamily="2" charset="-122"/>
            </a:endParaRPr>
          </a:p>
        </p:txBody>
      </p:sp>
      <p:sp>
        <p:nvSpPr>
          <p:cNvPr id="37916" name="Text Box 28"/>
          <p:cNvSpPr txBox="1"/>
          <p:nvPr/>
        </p:nvSpPr>
        <p:spPr>
          <a:xfrm>
            <a:off x="6172200" y="4648200"/>
            <a:ext cx="16764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Century Schoolbook" panose="02040604050505020304" pitchFamily="18" charset="0"/>
                <a:ea typeface="宋体" panose="02010600030101010101" pitchFamily="2" charset="-122"/>
              </a:rPr>
              <a:t>角速度</a:t>
            </a:r>
            <a:endParaRPr lang="zh-CN" altLang="en-US" dirty="0">
              <a:latin typeface="Century Schoolbook" panose="02040604050505020304" pitchFamily="18" charset="0"/>
              <a:ea typeface="宋体" panose="02010600030101010101" pitchFamily="2" charset="-122"/>
            </a:endParaRPr>
          </a:p>
        </p:txBody>
      </p:sp>
      <p:sp>
        <p:nvSpPr>
          <p:cNvPr id="37917" name="Text Box 29"/>
          <p:cNvSpPr txBox="1"/>
          <p:nvPr/>
        </p:nvSpPr>
        <p:spPr>
          <a:xfrm>
            <a:off x="5486400" y="5334000"/>
            <a:ext cx="29718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Century Schoolbook" panose="02040604050505020304" pitchFamily="18" charset="0"/>
                <a:ea typeface="宋体" panose="02010600030101010101" pitchFamily="2" charset="-122"/>
              </a:rPr>
              <a:t>园周运动周期</a:t>
            </a:r>
            <a:endParaRPr lang="zh-CN" altLang="en-US" dirty="0">
              <a:latin typeface="Century Schoolbook" panose="020406040505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1" grpId="0"/>
      <p:bldP spid="37902" grpId="0"/>
      <p:bldP spid="37903" grpId="0"/>
      <p:bldP spid="37904" grpId="0"/>
      <p:bldP spid="37905" grpId="0"/>
      <p:bldP spid="37906" grpId="0"/>
      <p:bldP spid="37907" grpId="0"/>
      <p:bldP spid="37908" grpId="0"/>
      <p:bldP spid="37909" grpId="0"/>
      <p:bldP spid="37910" grpId="0"/>
      <p:bldP spid="37911" grpId="0"/>
      <p:bldP spid="37912" grpId="0"/>
      <p:bldP spid="37913" grpId="0"/>
      <p:bldP spid="37914" grpId="0"/>
      <p:bldP spid="37915" grpId="0"/>
      <p:bldP spid="37916" grpId="0"/>
      <p:bldP spid="379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2"/>
          <p:cNvSpPr/>
          <p:nvPr/>
        </p:nvSpPr>
        <p:spPr>
          <a:xfrm>
            <a:off x="609600" y="914400"/>
            <a:ext cx="7848600" cy="5257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>
              <a:spcBef>
                <a:spcPct val="2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090" name="Text Box 3"/>
          <p:cNvSpPr txBox="1"/>
          <p:nvPr/>
        </p:nvSpPr>
        <p:spPr>
          <a:xfrm>
            <a:off x="2133600" y="914400"/>
            <a:ext cx="4038600" cy="519113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简 谐 运 动 能 量 图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6436" name="Line 4"/>
          <p:cNvSpPr/>
          <p:nvPr/>
        </p:nvSpPr>
        <p:spPr>
          <a:xfrm flipV="1">
            <a:off x="1409700" y="3668713"/>
            <a:ext cx="2646363" cy="1587"/>
          </a:xfrm>
          <a:prstGeom prst="line">
            <a:avLst/>
          </a:prstGeom>
          <a:ln w="28575" cap="flat" cmpd="sng">
            <a:solidFill>
              <a:srgbClr val="00CC00"/>
            </a:solidFill>
            <a:prstDash val="solid"/>
            <a:headEnd type="none" w="med" len="med"/>
            <a:tailEnd type="none" w="sm" len="lg"/>
          </a:ln>
        </p:spPr>
      </p:sp>
      <p:sp>
        <p:nvSpPr>
          <p:cNvPr id="146437" name="Freeform 5"/>
          <p:cNvSpPr/>
          <p:nvPr/>
        </p:nvSpPr>
        <p:spPr>
          <a:xfrm>
            <a:off x="1143000" y="3676650"/>
            <a:ext cx="2692400" cy="1390650"/>
          </a:xfrm>
          <a:custGeom>
            <a:avLst/>
            <a:gdLst>
              <a:gd name="txL" fmla="*/ 0 w 1968"/>
              <a:gd name="txT" fmla="*/ 0 h 1056"/>
              <a:gd name="txR" fmla="*/ 1968 w 1968"/>
              <a:gd name="txB" fmla="*/ 1056 h 1056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968" h="1056">
                <a:moveTo>
                  <a:pt x="0" y="528"/>
                </a:moveTo>
                <a:cubicBezTo>
                  <a:pt x="64" y="264"/>
                  <a:pt x="128" y="0"/>
                  <a:pt x="192" y="0"/>
                </a:cubicBezTo>
                <a:cubicBezTo>
                  <a:pt x="256" y="0"/>
                  <a:pt x="320" y="352"/>
                  <a:pt x="384" y="528"/>
                </a:cubicBezTo>
                <a:cubicBezTo>
                  <a:pt x="448" y="704"/>
                  <a:pt x="512" y="1056"/>
                  <a:pt x="576" y="1056"/>
                </a:cubicBezTo>
                <a:cubicBezTo>
                  <a:pt x="640" y="1056"/>
                  <a:pt x="704" y="704"/>
                  <a:pt x="768" y="528"/>
                </a:cubicBezTo>
                <a:cubicBezTo>
                  <a:pt x="832" y="352"/>
                  <a:pt x="896" y="0"/>
                  <a:pt x="960" y="0"/>
                </a:cubicBezTo>
                <a:cubicBezTo>
                  <a:pt x="1024" y="0"/>
                  <a:pt x="1088" y="352"/>
                  <a:pt x="1152" y="528"/>
                </a:cubicBezTo>
                <a:cubicBezTo>
                  <a:pt x="1216" y="704"/>
                  <a:pt x="1280" y="1056"/>
                  <a:pt x="1344" y="1056"/>
                </a:cubicBezTo>
                <a:cubicBezTo>
                  <a:pt x="1408" y="1056"/>
                  <a:pt x="1472" y="704"/>
                  <a:pt x="1536" y="528"/>
                </a:cubicBezTo>
                <a:cubicBezTo>
                  <a:pt x="1600" y="352"/>
                  <a:pt x="1664" y="0"/>
                  <a:pt x="1728" y="0"/>
                </a:cubicBezTo>
                <a:cubicBezTo>
                  <a:pt x="1792" y="0"/>
                  <a:pt x="1880" y="416"/>
                  <a:pt x="1920" y="528"/>
                </a:cubicBezTo>
                <a:cubicBezTo>
                  <a:pt x="1960" y="640"/>
                  <a:pt x="1960" y="648"/>
                  <a:pt x="1968" y="67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sm" len="lg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6438" name="Freeform 6"/>
          <p:cNvSpPr/>
          <p:nvPr/>
        </p:nvSpPr>
        <p:spPr>
          <a:xfrm>
            <a:off x="1143000" y="3676650"/>
            <a:ext cx="2692400" cy="1390650"/>
          </a:xfrm>
          <a:custGeom>
            <a:avLst/>
            <a:gdLst>
              <a:gd name="txL" fmla="*/ 0 w 1968"/>
              <a:gd name="txT" fmla="*/ 0 h 1056"/>
              <a:gd name="txR" fmla="*/ 1968 w 1968"/>
              <a:gd name="txB" fmla="*/ 1056 h 1056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968" h="1056">
                <a:moveTo>
                  <a:pt x="0" y="528"/>
                </a:moveTo>
                <a:cubicBezTo>
                  <a:pt x="64" y="792"/>
                  <a:pt x="128" y="1056"/>
                  <a:pt x="192" y="1056"/>
                </a:cubicBezTo>
                <a:cubicBezTo>
                  <a:pt x="256" y="1056"/>
                  <a:pt x="320" y="704"/>
                  <a:pt x="384" y="528"/>
                </a:cubicBezTo>
                <a:cubicBezTo>
                  <a:pt x="448" y="352"/>
                  <a:pt x="512" y="0"/>
                  <a:pt x="576" y="0"/>
                </a:cubicBezTo>
                <a:cubicBezTo>
                  <a:pt x="640" y="0"/>
                  <a:pt x="704" y="352"/>
                  <a:pt x="768" y="528"/>
                </a:cubicBezTo>
                <a:cubicBezTo>
                  <a:pt x="832" y="704"/>
                  <a:pt x="896" y="1056"/>
                  <a:pt x="960" y="1056"/>
                </a:cubicBezTo>
                <a:cubicBezTo>
                  <a:pt x="1024" y="1056"/>
                  <a:pt x="1088" y="704"/>
                  <a:pt x="1152" y="528"/>
                </a:cubicBezTo>
                <a:cubicBezTo>
                  <a:pt x="1216" y="352"/>
                  <a:pt x="1280" y="0"/>
                  <a:pt x="1344" y="0"/>
                </a:cubicBezTo>
                <a:cubicBezTo>
                  <a:pt x="1408" y="0"/>
                  <a:pt x="1472" y="352"/>
                  <a:pt x="1536" y="528"/>
                </a:cubicBezTo>
                <a:cubicBezTo>
                  <a:pt x="1600" y="704"/>
                  <a:pt x="1664" y="1056"/>
                  <a:pt x="1728" y="1056"/>
                </a:cubicBezTo>
                <a:cubicBezTo>
                  <a:pt x="1792" y="1056"/>
                  <a:pt x="1880" y="640"/>
                  <a:pt x="1920" y="528"/>
                </a:cubicBezTo>
                <a:cubicBezTo>
                  <a:pt x="1960" y="416"/>
                  <a:pt x="1960" y="408"/>
                  <a:pt x="1968" y="384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sm" len="lg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094" name="Rectangle 7"/>
          <p:cNvSpPr/>
          <p:nvPr/>
        </p:nvSpPr>
        <p:spPr>
          <a:xfrm>
            <a:off x="1069975" y="3679825"/>
            <a:ext cx="328613" cy="14557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lstStyle/>
          <a:p>
            <a:pPr eaLnBrk="1" hangingPunct="1">
              <a:spcBef>
                <a:spcPct val="2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3700463" y="3952875"/>
            <a:ext cx="4478337" cy="1000125"/>
            <a:chOff x="2331" y="2416"/>
            <a:chExt cx="2821" cy="630"/>
          </a:xfrm>
        </p:grpSpPr>
        <p:graphicFrame>
          <p:nvGraphicFramePr>
            <p:cNvPr id="3088" name="Object 9"/>
            <p:cNvGraphicFramePr>
              <a:graphicFrameLocks noChangeAspect="1"/>
            </p:cNvGraphicFramePr>
            <p:nvPr/>
          </p:nvGraphicFramePr>
          <p:xfrm>
            <a:off x="2978" y="2416"/>
            <a:ext cx="2174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5" name="" r:id="rId1" imgW="1397000" imgH="469900" progId="Equation.3">
                    <p:embed/>
                  </p:oleObj>
                </mc:Choice>
                <mc:Fallback>
                  <p:oleObj name="" r:id="rId1" imgW="1397000" imgH="469900" progId="Equation.3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978" y="2416"/>
                          <a:ext cx="2174" cy="630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FCCCC"/>
                            </a:gs>
                            <a:gs pos="50000">
                              <a:srgbClr val="FFFFFF"/>
                            </a:gs>
                            <a:gs pos="100000">
                              <a:srgbClr val="FFCCCC"/>
                            </a:gs>
                          </a:gsLst>
                          <a:lin ang="5400000" scaled="1"/>
                          <a:tileRect/>
                        </a:gradFill>
                        <a:ln w="19050" cap="flat" cmpd="sng">
                          <a:solidFill>
                            <a:srgbClr val="FF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31" name="Line 10"/>
            <p:cNvSpPr/>
            <p:nvPr/>
          </p:nvSpPr>
          <p:spPr>
            <a:xfrm>
              <a:off x="2331" y="2487"/>
              <a:ext cx="687" cy="17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headEnd type="none" w="med" len="med"/>
              <a:tailEnd type="triangle" w="sm" len="lg"/>
            </a:ln>
          </p:spPr>
        </p:sp>
      </p:grpSp>
      <p:grpSp>
        <p:nvGrpSpPr>
          <p:cNvPr id="3" name="Group 11"/>
          <p:cNvGrpSpPr/>
          <p:nvPr/>
        </p:nvGrpSpPr>
        <p:grpSpPr>
          <a:xfrm>
            <a:off x="3276283" y="4624070"/>
            <a:ext cx="5089525" cy="1497013"/>
            <a:chOff x="2071" y="2928"/>
            <a:chExt cx="3206" cy="943"/>
          </a:xfrm>
        </p:grpSpPr>
        <p:graphicFrame>
          <p:nvGraphicFramePr>
            <p:cNvPr id="3087" name="Object 12"/>
            <p:cNvGraphicFramePr>
              <a:graphicFrameLocks noChangeAspect="1"/>
            </p:cNvGraphicFramePr>
            <p:nvPr/>
          </p:nvGraphicFramePr>
          <p:xfrm>
            <a:off x="2071" y="3337"/>
            <a:ext cx="3206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6" name="" r:id="rId3" imgW="2298700" imgH="393700" progId="Equation.3">
                    <p:embed/>
                  </p:oleObj>
                </mc:Choice>
                <mc:Fallback>
                  <p:oleObj name="" r:id="rId3" imgW="2298700" imgH="393700" progId="Equation.3">
                    <p:embed/>
                    <p:pic>
                      <p:nvPicPr>
                        <p:cNvPr id="0" name="图片 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71" y="3337"/>
                          <a:ext cx="3206" cy="534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CCECFF"/>
                            </a:gs>
                            <a:gs pos="50000">
                              <a:srgbClr val="FFFFFF"/>
                            </a:gs>
                            <a:gs pos="100000">
                              <a:srgbClr val="CCECFF"/>
                            </a:gs>
                          </a:gsLst>
                          <a:lin ang="5400000" scaled="1"/>
                          <a:tileRect/>
                        </a:gradFill>
                        <a:ln w="19050" cap="flat" cmpd="sng">
                          <a:solidFill>
                            <a:srgbClr val="0000FF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30" name="Line 13"/>
            <p:cNvSpPr/>
            <p:nvPr/>
          </p:nvSpPr>
          <p:spPr>
            <a:xfrm>
              <a:off x="2352" y="2928"/>
              <a:ext cx="614" cy="32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dash"/>
              <a:headEnd type="none" w="med" len="med"/>
              <a:tailEnd type="triangle" w="sm" len="lg"/>
            </a:ln>
          </p:spPr>
        </p:sp>
      </p:grpSp>
      <p:grpSp>
        <p:nvGrpSpPr>
          <p:cNvPr id="4" name="Group 14"/>
          <p:cNvGrpSpPr/>
          <p:nvPr/>
        </p:nvGrpSpPr>
        <p:grpSpPr>
          <a:xfrm>
            <a:off x="584200" y="1351598"/>
            <a:ext cx="3832225" cy="4262437"/>
            <a:chOff x="368" y="963"/>
            <a:chExt cx="2414" cy="2685"/>
          </a:xfrm>
        </p:grpSpPr>
        <p:sp>
          <p:nvSpPr>
            <p:cNvPr id="3110" name="Line 15"/>
            <p:cNvSpPr/>
            <p:nvPr/>
          </p:nvSpPr>
          <p:spPr>
            <a:xfrm flipV="1">
              <a:off x="1543" y="963"/>
              <a:ext cx="0" cy="22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sm" len="lg"/>
            </a:ln>
          </p:spPr>
        </p:sp>
        <p:sp>
          <p:nvSpPr>
            <p:cNvPr id="3111" name="Line 16"/>
            <p:cNvSpPr/>
            <p:nvPr/>
          </p:nvSpPr>
          <p:spPr>
            <a:xfrm flipV="1">
              <a:off x="2205" y="963"/>
              <a:ext cx="0" cy="22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sm" len="lg"/>
            </a:ln>
          </p:spPr>
        </p:sp>
        <p:sp>
          <p:nvSpPr>
            <p:cNvPr id="3112" name="Line 17"/>
            <p:cNvSpPr/>
            <p:nvPr/>
          </p:nvSpPr>
          <p:spPr>
            <a:xfrm flipV="1">
              <a:off x="1874" y="963"/>
              <a:ext cx="0" cy="22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sm" len="lg"/>
            </a:ln>
          </p:spPr>
        </p:sp>
        <p:sp>
          <p:nvSpPr>
            <p:cNvPr id="3113" name="Line 18"/>
            <p:cNvSpPr/>
            <p:nvPr/>
          </p:nvSpPr>
          <p:spPr>
            <a:xfrm flipV="1">
              <a:off x="1212" y="963"/>
              <a:ext cx="0" cy="22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sm" len="lg"/>
            </a:ln>
          </p:spPr>
        </p:sp>
        <p:sp>
          <p:nvSpPr>
            <p:cNvPr id="3114" name="Line 19"/>
            <p:cNvSpPr/>
            <p:nvPr/>
          </p:nvSpPr>
          <p:spPr>
            <a:xfrm>
              <a:off x="881" y="3195"/>
              <a:ext cx="1843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grpSp>
          <p:nvGrpSpPr>
            <p:cNvPr id="3115" name="Group 20"/>
            <p:cNvGrpSpPr/>
            <p:nvPr/>
          </p:nvGrpSpPr>
          <p:grpSpPr>
            <a:xfrm>
              <a:off x="1129" y="3196"/>
              <a:ext cx="165" cy="452"/>
              <a:chOff x="1455" y="1538"/>
              <a:chExt cx="124" cy="485"/>
            </a:xfrm>
          </p:grpSpPr>
          <p:sp>
            <p:nvSpPr>
              <p:cNvPr id="3127" name="Line 21"/>
              <p:cNvSpPr/>
              <p:nvPr/>
            </p:nvSpPr>
            <p:spPr>
              <a:xfrm>
                <a:off x="1460" y="1763"/>
                <a:ext cx="119" cy="1"/>
              </a:xfrm>
              <a:prstGeom prst="line">
                <a:avLst/>
              </a:prstGeom>
              <a:ln w="7938" cap="flat" cmpd="sng">
                <a:solidFill>
                  <a:srgbClr val="000000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3128" name="Rectangle 22"/>
              <p:cNvSpPr/>
              <p:nvPr/>
            </p:nvSpPr>
            <p:spPr>
              <a:xfrm>
                <a:off x="1477" y="1786"/>
                <a:ext cx="69" cy="2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altLang="zh-CN" sz="2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29" name="Rectangle 23"/>
              <p:cNvSpPr/>
              <p:nvPr/>
            </p:nvSpPr>
            <p:spPr>
              <a:xfrm>
                <a:off x="1455" y="1538"/>
                <a:ext cx="77" cy="2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altLang="zh-CN" sz="2300" b="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116" name="Group 24"/>
            <p:cNvGrpSpPr/>
            <p:nvPr/>
          </p:nvGrpSpPr>
          <p:grpSpPr>
            <a:xfrm>
              <a:off x="1460" y="3195"/>
              <a:ext cx="165" cy="452"/>
              <a:chOff x="1887" y="1201"/>
              <a:chExt cx="124" cy="485"/>
            </a:xfrm>
          </p:grpSpPr>
          <p:sp>
            <p:nvSpPr>
              <p:cNvPr id="3124" name="Line 25"/>
              <p:cNvSpPr/>
              <p:nvPr/>
            </p:nvSpPr>
            <p:spPr>
              <a:xfrm>
                <a:off x="1892" y="1427"/>
                <a:ext cx="119" cy="1"/>
              </a:xfrm>
              <a:prstGeom prst="line">
                <a:avLst/>
              </a:prstGeom>
              <a:ln w="7938" cap="flat" cmpd="sng">
                <a:solidFill>
                  <a:srgbClr val="000000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3125" name="Rectangle 26"/>
              <p:cNvSpPr/>
              <p:nvPr/>
            </p:nvSpPr>
            <p:spPr>
              <a:xfrm>
                <a:off x="1909" y="1449"/>
                <a:ext cx="69" cy="2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altLang="zh-CN" sz="2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26" name="Rectangle 27"/>
              <p:cNvSpPr/>
              <p:nvPr/>
            </p:nvSpPr>
            <p:spPr>
              <a:xfrm>
                <a:off x="1887" y="1201"/>
                <a:ext cx="77" cy="2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altLang="zh-CN" sz="2300" b="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117" name="Group 28"/>
            <p:cNvGrpSpPr/>
            <p:nvPr/>
          </p:nvGrpSpPr>
          <p:grpSpPr>
            <a:xfrm>
              <a:off x="1791" y="3195"/>
              <a:ext cx="207" cy="451"/>
              <a:chOff x="2236" y="1537"/>
              <a:chExt cx="200" cy="484"/>
            </a:xfrm>
          </p:grpSpPr>
          <p:sp>
            <p:nvSpPr>
              <p:cNvPr id="3120" name="Line 29"/>
              <p:cNvSpPr/>
              <p:nvPr/>
            </p:nvSpPr>
            <p:spPr>
              <a:xfrm>
                <a:off x="2236" y="1763"/>
                <a:ext cx="200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3121" name="Rectangle 30"/>
              <p:cNvSpPr/>
              <p:nvPr/>
            </p:nvSpPr>
            <p:spPr>
              <a:xfrm>
                <a:off x="2294" y="1784"/>
                <a:ext cx="90" cy="2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altLang="zh-CN" sz="2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22" name="Rectangle 31"/>
              <p:cNvSpPr/>
              <p:nvPr/>
            </p:nvSpPr>
            <p:spPr>
              <a:xfrm>
                <a:off x="2236" y="1537"/>
                <a:ext cx="89" cy="2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altLang="zh-CN" sz="23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23" name="Rectangle 32"/>
              <p:cNvSpPr/>
              <p:nvPr/>
            </p:nvSpPr>
            <p:spPr>
              <a:xfrm>
                <a:off x="2314" y="1537"/>
                <a:ext cx="98" cy="2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altLang="zh-CN" sz="2300" b="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118" name="Text Box 33"/>
            <p:cNvSpPr txBox="1"/>
            <p:nvPr/>
          </p:nvSpPr>
          <p:spPr>
            <a:xfrm>
              <a:off x="368" y="2039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能量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19" name="Line 34"/>
            <p:cNvSpPr/>
            <p:nvPr/>
          </p:nvSpPr>
          <p:spPr>
            <a:xfrm flipV="1">
              <a:off x="881" y="2039"/>
              <a:ext cx="0" cy="115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3084" name="Object 35"/>
            <p:cNvGraphicFramePr>
              <a:graphicFrameLocks noChangeAspect="1"/>
            </p:cNvGraphicFramePr>
            <p:nvPr/>
          </p:nvGraphicFramePr>
          <p:xfrm>
            <a:off x="768" y="3216"/>
            <a:ext cx="19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7" name="" r:id="rId5" imgW="127000" imgH="139700" progId="Equation.3">
                    <p:embed/>
                  </p:oleObj>
                </mc:Choice>
                <mc:Fallback>
                  <p:oleObj name="" r:id="rId5" imgW="127000" imgH="139700" progId="Equation.3">
                    <p:embed/>
                    <p:pic>
                      <p:nvPicPr>
                        <p:cNvPr id="0" name="图片 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68" y="3216"/>
                          <a:ext cx="199" cy="2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5" name="Object 36"/>
            <p:cNvGraphicFramePr>
              <a:graphicFrameLocks noChangeAspect="1"/>
            </p:cNvGraphicFramePr>
            <p:nvPr/>
          </p:nvGraphicFramePr>
          <p:xfrm>
            <a:off x="2592" y="3216"/>
            <a:ext cx="19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8" name="" r:id="rId7" imgW="114300" imgH="215900" progId="Equation.3">
                    <p:embed/>
                  </p:oleObj>
                </mc:Choice>
                <mc:Fallback>
                  <p:oleObj name="" r:id="rId7" imgW="114300" imgH="215900" progId="Equation.3">
                    <p:embed/>
                    <p:pic>
                      <p:nvPicPr>
                        <p:cNvPr id="0" name="图片 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92" y="3216"/>
                          <a:ext cx="190" cy="2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6" name="Object 37"/>
            <p:cNvGraphicFramePr>
              <a:graphicFrameLocks noChangeAspect="1"/>
            </p:cNvGraphicFramePr>
            <p:nvPr/>
          </p:nvGraphicFramePr>
          <p:xfrm>
            <a:off x="2128" y="3216"/>
            <a:ext cx="22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9" name="" r:id="rId9" imgW="139700" imgH="165100" progId="Equation.3">
                    <p:embed/>
                  </p:oleObj>
                </mc:Choice>
                <mc:Fallback>
                  <p:oleObj name="" r:id="rId9" imgW="139700" imgH="165100" progId="Equation.3">
                    <p:embed/>
                    <p:pic>
                      <p:nvPicPr>
                        <p:cNvPr id="0" name="图片 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128" y="3216"/>
                          <a:ext cx="224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38"/>
          <p:cNvGrpSpPr/>
          <p:nvPr/>
        </p:nvGrpSpPr>
        <p:grpSpPr>
          <a:xfrm>
            <a:off x="644525" y="1257300"/>
            <a:ext cx="6480175" cy="1866900"/>
            <a:chOff x="406" y="792"/>
            <a:chExt cx="4082" cy="1176"/>
          </a:xfrm>
        </p:grpSpPr>
        <p:sp>
          <p:nvSpPr>
            <p:cNvPr id="3100" name="Rectangle 39"/>
            <p:cNvSpPr/>
            <p:nvPr/>
          </p:nvSpPr>
          <p:spPr>
            <a:xfrm>
              <a:off x="1821" y="894"/>
              <a:ext cx="26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01" name="Rectangle 40"/>
            <p:cNvSpPr/>
            <p:nvPr/>
          </p:nvSpPr>
          <p:spPr>
            <a:xfrm>
              <a:off x="696" y="1053"/>
              <a:ext cx="215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02" name="Rectangle 41"/>
            <p:cNvSpPr/>
            <p:nvPr/>
          </p:nvSpPr>
          <p:spPr>
            <a:xfrm>
              <a:off x="737" y="1332"/>
              <a:ext cx="17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03" name="Freeform 42"/>
            <p:cNvSpPr/>
            <p:nvPr/>
          </p:nvSpPr>
          <p:spPr>
            <a:xfrm>
              <a:off x="888" y="1008"/>
              <a:ext cx="3456" cy="828"/>
            </a:xfrm>
            <a:custGeom>
              <a:avLst/>
              <a:gdLst>
                <a:gd name="txL" fmla="*/ 0 w 1968"/>
                <a:gd name="txT" fmla="*/ 0 h 1056"/>
                <a:gd name="txR" fmla="*/ 1968 w 1968"/>
                <a:gd name="txB" fmla="*/ 1056 h 1056"/>
              </a:gdLst>
              <a:ahLst/>
              <a:cxnLst>
                <a:cxn ang="0">
                  <a:pos x="0" y="255"/>
                </a:cxn>
                <a:cxn ang="0">
                  <a:pos x="1040" y="509"/>
                </a:cxn>
                <a:cxn ang="0">
                  <a:pos x="2079" y="255"/>
                </a:cxn>
                <a:cxn ang="0">
                  <a:pos x="3121" y="0"/>
                </a:cxn>
                <a:cxn ang="0">
                  <a:pos x="4160" y="255"/>
                </a:cxn>
                <a:cxn ang="0">
                  <a:pos x="5200" y="509"/>
                </a:cxn>
                <a:cxn ang="0">
                  <a:pos x="6239" y="255"/>
                </a:cxn>
                <a:cxn ang="0">
                  <a:pos x="7277" y="0"/>
                </a:cxn>
                <a:cxn ang="0">
                  <a:pos x="8317" y="255"/>
                </a:cxn>
                <a:cxn ang="0">
                  <a:pos x="9360" y="509"/>
                </a:cxn>
                <a:cxn ang="0">
                  <a:pos x="10400" y="255"/>
                </a:cxn>
                <a:cxn ang="0">
                  <a:pos x="10658" y="185"/>
                </a:cxn>
              </a:cxnLst>
              <a:rect l="txL" t="txT" r="txR" b="txB"/>
              <a:pathLst>
                <a:path w="1968" h="1056">
                  <a:moveTo>
                    <a:pt x="0" y="528"/>
                  </a:moveTo>
                  <a:cubicBezTo>
                    <a:pt x="64" y="792"/>
                    <a:pt x="128" y="1056"/>
                    <a:pt x="192" y="1056"/>
                  </a:cubicBezTo>
                  <a:cubicBezTo>
                    <a:pt x="256" y="1056"/>
                    <a:pt x="320" y="704"/>
                    <a:pt x="384" y="528"/>
                  </a:cubicBezTo>
                  <a:cubicBezTo>
                    <a:pt x="448" y="352"/>
                    <a:pt x="512" y="0"/>
                    <a:pt x="576" y="0"/>
                  </a:cubicBezTo>
                  <a:cubicBezTo>
                    <a:pt x="640" y="0"/>
                    <a:pt x="704" y="352"/>
                    <a:pt x="768" y="528"/>
                  </a:cubicBezTo>
                  <a:cubicBezTo>
                    <a:pt x="832" y="704"/>
                    <a:pt x="896" y="1056"/>
                    <a:pt x="960" y="1056"/>
                  </a:cubicBezTo>
                  <a:cubicBezTo>
                    <a:pt x="1024" y="1056"/>
                    <a:pt x="1088" y="704"/>
                    <a:pt x="1152" y="528"/>
                  </a:cubicBezTo>
                  <a:cubicBezTo>
                    <a:pt x="1216" y="352"/>
                    <a:pt x="1280" y="0"/>
                    <a:pt x="1344" y="0"/>
                  </a:cubicBezTo>
                  <a:cubicBezTo>
                    <a:pt x="1408" y="0"/>
                    <a:pt x="1472" y="352"/>
                    <a:pt x="1536" y="528"/>
                  </a:cubicBezTo>
                  <a:cubicBezTo>
                    <a:pt x="1600" y="704"/>
                    <a:pt x="1664" y="1056"/>
                    <a:pt x="1728" y="1056"/>
                  </a:cubicBezTo>
                  <a:cubicBezTo>
                    <a:pt x="1792" y="1056"/>
                    <a:pt x="1880" y="640"/>
                    <a:pt x="1920" y="528"/>
                  </a:cubicBezTo>
                  <a:cubicBezTo>
                    <a:pt x="1960" y="416"/>
                    <a:pt x="1960" y="408"/>
                    <a:pt x="1968" y="384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04" name="Freeform 43"/>
            <p:cNvSpPr/>
            <p:nvPr/>
          </p:nvSpPr>
          <p:spPr>
            <a:xfrm rot="10800000">
              <a:off x="496" y="1184"/>
              <a:ext cx="3312" cy="528"/>
            </a:xfrm>
            <a:custGeom>
              <a:avLst/>
              <a:gdLst>
                <a:gd name="txL" fmla="*/ 0 w 1968"/>
                <a:gd name="txT" fmla="*/ 0 h 1056"/>
                <a:gd name="txR" fmla="*/ 1968 w 1968"/>
                <a:gd name="txB" fmla="*/ 1056 h 1056"/>
              </a:gdLst>
              <a:ahLst/>
              <a:cxnLst>
                <a:cxn ang="0">
                  <a:pos x="0" y="66"/>
                </a:cxn>
                <a:cxn ang="0">
                  <a:pos x="916" y="132"/>
                </a:cxn>
                <a:cxn ang="0">
                  <a:pos x="1829" y="66"/>
                </a:cxn>
                <a:cxn ang="0">
                  <a:pos x="2745" y="0"/>
                </a:cxn>
                <a:cxn ang="0">
                  <a:pos x="3659" y="66"/>
                </a:cxn>
                <a:cxn ang="0">
                  <a:pos x="4578" y="132"/>
                </a:cxn>
                <a:cxn ang="0">
                  <a:pos x="5491" y="66"/>
                </a:cxn>
                <a:cxn ang="0">
                  <a:pos x="6407" y="0"/>
                </a:cxn>
                <a:cxn ang="0">
                  <a:pos x="7321" y="66"/>
                </a:cxn>
                <a:cxn ang="0">
                  <a:pos x="8236" y="132"/>
                </a:cxn>
                <a:cxn ang="0">
                  <a:pos x="9152" y="66"/>
                </a:cxn>
                <a:cxn ang="0">
                  <a:pos x="9381" y="48"/>
                </a:cxn>
              </a:cxnLst>
              <a:rect l="txL" t="txT" r="txR" b="txB"/>
              <a:pathLst>
                <a:path w="1968" h="1056">
                  <a:moveTo>
                    <a:pt x="0" y="528"/>
                  </a:moveTo>
                  <a:cubicBezTo>
                    <a:pt x="64" y="792"/>
                    <a:pt x="128" y="1056"/>
                    <a:pt x="192" y="1056"/>
                  </a:cubicBezTo>
                  <a:cubicBezTo>
                    <a:pt x="256" y="1056"/>
                    <a:pt x="320" y="704"/>
                    <a:pt x="384" y="528"/>
                  </a:cubicBezTo>
                  <a:cubicBezTo>
                    <a:pt x="448" y="352"/>
                    <a:pt x="512" y="0"/>
                    <a:pt x="576" y="0"/>
                  </a:cubicBezTo>
                  <a:cubicBezTo>
                    <a:pt x="640" y="0"/>
                    <a:pt x="704" y="352"/>
                    <a:pt x="768" y="528"/>
                  </a:cubicBezTo>
                  <a:cubicBezTo>
                    <a:pt x="832" y="704"/>
                    <a:pt x="896" y="1056"/>
                    <a:pt x="960" y="1056"/>
                  </a:cubicBezTo>
                  <a:cubicBezTo>
                    <a:pt x="1024" y="1056"/>
                    <a:pt x="1088" y="704"/>
                    <a:pt x="1152" y="528"/>
                  </a:cubicBezTo>
                  <a:cubicBezTo>
                    <a:pt x="1216" y="352"/>
                    <a:pt x="1280" y="0"/>
                    <a:pt x="1344" y="0"/>
                  </a:cubicBezTo>
                  <a:cubicBezTo>
                    <a:pt x="1408" y="0"/>
                    <a:pt x="1472" y="352"/>
                    <a:pt x="1536" y="528"/>
                  </a:cubicBezTo>
                  <a:cubicBezTo>
                    <a:pt x="1600" y="704"/>
                    <a:pt x="1664" y="1056"/>
                    <a:pt x="1728" y="1056"/>
                  </a:cubicBezTo>
                  <a:cubicBezTo>
                    <a:pt x="1792" y="1056"/>
                    <a:pt x="1880" y="640"/>
                    <a:pt x="1920" y="528"/>
                  </a:cubicBezTo>
                  <a:cubicBezTo>
                    <a:pt x="1960" y="416"/>
                    <a:pt x="1960" y="408"/>
                    <a:pt x="1968" y="384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05" name="Rectangle 44"/>
            <p:cNvSpPr/>
            <p:nvPr/>
          </p:nvSpPr>
          <p:spPr>
            <a:xfrm>
              <a:off x="2424" y="960"/>
              <a:ext cx="2064" cy="100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lstStyle/>
            <a:p>
              <a:pPr eaLnBrk="1" hangingPunct="1">
                <a:spcBef>
                  <a:spcPct val="20000"/>
                </a:spcBef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06" name="Rectangle 45"/>
            <p:cNvSpPr/>
            <p:nvPr/>
          </p:nvSpPr>
          <p:spPr>
            <a:xfrm>
              <a:off x="2520" y="1296"/>
              <a:ext cx="720" cy="48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lstStyle/>
            <a:p>
              <a:pPr eaLnBrk="1" hangingPunct="1">
                <a:spcBef>
                  <a:spcPct val="20000"/>
                </a:spcBef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07" name="Rectangle 46"/>
            <p:cNvSpPr/>
            <p:nvPr/>
          </p:nvSpPr>
          <p:spPr>
            <a:xfrm>
              <a:off x="406" y="1056"/>
              <a:ext cx="490" cy="86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lstStyle/>
            <a:p>
              <a:pPr eaLnBrk="1" hangingPunct="1">
                <a:spcBef>
                  <a:spcPct val="20000"/>
                </a:spcBef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078" name="Object 47"/>
            <p:cNvGraphicFramePr>
              <a:graphicFrameLocks noChangeAspect="1"/>
            </p:cNvGraphicFramePr>
            <p:nvPr/>
          </p:nvGraphicFramePr>
          <p:xfrm>
            <a:off x="2424" y="1104"/>
            <a:ext cx="5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0" name="" r:id="rId11" imgW="368300" imgH="177800" progId="Equation.3">
                    <p:embed/>
                  </p:oleObj>
                </mc:Choice>
                <mc:Fallback>
                  <p:oleObj name="" r:id="rId11" imgW="368300" imgH="177800" progId="Equation.3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424" y="1104"/>
                          <a:ext cx="523" cy="240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FCCCC"/>
                            </a:gs>
                            <a:gs pos="50000">
                              <a:srgbClr val="FFFFFF"/>
                            </a:gs>
                            <a:gs pos="100000">
                              <a:srgbClr val="FFCCCC"/>
                            </a:gs>
                          </a:gsLst>
                          <a:lin ang="5400000" scaled="1"/>
                          <a:tileRect/>
                        </a:gradFill>
                        <a:ln w="19050" cap="flat" cmpd="sng">
                          <a:solidFill>
                            <a:srgbClr val="FF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48"/>
            <p:cNvGraphicFramePr>
              <a:graphicFrameLocks noChangeAspect="1"/>
            </p:cNvGraphicFramePr>
            <p:nvPr/>
          </p:nvGraphicFramePr>
          <p:xfrm>
            <a:off x="2448" y="1680"/>
            <a:ext cx="48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1" name="" r:id="rId13" imgW="380365" imgH="177800" progId="Equation.3">
                    <p:embed/>
                  </p:oleObj>
                </mc:Choice>
                <mc:Fallback>
                  <p:oleObj name="" r:id="rId13" imgW="380365" imgH="177800" progId="Equation.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448" y="1680"/>
                          <a:ext cx="480" cy="215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CCECFF">
                                <a:alpha val="50000"/>
                              </a:srgbClr>
                            </a:gs>
                            <a:gs pos="50000">
                              <a:srgbClr val="FFFFFF"/>
                            </a:gs>
                            <a:gs pos="100000">
                              <a:srgbClr val="CCECFF">
                                <a:alpha val="50000"/>
                              </a:srgbClr>
                            </a:gs>
                          </a:gsLst>
                          <a:lin ang="5400000" scaled="1"/>
                          <a:tileRect/>
                        </a:gradFill>
                        <a:ln w="19050" cap="flat" cmpd="sng">
                          <a:solidFill>
                            <a:srgbClr val="0000FF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49"/>
            <p:cNvGraphicFramePr>
              <a:graphicFrameLocks noChangeAspect="1"/>
            </p:cNvGraphicFramePr>
            <p:nvPr/>
          </p:nvGraphicFramePr>
          <p:xfrm>
            <a:off x="456" y="792"/>
            <a:ext cx="432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2" name="" r:id="rId15" imgW="266065" imgH="165100" progId="Equation.3">
                    <p:embed/>
                  </p:oleObj>
                </mc:Choice>
                <mc:Fallback>
                  <p:oleObj name="" r:id="rId15" imgW="266065" imgH="1651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56" y="792"/>
                          <a:ext cx="432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" name="Object 50"/>
            <p:cNvGraphicFramePr>
              <a:graphicFrameLocks noChangeAspect="1"/>
            </p:cNvGraphicFramePr>
            <p:nvPr/>
          </p:nvGraphicFramePr>
          <p:xfrm>
            <a:off x="2624" y="1439"/>
            <a:ext cx="19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3" name="" r:id="rId17" imgW="114300" imgH="215900" progId="Equation.3">
                    <p:embed/>
                  </p:oleObj>
                </mc:Choice>
                <mc:Fallback>
                  <p:oleObj name="" r:id="rId17" imgW="114300" imgH="2159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624" y="1439"/>
                          <a:ext cx="190" cy="2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8" name="Line 51"/>
            <p:cNvSpPr/>
            <p:nvPr/>
          </p:nvSpPr>
          <p:spPr>
            <a:xfrm flipV="1">
              <a:off x="888" y="932"/>
              <a:ext cx="0" cy="103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3082" name="Object 52"/>
            <p:cNvGraphicFramePr>
              <a:graphicFrameLocks noChangeAspect="1"/>
            </p:cNvGraphicFramePr>
            <p:nvPr/>
          </p:nvGraphicFramePr>
          <p:xfrm>
            <a:off x="684" y="1367"/>
            <a:ext cx="19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4" name="" r:id="rId18" imgW="127000" imgH="139700" progId="Equation.3">
                    <p:embed/>
                  </p:oleObj>
                </mc:Choice>
                <mc:Fallback>
                  <p:oleObj name="" r:id="rId18" imgW="127000" imgH="1397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84" y="1367"/>
                          <a:ext cx="199" cy="2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9" name="Line 53"/>
            <p:cNvSpPr/>
            <p:nvPr/>
          </p:nvSpPr>
          <p:spPr>
            <a:xfrm>
              <a:off x="888" y="1440"/>
              <a:ext cx="18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3083" name="Object 54"/>
            <p:cNvGraphicFramePr>
              <a:graphicFrameLocks noChangeAspect="1"/>
            </p:cNvGraphicFramePr>
            <p:nvPr/>
          </p:nvGraphicFramePr>
          <p:xfrm>
            <a:off x="2016" y="1432"/>
            <a:ext cx="22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5" name="" r:id="rId19" imgW="139700" imgH="165100" progId="Equation.3">
                    <p:embed/>
                  </p:oleObj>
                </mc:Choice>
                <mc:Fallback>
                  <p:oleObj name="" r:id="rId19" imgW="139700" imgH="165100" progId="Equation.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016" y="1432"/>
                          <a:ext cx="224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6487" name="Object 55"/>
          <p:cNvGraphicFramePr>
            <a:graphicFrameLocks noChangeAspect="1"/>
          </p:cNvGraphicFramePr>
          <p:nvPr/>
        </p:nvGraphicFramePr>
        <p:xfrm>
          <a:off x="5410200" y="1878013"/>
          <a:ext cx="20637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" r:id="rId20" imgW="939165" imgH="203200" progId="Equation.3">
                  <p:embed/>
                </p:oleObj>
              </mc:Choice>
              <mc:Fallback>
                <p:oleObj name="" r:id="rId20" imgW="939165" imgH="203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410200" y="1878013"/>
                        <a:ext cx="2063750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88" name="Object 56"/>
          <p:cNvGraphicFramePr>
            <a:graphicFrameLocks noChangeAspect="1"/>
          </p:cNvGraphicFramePr>
          <p:nvPr/>
        </p:nvGraphicFramePr>
        <p:xfrm>
          <a:off x="5410200" y="2386013"/>
          <a:ext cx="26781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" r:id="rId22" imgW="1180465" imgH="203200" progId="Equation.3">
                  <p:embed/>
                </p:oleObj>
              </mc:Choice>
              <mc:Fallback>
                <p:oleObj name="" r:id="rId22" imgW="1180465" imgH="203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410200" y="2386013"/>
                        <a:ext cx="2678113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89" name="Object 57"/>
          <p:cNvGraphicFramePr>
            <a:graphicFrameLocks noChangeAspect="1"/>
          </p:cNvGraphicFramePr>
          <p:nvPr/>
        </p:nvGraphicFramePr>
        <p:xfrm>
          <a:off x="4851400" y="2895600"/>
          <a:ext cx="21590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" r:id="rId24" imgW="761365" imgH="469900" progId="Equation.3">
                  <p:embed/>
                </p:oleObj>
              </mc:Choice>
              <mc:Fallback>
                <p:oleObj name="" r:id="rId24" imgW="761365" imgH="4699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851400" y="2895600"/>
                        <a:ext cx="2159000" cy="10064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19050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90" name="Object 58"/>
          <p:cNvGraphicFramePr>
            <a:graphicFrameLocks noChangeAspect="1"/>
          </p:cNvGraphicFramePr>
          <p:nvPr/>
        </p:nvGraphicFramePr>
        <p:xfrm>
          <a:off x="5410200" y="1404938"/>
          <a:ext cx="10080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" r:id="rId26" imgW="444500" imgH="241300" progId="Equation.3">
                  <p:embed/>
                </p:oleObj>
              </mc:Choice>
              <mc:Fallback>
                <p:oleObj name="" r:id="rId26" imgW="444500" imgH="2413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410200" y="1404938"/>
                        <a:ext cx="1008063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644525" y="5356225"/>
          <a:ext cx="117665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" r:id="rId28" imgW="1574800" imgH="1092200" progId="Equation.3">
                  <p:embed/>
                </p:oleObj>
              </mc:Choice>
              <mc:Fallback>
                <p:oleObj name="" r:id="rId28" imgW="1574800" imgH="1092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44525" y="5356225"/>
                        <a:ext cx="1176655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51460" y="116840"/>
            <a:ext cx="4800600" cy="64135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楷体_GB2312" pitchFamily="49" charset="-122"/>
                <a:cs typeface="+mn-cs"/>
              </a:rPr>
              <a:t>四、谐振动系统的能量</a:t>
            </a:r>
            <a:endParaRPr kumimoji="1" lang="zh-CN" altLang="en-US" kern="1200" cap="none" spc="0" normalizeH="0" baseline="0" noProof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entury Schoolbook" panose="020406040505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" name="五角星 6"/>
          <p:cNvSpPr/>
          <p:nvPr>
            <p:custDataLst>
              <p:tags r:id="rId30"/>
            </p:custDataLst>
          </p:nvPr>
        </p:nvSpPr>
        <p:spPr>
          <a:xfrm>
            <a:off x="5148580" y="116840"/>
            <a:ext cx="720090" cy="575945"/>
          </a:xfrm>
          <a:prstGeom prst="star5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entury Schoolbook" panose="020406040505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14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7" grpId="0" bldLvl="0" animBg="1"/>
      <p:bldP spid="146438" grpId="0" bldLvl="0" animBg="1"/>
      <p:bldP spid="512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/>
          <p:nvPr/>
        </p:nvSpPr>
        <p:spPr>
          <a:xfrm>
            <a:off x="228600" y="1143000"/>
            <a:ext cx="15240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Century Schoolbook" panose="02040604050505020304" pitchFamily="18" charset="0"/>
              </a:rPr>
              <a:t>.</a:t>
            </a:r>
            <a:r>
              <a:rPr lang="zh-CN" altLang="en-US" dirty="0">
                <a:solidFill>
                  <a:schemeClr val="accent2"/>
                </a:solidFill>
                <a:latin typeface="Century Schoolbook" panose="02040604050505020304" pitchFamily="18" charset="0"/>
              </a:rPr>
              <a:t>动能</a:t>
            </a:r>
            <a:endParaRPr lang="zh-CN" altLang="en-US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286000" y="2057400"/>
          <a:ext cx="4559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" r:id="rId1" imgW="4559300" imgH="1054100" progId="Equation.3">
                  <p:embed/>
                </p:oleObj>
              </mc:Choice>
              <mc:Fallback>
                <p:oleObj name="" r:id="rId1" imgW="4559300" imgH="10541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2057400"/>
                        <a:ext cx="45593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286000" y="990600"/>
          <a:ext cx="4533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" r:id="rId3" imgW="4533900" imgH="1054100" progId="Equation.3">
                  <p:embed/>
                </p:oleObj>
              </mc:Choice>
              <mc:Fallback>
                <p:oleObj name="" r:id="rId3" imgW="4533900" imgH="10541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990600"/>
                        <a:ext cx="45339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/>
          <p:nvPr/>
        </p:nvSpPr>
        <p:spPr>
          <a:xfrm>
            <a:off x="228600" y="2209800"/>
            <a:ext cx="15240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2</a:t>
            </a:r>
            <a:r>
              <a:rPr lang="en-US" altLang="zh-CN" dirty="0">
                <a:solidFill>
                  <a:schemeClr val="accent2"/>
                </a:solidFill>
                <a:latin typeface="Century Schoolbook" panose="02040604050505020304" pitchFamily="18" charset="0"/>
              </a:rPr>
              <a:t>.</a:t>
            </a:r>
            <a:r>
              <a:rPr lang="zh-CN" altLang="en-US" dirty="0">
                <a:solidFill>
                  <a:schemeClr val="accent2"/>
                </a:solidFill>
                <a:latin typeface="Century Schoolbook" panose="02040604050505020304" pitchFamily="18" charset="0"/>
              </a:rPr>
              <a:t>势能</a:t>
            </a:r>
            <a:endParaRPr lang="zh-CN" altLang="en-US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127" name="Text Box 7"/>
          <p:cNvSpPr txBox="1"/>
          <p:nvPr/>
        </p:nvSpPr>
        <p:spPr>
          <a:xfrm>
            <a:off x="228600" y="3429000"/>
            <a:ext cx="21336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3</a:t>
            </a:r>
            <a:r>
              <a:rPr lang="en-US" altLang="zh-CN" dirty="0">
                <a:solidFill>
                  <a:schemeClr val="accent2"/>
                </a:solidFill>
                <a:latin typeface="Century Schoolbook" panose="02040604050505020304" pitchFamily="18" charset="0"/>
              </a:rPr>
              <a:t>.</a:t>
            </a:r>
            <a:r>
              <a:rPr lang="zh-CN" altLang="en-US" dirty="0">
                <a:solidFill>
                  <a:schemeClr val="accent2"/>
                </a:solidFill>
                <a:latin typeface="Century Schoolbook" panose="02040604050505020304" pitchFamily="18" charset="0"/>
              </a:rPr>
              <a:t>机械能</a:t>
            </a:r>
            <a:endParaRPr lang="zh-CN" altLang="en-US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2546350" y="3200400"/>
          <a:ext cx="3949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" r:id="rId5" imgW="3949700" imgH="1054100" progId="Equation.3">
                  <p:embed/>
                </p:oleObj>
              </mc:Choice>
              <mc:Fallback>
                <p:oleObj name="" r:id="rId5" imgW="3949700" imgH="10541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46350" y="3200400"/>
                        <a:ext cx="39497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228600" y="4419600"/>
            <a:ext cx="3505200" cy="64135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楷体_GB2312" pitchFamily="49" charset="-122"/>
                <a:cs typeface="+mn-cs"/>
              </a:rPr>
              <a:t>五、谐振动合成</a:t>
            </a:r>
            <a:endParaRPr kumimoji="1" lang="zh-CN" altLang="en-US" kern="1200" cap="none" spc="0" normalizeH="0" baseline="0" noProof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entury Schoolbook" panose="020406040505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132" name="Text Box 12"/>
          <p:cNvSpPr txBox="1"/>
          <p:nvPr/>
        </p:nvSpPr>
        <p:spPr>
          <a:xfrm>
            <a:off x="228600" y="5257800"/>
            <a:ext cx="62484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Century Schoolbook" panose="02040604050505020304" pitchFamily="18" charset="0"/>
              </a:rPr>
              <a:t>.</a:t>
            </a:r>
            <a:r>
              <a:rPr lang="zh-CN" altLang="en-US" dirty="0">
                <a:solidFill>
                  <a:schemeClr val="accent2"/>
                </a:solidFill>
                <a:latin typeface="Century Schoolbook" panose="02040604050505020304" pitchFamily="18" charset="0"/>
              </a:rPr>
              <a:t>两同方向同频率谐振动合成</a:t>
            </a:r>
            <a:endParaRPr lang="zh-CN" altLang="en-US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" name="五角星 1"/>
          <p:cNvSpPr/>
          <p:nvPr/>
        </p:nvSpPr>
        <p:spPr>
          <a:xfrm>
            <a:off x="7236460" y="1124585"/>
            <a:ext cx="720090" cy="575945"/>
          </a:xfrm>
          <a:prstGeom prst="star5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entury Schoolbook" panose="02040604050505020304" pitchFamily="18" charset="0"/>
              <a:ea typeface="楷体_GB2312" pitchFamily="49" charset="-122"/>
            </a:endParaRPr>
          </a:p>
        </p:txBody>
      </p:sp>
      <p:sp>
        <p:nvSpPr>
          <p:cNvPr id="3" name="五角星 2"/>
          <p:cNvSpPr/>
          <p:nvPr>
            <p:custDataLst>
              <p:tags r:id="rId7"/>
            </p:custDataLst>
          </p:nvPr>
        </p:nvSpPr>
        <p:spPr>
          <a:xfrm>
            <a:off x="6948170" y="3356610"/>
            <a:ext cx="720090" cy="575945"/>
          </a:xfrm>
          <a:prstGeom prst="star5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entury Schoolbook" panose="02040604050505020304" pitchFamily="18" charset="0"/>
              <a:ea typeface="楷体_GB2312" pitchFamily="49" charset="-122"/>
            </a:endParaRPr>
          </a:p>
        </p:txBody>
      </p:sp>
      <p:sp>
        <p:nvSpPr>
          <p:cNvPr id="4" name="五角星 3"/>
          <p:cNvSpPr/>
          <p:nvPr>
            <p:custDataLst>
              <p:tags r:id="rId8"/>
            </p:custDataLst>
          </p:nvPr>
        </p:nvSpPr>
        <p:spPr>
          <a:xfrm>
            <a:off x="7236460" y="2209800"/>
            <a:ext cx="720090" cy="575945"/>
          </a:xfrm>
          <a:prstGeom prst="star5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entury Schoolbook" panose="020406040505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6" grpId="0"/>
      <p:bldP spid="5127" grpId="0"/>
      <p:bldP spid="5129" grpId="0" bldLvl="0" animBg="1"/>
      <p:bldP spid="51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3702050" y="228600"/>
          <a:ext cx="3759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" r:id="rId1" imgW="3759200" imgH="533400" progId="Equation.3">
                  <p:embed/>
                </p:oleObj>
              </mc:Choice>
              <mc:Fallback>
                <p:oleObj name="" r:id="rId1" imgW="3759200" imgH="5334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02050" y="228600"/>
                        <a:ext cx="3759200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3657600" y="1066800"/>
          <a:ext cx="3848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" r:id="rId3" imgW="3848100" imgH="533400" progId="Equation.3">
                  <p:embed/>
                </p:oleObj>
              </mc:Choice>
              <mc:Fallback>
                <p:oleObj name="" r:id="rId3" imgW="3848100" imgH="5334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1066800"/>
                        <a:ext cx="3848100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/>
          <p:nvPr/>
        </p:nvSpPr>
        <p:spPr>
          <a:xfrm>
            <a:off x="395288" y="1773238"/>
            <a:ext cx="2663825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CC0000"/>
                </a:solidFill>
                <a:latin typeface="Century Schoolbook" panose="02040604050505020304" pitchFamily="18" charset="0"/>
              </a:rPr>
              <a:t>振动合成：</a:t>
            </a:r>
            <a:endParaRPr lang="zh-CN" altLang="en-US" dirty="0">
              <a:solidFill>
                <a:srgbClr val="CC0000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2895600" y="1905000"/>
          <a:ext cx="5118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" r:id="rId5" imgW="5118100" imgH="533400" progId="Equation.3">
                  <p:embed/>
                </p:oleObj>
              </mc:Choice>
              <mc:Fallback>
                <p:oleObj name="" r:id="rId5" imgW="5118100" imgH="5334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1905000"/>
                        <a:ext cx="5118100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/>
          <p:nvPr/>
        </p:nvSpPr>
        <p:spPr>
          <a:xfrm>
            <a:off x="684213" y="260350"/>
            <a:ext cx="2232025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CC0000"/>
                </a:solidFill>
                <a:latin typeface="Century Schoolbook" panose="02040604050505020304" pitchFamily="18" charset="0"/>
              </a:rPr>
              <a:t>分振动：</a:t>
            </a:r>
            <a:endParaRPr lang="zh-CN" altLang="en-US" dirty="0">
              <a:solidFill>
                <a:srgbClr val="CC0000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990600" y="2667000"/>
          <a:ext cx="677068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" r:id="rId7" imgW="6769100" imgH="622300" progId="Equation.3">
                  <p:embed/>
                </p:oleObj>
              </mc:Choice>
              <mc:Fallback>
                <p:oleObj name="" r:id="rId7" imgW="6769100" imgH="6223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2667000"/>
                        <a:ext cx="6770688" cy="620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990600" y="3505200"/>
          <a:ext cx="5067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" r:id="rId9" imgW="5067300" imgH="1168400" progId="Equation.3">
                  <p:embed/>
                </p:oleObj>
              </mc:Choice>
              <mc:Fallback>
                <p:oleObj name="" r:id="rId9" imgW="5067300" imgH="11684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600" y="3505200"/>
                        <a:ext cx="506730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1238250" y="4854575"/>
          <a:ext cx="3708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" r:id="rId11" imgW="3708400" imgH="533400" progId="Equation.3">
                  <p:embed/>
                </p:oleObj>
              </mc:Choice>
              <mc:Fallback>
                <p:oleObj name="" r:id="rId11" imgW="3708400" imgH="5334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38250" y="4854575"/>
                        <a:ext cx="3708400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6457950" y="4854575"/>
          <a:ext cx="2311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" r:id="rId13" imgW="2311400" imgH="533400" progId="Equation.3">
                  <p:embed/>
                </p:oleObj>
              </mc:Choice>
              <mc:Fallback>
                <p:oleObj name="" r:id="rId13" imgW="2311400" imgH="5334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57950" y="4854575"/>
                        <a:ext cx="2311400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11"/>
          <p:cNvSpPr txBox="1"/>
          <p:nvPr/>
        </p:nvSpPr>
        <p:spPr>
          <a:xfrm>
            <a:off x="603250" y="4800600"/>
            <a:ext cx="6858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Century Schoolbook" panose="02040604050505020304" pitchFamily="18" charset="0"/>
              </a:rPr>
              <a:t>当</a:t>
            </a:r>
            <a:endParaRPr lang="zh-CN" altLang="en-US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156" name="Text Box 12"/>
          <p:cNvSpPr txBox="1"/>
          <p:nvPr/>
        </p:nvSpPr>
        <p:spPr>
          <a:xfrm>
            <a:off x="5327650" y="4800600"/>
            <a:ext cx="6858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Century Schoolbook" panose="02040604050505020304" pitchFamily="18" charset="0"/>
              </a:rPr>
              <a:t>时</a:t>
            </a:r>
            <a:endParaRPr lang="zh-CN" altLang="en-US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6372225" y="5516563"/>
          <a:ext cx="25209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" r:id="rId15" imgW="888365" imgH="215900" progId="Equation.3">
                  <p:embed/>
                </p:oleObj>
              </mc:Choice>
              <mc:Fallback>
                <p:oleObj name="" r:id="rId15" imgW="888365" imgH="2159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72225" y="5516563"/>
                        <a:ext cx="2520950" cy="765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Text Box 15"/>
          <p:cNvSpPr txBox="1"/>
          <p:nvPr/>
        </p:nvSpPr>
        <p:spPr>
          <a:xfrm>
            <a:off x="615950" y="5584825"/>
            <a:ext cx="6858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Century Schoolbook" panose="02040604050505020304" pitchFamily="18" charset="0"/>
              </a:rPr>
              <a:t>当</a:t>
            </a:r>
            <a:endParaRPr lang="zh-CN" altLang="en-US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160" name="Text Box 16"/>
          <p:cNvSpPr txBox="1"/>
          <p:nvPr/>
        </p:nvSpPr>
        <p:spPr>
          <a:xfrm>
            <a:off x="5340350" y="5584825"/>
            <a:ext cx="685800" cy="6413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Century Schoolbook" panose="02040604050505020304" pitchFamily="18" charset="0"/>
              </a:rPr>
              <a:t>时</a:t>
            </a:r>
            <a:endParaRPr lang="zh-CN" altLang="en-US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6161" name="Object 17"/>
          <p:cNvGraphicFramePr>
            <a:graphicFrameLocks noChangeAspect="1"/>
          </p:cNvGraphicFramePr>
          <p:nvPr/>
        </p:nvGraphicFramePr>
        <p:xfrm>
          <a:off x="1289050" y="5638800"/>
          <a:ext cx="38893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" r:id="rId17" imgW="4622800" imgH="533400" progId="Equation.3">
                  <p:embed/>
                </p:oleObj>
              </mc:Choice>
              <mc:Fallback>
                <p:oleObj name="" r:id="rId17" imgW="4622800" imgH="5334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89050" y="5638800"/>
                        <a:ext cx="3889375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2" name="AutoShape 18"/>
          <p:cNvSpPr/>
          <p:nvPr/>
        </p:nvSpPr>
        <p:spPr>
          <a:xfrm>
            <a:off x="381000" y="50292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6172" name="AutoShape 28"/>
          <p:cNvSpPr/>
          <p:nvPr/>
        </p:nvSpPr>
        <p:spPr>
          <a:xfrm>
            <a:off x="3276600" y="404813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6173" name="AutoShape 29"/>
          <p:cNvSpPr/>
          <p:nvPr/>
        </p:nvSpPr>
        <p:spPr>
          <a:xfrm>
            <a:off x="611188" y="2781300"/>
            <a:ext cx="144462" cy="1511300"/>
          </a:xfrm>
          <a:prstGeom prst="leftBrace">
            <a:avLst>
              <a:gd name="adj1" fmla="val 87179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3" name="五角星 2"/>
          <p:cNvSpPr/>
          <p:nvPr>
            <p:custDataLst>
              <p:tags r:id="rId19"/>
            </p:custDataLst>
          </p:nvPr>
        </p:nvSpPr>
        <p:spPr>
          <a:xfrm>
            <a:off x="7668260" y="4090035"/>
            <a:ext cx="720090" cy="575945"/>
          </a:xfrm>
          <a:prstGeom prst="star5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entury Schoolbook" panose="020406040505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50" grpId="0"/>
      <p:bldP spid="6155" grpId="0"/>
      <p:bldP spid="6156" grpId="0"/>
      <p:bldP spid="6159" grpId="0"/>
      <p:bldP spid="6160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MmM2NDliNmJlODRmZTE1ODA4MWU2ZjAwMmM4Mzc0MzQifQ=="/>
  <p:tag name="KSO_WPP_MARK_KEY" val="024fccab-d41f-4d01-9554-1348d232befe"/>
  <p:tag name="commondata" val="eyJoZGlkIjoiNTYzMDQ3ODhmODg3ZDA4ZGIxNzcwNjJlYjNjN2JkODk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stealth" w="med" len="lg"/>
          <a:tailEnd type="stealth" w="med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anose="020406040505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stealth" w="med" len="lg"/>
          <a:tailEnd type="stealth" w="med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anose="020406040505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stealth" w="med" len="lg"/>
          <a:tailEnd type="stealth" w="med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anose="020406040505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stealth" w="med" len="lg"/>
          <a:tailEnd type="stealth" w="med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anose="020406040505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1465</Words>
  <Application>WPS 演示</Application>
  <PresentationFormat>全屏显示(4:3)</PresentationFormat>
  <Paragraphs>278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118</vt:i4>
      </vt:variant>
      <vt:variant>
        <vt:lpstr>幻灯片标题</vt:lpstr>
      </vt:variant>
      <vt:variant>
        <vt:i4>24</vt:i4>
      </vt:variant>
    </vt:vector>
  </HeadingPairs>
  <TitlesOfParts>
    <vt:vector size="156" baseType="lpstr">
      <vt:lpstr>Arial</vt:lpstr>
      <vt:lpstr>宋体</vt:lpstr>
      <vt:lpstr>Wingdings</vt:lpstr>
      <vt:lpstr>Century Schoolbook</vt:lpstr>
      <vt:lpstr>楷体_GB2312</vt:lpstr>
      <vt:lpstr>新宋体</vt:lpstr>
      <vt:lpstr>Times New Roman</vt:lpstr>
      <vt:lpstr>隶书</vt:lpstr>
      <vt:lpstr>Symbol</vt:lpstr>
      <vt:lpstr>微软雅黑</vt:lpstr>
      <vt:lpstr>Arial Unicode MS</vt:lpstr>
      <vt:lpstr>Calibri</vt:lpstr>
      <vt:lpstr>默认设计模板</vt:lpstr>
      <vt:lpstr>1_默认设计模板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物理</dc:creator>
  <cp:lastModifiedBy>yange</cp:lastModifiedBy>
  <cp:revision>69</cp:revision>
  <dcterms:created xsi:type="dcterms:W3CDTF">2000-06-27T14:32:00Z</dcterms:created>
  <dcterms:modified xsi:type="dcterms:W3CDTF">2024-06-02T04:00:38Z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1D53480FBE9D4E989D658584DE2C48C6</vt:lpwstr>
  </property>
  <property fmtid="{D5CDD505-2E9C-101B-9397-08002B2CF9AE}" pid="3" name="KSOProductBuildVer">
    <vt:lpwstr>2052-12.1.0.16729</vt:lpwstr>
  </property>
</Properties>
</file>