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6" r:id="rId4"/>
    <p:sldId id="261" r:id="rId5"/>
    <p:sldId id="265" r:id="rId6"/>
    <p:sldId id="267" r:id="rId7"/>
    <p:sldId id="260" r:id="rId8"/>
    <p:sldId id="268" r:id="rId9"/>
    <p:sldId id="271" r:id="rId10"/>
    <p:sldId id="259" r:id="rId11"/>
    <p:sldId id="269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9B6FA-48AF-FB47-EF4F-567A5D33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5A6D9E-D88A-3955-2635-8E5FB6D24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267D4-5F0B-F7DE-AE3C-030E8F3A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1EAD-4C46-458F-8703-AC53A3305A8D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2110D-DCE4-D703-6EE0-76C8B7DC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07B48-063F-8CE0-7E85-4F757A57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B75-5536-49D1-BA69-CBE0D6A0A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DE415-1EFC-F122-68E6-228DD348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368574-08E4-D338-5F29-343FE7DCF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7A1DD8-C7D5-71E1-01A6-4FE34582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1EAD-4C46-458F-8703-AC53A3305A8D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67F3C-4067-F8E2-42FF-9F68031A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B5348-4764-DE69-E1E5-ABDD8D31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B75-5536-49D1-BA69-CBE0D6A0A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64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1C7270-BBFA-70FA-F939-FEE057152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900673-8FEA-6BD5-F62C-473486997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192CE-1178-9F45-07E1-B57B9879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1EAD-4C46-458F-8703-AC53A3305A8D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A363C-D4FF-B01E-9E57-399E210A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385FF-7D39-29FD-B8C9-330AA808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B75-5536-49D1-BA69-CBE0D6A0A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80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2FD35-BAF3-00A8-6E2D-7BF82775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4DCD6-4DEF-19F5-A3BD-6B991529B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6ED54-D714-E59D-504D-E54D918E0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1EAD-4C46-458F-8703-AC53A3305A8D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29B70-2625-8736-73B5-D10A1DAC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1653AF-0F1D-ED79-FC52-79993459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B75-5536-49D1-BA69-CBE0D6A0A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1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95228-376C-5776-1480-F8A1C4B1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035E0-4101-AA34-F18B-553284CF8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1F2C2-825A-4CDD-DCCC-870BA8D9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1EAD-4C46-458F-8703-AC53A3305A8D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E2CA0-6571-843A-4600-11795526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2A726-EB0E-5A55-F833-E45BD9DB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B75-5536-49D1-BA69-CBE0D6A0A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48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EB793-FAE2-1E0D-DE3E-F316EC9E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C1C9A-D0EB-79A1-791B-6F1B169CD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B5DBAE-DAF4-6799-3B60-89502E254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5E731-4EBD-6A65-7934-C8520532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1EAD-4C46-458F-8703-AC53A3305A8D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F343A6-6EA2-7A5D-6AE5-EE616F50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66F337-2C80-09F6-0F0E-7043FA3F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B75-5536-49D1-BA69-CBE0D6A0A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74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0C670-4936-D3BB-280A-CC14A053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D6CF0B-8C94-DD15-37F9-E3F908341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8166E7-52AD-1104-6E05-F4BF824D8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6E7A74-3943-B27B-DCAA-65679F18A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C99CDB-9843-67B5-FA30-ECA4869FE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16BB67-664E-1F21-997C-F178760E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1EAD-4C46-458F-8703-AC53A3305A8D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2B9E1C-C6C7-23F9-AA52-392A16B9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585120-6D59-5CC6-AE83-7B59E78A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B75-5536-49D1-BA69-CBE0D6A0A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4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A5FCD-2158-7859-F34C-CD57C891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87BE1C-2715-89FB-E3AD-5CB0655E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1EAD-4C46-458F-8703-AC53A3305A8D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16EC65-B58C-77BF-F5D3-177F2A59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05CBC1-1430-97BE-2DA4-256270D7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B75-5536-49D1-BA69-CBE0D6A0A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1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7C9F08-F966-2F13-EDC0-D4254B1E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1EAD-4C46-458F-8703-AC53A3305A8D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417DA2-F175-F672-8D64-EB65450F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F7246A-7514-60E4-86CD-8D9AB8E8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B75-5536-49D1-BA69-CBE0D6A0A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62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7175D-A4EC-89CB-EC72-8AB8219E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3457D-9F18-CB70-C3AE-96DDC97A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34EBD2-359C-1286-CA60-E79302B12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233D96-4640-9578-9D8F-D52A9845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1EAD-4C46-458F-8703-AC53A3305A8D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AF2443-0654-4C70-A48C-9997B714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85EE4C-383A-DC09-9738-01B52CA6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B75-5536-49D1-BA69-CBE0D6A0A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65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80CC9-6811-F3B0-20DF-616C3468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7E311A-9B75-6E28-678B-44434C626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9680A4-52A2-FC54-BF9D-0C8EBA644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66A33-D54C-297E-1CF5-B91175DC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1EAD-4C46-458F-8703-AC53A3305A8D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1FE2D6-2662-1108-AE03-A44870DC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CEBF8C-2037-F017-00F4-5AE63B78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B75-5536-49D1-BA69-CBE0D6A0A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8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6A353A-DF16-F1CA-19AF-1A36BE56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D98619-EF4B-867E-DB37-058E1BDFA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D19E4-443D-C1E9-64F5-47D314102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01EAD-4C46-458F-8703-AC53A3305A8D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06C46-660F-AF24-28B7-520002ABE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13254-9678-C577-EFFD-A5FCE884C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3FB75-5536-49D1-BA69-CBE0D6A0A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7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F81893B-ED06-F261-C108-8D72DBA4BAF0}"/>
              </a:ext>
            </a:extLst>
          </p:cNvPr>
          <p:cNvSpPr/>
          <p:nvPr/>
        </p:nvSpPr>
        <p:spPr>
          <a:xfrm>
            <a:off x="3993274" y="197356"/>
            <a:ext cx="223520" cy="607281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Latch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0B13F88-D819-D34B-5B41-89E53EE18574}"/>
              </a:ext>
            </a:extLst>
          </p:cNvPr>
          <p:cNvSpPr/>
          <p:nvPr/>
        </p:nvSpPr>
        <p:spPr>
          <a:xfrm>
            <a:off x="6927215" y="211135"/>
            <a:ext cx="223520" cy="607282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Latch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9DB594-4DD1-F49D-59CE-6CEE45C1119E}"/>
              </a:ext>
            </a:extLst>
          </p:cNvPr>
          <p:cNvSpPr/>
          <p:nvPr/>
        </p:nvSpPr>
        <p:spPr>
          <a:xfrm>
            <a:off x="9346632" y="211135"/>
            <a:ext cx="223520" cy="607282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Latch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642B14E-AB76-2E41-9E87-FED6797104C6}"/>
              </a:ext>
            </a:extLst>
          </p:cNvPr>
          <p:cNvSpPr/>
          <p:nvPr/>
        </p:nvSpPr>
        <p:spPr>
          <a:xfrm>
            <a:off x="10998527" y="211135"/>
            <a:ext cx="223520" cy="607282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Latch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99D343-47CB-66C9-5887-AFDC3A817BDA}"/>
              </a:ext>
            </a:extLst>
          </p:cNvPr>
          <p:cNvSpPr/>
          <p:nvPr/>
        </p:nvSpPr>
        <p:spPr>
          <a:xfrm>
            <a:off x="1131813" y="2406650"/>
            <a:ext cx="482600" cy="6794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9" name="矩形: 剪去左右顶角 8">
            <a:extLst>
              <a:ext uri="{FF2B5EF4-FFF2-40B4-BE49-F238E27FC236}">
                <a16:creationId xmlns:a16="http://schemas.microsoft.com/office/drawing/2014/main" id="{8628CA2E-590C-10FD-9B48-5EE71C906AA5}"/>
              </a:ext>
            </a:extLst>
          </p:cNvPr>
          <p:cNvSpPr/>
          <p:nvPr/>
        </p:nvSpPr>
        <p:spPr>
          <a:xfrm rot="5400000">
            <a:off x="7481580" y="2130183"/>
            <a:ext cx="1498598" cy="534672"/>
          </a:xfrm>
          <a:prstGeom prst="snip2SameRect">
            <a:avLst>
              <a:gd name="adj1" fmla="val 49756"/>
              <a:gd name="adj2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ALU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356D59-E802-4790-27C8-109B6F49CBFD}"/>
              </a:ext>
            </a:extLst>
          </p:cNvPr>
          <p:cNvSpPr/>
          <p:nvPr/>
        </p:nvSpPr>
        <p:spPr>
          <a:xfrm>
            <a:off x="2230438" y="1587500"/>
            <a:ext cx="685482" cy="149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指令存储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F4E0D40-4D61-6CAD-D469-13999EFB6DE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614413" y="2746375"/>
            <a:ext cx="6160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F3ABA12-CFEB-38BE-A56F-A94113DB60A9}"/>
              </a:ext>
            </a:extLst>
          </p:cNvPr>
          <p:cNvSpPr txBox="1"/>
          <p:nvPr/>
        </p:nvSpPr>
        <p:spPr>
          <a:xfrm>
            <a:off x="1691883" y="249406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addr</a:t>
            </a:r>
            <a:endParaRPr lang="zh-CN" altLang="en-US" sz="1400" dirty="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C06E3B27-701D-2DCB-0224-CBE3EBD645CD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 flipH="1" flipV="1">
            <a:off x="1021581" y="1524389"/>
            <a:ext cx="1964128" cy="50353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梯形 19">
            <a:extLst>
              <a:ext uri="{FF2B5EF4-FFF2-40B4-BE49-F238E27FC236}">
                <a16:creationId xmlns:a16="http://schemas.microsoft.com/office/drawing/2014/main" id="{FA2E56D5-B8B5-2FF5-0013-DE80D9B05634}"/>
              </a:ext>
            </a:extLst>
          </p:cNvPr>
          <p:cNvSpPr/>
          <p:nvPr/>
        </p:nvSpPr>
        <p:spPr>
          <a:xfrm rot="5400000">
            <a:off x="423206" y="2657474"/>
            <a:ext cx="582895" cy="17780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5C2F6DE-95FA-B266-58FD-0454E47198DF}"/>
              </a:ext>
            </a:extLst>
          </p:cNvPr>
          <p:cNvSpPr/>
          <p:nvPr/>
        </p:nvSpPr>
        <p:spPr>
          <a:xfrm>
            <a:off x="2255414" y="640205"/>
            <a:ext cx="635529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+4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F00BC0E-FBA4-C6E0-4EE1-0844EA664251}"/>
              </a:ext>
            </a:extLst>
          </p:cNvPr>
          <p:cNvSpPr/>
          <p:nvPr/>
        </p:nvSpPr>
        <p:spPr>
          <a:xfrm>
            <a:off x="4478284" y="4630896"/>
            <a:ext cx="1230289" cy="3397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545724-47EE-7EB6-40A2-EC4D660BD419}"/>
              </a:ext>
            </a:extLst>
          </p:cNvPr>
          <p:cNvSpPr txBox="1"/>
          <p:nvPr/>
        </p:nvSpPr>
        <p:spPr>
          <a:xfrm>
            <a:off x="2548548" y="3146818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instruction</a:t>
            </a:r>
            <a:endParaRPr lang="zh-CN" altLang="en-US" sz="1400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5D0C935-DCE9-D1C8-EBEE-B1EFA2AC4E2D}"/>
              </a:ext>
            </a:extLst>
          </p:cNvPr>
          <p:cNvCxnSpPr>
            <a:cxnSpLocks/>
          </p:cNvCxnSpPr>
          <p:nvPr/>
        </p:nvCxnSpPr>
        <p:spPr>
          <a:xfrm>
            <a:off x="0" y="4504584"/>
            <a:ext cx="12192000" cy="0"/>
          </a:xfrm>
          <a:prstGeom prst="line">
            <a:avLst/>
          </a:prstGeom>
          <a:ln w="31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35AB6F2-06B0-D3AA-CF85-22DD6BECC1CF}"/>
              </a:ext>
            </a:extLst>
          </p:cNvPr>
          <p:cNvCxnSpPr>
            <a:cxnSpLocks/>
            <a:stCxn id="20" idx="0"/>
            <a:endCxn id="8" idx="1"/>
          </p:cNvCxnSpPr>
          <p:nvPr/>
        </p:nvCxnSpPr>
        <p:spPr>
          <a:xfrm>
            <a:off x="803554" y="2746375"/>
            <a:ext cx="3282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F2BDA2F-F4E6-4A6C-83CD-6CA557FCE809}"/>
              </a:ext>
            </a:extLst>
          </p:cNvPr>
          <p:cNvSpPr txBox="1"/>
          <p:nvPr/>
        </p:nvSpPr>
        <p:spPr>
          <a:xfrm>
            <a:off x="546129" y="2151010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next_addr</a:t>
            </a:r>
            <a:endParaRPr lang="zh-CN" altLang="en-US" sz="1400" dirty="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5BB776A7-6D16-CDCB-5F09-74D4C30F5029}"/>
              </a:ext>
            </a:extLst>
          </p:cNvPr>
          <p:cNvCxnSpPr>
            <a:cxnSpLocks/>
          </p:cNvCxnSpPr>
          <p:nvPr/>
        </p:nvCxnSpPr>
        <p:spPr>
          <a:xfrm flipH="1">
            <a:off x="628013" y="795622"/>
            <a:ext cx="2265189" cy="1819275"/>
          </a:xfrm>
          <a:prstGeom prst="bentConnector5">
            <a:avLst>
              <a:gd name="adj1" fmla="val -10092"/>
              <a:gd name="adj2" fmla="val -21861"/>
              <a:gd name="adj3" fmla="val 1100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AF15D68-0C9A-A58A-3E0C-72341D71D8E0}"/>
              </a:ext>
            </a:extLst>
          </p:cNvPr>
          <p:cNvSpPr txBox="1"/>
          <p:nvPr/>
        </p:nvSpPr>
        <p:spPr>
          <a:xfrm>
            <a:off x="698674" y="48956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是否跳转？</a:t>
            </a: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693E6ED-C011-B9AF-9131-02CC95ADA61F}"/>
              </a:ext>
            </a:extLst>
          </p:cNvPr>
          <p:cNvCxnSpPr>
            <a:cxnSpLocks/>
            <a:stCxn id="11" idx="2"/>
            <a:endCxn id="24" idx="1"/>
          </p:cNvCxnSpPr>
          <p:nvPr/>
        </p:nvCxnSpPr>
        <p:spPr>
          <a:xfrm rot="16200000" flipH="1">
            <a:off x="2668402" y="2990876"/>
            <a:ext cx="1714659" cy="190510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FB3C00A3-7055-2319-C0FB-A938BAE5E702}"/>
              </a:ext>
            </a:extLst>
          </p:cNvPr>
          <p:cNvCxnSpPr>
            <a:cxnSpLocks/>
            <a:stCxn id="418" idx="1"/>
            <a:endCxn id="86" idx="6"/>
          </p:cNvCxnSpPr>
          <p:nvPr/>
        </p:nvCxnSpPr>
        <p:spPr>
          <a:xfrm rot="10800000">
            <a:off x="3335791" y="5299596"/>
            <a:ext cx="3926561" cy="15889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B0272C07-5460-D6F8-BE0E-92167E5BC875}"/>
              </a:ext>
            </a:extLst>
          </p:cNvPr>
          <p:cNvSpPr/>
          <p:nvPr/>
        </p:nvSpPr>
        <p:spPr>
          <a:xfrm>
            <a:off x="2815090" y="5046755"/>
            <a:ext cx="520700" cy="5056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Jump</a:t>
            </a:r>
            <a:r>
              <a:rPr lang="zh-CN" altLang="en-US" sz="1000" dirty="0"/>
              <a:t>？</a:t>
            </a:r>
          </a:p>
        </p:txBody>
      </p: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C3536968-451C-B5F8-3622-C3D350BEBBF5}"/>
              </a:ext>
            </a:extLst>
          </p:cNvPr>
          <p:cNvCxnSpPr>
            <a:cxnSpLocks/>
            <a:stCxn id="86" idx="2"/>
            <a:endCxn id="20" idx="3"/>
          </p:cNvCxnSpPr>
          <p:nvPr/>
        </p:nvCxnSpPr>
        <p:spPr>
          <a:xfrm rot="10800000">
            <a:off x="714654" y="3015597"/>
            <a:ext cx="2100436" cy="2283998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2EEE1C09-B0A7-55A2-549D-0938DC0DCA41}"/>
              </a:ext>
            </a:extLst>
          </p:cNvPr>
          <p:cNvSpPr/>
          <p:nvPr/>
        </p:nvSpPr>
        <p:spPr>
          <a:xfrm>
            <a:off x="4887936" y="3824299"/>
            <a:ext cx="1230289" cy="3397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立即数扩展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4934E10F-4D14-B760-20E3-AFF70EB0DCE2}"/>
              </a:ext>
            </a:extLst>
          </p:cNvPr>
          <p:cNvSpPr txBox="1"/>
          <p:nvPr/>
        </p:nvSpPr>
        <p:spPr>
          <a:xfrm>
            <a:off x="60300" y="6497666"/>
            <a:ext cx="7007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此处若跳转，需要插入</a:t>
            </a:r>
            <a:r>
              <a:rPr lang="en-US" altLang="zh-CN" sz="1400" dirty="0"/>
              <a:t>NOP</a:t>
            </a:r>
            <a:r>
              <a:rPr lang="zh-CN" altLang="en-US" sz="1400" dirty="0"/>
              <a:t>，或者使用与跳转无关的一个指令</a:t>
            </a:r>
            <a:r>
              <a:rPr lang="en-US" altLang="zh-CN" sz="1400" dirty="0"/>
              <a:t>;JAL</a:t>
            </a:r>
            <a:r>
              <a:rPr lang="zh-CN" altLang="en-US" sz="1400" dirty="0"/>
              <a:t>指令可直接译码跳转</a:t>
            </a: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C750AC67-FF13-E092-EF5C-E564998F9C3A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093429" y="4154807"/>
            <a:ext cx="0" cy="4760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66729305-E69B-2632-8986-6641BEC7EEBA}"/>
              </a:ext>
            </a:extLst>
          </p:cNvPr>
          <p:cNvSpPr txBox="1"/>
          <p:nvPr/>
        </p:nvSpPr>
        <p:spPr>
          <a:xfrm>
            <a:off x="-74125" y="28390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跳转地址</a:t>
            </a: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1C5A0C4B-0542-B23B-AD13-302B774EA11B}"/>
              </a:ext>
            </a:extLst>
          </p:cNvPr>
          <p:cNvSpPr/>
          <p:nvPr/>
        </p:nvSpPr>
        <p:spPr>
          <a:xfrm>
            <a:off x="5391515" y="1498219"/>
            <a:ext cx="975331" cy="149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通用寄存器</a:t>
            </a:r>
          </a:p>
        </p:txBody>
      </p:sp>
      <p:cxnSp>
        <p:nvCxnSpPr>
          <p:cNvPr id="202" name="连接符: 肘形 201">
            <a:extLst>
              <a:ext uri="{FF2B5EF4-FFF2-40B4-BE49-F238E27FC236}">
                <a16:creationId xmlns:a16="http://schemas.microsoft.com/office/drawing/2014/main" id="{DC1E0F66-BA60-00E6-2594-B6107DB49D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61328" y="2887763"/>
            <a:ext cx="2781858" cy="704407"/>
          </a:xfrm>
          <a:prstGeom prst="bentConnector3">
            <a:avLst>
              <a:gd name="adj1" fmla="val 999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5F1BCAD8-433B-1445-45E1-939EC1255C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38071" y="3278145"/>
            <a:ext cx="2015999" cy="689504"/>
          </a:xfrm>
          <a:prstGeom prst="bentConnector3">
            <a:avLst>
              <a:gd name="adj1" fmla="val 998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1FCA1786-C17A-85FC-C7FD-AEA337411EED}"/>
              </a:ext>
            </a:extLst>
          </p:cNvPr>
          <p:cNvSpPr txBox="1"/>
          <p:nvPr/>
        </p:nvSpPr>
        <p:spPr>
          <a:xfrm>
            <a:off x="4733049" y="1583656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addr r1</a:t>
            </a:r>
            <a:endParaRPr lang="zh-CN" altLang="en-US" sz="1400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B7FA36BE-47D7-46A1-4E37-9D434E7BC004}"/>
              </a:ext>
            </a:extLst>
          </p:cNvPr>
          <p:cNvSpPr txBox="1"/>
          <p:nvPr/>
        </p:nvSpPr>
        <p:spPr>
          <a:xfrm>
            <a:off x="4712729" y="2297356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addr r2</a:t>
            </a:r>
            <a:endParaRPr lang="zh-CN" altLang="en-US" sz="14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083369F8-4BDA-8412-8942-8631D852EEBC}"/>
              </a:ext>
            </a:extLst>
          </p:cNvPr>
          <p:cNvSpPr txBox="1"/>
          <p:nvPr/>
        </p:nvSpPr>
        <p:spPr>
          <a:xfrm>
            <a:off x="5184942" y="986289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addr rd</a:t>
            </a:r>
          </a:p>
          <a:p>
            <a:r>
              <a:rPr lang="en-US" altLang="zh-CN" sz="1400" dirty="0"/>
              <a:t>wr en</a:t>
            </a:r>
            <a:endParaRPr lang="zh-CN" altLang="en-US" sz="1400" dirty="0"/>
          </a:p>
        </p:txBody>
      </p:sp>
      <p:cxnSp>
        <p:nvCxnSpPr>
          <p:cNvPr id="215" name="连接符: 肘形 214">
            <a:extLst>
              <a:ext uri="{FF2B5EF4-FFF2-40B4-BE49-F238E27FC236}">
                <a16:creationId xmlns:a16="http://schemas.microsoft.com/office/drawing/2014/main" id="{998493C0-469F-14C4-2F0D-C47B876D5202}"/>
              </a:ext>
            </a:extLst>
          </p:cNvPr>
          <p:cNvCxnSpPr>
            <a:cxnSpLocks/>
            <a:stCxn id="24" idx="3"/>
            <a:endCxn id="201" idx="0"/>
          </p:cNvCxnSpPr>
          <p:nvPr/>
        </p:nvCxnSpPr>
        <p:spPr>
          <a:xfrm flipV="1">
            <a:off x="5708573" y="1498219"/>
            <a:ext cx="170608" cy="3302540"/>
          </a:xfrm>
          <a:prstGeom prst="bentConnector4">
            <a:avLst>
              <a:gd name="adj1" fmla="val 3710811"/>
              <a:gd name="adj2" fmla="val 1340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30FC1F13-6925-9DD8-7A0A-4F5D88655AE5}"/>
              </a:ext>
            </a:extLst>
          </p:cNvPr>
          <p:cNvSpPr txBox="1"/>
          <p:nvPr/>
        </p:nvSpPr>
        <p:spPr>
          <a:xfrm>
            <a:off x="6045284" y="1736163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r1</a:t>
            </a:r>
            <a:endParaRPr lang="zh-CN" altLang="en-US" sz="1400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98A6FD91-1383-7E4F-CA20-A1E172290416}"/>
              </a:ext>
            </a:extLst>
          </p:cNvPr>
          <p:cNvSpPr txBox="1"/>
          <p:nvPr/>
        </p:nvSpPr>
        <p:spPr>
          <a:xfrm>
            <a:off x="6040057" y="2370243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r2</a:t>
            </a:r>
            <a:endParaRPr lang="zh-CN" altLang="en-US" sz="1400" dirty="0"/>
          </a:p>
        </p:txBody>
      </p:sp>
      <p:cxnSp>
        <p:nvCxnSpPr>
          <p:cNvPr id="221" name="连接符: 肘形 220">
            <a:extLst>
              <a:ext uri="{FF2B5EF4-FFF2-40B4-BE49-F238E27FC236}">
                <a16:creationId xmlns:a16="http://schemas.microsoft.com/office/drawing/2014/main" id="{6512F9E8-CBE0-2B00-987C-992080B2F33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374458" y="2397519"/>
            <a:ext cx="1589085" cy="139103"/>
          </a:xfrm>
          <a:prstGeom prst="bentConnector3">
            <a:avLst>
              <a:gd name="adj1" fmla="val 606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4EA3A2C6-E035-BAD4-71C5-E3AEB47AE056}"/>
              </a:ext>
            </a:extLst>
          </p:cNvPr>
          <p:cNvSpPr txBox="1"/>
          <p:nvPr/>
        </p:nvSpPr>
        <p:spPr>
          <a:xfrm>
            <a:off x="4222353" y="50225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判断条件</a:t>
            </a:r>
          </a:p>
        </p:txBody>
      </p:sp>
      <p:cxnSp>
        <p:nvCxnSpPr>
          <p:cNvPr id="244" name="连接符: 肘形 243">
            <a:extLst>
              <a:ext uri="{FF2B5EF4-FFF2-40B4-BE49-F238E27FC236}">
                <a16:creationId xmlns:a16="http://schemas.microsoft.com/office/drawing/2014/main" id="{6F069AC7-D3C9-8287-E87D-D38DFA6D98F4}"/>
              </a:ext>
            </a:extLst>
          </p:cNvPr>
          <p:cNvCxnSpPr>
            <a:cxnSpLocks/>
            <a:stCxn id="247" idx="0"/>
            <a:endCxn id="256" idx="0"/>
          </p:cNvCxnSpPr>
          <p:nvPr/>
        </p:nvCxnSpPr>
        <p:spPr>
          <a:xfrm flipH="1">
            <a:off x="6089447" y="1022737"/>
            <a:ext cx="5456124" cy="476036"/>
          </a:xfrm>
          <a:prstGeom prst="bentConnector4">
            <a:avLst>
              <a:gd name="adj1" fmla="val -4190"/>
              <a:gd name="adj2" fmla="val -1003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梯形 246">
            <a:extLst>
              <a:ext uri="{FF2B5EF4-FFF2-40B4-BE49-F238E27FC236}">
                <a16:creationId xmlns:a16="http://schemas.microsoft.com/office/drawing/2014/main" id="{EF04232A-04E0-A91B-8054-E1785289D8D5}"/>
              </a:ext>
            </a:extLst>
          </p:cNvPr>
          <p:cNvSpPr/>
          <p:nvPr/>
        </p:nvSpPr>
        <p:spPr>
          <a:xfrm rot="5400000">
            <a:off x="11165223" y="933836"/>
            <a:ext cx="582895" cy="17780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3D2D534F-54E8-B977-4156-D3442DBB8459}"/>
              </a:ext>
            </a:extLst>
          </p:cNvPr>
          <p:cNvSpPr txBox="1"/>
          <p:nvPr/>
        </p:nvSpPr>
        <p:spPr>
          <a:xfrm>
            <a:off x="5708573" y="149877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rd_data</a:t>
            </a:r>
            <a:endParaRPr lang="zh-CN" altLang="en-US" sz="1400" dirty="0"/>
          </a:p>
        </p:txBody>
      </p:sp>
      <p:cxnSp>
        <p:nvCxnSpPr>
          <p:cNvPr id="260" name="连接符: 肘形 259">
            <a:extLst>
              <a:ext uri="{FF2B5EF4-FFF2-40B4-BE49-F238E27FC236}">
                <a16:creationId xmlns:a16="http://schemas.microsoft.com/office/drawing/2014/main" id="{CC19FCEA-E373-1231-D09B-E602895E86E1}"/>
              </a:ext>
            </a:extLst>
          </p:cNvPr>
          <p:cNvCxnSpPr>
            <a:cxnSpLocks/>
            <a:stCxn id="141" idx="3"/>
          </p:cNvCxnSpPr>
          <p:nvPr/>
        </p:nvCxnSpPr>
        <p:spPr>
          <a:xfrm flipV="1">
            <a:off x="6118225" y="2921812"/>
            <a:ext cx="1834168" cy="1072350"/>
          </a:xfrm>
          <a:prstGeom prst="bentConnector3">
            <a:avLst>
              <a:gd name="adj1" fmla="val 6846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8E0FAD-9863-5CD7-3B90-FD506CA61B66}"/>
              </a:ext>
            </a:extLst>
          </p:cNvPr>
          <p:cNvCxnSpPr>
            <a:cxnSpLocks/>
            <a:stCxn id="218" idx="3"/>
          </p:cNvCxnSpPr>
          <p:nvPr/>
        </p:nvCxnSpPr>
        <p:spPr>
          <a:xfrm>
            <a:off x="6385442" y="1890052"/>
            <a:ext cx="15669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矩形 290">
            <a:extLst>
              <a:ext uri="{FF2B5EF4-FFF2-40B4-BE49-F238E27FC236}">
                <a16:creationId xmlns:a16="http://schemas.microsoft.com/office/drawing/2014/main" id="{2622C700-E0E3-82A5-B222-20FDAC25E0C6}"/>
              </a:ext>
            </a:extLst>
          </p:cNvPr>
          <p:cNvSpPr/>
          <p:nvPr/>
        </p:nvSpPr>
        <p:spPr>
          <a:xfrm>
            <a:off x="10167322" y="2536622"/>
            <a:ext cx="685482" cy="149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数据存储</a:t>
            </a:r>
          </a:p>
        </p:txBody>
      </p:sp>
      <p:cxnSp>
        <p:nvCxnSpPr>
          <p:cNvPr id="292" name="连接符: 肘形 291">
            <a:extLst>
              <a:ext uri="{FF2B5EF4-FFF2-40B4-BE49-F238E27FC236}">
                <a16:creationId xmlns:a16="http://schemas.microsoft.com/office/drawing/2014/main" id="{A4920A69-5AA3-D49D-7D84-39246DD8B509}"/>
              </a:ext>
            </a:extLst>
          </p:cNvPr>
          <p:cNvCxnSpPr>
            <a:cxnSpLocks/>
            <a:stCxn id="291" idx="0"/>
          </p:cNvCxnSpPr>
          <p:nvPr/>
        </p:nvCxnSpPr>
        <p:spPr>
          <a:xfrm rot="5400000" flipH="1" flipV="1">
            <a:off x="10262415" y="1438090"/>
            <a:ext cx="1346180" cy="850884"/>
          </a:xfrm>
          <a:prstGeom prst="bentConnector3">
            <a:avLst>
              <a:gd name="adj1" fmla="val 1000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连接符: 肘形 296">
            <a:extLst>
              <a:ext uri="{FF2B5EF4-FFF2-40B4-BE49-F238E27FC236}">
                <a16:creationId xmlns:a16="http://schemas.microsoft.com/office/drawing/2014/main" id="{32767F08-7B45-CC8D-8611-65317DDC9E4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498215" y="857286"/>
            <a:ext cx="2869556" cy="1540233"/>
          </a:xfrm>
          <a:prstGeom prst="bentConnector3">
            <a:avLst>
              <a:gd name="adj1" fmla="val 185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连接符: 肘形 308">
            <a:extLst>
              <a:ext uri="{FF2B5EF4-FFF2-40B4-BE49-F238E27FC236}">
                <a16:creationId xmlns:a16="http://schemas.microsoft.com/office/drawing/2014/main" id="{26715D1F-99B9-39EE-DFA3-72D64932F6F6}"/>
              </a:ext>
            </a:extLst>
          </p:cNvPr>
          <p:cNvCxnSpPr>
            <a:cxnSpLocks/>
            <a:stCxn id="9" idx="3"/>
            <a:endCxn id="291" idx="1"/>
          </p:cNvCxnSpPr>
          <p:nvPr/>
        </p:nvCxnSpPr>
        <p:spPr>
          <a:xfrm>
            <a:off x="8498215" y="2397519"/>
            <a:ext cx="1669107" cy="888403"/>
          </a:xfrm>
          <a:prstGeom prst="bentConnector3">
            <a:avLst>
              <a:gd name="adj1" fmla="val 3224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矩形 417">
            <a:extLst>
              <a:ext uri="{FF2B5EF4-FFF2-40B4-BE49-F238E27FC236}">
                <a16:creationId xmlns:a16="http://schemas.microsoft.com/office/drawing/2014/main" id="{A64D020C-0835-4AD4-1000-183DF23BEBE4}"/>
              </a:ext>
            </a:extLst>
          </p:cNvPr>
          <p:cNvSpPr/>
          <p:nvPr/>
        </p:nvSpPr>
        <p:spPr>
          <a:xfrm>
            <a:off x="7262351" y="5288623"/>
            <a:ext cx="890585" cy="3397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</a:t>
            </a:r>
            <a:endParaRPr lang="zh-CN" altLang="en-US" dirty="0"/>
          </a:p>
        </p:txBody>
      </p:sp>
      <p:sp>
        <p:nvSpPr>
          <p:cNvPr id="432" name="矩形 431">
            <a:extLst>
              <a:ext uri="{FF2B5EF4-FFF2-40B4-BE49-F238E27FC236}">
                <a16:creationId xmlns:a16="http://schemas.microsoft.com/office/drawing/2014/main" id="{EC3A8FE9-2D86-C4CC-DAAA-5FDC223F2535}"/>
              </a:ext>
            </a:extLst>
          </p:cNvPr>
          <p:cNvSpPr/>
          <p:nvPr/>
        </p:nvSpPr>
        <p:spPr>
          <a:xfrm>
            <a:off x="11261731" y="5288623"/>
            <a:ext cx="890585" cy="3397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</a:t>
            </a:r>
            <a:endParaRPr lang="zh-CN" altLang="en-US" dirty="0"/>
          </a:p>
        </p:txBody>
      </p:sp>
      <p:cxnSp>
        <p:nvCxnSpPr>
          <p:cNvPr id="433" name="连接符: 肘形 432">
            <a:extLst>
              <a:ext uri="{FF2B5EF4-FFF2-40B4-BE49-F238E27FC236}">
                <a16:creationId xmlns:a16="http://schemas.microsoft.com/office/drawing/2014/main" id="{8D8DFF50-4AFF-7E50-4757-27E834E0ADDD}"/>
              </a:ext>
            </a:extLst>
          </p:cNvPr>
          <p:cNvCxnSpPr>
            <a:cxnSpLocks/>
            <a:stCxn id="432" idx="0"/>
            <a:endCxn id="247" idx="3"/>
          </p:cNvCxnSpPr>
          <p:nvPr/>
        </p:nvCxnSpPr>
        <p:spPr>
          <a:xfrm rot="16200000" flipV="1">
            <a:off x="9583516" y="3165114"/>
            <a:ext cx="3996664" cy="250353"/>
          </a:xfrm>
          <a:prstGeom prst="bentConnector3">
            <a:avLst>
              <a:gd name="adj1" fmla="val 46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文本框 446">
            <a:extLst>
              <a:ext uri="{FF2B5EF4-FFF2-40B4-BE49-F238E27FC236}">
                <a16:creationId xmlns:a16="http://schemas.microsoft.com/office/drawing/2014/main" id="{DE419B2D-D286-EF67-BD29-9E4D450D500E}"/>
              </a:ext>
            </a:extLst>
          </p:cNvPr>
          <p:cNvSpPr txBox="1"/>
          <p:nvPr/>
        </p:nvSpPr>
        <p:spPr>
          <a:xfrm>
            <a:off x="7952393" y="6503578"/>
            <a:ext cx="4131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数据前递</a:t>
            </a:r>
            <a:r>
              <a:rPr lang="en-US" altLang="zh-CN" sz="1400" dirty="0"/>
              <a:t>,EX</a:t>
            </a:r>
            <a:r>
              <a:rPr lang="zh-CN" altLang="en-US" sz="1400" dirty="0"/>
              <a:t>前递最优先</a:t>
            </a:r>
            <a:r>
              <a:rPr lang="en-US" altLang="zh-CN" sz="1400" dirty="0"/>
              <a:t>,MEM</a:t>
            </a:r>
            <a:r>
              <a:rPr lang="zh-CN" altLang="en-US" sz="1400" dirty="0"/>
              <a:t>其次</a:t>
            </a:r>
            <a:r>
              <a:rPr lang="en-US" altLang="zh-CN" sz="1400" dirty="0"/>
              <a:t>,</a:t>
            </a:r>
            <a:r>
              <a:rPr lang="zh-CN" altLang="en-US" sz="1400" dirty="0"/>
              <a:t>通用寄存器最后</a:t>
            </a:r>
          </a:p>
        </p:txBody>
      </p:sp>
      <p:cxnSp>
        <p:nvCxnSpPr>
          <p:cNvPr id="448" name="连接符: 肘形 447">
            <a:extLst>
              <a:ext uri="{FF2B5EF4-FFF2-40B4-BE49-F238E27FC236}">
                <a16:creationId xmlns:a16="http://schemas.microsoft.com/office/drawing/2014/main" id="{623A0A99-68C1-402F-2411-FF0195D07581}"/>
              </a:ext>
            </a:extLst>
          </p:cNvPr>
          <p:cNvCxnSpPr>
            <a:cxnSpLocks/>
            <a:stCxn id="418" idx="0"/>
            <a:endCxn id="9" idx="0"/>
          </p:cNvCxnSpPr>
          <p:nvPr/>
        </p:nvCxnSpPr>
        <p:spPr>
          <a:xfrm rot="5400000" flipH="1" flipV="1">
            <a:off x="6898359" y="3956104"/>
            <a:ext cx="2141805" cy="523235"/>
          </a:xfrm>
          <a:prstGeom prst="bentConnector3">
            <a:avLst>
              <a:gd name="adj1" fmla="val 88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连接符: 肘形 456">
            <a:extLst>
              <a:ext uri="{FF2B5EF4-FFF2-40B4-BE49-F238E27FC236}">
                <a16:creationId xmlns:a16="http://schemas.microsoft.com/office/drawing/2014/main" id="{419A46FB-5524-327D-E567-381F92732D30}"/>
              </a:ext>
            </a:extLst>
          </p:cNvPr>
          <p:cNvCxnSpPr>
            <a:cxnSpLocks/>
          </p:cNvCxnSpPr>
          <p:nvPr/>
        </p:nvCxnSpPr>
        <p:spPr>
          <a:xfrm>
            <a:off x="1751876" y="1405467"/>
            <a:ext cx="6200517" cy="330696"/>
          </a:xfrm>
          <a:prstGeom prst="bentConnector3">
            <a:avLst>
              <a:gd name="adj1" fmla="val 893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连接符: 肘形 465">
            <a:extLst>
              <a:ext uri="{FF2B5EF4-FFF2-40B4-BE49-F238E27FC236}">
                <a16:creationId xmlns:a16="http://schemas.microsoft.com/office/drawing/2014/main" id="{37EDBC2A-C967-3E90-C52C-869F34A5EC4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5753" y="986287"/>
            <a:ext cx="8408180" cy="1875446"/>
          </a:xfrm>
          <a:prstGeom prst="bentConnector3">
            <a:avLst>
              <a:gd name="adj1" fmla="val 10538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连接符: 肘形 479">
            <a:extLst>
              <a:ext uri="{FF2B5EF4-FFF2-40B4-BE49-F238E27FC236}">
                <a16:creationId xmlns:a16="http://schemas.microsoft.com/office/drawing/2014/main" id="{743F6C01-E7D6-E67F-D723-59484D0BE0FB}"/>
              </a:ext>
            </a:extLst>
          </p:cNvPr>
          <p:cNvCxnSpPr>
            <a:cxnSpLocks/>
            <a:endCxn id="418" idx="3"/>
          </p:cNvCxnSpPr>
          <p:nvPr/>
        </p:nvCxnSpPr>
        <p:spPr>
          <a:xfrm rot="5400000">
            <a:off x="7024531" y="4050217"/>
            <a:ext cx="2536674" cy="27986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接箭头连接符 493">
            <a:extLst>
              <a:ext uri="{FF2B5EF4-FFF2-40B4-BE49-F238E27FC236}">
                <a16:creationId xmlns:a16="http://schemas.microsoft.com/office/drawing/2014/main" id="{8F462020-71CC-3317-AE4D-79425A6B8B0C}"/>
              </a:ext>
            </a:extLst>
          </p:cNvPr>
          <p:cNvCxnSpPr>
            <a:cxnSpLocks/>
          </p:cNvCxnSpPr>
          <p:nvPr/>
        </p:nvCxnSpPr>
        <p:spPr>
          <a:xfrm flipV="1">
            <a:off x="6210136" y="4217721"/>
            <a:ext cx="0" cy="12407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3C3E321D-AB3A-6A62-4497-0BD8778EBF38}"/>
              </a:ext>
            </a:extLst>
          </p:cNvPr>
          <p:cNvCxnSpPr>
            <a:cxnSpLocks/>
          </p:cNvCxnSpPr>
          <p:nvPr/>
        </p:nvCxnSpPr>
        <p:spPr>
          <a:xfrm flipV="1">
            <a:off x="3563823" y="4217721"/>
            <a:ext cx="0" cy="10889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文本框 498">
            <a:extLst>
              <a:ext uri="{FF2B5EF4-FFF2-40B4-BE49-F238E27FC236}">
                <a16:creationId xmlns:a16="http://schemas.microsoft.com/office/drawing/2014/main" id="{3D86CC6E-C3A1-A845-49F5-8AE5A73D1889}"/>
              </a:ext>
            </a:extLst>
          </p:cNvPr>
          <p:cNvSpPr txBox="1"/>
          <p:nvPr/>
        </p:nvSpPr>
        <p:spPr>
          <a:xfrm>
            <a:off x="3081854" y="4197127"/>
            <a:ext cx="695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flush</a:t>
            </a:r>
            <a:endParaRPr lang="zh-CN" altLang="en-US" sz="1200" dirty="0"/>
          </a:p>
        </p:txBody>
      </p:sp>
      <p:sp>
        <p:nvSpPr>
          <p:cNvPr id="500" name="文本框 499">
            <a:extLst>
              <a:ext uri="{FF2B5EF4-FFF2-40B4-BE49-F238E27FC236}">
                <a16:creationId xmlns:a16="http://schemas.microsoft.com/office/drawing/2014/main" id="{2E91B2E3-0E8D-1A0B-20AD-033E4015293F}"/>
              </a:ext>
            </a:extLst>
          </p:cNvPr>
          <p:cNvSpPr txBox="1"/>
          <p:nvPr/>
        </p:nvSpPr>
        <p:spPr>
          <a:xfrm>
            <a:off x="6154781" y="4215481"/>
            <a:ext cx="695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flush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3862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F26644C-EE83-9813-B60D-83631713B2C4}"/>
              </a:ext>
            </a:extLst>
          </p:cNvPr>
          <p:cNvSpPr txBox="1"/>
          <p:nvPr/>
        </p:nvSpPr>
        <p:spPr>
          <a:xfrm>
            <a:off x="0" y="474134"/>
            <a:ext cx="62568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TEST: (x5~x7 for t0~t2, x28~x31 for t3~t6)</a:t>
            </a:r>
          </a:p>
          <a:p>
            <a:endParaRPr lang="en-US" altLang="zh-CN" dirty="0"/>
          </a:p>
          <a:p>
            <a:r>
              <a:rPr lang="en-US" altLang="zh-CN" dirty="0"/>
              <a:t>Addr: 0x00000000  data0=3, data1=2</a:t>
            </a:r>
          </a:p>
          <a:p>
            <a:r>
              <a:rPr lang="en-US" altLang="zh-CN" dirty="0"/>
              <a:t>_start_point:</a:t>
            </a:r>
          </a:p>
          <a:p>
            <a:r>
              <a:rPr lang="en-US" altLang="zh-CN" dirty="0"/>
              <a:t>	lw t0, 0x0(t0)	# read t0+0 addr’s data to t0</a:t>
            </a:r>
          </a:p>
          <a:p>
            <a:r>
              <a:rPr lang="en-US" altLang="zh-CN" dirty="0"/>
              <a:t>	lw t1, 0x1(t0)	# read t0+1 addr’s data to t1</a:t>
            </a:r>
          </a:p>
          <a:p>
            <a:r>
              <a:rPr lang="en-US" altLang="zh-CN" dirty="0"/>
              <a:t>	NOP</a:t>
            </a:r>
          </a:p>
          <a:p>
            <a:r>
              <a:rPr lang="en-US" altLang="zh-CN" dirty="0"/>
              <a:t>	NOP</a:t>
            </a:r>
          </a:p>
          <a:p>
            <a:r>
              <a:rPr lang="en-US" altLang="zh-CN" dirty="0"/>
              <a:t>	NOP</a:t>
            </a:r>
          </a:p>
          <a:p>
            <a:r>
              <a:rPr lang="en-US" altLang="zh-CN" dirty="0"/>
              <a:t>	add  t2, t0, t1	</a:t>
            </a:r>
          </a:p>
          <a:p>
            <a:r>
              <a:rPr lang="en-US" altLang="zh-CN" dirty="0"/>
              <a:t>	sub  t3, t0, t1	</a:t>
            </a:r>
          </a:p>
          <a:p>
            <a:r>
              <a:rPr lang="en-US" altLang="zh-CN" dirty="0"/>
              <a:t>	and  t4, t0, t1	</a:t>
            </a:r>
          </a:p>
          <a:p>
            <a:r>
              <a:rPr lang="en-US" altLang="zh-CN" dirty="0"/>
              <a:t>	slt    t5, t1, t0	# t1 &lt; t0</a:t>
            </a:r>
            <a:r>
              <a:rPr lang="zh-CN" altLang="en-US" dirty="0"/>
              <a:t>时</a:t>
            </a:r>
            <a:r>
              <a:rPr lang="en-US" altLang="zh-CN" dirty="0"/>
              <a:t>t5 = 1</a:t>
            </a:r>
          </a:p>
          <a:p>
            <a:r>
              <a:rPr lang="en-US" altLang="zh-CN" dirty="0"/>
              <a:t>	srl    t6, t0, t1</a:t>
            </a:r>
          </a:p>
          <a:p>
            <a:r>
              <a:rPr lang="en-US" altLang="zh-CN" dirty="0"/>
              <a:t>	sw   t2 0x008(t3)	# write t2 into mem in t3+5 addr</a:t>
            </a:r>
          </a:p>
          <a:p>
            <a:r>
              <a:rPr lang="en-US" altLang="zh-CN" dirty="0"/>
              <a:t>	jal    t2, 0x100	# jump to 0x00000100, t2&lt;=0x30</a:t>
            </a:r>
          </a:p>
          <a:p>
            <a:r>
              <a:rPr lang="en-US" altLang="zh-CN" dirty="0"/>
              <a:t>	EBREAK		# jump to 0x800 and stay</a:t>
            </a:r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1D3523-D8B0-2FDF-EEA5-37DD09456764}"/>
              </a:ext>
            </a:extLst>
          </p:cNvPr>
          <p:cNvSpPr txBox="1"/>
          <p:nvPr/>
        </p:nvSpPr>
        <p:spPr>
          <a:xfrm>
            <a:off x="6197600" y="406401"/>
            <a:ext cx="5994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TEST:</a:t>
            </a:r>
          </a:p>
          <a:p>
            <a:endParaRPr lang="en-US" altLang="zh-CN" dirty="0"/>
          </a:p>
          <a:p>
            <a:r>
              <a:rPr lang="en-US" altLang="zh-CN" dirty="0"/>
              <a:t>Addr: 0x00000000</a:t>
            </a:r>
          </a:p>
          <a:p>
            <a:endParaRPr lang="en-US" altLang="zh-CN" dirty="0"/>
          </a:p>
          <a:p>
            <a:r>
              <a:rPr lang="en-US" altLang="zh-CN" dirty="0"/>
              <a:t>000000000000,00101,010,00101,0000011	0x0002A283</a:t>
            </a:r>
          </a:p>
          <a:p>
            <a:r>
              <a:rPr lang="en-US" altLang="zh-CN" dirty="0"/>
              <a:t>000000000001,00110,010,00110,0000011	0x00132303</a:t>
            </a:r>
          </a:p>
          <a:p>
            <a:r>
              <a:rPr lang="en-US" altLang="zh-CN" dirty="0"/>
              <a:t>000000000000,00000,000,00000,0010011	0x00000013</a:t>
            </a:r>
          </a:p>
          <a:p>
            <a:r>
              <a:rPr lang="en-US" altLang="zh-CN" dirty="0"/>
              <a:t>000000000000,00000,000,00000,0010011	0x00000013</a:t>
            </a:r>
          </a:p>
          <a:p>
            <a:r>
              <a:rPr lang="en-US" altLang="zh-CN" dirty="0"/>
              <a:t>000000000000,00000,000,00000,0010011	0x00000013</a:t>
            </a:r>
          </a:p>
          <a:p>
            <a:r>
              <a:rPr lang="en-US" altLang="zh-CN" dirty="0"/>
              <a:t>0000000,00110,00101,000,00111,0110011	0x006283B3</a:t>
            </a:r>
          </a:p>
          <a:p>
            <a:r>
              <a:rPr lang="en-US" altLang="zh-CN" dirty="0"/>
              <a:t>0100000,00110,00101,000,11100,0110011 	0x40628E33</a:t>
            </a:r>
          </a:p>
          <a:p>
            <a:r>
              <a:rPr lang="en-US" altLang="zh-CN" dirty="0"/>
              <a:t>0000000,00110,00101,111,11101,0110011	0x0062FEB3</a:t>
            </a:r>
          </a:p>
          <a:p>
            <a:r>
              <a:rPr lang="en-US" altLang="zh-CN" dirty="0"/>
              <a:t>0000000,00101,00110,010,11110,0110011	0x00532F33</a:t>
            </a:r>
          </a:p>
          <a:p>
            <a:r>
              <a:rPr lang="en-US" altLang="zh-CN" dirty="0"/>
              <a:t>0000000,00110,00101,101,11111,0110011	0x0062DFB3</a:t>
            </a:r>
          </a:p>
          <a:p>
            <a:r>
              <a:rPr lang="en-US" altLang="zh-CN" dirty="0"/>
              <a:t>0000000,00111,11100,010,01000,0100011	0x007E2423</a:t>
            </a:r>
          </a:p>
          <a:p>
            <a:r>
              <a:rPr lang="en-US" altLang="zh-CN" dirty="0"/>
              <a:t>01000000000000000000,00111,1101111	0x400003EF</a:t>
            </a:r>
          </a:p>
          <a:p>
            <a:r>
              <a:rPr lang="en-US" altLang="zh-CN" dirty="0"/>
              <a:t>000000000001,00000,000,00000,1110011	0x00100076</a:t>
            </a:r>
          </a:p>
        </p:txBody>
      </p:sp>
    </p:spTree>
    <p:extLst>
      <p:ext uri="{BB962C8B-B14F-4D97-AF65-F5344CB8AC3E}">
        <p14:creationId xmlns:p14="http://schemas.microsoft.com/office/powerpoint/2010/main" val="295340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F26644C-EE83-9813-B60D-83631713B2C4}"/>
              </a:ext>
            </a:extLst>
          </p:cNvPr>
          <p:cNvSpPr txBox="1"/>
          <p:nvPr/>
        </p:nvSpPr>
        <p:spPr>
          <a:xfrm>
            <a:off x="0" y="474134"/>
            <a:ext cx="62568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TEST2: (x5~x7 for t0~t2, x28~x31 for t3~t6)</a:t>
            </a:r>
          </a:p>
          <a:p>
            <a:endParaRPr lang="en-US" altLang="zh-CN" dirty="0"/>
          </a:p>
          <a:p>
            <a:r>
              <a:rPr lang="en-US" altLang="zh-CN" dirty="0"/>
              <a:t>Addr: 0x00000000</a:t>
            </a:r>
          </a:p>
          <a:p>
            <a:r>
              <a:rPr lang="en-US" altLang="zh-CN" dirty="0"/>
              <a:t>jal  t6, _start_point		# jump to 0x00000100, t6&lt;=0x4</a:t>
            </a:r>
          </a:p>
          <a:p>
            <a:r>
              <a:rPr lang="en-US" altLang="zh-CN" dirty="0"/>
              <a:t>lw t0, 0x5(t1)		# read t1+5 addr’s data to t0</a:t>
            </a:r>
          </a:p>
          <a:p>
            <a:r>
              <a:rPr lang="en-US" altLang="zh-CN" dirty="0"/>
              <a:t>EBREAK			# jump to 0x400 and stay</a:t>
            </a:r>
          </a:p>
          <a:p>
            <a:r>
              <a:rPr lang="en-US" altLang="zh-CN" dirty="0"/>
              <a:t>_start_point:</a:t>
            </a:r>
          </a:p>
          <a:p>
            <a:r>
              <a:rPr lang="en-US" altLang="zh-CN" dirty="0"/>
              <a:t>	addi t0, t0, 0x1</a:t>
            </a:r>
          </a:p>
          <a:p>
            <a:r>
              <a:rPr lang="en-US" altLang="zh-CN" dirty="0"/>
              <a:t>	addi t1, t1, 0xa</a:t>
            </a:r>
          </a:p>
          <a:p>
            <a:r>
              <a:rPr lang="en-US" altLang="zh-CN" dirty="0"/>
              <a:t>	add  t1, t0, t1	#</a:t>
            </a:r>
            <a:r>
              <a:rPr lang="zh-CN" altLang="en-US" dirty="0"/>
              <a:t>数据前递</a:t>
            </a:r>
            <a:r>
              <a:rPr lang="en-US" altLang="zh-CN" dirty="0"/>
              <a:t>3</a:t>
            </a:r>
          </a:p>
          <a:p>
            <a:r>
              <a:rPr lang="en-US" altLang="zh-CN" dirty="0"/>
              <a:t>	sub  t2, t0, t1	#</a:t>
            </a:r>
            <a:r>
              <a:rPr lang="zh-CN" altLang="en-US" dirty="0"/>
              <a:t>数据前递</a:t>
            </a:r>
            <a:r>
              <a:rPr lang="en-US" altLang="zh-CN" dirty="0"/>
              <a:t>3, 1 – 11 = -10	</a:t>
            </a:r>
          </a:p>
          <a:p>
            <a:r>
              <a:rPr lang="en-US" altLang="zh-CN" dirty="0"/>
              <a:t>	and  t3, t0, t1	#</a:t>
            </a:r>
            <a:r>
              <a:rPr lang="zh-CN" altLang="en-US" dirty="0"/>
              <a:t>数据前递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	slt    t4, t0, t2	#</a:t>
            </a:r>
            <a:r>
              <a:rPr lang="zh-CN" altLang="en-US" dirty="0"/>
              <a:t>数据前递</a:t>
            </a:r>
            <a:r>
              <a:rPr lang="en-US" altLang="zh-CN" dirty="0"/>
              <a:t>4, t2 &lt; t0</a:t>
            </a:r>
            <a:r>
              <a:rPr lang="zh-CN" altLang="en-US" dirty="0"/>
              <a:t>时</a:t>
            </a:r>
            <a:r>
              <a:rPr lang="en-US" altLang="zh-CN" dirty="0"/>
              <a:t>t4 = 1</a:t>
            </a:r>
          </a:p>
          <a:p>
            <a:r>
              <a:rPr lang="en-US" altLang="zh-CN" dirty="0"/>
              <a:t>	srl    t5, t1, t0	#</a:t>
            </a:r>
            <a:r>
              <a:rPr lang="zh-CN" altLang="en-US" dirty="0"/>
              <a:t>逻辑右移</a:t>
            </a:r>
            <a:endParaRPr lang="en-US" altLang="zh-CN" dirty="0"/>
          </a:p>
          <a:p>
            <a:r>
              <a:rPr lang="en-US" altLang="zh-CN" dirty="0"/>
              <a:t>	sw   t2 0x005(t1)	#write t2 into mem in t1+5</a:t>
            </a:r>
          </a:p>
          <a:p>
            <a:r>
              <a:rPr lang="en-US" altLang="zh-CN" dirty="0"/>
              <a:t>	jalr t6, 0x0(t6)	#jump to 0x4+0x0, t6&lt;=0x424</a:t>
            </a:r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1D3523-D8B0-2FDF-EEA5-37DD09456764}"/>
              </a:ext>
            </a:extLst>
          </p:cNvPr>
          <p:cNvSpPr txBox="1"/>
          <p:nvPr/>
        </p:nvSpPr>
        <p:spPr>
          <a:xfrm>
            <a:off x="6197600" y="406401"/>
            <a:ext cx="5994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TEST2:</a:t>
            </a:r>
          </a:p>
          <a:p>
            <a:endParaRPr lang="en-US" altLang="zh-CN" dirty="0"/>
          </a:p>
          <a:p>
            <a:r>
              <a:rPr lang="en-US" altLang="zh-CN" dirty="0"/>
              <a:t>Addr: 0x00000000</a:t>
            </a:r>
          </a:p>
          <a:p>
            <a:r>
              <a:rPr lang="en-US" altLang="zh-CN" dirty="0"/>
              <a:t>01000000000000000000,11111,1101111	0x40000FEF</a:t>
            </a:r>
          </a:p>
          <a:p>
            <a:r>
              <a:rPr lang="en-US" altLang="zh-CN" dirty="0"/>
              <a:t>000000000101,00110,010,00101,0000011	0x00532283</a:t>
            </a:r>
          </a:p>
          <a:p>
            <a:r>
              <a:rPr lang="en-US" altLang="zh-CN" dirty="0"/>
              <a:t>000000000001,00000,000,00000,1110011	0x00100076</a:t>
            </a:r>
          </a:p>
          <a:p>
            <a:endParaRPr lang="en-US" altLang="zh-CN" dirty="0"/>
          </a:p>
          <a:p>
            <a:r>
              <a:rPr lang="en-US" altLang="zh-CN" dirty="0"/>
              <a:t>Addr: 0x00001000</a:t>
            </a:r>
          </a:p>
          <a:p>
            <a:r>
              <a:rPr lang="en-US" altLang="zh-CN" dirty="0"/>
              <a:t>000000000001,00101,000,00101,0010011	0x00128293</a:t>
            </a:r>
          </a:p>
          <a:p>
            <a:r>
              <a:rPr lang="en-US" altLang="zh-CN" dirty="0"/>
              <a:t>000000001010,00110,000,00110,0010011	0x00A30313</a:t>
            </a:r>
          </a:p>
          <a:p>
            <a:r>
              <a:rPr lang="en-US" altLang="zh-CN" dirty="0"/>
              <a:t>0000000,00110,00101,000,00110,0110011	0x00628333</a:t>
            </a:r>
          </a:p>
          <a:p>
            <a:r>
              <a:rPr lang="en-US" altLang="zh-CN" dirty="0"/>
              <a:t>0100000,00110,00101,000,00111,0110011	0x406283B3</a:t>
            </a:r>
          </a:p>
          <a:p>
            <a:r>
              <a:rPr lang="en-US" altLang="zh-CN" dirty="0"/>
              <a:t>0000000,00110,00101,111,11100,0110011	0x0062FE33</a:t>
            </a:r>
          </a:p>
          <a:p>
            <a:r>
              <a:rPr lang="en-US" altLang="zh-CN" dirty="0"/>
              <a:t>0000000,00111,00101,010,11101,0110011	0x0072AEB3</a:t>
            </a:r>
          </a:p>
          <a:p>
            <a:r>
              <a:rPr lang="en-US" altLang="zh-CN" dirty="0"/>
              <a:t>0000000,00101,00110,101,11110,0110011	0x00535F33</a:t>
            </a:r>
          </a:p>
          <a:p>
            <a:r>
              <a:rPr lang="en-US" altLang="zh-CN" dirty="0"/>
              <a:t>0000000,00111,00110,001,00101,0100011	0x007312A3</a:t>
            </a:r>
          </a:p>
          <a:p>
            <a:r>
              <a:rPr lang="en-US" altLang="zh-CN" dirty="0"/>
              <a:t>000000000000,11111,000,11111,1100111	0x000F8FE7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074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F26644C-EE83-9813-B60D-83631713B2C4}"/>
              </a:ext>
            </a:extLst>
          </p:cNvPr>
          <p:cNvSpPr txBox="1"/>
          <p:nvPr/>
        </p:nvSpPr>
        <p:spPr>
          <a:xfrm>
            <a:off x="0" y="474134"/>
            <a:ext cx="58420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SUM: t0 for count, t1 for sum, t2 for max (x5~x7)</a:t>
            </a:r>
          </a:p>
          <a:p>
            <a:endParaRPr lang="en-US" altLang="zh-CN" dirty="0"/>
          </a:p>
          <a:p>
            <a:r>
              <a:rPr lang="en-US" altLang="zh-CN" dirty="0"/>
              <a:t>xor t0, t0, t0</a:t>
            </a:r>
          </a:p>
          <a:p>
            <a:r>
              <a:rPr lang="en-US" altLang="zh-CN" dirty="0"/>
              <a:t>xor t1, t1, t1</a:t>
            </a:r>
          </a:p>
          <a:p>
            <a:r>
              <a:rPr lang="en-US" altLang="zh-CN" dirty="0"/>
              <a:t>xor t2, t2, t2</a:t>
            </a:r>
          </a:p>
          <a:p>
            <a:r>
              <a:rPr lang="en-US" altLang="zh-CN" dirty="0"/>
              <a:t>addi t2, t2, 0xA</a:t>
            </a:r>
          </a:p>
          <a:p>
            <a:r>
              <a:rPr lang="en-US" altLang="zh-CN" dirty="0"/>
              <a:t>bge  t1, t2, _joint_point	#t1 &gt;= t2, jump</a:t>
            </a:r>
          </a:p>
          <a:p>
            <a:r>
              <a:rPr lang="en-US" altLang="zh-CN" dirty="0"/>
              <a:t>_check_point: (0x00000014)</a:t>
            </a:r>
          </a:p>
          <a:p>
            <a:r>
              <a:rPr lang="en-US" altLang="zh-CN" dirty="0"/>
              <a:t>	addi t0, t0, 0x1</a:t>
            </a:r>
          </a:p>
          <a:p>
            <a:r>
              <a:rPr lang="en-US" altLang="zh-CN" dirty="0"/>
              <a:t>	add  t1, t0, t1</a:t>
            </a:r>
          </a:p>
          <a:p>
            <a:r>
              <a:rPr lang="en-US" altLang="zh-CN" dirty="0"/>
              <a:t>	blt  t1, t2, _check_point	 #t1 &lt; t2, loop</a:t>
            </a:r>
          </a:p>
          <a:p>
            <a:endParaRPr lang="en-US" altLang="zh-CN" dirty="0"/>
          </a:p>
          <a:p>
            <a:r>
              <a:rPr lang="en-US" altLang="zh-CN" dirty="0"/>
              <a:t>_joint_point: (0x00000020)	#code after sum</a:t>
            </a:r>
          </a:p>
          <a:p>
            <a:r>
              <a:rPr lang="en-US" altLang="zh-CN" dirty="0"/>
              <a:t>	aupic x4, 0x1	#PC + 0x1000 =&gt; x4=1020h</a:t>
            </a:r>
          </a:p>
          <a:p>
            <a:r>
              <a:rPr lang="en-US" altLang="zh-CN" dirty="0"/>
              <a:t>			#imm_data &lt;= 1000h</a:t>
            </a:r>
          </a:p>
          <a:p>
            <a:r>
              <a:rPr lang="en-US" altLang="zh-CN" dirty="0"/>
              <a:t>	lw x31, 0x4(x4)	#load 32b from addr to x4</a:t>
            </a:r>
          </a:p>
          <a:p>
            <a:r>
              <a:rPr lang="en-US" altLang="zh-CN" dirty="0"/>
              <a:t>			#addr </a:t>
            </a:r>
            <a:r>
              <a:rPr lang="en-US" altLang="zh-CN"/>
              <a:t>&lt;= 1000h + 4 </a:t>
            </a:r>
            <a:r>
              <a:rPr lang="en-US" altLang="zh-CN" dirty="0"/>
              <a:t>+ 1020h</a:t>
            </a:r>
          </a:p>
          <a:p>
            <a:r>
              <a:rPr lang="en-US" altLang="zh-CN" dirty="0"/>
              <a:t>	EBREAK		#jump to 0x800 and stay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1D3523-D8B0-2FDF-EEA5-37DD09456764}"/>
              </a:ext>
            </a:extLst>
          </p:cNvPr>
          <p:cNvSpPr txBox="1"/>
          <p:nvPr/>
        </p:nvSpPr>
        <p:spPr>
          <a:xfrm>
            <a:off x="5918200" y="406401"/>
            <a:ext cx="6273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SUM:</a:t>
            </a:r>
          </a:p>
          <a:p>
            <a:endParaRPr lang="en-US" altLang="zh-CN" dirty="0"/>
          </a:p>
          <a:p>
            <a:r>
              <a:rPr lang="en-US" altLang="zh-CN" dirty="0"/>
              <a:t>Addr: 0x00000000</a:t>
            </a:r>
          </a:p>
          <a:p>
            <a:r>
              <a:rPr lang="en-US" altLang="zh-CN" dirty="0"/>
              <a:t>0000000,00101,00101,100,00101,0110011	0x0052C2B3</a:t>
            </a:r>
          </a:p>
          <a:p>
            <a:r>
              <a:rPr lang="en-US" altLang="zh-CN" dirty="0"/>
              <a:t>0000000,00110,00110,100,00110,0110011	0x00634333</a:t>
            </a:r>
          </a:p>
          <a:p>
            <a:r>
              <a:rPr lang="en-US" altLang="zh-CN" dirty="0"/>
              <a:t>0000000,00111,00111,100,00111,0110011	0x0073C3B3</a:t>
            </a:r>
          </a:p>
          <a:p>
            <a:r>
              <a:rPr lang="en-US" altLang="zh-CN" dirty="0"/>
              <a:t>000000001010,00111,000,00111,0010011	0x00A38393</a:t>
            </a:r>
          </a:p>
          <a:p>
            <a:r>
              <a:rPr lang="en-US" altLang="zh-CN" dirty="0"/>
              <a:t>0000000,00111,00110,101,10000,1100011 (0x010+0x010)</a:t>
            </a:r>
          </a:p>
          <a:p>
            <a:r>
              <a:rPr lang="en-US" altLang="zh-CN" dirty="0"/>
              <a:t>					0x00735863</a:t>
            </a:r>
          </a:p>
          <a:p>
            <a:r>
              <a:rPr lang="en-US" altLang="zh-CN" dirty="0"/>
              <a:t>Addr: 0x00000010</a:t>
            </a:r>
          </a:p>
          <a:p>
            <a:r>
              <a:rPr lang="en-US" altLang="zh-CN" dirty="0"/>
              <a:t>Addr: 0x00000014</a:t>
            </a:r>
          </a:p>
          <a:p>
            <a:r>
              <a:rPr lang="en-US" altLang="zh-CN" dirty="0"/>
              <a:t>000000000001,00101,000,00101,0010011	0x00128293</a:t>
            </a:r>
          </a:p>
          <a:p>
            <a:r>
              <a:rPr lang="en-US" altLang="zh-CN" dirty="0"/>
              <a:t>0000000,00110,00101,000,00110,0110011	0x00628333</a:t>
            </a:r>
          </a:p>
          <a:p>
            <a:r>
              <a:rPr lang="en-US" altLang="zh-CN" dirty="0"/>
              <a:t>1111111,00111,00110,100,11001,1100011 (-0x008 = +0xFF8)</a:t>
            </a:r>
          </a:p>
          <a:p>
            <a:r>
              <a:rPr lang="en-US" altLang="zh-CN" dirty="0"/>
              <a:t>					0xFE734CE3</a:t>
            </a:r>
          </a:p>
          <a:p>
            <a:r>
              <a:rPr lang="en-US" altLang="zh-CN" dirty="0"/>
              <a:t>Addr: 0x00000020</a:t>
            </a:r>
          </a:p>
          <a:p>
            <a:r>
              <a:rPr lang="en-US" altLang="zh-CN" dirty="0"/>
              <a:t>00000000000000000001,00100,0010111	0x00001217</a:t>
            </a:r>
          </a:p>
          <a:p>
            <a:r>
              <a:rPr lang="en-US" altLang="zh-CN" dirty="0"/>
              <a:t>000000000100,00100,010,11111,0000011	0x00422F83</a:t>
            </a:r>
          </a:p>
          <a:p>
            <a:r>
              <a:rPr lang="en-US" altLang="zh-CN" dirty="0"/>
              <a:t>000000000001,00000,000,00000,1110011	0x00100076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57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矩形 153">
            <a:extLst>
              <a:ext uri="{FF2B5EF4-FFF2-40B4-BE49-F238E27FC236}">
                <a16:creationId xmlns:a16="http://schemas.microsoft.com/office/drawing/2014/main" id="{CB61F03F-969E-1D44-0DEA-2A8006094173}"/>
              </a:ext>
            </a:extLst>
          </p:cNvPr>
          <p:cNvSpPr/>
          <p:nvPr/>
        </p:nvSpPr>
        <p:spPr>
          <a:xfrm>
            <a:off x="924560" y="91440"/>
            <a:ext cx="10871200" cy="4921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                                                        						Data Path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578860-E82F-402B-1BCF-E1D9C0DBA6E0}"/>
              </a:ext>
            </a:extLst>
          </p:cNvPr>
          <p:cNvSpPr/>
          <p:nvPr/>
        </p:nvSpPr>
        <p:spPr>
          <a:xfrm>
            <a:off x="1214120" y="1387264"/>
            <a:ext cx="1507647" cy="19706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PC(d1)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F60944F9-6113-EB29-C5DA-CE3E777A3802}"/>
              </a:ext>
            </a:extLst>
          </p:cNvPr>
          <p:cNvSpPr/>
          <p:nvPr/>
        </p:nvSpPr>
        <p:spPr>
          <a:xfrm rot="5400000">
            <a:off x="1434903" y="2654090"/>
            <a:ext cx="582895" cy="17780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DF2FA8DF-9EC5-3265-BA03-EC588991BEC1}"/>
              </a:ext>
            </a:extLst>
          </p:cNvPr>
          <p:cNvCxnSpPr>
            <a:cxnSpLocks/>
            <a:stCxn id="49" idx="2"/>
          </p:cNvCxnSpPr>
          <p:nvPr/>
        </p:nvCxnSpPr>
        <p:spPr>
          <a:xfrm rot="16200000" flipH="1" flipV="1">
            <a:off x="3992951" y="-968238"/>
            <a:ext cx="1162899" cy="5873901"/>
          </a:xfrm>
          <a:prstGeom prst="bentConnector4">
            <a:avLst>
              <a:gd name="adj1" fmla="val -47616"/>
              <a:gd name="adj2" fmla="val 10508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2BEAFBE-927C-C4A3-A264-D5EEFC5D939F}"/>
              </a:ext>
            </a:extLst>
          </p:cNvPr>
          <p:cNvSpPr/>
          <p:nvPr/>
        </p:nvSpPr>
        <p:spPr>
          <a:xfrm>
            <a:off x="924560" y="5525104"/>
            <a:ext cx="10871200" cy="1220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                                                        						Ctrl Path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D320B10-2CFA-6672-76F0-F09ECFBDAC11}"/>
              </a:ext>
            </a:extLst>
          </p:cNvPr>
          <p:cNvSpPr/>
          <p:nvPr/>
        </p:nvSpPr>
        <p:spPr>
          <a:xfrm>
            <a:off x="2011439" y="2435809"/>
            <a:ext cx="532819" cy="6143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Inst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Mem(d1)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370ED3A-778E-26CD-1156-92E292D2FED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815251" y="2742990"/>
            <a:ext cx="186848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16039264-E567-CCC6-C5FD-FE1759EB5231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544258" y="2742990"/>
            <a:ext cx="322217" cy="3219847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67D313F5-DB88-22A2-1A11-D3898060BC34}"/>
              </a:ext>
            </a:extLst>
          </p:cNvPr>
          <p:cNvCxnSpPr>
            <a:cxnSpLocks/>
          </p:cNvCxnSpPr>
          <p:nvPr/>
        </p:nvCxnSpPr>
        <p:spPr>
          <a:xfrm flipV="1">
            <a:off x="1358828" y="2864911"/>
            <a:ext cx="278623" cy="233297"/>
          </a:xfrm>
          <a:prstGeom prst="bentConnector3">
            <a:avLst>
              <a:gd name="adj1" fmla="val -165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EBD928C-8A0D-33D3-A5A9-EDC55491FCA1}"/>
              </a:ext>
            </a:extLst>
          </p:cNvPr>
          <p:cNvSpPr/>
          <p:nvPr/>
        </p:nvSpPr>
        <p:spPr>
          <a:xfrm>
            <a:off x="1136940" y="3039709"/>
            <a:ext cx="418861" cy="2332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+4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1C24B3B-18D5-B05E-2939-82C6CBE74506}"/>
              </a:ext>
            </a:extLst>
          </p:cNvPr>
          <p:cNvSpPr/>
          <p:nvPr/>
        </p:nvSpPr>
        <p:spPr>
          <a:xfrm>
            <a:off x="2142909" y="5962837"/>
            <a:ext cx="3075944" cy="4238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Decoder(d2)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5B23193-39BE-6C8B-D0A5-BC4256432F6A}"/>
              </a:ext>
            </a:extLst>
          </p:cNvPr>
          <p:cNvSpPr txBox="1"/>
          <p:nvPr/>
        </p:nvSpPr>
        <p:spPr>
          <a:xfrm>
            <a:off x="2379077" y="341535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Inst</a:t>
            </a:r>
            <a:endParaRPr lang="zh-CN" altLang="en-US" dirty="0"/>
          </a:p>
        </p:txBody>
      </p:sp>
      <p:sp>
        <p:nvSpPr>
          <p:cNvPr id="49" name="矩形: 剪去左右顶角 48">
            <a:extLst>
              <a:ext uri="{FF2B5EF4-FFF2-40B4-BE49-F238E27FC236}">
                <a16:creationId xmlns:a16="http://schemas.microsoft.com/office/drawing/2014/main" id="{777FA3F7-1731-77E3-21BD-BD90FB008AF9}"/>
              </a:ext>
            </a:extLst>
          </p:cNvPr>
          <p:cNvSpPr/>
          <p:nvPr/>
        </p:nvSpPr>
        <p:spPr>
          <a:xfrm rot="5400000">
            <a:off x="6526042" y="2032213"/>
            <a:ext cx="1970618" cy="680720"/>
          </a:xfrm>
          <a:prstGeom prst="snip2SameRect">
            <a:avLst>
              <a:gd name="adj1" fmla="val 49756"/>
              <a:gd name="adj2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ALU(d3)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43082E8-3EBF-63A5-8517-735799D8773E}"/>
              </a:ext>
            </a:extLst>
          </p:cNvPr>
          <p:cNvSpPr txBox="1"/>
          <p:nvPr/>
        </p:nvSpPr>
        <p:spPr>
          <a:xfrm>
            <a:off x="2426542" y="524437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Jump addr d3</a:t>
            </a:r>
            <a:endParaRPr lang="zh-CN" altLang="en-US" sz="16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EE4B7B2-13AE-E7DF-29C4-694D39DFFB84}"/>
              </a:ext>
            </a:extLst>
          </p:cNvPr>
          <p:cNvSpPr txBox="1"/>
          <p:nvPr/>
        </p:nvSpPr>
        <p:spPr>
          <a:xfrm>
            <a:off x="7617037" y="3254383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flush</a:t>
            </a:r>
            <a:endParaRPr lang="zh-CN" altLang="en-US" sz="16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D304E2-5B60-0FF3-BD46-6BEDC491D565}"/>
              </a:ext>
            </a:extLst>
          </p:cNvPr>
          <p:cNvSpPr/>
          <p:nvPr/>
        </p:nvSpPr>
        <p:spPr>
          <a:xfrm>
            <a:off x="4051905" y="1387264"/>
            <a:ext cx="1507647" cy="15620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Regfile(s)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CC8FCCB6-D221-3355-89C4-96BDB6AA8676}"/>
              </a:ext>
            </a:extLst>
          </p:cNvPr>
          <p:cNvCxnSpPr>
            <a:cxnSpLocks/>
            <a:stCxn id="46" idx="3"/>
            <a:endCxn id="49" idx="0"/>
          </p:cNvCxnSpPr>
          <p:nvPr/>
        </p:nvCxnSpPr>
        <p:spPr>
          <a:xfrm flipV="1">
            <a:off x="5218853" y="3357882"/>
            <a:ext cx="2292498" cy="2816871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D2A09FC-0EC5-674C-E819-62083A113B06}"/>
              </a:ext>
            </a:extLst>
          </p:cNvPr>
          <p:cNvSpPr txBox="1"/>
          <p:nvPr/>
        </p:nvSpPr>
        <p:spPr>
          <a:xfrm>
            <a:off x="3292373" y="1595954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R1 addr</a:t>
            </a:r>
            <a:endParaRPr lang="zh-CN" altLang="en-US" sz="1600" dirty="0"/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6EAACEC5-175F-6027-AE53-B7C43649C3C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74230" y="3383113"/>
            <a:ext cx="4364830" cy="790515"/>
          </a:xfrm>
          <a:prstGeom prst="bentConnector3">
            <a:avLst>
              <a:gd name="adj1" fmla="val 10004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F03D10C6-5667-BF3C-DACC-19B4A23F5C2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45672" y="4159778"/>
            <a:ext cx="3262588" cy="343533"/>
          </a:xfrm>
          <a:prstGeom prst="bentConnector3">
            <a:avLst>
              <a:gd name="adj1" fmla="val 9982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B342719F-EDC3-972E-F632-886C7869D555}"/>
              </a:ext>
            </a:extLst>
          </p:cNvPr>
          <p:cNvSpPr txBox="1"/>
          <p:nvPr/>
        </p:nvSpPr>
        <p:spPr>
          <a:xfrm>
            <a:off x="3668366" y="292310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R2 addr</a:t>
            </a:r>
            <a:endParaRPr lang="zh-CN" altLang="en-US" sz="1600" dirty="0"/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5CF5EE9C-A087-3E54-C2A1-750064B82CBE}"/>
              </a:ext>
            </a:extLst>
          </p:cNvPr>
          <p:cNvCxnSpPr>
            <a:cxnSpLocks/>
            <a:endCxn id="86" idx="1"/>
          </p:cNvCxnSpPr>
          <p:nvPr/>
        </p:nvCxnSpPr>
        <p:spPr>
          <a:xfrm rot="5400000" flipH="1" flipV="1">
            <a:off x="1535215" y="1485588"/>
            <a:ext cx="1603560" cy="911242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632B3845-517E-5E8A-CB4D-DAB260FD1CE3}"/>
              </a:ext>
            </a:extLst>
          </p:cNvPr>
          <p:cNvSpPr/>
          <p:nvPr/>
        </p:nvSpPr>
        <p:spPr>
          <a:xfrm>
            <a:off x="2792616" y="1040292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E6DEDED-B907-A507-9D3F-AC8BC0F3B987}"/>
              </a:ext>
            </a:extLst>
          </p:cNvPr>
          <p:cNvSpPr/>
          <p:nvPr/>
        </p:nvSpPr>
        <p:spPr>
          <a:xfrm>
            <a:off x="5555088" y="1040292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D2</a:t>
            </a: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878F2E5-840E-9655-DD22-4057436A324F}"/>
              </a:ext>
            </a:extLst>
          </p:cNvPr>
          <p:cNvCxnSpPr>
            <a:cxnSpLocks/>
            <a:stCxn id="86" idx="3"/>
            <a:endCxn id="89" idx="1"/>
          </p:cNvCxnSpPr>
          <p:nvPr/>
        </p:nvCxnSpPr>
        <p:spPr>
          <a:xfrm>
            <a:off x="3292374" y="1139429"/>
            <a:ext cx="2262714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0ACBAC71-7D3B-7896-198C-61CB61D7E333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6054846" y="1139429"/>
            <a:ext cx="1113890" cy="345305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5B820F7D-1E27-EE11-834E-A2F39176EE60}"/>
              </a:ext>
            </a:extLst>
          </p:cNvPr>
          <p:cNvCxnSpPr>
            <a:cxnSpLocks/>
          </p:cNvCxnSpPr>
          <p:nvPr/>
        </p:nvCxnSpPr>
        <p:spPr>
          <a:xfrm>
            <a:off x="5555088" y="1571099"/>
            <a:ext cx="1615903" cy="227167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CA148FA0-EBA8-B79E-7DCB-8B36F208CC5B}"/>
              </a:ext>
            </a:extLst>
          </p:cNvPr>
          <p:cNvCxnSpPr>
            <a:cxnSpLocks/>
          </p:cNvCxnSpPr>
          <p:nvPr/>
        </p:nvCxnSpPr>
        <p:spPr>
          <a:xfrm>
            <a:off x="5513734" y="2692041"/>
            <a:ext cx="1657257" cy="154492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5D4C644-FA79-1138-2469-08A8A9674704}"/>
              </a:ext>
            </a:extLst>
          </p:cNvPr>
          <p:cNvSpPr txBox="1"/>
          <p:nvPr/>
        </p:nvSpPr>
        <p:spPr>
          <a:xfrm>
            <a:off x="5500390" y="1553922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R1 data</a:t>
            </a:r>
            <a:endParaRPr lang="zh-CN" altLang="en-US" sz="16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E1F2D5D-C8F0-BF6F-4007-C6B35B3BEF04}"/>
              </a:ext>
            </a:extLst>
          </p:cNvPr>
          <p:cNvSpPr txBox="1"/>
          <p:nvPr/>
        </p:nvSpPr>
        <p:spPr>
          <a:xfrm>
            <a:off x="5500390" y="2680657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R2 data</a:t>
            </a:r>
            <a:endParaRPr lang="zh-CN" altLang="en-US" sz="1600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262ABF0-620B-8530-FEAF-B7438431A2F6}"/>
              </a:ext>
            </a:extLst>
          </p:cNvPr>
          <p:cNvSpPr/>
          <p:nvPr/>
        </p:nvSpPr>
        <p:spPr>
          <a:xfrm>
            <a:off x="3802151" y="3847783"/>
            <a:ext cx="1218603" cy="4238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ImmExp(s)</a:t>
            </a:r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72C42846-D016-7D70-8EC1-986CD4305397}"/>
              </a:ext>
            </a:extLst>
          </p:cNvPr>
          <p:cNvCxnSpPr>
            <a:cxnSpLocks/>
            <a:stCxn id="111" idx="0"/>
          </p:cNvCxnSpPr>
          <p:nvPr/>
        </p:nvCxnSpPr>
        <p:spPr>
          <a:xfrm rot="5400000" flipH="1" flipV="1">
            <a:off x="5468095" y="2144887"/>
            <a:ext cx="646255" cy="2759538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D1CED911-7214-B4ED-2A5D-A48F0D833DC5}"/>
              </a:ext>
            </a:extLst>
          </p:cNvPr>
          <p:cNvSpPr txBox="1"/>
          <p:nvPr/>
        </p:nvSpPr>
        <p:spPr>
          <a:xfrm>
            <a:off x="5500390" y="3151875"/>
            <a:ext cx="1023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imm data</a:t>
            </a:r>
            <a:endParaRPr lang="zh-CN" altLang="en-US" sz="1600" dirty="0"/>
          </a:p>
        </p:txBody>
      </p: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7DEA5B14-BF0F-7FDB-0DCA-95E5B2ABAD77}"/>
              </a:ext>
            </a:extLst>
          </p:cNvPr>
          <p:cNvCxnSpPr>
            <a:cxnSpLocks/>
            <a:endCxn id="111" idx="2"/>
          </p:cNvCxnSpPr>
          <p:nvPr/>
        </p:nvCxnSpPr>
        <p:spPr>
          <a:xfrm rot="5400000" flipH="1" flipV="1">
            <a:off x="3398003" y="4959177"/>
            <a:ext cx="1701012" cy="325887"/>
          </a:xfrm>
          <a:prstGeom prst="bentConnector3">
            <a:avLst>
              <a:gd name="adj1" fmla="val 4104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C7C627D8-FA53-81EB-CBDC-2CCDBB3123DA}"/>
              </a:ext>
            </a:extLst>
          </p:cNvPr>
          <p:cNvCxnSpPr>
            <a:cxnSpLocks/>
          </p:cNvCxnSpPr>
          <p:nvPr/>
        </p:nvCxnSpPr>
        <p:spPr>
          <a:xfrm rot="5400000">
            <a:off x="4939678" y="3173463"/>
            <a:ext cx="2908721" cy="2746567"/>
          </a:xfrm>
          <a:prstGeom prst="bentConnector3">
            <a:avLst>
              <a:gd name="adj1" fmla="val 7270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F996B540-8534-07E9-B549-289A7E14160A}"/>
              </a:ext>
            </a:extLst>
          </p:cNvPr>
          <p:cNvSpPr txBox="1"/>
          <p:nvPr/>
        </p:nvSpPr>
        <p:spPr>
          <a:xfrm>
            <a:off x="7057368" y="6135088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op</a:t>
            </a:r>
            <a:endParaRPr lang="zh-CN" altLang="en-US" sz="16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4AEA149F-DCE1-921F-06F4-BF0399B86C8A}"/>
              </a:ext>
            </a:extLst>
          </p:cNvPr>
          <p:cNvSpPr/>
          <p:nvPr/>
        </p:nvSpPr>
        <p:spPr>
          <a:xfrm>
            <a:off x="8979734" y="3092385"/>
            <a:ext cx="1158681" cy="11792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</a:t>
            </a:r>
          </a:p>
          <a:p>
            <a:pPr algn="ctr"/>
            <a:r>
              <a:rPr lang="en-US" altLang="zh-CN" dirty="0"/>
              <a:t>Mem</a:t>
            </a:r>
          </a:p>
          <a:p>
            <a:pPr algn="ctr"/>
            <a:r>
              <a:rPr lang="en-US" altLang="zh-CN" dirty="0"/>
              <a:t>(d4)</a:t>
            </a: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13E7D7D3-628E-2D66-5FDD-A22A43389DDE}"/>
              </a:ext>
            </a:extLst>
          </p:cNvPr>
          <p:cNvCxnSpPr>
            <a:cxnSpLocks/>
            <a:stCxn id="49" idx="3"/>
            <a:endCxn id="140" idx="1"/>
          </p:cNvCxnSpPr>
          <p:nvPr/>
        </p:nvCxnSpPr>
        <p:spPr>
          <a:xfrm>
            <a:off x="7851711" y="2372573"/>
            <a:ext cx="1128023" cy="1309427"/>
          </a:xfrm>
          <a:prstGeom prst="bentConnector3">
            <a:avLst>
              <a:gd name="adj1" fmla="val 80624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092E9740-E9EE-36E8-D6E7-BC82DA5E59AE}"/>
              </a:ext>
            </a:extLst>
          </p:cNvPr>
          <p:cNvSpPr txBox="1"/>
          <p:nvPr/>
        </p:nvSpPr>
        <p:spPr>
          <a:xfrm>
            <a:off x="7840272" y="2083729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Rd data</a:t>
            </a:r>
            <a:endParaRPr lang="zh-CN" altLang="en-US" sz="16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2129928-6505-4F2B-D6EE-DFF0060B4350}"/>
              </a:ext>
            </a:extLst>
          </p:cNvPr>
          <p:cNvSpPr/>
          <p:nvPr/>
        </p:nvSpPr>
        <p:spPr>
          <a:xfrm>
            <a:off x="9431450" y="1040292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D4</a:t>
            </a:r>
          </a:p>
        </p:txBody>
      </p: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A3DF3509-9383-A726-21F2-73651B5312BC}"/>
              </a:ext>
            </a:extLst>
          </p:cNvPr>
          <p:cNvCxnSpPr>
            <a:cxnSpLocks/>
            <a:stCxn id="49" idx="3"/>
            <a:endCxn id="146" idx="1"/>
          </p:cNvCxnSpPr>
          <p:nvPr/>
        </p:nvCxnSpPr>
        <p:spPr>
          <a:xfrm flipV="1">
            <a:off x="7851711" y="1139429"/>
            <a:ext cx="1579739" cy="1233144"/>
          </a:xfrm>
          <a:prstGeom prst="bentConnector3">
            <a:avLst>
              <a:gd name="adj1" fmla="val 57718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>
            <a:extLst>
              <a:ext uri="{FF2B5EF4-FFF2-40B4-BE49-F238E27FC236}">
                <a16:creationId xmlns:a16="http://schemas.microsoft.com/office/drawing/2014/main" id="{341B9A10-BED7-BA12-29A4-303D3CA73955}"/>
              </a:ext>
            </a:extLst>
          </p:cNvPr>
          <p:cNvSpPr/>
          <p:nvPr/>
        </p:nvSpPr>
        <p:spPr>
          <a:xfrm>
            <a:off x="8253178" y="5962836"/>
            <a:ext cx="2800755" cy="4238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Control(d3)</a:t>
            </a:r>
          </a:p>
        </p:txBody>
      </p: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E2C30F0C-BB2E-32B5-266F-CCAB1FA05E0F}"/>
              </a:ext>
            </a:extLst>
          </p:cNvPr>
          <p:cNvCxnSpPr>
            <a:cxnSpLocks/>
            <a:endCxn id="163" idx="1"/>
          </p:cNvCxnSpPr>
          <p:nvPr/>
        </p:nvCxnSpPr>
        <p:spPr>
          <a:xfrm flipV="1">
            <a:off x="4825838" y="4667180"/>
            <a:ext cx="2364173" cy="1333924"/>
          </a:xfrm>
          <a:prstGeom prst="bentConnector3">
            <a:avLst>
              <a:gd name="adj1" fmla="val -28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170518B3-EBC1-4879-AE82-F0AEBAEC4B0E}"/>
              </a:ext>
            </a:extLst>
          </p:cNvPr>
          <p:cNvSpPr txBox="1"/>
          <p:nvPr/>
        </p:nvSpPr>
        <p:spPr>
          <a:xfrm>
            <a:off x="4777029" y="4641329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Rd addr</a:t>
            </a:r>
            <a:endParaRPr lang="zh-CN" altLang="en-US" sz="1600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2BA6DF3D-C749-0441-04D3-FF2EBF3B3083}"/>
              </a:ext>
            </a:extLst>
          </p:cNvPr>
          <p:cNvSpPr/>
          <p:nvPr/>
        </p:nvSpPr>
        <p:spPr>
          <a:xfrm>
            <a:off x="7190011" y="4568043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D3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48043660-F81B-A921-7DC3-22976092257F}"/>
              </a:ext>
            </a:extLst>
          </p:cNvPr>
          <p:cNvSpPr/>
          <p:nvPr/>
        </p:nvSpPr>
        <p:spPr>
          <a:xfrm>
            <a:off x="9287166" y="4576386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D4</a:t>
            </a: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07AF869D-E78B-1BFB-F100-EC02735006E2}"/>
              </a:ext>
            </a:extLst>
          </p:cNvPr>
          <p:cNvCxnSpPr>
            <a:cxnSpLocks/>
            <a:stCxn id="163" idx="3"/>
            <a:endCxn id="166" idx="1"/>
          </p:cNvCxnSpPr>
          <p:nvPr/>
        </p:nvCxnSpPr>
        <p:spPr>
          <a:xfrm>
            <a:off x="7689769" y="4667180"/>
            <a:ext cx="1597397" cy="834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连接符: 肘形 170">
            <a:extLst>
              <a:ext uri="{FF2B5EF4-FFF2-40B4-BE49-F238E27FC236}">
                <a16:creationId xmlns:a16="http://schemas.microsoft.com/office/drawing/2014/main" id="{CA900191-53B9-8663-1D1D-C030D24DEA43}"/>
              </a:ext>
            </a:extLst>
          </p:cNvPr>
          <p:cNvCxnSpPr>
            <a:cxnSpLocks/>
            <a:stCxn id="146" idx="3"/>
          </p:cNvCxnSpPr>
          <p:nvPr/>
        </p:nvCxnSpPr>
        <p:spPr>
          <a:xfrm>
            <a:off x="9931208" y="1139429"/>
            <a:ext cx="647045" cy="1020667"/>
          </a:xfrm>
          <a:prstGeom prst="bentConnector3">
            <a:avLst>
              <a:gd name="adj1" fmla="val 64132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D524C6A9-36D7-57F9-48E2-600606B7053C}"/>
              </a:ext>
            </a:extLst>
          </p:cNvPr>
          <p:cNvCxnSpPr>
            <a:cxnSpLocks/>
            <a:stCxn id="140" idx="3"/>
          </p:cNvCxnSpPr>
          <p:nvPr/>
        </p:nvCxnSpPr>
        <p:spPr>
          <a:xfrm flipV="1">
            <a:off x="10138415" y="2435810"/>
            <a:ext cx="439836" cy="1246190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梯形 181">
            <a:extLst>
              <a:ext uri="{FF2B5EF4-FFF2-40B4-BE49-F238E27FC236}">
                <a16:creationId xmlns:a16="http://schemas.microsoft.com/office/drawing/2014/main" id="{503B79FA-6C7D-21B2-2D31-5A5E78D8669A}"/>
              </a:ext>
            </a:extLst>
          </p:cNvPr>
          <p:cNvSpPr/>
          <p:nvPr/>
        </p:nvSpPr>
        <p:spPr>
          <a:xfrm rot="5400000">
            <a:off x="10144613" y="2190401"/>
            <a:ext cx="1061120" cy="220131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90C86EEF-B046-0C39-EC45-741B1F5355F3}"/>
              </a:ext>
            </a:extLst>
          </p:cNvPr>
          <p:cNvCxnSpPr>
            <a:cxnSpLocks/>
            <a:stCxn id="182" idx="0"/>
            <a:endCxn id="61" idx="0"/>
          </p:cNvCxnSpPr>
          <p:nvPr/>
        </p:nvCxnSpPr>
        <p:spPr>
          <a:xfrm flipH="1" flipV="1">
            <a:off x="4805729" y="1387264"/>
            <a:ext cx="5979510" cy="913203"/>
          </a:xfrm>
          <a:prstGeom prst="bentConnector4">
            <a:avLst>
              <a:gd name="adj1" fmla="val -10855"/>
              <a:gd name="adj2" fmla="val 182886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CCA46DB4-5648-E01E-3C37-8E2A3D823761}"/>
              </a:ext>
            </a:extLst>
          </p:cNvPr>
          <p:cNvCxnSpPr>
            <a:cxnSpLocks/>
          </p:cNvCxnSpPr>
          <p:nvPr/>
        </p:nvCxnSpPr>
        <p:spPr>
          <a:xfrm flipH="1" flipV="1">
            <a:off x="4673631" y="1387264"/>
            <a:ext cx="5125479" cy="3279916"/>
          </a:xfrm>
          <a:prstGeom prst="bentConnector4">
            <a:avLst>
              <a:gd name="adj1" fmla="val -29040"/>
              <a:gd name="adj2" fmla="val 12710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F2A37564-1A22-3695-1C7D-66930EF76E4D}"/>
              </a:ext>
            </a:extLst>
          </p:cNvPr>
          <p:cNvSpPr txBox="1"/>
          <p:nvPr/>
        </p:nvSpPr>
        <p:spPr>
          <a:xfrm>
            <a:off x="4966882" y="222141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Rd addr+data</a:t>
            </a:r>
            <a:endParaRPr lang="zh-CN" altLang="en-US" sz="1600" dirty="0"/>
          </a:p>
        </p:txBody>
      </p: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4F353A4A-E5B1-590C-F442-7E4072776F7E}"/>
              </a:ext>
            </a:extLst>
          </p:cNvPr>
          <p:cNvCxnSpPr>
            <a:cxnSpLocks/>
            <a:stCxn id="46" idx="2"/>
            <a:endCxn id="152" idx="2"/>
          </p:cNvCxnSpPr>
          <p:nvPr/>
        </p:nvCxnSpPr>
        <p:spPr>
          <a:xfrm rot="5400000" flipH="1" flipV="1">
            <a:off x="6667217" y="3400330"/>
            <a:ext cx="1" cy="5972675"/>
          </a:xfrm>
          <a:prstGeom prst="bentConnector3">
            <a:avLst>
              <a:gd name="adj1" fmla="val -2286000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>
            <a:extLst>
              <a:ext uri="{FF2B5EF4-FFF2-40B4-BE49-F238E27FC236}">
                <a16:creationId xmlns:a16="http://schemas.microsoft.com/office/drawing/2014/main" id="{852DBD1E-4CB6-ABF0-C029-00B16E8A557E}"/>
              </a:ext>
            </a:extLst>
          </p:cNvPr>
          <p:cNvSpPr txBox="1"/>
          <p:nvPr/>
        </p:nvSpPr>
        <p:spPr>
          <a:xfrm>
            <a:off x="9653555" y="6344095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访存</a:t>
            </a:r>
            <a:r>
              <a:rPr lang="en-US" altLang="zh-CN" sz="1600" dirty="0"/>
              <a:t>?</a:t>
            </a:r>
            <a:r>
              <a:rPr lang="zh-CN" altLang="en-US" sz="1600" dirty="0"/>
              <a:t>取字节？</a:t>
            </a:r>
          </a:p>
        </p:txBody>
      </p:sp>
      <p:cxnSp>
        <p:nvCxnSpPr>
          <p:cNvPr id="218" name="连接符: 肘形 217">
            <a:extLst>
              <a:ext uri="{FF2B5EF4-FFF2-40B4-BE49-F238E27FC236}">
                <a16:creationId xmlns:a16="http://schemas.microsoft.com/office/drawing/2014/main" id="{0A8E2BA2-0F9C-B7EE-FDEB-62600FFE1B15}"/>
              </a:ext>
            </a:extLst>
          </p:cNvPr>
          <p:cNvCxnSpPr>
            <a:cxnSpLocks/>
            <a:stCxn id="227" idx="0"/>
            <a:endCxn id="6" idx="3"/>
          </p:cNvCxnSpPr>
          <p:nvPr/>
        </p:nvCxnSpPr>
        <p:spPr>
          <a:xfrm rot="16200000" flipV="1">
            <a:off x="3798096" y="940468"/>
            <a:ext cx="2958362" cy="7101852"/>
          </a:xfrm>
          <a:prstGeom prst="bentConnector3">
            <a:avLst>
              <a:gd name="adj1" fmla="val 19306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本框 226">
            <a:extLst>
              <a:ext uri="{FF2B5EF4-FFF2-40B4-BE49-F238E27FC236}">
                <a16:creationId xmlns:a16="http://schemas.microsoft.com/office/drawing/2014/main" id="{DA58DB16-D73B-90B0-3E0E-11EFB29D2404}"/>
              </a:ext>
            </a:extLst>
          </p:cNvPr>
          <p:cNvSpPr txBox="1"/>
          <p:nvPr/>
        </p:nvSpPr>
        <p:spPr>
          <a:xfrm>
            <a:off x="8707817" y="5970575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 </a:t>
            </a:r>
            <a:endParaRPr lang="zh-CN" altLang="en-US" sz="1600" dirty="0"/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51B8264D-FFEF-DA73-C9FF-4EDBFD7C235E}"/>
              </a:ext>
            </a:extLst>
          </p:cNvPr>
          <p:cNvSpPr/>
          <p:nvPr/>
        </p:nvSpPr>
        <p:spPr>
          <a:xfrm>
            <a:off x="10425294" y="5210559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D4</a:t>
            </a:r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9810CD25-BFD4-43D2-E45E-D6D3AC9AA936}"/>
              </a:ext>
            </a:extLst>
          </p:cNvPr>
          <p:cNvCxnSpPr>
            <a:cxnSpLocks/>
            <a:stCxn id="251" idx="0"/>
          </p:cNvCxnSpPr>
          <p:nvPr/>
        </p:nvCxnSpPr>
        <p:spPr>
          <a:xfrm flipV="1">
            <a:off x="10675173" y="2803511"/>
            <a:ext cx="0" cy="240704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38EE71D9-F46F-2281-0401-CB0008CDC72E}"/>
              </a:ext>
            </a:extLst>
          </p:cNvPr>
          <p:cNvCxnSpPr>
            <a:cxnSpLocks/>
            <a:stCxn id="152" idx="0"/>
            <a:endCxn id="251" idx="1"/>
          </p:cNvCxnSpPr>
          <p:nvPr/>
        </p:nvCxnSpPr>
        <p:spPr>
          <a:xfrm rot="5400000" flipH="1" flipV="1">
            <a:off x="9712855" y="5250397"/>
            <a:ext cx="653140" cy="771738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连接符: 肘形 264">
            <a:extLst>
              <a:ext uri="{FF2B5EF4-FFF2-40B4-BE49-F238E27FC236}">
                <a16:creationId xmlns:a16="http://schemas.microsoft.com/office/drawing/2014/main" id="{CD3BB981-9CC6-334C-8ADD-946245A2D3C0}"/>
              </a:ext>
            </a:extLst>
          </p:cNvPr>
          <p:cNvCxnSpPr>
            <a:cxnSpLocks/>
          </p:cNvCxnSpPr>
          <p:nvPr/>
        </p:nvCxnSpPr>
        <p:spPr>
          <a:xfrm rot="10800000">
            <a:off x="7219804" y="3357882"/>
            <a:ext cx="541427" cy="308230"/>
          </a:xfrm>
          <a:prstGeom prst="bentConnector3">
            <a:avLst>
              <a:gd name="adj1" fmla="val 9965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连接符: 肘形 272">
            <a:extLst>
              <a:ext uri="{FF2B5EF4-FFF2-40B4-BE49-F238E27FC236}">
                <a16:creationId xmlns:a16="http://schemas.microsoft.com/office/drawing/2014/main" id="{8A4C1BCE-8C97-697C-EC26-F247324EB379}"/>
              </a:ext>
            </a:extLst>
          </p:cNvPr>
          <p:cNvCxnSpPr>
            <a:cxnSpLocks/>
          </p:cNvCxnSpPr>
          <p:nvPr/>
        </p:nvCxnSpPr>
        <p:spPr>
          <a:xfrm rot="10800000">
            <a:off x="2721768" y="3261664"/>
            <a:ext cx="4498037" cy="404449"/>
          </a:xfrm>
          <a:prstGeom prst="bentConnector3">
            <a:avLst>
              <a:gd name="adj1" fmla="val 9151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连接符: 肘形 278">
            <a:extLst>
              <a:ext uri="{FF2B5EF4-FFF2-40B4-BE49-F238E27FC236}">
                <a16:creationId xmlns:a16="http://schemas.microsoft.com/office/drawing/2014/main" id="{17ABA1A3-A9BE-37AD-6F63-123F0E7C6896}"/>
              </a:ext>
            </a:extLst>
          </p:cNvPr>
          <p:cNvCxnSpPr>
            <a:cxnSpLocks/>
            <a:endCxn id="152" idx="1"/>
          </p:cNvCxnSpPr>
          <p:nvPr/>
        </p:nvCxnSpPr>
        <p:spPr>
          <a:xfrm flipV="1">
            <a:off x="5218853" y="6174752"/>
            <a:ext cx="3034325" cy="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矩形 282">
            <a:extLst>
              <a:ext uri="{FF2B5EF4-FFF2-40B4-BE49-F238E27FC236}">
                <a16:creationId xmlns:a16="http://schemas.microsoft.com/office/drawing/2014/main" id="{34100582-36C0-78D2-CDDA-3C7E8264A88D}"/>
              </a:ext>
            </a:extLst>
          </p:cNvPr>
          <p:cNvSpPr/>
          <p:nvPr/>
        </p:nvSpPr>
        <p:spPr>
          <a:xfrm>
            <a:off x="4321281" y="907983"/>
            <a:ext cx="911495" cy="17527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WB D5</a:t>
            </a: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666D8B78-B7E8-052E-F42A-110D927ECEDC}"/>
              </a:ext>
            </a:extLst>
          </p:cNvPr>
          <p:cNvSpPr/>
          <p:nvPr/>
        </p:nvSpPr>
        <p:spPr>
          <a:xfrm>
            <a:off x="942353" y="5550217"/>
            <a:ext cx="986695" cy="10732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Bus</a:t>
            </a:r>
          </a:p>
          <a:p>
            <a:pPr algn="ctr"/>
            <a:r>
              <a:rPr lang="en-US" altLang="zh-CN" dirty="0"/>
              <a:t>Control</a:t>
            </a:r>
          </a:p>
        </p:txBody>
      </p: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9BEA7409-2E89-BF77-C586-192AC3406752}"/>
              </a:ext>
            </a:extLst>
          </p:cNvPr>
          <p:cNvCxnSpPr>
            <a:cxnSpLocks/>
            <a:stCxn id="287" idx="0"/>
          </p:cNvCxnSpPr>
          <p:nvPr/>
        </p:nvCxnSpPr>
        <p:spPr>
          <a:xfrm flipV="1">
            <a:off x="1435701" y="3357880"/>
            <a:ext cx="0" cy="219233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文本框 295">
            <a:extLst>
              <a:ext uri="{FF2B5EF4-FFF2-40B4-BE49-F238E27FC236}">
                <a16:creationId xmlns:a16="http://schemas.microsoft.com/office/drawing/2014/main" id="{29DFF49C-508E-0E9E-F521-5690615D51C1}"/>
              </a:ext>
            </a:extLst>
          </p:cNvPr>
          <p:cNvSpPr txBox="1"/>
          <p:nvPr/>
        </p:nvSpPr>
        <p:spPr>
          <a:xfrm>
            <a:off x="1065964" y="4675523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load</a:t>
            </a:r>
            <a:endParaRPr lang="zh-CN" altLang="en-US" sz="1600" dirty="0"/>
          </a:p>
        </p:txBody>
      </p:sp>
      <p:sp>
        <p:nvSpPr>
          <p:cNvPr id="297" name="箭头: 左右 296">
            <a:extLst>
              <a:ext uri="{FF2B5EF4-FFF2-40B4-BE49-F238E27FC236}">
                <a16:creationId xmlns:a16="http://schemas.microsoft.com/office/drawing/2014/main" id="{240F215C-FAF4-B186-948F-69BDBB693536}"/>
              </a:ext>
            </a:extLst>
          </p:cNvPr>
          <p:cNvSpPr/>
          <p:nvPr/>
        </p:nvSpPr>
        <p:spPr>
          <a:xfrm>
            <a:off x="232944" y="4182415"/>
            <a:ext cx="706381" cy="42588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文本框 297">
            <a:extLst>
              <a:ext uri="{FF2B5EF4-FFF2-40B4-BE49-F238E27FC236}">
                <a16:creationId xmlns:a16="http://schemas.microsoft.com/office/drawing/2014/main" id="{247BB3DD-BADA-C61C-D4F2-BD859FEA7BE7}"/>
              </a:ext>
            </a:extLst>
          </p:cNvPr>
          <p:cNvSpPr txBox="1"/>
          <p:nvPr/>
        </p:nvSpPr>
        <p:spPr>
          <a:xfrm>
            <a:off x="78655" y="3620673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读写</a:t>
            </a:r>
            <a:r>
              <a:rPr lang="en-US" altLang="zh-CN" sz="1600" dirty="0"/>
              <a:t>InstMem</a:t>
            </a:r>
          </a:p>
          <a:p>
            <a:r>
              <a:rPr lang="zh-CN" altLang="en-US" sz="1600" dirty="0"/>
              <a:t>读写</a:t>
            </a:r>
            <a:r>
              <a:rPr lang="en-US" altLang="zh-CN" sz="1600" dirty="0"/>
              <a:t>DataMem</a:t>
            </a:r>
            <a:endParaRPr lang="zh-CN" altLang="en-US" sz="1600" dirty="0"/>
          </a:p>
        </p:txBody>
      </p:sp>
      <p:cxnSp>
        <p:nvCxnSpPr>
          <p:cNvPr id="299" name="连接符: 肘形 298">
            <a:extLst>
              <a:ext uri="{FF2B5EF4-FFF2-40B4-BE49-F238E27FC236}">
                <a16:creationId xmlns:a16="http://schemas.microsoft.com/office/drawing/2014/main" id="{FBB27E8C-6BB1-E6AD-DC8C-0E3169F5C5D7}"/>
              </a:ext>
            </a:extLst>
          </p:cNvPr>
          <p:cNvCxnSpPr>
            <a:cxnSpLocks/>
            <a:stCxn id="19" idx="2"/>
            <a:endCxn id="6" idx="3"/>
          </p:cNvCxnSpPr>
          <p:nvPr/>
        </p:nvCxnSpPr>
        <p:spPr>
          <a:xfrm rot="5400000" flipH="1">
            <a:off x="1983121" y="2755443"/>
            <a:ext cx="37957" cy="551498"/>
          </a:xfrm>
          <a:prstGeom prst="bentConnector3">
            <a:avLst>
              <a:gd name="adj1" fmla="val -60226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>
            <a:extLst>
              <a:ext uri="{FF2B5EF4-FFF2-40B4-BE49-F238E27FC236}">
                <a16:creationId xmlns:a16="http://schemas.microsoft.com/office/drawing/2014/main" id="{BB51EB6D-F663-DB0B-28C6-8A75A026C4B9}"/>
              </a:ext>
            </a:extLst>
          </p:cNvPr>
          <p:cNvCxnSpPr>
            <a:cxnSpLocks/>
            <a:endCxn id="111" idx="3"/>
          </p:cNvCxnSpPr>
          <p:nvPr/>
        </p:nvCxnSpPr>
        <p:spPr>
          <a:xfrm flipH="1">
            <a:off x="5020754" y="4059699"/>
            <a:ext cx="249059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AF2B1942-1B56-6B0A-BEC6-2F86F9E559E0}"/>
              </a:ext>
            </a:extLst>
          </p:cNvPr>
          <p:cNvCxnSpPr>
            <a:cxnSpLocks/>
            <a:endCxn id="163" idx="0"/>
          </p:cNvCxnSpPr>
          <p:nvPr/>
        </p:nvCxnSpPr>
        <p:spPr>
          <a:xfrm rot="10800000" flipV="1">
            <a:off x="7439891" y="4271615"/>
            <a:ext cx="321341" cy="296427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连接符: 肘形 1">
            <a:extLst>
              <a:ext uri="{FF2B5EF4-FFF2-40B4-BE49-F238E27FC236}">
                <a16:creationId xmlns:a16="http://schemas.microsoft.com/office/drawing/2014/main" id="{594C3382-50E2-B8C3-F3FF-C3600C6439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77970" y="3125895"/>
            <a:ext cx="4202837" cy="1547577"/>
          </a:xfrm>
          <a:prstGeom prst="bentConnector3">
            <a:avLst>
              <a:gd name="adj1" fmla="val 99074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92242B01-3FCA-7DD7-B5D1-CA4D19297537}"/>
              </a:ext>
            </a:extLst>
          </p:cNvPr>
          <p:cNvCxnSpPr>
            <a:cxnSpLocks/>
            <a:endCxn id="140" idx="2"/>
          </p:cNvCxnSpPr>
          <p:nvPr/>
        </p:nvCxnSpPr>
        <p:spPr>
          <a:xfrm rot="5400000" flipH="1" flipV="1">
            <a:off x="8424818" y="4826530"/>
            <a:ext cx="1689172" cy="579342"/>
          </a:xfrm>
          <a:prstGeom prst="bentConnector3">
            <a:avLst>
              <a:gd name="adj1" fmla="val 9090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38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67497C5B-AE4E-0F53-D4F7-B873BDB7DD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264397"/>
              </p:ext>
            </p:extLst>
          </p:nvPr>
        </p:nvGraphicFramePr>
        <p:xfrm>
          <a:off x="960967" y="2316480"/>
          <a:ext cx="102700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758">
                  <a:extLst>
                    <a:ext uri="{9D8B030D-6E8A-4147-A177-3AD203B41FA5}">
                      <a16:colId xmlns:a16="http://schemas.microsoft.com/office/drawing/2014/main" val="3427732090"/>
                    </a:ext>
                  </a:extLst>
                </a:gridCol>
                <a:gridCol w="1283758">
                  <a:extLst>
                    <a:ext uri="{9D8B030D-6E8A-4147-A177-3AD203B41FA5}">
                      <a16:colId xmlns:a16="http://schemas.microsoft.com/office/drawing/2014/main" val="552775749"/>
                    </a:ext>
                  </a:extLst>
                </a:gridCol>
                <a:gridCol w="1283758">
                  <a:extLst>
                    <a:ext uri="{9D8B030D-6E8A-4147-A177-3AD203B41FA5}">
                      <a16:colId xmlns:a16="http://schemas.microsoft.com/office/drawing/2014/main" val="4192296587"/>
                    </a:ext>
                  </a:extLst>
                </a:gridCol>
                <a:gridCol w="1347260">
                  <a:extLst>
                    <a:ext uri="{9D8B030D-6E8A-4147-A177-3AD203B41FA5}">
                      <a16:colId xmlns:a16="http://schemas.microsoft.com/office/drawing/2014/main" val="2027838358"/>
                    </a:ext>
                  </a:extLst>
                </a:gridCol>
                <a:gridCol w="1329267">
                  <a:extLst>
                    <a:ext uri="{9D8B030D-6E8A-4147-A177-3AD203B41FA5}">
                      <a16:colId xmlns:a16="http://schemas.microsoft.com/office/drawing/2014/main" val="10350456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6183962"/>
                    </a:ext>
                  </a:extLst>
                </a:gridCol>
                <a:gridCol w="1223739">
                  <a:extLst>
                    <a:ext uri="{9D8B030D-6E8A-4147-A177-3AD203B41FA5}">
                      <a16:colId xmlns:a16="http://schemas.microsoft.com/office/drawing/2014/main" val="2750702457"/>
                    </a:ext>
                  </a:extLst>
                </a:gridCol>
                <a:gridCol w="1163859">
                  <a:extLst>
                    <a:ext uri="{9D8B030D-6E8A-4147-A177-3AD203B41FA5}">
                      <a16:colId xmlns:a16="http://schemas.microsoft.com/office/drawing/2014/main" val="2375768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D3</a:t>
                      </a:r>
                      <a:r>
                        <a:rPr lang="zh-CN" altLang="en-US" dirty="0"/>
                        <a:t>产生</a:t>
                      </a:r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40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C(f)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N+C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17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取指后</a:t>
                      </a:r>
                      <a:r>
                        <a:rPr lang="en-US" altLang="zh-CN" dirty="0"/>
                        <a:t>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I2(f)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4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译码后</a:t>
                      </a:r>
                      <a:r>
                        <a:rPr lang="en-US" altLang="zh-CN" dirty="0"/>
                        <a:t>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解码</a:t>
                      </a:r>
                      <a:r>
                        <a:rPr lang="en-US" altLang="zh-CN" dirty="0"/>
                        <a:t>JAL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解码</a:t>
                      </a:r>
                      <a:r>
                        <a:rPr lang="en-US" altLang="zh-CN" dirty="0"/>
                        <a:t>I1(f)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解码</a:t>
                      </a:r>
                      <a:r>
                        <a:rPr lang="en-US" altLang="zh-CN" dirty="0"/>
                        <a:t>NOP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解码</a:t>
                      </a:r>
                      <a:r>
                        <a:rPr lang="en-US" altLang="zh-CN" dirty="0"/>
                        <a:t>NOP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解码</a:t>
                      </a:r>
                      <a:r>
                        <a:rPr lang="en-US" altLang="zh-CN" dirty="0"/>
                        <a:t>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065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运算后</a:t>
                      </a:r>
                      <a:r>
                        <a:rPr lang="en-US" altLang="zh-CN" dirty="0"/>
                        <a:t>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ALU 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8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得到</a:t>
                      </a:r>
                      <a:r>
                        <a:rPr lang="en-US" altLang="zh-CN" dirty="0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已跳转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65159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64CED2B-6F7A-602A-CA6A-6E084141EED1}"/>
              </a:ext>
            </a:extLst>
          </p:cNvPr>
          <p:cNvSpPr txBox="1"/>
          <p:nvPr/>
        </p:nvSpPr>
        <p:spPr>
          <a:xfrm>
            <a:off x="5001790" y="5469467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浪费</a:t>
            </a:r>
            <a:r>
              <a:rPr lang="en-US" altLang="zh-CN" dirty="0"/>
              <a:t>3</a:t>
            </a:r>
            <a:r>
              <a:rPr lang="zh-CN" altLang="en-US" dirty="0"/>
              <a:t>个空泡</a:t>
            </a:r>
            <a:r>
              <a:rPr lang="en-US" altLang="zh-CN" dirty="0"/>
              <a:t>: 4, 8, 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04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F81893B-ED06-F261-C108-8D72DBA4BAF0}"/>
              </a:ext>
            </a:extLst>
          </p:cNvPr>
          <p:cNvSpPr/>
          <p:nvPr/>
        </p:nvSpPr>
        <p:spPr>
          <a:xfrm>
            <a:off x="3976505" y="211135"/>
            <a:ext cx="223520" cy="607281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Latch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0B13F88-D819-D34B-5B41-89E53EE18574}"/>
              </a:ext>
            </a:extLst>
          </p:cNvPr>
          <p:cNvSpPr/>
          <p:nvPr/>
        </p:nvSpPr>
        <p:spPr>
          <a:xfrm>
            <a:off x="6927215" y="211135"/>
            <a:ext cx="223520" cy="607282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Latch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9DB594-4DD1-F49D-59CE-6CEE45C1119E}"/>
              </a:ext>
            </a:extLst>
          </p:cNvPr>
          <p:cNvSpPr/>
          <p:nvPr/>
        </p:nvSpPr>
        <p:spPr>
          <a:xfrm>
            <a:off x="9346632" y="211135"/>
            <a:ext cx="223520" cy="607282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Latch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642B14E-AB76-2E41-9E87-FED6797104C6}"/>
              </a:ext>
            </a:extLst>
          </p:cNvPr>
          <p:cNvSpPr/>
          <p:nvPr/>
        </p:nvSpPr>
        <p:spPr>
          <a:xfrm>
            <a:off x="10998527" y="211135"/>
            <a:ext cx="223520" cy="607282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Latch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99D343-47CB-66C9-5887-AFDC3A817BDA}"/>
              </a:ext>
            </a:extLst>
          </p:cNvPr>
          <p:cNvSpPr/>
          <p:nvPr/>
        </p:nvSpPr>
        <p:spPr>
          <a:xfrm>
            <a:off x="1131813" y="2406650"/>
            <a:ext cx="482600" cy="6794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9" name="矩形: 剪去左右顶角 8">
            <a:extLst>
              <a:ext uri="{FF2B5EF4-FFF2-40B4-BE49-F238E27FC236}">
                <a16:creationId xmlns:a16="http://schemas.microsoft.com/office/drawing/2014/main" id="{8628CA2E-590C-10FD-9B48-5EE71C906AA5}"/>
              </a:ext>
            </a:extLst>
          </p:cNvPr>
          <p:cNvSpPr/>
          <p:nvPr/>
        </p:nvSpPr>
        <p:spPr>
          <a:xfrm rot="5400000">
            <a:off x="7481580" y="2130183"/>
            <a:ext cx="1498598" cy="534672"/>
          </a:xfrm>
          <a:prstGeom prst="snip2SameRect">
            <a:avLst>
              <a:gd name="adj1" fmla="val 49756"/>
              <a:gd name="adj2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ALU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356D59-E802-4790-27C8-109B6F49CBFD}"/>
              </a:ext>
            </a:extLst>
          </p:cNvPr>
          <p:cNvSpPr/>
          <p:nvPr/>
        </p:nvSpPr>
        <p:spPr>
          <a:xfrm>
            <a:off x="2230438" y="1587500"/>
            <a:ext cx="685482" cy="149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指令存储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F4E0D40-4D61-6CAD-D469-13999EFB6DE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614413" y="2746375"/>
            <a:ext cx="6160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F3ABA12-CFEB-38BE-A56F-A94113DB60A9}"/>
              </a:ext>
            </a:extLst>
          </p:cNvPr>
          <p:cNvSpPr txBox="1"/>
          <p:nvPr/>
        </p:nvSpPr>
        <p:spPr>
          <a:xfrm>
            <a:off x="1691883" y="249406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addr</a:t>
            </a:r>
            <a:endParaRPr lang="zh-CN" altLang="en-US" sz="1400" dirty="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C06E3B27-701D-2DCB-0224-CBE3EBD645CD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 flipH="1" flipV="1">
            <a:off x="1021581" y="1524389"/>
            <a:ext cx="1964128" cy="50353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梯形 19">
            <a:extLst>
              <a:ext uri="{FF2B5EF4-FFF2-40B4-BE49-F238E27FC236}">
                <a16:creationId xmlns:a16="http://schemas.microsoft.com/office/drawing/2014/main" id="{FA2E56D5-B8B5-2FF5-0013-DE80D9B05634}"/>
              </a:ext>
            </a:extLst>
          </p:cNvPr>
          <p:cNvSpPr/>
          <p:nvPr/>
        </p:nvSpPr>
        <p:spPr>
          <a:xfrm rot="5400000">
            <a:off x="423206" y="2657474"/>
            <a:ext cx="582895" cy="17780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5C2F6DE-95FA-B266-58FD-0454E47198DF}"/>
              </a:ext>
            </a:extLst>
          </p:cNvPr>
          <p:cNvSpPr/>
          <p:nvPr/>
        </p:nvSpPr>
        <p:spPr>
          <a:xfrm>
            <a:off x="2255414" y="640205"/>
            <a:ext cx="635529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+4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F00BC0E-FBA4-C6E0-4EE1-0844EA664251}"/>
              </a:ext>
            </a:extLst>
          </p:cNvPr>
          <p:cNvSpPr/>
          <p:nvPr/>
        </p:nvSpPr>
        <p:spPr>
          <a:xfrm>
            <a:off x="3481872" y="4630896"/>
            <a:ext cx="2226702" cy="3397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545724-47EE-7EB6-40A2-EC4D660BD419}"/>
              </a:ext>
            </a:extLst>
          </p:cNvPr>
          <p:cNvSpPr txBox="1"/>
          <p:nvPr/>
        </p:nvSpPr>
        <p:spPr>
          <a:xfrm>
            <a:off x="2548548" y="3146818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instruction</a:t>
            </a:r>
            <a:endParaRPr lang="zh-CN" altLang="en-US" sz="1400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5D0C935-DCE9-D1C8-EBEE-B1EFA2AC4E2D}"/>
              </a:ext>
            </a:extLst>
          </p:cNvPr>
          <p:cNvCxnSpPr>
            <a:cxnSpLocks/>
          </p:cNvCxnSpPr>
          <p:nvPr/>
        </p:nvCxnSpPr>
        <p:spPr>
          <a:xfrm>
            <a:off x="0" y="4504584"/>
            <a:ext cx="12192000" cy="0"/>
          </a:xfrm>
          <a:prstGeom prst="line">
            <a:avLst/>
          </a:prstGeom>
          <a:ln w="31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35AB6F2-06B0-D3AA-CF85-22DD6BECC1CF}"/>
              </a:ext>
            </a:extLst>
          </p:cNvPr>
          <p:cNvCxnSpPr>
            <a:cxnSpLocks/>
            <a:stCxn id="20" idx="0"/>
            <a:endCxn id="8" idx="1"/>
          </p:cNvCxnSpPr>
          <p:nvPr/>
        </p:nvCxnSpPr>
        <p:spPr>
          <a:xfrm>
            <a:off x="803554" y="2746375"/>
            <a:ext cx="3282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F2BDA2F-F4E6-4A6C-83CD-6CA557FCE809}"/>
              </a:ext>
            </a:extLst>
          </p:cNvPr>
          <p:cNvSpPr txBox="1"/>
          <p:nvPr/>
        </p:nvSpPr>
        <p:spPr>
          <a:xfrm>
            <a:off x="546129" y="2151010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next_addr</a:t>
            </a:r>
            <a:endParaRPr lang="zh-CN" altLang="en-US" sz="1400" dirty="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5BB776A7-6D16-CDCB-5F09-74D4C30F5029}"/>
              </a:ext>
            </a:extLst>
          </p:cNvPr>
          <p:cNvCxnSpPr>
            <a:cxnSpLocks/>
          </p:cNvCxnSpPr>
          <p:nvPr/>
        </p:nvCxnSpPr>
        <p:spPr>
          <a:xfrm flipH="1">
            <a:off x="628013" y="795622"/>
            <a:ext cx="2265189" cy="1819275"/>
          </a:xfrm>
          <a:prstGeom prst="bentConnector5">
            <a:avLst>
              <a:gd name="adj1" fmla="val -10092"/>
              <a:gd name="adj2" fmla="val -21861"/>
              <a:gd name="adj3" fmla="val 1100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AF15D68-0C9A-A58A-3E0C-72341D71D8E0}"/>
              </a:ext>
            </a:extLst>
          </p:cNvPr>
          <p:cNvSpPr txBox="1"/>
          <p:nvPr/>
        </p:nvSpPr>
        <p:spPr>
          <a:xfrm>
            <a:off x="698674" y="48956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是否跳转？</a:t>
            </a: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693E6ED-C011-B9AF-9131-02CC95ADA61F}"/>
              </a:ext>
            </a:extLst>
          </p:cNvPr>
          <p:cNvCxnSpPr>
            <a:cxnSpLocks/>
            <a:stCxn id="11" idx="2"/>
            <a:endCxn id="24" idx="1"/>
          </p:cNvCxnSpPr>
          <p:nvPr/>
        </p:nvCxnSpPr>
        <p:spPr>
          <a:xfrm rot="16200000" flipH="1">
            <a:off x="2170196" y="3489082"/>
            <a:ext cx="1714659" cy="90869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FB3C00A3-7055-2319-C0FB-A938BAE5E702}"/>
              </a:ext>
            </a:extLst>
          </p:cNvPr>
          <p:cNvCxnSpPr>
            <a:cxnSpLocks/>
            <a:stCxn id="24" idx="2"/>
            <a:endCxn id="86" idx="6"/>
          </p:cNvCxnSpPr>
          <p:nvPr/>
        </p:nvCxnSpPr>
        <p:spPr>
          <a:xfrm rot="5400000">
            <a:off x="3801020" y="4505392"/>
            <a:ext cx="328974" cy="1259433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B0272C07-5460-D6F8-BE0E-92167E5BC875}"/>
              </a:ext>
            </a:extLst>
          </p:cNvPr>
          <p:cNvSpPr/>
          <p:nvPr/>
        </p:nvSpPr>
        <p:spPr>
          <a:xfrm>
            <a:off x="2815090" y="5046755"/>
            <a:ext cx="520700" cy="5056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Jump</a:t>
            </a:r>
            <a:r>
              <a:rPr lang="zh-CN" altLang="en-US" sz="1000" dirty="0"/>
              <a:t>？</a:t>
            </a:r>
          </a:p>
        </p:txBody>
      </p: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279EBA4-47F3-B3A5-C84A-753720E9BE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29027" y="3304745"/>
            <a:ext cx="1046773" cy="258401"/>
          </a:xfrm>
          <a:prstGeom prst="bentConnector3">
            <a:avLst>
              <a:gd name="adj1" fmla="val 100148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667F596D-8110-A733-4404-E3758CA2E163}"/>
              </a:ext>
            </a:extLst>
          </p:cNvPr>
          <p:cNvCxnSpPr>
            <a:cxnSpLocks/>
            <a:stCxn id="139" idx="2"/>
          </p:cNvCxnSpPr>
          <p:nvPr/>
        </p:nvCxnSpPr>
        <p:spPr>
          <a:xfrm flipH="1" flipV="1">
            <a:off x="365159" y="3957331"/>
            <a:ext cx="2413572" cy="14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C3536968-451C-B5F8-3622-C3D350BEBBF5}"/>
              </a:ext>
            </a:extLst>
          </p:cNvPr>
          <p:cNvCxnSpPr>
            <a:cxnSpLocks/>
            <a:stCxn id="86" idx="2"/>
            <a:endCxn id="20" idx="3"/>
          </p:cNvCxnSpPr>
          <p:nvPr/>
        </p:nvCxnSpPr>
        <p:spPr>
          <a:xfrm rot="10800000">
            <a:off x="714654" y="3015597"/>
            <a:ext cx="2100436" cy="2283998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EE2D5343-F180-3169-6FB2-FB847BF30454}"/>
              </a:ext>
            </a:extLst>
          </p:cNvPr>
          <p:cNvSpPr/>
          <p:nvPr/>
        </p:nvSpPr>
        <p:spPr>
          <a:xfrm>
            <a:off x="2778731" y="3718974"/>
            <a:ext cx="520700" cy="5056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2EEE1C09-B0A7-55A2-549D-0938DC0DCA41}"/>
              </a:ext>
            </a:extLst>
          </p:cNvPr>
          <p:cNvSpPr/>
          <p:nvPr/>
        </p:nvSpPr>
        <p:spPr>
          <a:xfrm>
            <a:off x="4887936" y="3824299"/>
            <a:ext cx="1230289" cy="3397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立即数扩展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4934E10F-4D14-B760-20E3-AFF70EB0DCE2}"/>
              </a:ext>
            </a:extLst>
          </p:cNvPr>
          <p:cNvSpPr txBox="1"/>
          <p:nvPr/>
        </p:nvSpPr>
        <p:spPr>
          <a:xfrm>
            <a:off x="60300" y="6497666"/>
            <a:ext cx="7007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此处若跳转，需要插入</a:t>
            </a:r>
            <a:r>
              <a:rPr lang="en-US" altLang="zh-CN" sz="1400" dirty="0"/>
              <a:t>NOP</a:t>
            </a:r>
            <a:r>
              <a:rPr lang="zh-CN" altLang="en-US" sz="1400" dirty="0"/>
              <a:t>，或者使用与跳转无关的一个指令</a:t>
            </a:r>
            <a:r>
              <a:rPr lang="en-US" altLang="zh-CN" sz="1400" dirty="0"/>
              <a:t>;JAL</a:t>
            </a:r>
            <a:r>
              <a:rPr lang="zh-CN" altLang="en-US" sz="1400" dirty="0"/>
              <a:t>指令可直接译码跳转</a:t>
            </a:r>
          </a:p>
        </p:txBody>
      </p:sp>
      <p:cxnSp>
        <p:nvCxnSpPr>
          <p:cNvPr id="171" name="连接符: 肘形 170">
            <a:extLst>
              <a:ext uri="{FF2B5EF4-FFF2-40B4-BE49-F238E27FC236}">
                <a16:creationId xmlns:a16="http://schemas.microsoft.com/office/drawing/2014/main" id="{E74F5245-8711-0305-97EE-99EDCAA13ACE}"/>
              </a:ext>
            </a:extLst>
          </p:cNvPr>
          <p:cNvCxnSpPr>
            <a:cxnSpLocks/>
            <a:stCxn id="218" idx="3"/>
            <a:endCxn id="139" idx="5"/>
          </p:cNvCxnSpPr>
          <p:nvPr/>
        </p:nvCxnSpPr>
        <p:spPr>
          <a:xfrm flipH="1">
            <a:off x="3223176" y="1890052"/>
            <a:ext cx="3153799" cy="2260547"/>
          </a:xfrm>
          <a:prstGeom prst="bentConnector4">
            <a:avLst>
              <a:gd name="adj1" fmla="val -7248"/>
              <a:gd name="adj2" fmla="val 113389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连接符: 肘形 182">
            <a:extLst>
              <a:ext uri="{FF2B5EF4-FFF2-40B4-BE49-F238E27FC236}">
                <a16:creationId xmlns:a16="http://schemas.microsoft.com/office/drawing/2014/main" id="{9E7A0704-E981-64B8-1738-8FA75F1911A7}"/>
              </a:ext>
            </a:extLst>
          </p:cNvPr>
          <p:cNvCxnSpPr>
            <a:cxnSpLocks/>
            <a:stCxn id="141" idx="3"/>
            <a:endCxn id="139" idx="7"/>
          </p:cNvCxnSpPr>
          <p:nvPr/>
        </p:nvCxnSpPr>
        <p:spPr>
          <a:xfrm flipH="1" flipV="1">
            <a:off x="3223176" y="3793029"/>
            <a:ext cx="2895049" cy="201133"/>
          </a:xfrm>
          <a:prstGeom prst="bentConnector4">
            <a:avLst>
              <a:gd name="adj1" fmla="val -7896"/>
              <a:gd name="adj2" fmla="val 250475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66729305-E69B-2632-8986-6641BEC7EEBA}"/>
              </a:ext>
            </a:extLst>
          </p:cNvPr>
          <p:cNvSpPr txBox="1"/>
          <p:nvPr/>
        </p:nvSpPr>
        <p:spPr>
          <a:xfrm>
            <a:off x="975283" y="36602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跳转地址</a:t>
            </a: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1C5A0C4B-0542-B23B-AD13-302B774EA11B}"/>
              </a:ext>
            </a:extLst>
          </p:cNvPr>
          <p:cNvSpPr/>
          <p:nvPr/>
        </p:nvSpPr>
        <p:spPr>
          <a:xfrm>
            <a:off x="5391515" y="1498219"/>
            <a:ext cx="975331" cy="149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通用寄存器</a:t>
            </a:r>
          </a:p>
        </p:txBody>
      </p:sp>
      <p:cxnSp>
        <p:nvCxnSpPr>
          <p:cNvPr id="202" name="连接符: 肘形 201">
            <a:extLst>
              <a:ext uri="{FF2B5EF4-FFF2-40B4-BE49-F238E27FC236}">
                <a16:creationId xmlns:a16="http://schemas.microsoft.com/office/drawing/2014/main" id="{DC1E0F66-BA60-00E6-2594-B6107DB49D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61328" y="2887763"/>
            <a:ext cx="2781858" cy="704407"/>
          </a:xfrm>
          <a:prstGeom prst="bentConnector3">
            <a:avLst>
              <a:gd name="adj1" fmla="val 999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5F1BCAD8-433B-1445-45E1-939EC1255C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38071" y="3278145"/>
            <a:ext cx="2015999" cy="689504"/>
          </a:xfrm>
          <a:prstGeom prst="bentConnector3">
            <a:avLst>
              <a:gd name="adj1" fmla="val 998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1FCA1786-C17A-85FC-C7FD-AEA337411EED}"/>
              </a:ext>
            </a:extLst>
          </p:cNvPr>
          <p:cNvSpPr txBox="1"/>
          <p:nvPr/>
        </p:nvSpPr>
        <p:spPr>
          <a:xfrm>
            <a:off x="4733049" y="1583656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addr r1</a:t>
            </a:r>
            <a:endParaRPr lang="zh-CN" altLang="en-US" sz="1400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B7FA36BE-47D7-46A1-4E37-9D434E7BC004}"/>
              </a:ext>
            </a:extLst>
          </p:cNvPr>
          <p:cNvSpPr txBox="1"/>
          <p:nvPr/>
        </p:nvSpPr>
        <p:spPr>
          <a:xfrm>
            <a:off x="4712729" y="2297356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addr r2</a:t>
            </a:r>
            <a:endParaRPr lang="zh-CN" altLang="en-US" sz="14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083369F8-4BDA-8412-8942-8631D852EEBC}"/>
              </a:ext>
            </a:extLst>
          </p:cNvPr>
          <p:cNvSpPr txBox="1"/>
          <p:nvPr/>
        </p:nvSpPr>
        <p:spPr>
          <a:xfrm>
            <a:off x="5184942" y="986289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addr rd</a:t>
            </a:r>
          </a:p>
          <a:p>
            <a:r>
              <a:rPr lang="en-US" altLang="zh-CN" sz="1400" dirty="0"/>
              <a:t>wr en</a:t>
            </a:r>
            <a:endParaRPr lang="zh-CN" altLang="en-US" sz="1400" dirty="0"/>
          </a:p>
        </p:txBody>
      </p:sp>
      <p:cxnSp>
        <p:nvCxnSpPr>
          <p:cNvPr id="215" name="连接符: 肘形 214">
            <a:extLst>
              <a:ext uri="{FF2B5EF4-FFF2-40B4-BE49-F238E27FC236}">
                <a16:creationId xmlns:a16="http://schemas.microsoft.com/office/drawing/2014/main" id="{998493C0-469F-14C4-2F0D-C47B876D5202}"/>
              </a:ext>
            </a:extLst>
          </p:cNvPr>
          <p:cNvCxnSpPr>
            <a:cxnSpLocks/>
            <a:stCxn id="24" idx="3"/>
            <a:endCxn id="201" idx="0"/>
          </p:cNvCxnSpPr>
          <p:nvPr/>
        </p:nvCxnSpPr>
        <p:spPr>
          <a:xfrm flipV="1">
            <a:off x="5708574" y="1498219"/>
            <a:ext cx="170607" cy="3302540"/>
          </a:xfrm>
          <a:prstGeom prst="bentConnector4">
            <a:avLst>
              <a:gd name="adj1" fmla="val 460281"/>
              <a:gd name="adj2" fmla="val 1069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30FC1F13-6925-9DD8-7A0A-4F5D88655AE5}"/>
              </a:ext>
            </a:extLst>
          </p:cNvPr>
          <p:cNvSpPr txBox="1"/>
          <p:nvPr/>
        </p:nvSpPr>
        <p:spPr>
          <a:xfrm>
            <a:off x="6036817" y="1736163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r1</a:t>
            </a:r>
            <a:endParaRPr lang="zh-CN" altLang="en-US" sz="1400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98A6FD91-1383-7E4F-CA20-A1E172290416}"/>
              </a:ext>
            </a:extLst>
          </p:cNvPr>
          <p:cNvSpPr txBox="1"/>
          <p:nvPr/>
        </p:nvSpPr>
        <p:spPr>
          <a:xfrm>
            <a:off x="6040057" y="2370243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r2</a:t>
            </a:r>
            <a:endParaRPr lang="zh-CN" altLang="en-US" sz="1400" dirty="0"/>
          </a:p>
        </p:txBody>
      </p:sp>
      <p:cxnSp>
        <p:nvCxnSpPr>
          <p:cNvPr id="221" name="连接符: 肘形 220">
            <a:extLst>
              <a:ext uri="{FF2B5EF4-FFF2-40B4-BE49-F238E27FC236}">
                <a16:creationId xmlns:a16="http://schemas.microsoft.com/office/drawing/2014/main" id="{6512F9E8-CBE0-2B00-987C-992080B2F33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374458" y="2397519"/>
            <a:ext cx="1589085" cy="13910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4EA3A2C6-E035-BAD4-71C5-E3AEB47AE056}"/>
              </a:ext>
            </a:extLst>
          </p:cNvPr>
          <p:cNvSpPr txBox="1"/>
          <p:nvPr/>
        </p:nvSpPr>
        <p:spPr>
          <a:xfrm>
            <a:off x="4222353" y="50225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判断条件</a:t>
            </a:r>
          </a:p>
        </p:txBody>
      </p:sp>
      <p:cxnSp>
        <p:nvCxnSpPr>
          <p:cNvPr id="244" name="连接符: 肘形 243">
            <a:extLst>
              <a:ext uri="{FF2B5EF4-FFF2-40B4-BE49-F238E27FC236}">
                <a16:creationId xmlns:a16="http://schemas.microsoft.com/office/drawing/2014/main" id="{6F069AC7-D3C9-8287-E87D-D38DFA6D98F4}"/>
              </a:ext>
            </a:extLst>
          </p:cNvPr>
          <p:cNvCxnSpPr>
            <a:cxnSpLocks/>
            <a:stCxn id="247" idx="0"/>
            <a:endCxn id="256" idx="0"/>
          </p:cNvCxnSpPr>
          <p:nvPr/>
        </p:nvCxnSpPr>
        <p:spPr>
          <a:xfrm flipH="1">
            <a:off x="6089447" y="1022737"/>
            <a:ext cx="5456124" cy="476036"/>
          </a:xfrm>
          <a:prstGeom prst="bentConnector4">
            <a:avLst>
              <a:gd name="adj1" fmla="val -4190"/>
              <a:gd name="adj2" fmla="val -1003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梯形 246">
            <a:extLst>
              <a:ext uri="{FF2B5EF4-FFF2-40B4-BE49-F238E27FC236}">
                <a16:creationId xmlns:a16="http://schemas.microsoft.com/office/drawing/2014/main" id="{EF04232A-04E0-A91B-8054-E1785289D8D5}"/>
              </a:ext>
            </a:extLst>
          </p:cNvPr>
          <p:cNvSpPr/>
          <p:nvPr/>
        </p:nvSpPr>
        <p:spPr>
          <a:xfrm rot="5400000">
            <a:off x="11165223" y="933836"/>
            <a:ext cx="582895" cy="17780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3D2D534F-54E8-B977-4156-D3442DBB8459}"/>
              </a:ext>
            </a:extLst>
          </p:cNvPr>
          <p:cNvSpPr txBox="1"/>
          <p:nvPr/>
        </p:nvSpPr>
        <p:spPr>
          <a:xfrm>
            <a:off x="5708573" y="149877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rd_data</a:t>
            </a:r>
            <a:endParaRPr lang="zh-CN" altLang="en-US" sz="1400" dirty="0"/>
          </a:p>
        </p:txBody>
      </p:sp>
      <p:cxnSp>
        <p:nvCxnSpPr>
          <p:cNvPr id="260" name="连接符: 肘形 259">
            <a:extLst>
              <a:ext uri="{FF2B5EF4-FFF2-40B4-BE49-F238E27FC236}">
                <a16:creationId xmlns:a16="http://schemas.microsoft.com/office/drawing/2014/main" id="{CC19FCEA-E373-1231-D09B-E602895E86E1}"/>
              </a:ext>
            </a:extLst>
          </p:cNvPr>
          <p:cNvCxnSpPr>
            <a:cxnSpLocks/>
            <a:stCxn id="141" idx="3"/>
          </p:cNvCxnSpPr>
          <p:nvPr/>
        </p:nvCxnSpPr>
        <p:spPr>
          <a:xfrm flipV="1">
            <a:off x="6118225" y="2996819"/>
            <a:ext cx="1834168" cy="997343"/>
          </a:xfrm>
          <a:prstGeom prst="bentConnector3">
            <a:avLst>
              <a:gd name="adj1" fmla="val 7354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8E0FAD-9863-5CD7-3B90-FD506CA61B66}"/>
              </a:ext>
            </a:extLst>
          </p:cNvPr>
          <p:cNvCxnSpPr>
            <a:cxnSpLocks/>
          </p:cNvCxnSpPr>
          <p:nvPr/>
        </p:nvCxnSpPr>
        <p:spPr>
          <a:xfrm>
            <a:off x="6620933" y="1918202"/>
            <a:ext cx="13366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矩形 290">
            <a:extLst>
              <a:ext uri="{FF2B5EF4-FFF2-40B4-BE49-F238E27FC236}">
                <a16:creationId xmlns:a16="http://schemas.microsoft.com/office/drawing/2014/main" id="{2622C700-E0E3-82A5-B222-20FDAC25E0C6}"/>
              </a:ext>
            </a:extLst>
          </p:cNvPr>
          <p:cNvSpPr/>
          <p:nvPr/>
        </p:nvSpPr>
        <p:spPr>
          <a:xfrm>
            <a:off x="10167322" y="2536622"/>
            <a:ext cx="685482" cy="149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数据存储</a:t>
            </a:r>
          </a:p>
        </p:txBody>
      </p:sp>
      <p:cxnSp>
        <p:nvCxnSpPr>
          <p:cNvPr id="292" name="连接符: 肘形 291">
            <a:extLst>
              <a:ext uri="{FF2B5EF4-FFF2-40B4-BE49-F238E27FC236}">
                <a16:creationId xmlns:a16="http://schemas.microsoft.com/office/drawing/2014/main" id="{A4920A69-5AA3-D49D-7D84-39246DD8B509}"/>
              </a:ext>
            </a:extLst>
          </p:cNvPr>
          <p:cNvCxnSpPr>
            <a:cxnSpLocks/>
            <a:stCxn id="291" idx="0"/>
          </p:cNvCxnSpPr>
          <p:nvPr/>
        </p:nvCxnSpPr>
        <p:spPr>
          <a:xfrm rot="5400000" flipH="1" flipV="1">
            <a:off x="10262415" y="1438090"/>
            <a:ext cx="1346180" cy="850884"/>
          </a:xfrm>
          <a:prstGeom prst="bentConnector3">
            <a:avLst>
              <a:gd name="adj1" fmla="val 1000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连接符: 肘形 296">
            <a:extLst>
              <a:ext uri="{FF2B5EF4-FFF2-40B4-BE49-F238E27FC236}">
                <a16:creationId xmlns:a16="http://schemas.microsoft.com/office/drawing/2014/main" id="{32767F08-7B45-CC8D-8611-65317DDC9E4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498215" y="857286"/>
            <a:ext cx="2869556" cy="1540233"/>
          </a:xfrm>
          <a:prstGeom prst="bentConnector3">
            <a:avLst>
              <a:gd name="adj1" fmla="val 185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连接符: 肘形 308">
            <a:extLst>
              <a:ext uri="{FF2B5EF4-FFF2-40B4-BE49-F238E27FC236}">
                <a16:creationId xmlns:a16="http://schemas.microsoft.com/office/drawing/2014/main" id="{26715D1F-99B9-39EE-DFA3-72D64932F6F6}"/>
              </a:ext>
            </a:extLst>
          </p:cNvPr>
          <p:cNvCxnSpPr>
            <a:cxnSpLocks/>
            <a:stCxn id="9" idx="3"/>
            <a:endCxn id="291" idx="1"/>
          </p:cNvCxnSpPr>
          <p:nvPr/>
        </p:nvCxnSpPr>
        <p:spPr>
          <a:xfrm>
            <a:off x="8498215" y="2397519"/>
            <a:ext cx="1669107" cy="888403"/>
          </a:xfrm>
          <a:prstGeom prst="bentConnector3">
            <a:avLst>
              <a:gd name="adj1" fmla="val 3224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矩形 417">
            <a:extLst>
              <a:ext uri="{FF2B5EF4-FFF2-40B4-BE49-F238E27FC236}">
                <a16:creationId xmlns:a16="http://schemas.microsoft.com/office/drawing/2014/main" id="{A64D020C-0835-4AD4-1000-183DF23BEBE4}"/>
              </a:ext>
            </a:extLst>
          </p:cNvPr>
          <p:cNvSpPr/>
          <p:nvPr/>
        </p:nvSpPr>
        <p:spPr>
          <a:xfrm>
            <a:off x="7262351" y="5288623"/>
            <a:ext cx="890585" cy="3397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</a:t>
            </a:r>
            <a:endParaRPr lang="zh-CN" altLang="en-US" dirty="0"/>
          </a:p>
        </p:txBody>
      </p:sp>
      <p:sp>
        <p:nvSpPr>
          <p:cNvPr id="432" name="矩形 431">
            <a:extLst>
              <a:ext uri="{FF2B5EF4-FFF2-40B4-BE49-F238E27FC236}">
                <a16:creationId xmlns:a16="http://schemas.microsoft.com/office/drawing/2014/main" id="{EC3A8FE9-2D86-C4CC-DAAA-5FDC223F2535}"/>
              </a:ext>
            </a:extLst>
          </p:cNvPr>
          <p:cNvSpPr/>
          <p:nvPr/>
        </p:nvSpPr>
        <p:spPr>
          <a:xfrm>
            <a:off x="11261731" y="5288623"/>
            <a:ext cx="890585" cy="3397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</a:t>
            </a:r>
            <a:endParaRPr lang="zh-CN" altLang="en-US" dirty="0"/>
          </a:p>
        </p:txBody>
      </p:sp>
      <p:cxnSp>
        <p:nvCxnSpPr>
          <p:cNvPr id="433" name="连接符: 肘形 432">
            <a:extLst>
              <a:ext uri="{FF2B5EF4-FFF2-40B4-BE49-F238E27FC236}">
                <a16:creationId xmlns:a16="http://schemas.microsoft.com/office/drawing/2014/main" id="{8D8DFF50-4AFF-7E50-4757-27E834E0ADDD}"/>
              </a:ext>
            </a:extLst>
          </p:cNvPr>
          <p:cNvCxnSpPr>
            <a:cxnSpLocks/>
            <a:stCxn id="432" idx="0"/>
            <a:endCxn id="247" idx="3"/>
          </p:cNvCxnSpPr>
          <p:nvPr/>
        </p:nvCxnSpPr>
        <p:spPr>
          <a:xfrm rot="16200000" flipV="1">
            <a:off x="9583516" y="3165114"/>
            <a:ext cx="3996664" cy="250353"/>
          </a:xfrm>
          <a:prstGeom prst="bentConnector3">
            <a:avLst>
              <a:gd name="adj1" fmla="val 46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文本框 446">
            <a:extLst>
              <a:ext uri="{FF2B5EF4-FFF2-40B4-BE49-F238E27FC236}">
                <a16:creationId xmlns:a16="http://schemas.microsoft.com/office/drawing/2014/main" id="{DE419B2D-D286-EF67-BD29-9E4D450D500E}"/>
              </a:ext>
            </a:extLst>
          </p:cNvPr>
          <p:cNvSpPr txBox="1"/>
          <p:nvPr/>
        </p:nvSpPr>
        <p:spPr>
          <a:xfrm>
            <a:off x="7952393" y="6503578"/>
            <a:ext cx="4131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数据前递</a:t>
            </a:r>
            <a:r>
              <a:rPr lang="en-US" altLang="zh-CN" sz="1400" dirty="0"/>
              <a:t>,EX</a:t>
            </a:r>
            <a:r>
              <a:rPr lang="zh-CN" altLang="en-US" sz="1400" dirty="0"/>
              <a:t>前递最优先</a:t>
            </a:r>
            <a:r>
              <a:rPr lang="en-US" altLang="zh-CN" sz="1400" dirty="0"/>
              <a:t>,MEM</a:t>
            </a:r>
            <a:r>
              <a:rPr lang="zh-CN" altLang="en-US" sz="1400" dirty="0"/>
              <a:t>其次</a:t>
            </a:r>
            <a:r>
              <a:rPr lang="en-US" altLang="zh-CN" sz="1400" dirty="0"/>
              <a:t>,</a:t>
            </a:r>
            <a:r>
              <a:rPr lang="zh-CN" altLang="en-US" sz="1400" dirty="0"/>
              <a:t>通用寄存器最后</a:t>
            </a:r>
          </a:p>
        </p:txBody>
      </p:sp>
      <p:cxnSp>
        <p:nvCxnSpPr>
          <p:cNvPr id="448" name="连接符: 肘形 447">
            <a:extLst>
              <a:ext uri="{FF2B5EF4-FFF2-40B4-BE49-F238E27FC236}">
                <a16:creationId xmlns:a16="http://schemas.microsoft.com/office/drawing/2014/main" id="{623A0A99-68C1-402F-2411-FF0195D07581}"/>
              </a:ext>
            </a:extLst>
          </p:cNvPr>
          <p:cNvCxnSpPr>
            <a:cxnSpLocks/>
            <a:stCxn id="418" idx="0"/>
            <a:endCxn id="9" idx="0"/>
          </p:cNvCxnSpPr>
          <p:nvPr/>
        </p:nvCxnSpPr>
        <p:spPr>
          <a:xfrm rot="5400000" flipH="1" flipV="1">
            <a:off x="6898359" y="3956104"/>
            <a:ext cx="2141805" cy="523235"/>
          </a:xfrm>
          <a:prstGeom prst="bentConnector3">
            <a:avLst>
              <a:gd name="adj1" fmla="val 88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连接符: 肘形 456">
            <a:extLst>
              <a:ext uri="{FF2B5EF4-FFF2-40B4-BE49-F238E27FC236}">
                <a16:creationId xmlns:a16="http://schemas.microsoft.com/office/drawing/2014/main" id="{419A46FB-5524-327D-E567-381F92732D30}"/>
              </a:ext>
            </a:extLst>
          </p:cNvPr>
          <p:cNvCxnSpPr>
            <a:cxnSpLocks/>
          </p:cNvCxnSpPr>
          <p:nvPr/>
        </p:nvCxnSpPr>
        <p:spPr>
          <a:xfrm>
            <a:off x="1751876" y="1405467"/>
            <a:ext cx="6200517" cy="401083"/>
          </a:xfrm>
          <a:prstGeom prst="bentConnector3">
            <a:avLst>
              <a:gd name="adj1" fmla="val 9301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9EEBEB39-F46D-EAAE-0FC0-9B2A03429688}"/>
              </a:ext>
            </a:extLst>
          </p:cNvPr>
          <p:cNvCxnSpPr>
            <a:cxnSpLocks/>
            <a:stCxn id="24" idx="0"/>
            <a:endCxn id="141" idx="2"/>
          </p:cNvCxnSpPr>
          <p:nvPr/>
        </p:nvCxnSpPr>
        <p:spPr>
          <a:xfrm rot="5400000" flipH="1" flipV="1">
            <a:off x="4815716" y="3943531"/>
            <a:ext cx="466872" cy="907858"/>
          </a:xfrm>
          <a:prstGeom prst="bentConnector3">
            <a:avLst>
              <a:gd name="adj1" fmla="val 8627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7326395-3BE8-2689-BDB7-70B2C624D7F2}"/>
              </a:ext>
            </a:extLst>
          </p:cNvPr>
          <p:cNvSpPr txBox="1"/>
          <p:nvPr/>
        </p:nvSpPr>
        <p:spPr>
          <a:xfrm>
            <a:off x="1801342" y="4628286"/>
            <a:ext cx="695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flush</a:t>
            </a:r>
            <a:endParaRPr lang="zh-CN" altLang="en-US" sz="12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FCFEAF3-BFF8-CC9D-1211-7C4A86C5B4B4}"/>
              </a:ext>
            </a:extLst>
          </p:cNvPr>
          <p:cNvCxnSpPr>
            <a:cxnSpLocks/>
          </p:cNvCxnSpPr>
          <p:nvPr/>
        </p:nvCxnSpPr>
        <p:spPr>
          <a:xfrm flipV="1">
            <a:off x="2255414" y="4199637"/>
            <a:ext cx="0" cy="10889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33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22BEAFBE-927C-C4A3-A264-D5EEFC5D939F}"/>
              </a:ext>
            </a:extLst>
          </p:cNvPr>
          <p:cNvSpPr/>
          <p:nvPr/>
        </p:nvSpPr>
        <p:spPr>
          <a:xfrm>
            <a:off x="975360" y="5525104"/>
            <a:ext cx="10871200" cy="1220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                                                        						Ctrl Path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CB61F03F-969E-1D44-0DEA-2A8006094173}"/>
              </a:ext>
            </a:extLst>
          </p:cNvPr>
          <p:cNvSpPr/>
          <p:nvPr/>
        </p:nvSpPr>
        <p:spPr>
          <a:xfrm>
            <a:off x="975360" y="91440"/>
            <a:ext cx="10871200" cy="4921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                                                        						Data Path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    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578860-E82F-402B-1BCF-E1D9C0DBA6E0}"/>
              </a:ext>
            </a:extLst>
          </p:cNvPr>
          <p:cNvSpPr/>
          <p:nvPr/>
        </p:nvSpPr>
        <p:spPr>
          <a:xfrm>
            <a:off x="1264920" y="1387264"/>
            <a:ext cx="1507647" cy="19706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PC(d1)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F60944F9-6113-EB29-C5DA-CE3E777A3802}"/>
              </a:ext>
            </a:extLst>
          </p:cNvPr>
          <p:cNvSpPr/>
          <p:nvPr/>
        </p:nvSpPr>
        <p:spPr>
          <a:xfrm rot="5400000">
            <a:off x="1485703" y="2654090"/>
            <a:ext cx="582895" cy="17780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DF2FA8DF-9EC5-3265-BA03-EC588991BEC1}"/>
              </a:ext>
            </a:extLst>
          </p:cNvPr>
          <p:cNvCxnSpPr>
            <a:cxnSpLocks/>
          </p:cNvCxnSpPr>
          <p:nvPr/>
        </p:nvCxnSpPr>
        <p:spPr>
          <a:xfrm rot="10800000">
            <a:off x="1688256" y="2550170"/>
            <a:ext cx="4146152" cy="3081733"/>
          </a:xfrm>
          <a:prstGeom prst="bentConnector3">
            <a:avLst>
              <a:gd name="adj1" fmla="val 11473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D320B10-2CFA-6672-76F0-F09ECFBDAC11}"/>
              </a:ext>
            </a:extLst>
          </p:cNvPr>
          <p:cNvSpPr/>
          <p:nvPr/>
        </p:nvSpPr>
        <p:spPr>
          <a:xfrm>
            <a:off x="2062239" y="2435809"/>
            <a:ext cx="532819" cy="6143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Inst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Mem(d1)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370ED3A-778E-26CD-1156-92E292D2FED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866051" y="2742990"/>
            <a:ext cx="186848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16039264-E567-CCC6-C5FD-FE1759EB5231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595058" y="2742990"/>
            <a:ext cx="322217" cy="3219847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67D313F5-DB88-22A2-1A11-D3898060BC34}"/>
              </a:ext>
            </a:extLst>
          </p:cNvPr>
          <p:cNvCxnSpPr>
            <a:cxnSpLocks/>
          </p:cNvCxnSpPr>
          <p:nvPr/>
        </p:nvCxnSpPr>
        <p:spPr>
          <a:xfrm flipV="1">
            <a:off x="1409628" y="2864911"/>
            <a:ext cx="278623" cy="233297"/>
          </a:xfrm>
          <a:prstGeom prst="bentConnector3">
            <a:avLst>
              <a:gd name="adj1" fmla="val -165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EBD928C-8A0D-33D3-A5A9-EDC55491FCA1}"/>
              </a:ext>
            </a:extLst>
          </p:cNvPr>
          <p:cNvSpPr/>
          <p:nvPr/>
        </p:nvSpPr>
        <p:spPr>
          <a:xfrm>
            <a:off x="1187740" y="3039709"/>
            <a:ext cx="418861" cy="2332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+4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1C24B3B-18D5-B05E-2939-82C6CBE74506}"/>
              </a:ext>
            </a:extLst>
          </p:cNvPr>
          <p:cNvSpPr/>
          <p:nvPr/>
        </p:nvSpPr>
        <p:spPr>
          <a:xfrm>
            <a:off x="2375351" y="5962837"/>
            <a:ext cx="2894301" cy="4238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Decoder(d2)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5B23193-39BE-6C8B-D0A5-BC4256432F6A}"/>
              </a:ext>
            </a:extLst>
          </p:cNvPr>
          <p:cNvSpPr txBox="1"/>
          <p:nvPr/>
        </p:nvSpPr>
        <p:spPr>
          <a:xfrm>
            <a:off x="2429877" y="341535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Inst</a:t>
            </a:r>
            <a:endParaRPr lang="zh-CN" altLang="en-US" dirty="0"/>
          </a:p>
        </p:txBody>
      </p:sp>
      <p:sp>
        <p:nvSpPr>
          <p:cNvPr id="49" name="矩形: 剪去左右顶角 48">
            <a:extLst>
              <a:ext uri="{FF2B5EF4-FFF2-40B4-BE49-F238E27FC236}">
                <a16:creationId xmlns:a16="http://schemas.microsoft.com/office/drawing/2014/main" id="{777FA3F7-1731-77E3-21BD-BD90FB008AF9}"/>
              </a:ext>
            </a:extLst>
          </p:cNvPr>
          <p:cNvSpPr/>
          <p:nvPr/>
        </p:nvSpPr>
        <p:spPr>
          <a:xfrm rot="5400000">
            <a:off x="6576842" y="2032213"/>
            <a:ext cx="1970618" cy="680720"/>
          </a:xfrm>
          <a:prstGeom prst="snip2SameRect">
            <a:avLst>
              <a:gd name="adj1" fmla="val 49756"/>
              <a:gd name="adj2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ALU(d3)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43082E8-3EBF-63A5-8517-735799D8773E}"/>
              </a:ext>
            </a:extLst>
          </p:cNvPr>
          <p:cNvSpPr txBox="1"/>
          <p:nvPr/>
        </p:nvSpPr>
        <p:spPr>
          <a:xfrm>
            <a:off x="91939" y="3868907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Jump addr d2</a:t>
            </a:r>
            <a:endParaRPr lang="zh-CN" altLang="en-US" sz="16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EE4B7B2-13AE-E7DF-29C4-694D39DFFB84}"/>
              </a:ext>
            </a:extLst>
          </p:cNvPr>
          <p:cNvSpPr txBox="1"/>
          <p:nvPr/>
        </p:nvSpPr>
        <p:spPr>
          <a:xfrm>
            <a:off x="2194878" y="5174184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flush</a:t>
            </a:r>
            <a:endParaRPr lang="zh-CN" altLang="en-US" sz="16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D304E2-5B60-0FF3-BD46-6BEDC491D565}"/>
              </a:ext>
            </a:extLst>
          </p:cNvPr>
          <p:cNvSpPr/>
          <p:nvPr/>
        </p:nvSpPr>
        <p:spPr>
          <a:xfrm>
            <a:off x="4102705" y="1387264"/>
            <a:ext cx="1507647" cy="15620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Regfile(s)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CC8FCCB6-D221-3355-89C4-96BDB6AA8676}"/>
              </a:ext>
            </a:extLst>
          </p:cNvPr>
          <p:cNvCxnSpPr>
            <a:cxnSpLocks/>
            <a:stCxn id="46" idx="3"/>
            <a:endCxn id="49" idx="0"/>
          </p:cNvCxnSpPr>
          <p:nvPr/>
        </p:nvCxnSpPr>
        <p:spPr>
          <a:xfrm flipV="1">
            <a:off x="5269652" y="3357882"/>
            <a:ext cx="2292499" cy="2816871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D2A09FC-0EC5-674C-E819-62083A113B06}"/>
              </a:ext>
            </a:extLst>
          </p:cNvPr>
          <p:cNvSpPr txBox="1"/>
          <p:nvPr/>
        </p:nvSpPr>
        <p:spPr>
          <a:xfrm>
            <a:off x="3343173" y="1595954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R1 addr</a:t>
            </a:r>
            <a:endParaRPr lang="zh-CN" altLang="en-US" sz="1600" dirty="0"/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6EAACEC5-175F-6027-AE53-B7C43649C3C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33313" y="3405815"/>
            <a:ext cx="4379250" cy="759531"/>
          </a:xfrm>
          <a:prstGeom prst="bentConnector3">
            <a:avLst>
              <a:gd name="adj1" fmla="val 9964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F03D10C6-5667-BF3C-DACC-19B4A23F5C2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96472" y="4159778"/>
            <a:ext cx="3262588" cy="343533"/>
          </a:xfrm>
          <a:prstGeom prst="bentConnector3">
            <a:avLst>
              <a:gd name="adj1" fmla="val 9982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B342719F-EDC3-972E-F632-886C7869D555}"/>
              </a:ext>
            </a:extLst>
          </p:cNvPr>
          <p:cNvSpPr txBox="1"/>
          <p:nvPr/>
        </p:nvSpPr>
        <p:spPr>
          <a:xfrm>
            <a:off x="3719166" y="292310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R2 addr</a:t>
            </a:r>
            <a:endParaRPr lang="zh-CN" altLang="en-US" sz="1600" dirty="0"/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5CF5EE9C-A087-3E54-C2A1-750064B82CBE}"/>
              </a:ext>
            </a:extLst>
          </p:cNvPr>
          <p:cNvCxnSpPr>
            <a:cxnSpLocks/>
            <a:endCxn id="86" idx="1"/>
          </p:cNvCxnSpPr>
          <p:nvPr/>
        </p:nvCxnSpPr>
        <p:spPr>
          <a:xfrm rot="5400000" flipH="1" flipV="1">
            <a:off x="1586015" y="1485588"/>
            <a:ext cx="1603560" cy="911242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632B3845-517E-5E8A-CB4D-DAB260FD1CE3}"/>
              </a:ext>
            </a:extLst>
          </p:cNvPr>
          <p:cNvSpPr/>
          <p:nvPr/>
        </p:nvSpPr>
        <p:spPr>
          <a:xfrm>
            <a:off x="2843416" y="1040292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D1</a:t>
            </a:r>
          </a:p>
        </p:txBody>
      </p: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5B820F7D-1E27-EE11-834E-A2F39176EE60}"/>
              </a:ext>
            </a:extLst>
          </p:cNvPr>
          <p:cNvCxnSpPr>
            <a:cxnSpLocks/>
          </p:cNvCxnSpPr>
          <p:nvPr/>
        </p:nvCxnSpPr>
        <p:spPr>
          <a:xfrm>
            <a:off x="5582359" y="1568945"/>
            <a:ext cx="1667980" cy="242345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CA148FA0-EBA8-B79E-7DCB-8B36F208CC5B}"/>
              </a:ext>
            </a:extLst>
          </p:cNvPr>
          <p:cNvCxnSpPr>
            <a:cxnSpLocks/>
          </p:cNvCxnSpPr>
          <p:nvPr/>
        </p:nvCxnSpPr>
        <p:spPr>
          <a:xfrm>
            <a:off x="5582359" y="2596970"/>
            <a:ext cx="1658452" cy="267139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5D4C644-FA79-1138-2469-08A8A9674704}"/>
              </a:ext>
            </a:extLst>
          </p:cNvPr>
          <p:cNvSpPr txBox="1"/>
          <p:nvPr/>
        </p:nvSpPr>
        <p:spPr>
          <a:xfrm>
            <a:off x="5551190" y="1553922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R1 data</a:t>
            </a:r>
            <a:endParaRPr lang="zh-CN" altLang="en-US" sz="16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E1F2D5D-C8F0-BF6F-4007-C6B35B3BEF04}"/>
              </a:ext>
            </a:extLst>
          </p:cNvPr>
          <p:cNvSpPr txBox="1"/>
          <p:nvPr/>
        </p:nvSpPr>
        <p:spPr>
          <a:xfrm>
            <a:off x="5565188" y="2599309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R2 data</a:t>
            </a:r>
            <a:endParaRPr lang="zh-CN" altLang="en-US" sz="1600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262ABF0-620B-8530-FEAF-B7438431A2F6}"/>
              </a:ext>
            </a:extLst>
          </p:cNvPr>
          <p:cNvSpPr/>
          <p:nvPr/>
        </p:nvSpPr>
        <p:spPr>
          <a:xfrm>
            <a:off x="3852951" y="3847783"/>
            <a:ext cx="1218603" cy="4238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ImmExp(s)</a:t>
            </a:r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72C42846-D016-7D70-8EC1-986CD4305397}"/>
              </a:ext>
            </a:extLst>
          </p:cNvPr>
          <p:cNvCxnSpPr>
            <a:cxnSpLocks/>
            <a:stCxn id="111" idx="0"/>
          </p:cNvCxnSpPr>
          <p:nvPr/>
        </p:nvCxnSpPr>
        <p:spPr>
          <a:xfrm rot="5400000" flipH="1" flipV="1">
            <a:off x="5534588" y="2160580"/>
            <a:ext cx="614868" cy="2759538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D1CED911-7214-B4ED-2A5D-A48F0D833DC5}"/>
              </a:ext>
            </a:extLst>
          </p:cNvPr>
          <p:cNvSpPr txBox="1"/>
          <p:nvPr/>
        </p:nvSpPr>
        <p:spPr>
          <a:xfrm>
            <a:off x="5079586" y="3193185"/>
            <a:ext cx="1023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imm data</a:t>
            </a:r>
            <a:endParaRPr lang="zh-CN" altLang="en-US" sz="1600" dirty="0"/>
          </a:p>
        </p:txBody>
      </p: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7DEA5B14-BF0F-7FDB-0DCA-95E5B2ABAD77}"/>
              </a:ext>
            </a:extLst>
          </p:cNvPr>
          <p:cNvCxnSpPr>
            <a:cxnSpLocks/>
            <a:endCxn id="111" idx="2"/>
          </p:cNvCxnSpPr>
          <p:nvPr/>
        </p:nvCxnSpPr>
        <p:spPr>
          <a:xfrm rot="5400000" flipH="1" flipV="1">
            <a:off x="3448803" y="4959177"/>
            <a:ext cx="1701012" cy="325887"/>
          </a:xfrm>
          <a:prstGeom prst="bentConnector3">
            <a:avLst>
              <a:gd name="adj1" fmla="val 4104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F996B540-8534-07E9-B549-289A7E14160A}"/>
              </a:ext>
            </a:extLst>
          </p:cNvPr>
          <p:cNvSpPr txBox="1"/>
          <p:nvPr/>
        </p:nvSpPr>
        <p:spPr>
          <a:xfrm>
            <a:off x="7108168" y="6135088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op</a:t>
            </a:r>
            <a:endParaRPr lang="zh-CN" altLang="en-US" sz="16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4AEA149F-DCE1-921F-06F4-BF0399B86C8A}"/>
              </a:ext>
            </a:extLst>
          </p:cNvPr>
          <p:cNvSpPr/>
          <p:nvPr/>
        </p:nvSpPr>
        <p:spPr>
          <a:xfrm>
            <a:off x="9030534" y="3092385"/>
            <a:ext cx="1158681" cy="11792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</a:t>
            </a:r>
          </a:p>
          <a:p>
            <a:pPr algn="ctr"/>
            <a:r>
              <a:rPr lang="en-US" altLang="zh-CN" dirty="0"/>
              <a:t>Mem</a:t>
            </a:r>
          </a:p>
          <a:p>
            <a:pPr algn="ctr"/>
            <a:r>
              <a:rPr lang="en-US" altLang="zh-CN" dirty="0"/>
              <a:t>(d4)</a:t>
            </a: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13E7D7D3-628E-2D66-5FDD-A22A43389DDE}"/>
              </a:ext>
            </a:extLst>
          </p:cNvPr>
          <p:cNvCxnSpPr>
            <a:cxnSpLocks/>
            <a:stCxn id="49" idx="3"/>
            <a:endCxn id="140" idx="1"/>
          </p:cNvCxnSpPr>
          <p:nvPr/>
        </p:nvCxnSpPr>
        <p:spPr>
          <a:xfrm>
            <a:off x="7902511" y="2372573"/>
            <a:ext cx="1128023" cy="1309427"/>
          </a:xfrm>
          <a:prstGeom prst="bentConnector3">
            <a:avLst>
              <a:gd name="adj1" fmla="val 80624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092E9740-E9EE-36E8-D6E7-BC82DA5E59AE}"/>
              </a:ext>
            </a:extLst>
          </p:cNvPr>
          <p:cNvSpPr txBox="1"/>
          <p:nvPr/>
        </p:nvSpPr>
        <p:spPr>
          <a:xfrm>
            <a:off x="7891072" y="2083729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Rd data</a:t>
            </a:r>
            <a:endParaRPr lang="zh-CN" altLang="en-US" sz="16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2129928-6505-4F2B-D6EE-DFF0060B4350}"/>
              </a:ext>
            </a:extLst>
          </p:cNvPr>
          <p:cNvSpPr/>
          <p:nvPr/>
        </p:nvSpPr>
        <p:spPr>
          <a:xfrm>
            <a:off x="9482250" y="1040292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D4</a:t>
            </a:r>
          </a:p>
        </p:txBody>
      </p: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A3DF3509-9383-A726-21F2-73651B5312BC}"/>
              </a:ext>
            </a:extLst>
          </p:cNvPr>
          <p:cNvCxnSpPr>
            <a:cxnSpLocks/>
            <a:stCxn id="49" idx="3"/>
            <a:endCxn id="146" idx="1"/>
          </p:cNvCxnSpPr>
          <p:nvPr/>
        </p:nvCxnSpPr>
        <p:spPr>
          <a:xfrm flipV="1">
            <a:off x="7902511" y="1139429"/>
            <a:ext cx="1579739" cy="1233144"/>
          </a:xfrm>
          <a:prstGeom prst="bentConnector3">
            <a:avLst>
              <a:gd name="adj1" fmla="val 57718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>
            <a:extLst>
              <a:ext uri="{FF2B5EF4-FFF2-40B4-BE49-F238E27FC236}">
                <a16:creationId xmlns:a16="http://schemas.microsoft.com/office/drawing/2014/main" id="{341B9A10-BED7-BA12-29A4-303D3CA73955}"/>
              </a:ext>
            </a:extLst>
          </p:cNvPr>
          <p:cNvSpPr/>
          <p:nvPr/>
        </p:nvSpPr>
        <p:spPr>
          <a:xfrm>
            <a:off x="8303978" y="5962836"/>
            <a:ext cx="2800755" cy="4238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Control(d3)</a:t>
            </a:r>
          </a:p>
        </p:txBody>
      </p: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E2C30F0C-BB2E-32B5-266F-CCAB1FA05E0F}"/>
              </a:ext>
            </a:extLst>
          </p:cNvPr>
          <p:cNvCxnSpPr>
            <a:cxnSpLocks/>
            <a:endCxn id="163" idx="1"/>
          </p:cNvCxnSpPr>
          <p:nvPr/>
        </p:nvCxnSpPr>
        <p:spPr>
          <a:xfrm flipV="1">
            <a:off x="4876638" y="4667180"/>
            <a:ext cx="2364173" cy="1333924"/>
          </a:xfrm>
          <a:prstGeom prst="bentConnector3">
            <a:avLst>
              <a:gd name="adj1" fmla="val -157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170518B3-EBC1-4879-AE82-F0AEBAEC4B0E}"/>
              </a:ext>
            </a:extLst>
          </p:cNvPr>
          <p:cNvSpPr txBox="1"/>
          <p:nvPr/>
        </p:nvSpPr>
        <p:spPr>
          <a:xfrm>
            <a:off x="4827829" y="4641329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Rd addr</a:t>
            </a:r>
            <a:endParaRPr lang="zh-CN" altLang="en-US" sz="1600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2BA6DF3D-C749-0441-04D3-FF2EBF3B3083}"/>
              </a:ext>
            </a:extLst>
          </p:cNvPr>
          <p:cNvSpPr/>
          <p:nvPr/>
        </p:nvSpPr>
        <p:spPr>
          <a:xfrm>
            <a:off x="7240811" y="4568043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D3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48043660-F81B-A921-7DC3-22976092257F}"/>
              </a:ext>
            </a:extLst>
          </p:cNvPr>
          <p:cNvSpPr/>
          <p:nvPr/>
        </p:nvSpPr>
        <p:spPr>
          <a:xfrm>
            <a:off x="9337966" y="4576386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D4</a:t>
            </a: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07AF869D-E78B-1BFB-F100-EC02735006E2}"/>
              </a:ext>
            </a:extLst>
          </p:cNvPr>
          <p:cNvCxnSpPr>
            <a:cxnSpLocks/>
            <a:stCxn id="163" idx="3"/>
            <a:endCxn id="166" idx="1"/>
          </p:cNvCxnSpPr>
          <p:nvPr/>
        </p:nvCxnSpPr>
        <p:spPr>
          <a:xfrm>
            <a:off x="7740569" y="4667180"/>
            <a:ext cx="1597397" cy="834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连接符: 肘形 170">
            <a:extLst>
              <a:ext uri="{FF2B5EF4-FFF2-40B4-BE49-F238E27FC236}">
                <a16:creationId xmlns:a16="http://schemas.microsoft.com/office/drawing/2014/main" id="{CA900191-53B9-8663-1D1D-C030D24DEA43}"/>
              </a:ext>
            </a:extLst>
          </p:cNvPr>
          <p:cNvCxnSpPr>
            <a:cxnSpLocks/>
            <a:stCxn id="146" idx="3"/>
          </p:cNvCxnSpPr>
          <p:nvPr/>
        </p:nvCxnSpPr>
        <p:spPr>
          <a:xfrm>
            <a:off x="9982008" y="1139429"/>
            <a:ext cx="647045" cy="1020667"/>
          </a:xfrm>
          <a:prstGeom prst="bentConnector3">
            <a:avLst>
              <a:gd name="adj1" fmla="val 64132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D524C6A9-36D7-57F9-48E2-600606B7053C}"/>
              </a:ext>
            </a:extLst>
          </p:cNvPr>
          <p:cNvCxnSpPr>
            <a:cxnSpLocks/>
            <a:stCxn id="140" idx="3"/>
          </p:cNvCxnSpPr>
          <p:nvPr/>
        </p:nvCxnSpPr>
        <p:spPr>
          <a:xfrm flipV="1">
            <a:off x="10189215" y="2435810"/>
            <a:ext cx="439836" cy="1246190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梯形 181">
            <a:extLst>
              <a:ext uri="{FF2B5EF4-FFF2-40B4-BE49-F238E27FC236}">
                <a16:creationId xmlns:a16="http://schemas.microsoft.com/office/drawing/2014/main" id="{503B79FA-6C7D-21B2-2D31-5A5E78D8669A}"/>
              </a:ext>
            </a:extLst>
          </p:cNvPr>
          <p:cNvSpPr/>
          <p:nvPr/>
        </p:nvSpPr>
        <p:spPr>
          <a:xfrm rot="5400000">
            <a:off x="10195413" y="2190401"/>
            <a:ext cx="1061120" cy="220131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90C86EEF-B046-0C39-EC45-741B1F5355F3}"/>
              </a:ext>
            </a:extLst>
          </p:cNvPr>
          <p:cNvCxnSpPr>
            <a:cxnSpLocks/>
            <a:stCxn id="182" idx="0"/>
            <a:endCxn id="61" idx="0"/>
          </p:cNvCxnSpPr>
          <p:nvPr/>
        </p:nvCxnSpPr>
        <p:spPr>
          <a:xfrm flipH="1" flipV="1">
            <a:off x="4856529" y="1387264"/>
            <a:ext cx="5979510" cy="913203"/>
          </a:xfrm>
          <a:prstGeom prst="bentConnector4">
            <a:avLst>
              <a:gd name="adj1" fmla="val -10855"/>
              <a:gd name="adj2" fmla="val 182886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CCA46DB4-5648-E01E-3C37-8E2A3D823761}"/>
              </a:ext>
            </a:extLst>
          </p:cNvPr>
          <p:cNvCxnSpPr>
            <a:cxnSpLocks/>
          </p:cNvCxnSpPr>
          <p:nvPr/>
        </p:nvCxnSpPr>
        <p:spPr>
          <a:xfrm flipH="1" flipV="1">
            <a:off x="4724431" y="1387264"/>
            <a:ext cx="5125479" cy="3279916"/>
          </a:xfrm>
          <a:prstGeom prst="bentConnector4">
            <a:avLst>
              <a:gd name="adj1" fmla="val -29040"/>
              <a:gd name="adj2" fmla="val 12710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F2A37564-1A22-3695-1C7D-66930EF76E4D}"/>
              </a:ext>
            </a:extLst>
          </p:cNvPr>
          <p:cNvSpPr txBox="1"/>
          <p:nvPr/>
        </p:nvSpPr>
        <p:spPr>
          <a:xfrm>
            <a:off x="5017682" y="222141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Rd addr+data</a:t>
            </a:r>
            <a:endParaRPr lang="zh-CN" altLang="en-US" sz="1600" dirty="0"/>
          </a:p>
        </p:txBody>
      </p: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4F353A4A-E5B1-590C-F442-7E4072776F7E}"/>
              </a:ext>
            </a:extLst>
          </p:cNvPr>
          <p:cNvCxnSpPr>
            <a:cxnSpLocks/>
            <a:stCxn id="46" idx="2"/>
            <a:endCxn id="152" idx="2"/>
          </p:cNvCxnSpPr>
          <p:nvPr/>
        </p:nvCxnSpPr>
        <p:spPr>
          <a:xfrm rot="5400000" flipH="1" flipV="1">
            <a:off x="6763428" y="3445741"/>
            <a:ext cx="1" cy="5881854"/>
          </a:xfrm>
          <a:prstGeom prst="bentConnector3">
            <a:avLst>
              <a:gd name="adj1" fmla="val -2286000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>
            <a:extLst>
              <a:ext uri="{FF2B5EF4-FFF2-40B4-BE49-F238E27FC236}">
                <a16:creationId xmlns:a16="http://schemas.microsoft.com/office/drawing/2014/main" id="{852DBD1E-4CB6-ABF0-C029-00B16E8A557E}"/>
              </a:ext>
            </a:extLst>
          </p:cNvPr>
          <p:cNvSpPr txBox="1"/>
          <p:nvPr/>
        </p:nvSpPr>
        <p:spPr>
          <a:xfrm>
            <a:off x="9704355" y="6344095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访存</a:t>
            </a:r>
            <a:r>
              <a:rPr lang="en-US" altLang="zh-CN" sz="1600" dirty="0"/>
              <a:t>?</a:t>
            </a:r>
            <a:r>
              <a:rPr lang="zh-CN" altLang="en-US" sz="1600" dirty="0"/>
              <a:t>取字节？</a:t>
            </a:r>
          </a:p>
        </p:txBody>
      </p:sp>
      <p:cxnSp>
        <p:nvCxnSpPr>
          <p:cNvPr id="218" name="连接符: 肘形 217">
            <a:extLst>
              <a:ext uri="{FF2B5EF4-FFF2-40B4-BE49-F238E27FC236}">
                <a16:creationId xmlns:a16="http://schemas.microsoft.com/office/drawing/2014/main" id="{0A8E2BA2-0F9C-B7EE-FDEB-62600FFE1B15}"/>
              </a:ext>
            </a:extLst>
          </p:cNvPr>
          <p:cNvCxnSpPr>
            <a:cxnSpLocks/>
            <a:stCxn id="248" idx="0"/>
            <a:endCxn id="6" idx="3"/>
          </p:cNvCxnSpPr>
          <p:nvPr/>
        </p:nvCxnSpPr>
        <p:spPr>
          <a:xfrm rot="16200000" flipV="1">
            <a:off x="2846910" y="1942455"/>
            <a:ext cx="2515225" cy="4654741"/>
          </a:xfrm>
          <a:prstGeom prst="bentConnector3">
            <a:avLst>
              <a:gd name="adj1" fmla="val 1398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本框 226">
            <a:extLst>
              <a:ext uri="{FF2B5EF4-FFF2-40B4-BE49-F238E27FC236}">
                <a16:creationId xmlns:a16="http://schemas.microsoft.com/office/drawing/2014/main" id="{DA58DB16-D73B-90B0-3E0E-11EFB29D2404}"/>
              </a:ext>
            </a:extLst>
          </p:cNvPr>
          <p:cNvSpPr txBox="1"/>
          <p:nvPr/>
        </p:nvSpPr>
        <p:spPr>
          <a:xfrm>
            <a:off x="8758617" y="5989625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 </a:t>
            </a:r>
            <a:endParaRPr lang="zh-CN" altLang="en-US" sz="16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19496D-6BAA-2363-354E-D856C9D17319}"/>
              </a:ext>
            </a:extLst>
          </p:cNvPr>
          <p:cNvSpPr/>
          <p:nvPr/>
        </p:nvSpPr>
        <p:spPr>
          <a:xfrm>
            <a:off x="10476094" y="5210559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D4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2AF1951-DF88-A565-6039-46A2614E456D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0725973" y="2803511"/>
            <a:ext cx="0" cy="240704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文本框 241">
            <a:extLst>
              <a:ext uri="{FF2B5EF4-FFF2-40B4-BE49-F238E27FC236}">
                <a16:creationId xmlns:a16="http://schemas.microsoft.com/office/drawing/2014/main" id="{CA89AC87-787B-39F8-35A7-1F92B3338161}"/>
              </a:ext>
            </a:extLst>
          </p:cNvPr>
          <p:cNvSpPr txBox="1"/>
          <p:nvPr/>
        </p:nvSpPr>
        <p:spPr>
          <a:xfrm>
            <a:off x="9074789" y="5972627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 </a:t>
            </a:r>
            <a:endParaRPr lang="zh-CN" altLang="en-US" sz="1600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E3F10BE7-B177-826F-DCE3-8FCC69F5E90D}"/>
              </a:ext>
            </a:extLst>
          </p:cNvPr>
          <p:cNvSpPr txBox="1"/>
          <p:nvPr/>
        </p:nvSpPr>
        <p:spPr>
          <a:xfrm>
            <a:off x="4953481" y="5961140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 </a:t>
            </a:r>
            <a:endParaRPr lang="zh-CN" altLang="en-US" sz="1600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3613808F-73DE-E6B5-A375-A17342087822}"/>
              </a:ext>
            </a:extLst>
          </p:cNvPr>
          <p:cNvSpPr/>
          <p:nvPr/>
        </p:nvSpPr>
        <p:spPr>
          <a:xfrm>
            <a:off x="5857942" y="5527438"/>
            <a:ext cx="1147899" cy="5481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Branch Jump(s)</a:t>
            </a: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3AFF512B-8DD5-9B4D-04BA-F2AE18AEEB8C}"/>
              </a:ext>
            </a:extLst>
          </p:cNvPr>
          <p:cNvCxnSpPr>
            <a:cxnSpLocks/>
            <a:stCxn id="86" idx="2"/>
          </p:cNvCxnSpPr>
          <p:nvPr/>
        </p:nvCxnSpPr>
        <p:spPr>
          <a:xfrm rot="16200000" flipH="1">
            <a:off x="2731250" y="1600610"/>
            <a:ext cx="4286539" cy="3562449"/>
          </a:xfrm>
          <a:prstGeom prst="bentConnector3">
            <a:avLst>
              <a:gd name="adj1" fmla="val 9661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5DDDE6BC-9E6F-E5BD-2DBD-CFA95C935A22}"/>
              </a:ext>
            </a:extLst>
          </p:cNvPr>
          <p:cNvCxnSpPr>
            <a:cxnSpLocks/>
            <a:stCxn id="248" idx="3"/>
            <a:endCxn id="245" idx="0"/>
          </p:cNvCxnSpPr>
          <p:nvPr/>
        </p:nvCxnSpPr>
        <p:spPr>
          <a:xfrm flipH="1">
            <a:off x="5073867" y="5801527"/>
            <a:ext cx="1931974" cy="159613"/>
          </a:xfrm>
          <a:prstGeom prst="bentConnector4">
            <a:avLst>
              <a:gd name="adj1" fmla="val -11832"/>
              <a:gd name="adj2" fmla="val -225826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09ADFFE5-A1C0-FAF2-4EC2-B2D2945DFF9D}"/>
              </a:ext>
            </a:extLst>
          </p:cNvPr>
          <p:cNvCxnSpPr>
            <a:cxnSpLocks/>
            <a:stCxn id="107" idx="0"/>
          </p:cNvCxnSpPr>
          <p:nvPr/>
        </p:nvCxnSpPr>
        <p:spPr>
          <a:xfrm rot="16200000" flipH="1">
            <a:off x="4404649" y="3128626"/>
            <a:ext cx="3965762" cy="816354"/>
          </a:xfrm>
          <a:prstGeom prst="bentConnector3">
            <a:avLst>
              <a:gd name="adj1" fmla="val 93937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0F42D683-83D4-638D-D6CE-40283427F3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16715" y="4011699"/>
            <a:ext cx="2310291" cy="721181"/>
          </a:xfrm>
          <a:prstGeom prst="bentConnector3">
            <a:avLst>
              <a:gd name="adj1" fmla="val 81883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9CD3EF74-A861-5F4A-5CAC-522F017EDFF2}"/>
              </a:ext>
            </a:extLst>
          </p:cNvPr>
          <p:cNvCxnSpPr>
            <a:cxnSpLocks/>
            <a:stCxn id="152" idx="0"/>
            <a:endCxn id="2" idx="1"/>
          </p:cNvCxnSpPr>
          <p:nvPr/>
        </p:nvCxnSpPr>
        <p:spPr>
          <a:xfrm rot="5400000" flipH="1" flipV="1">
            <a:off x="9763655" y="5250397"/>
            <a:ext cx="653140" cy="771738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6FB8B104-29BF-CC61-5A0C-355EC0048FBD}"/>
              </a:ext>
            </a:extLst>
          </p:cNvPr>
          <p:cNvSpPr/>
          <p:nvPr/>
        </p:nvSpPr>
        <p:spPr>
          <a:xfrm>
            <a:off x="2843416" y="2027202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D2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D060141-3C6A-9A02-748E-8B053D4553E9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3087079" y="1252652"/>
            <a:ext cx="6216" cy="77455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19873ACE-46E0-1027-0475-4FD0C5AF73A4}"/>
              </a:ext>
            </a:extLst>
          </p:cNvPr>
          <p:cNvCxnSpPr>
            <a:cxnSpLocks/>
            <a:stCxn id="248" idx="3"/>
            <a:endCxn id="5" idx="2"/>
          </p:cNvCxnSpPr>
          <p:nvPr/>
        </p:nvCxnSpPr>
        <p:spPr>
          <a:xfrm flipH="1" flipV="1">
            <a:off x="2018744" y="3357880"/>
            <a:ext cx="4987097" cy="2443647"/>
          </a:xfrm>
          <a:prstGeom prst="bentConnector4">
            <a:avLst>
              <a:gd name="adj1" fmla="val -4584"/>
              <a:gd name="adj2" fmla="val 1486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3322C8F8-8FB0-6315-B78D-9EAF61774B5C}"/>
              </a:ext>
            </a:extLst>
          </p:cNvPr>
          <p:cNvSpPr/>
          <p:nvPr/>
        </p:nvSpPr>
        <p:spPr>
          <a:xfrm>
            <a:off x="4922912" y="989538"/>
            <a:ext cx="911495" cy="17527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WB D5</a:t>
            </a: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B0592667-E036-3628-3CE0-78589E6E7846}"/>
              </a:ext>
            </a:extLst>
          </p:cNvPr>
          <p:cNvSpPr/>
          <p:nvPr/>
        </p:nvSpPr>
        <p:spPr>
          <a:xfrm>
            <a:off x="972189" y="5678820"/>
            <a:ext cx="986695" cy="10732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Bus</a:t>
            </a:r>
          </a:p>
          <a:p>
            <a:pPr algn="ctr"/>
            <a:r>
              <a:rPr lang="en-US" altLang="zh-CN" dirty="0"/>
              <a:t>Control</a:t>
            </a: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D9CD8199-0EBB-5EA3-BE70-67B3A4516A51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1465537" y="3357880"/>
            <a:ext cx="0" cy="23209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8AB18440-7A39-E4E1-5C3B-0AC55903E34C}"/>
              </a:ext>
            </a:extLst>
          </p:cNvPr>
          <p:cNvSpPr txBox="1"/>
          <p:nvPr/>
        </p:nvSpPr>
        <p:spPr>
          <a:xfrm>
            <a:off x="1065964" y="4675523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load</a:t>
            </a:r>
            <a:endParaRPr lang="zh-CN" altLang="en-US" sz="1600" dirty="0"/>
          </a:p>
        </p:txBody>
      </p:sp>
      <p:sp>
        <p:nvSpPr>
          <p:cNvPr id="147" name="箭头: 左右 146">
            <a:extLst>
              <a:ext uri="{FF2B5EF4-FFF2-40B4-BE49-F238E27FC236}">
                <a16:creationId xmlns:a16="http://schemas.microsoft.com/office/drawing/2014/main" id="{5236C222-BB14-C7DD-A03F-06A756E95B4F}"/>
              </a:ext>
            </a:extLst>
          </p:cNvPr>
          <p:cNvSpPr/>
          <p:nvPr/>
        </p:nvSpPr>
        <p:spPr>
          <a:xfrm>
            <a:off x="264222" y="2705418"/>
            <a:ext cx="706381" cy="42588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BEFDFBB1-30AF-F560-DF1B-D1AC5EBDF1EB}"/>
              </a:ext>
            </a:extLst>
          </p:cNvPr>
          <p:cNvSpPr txBox="1"/>
          <p:nvPr/>
        </p:nvSpPr>
        <p:spPr>
          <a:xfrm>
            <a:off x="78655" y="2127153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读写</a:t>
            </a:r>
            <a:r>
              <a:rPr lang="en-US" altLang="zh-CN" sz="1600" dirty="0"/>
              <a:t>InstMem</a:t>
            </a:r>
          </a:p>
          <a:p>
            <a:r>
              <a:rPr lang="zh-CN" altLang="en-US" sz="1600" dirty="0"/>
              <a:t>读写</a:t>
            </a:r>
            <a:r>
              <a:rPr lang="en-US" altLang="zh-CN" sz="1600" dirty="0"/>
              <a:t>DataMem</a:t>
            </a:r>
            <a:endParaRPr lang="zh-CN" altLang="en-US" sz="1600" dirty="0"/>
          </a:p>
        </p:txBody>
      </p: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E666956A-3A31-6860-95F2-58962E830700}"/>
              </a:ext>
            </a:extLst>
          </p:cNvPr>
          <p:cNvCxnSpPr>
            <a:cxnSpLocks/>
          </p:cNvCxnSpPr>
          <p:nvPr/>
        </p:nvCxnSpPr>
        <p:spPr>
          <a:xfrm rot="5400000" flipH="1">
            <a:off x="2033921" y="2755443"/>
            <a:ext cx="37957" cy="551498"/>
          </a:xfrm>
          <a:prstGeom prst="bentConnector3">
            <a:avLst>
              <a:gd name="adj1" fmla="val -60226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58C8670-AEAE-95F5-8DC1-06089B9FD8FB}"/>
              </a:ext>
            </a:extLst>
          </p:cNvPr>
          <p:cNvCxnSpPr>
            <a:cxnSpLocks/>
          </p:cNvCxnSpPr>
          <p:nvPr/>
        </p:nvCxnSpPr>
        <p:spPr>
          <a:xfrm flipH="1">
            <a:off x="5079586" y="4059699"/>
            <a:ext cx="248256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462EFAAC-E360-504B-BA9D-53C96D2D9F8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24818" y="4826530"/>
            <a:ext cx="1689172" cy="579342"/>
          </a:xfrm>
          <a:prstGeom prst="bentConnector3">
            <a:avLst>
              <a:gd name="adj1" fmla="val 9090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FA89E57-AEFC-C83E-DE38-44CE670ACC1F}"/>
              </a:ext>
            </a:extLst>
          </p:cNvPr>
          <p:cNvCxnSpPr>
            <a:cxnSpLocks/>
          </p:cNvCxnSpPr>
          <p:nvPr/>
        </p:nvCxnSpPr>
        <p:spPr>
          <a:xfrm flipV="1">
            <a:off x="6472532" y="6075615"/>
            <a:ext cx="0" cy="9913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30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F7ACB491-A4C4-269D-7FB4-39D3BFBAD3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710871"/>
              </p:ext>
            </p:extLst>
          </p:nvPr>
        </p:nvGraphicFramePr>
        <p:xfrm>
          <a:off x="958107" y="2339914"/>
          <a:ext cx="1027578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463">
                  <a:extLst>
                    <a:ext uri="{9D8B030D-6E8A-4147-A177-3AD203B41FA5}">
                      <a16:colId xmlns:a16="http://schemas.microsoft.com/office/drawing/2014/main" val="3427732090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55277574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922965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27838358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1035045643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3932078922"/>
                    </a:ext>
                  </a:extLst>
                </a:gridCol>
                <a:gridCol w="1107440">
                  <a:extLst>
                    <a:ext uri="{9D8B030D-6E8A-4147-A177-3AD203B41FA5}">
                      <a16:colId xmlns:a16="http://schemas.microsoft.com/office/drawing/2014/main" val="636094481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14771653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D2</a:t>
                      </a:r>
                      <a:r>
                        <a:rPr lang="zh-CN" altLang="en-US" dirty="0"/>
                        <a:t>产生</a:t>
                      </a:r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406772"/>
                  </a:ext>
                </a:extLst>
              </a:tr>
              <a:tr h="16452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8(f)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N+8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172644"/>
                  </a:ext>
                </a:extLst>
              </a:tr>
              <a:tr h="164526">
                <a:tc>
                  <a:txBody>
                    <a:bodyPr/>
                    <a:lstStyle/>
                    <a:p>
                      <a:r>
                        <a:rPr lang="zh-CN" altLang="en-US" dirty="0"/>
                        <a:t>取指后</a:t>
                      </a:r>
                      <a:r>
                        <a:rPr lang="en-US" altLang="zh-CN" dirty="0"/>
                        <a:t>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I1(f)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48184"/>
                  </a:ext>
                </a:extLst>
              </a:tr>
              <a:tr h="164526">
                <a:tc>
                  <a:txBody>
                    <a:bodyPr/>
                    <a:lstStyle/>
                    <a:p>
                      <a:r>
                        <a:rPr lang="zh-CN" altLang="en-US" dirty="0"/>
                        <a:t>译码后</a:t>
                      </a:r>
                      <a:r>
                        <a:rPr lang="en-US" altLang="zh-CN" dirty="0"/>
                        <a:t>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解码</a:t>
                      </a:r>
                      <a:r>
                        <a:rPr lang="en-US" altLang="zh-CN" dirty="0"/>
                        <a:t>JAL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解码</a:t>
                      </a:r>
                      <a:r>
                        <a:rPr lang="en-US" altLang="zh-CN" dirty="0"/>
                        <a:t>I1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解码</a:t>
                      </a:r>
                      <a:r>
                        <a:rPr lang="en-US" altLang="zh-CN" dirty="0"/>
                        <a:t>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8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运算后</a:t>
                      </a:r>
                      <a:r>
                        <a:rPr lang="en-US" altLang="zh-CN" dirty="0"/>
                        <a:t>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JAL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NOP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44087"/>
                  </a:ext>
                </a:extLst>
              </a:tr>
              <a:tr h="1645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得到</a:t>
                      </a:r>
                      <a:r>
                        <a:rPr lang="en-US" altLang="zh-CN" dirty="0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已跳转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41930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AF564C2-EBD4-57B9-3D78-A0C5D88F93EA}"/>
              </a:ext>
            </a:extLst>
          </p:cNvPr>
          <p:cNvSpPr txBox="1"/>
          <p:nvPr/>
        </p:nvSpPr>
        <p:spPr>
          <a:xfrm>
            <a:off x="5130030" y="5388187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浪费</a:t>
            </a:r>
            <a:r>
              <a:rPr lang="en-US" altLang="zh-CN" dirty="0"/>
              <a:t>2</a:t>
            </a:r>
            <a:r>
              <a:rPr lang="zh-CN" altLang="en-US" dirty="0"/>
              <a:t>个空泡</a:t>
            </a:r>
            <a:r>
              <a:rPr lang="en-US" altLang="zh-CN" dirty="0"/>
              <a:t>: 4,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52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F81893B-ED06-F261-C108-8D72DBA4BAF0}"/>
              </a:ext>
            </a:extLst>
          </p:cNvPr>
          <p:cNvSpPr/>
          <p:nvPr/>
        </p:nvSpPr>
        <p:spPr>
          <a:xfrm>
            <a:off x="3976505" y="211135"/>
            <a:ext cx="223520" cy="607281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Latch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0B13F88-D819-D34B-5B41-89E53EE18574}"/>
              </a:ext>
            </a:extLst>
          </p:cNvPr>
          <p:cNvSpPr/>
          <p:nvPr/>
        </p:nvSpPr>
        <p:spPr>
          <a:xfrm>
            <a:off x="6927215" y="211135"/>
            <a:ext cx="223520" cy="607282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Latch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9DB594-4DD1-F49D-59CE-6CEE45C1119E}"/>
              </a:ext>
            </a:extLst>
          </p:cNvPr>
          <p:cNvSpPr/>
          <p:nvPr/>
        </p:nvSpPr>
        <p:spPr>
          <a:xfrm>
            <a:off x="9346632" y="211135"/>
            <a:ext cx="223520" cy="607282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Latch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642B14E-AB76-2E41-9E87-FED6797104C6}"/>
              </a:ext>
            </a:extLst>
          </p:cNvPr>
          <p:cNvSpPr/>
          <p:nvPr/>
        </p:nvSpPr>
        <p:spPr>
          <a:xfrm>
            <a:off x="10998527" y="211135"/>
            <a:ext cx="223520" cy="607282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Latch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99D343-47CB-66C9-5887-AFDC3A817BDA}"/>
              </a:ext>
            </a:extLst>
          </p:cNvPr>
          <p:cNvSpPr/>
          <p:nvPr/>
        </p:nvSpPr>
        <p:spPr>
          <a:xfrm>
            <a:off x="1131813" y="2406650"/>
            <a:ext cx="482600" cy="6794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9" name="矩形: 剪去左右顶角 8">
            <a:extLst>
              <a:ext uri="{FF2B5EF4-FFF2-40B4-BE49-F238E27FC236}">
                <a16:creationId xmlns:a16="http://schemas.microsoft.com/office/drawing/2014/main" id="{8628CA2E-590C-10FD-9B48-5EE71C906AA5}"/>
              </a:ext>
            </a:extLst>
          </p:cNvPr>
          <p:cNvSpPr/>
          <p:nvPr/>
        </p:nvSpPr>
        <p:spPr>
          <a:xfrm rot="5400000">
            <a:off x="7481580" y="2130183"/>
            <a:ext cx="1498598" cy="534672"/>
          </a:xfrm>
          <a:prstGeom prst="snip2SameRect">
            <a:avLst>
              <a:gd name="adj1" fmla="val 49756"/>
              <a:gd name="adj2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ALU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356D59-E802-4790-27C8-109B6F49CBFD}"/>
              </a:ext>
            </a:extLst>
          </p:cNvPr>
          <p:cNvSpPr/>
          <p:nvPr/>
        </p:nvSpPr>
        <p:spPr>
          <a:xfrm>
            <a:off x="2230438" y="1587500"/>
            <a:ext cx="685482" cy="149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指令存储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F4E0D40-4D61-6CAD-D469-13999EFB6DE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614413" y="2746375"/>
            <a:ext cx="6160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F3ABA12-CFEB-38BE-A56F-A94113DB60A9}"/>
              </a:ext>
            </a:extLst>
          </p:cNvPr>
          <p:cNvSpPr txBox="1"/>
          <p:nvPr/>
        </p:nvSpPr>
        <p:spPr>
          <a:xfrm>
            <a:off x="1691883" y="249406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addr</a:t>
            </a:r>
            <a:endParaRPr lang="zh-CN" altLang="en-US" sz="1400" dirty="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C06E3B27-701D-2DCB-0224-CBE3EBD645CD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 flipH="1" flipV="1">
            <a:off x="1021581" y="1524389"/>
            <a:ext cx="1964128" cy="50353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梯形 19">
            <a:extLst>
              <a:ext uri="{FF2B5EF4-FFF2-40B4-BE49-F238E27FC236}">
                <a16:creationId xmlns:a16="http://schemas.microsoft.com/office/drawing/2014/main" id="{FA2E56D5-B8B5-2FF5-0013-DE80D9B05634}"/>
              </a:ext>
            </a:extLst>
          </p:cNvPr>
          <p:cNvSpPr/>
          <p:nvPr/>
        </p:nvSpPr>
        <p:spPr>
          <a:xfrm rot="5400000">
            <a:off x="423206" y="2657474"/>
            <a:ext cx="582895" cy="17780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5C2F6DE-95FA-B266-58FD-0454E47198DF}"/>
              </a:ext>
            </a:extLst>
          </p:cNvPr>
          <p:cNvSpPr/>
          <p:nvPr/>
        </p:nvSpPr>
        <p:spPr>
          <a:xfrm>
            <a:off x="2255414" y="640205"/>
            <a:ext cx="635529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+4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F00BC0E-FBA4-C6E0-4EE1-0844EA664251}"/>
              </a:ext>
            </a:extLst>
          </p:cNvPr>
          <p:cNvSpPr/>
          <p:nvPr/>
        </p:nvSpPr>
        <p:spPr>
          <a:xfrm>
            <a:off x="3583074" y="4630896"/>
            <a:ext cx="2125500" cy="3397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545724-47EE-7EB6-40A2-EC4D660BD419}"/>
              </a:ext>
            </a:extLst>
          </p:cNvPr>
          <p:cNvSpPr txBox="1"/>
          <p:nvPr/>
        </p:nvSpPr>
        <p:spPr>
          <a:xfrm>
            <a:off x="2548548" y="3146818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instruction</a:t>
            </a:r>
            <a:endParaRPr lang="zh-CN" altLang="en-US" sz="1400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5D0C935-DCE9-D1C8-EBEE-B1EFA2AC4E2D}"/>
              </a:ext>
            </a:extLst>
          </p:cNvPr>
          <p:cNvCxnSpPr>
            <a:cxnSpLocks/>
          </p:cNvCxnSpPr>
          <p:nvPr/>
        </p:nvCxnSpPr>
        <p:spPr>
          <a:xfrm>
            <a:off x="0" y="4504584"/>
            <a:ext cx="12192000" cy="0"/>
          </a:xfrm>
          <a:prstGeom prst="line">
            <a:avLst/>
          </a:prstGeom>
          <a:ln w="31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35AB6F2-06B0-D3AA-CF85-22DD6BECC1CF}"/>
              </a:ext>
            </a:extLst>
          </p:cNvPr>
          <p:cNvCxnSpPr>
            <a:cxnSpLocks/>
            <a:stCxn id="20" idx="0"/>
            <a:endCxn id="8" idx="1"/>
          </p:cNvCxnSpPr>
          <p:nvPr/>
        </p:nvCxnSpPr>
        <p:spPr>
          <a:xfrm>
            <a:off x="803554" y="2746375"/>
            <a:ext cx="3282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F2BDA2F-F4E6-4A6C-83CD-6CA557FCE809}"/>
              </a:ext>
            </a:extLst>
          </p:cNvPr>
          <p:cNvSpPr txBox="1"/>
          <p:nvPr/>
        </p:nvSpPr>
        <p:spPr>
          <a:xfrm>
            <a:off x="546129" y="2151010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next_addr</a:t>
            </a:r>
            <a:endParaRPr lang="zh-CN" altLang="en-US" sz="1400" dirty="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5BB776A7-6D16-CDCB-5F09-74D4C30F5029}"/>
              </a:ext>
            </a:extLst>
          </p:cNvPr>
          <p:cNvCxnSpPr>
            <a:cxnSpLocks/>
          </p:cNvCxnSpPr>
          <p:nvPr/>
        </p:nvCxnSpPr>
        <p:spPr>
          <a:xfrm flipH="1">
            <a:off x="628013" y="795622"/>
            <a:ext cx="2265189" cy="1819275"/>
          </a:xfrm>
          <a:prstGeom prst="bentConnector5">
            <a:avLst>
              <a:gd name="adj1" fmla="val -10092"/>
              <a:gd name="adj2" fmla="val -21861"/>
              <a:gd name="adj3" fmla="val 1100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AF15D68-0C9A-A58A-3E0C-72341D71D8E0}"/>
              </a:ext>
            </a:extLst>
          </p:cNvPr>
          <p:cNvSpPr txBox="1"/>
          <p:nvPr/>
        </p:nvSpPr>
        <p:spPr>
          <a:xfrm>
            <a:off x="698674" y="48956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是否跳转？</a:t>
            </a: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693E6ED-C011-B9AF-9131-02CC95ADA61F}"/>
              </a:ext>
            </a:extLst>
          </p:cNvPr>
          <p:cNvCxnSpPr>
            <a:cxnSpLocks/>
            <a:stCxn id="11" idx="2"/>
            <a:endCxn id="24" idx="1"/>
          </p:cNvCxnSpPr>
          <p:nvPr/>
        </p:nvCxnSpPr>
        <p:spPr>
          <a:xfrm rot="16200000" flipH="1">
            <a:off x="2220797" y="3438481"/>
            <a:ext cx="1714659" cy="100989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FB3C00A3-7055-2319-C0FB-A938BAE5E702}"/>
              </a:ext>
            </a:extLst>
          </p:cNvPr>
          <p:cNvCxnSpPr>
            <a:cxnSpLocks/>
            <a:stCxn id="24" idx="2"/>
            <a:endCxn id="86" idx="6"/>
          </p:cNvCxnSpPr>
          <p:nvPr/>
        </p:nvCxnSpPr>
        <p:spPr>
          <a:xfrm rot="5400000">
            <a:off x="3826320" y="4480091"/>
            <a:ext cx="328974" cy="1310034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B0272C07-5460-D6F8-BE0E-92167E5BC875}"/>
              </a:ext>
            </a:extLst>
          </p:cNvPr>
          <p:cNvSpPr/>
          <p:nvPr/>
        </p:nvSpPr>
        <p:spPr>
          <a:xfrm>
            <a:off x="2815090" y="5046755"/>
            <a:ext cx="520700" cy="5056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Jump</a:t>
            </a:r>
            <a:r>
              <a:rPr lang="zh-CN" altLang="en-US" sz="1000" dirty="0"/>
              <a:t>？</a:t>
            </a:r>
          </a:p>
        </p:txBody>
      </p: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279EBA4-47F3-B3A5-C84A-753720E9BE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29027" y="3304745"/>
            <a:ext cx="1046773" cy="258401"/>
          </a:xfrm>
          <a:prstGeom prst="bentConnector3">
            <a:avLst>
              <a:gd name="adj1" fmla="val 100148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667F596D-8110-A733-4404-E3758CA2E163}"/>
              </a:ext>
            </a:extLst>
          </p:cNvPr>
          <p:cNvCxnSpPr>
            <a:cxnSpLocks/>
            <a:stCxn id="139" idx="2"/>
          </p:cNvCxnSpPr>
          <p:nvPr/>
        </p:nvCxnSpPr>
        <p:spPr>
          <a:xfrm flipH="1" flipV="1">
            <a:off x="365159" y="3957331"/>
            <a:ext cx="2413572" cy="14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C3536968-451C-B5F8-3622-C3D350BEBBF5}"/>
              </a:ext>
            </a:extLst>
          </p:cNvPr>
          <p:cNvCxnSpPr>
            <a:cxnSpLocks/>
            <a:stCxn id="86" idx="2"/>
            <a:endCxn id="20" idx="3"/>
          </p:cNvCxnSpPr>
          <p:nvPr/>
        </p:nvCxnSpPr>
        <p:spPr>
          <a:xfrm rot="10800000">
            <a:off x="714654" y="3015597"/>
            <a:ext cx="2100436" cy="2283998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EE2D5343-F180-3169-6FB2-FB847BF30454}"/>
              </a:ext>
            </a:extLst>
          </p:cNvPr>
          <p:cNvSpPr/>
          <p:nvPr/>
        </p:nvSpPr>
        <p:spPr>
          <a:xfrm>
            <a:off x="2778731" y="3718974"/>
            <a:ext cx="520700" cy="5056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2EEE1C09-B0A7-55A2-549D-0938DC0DCA41}"/>
              </a:ext>
            </a:extLst>
          </p:cNvPr>
          <p:cNvSpPr/>
          <p:nvPr/>
        </p:nvSpPr>
        <p:spPr>
          <a:xfrm>
            <a:off x="4741570" y="3824300"/>
            <a:ext cx="1230289" cy="3397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立即数扩展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4934E10F-4D14-B760-20E3-AFF70EB0DCE2}"/>
              </a:ext>
            </a:extLst>
          </p:cNvPr>
          <p:cNvSpPr txBox="1"/>
          <p:nvPr/>
        </p:nvSpPr>
        <p:spPr>
          <a:xfrm>
            <a:off x="60300" y="6497666"/>
            <a:ext cx="7007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此处若跳转，需要插入</a:t>
            </a:r>
            <a:r>
              <a:rPr lang="en-US" altLang="zh-CN" sz="1400" dirty="0"/>
              <a:t>NOP</a:t>
            </a:r>
            <a:r>
              <a:rPr lang="zh-CN" altLang="en-US" sz="1400" dirty="0"/>
              <a:t>，或者使用与跳转无关的一个指令</a:t>
            </a:r>
            <a:r>
              <a:rPr lang="en-US" altLang="zh-CN" sz="1400" dirty="0"/>
              <a:t>;JAL</a:t>
            </a:r>
            <a:r>
              <a:rPr lang="zh-CN" altLang="en-US" sz="1400" dirty="0"/>
              <a:t>指令可直接译码跳转</a:t>
            </a:r>
          </a:p>
        </p:txBody>
      </p:sp>
      <p:cxnSp>
        <p:nvCxnSpPr>
          <p:cNvPr id="171" name="连接符: 肘形 170">
            <a:extLst>
              <a:ext uri="{FF2B5EF4-FFF2-40B4-BE49-F238E27FC236}">
                <a16:creationId xmlns:a16="http://schemas.microsoft.com/office/drawing/2014/main" id="{E74F5245-8711-0305-97EE-99EDCAA13ACE}"/>
              </a:ext>
            </a:extLst>
          </p:cNvPr>
          <p:cNvCxnSpPr>
            <a:cxnSpLocks/>
            <a:stCxn id="218" idx="3"/>
            <a:endCxn id="139" idx="5"/>
          </p:cNvCxnSpPr>
          <p:nvPr/>
        </p:nvCxnSpPr>
        <p:spPr>
          <a:xfrm flipH="1">
            <a:off x="3223176" y="1890052"/>
            <a:ext cx="3162266" cy="2260547"/>
          </a:xfrm>
          <a:prstGeom prst="bentConnector4">
            <a:avLst>
              <a:gd name="adj1" fmla="val -7229"/>
              <a:gd name="adj2" fmla="val 108520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连接符: 肘形 182">
            <a:extLst>
              <a:ext uri="{FF2B5EF4-FFF2-40B4-BE49-F238E27FC236}">
                <a16:creationId xmlns:a16="http://schemas.microsoft.com/office/drawing/2014/main" id="{9E7A0704-E981-64B8-1738-8FA75F1911A7}"/>
              </a:ext>
            </a:extLst>
          </p:cNvPr>
          <p:cNvCxnSpPr>
            <a:cxnSpLocks/>
            <a:stCxn id="141" idx="3"/>
            <a:endCxn id="139" idx="7"/>
          </p:cNvCxnSpPr>
          <p:nvPr/>
        </p:nvCxnSpPr>
        <p:spPr>
          <a:xfrm flipH="1" flipV="1">
            <a:off x="3223176" y="3793029"/>
            <a:ext cx="2748683" cy="201134"/>
          </a:xfrm>
          <a:prstGeom prst="bentConnector4">
            <a:avLst>
              <a:gd name="adj1" fmla="val -13553"/>
              <a:gd name="adj2" fmla="val 250474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66729305-E69B-2632-8986-6641BEC7EEBA}"/>
              </a:ext>
            </a:extLst>
          </p:cNvPr>
          <p:cNvSpPr txBox="1"/>
          <p:nvPr/>
        </p:nvSpPr>
        <p:spPr>
          <a:xfrm>
            <a:off x="975283" y="36602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跳转地址</a:t>
            </a: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1C5A0C4B-0542-B23B-AD13-302B774EA11B}"/>
              </a:ext>
            </a:extLst>
          </p:cNvPr>
          <p:cNvSpPr/>
          <p:nvPr/>
        </p:nvSpPr>
        <p:spPr>
          <a:xfrm>
            <a:off x="5391515" y="1498219"/>
            <a:ext cx="975331" cy="149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通用寄存器</a:t>
            </a:r>
          </a:p>
        </p:txBody>
      </p:sp>
      <p:cxnSp>
        <p:nvCxnSpPr>
          <p:cNvPr id="202" name="连接符: 肘形 201">
            <a:extLst>
              <a:ext uri="{FF2B5EF4-FFF2-40B4-BE49-F238E27FC236}">
                <a16:creationId xmlns:a16="http://schemas.microsoft.com/office/drawing/2014/main" id="{DC1E0F66-BA60-00E6-2594-B6107DB49D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61328" y="2887763"/>
            <a:ext cx="2781858" cy="704407"/>
          </a:xfrm>
          <a:prstGeom prst="bentConnector3">
            <a:avLst>
              <a:gd name="adj1" fmla="val 999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5F1BCAD8-433B-1445-45E1-939EC1255C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38071" y="3278145"/>
            <a:ext cx="2015999" cy="689504"/>
          </a:xfrm>
          <a:prstGeom prst="bentConnector3">
            <a:avLst>
              <a:gd name="adj1" fmla="val 998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1FCA1786-C17A-85FC-C7FD-AEA337411EED}"/>
              </a:ext>
            </a:extLst>
          </p:cNvPr>
          <p:cNvSpPr txBox="1"/>
          <p:nvPr/>
        </p:nvSpPr>
        <p:spPr>
          <a:xfrm>
            <a:off x="4733049" y="1583656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addr r1</a:t>
            </a:r>
            <a:endParaRPr lang="zh-CN" altLang="en-US" sz="1400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B7FA36BE-47D7-46A1-4E37-9D434E7BC004}"/>
              </a:ext>
            </a:extLst>
          </p:cNvPr>
          <p:cNvSpPr txBox="1"/>
          <p:nvPr/>
        </p:nvSpPr>
        <p:spPr>
          <a:xfrm>
            <a:off x="4712729" y="2297356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addr r2</a:t>
            </a:r>
            <a:endParaRPr lang="zh-CN" altLang="en-US" sz="14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083369F8-4BDA-8412-8942-8631D852EEBC}"/>
              </a:ext>
            </a:extLst>
          </p:cNvPr>
          <p:cNvSpPr txBox="1"/>
          <p:nvPr/>
        </p:nvSpPr>
        <p:spPr>
          <a:xfrm>
            <a:off x="5184942" y="986289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addr rd</a:t>
            </a:r>
          </a:p>
          <a:p>
            <a:r>
              <a:rPr lang="en-US" altLang="zh-CN" sz="1400" dirty="0"/>
              <a:t>wr en</a:t>
            </a:r>
            <a:endParaRPr lang="zh-CN" altLang="en-US" sz="1400" dirty="0"/>
          </a:p>
        </p:txBody>
      </p:sp>
      <p:cxnSp>
        <p:nvCxnSpPr>
          <p:cNvPr id="215" name="连接符: 肘形 214">
            <a:extLst>
              <a:ext uri="{FF2B5EF4-FFF2-40B4-BE49-F238E27FC236}">
                <a16:creationId xmlns:a16="http://schemas.microsoft.com/office/drawing/2014/main" id="{998493C0-469F-14C4-2F0D-C47B876D5202}"/>
              </a:ext>
            </a:extLst>
          </p:cNvPr>
          <p:cNvCxnSpPr>
            <a:cxnSpLocks/>
            <a:stCxn id="24" idx="3"/>
            <a:endCxn id="201" idx="0"/>
          </p:cNvCxnSpPr>
          <p:nvPr/>
        </p:nvCxnSpPr>
        <p:spPr>
          <a:xfrm flipV="1">
            <a:off x="5708574" y="1498219"/>
            <a:ext cx="170607" cy="3302540"/>
          </a:xfrm>
          <a:prstGeom prst="bentConnector4">
            <a:avLst>
              <a:gd name="adj1" fmla="val 653825"/>
              <a:gd name="adj2" fmla="val 1069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30FC1F13-6925-9DD8-7A0A-4F5D88655AE5}"/>
              </a:ext>
            </a:extLst>
          </p:cNvPr>
          <p:cNvSpPr txBox="1"/>
          <p:nvPr/>
        </p:nvSpPr>
        <p:spPr>
          <a:xfrm>
            <a:off x="6045284" y="1736163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r1</a:t>
            </a:r>
            <a:endParaRPr lang="zh-CN" altLang="en-US" sz="1400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98A6FD91-1383-7E4F-CA20-A1E172290416}"/>
              </a:ext>
            </a:extLst>
          </p:cNvPr>
          <p:cNvSpPr txBox="1"/>
          <p:nvPr/>
        </p:nvSpPr>
        <p:spPr>
          <a:xfrm>
            <a:off x="6040057" y="2370243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r2</a:t>
            </a:r>
            <a:endParaRPr lang="zh-CN" altLang="en-US" sz="1400" dirty="0"/>
          </a:p>
        </p:txBody>
      </p:sp>
      <p:cxnSp>
        <p:nvCxnSpPr>
          <p:cNvPr id="221" name="连接符: 肘形 220">
            <a:extLst>
              <a:ext uri="{FF2B5EF4-FFF2-40B4-BE49-F238E27FC236}">
                <a16:creationId xmlns:a16="http://schemas.microsoft.com/office/drawing/2014/main" id="{6512F9E8-CBE0-2B00-987C-992080B2F339}"/>
              </a:ext>
            </a:extLst>
          </p:cNvPr>
          <p:cNvCxnSpPr>
            <a:cxnSpLocks/>
          </p:cNvCxnSpPr>
          <p:nvPr/>
        </p:nvCxnSpPr>
        <p:spPr>
          <a:xfrm>
            <a:off x="6374458" y="2536622"/>
            <a:ext cx="1177321" cy="562671"/>
          </a:xfrm>
          <a:prstGeom prst="bentConnector3">
            <a:avLst>
              <a:gd name="adj1" fmla="val 7517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4EA3A2C6-E035-BAD4-71C5-E3AEB47AE056}"/>
              </a:ext>
            </a:extLst>
          </p:cNvPr>
          <p:cNvSpPr txBox="1"/>
          <p:nvPr/>
        </p:nvSpPr>
        <p:spPr>
          <a:xfrm>
            <a:off x="4222353" y="50225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判断条件</a:t>
            </a:r>
          </a:p>
        </p:txBody>
      </p:sp>
      <p:cxnSp>
        <p:nvCxnSpPr>
          <p:cNvPr id="244" name="连接符: 肘形 243">
            <a:extLst>
              <a:ext uri="{FF2B5EF4-FFF2-40B4-BE49-F238E27FC236}">
                <a16:creationId xmlns:a16="http://schemas.microsoft.com/office/drawing/2014/main" id="{6F069AC7-D3C9-8287-E87D-D38DFA6D98F4}"/>
              </a:ext>
            </a:extLst>
          </p:cNvPr>
          <p:cNvCxnSpPr>
            <a:cxnSpLocks/>
            <a:stCxn id="247" idx="0"/>
            <a:endCxn id="256" idx="0"/>
          </p:cNvCxnSpPr>
          <p:nvPr/>
        </p:nvCxnSpPr>
        <p:spPr>
          <a:xfrm flipH="1">
            <a:off x="6089447" y="1022737"/>
            <a:ext cx="5456124" cy="476036"/>
          </a:xfrm>
          <a:prstGeom prst="bentConnector4">
            <a:avLst>
              <a:gd name="adj1" fmla="val -4190"/>
              <a:gd name="adj2" fmla="val -1003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梯形 246">
            <a:extLst>
              <a:ext uri="{FF2B5EF4-FFF2-40B4-BE49-F238E27FC236}">
                <a16:creationId xmlns:a16="http://schemas.microsoft.com/office/drawing/2014/main" id="{EF04232A-04E0-A91B-8054-E1785289D8D5}"/>
              </a:ext>
            </a:extLst>
          </p:cNvPr>
          <p:cNvSpPr/>
          <p:nvPr/>
        </p:nvSpPr>
        <p:spPr>
          <a:xfrm rot="5400000">
            <a:off x="11165223" y="933836"/>
            <a:ext cx="582895" cy="17780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3D2D534F-54E8-B977-4156-D3442DBB8459}"/>
              </a:ext>
            </a:extLst>
          </p:cNvPr>
          <p:cNvSpPr txBox="1"/>
          <p:nvPr/>
        </p:nvSpPr>
        <p:spPr>
          <a:xfrm>
            <a:off x="5708573" y="149877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rd_data</a:t>
            </a:r>
            <a:endParaRPr lang="zh-CN" altLang="en-US" sz="1400" dirty="0"/>
          </a:p>
        </p:txBody>
      </p: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616CA5AD-96E1-2868-6DC5-F530747DD4E7}"/>
              </a:ext>
            </a:extLst>
          </p:cNvPr>
          <p:cNvCxnSpPr>
            <a:cxnSpLocks/>
          </p:cNvCxnSpPr>
          <p:nvPr/>
        </p:nvCxnSpPr>
        <p:spPr>
          <a:xfrm flipV="1">
            <a:off x="6597611" y="2072625"/>
            <a:ext cx="969842" cy="77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梯形 278">
            <a:extLst>
              <a:ext uri="{FF2B5EF4-FFF2-40B4-BE49-F238E27FC236}">
                <a16:creationId xmlns:a16="http://schemas.microsoft.com/office/drawing/2014/main" id="{4FD71E64-D9B0-C64E-ED81-AE832F624932}"/>
              </a:ext>
            </a:extLst>
          </p:cNvPr>
          <p:cNvSpPr/>
          <p:nvPr/>
        </p:nvSpPr>
        <p:spPr>
          <a:xfrm rot="5400000">
            <a:off x="7355228" y="1829302"/>
            <a:ext cx="582895" cy="177799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8E0FAD-9863-5CD7-3B90-FD506CA61B66}"/>
              </a:ext>
            </a:extLst>
          </p:cNvPr>
          <p:cNvCxnSpPr>
            <a:cxnSpLocks/>
            <a:stCxn id="279" idx="0"/>
          </p:cNvCxnSpPr>
          <p:nvPr/>
        </p:nvCxnSpPr>
        <p:spPr>
          <a:xfrm>
            <a:off x="7735575" y="1918202"/>
            <a:ext cx="2219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矩形 290">
            <a:extLst>
              <a:ext uri="{FF2B5EF4-FFF2-40B4-BE49-F238E27FC236}">
                <a16:creationId xmlns:a16="http://schemas.microsoft.com/office/drawing/2014/main" id="{2622C700-E0E3-82A5-B222-20FDAC25E0C6}"/>
              </a:ext>
            </a:extLst>
          </p:cNvPr>
          <p:cNvSpPr/>
          <p:nvPr/>
        </p:nvSpPr>
        <p:spPr>
          <a:xfrm>
            <a:off x="10167322" y="2536622"/>
            <a:ext cx="685482" cy="149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数据存储</a:t>
            </a:r>
          </a:p>
        </p:txBody>
      </p:sp>
      <p:cxnSp>
        <p:nvCxnSpPr>
          <p:cNvPr id="292" name="连接符: 肘形 291">
            <a:extLst>
              <a:ext uri="{FF2B5EF4-FFF2-40B4-BE49-F238E27FC236}">
                <a16:creationId xmlns:a16="http://schemas.microsoft.com/office/drawing/2014/main" id="{A4920A69-5AA3-D49D-7D84-39246DD8B509}"/>
              </a:ext>
            </a:extLst>
          </p:cNvPr>
          <p:cNvCxnSpPr>
            <a:cxnSpLocks/>
            <a:stCxn id="291" idx="0"/>
          </p:cNvCxnSpPr>
          <p:nvPr/>
        </p:nvCxnSpPr>
        <p:spPr>
          <a:xfrm rot="5400000" flipH="1" flipV="1">
            <a:off x="10262415" y="1438090"/>
            <a:ext cx="1346180" cy="850884"/>
          </a:xfrm>
          <a:prstGeom prst="bentConnector3">
            <a:avLst>
              <a:gd name="adj1" fmla="val 1000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连接符: 肘形 296">
            <a:extLst>
              <a:ext uri="{FF2B5EF4-FFF2-40B4-BE49-F238E27FC236}">
                <a16:creationId xmlns:a16="http://schemas.microsoft.com/office/drawing/2014/main" id="{32767F08-7B45-CC8D-8611-65317DDC9E4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498215" y="857286"/>
            <a:ext cx="2869556" cy="1540233"/>
          </a:xfrm>
          <a:prstGeom prst="bentConnector3">
            <a:avLst>
              <a:gd name="adj1" fmla="val 185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连接符: 肘形 308">
            <a:extLst>
              <a:ext uri="{FF2B5EF4-FFF2-40B4-BE49-F238E27FC236}">
                <a16:creationId xmlns:a16="http://schemas.microsoft.com/office/drawing/2014/main" id="{26715D1F-99B9-39EE-DFA3-72D64932F6F6}"/>
              </a:ext>
            </a:extLst>
          </p:cNvPr>
          <p:cNvCxnSpPr>
            <a:cxnSpLocks/>
            <a:stCxn id="9" idx="3"/>
            <a:endCxn id="291" idx="1"/>
          </p:cNvCxnSpPr>
          <p:nvPr/>
        </p:nvCxnSpPr>
        <p:spPr>
          <a:xfrm>
            <a:off x="8498215" y="2397519"/>
            <a:ext cx="1669107" cy="888403"/>
          </a:xfrm>
          <a:prstGeom prst="bentConnector3">
            <a:avLst>
              <a:gd name="adj1" fmla="val 3224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连接符: 肘形 370">
            <a:extLst>
              <a:ext uri="{FF2B5EF4-FFF2-40B4-BE49-F238E27FC236}">
                <a16:creationId xmlns:a16="http://schemas.microsoft.com/office/drawing/2014/main" id="{681E6956-688C-8F12-5F87-24E54C1B04ED}"/>
              </a:ext>
            </a:extLst>
          </p:cNvPr>
          <p:cNvCxnSpPr>
            <a:cxnSpLocks/>
            <a:stCxn id="9" idx="3"/>
            <a:endCxn id="279" idx="2"/>
          </p:cNvCxnSpPr>
          <p:nvPr/>
        </p:nvCxnSpPr>
        <p:spPr>
          <a:xfrm flipH="1" flipV="1">
            <a:off x="7557776" y="1918202"/>
            <a:ext cx="940439" cy="479317"/>
          </a:xfrm>
          <a:prstGeom prst="bentConnector5">
            <a:avLst>
              <a:gd name="adj1" fmla="val -24308"/>
              <a:gd name="adj2" fmla="val 256736"/>
              <a:gd name="adj3" fmla="val 184627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连接符: 肘形 386">
            <a:extLst>
              <a:ext uri="{FF2B5EF4-FFF2-40B4-BE49-F238E27FC236}">
                <a16:creationId xmlns:a16="http://schemas.microsoft.com/office/drawing/2014/main" id="{2E03E677-7573-7DF8-F2AC-50352CA02C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57778" y="857285"/>
            <a:ext cx="1469366" cy="911469"/>
          </a:xfrm>
          <a:prstGeom prst="bentConnector3">
            <a:avLst>
              <a:gd name="adj1" fmla="val 158327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梯形 390">
            <a:extLst>
              <a:ext uri="{FF2B5EF4-FFF2-40B4-BE49-F238E27FC236}">
                <a16:creationId xmlns:a16="http://schemas.microsoft.com/office/drawing/2014/main" id="{825DA05E-483F-471E-E9AB-AEA25EC41E23}"/>
              </a:ext>
            </a:extLst>
          </p:cNvPr>
          <p:cNvSpPr/>
          <p:nvPr/>
        </p:nvSpPr>
        <p:spPr>
          <a:xfrm rot="5400000">
            <a:off x="7353954" y="2832913"/>
            <a:ext cx="582895" cy="177799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394" name="直接箭头连接符 393">
            <a:extLst>
              <a:ext uri="{FF2B5EF4-FFF2-40B4-BE49-F238E27FC236}">
                <a16:creationId xmlns:a16="http://schemas.microsoft.com/office/drawing/2014/main" id="{15AC4206-C75A-2AE1-B5D9-5610AEEBD7B4}"/>
              </a:ext>
            </a:extLst>
          </p:cNvPr>
          <p:cNvCxnSpPr>
            <a:cxnSpLocks/>
            <a:stCxn id="391" idx="0"/>
          </p:cNvCxnSpPr>
          <p:nvPr/>
        </p:nvCxnSpPr>
        <p:spPr>
          <a:xfrm flipV="1">
            <a:off x="7734301" y="2921812"/>
            <a:ext cx="22198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连接符: 肘形 410">
            <a:extLst>
              <a:ext uri="{FF2B5EF4-FFF2-40B4-BE49-F238E27FC236}">
                <a16:creationId xmlns:a16="http://schemas.microsoft.com/office/drawing/2014/main" id="{93FEC792-9083-EBC0-A4F5-652C1EE51FFC}"/>
              </a:ext>
            </a:extLst>
          </p:cNvPr>
          <p:cNvCxnSpPr>
            <a:cxnSpLocks/>
            <a:endCxn id="391" idx="2"/>
          </p:cNvCxnSpPr>
          <p:nvPr/>
        </p:nvCxnSpPr>
        <p:spPr>
          <a:xfrm rot="16200000" flipH="1">
            <a:off x="6660632" y="2025943"/>
            <a:ext cx="1009126" cy="782613"/>
          </a:xfrm>
          <a:prstGeom prst="bentConnector2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连接符: 肘形 413">
            <a:extLst>
              <a:ext uri="{FF2B5EF4-FFF2-40B4-BE49-F238E27FC236}">
                <a16:creationId xmlns:a16="http://schemas.microsoft.com/office/drawing/2014/main" id="{52A955C5-EF99-CE44-6C42-0E38E858ED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31664" y="1832334"/>
            <a:ext cx="1009127" cy="855056"/>
          </a:xfrm>
          <a:prstGeom prst="bentConnector3">
            <a:avLst>
              <a:gd name="adj1" fmla="val 97824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矩形 417">
            <a:extLst>
              <a:ext uri="{FF2B5EF4-FFF2-40B4-BE49-F238E27FC236}">
                <a16:creationId xmlns:a16="http://schemas.microsoft.com/office/drawing/2014/main" id="{A64D020C-0835-4AD4-1000-183DF23BEBE4}"/>
              </a:ext>
            </a:extLst>
          </p:cNvPr>
          <p:cNvSpPr/>
          <p:nvPr/>
        </p:nvSpPr>
        <p:spPr>
          <a:xfrm>
            <a:off x="7262351" y="5288623"/>
            <a:ext cx="890585" cy="3397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</a:t>
            </a:r>
            <a:endParaRPr lang="zh-CN" altLang="en-US" dirty="0"/>
          </a:p>
        </p:txBody>
      </p:sp>
      <p:sp>
        <p:nvSpPr>
          <p:cNvPr id="423" name="矩形 422">
            <a:extLst>
              <a:ext uri="{FF2B5EF4-FFF2-40B4-BE49-F238E27FC236}">
                <a16:creationId xmlns:a16="http://schemas.microsoft.com/office/drawing/2014/main" id="{BCB9A247-82EF-EC43-A209-601023D9D861}"/>
              </a:ext>
            </a:extLst>
          </p:cNvPr>
          <p:cNvSpPr/>
          <p:nvPr/>
        </p:nvSpPr>
        <p:spPr>
          <a:xfrm>
            <a:off x="8498112" y="5299456"/>
            <a:ext cx="2392352" cy="3397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数据前递</a:t>
            </a:r>
          </a:p>
        </p:txBody>
      </p:sp>
      <p:cxnSp>
        <p:nvCxnSpPr>
          <p:cNvPr id="424" name="连接符: 肘形 423">
            <a:extLst>
              <a:ext uri="{FF2B5EF4-FFF2-40B4-BE49-F238E27FC236}">
                <a16:creationId xmlns:a16="http://schemas.microsoft.com/office/drawing/2014/main" id="{5F189285-5ED3-96C7-1A32-9342E1B98AB5}"/>
              </a:ext>
            </a:extLst>
          </p:cNvPr>
          <p:cNvCxnSpPr>
            <a:cxnSpLocks/>
            <a:stCxn id="423" idx="0"/>
            <a:endCxn id="391" idx="3"/>
          </p:cNvCxnSpPr>
          <p:nvPr/>
        </p:nvCxnSpPr>
        <p:spPr>
          <a:xfrm rot="16200000" flipV="1">
            <a:off x="7615635" y="3220802"/>
            <a:ext cx="2108421" cy="2048887"/>
          </a:xfrm>
          <a:prstGeom prst="bentConnector3">
            <a:avLst>
              <a:gd name="adj1" fmla="val 57228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连接符: 肘形 427">
            <a:extLst>
              <a:ext uri="{FF2B5EF4-FFF2-40B4-BE49-F238E27FC236}">
                <a16:creationId xmlns:a16="http://schemas.microsoft.com/office/drawing/2014/main" id="{2EB9AAC1-8A78-7F2A-39B0-07D7EB42E974}"/>
              </a:ext>
            </a:extLst>
          </p:cNvPr>
          <p:cNvCxnSpPr>
            <a:cxnSpLocks/>
            <a:stCxn id="423" idx="0"/>
            <a:endCxn id="279" idx="3"/>
          </p:cNvCxnSpPr>
          <p:nvPr/>
        </p:nvCxnSpPr>
        <p:spPr>
          <a:xfrm rot="16200000" flipV="1">
            <a:off x="7114466" y="2719633"/>
            <a:ext cx="3112032" cy="2047613"/>
          </a:xfrm>
          <a:prstGeom prst="bentConnector3">
            <a:avLst>
              <a:gd name="adj1" fmla="val 60610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矩形 431">
            <a:extLst>
              <a:ext uri="{FF2B5EF4-FFF2-40B4-BE49-F238E27FC236}">
                <a16:creationId xmlns:a16="http://schemas.microsoft.com/office/drawing/2014/main" id="{EC3A8FE9-2D86-C4CC-DAAA-5FDC223F2535}"/>
              </a:ext>
            </a:extLst>
          </p:cNvPr>
          <p:cNvSpPr/>
          <p:nvPr/>
        </p:nvSpPr>
        <p:spPr>
          <a:xfrm>
            <a:off x="11261731" y="5288623"/>
            <a:ext cx="890585" cy="3397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</a:t>
            </a:r>
            <a:endParaRPr lang="zh-CN" altLang="en-US" dirty="0"/>
          </a:p>
        </p:txBody>
      </p:sp>
      <p:cxnSp>
        <p:nvCxnSpPr>
          <p:cNvPr id="433" name="连接符: 肘形 432">
            <a:extLst>
              <a:ext uri="{FF2B5EF4-FFF2-40B4-BE49-F238E27FC236}">
                <a16:creationId xmlns:a16="http://schemas.microsoft.com/office/drawing/2014/main" id="{8D8DFF50-4AFF-7E50-4757-27E834E0ADDD}"/>
              </a:ext>
            </a:extLst>
          </p:cNvPr>
          <p:cNvCxnSpPr>
            <a:cxnSpLocks/>
            <a:stCxn id="432" idx="0"/>
            <a:endCxn id="247" idx="3"/>
          </p:cNvCxnSpPr>
          <p:nvPr/>
        </p:nvCxnSpPr>
        <p:spPr>
          <a:xfrm rot="16200000" flipV="1">
            <a:off x="9583516" y="3165114"/>
            <a:ext cx="3996664" cy="250353"/>
          </a:xfrm>
          <a:prstGeom prst="bentConnector3">
            <a:avLst>
              <a:gd name="adj1" fmla="val 46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文本框 436">
            <a:extLst>
              <a:ext uri="{FF2B5EF4-FFF2-40B4-BE49-F238E27FC236}">
                <a16:creationId xmlns:a16="http://schemas.microsoft.com/office/drawing/2014/main" id="{1472E68B-4885-F49D-F6F8-328A4746B8A6}"/>
              </a:ext>
            </a:extLst>
          </p:cNvPr>
          <p:cNvSpPr txBox="1"/>
          <p:nvPr/>
        </p:nvSpPr>
        <p:spPr>
          <a:xfrm>
            <a:off x="8287733" y="6135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MEM</a:t>
            </a:r>
            <a:endParaRPr lang="zh-CN" altLang="en-US" sz="1200" dirty="0"/>
          </a:p>
        </p:txBody>
      </p:sp>
      <p:sp>
        <p:nvSpPr>
          <p:cNvPr id="438" name="文本框 437">
            <a:extLst>
              <a:ext uri="{FF2B5EF4-FFF2-40B4-BE49-F238E27FC236}">
                <a16:creationId xmlns:a16="http://schemas.microsoft.com/office/drawing/2014/main" id="{47CE30C7-8892-E8CB-8A2F-A539B3655CC6}"/>
              </a:ext>
            </a:extLst>
          </p:cNvPr>
          <p:cNvSpPr txBox="1"/>
          <p:nvPr/>
        </p:nvSpPr>
        <p:spPr>
          <a:xfrm>
            <a:off x="8287733" y="909646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ALU</a:t>
            </a:r>
            <a:endParaRPr lang="zh-CN" altLang="en-US" sz="1200" dirty="0"/>
          </a:p>
        </p:txBody>
      </p:sp>
      <p:sp>
        <p:nvSpPr>
          <p:cNvPr id="447" name="文本框 446">
            <a:extLst>
              <a:ext uri="{FF2B5EF4-FFF2-40B4-BE49-F238E27FC236}">
                <a16:creationId xmlns:a16="http://schemas.microsoft.com/office/drawing/2014/main" id="{DE419B2D-D286-EF67-BD29-9E4D450D500E}"/>
              </a:ext>
            </a:extLst>
          </p:cNvPr>
          <p:cNvSpPr txBox="1"/>
          <p:nvPr/>
        </p:nvSpPr>
        <p:spPr>
          <a:xfrm>
            <a:off x="7952393" y="6503578"/>
            <a:ext cx="4131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数据前递</a:t>
            </a:r>
            <a:r>
              <a:rPr lang="en-US" altLang="zh-CN" sz="1400" dirty="0"/>
              <a:t>,EX</a:t>
            </a:r>
            <a:r>
              <a:rPr lang="zh-CN" altLang="en-US" sz="1400" dirty="0"/>
              <a:t>前递最优先</a:t>
            </a:r>
            <a:r>
              <a:rPr lang="en-US" altLang="zh-CN" sz="1400" dirty="0"/>
              <a:t>,MEM</a:t>
            </a:r>
            <a:r>
              <a:rPr lang="zh-CN" altLang="en-US" sz="1400" dirty="0"/>
              <a:t>其次</a:t>
            </a:r>
            <a:r>
              <a:rPr lang="en-US" altLang="zh-CN" sz="1400" dirty="0"/>
              <a:t>,</a:t>
            </a:r>
            <a:r>
              <a:rPr lang="zh-CN" altLang="en-US" sz="1400" dirty="0"/>
              <a:t>通用寄存器最后</a:t>
            </a:r>
          </a:p>
        </p:txBody>
      </p:sp>
      <p:cxnSp>
        <p:nvCxnSpPr>
          <p:cNvPr id="448" name="连接符: 肘形 447">
            <a:extLst>
              <a:ext uri="{FF2B5EF4-FFF2-40B4-BE49-F238E27FC236}">
                <a16:creationId xmlns:a16="http://schemas.microsoft.com/office/drawing/2014/main" id="{623A0A99-68C1-402F-2411-FF0195D07581}"/>
              </a:ext>
            </a:extLst>
          </p:cNvPr>
          <p:cNvCxnSpPr>
            <a:cxnSpLocks/>
            <a:stCxn id="418" idx="0"/>
            <a:endCxn id="9" idx="0"/>
          </p:cNvCxnSpPr>
          <p:nvPr/>
        </p:nvCxnSpPr>
        <p:spPr>
          <a:xfrm rot="5400000" flipH="1" flipV="1">
            <a:off x="6898359" y="3956104"/>
            <a:ext cx="2141805" cy="523235"/>
          </a:xfrm>
          <a:prstGeom prst="bentConnector3">
            <a:avLst>
              <a:gd name="adj1" fmla="val 88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连接符: 肘形 456">
            <a:extLst>
              <a:ext uri="{FF2B5EF4-FFF2-40B4-BE49-F238E27FC236}">
                <a16:creationId xmlns:a16="http://schemas.microsoft.com/office/drawing/2014/main" id="{419A46FB-5524-327D-E567-381F92732D30}"/>
              </a:ext>
            </a:extLst>
          </p:cNvPr>
          <p:cNvCxnSpPr>
            <a:cxnSpLocks/>
          </p:cNvCxnSpPr>
          <p:nvPr/>
        </p:nvCxnSpPr>
        <p:spPr>
          <a:xfrm>
            <a:off x="1751876" y="1405467"/>
            <a:ext cx="6200517" cy="349831"/>
          </a:xfrm>
          <a:prstGeom prst="bentConnector3">
            <a:avLst>
              <a:gd name="adj1" fmla="val 9847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6BFC2F3A-423A-3F46-9F65-C487126A90AC}"/>
              </a:ext>
            </a:extLst>
          </p:cNvPr>
          <p:cNvCxnSpPr>
            <a:cxnSpLocks/>
            <a:stCxn id="24" idx="0"/>
            <a:endCxn id="141" idx="2"/>
          </p:cNvCxnSpPr>
          <p:nvPr/>
        </p:nvCxnSpPr>
        <p:spPr>
          <a:xfrm rot="5400000" flipH="1" flipV="1">
            <a:off x="4767834" y="4042016"/>
            <a:ext cx="466871" cy="7108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梯形 38">
            <a:extLst>
              <a:ext uri="{FF2B5EF4-FFF2-40B4-BE49-F238E27FC236}">
                <a16:creationId xmlns:a16="http://schemas.microsoft.com/office/drawing/2014/main" id="{46DA2FFA-E715-5791-6580-FBB8FE2AC0D7}"/>
              </a:ext>
            </a:extLst>
          </p:cNvPr>
          <p:cNvSpPr/>
          <p:nvPr/>
        </p:nvSpPr>
        <p:spPr>
          <a:xfrm rot="16200000">
            <a:off x="5841575" y="3400585"/>
            <a:ext cx="582895" cy="17780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40" name="梯形 39">
            <a:extLst>
              <a:ext uri="{FF2B5EF4-FFF2-40B4-BE49-F238E27FC236}">
                <a16:creationId xmlns:a16="http://schemas.microsoft.com/office/drawing/2014/main" id="{7C15700A-55B0-C579-BA87-591B59D723A2}"/>
              </a:ext>
            </a:extLst>
          </p:cNvPr>
          <p:cNvSpPr/>
          <p:nvPr/>
        </p:nvSpPr>
        <p:spPr>
          <a:xfrm rot="16200000">
            <a:off x="5832681" y="4237769"/>
            <a:ext cx="582895" cy="17780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C3DC2C1F-B015-BE92-4E62-BD893C163FFB}"/>
              </a:ext>
            </a:extLst>
          </p:cNvPr>
          <p:cNvCxnSpPr>
            <a:cxnSpLocks/>
          </p:cNvCxnSpPr>
          <p:nvPr/>
        </p:nvCxnSpPr>
        <p:spPr>
          <a:xfrm rot="5400000">
            <a:off x="6158326" y="2796308"/>
            <a:ext cx="623049" cy="465302"/>
          </a:xfrm>
          <a:prstGeom prst="bentConnector3">
            <a:avLst>
              <a:gd name="adj1" fmla="val 98921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D593E468-F15D-8A1D-2698-A0CC4591CC77}"/>
              </a:ext>
            </a:extLst>
          </p:cNvPr>
          <p:cNvCxnSpPr>
            <a:cxnSpLocks/>
          </p:cNvCxnSpPr>
          <p:nvPr/>
        </p:nvCxnSpPr>
        <p:spPr>
          <a:xfrm rot="5400000">
            <a:off x="6108969" y="3019132"/>
            <a:ext cx="789407" cy="550401"/>
          </a:xfrm>
          <a:prstGeom prst="bentConnector3">
            <a:avLst>
              <a:gd name="adj1" fmla="val 98264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433437EB-4F3F-2CF8-DE27-CE4EE25BE999}"/>
              </a:ext>
            </a:extLst>
          </p:cNvPr>
          <p:cNvCxnSpPr>
            <a:cxnSpLocks/>
          </p:cNvCxnSpPr>
          <p:nvPr/>
        </p:nvCxnSpPr>
        <p:spPr>
          <a:xfrm rot="5400000">
            <a:off x="6066904" y="3771120"/>
            <a:ext cx="841180" cy="585719"/>
          </a:xfrm>
          <a:prstGeom prst="bentConnector3">
            <a:avLst>
              <a:gd name="adj1" fmla="val 101333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9E0DB563-6F47-C2EE-743A-CA020BFF082D}"/>
              </a:ext>
            </a:extLst>
          </p:cNvPr>
          <p:cNvCxnSpPr>
            <a:cxnSpLocks/>
          </p:cNvCxnSpPr>
          <p:nvPr/>
        </p:nvCxnSpPr>
        <p:spPr>
          <a:xfrm rot="5400000">
            <a:off x="6041199" y="3502027"/>
            <a:ext cx="836158" cy="487830"/>
          </a:xfrm>
          <a:prstGeom prst="bentConnector3">
            <a:avLst>
              <a:gd name="adj1" fmla="val 100628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DC249E74-1D4E-D9AC-49A5-AA95DA3D0A75}"/>
              </a:ext>
            </a:extLst>
          </p:cNvPr>
          <p:cNvCxnSpPr>
            <a:cxnSpLocks/>
            <a:stCxn id="423" idx="0"/>
            <a:endCxn id="39" idx="1"/>
          </p:cNvCxnSpPr>
          <p:nvPr/>
        </p:nvCxnSpPr>
        <p:spPr>
          <a:xfrm rot="16200000" flipV="1">
            <a:off x="7143282" y="2748449"/>
            <a:ext cx="1540748" cy="3561265"/>
          </a:xfrm>
          <a:prstGeom prst="bentConnector3">
            <a:avLst>
              <a:gd name="adj1" fmla="val 20326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8C3BADB4-024A-A28F-E0C1-837A150FE27A}"/>
              </a:ext>
            </a:extLst>
          </p:cNvPr>
          <p:cNvCxnSpPr>
            <a:cxnSpLocks/>
            <a:stCxn id="423" idx="0"/>
            <a:endCxn id="40" idx="1"/>
          </p:cNvCxnSpPr>
          <p:nvPr/>
        </p:nvCxnSpPr>
        <p:spPr>
          <a:xfrm rot="16200000" flipV="1">
            <a:off x="7557427" y="3162594"/>
            <a:ext cx="703564" cy="3570159"/>
          </a:xfrm>
          <a:prstGeom prst="bentConnector3">
            <a:avLst>
              <a:gd name="adj1" fmla="val 59627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145DC52A-A148-EA3D-0E9B-034BE831D322}"/>
              </a:ext>
            </a:extLst>
          </p:cNvPr>
          <p:cNvSpPr txBox="1"/>
          <p:nvPr/>
        </p:nvSpPr>
        <p:spPr>
          <a:xfrm>
            <a:off x="1801342" y="4628286"/>
            <a:ext cx="695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flush</a:t>
            </a:r>
            <a:endParaRPr lang="zh-CN" altLang="en-US" sz="1200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A2C3B798-EA56-ED03-4959-111BCDDF39B0}"/>
              </a:ext>
            </a:extLst>
          </p:cNvPr>
          <p:cNvCxnSpPr>
            <a:cxnSpLocks/>
          </p:cNvCxnSpPr>
          <p:nvPr/>
        </p:nvCxnSpPr>
        <p:spPr>
          <a:xfrm flipV="1">
            <a:off x="2255414" y="4199637"/>
            <a:ext cx="0" cy="10889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BECD3562-81F7-152A-C4B2-BC85CCF94FF0}"/>
              </a:ext>
            </a:extLst>
          </p:cNvPr>
          <p:cNvCxnSpPr>
            <a:cxnSpLocks/>
            <a:stCxn id="141" idx="3"/>
          </p:cNvCxnSpPr>
          <p:nvPr/>
        </p:nvCxnSpPr>
        <p:spPr>
          <a:xfrm flipV="1">
            <a:off x="5971859" y="3099293"/>
            <a:ext cx="1980534" cy="894870"/>
          </a:xfrm>
          <a:prstGeom prst="bentConnector3">
            <a:avLst>
              <a:gd name="adj1" fmla="val 9274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46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22BEAFBE-927C-C4A3-A264-D5EEFC5D939F}"/>
              </a:ext>
            </a:extLst>
          </p:cNvPr>
          <p:cNvSpPr/>
          <p:nvPr/>
        </p:nvSpPr>
        <p:spPr>
          <a:xfrm>
            <a:off x="1016000" y="5525104"/>
            <a:ext cx="10871200" cy="1220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                                                        						Ctrl Path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CB61F03F-969E-1D44-0DEA-2A8006094173}"/>
              </a:ext>
            </a:extLst>
          </p:cNvPr>
          <p:cNvSpPr/>
          <p:nvPr/>
        </p:nvSpPr>
        <p:spPr>
          <a:xfrm>
            <a:off x="1016000" y="91440"/>
            <a:ext cx="10871200" cy="4921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                                                        						Data Path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    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578860-E82F-402B-1BCF-E1D9C0DBA6E0}"/>
              </a:ext>
            </a:extLst>
          </p:cNvPr>
          <p:cNvSpPr/>
          <p:nvPr/>
        </p:nvSpPr>
        <p:spPr>
          <a:xfrm>
            <a:off x="1305560" y="1387264"/>
            <a:ext cx="1507647" cy="19706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PC(d1)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F60944F9-6113-EB29-C5DA-CE3E777A3802}"/>
              </a:ext>
            </a:extLst>
          </p:cNvPr>
          <p:cNvSpPr/>
          <p:nvPr/>
        </p:nvSpPr>
        <p:spPr>
          <a:xfrm rot="5400000">
            <a:off x="1526343" y="2654090"/>
            <a:ext cx="582895" cy="17780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DF2FA8DF-9EC5-3265-BA03-EC588991BEC1}"/>
              </a:ext>
            </a:extLst>
          </p:cNvPr>
          <p:cNvCxnSpPr>
            <a:cxnSpLocks/>
          </p:cNvCxnSpPr>
          <p:nvPr/>
        </p:nvCxnSpPr>
        <p:spPr>
          <a:xfrm rot="10800000">
            <a:off x="1728896" y="2550170"/>
            <a:ext cx="4146152" cy="3081733"/>
          </a:xfrm>
          <a:prstGeom prst="bentConnector3">
            <a:avLst>
              <a:gd name="adj1" fmla="val 11473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D320B10-2CFA-6672-76F0-F09ECFBDAC11}"/>
              </a:ext>
            </a:extLst>
          </p:cNvPr>
          <p:cNvSpPr/>
          <p:nvPr/>
        </p:nvSpPr>
        <p:spPr>
          <a:xfrm>
            <a:off x="2102879" y="2435809"/>
            <a:ext cx="532819" cy="6143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Inst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Mem(d1)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370ED3A-778E-26CD-1156-92E292D2FED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906691" y="2742990"/>
            <a:ext cx="186848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16039264-E567-CCC6-C5FD-FE1759EB5231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635698" y="2742990"/>
            <a:ext cx="322217" cy="3219847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67D313F5-DB88-22A2-1A11-D3898060BC34}"/>
              </a:ext>
            </a:extLst>
          </p:cNvPr>
          <p:cNvCxnSpPr>
            <a:cxnSpLocks/>
          </p:cNvCxnSpPr>
          <p:nvPr/>
        </p:nvCxnSpPr>
        <p:spPr>
          <a:xfrm flipV="1">
            <a:off x="1450268" y="2864911"/>
            <a:ext cx="278623" cy="233297"/>
          </a:xfrm>
          <a:prstGeom prst="bentConnector3">
            <a:avLst>
              <a:gd name="adj1" fmla="val -165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EBD928C-8A0D-33D3-A5A9-EDC55491FCA1}"/>
              </a:ext>
            </a:extLst>
          </p:cNvPr>
          <p:cNvSpPr/>
          <p:nvPr/>
        </p:nvSpPr>
        <p:spPr>
          <a:xfrm>
            <a:off x="1228380" y="3039709"/>
            <a:ext cx="418861" cy="2332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+4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1C24B3B-18D5-B05E-2939-82C6CBE74506}"/>
              </a:ext>
            </a:extLst>
          </p:cNvPr>
          <p:cNvSpPr/>
          <p:nvPr/>
        </p:nvSpPr>
        <p:spPr>
          <a:xfrm>
            <a:off x="2520867" y="5962837"/>
            <a:ext cx="2789426" cy="4238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Decoder(d2)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5B23193-39BE-6C8B-D0A5-BC4256432F6A}"/>
              </a:ext>
            </a:extLst>
          </p:cNvPr>
          <p:cNvSpPr txBox="1"/>
          <p:nvPr/>
        </p:nvSpPr>
        <p:spPr>
          <a:xfrm>
            <a:off x="2470517" y="341535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Inst</a:t>
            </a:r>
            <a:endParaRPr lang="zh-CN" altLang="en-US" dirty="0"/>
          </a:p>
        </p:txBody>
      </p:sp>
      <p:sp>
        <p:nvSpPr>
          <p:cNvPr id="49" name="矩形: 剪去左右顶角 48">
            <a:extLst>
              <a:ext uri="{FF2B5EF4-FFF2-40B4-BE49-F238E27FC236}">
                <a16:creationId xmlns:a16="http://schemas.microsoft.com/office/drawing/2014/main" id="{777FA3F7-1731-77E3-21BD-BD90FB008AF9}"/>
              </a:ext>
            </a:extLst>
          </p:cNvPr>
          <p:cNvSpPr/>
          <p:nvPr/>
        </p:nvSpPr>
        <p:spPr>
          <a:xfrm rot="5400000">
            <a:off x="6788790" y="2050901"/>
            <a:ext cx="1970618" cy="680720"/>
          </a:xfrm>
          <a:prstGeom prst="snip2SameRect">
            <a:avLst>
              <a:gd name="adj1" fmla="val 49756"/>
              <a:gd name="adj2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ALU(d3)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EE4B7B2-13AE-E7DF-29C4-694D39DFFB84}"/>
              </a:ext>
            </a:extLst>
          </p:cNvPr>
          <p:cNvSpPr txBox="1"/>
          <p:nvPr/>
        </p:nvSpPr>
        <p:spPr>
          <a:xfrm>
            <a:off x="2235518" y="5174184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flush</a:t>
            </a:r>
            <a:endParaRPr lang="zh-CN" altLang="en-US" sz="16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D304E2-5B60-0FF3-BD46-6BEDC491D565}"/>
              </a:ext>
            </a:extLst>
          </p:cNvPr>
          <p:cNvSpPr/>
          <p:nvPr/>
        </p:nvSpPr>
        <p:spPr>
          <a:xfrm>
            <a:off x="4143345" y="1387264"/>
            <a:ext cx="1507647" cy="15620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Regfile(s)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CC8FCCB6-D221-3355-89C4-96BDB6AA8676}"/>
              </a:ext>
            </a:extLst>
          </p:cNvPr>
          <p:cNvCxnSpPr>
            <a:cxnSpLocks/>
            <a:stCxn id="46" idx="3"/>
            <a:endCxn id="49" idx="0"/>
          </p:cNvCxnSpPr>
          <p:nvPr/>
        </p:nvCxnSpPr>
        <p:spPr>
          <a:xfrm flipV="1">
            <a:off x="5310293" y="3376570"/>
            <a:ext cx="2463806" cy="2798183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D2A09FC-0EC5-674C-E819-62083A113B06}"/>
              </a:ext>
            </a:extLst>
          </p:cNvPr>
          <p:cNvSpPr txBox="1"/>
          <p:nvPr/>
        </p:nvSpPr>
        <p:spPr>
          <a:xfrm>
            <a:off x="3383813" y="1595954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R1 addr</a:t>
            </a:r>
            <a:endParaRPr lang="zh-CN" altLang="en-US" sz="1600" dirty="0"/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6EAACEC5-175F-6027-AE53-B7C43649C3C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87088" y="3392680"/>
            <a:ext cx="4352980" cy="759531"/>
          </a:xfrm>
          <a:prstGeom prst="bentConnector3">
            <a:avLst>
              <a:gd name="adj1" fmla="val 9994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F03D10C6-5667-BF3C-DACC-19B4A23F5C2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37112" y="4159778"/>
            <a:ext cx="3262588" cy="343533"/>
          </a:xfrm>
          <a:prstGeom prst="bentConnector3">
            <a:avLst>
              <a:gd name="adj1" fmla="val 9982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B342719F-EDC3-972E-F632-886C7869D555}"/>
              </a:ext>
            </a:extLst>
          </p:cNvPr>
          <p:cNvSpPr txBox="1"/>
          <p:nvPr/>
        </p:nvSpPr>
        <p:spPr>
          <a:xfrm>
            <a:off x="3759806" y="292310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R2 addr</a:t>
            </a:r>
            <a:endParaRPr lang="zh-CN" altLang="en-US" sz="1600" dirty="0"/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5CF5EE9C-A087-3E54-C2A1-750064B82CBE}"/>
              </a:ext>
            </a:extLst>
          </p:cNvPr>
          <p:cNvCxnSpPr>
            <a:cxnSpLocks/>
            <a:endCxn id="86" idx="1"/>
          </p:cNvCxnSpPr>
          <p:nvPr/>
        </p:nvCxnSpPr>
        <p:spPr>
          <a:xfrm rot="5400000" flipH="1" flipV="1">
            <a:off x="1626655" y="1485588"/>
            <a:ext cx="1603560" cy="911242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632B3845-517E-5E8A-CB4D-DAB260FD1CE3}"/>
              </a:ext>
            </a:extLst>
          </p:cNvPr>
          <p:cNvSpPr/>
          <p:nvPr/>
        </p:nvSpPr>
        <p:spPr>
          <a:xfrm>
            <a:off x="2884056" y="1040292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D1</a:t>
            </a:r>
          </a:p>
        </p:txBody>
      </p: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5B820F7D-1E27-EE11-834E-A2F39176EE60}"/>
              </a:ext>
            </a:extLst>
          </p:cNvPr>
          <p:cNvCxnSpPr>
            <a:cxnSpLocks/>
          </p:cNvCxnSpPr>
          <p:nvPr/>
        </p:nvCxnSpPr>
        <p:spPr>
          <a:xfrm flipV="1">
            <a:off x="5622999" y="1383181"/>
            <a:ext cx="1198298" cy="185764"/>
          </a:xfrm>
          <a:prstGeom prst="bentConnector3">
            <a:avLst>
              <a:gd name="adj1" fmla="val 11783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CA148FA0-EBA8-B79E-7DCB-8B36F208CC5B}"/>
              </a:ext>
            </a:extLst>
          </p:cNvPr>
          <p:cNvCxnSpPr>
            <a:cxnSpLocks/>
          </p:cNvCxnSpPr>
          <p:nvPr/>
        </p:nvCxnSpPr>
        <p:spPr>
          <a:xfrm>
            <a:off x="5622999" y="2596970"/>
            <a:ext cx="1324013" cy="59692"/>
          </a:xfrm>
          <a:prstGeom prst="bentConnector5">
            <a:avLst>
              <a:gd name="adj1" fmla="val 32107"/>
              <a:gd name="adj2" fmla="val 423083"/>
              <a:gd name="adj3" fmla="val 117266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5D4C644-FA79-1138-2469-08A8A9674704}"/>
              </a:ext>
            </a:extLst>
          </p:cNvPr>
          <p:cNvSpPr txBox="1"/>
          <p:nvPr/>
        </p:nvSpPr>
        <p:spPr>
          <a:xfrm>
            <a:off x="5591830" y="1553922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R1 data</a:t>
            </a:r>
            <a:endParaRPr lang="zh-CN" altLang="en-US" sz="16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E1F2D5D-C8F0-BF6F-4007-C6B35B3BEF04}"/>
              </a:ext>
            </a:extLst>
          </p:cNvPr>
          <p:cNvSpPr txBox="1"/>
          <p:nvPr/>
        </p:nvSpPr>
        <p:spPr>
          <a:xfrm>
            <a:off x="5598283" y="2263961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R2 data</a:t>
            </a:r>
            <a:endParaRPr lang="zh-CN" altLang="en-US" sz="1600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262ABF0-620B-8530-FEAF-B7438431A2F6}"/>
              </a:ext>
            </a:extLst>
          </p:cNvPr>
          <p:cNvSpPr/>
          <p:nvPr/>
        </p:nvSpPr>
        <p:spPr>
          <a:xfrm>
            <a:off x="3893591" y="3847783"/>
            <a:ext cx="1218603" cy="4238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ImmExp(s)</a:t>
            </a:r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72C42846-D016-7D70-8EC1-986CD4305397}"/>
              </a:ext>
            </a:extLst>
          </p:cNvPr>
          <p:cNvCxnSpPr>
            <a:cxnSpLocks/>
            <a:stCxn id="111" idx="0"/>
          </p:cNvCxnSpPr>
          <p:nvPr/>
        </p:nvCxnSpPr>
        <p:spPr>
          <a:xfrm rot="5400000" flipH="1" flipV="1">
            <a:off x="5670342" y="2084388"/>
            <a:ext cx="595946" cy="2930845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D1CED911-7214-B4ED-2A5D-A48F0D833DC5}"/>
              </a:ext>
            </a:extLst>
          </p:cNvPr>
          <p:cNvSpPr txBox="1"/>
          <p:nvPr/>
        </p:nvSpPr>
        <p:spPr>
          <a:xfrm>
            <a:off x="5120226" y="3193185"/>
            <a:ext cx="1023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imm data</a:t>
            </a:r>
            <a:endParaRPr lang="zh-CN" altLang="en-US" sz="1600" dirty="0"/>
          </a:p>
        </p:txBody>
      </p: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7DEA5B14-BF0F-7FDB-0DCA-95E5B2ABAD77}"/>
              </a:ext>
            </a:extLst>
          </p:cNvPr>
          <p:cNvCxnSpPr>
            <a:cxnSpLocks/>
            <a:endCxn id="111" idx="2"/>
          </p:cNvCxnSpPr>
          <p:nvPr/>
        </p:nvCxnSpPr>
        <p:spPr>
          <a:xfrm rot="5400000" flipH="1" flipV="1">
            <a:off x="3489443" y="4959177"/>
            <a:ext cx="1701012" cy="325887"/>
          </a:xfrm>
          <a:prstGeom prst="bentConnector3">
            <a:avLst>
              <a:gd name="adj1" fmla="val 4104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F996B540-8534-07E9-B549-289A7E14160A}"/>
              </a:ext>
            </a:extLst>
          </p:cNvPr>
          <p:cNvSpPr txBox="1"/>
          <p:nvPr/>
        </p:nvSpPr>
        <p:spPr>
          <a:xfrm>
            <a:off x="7148808" y="6135088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op</a:t>
            </a:r>
            <a:endParaRPr lang="zh-CN" altLang="en-US" sz="16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4AEA149F-DCE1-921F-06F4-BF0399B86C8A}"/>
              </a:ext>
            </a:extLst>
          </p:cNvPr>
          <p:cNvSpPr/>
          <p:nvPr/>
        </p:nvSpPr>
        <p:spPr>
          <a:xfrm>
            <a:off x="8940004" y="1006005"/>
            <a:ext cx="1158681" cy="11792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</a:t>
            </a:r>
          </a:p>
          <a:p>
            <a:pPr algn="ctr"/>
            <a:r>
              <a:rPr lang="en-US" altLang="zh-CN" dirty="0"/>
              <a:t>Mem</a:t>
            </a:r>
          </a:p>
          <a:p>
            <a:pPr algn="ctr"/>
            <a:r>
              <a:rPr lang="en-US" altLang="zh-CN" dirty="0"/>
              <a:t>(d4)</a:t>
            </a: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13E7D7D3-628E-2D66-5FDD-A22A43389DDE}"/>
              </a:ext>
            </a:extLst>
          </p:cNvPr>
          <p:cNvCxnSpPr>
            <a:cxnSpLocks/>
            <a:stCxn id="49" idx="3"/>
            <a:endCxn id="140" idx="1"/>
          </p:cNvCxnSpPr>
          <p:nvPr/>
        </p:nvCxnSpPr>
        <p:spPr>
          <a:xfrm flipV="1">
            <a:off x="8114459" y="1595620"/>
            <a:ext cx="825545" cy="795641"/>
          </a:xfrm>
          <a:prstGeom prst="bentConnector3">
            <a:avLst>
              <a:gd name="adj1" fmla="val 74614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092E9740-E9EE-36E8-D6E7-BC82DA5E59AE}"/>
              </a:ext>
            </a:extLst>
          </p:cNvPr>
          <p:cNvSpPr txBox="1"/>
          <p:nvPr/>
        </p:nvSpPr>
        <p:spPr>
          <a:xfrm>
            <a:off x="7931712" y="2083729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Rd data</a:t>
            </a:r>
            <a:endParaRPr lang="zh-CN" altLang="en-US" sz="16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2129928-6505-4F2B-D6EE-DFF0060B4350}"/>
              </a:ext>
            </a:extLst>
          </p:cNvPr>
          <p:cNvSpPr/>
          <p:nvPr/>
        </p:nvSpPr>
        <p:spPr>
          <a:xfrm>
            <a:off x="9360449" y="4039370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D4</a:t>
            </a:r>
          </a:p>
        </p:txBody>
      </p: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A3DF3509-9383-A726-21F2-73651B5312BC}"/>
              </a:ext>
            </a:extLst>
          </p:cNvPr>
          <p:cNvCxnSpPr>
            <a:cxnSpLocks/>
            <a:stCxn id="49" idx="3"/>
            <a:endCxn id="146" idx="1"/>
          </p:cNvCxnSpPr>
          <p:nvPr/>
        </p:nvCxnSpPr>
        <p:spPr>
          <a:xfrm>
            <a:off x="8114459" y="2391261"/>
            <a:ext cx="1245990" cy="1747246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>
            <a:extLst>
              <a:ext uri="{FF2B5EF4-FFF2-40B4-BE49-F238E27FC236}">
                <a16:creationId xmlns:a16="http://schemas.microsoft.com/office/drawing/2014/main" id="{341B9A10-BED7-BA12-29A4-303D3CA73955}"/>
              </a:ext>
            </a:extLst>
          </p:cNvPr>
          <p:cNvSpPr/>
          <p:nvPr/>
        </p:nvSpPr>
        <p:spPr>
          <a:xfrm>
            <a:off x="9627621" y="5953303"/>
            <a:ext cx="1512638" cy="4238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Control(d3)</a:t>
            </a:r>
          </a:p>
        </p:txBody>
      </p: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E2C30F0C-BB2E-32B5-266F-CCAB1FA05E0F}"/>
              </a:ext>
            </a:extLst>
          </p:cNvPr>
          <p:cNvCxnSpPr>
            <a:cxnSpLocks/>
            <a:endCxn id="163" idx="1"/>
          </p:cNvCxnSpPr>
          <p:nvPr/>
        </p:nvCxnSpPr>
        <p:spPr>
          <a:xfrm flipV="1">
            <a:off x="4917278" y="4667180"/>
            <a:ext cx="2364173" cy="1333924"/>
          </a:xfrm>
          <a:prstGeom prst="bentConnector3">
            <a:avLst>
              <a:gd name="adj1" fmla="val -13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170518B3-EBC1-4879-AE82-F0AEBAEC4B0E}"/>
              </a:ext>
            </a:extLst>
          </p:cNvPr>
          <p:cNvSpPr txBox="1"/>
          <p:nvPr/>
        </p:nvSpPr>
        <p:spPr>
          <a:xfrm>
            <a:off x="4868469" y="4641329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Rd addr</a:t>
            </a:r>
            <a:endParaRPr lang="zh-CN" altLang="en-US" sz="1600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2BA6DF3D-C749-0441-04D3-FF2EBF3B3083}"/>
              </a:ext>
            </a:extLst>
          </p:cNvPr>
          <p:cNvSpPr/>
          <p:nvPr/>
        </p:nvSpPr>
        <p:spPr>
          <a:xfrm>
            <a:off x="7281451" y="4568043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D3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48043660-F81B-A921-7DC3-22976092257F}"/>
              </a:ext>
            </a:extLst>
          </p:cNvPr>
          <p:cNvSpPr/>
          <p:nvPr/>
        </p:nvSpPr>
        <p:spPr>
          <a:xfrm>
            <a:off x="9378606" y="4576386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D4</a:t>
            </a: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07AF869D-E78B-1BFB-F100-EC02735006E2}"/>
              </a:ext>
            </a:extLst>
          </p:cNvPr>
          <p:cNvCxnSpPr>
            <a:cxnSpLocks/>
            <a:stCxn id="163" idx="3"/>
            <a:endCxn id="166" idx="1"/>
          </p:cNvCxnSpPr>
          <p:nvPr/>
        </p:nvCxnSpPr>
        <p:spPr>
          <a:xfrm>
            <a:off x="7781209" y="4667180"/>
            <a:ext cx="1597397" cy="834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连接符: 肘形 170">
            <a:extLst>
              <a:ext uri="{FF2B5EF4-FFF2-40B4-BE49-F238E27FC236}">
                <a16:creationId xmlns:a16="http://schemas.microsoft.com/office/drawing/2014/main" id="{CA900191-53B9-8663-1D1D-C030D24DEA43}"/>
              </a:ext>
            </a:extLst>
          </p:cNvPr>
          <p:cNvCxnSpPr>
            <a:cxnSpLocks/>
            <a:stCxn id="146" idx="3"/>
            <a:endCxn id="15" idx="1"/>
          </p:cNvCxnSpPr>
          <p:nvPr/>
        </p:nvCxnSpPr>
        <p:spPr>
          <a:xfrm flipV="1">
            <a:off x="9860207" y="2591560"/>
            <a:ext cx="791001" cy="1546947"/>
          </a:xfrm>
          <a:prstGeom prst="bentConnector3">
            <a:avLst>
              <a:gd name="adj1" fmla="val 66698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D524C6A9-36D7-57F9-48E2-600606B7053C}"/>
              </a:ext>
            </a:extLst>
          </p:cNvPr>
          <p:cNvCxnSpPr>
            <a:cxnSpLocks/>
            <a:stCxn id="140" idx="3"/>
            <a:endCxn id="20" idx="1"/>
          </p:cNvCxnSpPr>
          <p:nvPr/>
        </p:nvCxnSpPr>
        <p:spPr>
          <a:xfrm>
            <a:off x="10098685" y="1595620"/>
            <a:ext cx="570510" cy="402346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梯形 181">
            <a:extLst>
              <a:ext uri="{FF2B5EF4-FFF2-40B4-BE49-F238E27FC236}">
                <a16:creationId xmlns:a16="http://schemas.microsoft.com/office/drawing/2014/main" id="{503B79FA-6C7D-21B2-2D31-5A5E78D8669A}"/>
              </a:ext>
            </a:extLst>
          </p:cNvPr>
          <p:cNvSpPr/>
          <p:nvPr/>
        </p:nvSpPr>
        <p:spPr>
          <a:xfrm rot="5400000">
            <a:off x="10236053" y="2190401"/>
            <a:ext cx="1061120" cy="220131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90C86EEF-B046-0C39-EC45-741B1F5355F3}"/>
              </a:ext>
            </a:extLst>
          </p:cNvPr>
          <p:cNvCxnSpPr>
            <a:cxnSpLocks/>
            <a:stCxn id="182" idx="0"/>
            <a:endCxn id="61" idx="0"/>
          </p:cNvCxnSpPr>
          <p:nvPr/>
        </p:nvCxnSpPr>
        <p:spPr>
          <a:xfrm flipH="1" flipV="1">
            <a:off x="4897169" y="1387264"/>
            <a:ext cx="5979510" cy="913203"/>
          </a:xfrm>
          <a:prstGeom prst="bentConnector4">
            <a:avLst>
              <a:gd name="adj1" fmla="val -10855"/>
              <a:gd name="adj2" fmla="val 182886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CCA46DB4-5648-E01E-3C37-8E2A3D823761}"/>
              </a:ext>
            </a:extLst>
          </p:cNvPr>
          <p:cNvCxnSpPr>
            <a:cxnSpLocks/>
          </p:cNvCxnSpPr>
          <p:nvPr/>
        </p:nvCxnSpPr>
        <p:spPr>
          <a:xfrm flipH="1" flipV="1">
            <a:off x="4765071" y="1387264"/>
            <a:ext cx="5125479" cy="3279916"/>
          </a:xfrm>
          <a:prstGeom prst="bentConnector4">
            <a:avLst>
              <a:gd name="adj1" fmla="val -29040"/>
              <a:gd name="adj2" fmla="val 12710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F2A37564-1A22-3695-1C7D-66930EF76E4D}"/>
              </a:ext>
            </a:extLst>
          </p:cNvPr>
          <p:cNvSpPr txBox="1"/>
          <p:nvPr/>
        </p:nvSpPr>
        <p:spPr>
          <a:xfrm>
            <a:off x="5058322" y="222141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Rd addr+data</a:t>
            </a:r>
            <a:endParaRPr lang="zh-CN" altLang="en-US" sz="1600" dirty="0"/>
          </a:p>
        </p:txBody>
      </p: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4F353A4A-E5B1-590C-F442-7E4072776F7E}"/>
              </a:ext>
            </a:extLst>
          </p:cNvPr>
          <p:cNvCxnSpPr>
            <a:cxnSpLocks/>
            <a:stCxn id="46" idx="2"/>
            <a:endCxn id="152" idx="2"/>
          </p:cNvCxnSpPr>
          <p:nvPr/>
        </p:nvCxnSpPr>
        <p:spPr>
          <a:xfrm rot="5400000" flipH="1" flipV="1">
            <a:off x="7144993" y="3147721"/>
            <a:ext cx="9534" cy="6468360"/>
          </a:xfrm>
          <a:prstGeom prst="bentConnector3">
            <a:avLst>
              <a:gd name="adj1" fmla="val -239773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>
            <a:extLst>
              <a:ext uri="{FF2B5EF4-FFF2-40B4-BE49-F238E27FC236}">
                <a16:creationId xmlns:a16="http://schemas.microsoft.com/office/drawing/2014/main" id="{852DBD1E-4CB6-ABF0-C029-00B16E8A557E}"/>
              </a:ext>
            </a:extLst>
          </p:cNvPr>
          <p:cNvSpPr txBox="1"/>
          <p:nvPr/>
        </p:nvSpPr>
        <p:spPr>
          <a:xfrm>
            <a:off x="9744995" y="6344095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访存</a:t>
            </a:r>
            <a:r>
              <a:rPr lang="en-US" altLang="zh-CN" sz="1600" dirty="0"/>
              <a:t>?</a:t>
            </a:r>
            <a:r>
              <a:rPr lang="zh-CN" altLang="en-US" sz="1600" dirty="0"/>
              <a:t>取字节？</a:t>
            </a:r>
          </a:p>
        </p:txBody>
      </p:sp>
      <p:cxnSp>
        <p:nvCxnSpPr>
          <p:cNvPr id="218" name="连接符: 肘形 217">
            <a:extLst>
              <a:ext uri="{FF2B5EF4-FFF2-40B4-BE49-F238E27FC236}">
                <a16:creationId xmlns:a16="http://schemas.microsoft.com/office/drawing/2014/main" id="{0A8E2BA2-0F9C-B7EE-FDEB-62600FFE1B15}"/>
              </a:ext>
            </a:extLst>
          </p:cNvPr>
          <p:cNvCxnSpPr>
            <a:cxnSpLocks/>
            <a:stCxn id="248" idx="0"/>
            <a:endCxn id="6" idx="3"/>
          </p:cNvCxnSpPr>
          <p:nvPr/>
        </p:nvCxnSpPr>
        <p:spPr>
          <a:xfrm rot="16200000" flipV="1">
            <a:off x="2887550" y="1942455"/>
            <a:ext cx="2515225" cy="4654741"/>
          </a:xfrm>
          <a:prstGeom prst="bentConnector3">
            <a:avLst>
              <a:gd name="adj1" fmla="val 1398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本框 226">
            <a:extLst>
              <a:ext uri="{FF2B5EF4-FFF2-40B4-BE49-F238E27FC236}">
                <a16:creationId xmlns:a16="http://schemas.microsoft.com/office/drawing/2014/main" id="{DA58DB16-D73B-90B0-3E0E-11EFB29D2404}"/>
              </a:ext>
            </a:extLst>
          </p:cNvPr>
          <p:cNvSpPr txBox="1"/>
          <p:nvPr/>
        </p:nvSpPr>
        <p:spPr>
          <a:xfrm>
            <a:off x="8799257" y="5989625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 </a:t>
            </a:r>
            <a:endParaRPr lang="zh-CN" altLang="en-US" sz="16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19496D-6BAA-2363-354E-D856C9D17319}"/>
              </a:ext>
            </a:extLst>
          </p:cNvPr>
          <p:cNvSpPr/>
          <p:nvPr/>
        </p:nvSpPr>
        <p:spPr>
          <a:xfrm>
            <a:off x="10516734" y="5210559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D4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2AF1951-DF88-A565-6039-46A2614E456D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0766613" y="2803511"/>
            <a:ext cx="0" cy="240704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文本框 241">
            <a:extLst>
              <a:ext uri="{FF2B5EF4-FFF2-40B4-BE49-F238E27FC236}">
                <a16:creationId xmlns:a16="http://schemas.microsoft.com/office/drawing/2014/main" id="{CA89AC87-787B-39F8-35A7-1F92B3338161}"/>
              </a:ext>
            </a:extLst>
          </p:cNvPr>
          <p:cNvSpPr txBox="1"/>
          <p:nvPr/>
        </p:nvSpPr>
        <p:spPr>
          <a:xfrm>
            <a:off x="9115429" y="5972627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 </a:t>
            </a:r>
            <a:endParaRPr lang="zh-CN" altLang="en-US" sz="1600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E3F10BE7-B177-826F-DCE3-8FCC69F5E90D}"/>
              </a:ext>
            </a:extLst>
          </p:cNvPr>
          <p:cNvSpPr txBox="1"/>
          <p:nvPr/>
        </p:nvSpPr>
        <p:spPr>
          <a:xfrm>
            <a:off x="4994121" y="5961140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 </a:t>
            </a:r>
            <a:endParaRPr lang="zh-CN" altLang="en-US" sz="1600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3613808F-73DE-E6B5-A375-A17342087822}"/>
              </a:ext>
            </a:extLst>
          </p:cNvPr>
          <p:cNvSpPr/>
          <p:nvPr/>
        </p:nvSpPr>
        <p:spPr>
          <a:xfrm>
            <a:off x="5898582" y="5527438"/>
            <a:ext cx="1147899" cy="5481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Branch Jump(s)</a:t>
            </a: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3AFF512B-8DD5-9B4D-04BA-F2AE18AEEB8C}"/>
              </a:ext>
            </a:extLst>
          </p:cNvPr>
          <p:cNvCxnSpPr>
            <a:cxnSpLocks/>
            <a:stCxn id="86" idx="2"/>
          </p:cNvCxnSpPr>
          <p:nvPr/>
        </p:nvCxnSpPr>
        <p:spPr>
          <a:xfrm rot="16200000" flipH="1">
            <a:off x="2771890" y="1600610"/>
            <a:ext cx="4286539" cy="3562449"/>
          </a:xfrm>
          <a:prstGeom prst="bentConnector3">
            <a:avLst>
              <a:gd name="adj1" fmla="val 9661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5DDDE6BC-9E6F-E5BD-2DBD-CFA95C935A22}"/>
              </a:ext>
            </a:extLst>
          </p:cNvPr>
          <p:cNvCxnSpPr>
            <a:cxnSpLocks/>
            <a:stCxn id="248" idx="3"/>
            <a:endCxn id="245" idx="0"/>
          </p:cNvCxnSpPr>
          <p:nvPr/>
        </p:nvCxnSpPr>
        <p:spPr>
          <a:xfrm flipH="1">
            <a:off x="5114507" y="5801527"/>
            <a:ext cx="1931974" cy="159613"/>
          </a:xfrm>
          <a:prstGeom prst="bentConnector4">
            <a:avLst>
              <a:gd name="adj1" fmla="val -11832"/>
              <a:gd name="adj2" fmla="val -225826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09ADFFE5-A1C0-FAF2-4EC2-B2D2945DFF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08391" y="3504427"/>
            <a:ext cx="3779329" cy="263877"/>
          </a:xfrm>
          <a:prstGeom prst="bentConnector3">
            <a:avLst>
              <a:gd name="adj1" fmla="val 92206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0F42D683-83D4-638D-D6CE-40283427F3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83972" y="4238317"/>
            <a:ext cx="2301530" cy="276705"/>
          </a:xfrm>
          <a:prstGeom prst="bentConnector3">
            <a:avLst>
              <a:gd name="adj1" fmla="val 82226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9CD3EF74-A861-5F4A-5CAC-522F017EDFF2}"/>
              </a:ext>
            </a:extLst>
          </p:cNvPr>
          <p:cNvCxnSpPr>
            <a:cxnSpLocks/>
            <a:stCxn id="152" idx="0"/>
            <a:endCxn id="2" idx="1"/>
          </p:cNvCxnSpPr>
          <p:nvPr/>
        </p:nvCxnSpPr>
        <p:spPr>
          <a:xfrm rot="5400000" flipH="1" flipV="1">
            <a:off x="10128534" y="5565103"/>
            <a:ext cx="643607" cy="132794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6FB8B104-29BF-CC61-5A0C-355EC0048FBD}"/>
              </a:ext>
            </a:extLst>
          </p:cNvPr>
          <p:cNvSpPr/>
          <p:nvPr/>
        </p:nvSpPr>
        <p:spPr>
          <a:xfrm>
            <a:off x="2884056" y="2027202"/>
            <a:ext cx="499758" cy="198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D2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D060141-3C6A-9A02-748E-8B053D4553E9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3127719" y="1252652"/>
            <a:ext cx="6216" cy="77455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19873ACE-46E0-1027-0475-4FD0C5AF73A4}"/>
              </a:ext>
            </a:extLst>
          </p:cNvPr>
          <p:cNvCxnSpPr>
            <a:cxnSpLocks/>
            <a:stCxn id="248" idx="3"/>
            <a:endCxn id="5" idx="2"/>
          </p:cNvCxnSpPr>
          <p:nvPr/>
        </p:nvCxnSpPr>
        <p:spPr>
          <a:xfrm flipH="1" flipV="1">
            <a:off x="2059384" y="3357880"/>
            <a:ext cx="4987097" cy="2443647"/>
          </a:xfrm>
          <a:prstGeom prst="bentConnector4">
            <a:avLst>
              <a:gd name="adj1" fmla="val -4584"/>
              <a:gd name="adj2" fmla="val 1486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1DE0F9A0-EF94-4784-9220-926C95E9EFD6}"/>
              </a:ext>
            </a:extLst>
          </p:cNvPr>
          <p:cNvSpPr/>
          <p:nvPr/>
        </p:nvSpPr>
        <p:spPr>
          <a:xfrm>
            <a:off x="4963553" y="989538"/>
            <a:ext cx="905280" cy="3305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Negedge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WB D5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E348C0D-EEF8-3FCA-8283-65A45CCE2109}"/>
              </a:ext>
            </a:extLst>
          </p:cNvPr>
          <p:cNvSpPr txBox="1"/>
          <p:nvPr/>
        </p:nvSpPr>
        <p:spPr>
          <a:xfrm>
            <a:off x="10651208" y="2422283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 </a:t>
            </a:r>
            <a:endParaRPr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7DA21F6-468E-C974-74E7-31A1703ACEDC}"/>
              </a:ext>
            </a:extLst>
          </p:cNvPr>
          <p:cNvSpPr txBox="1"/>
          <p:nvPr/>
        </p:nvSpPr>
        <p:spPr>
          <a:xfrm>
            <a:off x="10669195" y="1828689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 </a:t>
            </a:r>
            <a:endParaRPr lang="zh-CN" altLang="en-US" sz="1600" dirty="0"/>
          </a:p>
        </p:txBody>
      </p:sp>
      <p:cxnSp>
        <p:nvCxnSpPr>
          <p:cNvPr id="224" name="连接符: 肘形 223">
            <a:extLst>
              <a:ext uri="{FF2B5EF4-FFF2-40B4-BE49-F238E27FC236}">
                <a16:creationId xmlns:a16="http://schemas.microsoft.com/office/drawing/2014/main" id="{D9229FE9-2D7D-0D12-59EE-1EE964F4A433}"/>
              </a:ext>
            </a:extLst>
          </p:cNvPr>
          <p:cNvCxnSpPr>
            <a:cxnSpLocks/>
            <a:endCxn id="233" idx="2"/>
          </p:cNvCxnSpPr>
          <p:nvPr/>
        </p:nvCxnSpPr>
        <p:spPr>
          <a:xfrm rot="10800000">
            <a:off x="6824661" y="1163254"/>
            <a:ext cx="1974596" cy="441948"/>
          </a:xfrm>
          <a:prstGeom prst="bentConnector3">
            <a:avLst>
              <a:gd name="adj1" fmla="val 3177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连接符: 肘形 227">
            <a:extLst>
              <a:ext uri="{FF2B5EF4-FFF2-40B4-BE49-F238E27FC236}">
                <a16:creationId xmlns:a16="http://schemas.microsoft.com/office/drawing/2014/main" id="{A3035D35-1A2A-8577-8B06-F5AA36EC22B3}"/>
              </a:ext>
            </a:extLst>
          </p:cNvPr>
          <p:cNvCxnSpPr>
            <a:cxnSpLocks/>
            <a:endCxn id="235" idx="3"/>
          </p:cNvCxnSpPr>
          <p:nvPr/>
        </p:nvCxnSpPr>
        <p:spPr>
          <a:xfrm rot="10800000">
            <a:off x="6821298" y="902817"/>
            <a:ext cx="4354705" cy="1397649"/>
          </a:xfrm>
          <a:prstGeom prst="bentConnector3">
            <a:avLst>
              <a:gd name="adj1" fmla="val 71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梯形 232">
            <a:extLst>
              <a:ext uri="{FF2B5EF4-FFF2-40B4-BE49-F238E27FC236}">
                <a16:creationId xmlns:a16="http://schemas.microsoft.com/office/drawing/2014/main" id="{B05C8FC0-63D2-0251-8197-FECEEFC63C68}"/>
              </a:ext>
            </a:extLst>
          </p:cNvPr>
          <p:cNvSpPr/>
          <p:nvPr/>
        </p:nvSpPr>
        <p:spPr>
          <a:xfrm rot="16200000">
            <a:off x="6350841" y="1076709"/>
            <a:ext cx="774549" cy="173091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49638363-5A18-2BC2-FFF0-4F6D027DF680}"/>
              </a:ext>
            </a:extLst>
          </p:cNvPr>
          <p:cNvSpPr txBox="1"/>
          <p:nvPr/>
        </p:nvSpPr>
        <p:spPr>
          <a:xfrm>
            <a:off x="6580525" y="733539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 </a:t>
            </a:r>
            <a:endParaRPr lang="zh-CN" altLang="en-US" sz="1600" dirty="0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4CE58440-5457-0F1C-4026-C78FC712B9A3}"/>
              </a:ext>
            </a:extLst>
          </p:cNvPr>
          <p:cNvSpPr txBox="1"/>
          <p:nvPr/>
        </p:nvSpPr>
        <p:spPr>
          <a:xfrm>
            <a:off x="10269994" y="1605202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 </a:t>
            </a:r>
            <a:endParaRPr lang="zh-CN" altLang="en-US" sz="1600" dirty="0"/>
          </a:p>
        </p:txBody>
      </p:sp>
      <p:cxnSp>
        <p:nvCxnSpPr>
          <p:cNvPr id="252" name="连接符: 肘形 251">
            <a:extLst>
              <a:ext uri="{FF2B5EF4-FFF2-40B4-BE49-F238E27FC236}">
                <a16:creationId xmlns:a16="http://schemas.microsoft.com/office/drawing/2014/main" id="{0598F6A5-FA6E-28BD-510D-EACDC78979B3}"/>
              </a:ext>
            </a:extLst>
          </p:cNvPr>
          <p:cNvCxnSpPr>
            <a:cxnSpLocks/>
            <a:stCxn id="233" idx="0"/>
          </p:cNvCxnSpPr>
          <p:nvPr/>
        </p:nvCxnSpPr>
        <p:spPr>
          <a:xfrm rot="10800000" flipH="1" flipV="1">
            <a:off x="6651569" y="1163254"/>
            <a:ext cx="782169" cy="606652"/>
          </a:xfrm>
          <a:prstGeom prst="bentConnector3">
            <a:avLst>
              <a:gd name="adj1" fmla="val -32603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77E8CB93-6731-F15F-F141-BA031492D970}"/>
              </a:ext>
            </a:extLst>
          </p:cNvPr>
          <p:cNvCxnSpPr>
            <a:cxnSpLocks/>
          </p:cNvCxnSpPr>
          <p:nvPr/>
        </p:nvCxnSpPr>
        <p:spPr>
          <a:xfrm rot="5400000">
            <a:off x="6502503" y="1567545"/>
            <a:ext cx="1044575" cy="208171"/>
          </a:xfrm>
          <a:prstGeom prst="bentConnector3">
            <a:avLst>
              <a:gd name="adj1" fmla="val 99605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梯形 84">
            <a:extLst>
              <a:ext uri="{FF2B5EF4-FFF2-40B4-BE49-F238E27FC236}">
                <a16:creationId xmlns:a16="http://schemas.microsoft.com/office/drawing/2014/main" id="{AD270AFA-7871-851E-64CB-A0AAF26E2E0C}"/>
              </a:ext>
            </a:extLst>
          </p:cNvPr>
          <p:cNvSpPr/>
          <p:nvPr/>
        </p:nvSpPr>
        <p:spPr>
          <a:xfrm rot="16200000">
            <a:off x="6461866" y="2336015"/>
            <a:ext cx="774549" cy="173091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AE8C0762-ABEE-7FCD-6027-FE201FE8B3F3}"/>
              </a:ext>
            </a:extLst>
          </p:cNvPr>
          <p:cNvCxnSpPr>
            <a:cxnSpLocks/>
            <a:endCxn id="85" idx="2"/>
          </p:cNvCxnSpPr>
          <p:nvPr/>
        </p:nvCxnSpPr>
        <p:spPr>
          <a:xfrm rot="5400000">
            <a:off x="6331154" y="1501394"/>
            <a:ext cx="1525698" cy="316634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59B35326-5926-57CE-84AE-B7007571D9B3}"/>
              </a:ext>
            </a:extLst>
          </p:cNvPr>
          <p:cNvCxnSpPr>
            <a:cxnSpLocks/>
            <a:stCxn id="85" idx="0"/>
          </p:cNvCxnSpPr>
          <p:nvPr/>
        </p:nvCxnSpPr>
        <p:spPr>
          <a:xfrm rot="10800000" flipH="1" flipV="1">
            <a:off x="6762594" y="2422560"/>
            <a:ext cx="666753" cy="638498"/>
          </a:xfrm>
          <a:prstGeom prst="bentConnector3">
            <a:avLst>
              <a:gd name="adj1" fmla="val -58056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EAEAA660-A370-B679-794B-6E62E699EB98}"/>
              </a:ext>
            </a:extLst>
          </p:cNvPr>
          <p:cNvSpPr txBox="1"/>
          <p:nvPr/>
        </p:nvSpPr>
        <p:spPr>
          <a:xfrm>
            <a:off x="91939" y="3868907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Jump addr d2</a:t>
            </a:r>
            <a:endParaRPr lang="zh-CN" altLang="en-US" sz="1600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E1457547-4287-9E61-9860-C33235B489D1}"/>
              </a:ext>
            </a:extLst>
          </p:cNvPr>
          <p:cNvSpPr/>
          <p:nvPr/>
        </p:nvSpPr>
        <p:spPr>
          <a:xfrm>
            <a:off x="1033149" y="5678820"/>
            <a:ext cx="986695" cy="10732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Bus</a:t>
            </a:r>
          </a:p>
          <a:p>
            <a:pPr algn="ctr"/>
            <a:r>
              <a:rPr lang="en-US" altLang="zh-CN" dirty="0"/>
              <a:t>Control</a:t>
            </a: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49C7BB58-F402-B72F-12F7-8905FBA82266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1526497" y="3357880"/>
            <a:ext cx="0" cy="23209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071B971E-5740-D3C7-6479-CE484FD0D292}"/>
              </a:ext>
            </a:extLst>
          </p:cNvPr>
          <p:cNvSpPr txBox="1"/>
          <p:nvPr/>
        </p:nvSpPr>
        <p:spPr>
          <a:xfrm>
            <a:off x="1065964" y="4675523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load</a:t>
            </a:r>
            <a:endParaRPr lang="zh-CN" altLang="en-US" sz="1600" dirty="0"/>
          </a:p>
        </p:txBody>
      </p:sp>
      <p:sp>
        <p:nvSpPr>
          <p:cNvPr id="157" name="箭头: 左右 156">
            <a:extLst>
              <a:ext uri="{FF2B5EF4-FFF2-40B4-BE49-F238E27FC236}">
                <a16:creationId xmlns:a16="http://schemas.microsoft.com/office/drawing/2014/main" id="{5E519CD4-B4CE-7690-8C3D-3FF37094F31B}"/>
              </a:ext>
            </a:extLst>
          </p:cNvPr>
          <p:cNvSpPr/>
          <p:nvPr/>
        </p:nvSpPr>
        <p:spPr>
          <a:xfrm>
            <a:off x="291527" y="2251287"/>
            <a:ext cx="706381" cy="42588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6587DE23-2E7B-3214-1A66-CAF9D57AC453}"/>
              </a:ext>
            </a:extLst>
          </p:cNvPr>
          <p:cNvSpPr txBox="1"/>
          <p:nvPr/>
        </p:nvSpPr>
        <p:spPr>
          <a:xfrm>
            <a:off x="78655" y="1690273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读写</a:t>
            </a:r>
            <a:r>
              <a:rPr lang="en-US" altLang="zh-CN" sz="1600" dirty="0"/>
              <a:t>InstMem</a:t>
            </a:r>
          </a:p>
          <a:p>
            <a:r>
              <a:rPr lang="zh-CN" altLang="en-US" sz="1600" dirty="0"/>
              <a:t>读写</a:t>
            </a:r>
            <a:r>
              <a:rPr lang="en-US" altLang="zh-CN" sz="1600" dirty="0"/>
              <a:t>DataMem</a:t>
            </a:r>
            <a:endParaRPr lang="zh-CN" altLang="en-US" sz="1600" dirty="0"/>
          </a:p>
        </p:txBody>
      </p:sp>
      <p:cxnSp>
        <p:nvCxnSpPr>
          <p:cNvPr id="160" name="连接符: 肘形 159">
            <a:extLst>
              <a:ext uri="{FF2B5EF4-FFF2-40B4-BE49-F238E27FC236}">
                <a16:creationId xmlns:a16="http://schemas.microsoft.com/office/drawing/2014/main" id="{1B682084-2EDE-4DA6-6289-44C33E1C6E1A}"/>
              </a:ext>
            </a:extLst>
          </p:cNvPr>
          <p:cNvCxnSpPr>
            <a:cxnSpLocks/>
          </p:cNvCxnSpPr>
          <p:nvPr/>
        </p:nvCxnSpPr>
        <p:spPr>
          <a:xfrm rot="5400000" flipH="1">
            <a:off x="2074561" y="2755443"/>
            <a:ext cx="37957" cy="551498"/>
          </a:xfrm>
          <a:prstGeom prst="bentConnector3">
            <a:avLst>
              <a:gd name="adj1" fmla="val -60226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EFAD724-664B-EDEC-1EE7-839C41E768A4}"/>
              </a:ext>
            </a:extLst>
          </p:cNvPr>
          <p:cNvCxnSpPr>
            <a:cxnSpLocks/>
            <a:endCxn id="111" idx="3"/>
          </p:cNvCxnSpPr>
          <p:nvPr/>
        </p:nvCxnSpPr>
        <p:spPr>
          <a:xfrm flipH="1">
            <a:off x="5112194" y="4059699"/>
            <a:ext cx="26619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51BE1170-D65C-3CB1-30E2-E49F8A9D3B00}"/>
              </a:ext>
            </a:extLst>
          </p:cNvPr>
          <p:cNvCxnSpPr>
            <a:cxnSpLocks/>
          </p:cNvCxnSpPr>
          <p:nvPr/>
        </p:nvCxnSpPr>
        <p:spPr>
          <a:xfrm rot="16200000" flipV="1">
            <a:off x="8969875" y="4860815"/>
            <a:ext cx="1718010" cy="539610"/>
          </a:xfrm>
          <a:prstGeom prst="bentConnector3">
            <a:avLst>
              <a:gd name="adj1" fmla="val 8844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EA6943D-18A0-7610-4E3D-FEFFBA617F8B}"/>
              </a:ext>
            </a:extLst>
          </p:cNvPr>
          <p:cNvCxnSpPr>
            <a:cxnSpLocks/>
            <a:endCxn id="248" idx="2"/>
          </p:cNvCxnSpPr>
          <p:nvPr/>
        </p:nvCxnSpPr>
        <p:spPr>
          <a:xfrm flipV="1">
            <a:off x="6472532" y="6075615"/>
            <a:ext cx="0" cy="9913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04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30ED3-A4C4-FD82-9297-51038DB19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BCB15D-DCFD-F9F7-9751-6FD549C892BF}"/>
              </a:ext>
            </a:extLst>
          </p:cNvPr>
          <p:cNvSpPr txBox="1"/>
          <p:nvPr/>
        </p:nvSpPr>
        <p:spPr>
          <a:xfrm>
            <a:off x="1102485" y="1303867"/>
            <a:ext cx="101590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判断条件（以替换</a:t>
            </a:r>
            <a:r>
              <a:rPr lang="en-US" altLang="zh-CN" dirty="0"/>
              <a:t>r1_data</a:t>
            </a:r>
            <a:r>
              <a:rPr lang="zh-CN" altLang="en-US" dirty="0"/>
              <a:t>为例）：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若</a:t>
            </a:r>
            <a:r>
              <a:rPr lang="en-US" altLang="zh-CN" dirty="0"/>
              <a:t>rd_addr_d3 == r1_addr</a:t>
            </a:r>
            <a:r>
              <a:rPr lang="zh-CN" altLang="en-US" dirty="0"/>
              <a:t>，则用</a:t>
            </a:r>
            <a:r>
              <a:rPr lang="en-US" altLang="zh-CN" dirty="0"/>
              <a:t>rd_data(ALU</a:t>
            </a:r>
            <a:r>
              <a:rPr lang="zh-CN" altLang="en-US" dirty="0"/>
              <a:t>输出</a:t>
            </a:r>
            <a:r>
              <a:rPr lang="en-US" altLang="zh-CN" dirty="0"/>
              <a:t>)</a:t>
            </a:r>
            <a:r>
              <a:rPr lang="zh-CN" altLang="en-US" dirty="0"/>
              <a:t>代替</a:t>
            </a:r>
            <a:r>
              <a:rPr lang="en-US" altLang="zh-CN" dirty="0"/>
              <a:t>r1_data</a:t>
            </a:r>
            <a:r>
              <a:rPr lang="zh-CN" altLang="en-US" dirty="0"/>
              <a:t>输入</a:t>
            </a:r>
            <a:r>
              <a:rPr lang="en-US" altLang="zh-CN" dirty="0"/>
              <a:t>ALU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若</a:t>
            </a:r>
            <a:r>
              <a:rPr lang="en-US" altLang="zh-CN" dirty="0"/>
              <a:t>rd_addr_d4 == r1_addr</a:t>
            </a:r>
            <a:r>
              <a:rPr lang="zh-CN" altLang="en-US" dirty="0"/>
              <a:t>，则用</a:t>
            </a:r>
            <a:r>
              <a:rPr lang="en-US" altLang="zh-CN" dirty="0"/>
              <a:t>rd_data_wb(ALU</a:t>
            </a:r>
            <a:r>
              <a:rPr lang="zh-CN" altLang="en-US" dirty="0"/>
              <a:t>输出</a:t>
            </a:r>
            <a:r>
              <a:rPr lang="en-US" altLang="zh-CN" dirty="0"/>
              <a:t>)</a:t>
            </a:r>
            <a:r>
              <a:rPr lang="zh-CN" altLang="en-US" dirty="0"/>
              <a:t>代替</a:t>
            </a:r>
            <a:r>
              <a:rPr lang="en-US" altLang="zh-CN" dirty="0"/>
              <a:t>r1_data</a:t>
            </a:r>
            <a:r>
              <a:rPr lang="zh-CN" altLang="en-US" dirty="0"/>
              <a:t>输入</a:t>
            </a:r>
            <a:r>
              <a:rPr lang="en-US" altLang="zh-CN" dirty="0"/>
              <a:t>ALU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若</a:t>
            </a:r>
            <a:r>
              <a:rPr lang="en-US" altLang="zh-CN" dirty="0"/>
              <a:t>rd_addr_d5 == r1_addr</a:t>
            </a:r>
            <a:r>
              <a:rPr lang="zh-CN" altLang="en-US" dirty="0"/>
              <a:t>，回写</a:t>
            </a:r>
            <a:r>
              <a:rPr lang="en-US" altLang="zh-CN" dirty="0"/>
              <a:t>regfile</a:t>
            </a:r>
            <a:r>
              <a:rPr lang="zh-CN" altLang="en-US" dirty="0"/>
              <a:t>刚刚完成就需要读出，可能读取不对，需要下降沿写入。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此判断方法对</a:t>
            </a:r>
            <a:r>
              <a:rPr lang="en-US" altLang="zh-CN" dirty="0"/>
              <a:t>lw</a:t>
            </a:r>
            <a:r>
              <a:rPr lang="zh-CN" altLang="en-US" dirty="0"/>
              <a:t>指令不能直接套用。因为</a:t>
            </a:r>
            <a:r>
              <a:rPr lang="en-US" altLang="zh-CN" dirty="0"/>
              <a:t>lw</a:t>
            </a:r>
            <a:r>
              <a:rPr lang="zh-CN" altLang="en-US" dirty="0"/>
              <a:t>指令最终需要回写</a:t>
            </a:r>
            <a:r>
              <a:rPr lang="en-US" altLang="zh-CN" dirty="0"/>
              <a:t>regfile</a:t>
            </a:r>
            <a:r>
              <a:rPr lang="zh-CN" altLang="en-US" dirty="0"/>
              <a:t>，数据才能对下一指令生效，并且数据来自于</a:t>
            </a:r>
            <a:r>
              <a:rPr lang="en-US" altLang="zh-CN" dirty="0"/>
              <a:t>data_ram</a:t>
            </a:r>
            <a:r>
              <a:rPr lang="zh-CN" altLang="en-US" dirty="0"/>
              <a:t>，不是</a:t>
            </a:r>
            <a:r>
              <a:rPr lang="en-US" altLang="zh-CN" dirty="0"/>
              <a:t>ALU</a:t>
            </a:r>
            <a:r>
              <a:rPr lang="zh-CN" altLang="en-US" dirty="0"/>
              <a:t>计算得到的，不能立即前递。</a:t>
            </a:r>
          </a:p>
        </p:txBody>
      </p:sp>
    </p:spTree>
    <p:extLst>
      <p:ext uri="{BB962C8B-B14F-4D97-AF65-F5344CB8AC3E}">
        <p14:creationId xmlns:p14="http://schemas.microsoft.com/office/powerpoint/2010/main" val="189701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32633</TotalTime>
  <Words>1566</Words>
  <Application>Microsoft Office PowerPoint</Application>
  <PresentationFormat>宽屏</PresentationFormat>
  <Paragraphs>498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xinyang</dc:creator>
  <cp:lastModifiedBy>xinyang Zhang</cp:lastModifiedBy>
  <cp:revision>343</cp:revision>
  <dcterms:created xsi:type="dcterms:W3CDTF">2024-01-06T15:27:10Z</dcterms:created>
  <dcterms:modified xsi:type="dcterms:W3CDTF">2024-03-09T00:55:44Z</dcterms:modified>
</cp:coreProperties>
</file>