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79" r:id="rId10"/>
    <p:sldId id="264" r:id="rId11"/>
    <p:sldId id="265" r:id="rId12"/>
    <p:sldId id="266" r:id="rId13"/>
    <p:sldId id="267" r:id="rId14"/>
    <p:sldId id="268" r:id="rId15"/>
    <p:sldId id="269" r:id="rId16"/>
    <p:sldId id="270" r:id="rId17"/>
    <p:sldId id="271" r:id="rId18"/>
    <p:sldId id="272" r:id="rId19"/>
    <p:sldId id="273" r:id="rId20"/>
    <p:sldId id="276" r:id="rId21"/>
    <p:sldId id="278"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842AC4-1C3A-4B45-AF62-65AD4A3FFF6E}">
          <p14:sldIdLst>
            <p14:sldId id="256"/>
            <p14:sldId id="257"/>
            <p14:sldId id="258"/>
            <p14:sldId id="259"/>
            <p14:sldId id="260"/>
            <p14:sldId id="261"/>
            <p14:sldId id="262"/>
            <p14:sldId id="263"/>
            <p14:sldId id="279"/>
            <p14:sldId id="264"/>
            <p14:sldId id="265"/>
            <p14:sldId id="266"/>
            <p14:sldId id="267"/>
            <p14:sldId id="268"/>
            <p14:sldId id="269"/>
            <p14:sldId id="270"/>
            <p14:sldId id="271"/>
            <p14:sldId id="272"/>
            <p14:sldId id="273"/>
            <p14:sldId id="276"/>
            <p14:sldId id="278"/>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4694"/>
  </p:normalViewPr>
  <p:slideViewPr>
    <p:cSldViewPr snapToGrid="0" snapToObjects="1">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4/17/19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4/17/19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4/17/19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4/17/19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4/17/19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551B-5F8C-5742-85A9-3B4DBC15359E}"/>
              </a:ext>
            </a:extLst>
          </p:cNvPr>
          <p:cNvSpPr>
            <a:spLocks noGrp="1"/>
          </p:cNvSpPr>
          <p:nvPr>
            <p:ph type="ctrTitle"/>
          </p:nvPr>
        </p:nvSpPr>
        <p:spPr/>
        <p:txBody>
          <a:bodyPr/>
          <a:lstStyle/>
          <a:p>
            <a:r>
              <a:rPr lang="en-US" sz="4800" b="1" dirty="0"/>
              <a:t>GA Method Solving Travel Salesman Problem</a:t>
            </a:r>
            <a:br>
              <a:rPr lang="en-US" b="1" dirty="0"/>
            </a:br>
            <a:endParaRPr lang="en-US" dirty="0"/>
          </a:p>
        </p:txBody>
      </p:sp>
      <p:sp>
        <p:nvSpPr>
          <p:cNvPr id="3" name="Subtitle 2">
            <a:extLst>
              <a:ext uri="{FF2B5EF4-FFF2-40B4-BE49-F238E27FC236}">
                <a16:creationId xmlns:a16="http://schemas.microsoft.com/office/drawing/2014/main" id="{E5D69DF6-6F89-4148-8C6E-A656A83BA8DF}"/>
              </a:ext>
            </a:extLst>
          </p:cNvPr>
          <p:cNvSpPr>
            <a:spLocks noGrp="1"/>
          </p:cNvSpPr>
          <p:nvPr>
            <p:ph type="subTitle" idx="1"/>
          </p:nvPr>
        </p:nvSpPr>
        <p:spPr>
          <a:xfrm>
            <a:off x="1559444" y="3817357"/>
            <a:ext cx="9070848" cy="1490139"/>
          </a:xfrm>
        </p:spPr>
        <p:txBody>
          <a:bodyPr/>
          <a:lstStyle/>
          <a:p>
            <a:r>
              <a:rPr lang="en-US" dirty="0"/>
              <a:t>Team member:</a:t>
            </a:r>
          </a:p>
          <a:p>
            <a:r>
              <a:rPr lang="en-US" dirty="0" err="1"/>
              <a:t>Ruofan</a:t>
            </a:r>
            <a:r>
              <a:rPr lang="en-US" dirty="0"/>
              <a:t> Zhang 001470033</a:t>
            </a:r>
          </a:p>
          <a:p>
            <a:r>
              <a:rPr lang="en-US" dirty="0"/>
              <a:t>Xinyang Wu     001445433</a:t>
            </a:r>
          </a:p>
        </p:txBody>
      </p:sp>
    </p:spTree>
    <p:extLst>
      <p:ext uri="{BB962C8B-B14F-4D97-AF65-F5344CB8AC3E}">
        <p14:creationId xmlns:p14="http://schemas.microsoft.com/office/powerpoint/2010/main" val="67006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B239-19AB-D949-955B-CA8CC0602251}"/>
              </a:ext>
            </a:extLst>
          </p:cNvPr>
          <p:cNvSpPr>
            <a:spLocks noGrp="1"/>
          </p:cNvSpPr>
          <p:nvPr>
            <p:ph type="title"/>
          </p:nvPr>
        </p:nvSpPr>
        <p:spPr/>
        <p:txBody>
          <a:bodyPr>
            <a:normAutofit/>
          </a:bodyPr>
          <a:lstStyle/>
          <a:p>
            <a:r>
              <a:rPr lang="en-US" b="1" dirty="0"/>
              <a:t>Result</a:t>
            </a:r>
            <a:endParaRPr lang="en-US" dirty="0"/>
          </a:p>
        </p:txBody>
      </p:sp>
      <p:sp>
        <p:nvSpPr>
          <p:cNvPr id="3" name="Content Placeholder 2">
            <a:extLst>
              <a:ext uri="{FF2B5EF4-FFF2-40B4-BE49-F238E27FC236}">
                <a16:creationId xmlns:a16="http://schemas.microsoft.com/office/drawing/2014/main" id="{9031B1C5-96DE-1D45-8824-304ADB9B1231}"/>
              </a:ext>
            </a:extLst>
          </p:cNvPr>
          <p:cNvSpPr>
            <a:spLocks noGrp="1"/>
          </p:cNvSpPr>
          <p:nvPr>
            <p:ph idx="1"/>
          </p:nvPr>
        </p:nvSpPr>
        <p:spPr/>
        <p:txBody>
          <a:bodyPr/>
          <a:lstStyle/>
          <a:p>
            <a:r>
              <a:rPr lang="en-US" b="1" dirty="0"/>
              <a:t>No.1</a:t>
            </a:r>
          </a:p>
          <a:p>
            <a:r>
              <a:rPr lang="en-US" b="1" dirty="0"/>
              <a:t>Preset</a:t>
            </a:r>
          </a:p>
          <a:p>
            <a:r>
              <a:rPr lang="en-US" dirty="0"/>
              <a:t>1. We set the size of the population to 500, number of generations to run to 500, odds that crossover will occur to 0.90 and odds that mutation will occur to 0.04 in our Preset class.</a:t>
            </a:r>
          </a:p>
          <a:p>
            <a:r>
              <a:rPr lang="en-US" dirty="0"/>
              <a:t>2. We use the UNIFORM_ORDER method for crossover and INSERTION method for mutation.</a:t>
            </a:r>
          </a:p>
          <a:p>
            <a:endParaRPr lang="en-US" dirty="0"/>
          </a:p>
          <a:p>
            <a:endParaRPr lang="en-US" dirty="0"/>
          </a:p>
          <a:p>
            <a:endParaRPr lang="en-US" dirty="0"/>
          </a:p>
        </p:txBody>
      </p:sp>
    </p:spTree>
    <p:extLst>
      <p:ext uri="{BB962C8B-B14F-4D97-AF65-F5344CB8AC3E}">
        <p14:creationId xmlns:p14="http://schemas.microsoft.com/office/powerpoint/2010/main" val="222302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F1211-9599-9C48-B80D-B9D46D6D30BE}"/>
              </a:ext>
            </a:extLst>
          </p:cNvPr>
          <p:cNvSpPr>
            <a:spLocks noGrp="1"/>
          </p:cNvSpPr>
          <p:nvPr>
            <p:ph idx="1"/>
          </p:nvPr>
        </p:nvSpPr>
        <p:spPr>
          <a:xfrm>
            <a:off x="1066800" y="910424"/>
            <a:ext cx="10058400" cy="3931920"/>
          </a:xfrm>
        </p:spPr>
        <p:txBody>
          <a:bodyPr/>
          <a:lstStyle/>
          <a:p>
            <a:r>
              <a:rPr lang="en-US" b="1" dirty="0"/>
              <a:t>Run</a:t>
            </a:r>
          </a:p>
          <a:p>
            <a:r>
              <a:rPr lang="en-US" dirty="0"/>
              <a:t>1. We run the Main class.</a:t>
            </a:r>
          </a:p>
          <a:p>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8045E5A6-1632-8D4C-B17B-85AC6DA04067}"/>
              </a:ext>
            </a:extLst>
          </p:cNvPr>
          <p:cNvPicPr>
            <a:picLocks noChangeAspect="1"/>
          </p:cNvPicPr>
          <p:nvPr/>
        </p:nvPicPr>
        <p:blipFill>
          <a:blip r:embed="rId2"/>
          <a:stretch>
            <a:fillRect/>
          </a:stretch>
        </p:blipFill>
        <p:spPr>
          <a:xfrm>
            <a:off x="1066800" y="1845005"/>
            <a:ext cx="7077202" cy="4178107"/>
          </a:xfrm>
          <a:prstGeom prst="rect">
            <a:avLst/>
          </a:prstGeom>
        </p:spPr>
      </p:pic>
    </p:spTree>
    <p:extLst>
      <p:ext uri="{BB962C8B-B14F-4D97-AF65-F5344CB8AC3E}">
        <p14:creationId xmlns:p14="http://schemas.microsoft.com/office/powerpoint/2010/main" val="242640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hoto, map&#10;&#10;Description automatically generated">
            <a:extLst>
              <a:ext uri="{FF2B5EF4-FFF2-40B4-BE49-F238E27FC236}">
                <a16:creationId xmlns:a16="http://schemas.microsoft.com/office/drawing/2014/main" id="{31B0AD23-6DD1-A64D-BA2B-267CC426157F}"/>
              </a:ext>
            </a:extLst>
          </p:cNvPr>
          <p:cNvPicPr>
            <a:picLocks noChangeAspect="1"/>
          </p:cNvPicPr>
          <p:nvPr/>
        </p:nvPicPr>
        <p:blipFill>
          <a:blip r:embed="rId2"/>
          <a:stretch>
            <a:fillRect/>
          </a:stretch>
        </p:blipFill>
        <p:spPr>
          <a:xfrm>
            <a:off x="2033395" y="1034843"/>
            <a:ext cx="8125210" cy="4788313"/>
          </a:xfrm>
          <a:prstGeom prst="rect">
            <a:avLst/>
          </a:prstGeom>
        </p:spPr>
      </p:pic>
    </p:spTree>
    <p:extLst>
      <p:ext uri="{BB962C8B-B14F-4D97-AF65-F5344CB8AC3E}">
        <p14:creationId xmlns:p14="http://schemas.microsoft.com/office/powerpoint/2010/main" val="252464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A6FC402A-1570-F54E-8887-3F7504461EA2}"/>
              </a:ext>
            </a:extLst>
          </p:cNvPr>
          <p:cNvPicPr>
            <a:picLocks noChangeAspect="1"/>
          </p:cNvPicPr>
          <p:nvPr/>
        </p:nvPicPr>
        <p:blipFill>
          <a:blip r:embed="rId2"/>
          <a:stretch>
            <a:fillRect/>
          </a:stretch>
        </p:blipFill>
        <p:spPr>
          <a:xfrm>
            <a:off x="1346800" y="661708"/>
            <a:ext cx="9498399" cy="5534583"/>
          </a:xfrm>
          <a:prstGeom prst="rect">
            <a:avLst/>
          </a:prstGeom>
        </p:spPr>
      </p:pic>
    </p:spTree>
    <p:extLst>
      <p:ext uri="{BB962C8B-B14F-4D97-AF65-F5344CB8AC3E}">
        <p14:creationId xmlns:p14="http://schemas.microsoft.com/office/powerpoint/2010/main" val="194082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1252E-698F-4F4E-BD6F-88D83F471CA9}"/>
              </a:ext>
            </a:extLst>
          </p:cNvPr>
          <p:cNvSpPr>
            <a:spLocks noGrp="1"/>
          </p:cNvSpPr>
          <p:nvPr>
            <p:ph idx="1"/>
          </p:nvPr>
        </p:nvSpPr>
        <p:spPr>
          <a:xfrm>
            <a:off x="808383" y="771275"/>
            <a:ext cx="10058400" cy="3751029"/>
          </a:xfrm>
        </p:spPr>
        <p:txBody>
          <a:bodyPr>
            <a:normAutofit/>
          </a:bodyPr>
          <a:lstStyle/>
          <a:p>
            <a:r>
              <a:rPr lang="en-US" b="1" dirty="0"/>
              <a:t>No.2</a:t>
            </a:r>
          </a:p>
          <a:p>
            <a:r>
              <a:rPr lang="en-US" b="1" dirty="0"/>
              <a:t>Preset</a:t>
            </a:r>
          </a:p>
          <a:p>
            <a:r>
              <a:rPr lang="en-US" dirty="0"/>
              <a:t>1. We set the size of the population to 500, number of generations to run to 500, odds that crossover will occur to 0.90 and odds that mutation will occur to 0.04 in our Preset class. (no change with no.1)</a:t>
            </a:r>
          </a:p>
          <a:p>
            <a:r>
              <a:rPr lang="en-US" dirty="0"/>
              <a:t>2. We use the ONE_POINT method for crossover and RECIPROCAL_EXCHANGE method for mutation.(change the methods)</a:t>
            </a:r>
          </a:p>
          <a:p>
            <a:r>
              <a:rPr lang="en-US" b="1" dirty="0"/>
              <a:t>Run</a:t>
            </a:r>
          </a:p>
          <a:p>
            <a:r>
              <a:rPr lang="en-US" dirty="0"/>
              <a:t>1. We run the Main class. </a:t>
            </a:r>
          </a:p>
        </p:txBody>
      </p:sp>
    </p:spTree>
    <p:extLst>
      <p:ext uri="{BB962C8B-B14F-4D97-AF65-F5344CB8AC3E}">
        <p14:creationId xmlns:p14="http://schemas.microsoft.com/office/powerpoint/2010/main" val="197679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newspaper&#10;&#10;Description automatically generated">
            <a:extLst>
              <a:ext uri="{FF2B5EF4-FFF2-40B4-BE49-F238E27FC236}">
                <a16:creationId xmlns:a16="http://schemas.microsoft.com/office/drawing/2014/main" id="{B46D647D-A31D-6D4B-9776-60AA777D1893}"/>
              </a:ext>
            </a:extLst>
          </p:cNvPr>
          <p:cNvPicPr>
            <a:picLocks noChangeAspect="1"/>
          </p:cNvPicPr>
          <p:nvPr/>
        </p:nvPicPr>
        <p:blipFill>
          <a:blip r:embed="rId2"/>
          <a:stretch>
            <a:fillRect/>
          </a:stretch>
        </p:blipFill>
        <p:spPr>
          <a:xfrm>
            <a:off x="345131" y="314411"/>
            <a:ext cx="5397500" cy="3708400"/>
          </a:xfrm>
          <a:prstGeom prst="rect">
            <a:avLst/>
          </a:prstGeom>
        </p:spPr>
      </p:pic>
      <p:pic>
        <p:nvPicPr>
          <p:cNvPr id="7" name="Picture 6" descr="A picture containing object, sky, photo&#10;&#10;Description automatically generated">
            <a:extLst>
              <a:ext uri="{FF2B5EF4-FFF2-40B4-BE49-F238E27FC236}">
                <a16:creationId xmlns:a16="http://schemas.microsoft.com/office/drawing/2014/main" id="{57CEBFDD-5873-3A45-B5E5-D393D20E4D29}"/>
              </a:ext>
            </a:extLst>
          </p:cNvPr>
          <p:cNvPicPr>
            <a:picLocks noChangeAspect="1"/>
          </p:cNvPicPr>
          <p:nvPr/>
        </p:nvPicPr>
        <p:blipFill>
          <a:blip r:embed="rId3"/>
          <a:stretch>
            <a:fillRect/>
          </a:stretch>
        </p:blipFill>
        <p:spPr>
          <a:xfrm>
            <a:off x="4878056" y="2471351"/>
            <a:ext cx="7078821" cy="4154960"/>
          </a:xfrm>
          <a:prstGeom prst="rect">
            <a:avLst/>
          </a:prstGeom>
        </p:spPr>
      </p:pic>
    </p:spTree>
    <p:extLst>
      <p:ext uri="{BB962C8B-B14F-4D97-AF65-F5344CB8AC3E}">
        <p14:creationId xmlns:p14="http://schemas.microsoft.com/office/powerpoint/2010/main" val="376817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map&#10;&#10;Description automatically generated">
            <a:extLst>
              <a:ext uri="{FF2B5EF4-FFF2-40B4-BE49-F238E27FC236}">
                <a16:creationId xmlns:a16="http://schemas.microsoft.com/office/drawing/2014/main" id="{600C97D0-D819-7845-AE3C-BFA35DF62A8B}"/>
              </a:ext>
            </a:extLst>
          </p:cNvPr>
          <p:cNvPicPr>
            <a:picLocks noChangeAspect="1"/>
          </p:cNvPicPr>
          <p:nvPr/>
        </p:nvPicPr>
        <p:blipFill>
          <a:blip r:embed="rId2"/>
          <a:stretch>
            <a:fillRect/>
          </a:stretch>
        </p:blipFill>
        <p:spPr>
          <a:xfrm>
            <a:off x="959279" y="446388"/>
            <a:ext cx="10273441" cy="5965224"/>
          </a:xfrm>
          <a:prstGeom prst="rect">
            <a:avLst/>
          </a:prstGeom>
        </p:spPr>
      </p:pic>
    </p:spTree>
    <p:extLst>
      <p:ext uri="{BB962C8B-B14F-4D97-AF65-F5344CB8AC3E}">
        <p14:creationId xmlns:p14="http://schemas.microsoft.com/office/powerpoint/2010/main" val="3495068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E313D-D616-C143-B620-468DFBD5D9B8}"/>
              </a:ext>
            </a:extLst>
          </p:cNvPr>
          <p:cNvSpPr>
            <a:spLocks noGrp="1"/>
          </p:cNvSpPr>
          <p:nvPr>
            <p:ph idx="1"/>
          </p:nvPr>
        </p:nvSpPr>
        <p:spPr>
          <a:xfrm>
            <a:off x="1066800" y="979998"/>
            <a:ext cx="10058400" cy="3931920"/>
          </a:xfrm>
        </p:spPr>
        <p:txBody>
          <a:bodyPr/>
          <a:lstStyle/>
          <a:p>
            <a:r>
              <a:rPr lang="en-US" b="1" dirty="0"/>
              <a:t>No.</a:t>
            </a:r>
            <a:r>
              <a:rPr lang="en-US" altLang="zh-CN" b="1" dirty="0"/>
              <a:t>3</a:t>
            </a:r>
            <a:endParaRPr lang="en-US" b="1" dirty="0"/>
          </a:p>
          <a:p>
            <a:r>
              <a:rPr lang="en-US" b="1" dirty="0"/>
              <a:t>Preset</a:t>
            </a:r>
          </a:p>
          <a:p>
            <a:r>
              <a:rPr lang="en-US" dirty="0"/>
              <a:t>1. We set the size of the population to 500, number of generations to run to 1000, odds that crossover will occur to 0.90 and odds that mutation will occur to 0.04 in our Preset class. (change the preset data)</a:t>
            </a:r>
          </a:p>
          <a:p>
            <a:r>
              <a:rPr lang="en-US" dirty="0"/>
              <a:t>2. We use the ONE_POINT method for crossover and RECIPROCAL_EXCHANGE method for mutation.(no change with no.2)</a:t>
            </a:r>
          </a:p>
          <a:p>
            <a:r>
              <a:rPr lang="en-US" b="1" dirty="0"/>
              <a:t>Run</a:t>
            </a:r>
          </a:p>
          <a:p>
            <a:r>
              <a:rPr lang="en-US" dirty="0"/>
              <a:t>1. We run the Main class. </a:t>
            </a:r>
          </a:p>
          <a:p>
            <a:endParaRPr lang="en-US" dirty="0"/>
          </a:p>
        </p:txBody>
      </p:sp>
    </p:spTree>
    <p:extLst>
      <p:ext uri="{BB962C8B-B14F-4D97-AF65-F5344CB8AC3E}">
        <p14:creationId xmlns:p14="http://schemas.microsoft.com/office/powerpoint/2010/main" val="178937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newspaper&#10;&#10;Description automatically generated">
            <a:extLst>
              <a:ext uri="{FF2B5EF4-FFF2-40B4-BE49-F238E27FC236}">
                <a16:creationId xmlns:a16="http://schemas.microsoft.com/office/drawing/2014/main" id="{9D3323D5-4C5C-2D4F-9817-9A30C9C5D4E2}"/>
              </a:ext>
            </a:extLst>
          </p:cNvPr>
          <p:cNvPicPr>
            <a:picLocks noChangeAspect="1"/>
          </p:cNvPicPr>
          <p:nvPr/>
        </p:nvPicPr>
        <p:blipFill>
          <a:blip r:embed="rId2"/>
          <a:stretch>
            <a:fillRect/>
          </a:stretch>
        </p:blipFill>
        <p:spPr>
          <a:xfrm>
            <a:off x="544883" y="494271"/>
            <a:ext cx="5077245" cy="3200400"/>
          </a:xfrm>
          <a:prstGeom prst="rect">
            <a:avLst/>
          </a:prstGeom>
        </p:spPr>
      </p:pic>
      <p:pic>
        <p:nvPicPr>
          <p:cNvPr id="7" name="Picture 6" descr="A picture containing sky, photo, outdoor&#10;&#10;Description automatically generated">
            <a:extLst>
              <a:ext uri="{FF2B5EF4-FFF2-40B4-BE49-F238E27FC236}">
                <a16:creationId xmlns:a16="http://schemas.microsoft.com/office/drawing/2014/main" id="{98742B4A-589B-854F-9870-63616A16C43D}"/>
              </a:ext>
            </a:extLst>
          </p:cNvPr>
          <p:cNvPicPr>
            <a:picLocks noChangeAspect="1"/>
          </p:cNvPicPr>
          <p:nvPr/>
        </p:nvPicPr>
        <p:blipFill>
          <a:blip r:embed="rId3"/>
          <a:stretch>
            <a:fillRect/>
          </a:stretch>
        </p:blipFill>
        <p:spPr>
          <a:xfrm>
            <a:off x="4776402" y="2361341"/>
            <a:ext cx="6768911" cy="4002388"/>
          </a:xfrm>
          <a:prstGeom prst="rect">
            <a:avLst/>
          </a:prstGeom>
        </p:spPr>
      </p:pic>
    </p:spTree>
    <p:extLst>
      <p:ext uri="{BB962C8B-B14F-4D97-AF65-F5344CB8AC3E}">
        <p14:creationId xmlns:p14="http://schemas.microsoft.com/office/powerpoint/2010/main" val="401225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 map&#10;&#10;Description automatically generated">
            <a:extLst>
              <a:ext uri="{FF2B5EF4-FFF2-40B4-BE49-F238E27FC236}">
                <a16:creationId xmlns:a16="http://schemas.microsoft.com/office/drawing/2014/main" id="{FF88795C-0BD4-8449-A83D-8092F6EDF095}"/>
              </a:ext>
            </a:extLst>
          </p:cNvPr>
          <p:cNvPicPr>
            <a:picLocks noChangeAspect="1"/>
          </p:cNvPicPr>
          <p:nvPr/>
        </p:nvPicPr>
        <p:blipFill>
          <a:blip r:embed="rId2"/>
          <a:stretch>
            <a:fillRect/>
          </a:stretch>
        </p:blipFill>
        <p:spPr>
          <a:xfrm>
            <a:off x="1421113" y="714549"/>
            <a:ext cx="9349774" cy="5428901"/>
          </a:xfrm>
          <a:prstGeom prst="rect">
            <a:avLst/>
          </a:prstGeom>
        </p:spPr>
      </p:pic>
    </p:spTree>
    <p:extLst>
      <p:ext uri="{BB962C8B-B14F-4D97-AF65-F5344CB8AC3E}">
        <p14:creationId xmlns:p14="http://schemas.microsoft.com/office/powerpoint/2010/main" val="88121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B907-F09A-EA46-8A06-78327516C20A}"/>
              </a:ext>
            </a:extLst>
          </p:cNvPr>
          <p:cNvSpPr>
            <a:spLocks noGrp="1"/>
          </p:cNvSpPr>
          <p:nvPr>
            <p:ph type="title"/>
          </p:nvPr>
        </p:nvSpPr>
        <p:spPr/>
        <p:txBody>
          <a:bodyPr>
            <a:normAutofit/>
          </a:bodyPr>
          <a:lstStyle/>
          <a:p>
            <a:r>
              <a:rPr lang="en-US" b="1" dirty="0"/>
              <a:t>Problem Description</a:t>
            </a:r>
            <a:endParaRPr lang="en-US" dirty="0"/>
          </a:p>
        </p:txBody>
      </p:sp>
      <p:sp>
        <p:nvSpPr>
          <p:cNvPr id="3" name="Content Placeholder 2">
            <a:extLst>
              <a:ext uri="{FF2B5EF4-FFF2-40B4-BE49-F238E27FC236}">
                <a16:creationId xmlns:a16="http://schemas.microsoft.com/office/drawing/2014/main" id="{54A098CC-C8AB-A34C-A010-6B3F232FD85D}"/>
              </a:ext>
            </a:extLst>
          </p:cNvPr>
          <p:cNvSpPr>
            <a:spLocks noGrp="1"/>
          </p:cNvSpPr>
          <p:nvPr>
            <p:ph idx="1"/>
          </p:nvPr>
        </p:nvSpPr>
        <p:spPr/>
        <p:txBody>
          <a:bodyPr/>
          <a:lstStyle/>
          <a:p>
            <a:r>
              <a:rPr lang="en-US" dirty="0"/>
              <a:t>Suppose there is a traveler who wants to visit a city, ask him to start from a city, visit each city at most once, and finally return to the starting city to ensure that the selected path length is the shortest.</a:t>
            </a:r>
          </a:p>
          <a:p>
            <a:r>
              <a:rPr lang="en-US" dirty="0"/>
              <a:t>Our goal is to use GA to find an optimal solution to this problem.</a:t>
            </a:r>
          </a:p>
        </p:txBody>
      </p:sp>
    </p:spTree>
    <p:extLst>
      <p:ext uri="{BB962C8B-B14F-4D97-AF65-F5344CB8AC3E}">
        <p14:creationId xmlns:p14="http://schemas.microsoft.com/office/powerpoint/2010/main" val="102384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30C1-23B7-5C4C-8B7F-CC9B1E47EB60}"/>
              </a:ext>
            </a:extLst>
          </p:cNvPr>
          <p:cNvSpPr>
            <a:spLocks noGrp="1"/>
          </p:cNvSpPr>
          <p:nvPr>
            <p:ph type="title"/>
          </p:nvPr>
        </p:nvSpPr>
        <p:spPr/>
        <p:txBody>
          <a:bodyPr/>
          <a:lstStyle/>
          <a:p>
            <a:r>
              <a:rPr lang="en-US" b="1" dirty="0"/>
              <a:t>Test</a:t>
            </a:r>
          </a:p>
        </p:txBody>
      </p:sp>
      <p:sp>
        <p:nvSpPr>
          <p:cNvPr id="8" name="Content Placeholder 7">
            <a:extLst>
              <a:ext uri="{FF2B5EF4-FFF2-40B4-BE49-F238E27FC236}">
                <a16:creationId xmlns:a16="http://schemas.microsoft.com/office/drawing/2014/main" id="{45C2C886-D1EC-6A40-BD0B-AC2A7951D3E5}"/>
              </a:ext>
            </a:extLst>
          </p:cNvPr>
          <p:cNvSpPr>
            <a:spLocks noGrp="1"/>
          </p:cNvSpPr>
          <p:nvPr>
            <p:ph idx="1"/>
          </p:nvPr>
        </p:nvSpPr>
        <p:spPr>
          <a:xfrm>
            <a:off x="1066800" y="2103120"/>
            <a:ext cx="10058400" cy="3654498"/>
          </a:xfrm>
        </p:spPr>
        <p:txBody>
          <a:bodyPr/>
          <a:lstStyle/>
          <a:p>
            <a:pPr marL="0" indent="0">
              <a:buNone/>
            </a:pPr>
            <a:r>
              <a:rPr lang="en-US" dirty="0"/>
              <a:t>Crossover test</a:t>
            </a:r>
          </a:p>
          <a:p>
            <a:endParaRPr lang="en-US" dirty="0"/>
          </a:p>
        </p:txBody>
      </p:sp>
      <p:pic>
        <p:nvPicPr>
          <p:cNvPr id="10" name="Picture 9">
            <a:extLst>
              <a:ext uri="{FF2B5EF4-FFF2-40B4-BE49-F238E27FC236}">
                <a16:creationId xmlns:a16="http://schemas.microsoft.com/office/drawing/2014/main" id="{D1A09D97-6A63-D843-9344-77D31E3BBF1E}"/>
              </a:ext>
            </a:extLst>
          </p:cNvPr>
          <p:cNvPicPr>
            <a:picLocks noChangeAspect="1"/>
          </p:cNvPicPr>
          <p:nvPr/>
        </p:nvPicPr>
        <p:blipFill>
          <a:blip r:embed="rId2"/>
          <a:stretch>
            <a:fillRect/>
          </a:stretch>
        </p:blipFill>
        <p:spPr>
          <a:xfrm>
            <a:off x="1066800" y="2502608"/>
            <a:ext cx="4114800" cy="2324100"/>
          </a:xfrm>
          <a:prstGeom prst="rect">
            <a:avLst/>
          </a:prstGeom>
        </p:spPr>
      </p:pic>
      <p:sp>
        <p:nvSpPr>
          <p:cNvPr id="12" name="TextBox 11">
            <a:extLst>
              <a:ext uri="{FF2B5EF4-FFF2-40B4-BE49-F238E27FC236}">
                <a16:creationId xmlns:a16="http://schemas.microsoft.com/office/drawing/2014/main" id="{179FAF2D-02CB-9A48-A97E-23C15F441380}"/>
              </a:ext>
            </a:extLst>
          </p:cNvPr>
          <p:cNvSpPr txBox="1"/>
          <p:nvPr/>
        </p:nvSpPr>
        <p:spPr>
          <a:xfrm>
            <a:off x="5976730" y="2044350"/>
            <a:ext cx="1651414" cy="369332"/>
          </a:xfrm>
          <a:prstGeom prst="rect">
            <a:avLst/>
          </a:prstGeom>
          <a:noFill/>
        </p:spPr>
        <p:txBody>
          <a:bodyPr wrap="none" rtlCol="0">
            <a:spAutoFit/>
          </a:bodyPr>
          <a:lstStyle/>
          <a:p>
            <a:r>
              <a:rPr lang="en-US" dirty="0"/>
              <a:t>Mutation test</a:t>
            </a:r>
          </a:p>
        </p:txBody>
      </p:sp>
      <p:pic>
        <p:nvPicPr>
          <p:cNvPr id="13" name="Picture 12">
            <a:extLst>
              <a:ext uri="{FF2B5EF4-FFF2-40B4-BE49-F238E27FC236}">
                <a16:creationId xmlns:a16="http://schemas.microsoft.com/office/drawing/2014/main" id="{71799C84-5139-5B40-B053-33A08088DF01}"/>
              </a:ext>
            </a:extLst>
          </p:cNvPr>
          <p:cNvPicPr>
            <a:picLocks noChangeAspect="1"/>
          </p:cNvPicPr>
          <p:nvPr/>
        </p:nvPicPr>
        <p:blipFill>
          <a:blip r:embed="rId3"/>
          <a:stretch>
            <a:fillRect/>
          </a:stretch>
        </p:blipFill>
        <p:spPr>
          <a:xfrm>
            <a:off x="5976730" y="2502608"/>
            <a:ext cx="4025900" cy="2578100"/>
          </a:xfrm>
          <a:prstGeom prst="rect">
            <a:avLst/>
          </a:prstGeom>
        </p:spPr>
      </p:pic>
    </p:spTree>
    <p:extLst>
      <p:ext uri="{BB962C8B-B14F-4D97-AF65-F5344CB8AC3E}">
        <p14:creationId xmlns:p14="http://schemas.microsoft.com/office/powerpoint/2010/main" val="2120959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30C1-23B7-5C4C-8B7F-CC9B1E47EB60}"/>
              </a:ext>
            </a:extLst>
          </p:cNvPr>
          <p:cNvSpPr>
            <a:spLocks noGrp="1"/>
          </p:cNvSpPr>
          <p:nvPr>
            <p:ph type="title"/>
          </p:nvPr>
        </p:nvSpPr>
        <p:spPr/>
        <p:txBody>
          <a:bodyPr/>
          <a:lstStyle/>
          <a:p>
            <a:r>
              <a:rPr lang="en-US" b="1" dirty="0"/>
              <a:t>Test</a:t>
            </a:r>
          </a:p>
        </p:txBody>
      </p:sp>
      <p:sp>
        <p:nvSpPr>
          <p:cNvPr id="8" name="Content Placeholder 7">
            <a:extLst>
              <a:ext uri="{FF2B5EF4-FFF2-40B4-BE49-F238E27FC236}">
                <a16:creationId xmlns:a16="http://schemas.microsoft.com/office/drawing/2014/main" id="{45C2C886-D1EC-6A40-BD0B-AC2A7951D3E5}"/>
              </a:ext>
            </a:extLst>
          </p:cNvPr>
          <p:cNvSpPr>
            <a:spLocks noGrp="1"/>
          </p:cNvSpPr>
          <p:nvPr>
            <p:ph idx="1"/>
          </p:nvPr>
        </p:nvSpPr>
        <p:spPr>
          <a:xfrm>
            <a:off x="1066800" y="2103120"/>
            <a:ext cx="10058400" cy="3654498"/>
          </a:xfrm>
        </p:spPr>
        <p:txBody>
          <a:bodyPr/>
          <a:lstStyle/>
          <a:p>
            <a:pPr marL="0" indent="0">
              <a:buNone/>
            </a:pPr>
            <a:r>
              <a:rPr lang="en-US" dirty="0"/>
              <a:t>Selection test</a:t>
            </a:r>
          </a:p>
          <a:p>
            <a:endParaRPr lang="en-US" dirty="0"/>
          </a:p>
        </p:txBody>
      </p:sp>
      <p:pic>
        <p:nvPicPr>
          <p:cNvPr id="3" name="Picture 2">
            <a:extLst>
              <a:ext uri="{FF2B5EF4-FFF2-40B4-BE49-F238E27FC236}">
                <a16:creationId xmlns:a16="http://schemas.microsoft.com/office/drawing/2014/main" id="{788E4D3C-98E3-5E4F-90D4-4900A7F67668}"/>
              </a:ext>
            </a:extLst>
          </p:cNvPr>
          <p:cNvPicPr>
            <a:picLocks noChangeAspect="1"/>
          </p:cNvPicPr>
          <p:nvPr/>
        </p:nvPicPr>
        <p:blipFill>
          <a:blip r:embed="rId2"/>
          <a:stretch>
            <a:fillRect/>
          </a:stretch>
        </p:blipFill>
        <p:spPr>
          <a:xfrm>
            <a:off x="1066800" y="2656228"/>
            <a:ext cx="4140200" cy="2044700"/>
          </a:xfrm>
          <a:prstGeom prst="rect">
            <a:avLst/>
          </a:prstGeom>
        </p:spPr>
      </p:pic>
    </p:spTree>
    <p:extLst>
      <p:ext uri="{BB962C8B-B14F-4D97-AF65-F5344CB8AC3E}">
        <p14:creationId xmlns:p14="http://schemas.microsoft.com/office/powerpoint/2010/main" val="335511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30C1-23B7-5C4C-8B7F-CC9B1E47EB6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FE860481-8924-6746-9873-ACA119CCB489}"/>
              </a:ext>
            </a:extLst>
          </p:cNvPr>
          <p:cNvSpPr>
            <a:spLocks noGrp="1"/>
          </p:cNvSpPr>
          <p:nvPr>
            <p:ph idx="1"/>
          </p:nvPr>
        </p:nvSpPr>
        <p:spPr/>
        <p:txBody>
          <a:bodyPr>
            <a:normAutofit lnSpcReduction="10000"/>
          </a:bodyPr>
          <a:lstStyle/>
          <a:p>
            <a:r>
              <a:rPr lang="en-US" dirty="0"/>
              <a:t>Genetic algorithms are evolutionary techniques for survival purposes based on the most appropriate ideas for survival. These methods do not guarantee the best solution; however, they usually give good approximations in a timely manner. Genetic algorithms are useful for NP-hard problems, especially for traveling salesmen. Genetic algorithms depend on selection criteria, crossover and mutation operators.</a:t>
            </a:r>
          </a:p>
          <a:p>
            <a:r>
              <a:rPr lang="en-US" dirty="0"/>
              <a:t>According to the specified number of iterations, when the algorithm reaches the number of iterations, the algorithm ends and outputs the current optimal solution. When calculating and selecting from the adaptive values, the current best value of the record is added to the updated group after ensuring that the TSP solution is getting better (no worse) in the new iteration loop.</a:t>
            </a:r>
          </a:p>
          <a:p>
            <a:r>
              <a:rPr lang="en-US" dirty="0"/>
              <a:t>We tried different methods, but in reality they have little effect on the results.</a:t>
            </a:r>
          </a:p>
          <a:p>
            <a:r>
              <a:rPr lang="en-US" dirty="0"/>
              <a:t>Through testing, we can get the best path no matter what method we use, although sometimes the results are almost optimal.</a:t>
            </a:r>
          </a:p>
        </p:txBody>
      </p:sp>
    </p:spTree>
    <p:extLst>
      <p:ext uri="{BB962C8B-B14F-4D97-AF65-F5344CB8AC3E}">
        <p14:creationId xmlns:p14="http://schemas.microsoft.com/office/powerpoint/2010/main" val="42942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2237-D76B-3047-A8CE-F84F484E4441}"/>
              </a:ext>
            </a:extLst>
          </p:cNvPr>
          <p:cNvSpPr>
            <a:spLocks noGrp="1"/>
          </p:cNvSpPr>
          <p:nvPr>
            <p:ph type="title"/>
          </p:nvPr>
        </p:nvSpPr>
        <p:spPr/>
        <p:txBody>
          <a:bodyPr>
            <a:normAutofit/>
          </a:bodyPr>
          <a:lstStyle/>
          <a:p>
            <a:r>
              <a:rPr lang="en-US" b="1" dirty="0"/>
              <a:t>GA Implementation Description</a:t>
            </a:r>
            <a:endParaRPr lang="en-US" dirty="0"/>
          </a:p>
        </p:txBody>
      </p:sp>
      <p:sp>
        <p:nvSpPr>
          <p:cNvPr id="3" name="Content Placeholder 2">
            <a:extLst>
              <a:ext uri="{FF2B5EF4-FFF2-40B4-BE49-F238E27FC236}">
                <a16:creationId xmlns:a16="http://schemas.microsoft.com/office/drawing/2014/main" id="{EA2D0CB1-35CC-C940-BB84-5116E8F84D95}"/>
              </a:ext>
            </a:extLst>
          </p:cNvPr>
          <p:cNvSpPr>
            <a:spLocks noGrp="1"/>
          </p:cNvSpPr>
          <p:nvPr>
            <p:ph idx="1"/>
          </p:nvPr>
        </p:nvSpPr>
        <p:spPr/>
        <p:txBody>
          <a:bodyPr/>
          <a:lstStyle/>
          <a:p>
            <a:r>
              <a:rPr lang="en-US" sz="2000" b="1" dirty="0"/>
              <a:t>Part 1.</a:t>
            </a:r>
            <a:r>
              <a:rPr lang="zh-CN" altLang="en-US" sz="2000" b="1" dirty="0"/>
              <a:t> </a:t>
            </a:r>
            <a:r>
              <a:rPr lang="en-US" altLang="zh-CN" sz="2000" b="1" dirty="0"/>
              <a:t>C</a:t>
            </a:r>
            <a:r>
              <a:rPr lang="en-US" sz="2000" b="1" dirty="0"/>
              <a:t>lass Description</a:t>
            </a:r>
          </a:p>
          <a:p>
            <a:r>
              <a:rPr lang="en-US" dirty="0"/>
              <a:t>To solve TSP problem, We implement Chromosome class, City class,  Population class. These are Genetic Objects. We also implement Mutation class ,Crossover class, Selection class. And we use </a:t>
            </a:r>
            <a:r>
              <a:rPr lang="en-US" dirty="0" err="1"/>
              <a:t>GeneticAlgorithm</a:t>
            </a:r>
            <a:r>
              <a:rPr lang="en-US" dirty="0"/>
              <a:t> class to bring together the entire process of the Genetic Algorithm.</a:t>
            </a:r>
          </a:p>
          <a:p>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31977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5D06D-5A47-0048-8116-F36F0BB8375E}"/>
              </a:ext>
            </a:extLst>
          </p:cNvPr>
          <p:cNvSpPr>
            <a:spLocks noGrp="1"/>
          </p:cNvSpPr>
          <p:nvPr>
            <p:ph idx="1"/>
          </p:nvPr>
        </p:nvSpPr>
        <p:spPr>
          <a:xfrm>
            <a:off x="977348" y="1298050"/>
            <a:ext cx="10058400" cy="3931920"/>
          </a:xfrm>
        </p:spPr>
        <p:txBody>
          <a:bodyPr/>
          <a:lstStyle/>
          <a:p>
            <a:r>
              <a:rPr lang="en-US" sz="2000" b="1" dirty="0"/>
              <a:t>Part 2. Details of Class</a:t>
            </a:r>
            <a:endParaRPr lang="en-US" b="1" dirty="0"/>
          </a:p>
          <a:p>
            <a:r>
              <a:rPr lang="en-US" b="1" dirty="0"/>
              <a:t>For </a:t>
            </a:r>
            <a:r>
              <a:rPr lang="en-US" b="1" dirty="0" err="1"/>
              <a:t>GeneticObjects</a:t>
            </a:r>
            <a:r>
              <a:rPr lang="en-US" b="1" dirty="0"/>
              <a:t> Package</a:t>
            </a:r>
          </a:p>
          <a:p>
            <a:r>
              <a:rPr lang="en-US" b="1" dirty="0"/>
              <a:t>1.City class</a:t>
            </a:r>
          </a:p>
          <a:p>
            <a:r>
              <a:rPr lang="en-US" dirty="0"/>
              <a:t>It has methods to create cities with random names and random locations and find the Euclidean distance between two cities.</a:t>
            </a:r>
          </a:p>
          <a:p>
            <a:r>
              <a:rPr lang="en-US" b="1" dirty="0"/>
              <a:t>2.Chromosome class</a:t>
            </a:r>
          </a:p>
          <a:p>
            <a:r>
              <a:rPr lang="en-US" dirty="0"/>
              <a:t>It contains an array of City objects which represents a path through the cities. You can choose shuffle them or not.</a:t>
            </a:r>
            <a:endParaRPr lang="en-US" b="1" dirty="0"/>
          </a:p>
          <a:p>
            <a:r>
              <a:rPr lang="en-US" b="1" dirty="0"/>
              <a:t>3.Population class</a:t>
            </a:r>
          </a:p>
          <a:p>
            <a:r>
              <a:rPr lang="en-US" dirty="0"/>
              <a:t>It represents a Population of chromosomes.</a:t>
            </a:r>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60476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8845E-A052-9E46-92DE-991D874C63DE}"/>
              </a:ext>
            </a:extLst>
          </p:cNvPr>
          <p:cNvSpPr>
            <a:spLocks noGrp="1"/>
          </p:cNvSpPr>
          <p:nvPr>
            <p:ph idx="1"/>
          </p:nvPr>
        </p:nvSpPr>
        <p:spPr>
          <a:xfrm>
            <a:off x="957470" y="1009816"/>
            <a:ext cx="10058400" cy="3931920"/>
          </a:xfrm>
        </p:spPr>
        <p:txBody>
          <a:bodyPr/>
          <a:lstStyle/>
          <a:p>
            <a:r>
              <a:rPr lang="en-US" b="1" dirty="0"/>
              <a:t>For </a:t>
            </a:r>
            <a:r>
              <a:rPr lang="en-US" b="1" dirty="0" err="1"/>
              <a:t>GeneticAlgorithms</a:t>
            </a:r>
            <a:r>
              <a:rPr lang="en-US" b="1" dirty="0"/>
              <a:t> Package</a:t>
            </a:r>
          </a:p>
          <a:p>
            <a:r>
              <a:rPr lang="en-US" b="1" dirty="0"/>
              <a:t>1. Crossover Class</a:t>
            </a:r>
          </a:p>
          <a:p>
            <a:r>
              <a:rPr lang="en-US" dirty="0"/>
              <a:t>It used for Chromosome reproduction. We</a:t>
            </a:r>
            <a:r>
              <a:rPr lang="zh-CN" altLang="en-US" dirty="0"/>
              <a:t> </a:t>
            </a:r>
            <a:r>
              <a:rPr lang="en-US" altLang="zh-CN" dirty="0"/>
              <a:t>create three methods to realize the crossover and implement the best of them(uniform order).</a:t>
            </a:r>
            <a:endParaRPr lang="en-US" dirty="0"/>
          </a:p>
          <a:p>
            <a:r>
              <a:rPr lang="en-US" dirty="0"/>
              <a:t>1) Uniform Order</a:t>
            </a:r>
          </a:p>
          <a:p>
            <a:r>
              <a:rPr lang="en-US" dirty="0"/>
              <a:t>We use a bit mask to perform a uniform order crossover.</a:t>
            </a:r>
          </a:p>
          <a:p>
            <a:endParaRPr lang="en-US" b="1"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23CB6A50-EA41-4A45-895D-0A286EA8C48A}"/>
              </a:ext>
            </a:extLst>
          </p:cNvPr>
          <p:cNvPicPr>
            <a:picLocks noChangeAspect="1"/>
          </p:cNvPicPr>
          <p:nvPr/>
        </p:nvPicPr>
        <p:blipFill>
          <a:blip r:embed="rId2"/>
          <a:stretch>
            <a:fillRect/>
          </a:stretch>
        </p:blipFill>
        <p:spPr>
          <a:xfrm>
            <a:off x="1176129" y="3429000"/>
            <a:ext cx="9827245" cy="2057400"/>
          </a:xfrm>
          <a:prstGeom prst="rect">
            <a:avLst/>
          </a:prstGeom>
        </p:spPr>
      </p:pic>
    </p:spTree>
    <p:extLst>
      <p:ext uri="{BB962C8B-B14F-4D97-AF65-F5344CB8AC3E}">
        <p14:creationId xmlns:p14="http://schemas.microsoft.com/office/powerpoint/2010/main" val="275829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3BED7-59C9-E940-9859-A6C5EA7650F5}"/>
              </a:ext>
            </a:extLst>
          </p:cNvPr>
          <p:cNvSpPr>
            <a:spLocks noGrp="1"/>
          </p:cNvSpPr>
          <p:nvPr>
            <p:ph idx="1"/>
          </p:nvPr>
        </p:nvSpPr>
        <p:spPr>
          <a:xfrm>
            <a:off x="879612" y="793142"/>
            <a:ext cx="10432774" cy="5271715"/>
          </a:xfrm>
        </p:spPr>
        <p:txBody>
          <a:bodyPr/>
          <a:lstStyle/>
          <a:p>
            <a:r>
              <a:rPr lang="en-US" altLang="zh-CN" dirty="0"/>
              <a:t>2</a:t>
            </a:r>
            <a:r>
              <a:rPr lang="en-US" dirty="0"/>
              <a:t>) One</a:t>
            </a:r>
            <a:r>
              <a:rPr lang="zh-CN" altLang="en-US" dirty="0"/>
              <a:t> </a:t>
            </a:r>
            <a:r>
              <a:rPr lang="en-US" dirty="0"/>
              <a:t>Point</a:t>
            </a:r>
            <a:r>
              <a:rPr lang="zh-CN" altLang="en-US" dirty="0"/>
              <a:t> </a:t>
            </a:r>
            <a:r>
              <a:rPr lang="en-US" dirty="0"/>
              <a:t>Crossover</a:t>
            </a:r>
          </a:p>
          <a:p>
            <a:r>
              <a:rPr lang="en-US" dirty="0"/>
              <a:t>It performs a crossover on all the cities after a particular point.</a:t>
            </a:r>
          </a:p>
          <a:p>
            <a:endParaRPr lang="en-US" dirty="0"/>
          </a:p>
          <a:p>
            <a:endParaRPr lang="en-US" dirty="0"/>
          </a:p>
          <a:p>
            <a:endParaRPr lang="en-US" dirty="0"/>
          </a:p>
          <a:p>
            <a:endParaRPr lang="en-US" dirty="0"/>
          </a:p>
          <a:p>
            <a:endParaRPr lang="en-US" dirty="0"/>
          </a:p>
          <a:p>
            <a:r>
              <a:rPr lang="en-US" dirty="0"/>
              <a:t>3) Order Crossover (Two Point Crossover)</a:t>
            </a:r>
          </a:p>
          <a:p>
            <a:r>
              <a:rPr lang="en-US" dirty="0"/>
              <a:t>It performs a crossover on all the cities between two points.</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D0844BB-B4DA-4C40-8BFF-8EFBA7B91EF0}"/>
              </a:ext>
            </a:extLst>
          </p:cNvPr>
          <p:cNvPicPr>
            <a:picLocks noChangeAspect="1"/>
          </p:cNvPicPr>
          <p:nvPr/>
        </p:nvPicPr>
        <p:blipFill>
          <a:blip r:embed="rId2"/>
          <a:stretch>
            <a:fillRect/>
          </a:stretch>
        </p:blipFill>
        <p:spPr>
          <a:xfrm>
            <a:off x="1125191" y="1688027"/>
            <a:ext cx="9941618" cy="174097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16CDE94-FCC7-D84F-8288-8ED38475828E}"/>
              </a:ext>
            </a:extLst>
          </p:cNvPr>
          <p:cNvPicPr>
            <a:picLocks noChangeAspect="1"/>
          </p:cNvPicPr>
          <p:nvPr/>
        </p:nvPicPr>
        <p:blipFill>
          <a:blip r:embed="rId3"/>
          <a:stretch>
            <a:fillRect/>
          </a:stretch>
        </p:blipFill>
        <p:spPr>
          <a:xfrm>
            <a:off x="1125191" y="4480064"/>
            <a:ext cx="9941617" cy="1799520"/>
          </a:xfrm>
          <a:prstGeom prst="rect">
            <a:avLst/>
          </a:prstGeom>
        </p:spPr>
      </p:pic>
    </p:spTree>
    <p:extLst>
      <p:ext uri="{BB962C8B-B14F-4D97-AF65-F5344CB8AC3E}">
        <p14:creationId xmlns:p14="http://schemas.microsoft.com/office/powerpoint/2010/main" val="363124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C771C-C865-6E4D-B83D-BB1F3323F80D}"/>
              </a:ext>
            </a:extLst>
          </p:cNvPr>
          <p:cNvSpPr>
            <a:spLocks noGrp="1"/>
          </p:cNvSpPr>
          <p:nvPr>
            <p:ph idx="1"/>
          </p:nvPr>
        </p:nvSpPr>
        <p:spPr>
          <a:xfrm>
            <a:off x="1066800" y="817990"/>
            <a:ext cx="10058400" cy="5222019"/>
          </a:xfrm>
        </p:spPr>
        <p:txBody>
          <a:bodyPr>
            <a:normAutofit lnSpcReduction="10000"/>
          </a:bodyPr>
          <a:lstStyle/>
          <a:p>
            <a:r>
              <a:rPr lang="en-US" b="1" dirty="0"/>
              <a:t>2. Mutation Class</a:t>
            </a:r>
          </a:p>
          <a:p>
            <a:r>
              <a:rPr lang="en-US" dirty="0"/>
              <a:t>It used for mutating the Chromosomes. We also created three different methods to realize the mutation and implemented one of them.</a:t>
            </a:r>
          </a:p>
          <a:p>
            <a:r>
              <a:rPr lang="en-US" dirty="0"/>
              <a:t>1) Insertion</a:t>
            </a:r>
          </a:p>
          <a:p>
            <a:r>
              <a:rPr lang="en-US" dirty="0"/>
              <a:t>It selects a city and inserts it into a random place.</a:t>
            </a:r>
          </a:p>
          <a:p>
            <a:r>
              <a:rPr lang="en-US" dirty="0"/>
              <a:t>This is a very effective mutation and is almost the same as Displacement Mutation, except here only one gene (i.e.; 2) is selected to be displaced and inserted back into the chromosome. In tests, this mutation operator has been shown to be consistently better than any of the alternatives mentioned here.</a:t>
            </a:r>
          </a:p>
          <a:p>
            <a:r>
              <a:rPr lang="en-US" dirty="0"/>
              <a:t>0 1 </a:t>
            </a:r>
            <a:r>
              <a:rPr lang="en-US" b="1" dirty="0">
                <a:solidFill>
                  <a:srgbClr val="FF0000"/>
                </a:solidFill>
              </a:rPr>
              <a:t>2</a:t>
            </a:r>
            <a:r>
              <a:rPr lang="en-US" dirty="0">
                <a:solidFill>
                  <a:srgbClr val="FF0000"/>
                </a:solidFill>
              </a:rPr>
              <a:t> </a:t>
            </a:r>
            <a:r>
              <a:rPr lang="en-US" dirty="0"/>
              <a:t>3 4 5 6 7</a:t>
            </a:r>
          </a:p>
          <a:p>
            <a:r>
              <a:rPr lang="en-US" dirty="0"/>
              <a:t>Take the </a:t>
            </a:r>
            <a:r>
              <a:rPr lang="en-US" dirty="0">
                <a:solidFill>
                  <a:srgbClr val="FF0000"/>
                </a:solidFill>
              </a:rPr>
              <a:t>2</a:t>
            </a:r>
            <a:r>
              <a:rPr lang="en-US" dirty="0"/>
              <a:t> out of the sequence,</a:t>
            </a:r>
          </a:p>
          <a:p>
            <a:r>
              <a:rPr lang="en-US" dirty="0"/>
              <a:t>0 1 3 4 5 6 7</a:t>
            </a:r>
          </a:p>
          <a:p>
            <a:r>
              <a:rPr lang="en-US" dirty="0"/>
              <a:t>and reinsert the </a:t>
            </a:r>
            <a:r>
              <a:rPr lang="en-US" dirty="0">
                <a:solidFill>
                  <a:srgbClr val="FF0000"/>
                </a:solidFill>
              </a:rPr>
              <a:t>2</a:t>
            </a:r>
            <a:r>
              <a:rPr lang="en-US" dirty="0"/>
              <a:t> at a randomly chosen position:</a:t>
            </a:r>
          </a:p>
          <a:p>
            <a:r>
              <a:rPr lang="en-US" dirty="0"/>
              <a:t>0 1 3 4 5 </a:t>
            </a:r>
            <a:r>
              <a:rPr lang="en-US" b="1" dirty="0">
                <a:solidFill>
                  <a:srgbClr val="FF0000"/>
                </a:solidFill>
              </a:rPr>
              <a:t>2</a:t>
            </a:r>
            <a:r>
              <a:rPr lang="en-US" dirty="0"/>
              <a:t> 6 7</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1713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4D106-46C6-5841-8558-2740A9136FA2}"/>
              </a:ext>
            </a:extLst>
          </p:cNvPr>
          <p:cNvSpPr>
            <a:spLocks noGrp="1"/>
          </p:cNvSpPr>
          <p:nvPr>
            <p:ph idx="1"/>
          </p:nvPr>
        </p:nvSpPr>
        <p:spPr>
          <a:xfrm>
            <a:off x="828261" y="642068"/>
            <a:ext cx="10313504" cy="5669280"/>
          </a:xfrm>
        </p:spPr>
        <p:txBody>
          <a:bodyPr>
            <a:normAutofit/>
          </a:bodyPr>
          <a:lstStyle/>
          <a:p>
            <a:r>
              <a:rPr lang="en-US" dirty="0"/>
              <a:t>2) Reciprocal Exchange</a:t>
            </a:r>
          </a:p>
          <a:p>
            <a:r>
              <a:rPr lang="en-US" dirty="0"/>
              <a:t>It swaps two randomly selected cities.</a:t>
            </a:r>
          </a:p>
          <a:p>
            <a:r>
              <a:rPr lang="en-US" dirty="0"/>
              <a:t>Suppose we have a chromosome:</a:t>
            </a:r>
          </a:p>
          <a:p>
            <a:r>
              <a:rPr lang="en-US" dirty="0"/>
              <a:t>5 3 2 1 7 4 0 6</a:t>
            </a:r>
          </a:p>
          <a:p>
            <a:r>
              <a:rPr lang="en-US" dirty="0"/>
              <a:t>We simply choose two genes at random (i.e.; 3 and 4) and swap them:</a:t>
            </a:r>
          </a:p>
          <a:p>
            <a:r>
              <a:rPr lang="en-US" dirty="0"/>
              <a:t>5 </a:t>
            </a:r>
            <a:r>
              <a:rPr lang="en-US" b="1" dirty="0">
                <a:solidFill>
                  <a:srgbClr val="FF0000"/>
                </a:solidFill>
              </a:rPr>
              <a:t>4</a:t>
            </a:r>
            <a:r>
              <a:rPr lang="en-US" dirty="0"/>
              <a:t> 2 1 7 </a:t>
            </a:r>
            <a:r>
              <a:rPr lang="en-US" b="1" dirty="0">
                <a:solidFill>
                  <a:srgbClr val="FF0000"/>
                </a:solidFill>
              </a:rPr>
              <a:t>3</a:t>
            </a:r>
            <a:r>
              <a:rPr lang="en-US" dirty="0"/>
              <a:t> 0 6</a:t>
            </a:r>
          </a:p>
          <a:p>
            <a:pPr marL="0" indent="0">
              <a:buNone/>
            </a:pPr>
            <a:endParaRPr lang="en-US" dirty="0"/>
          </a:p>
          <a:p>
            <a:r>
              <a:rPr lang="en-US" dirty="0"/>
              <a:t>3) Scramble Mutation</a:t>
            </a:r>
          </a:p>
          <a:p>
            <a:r>
              <a:rPr lang="en-US" dirty="0"/>
              <a:t>It picks a subset of Cities and randomly re-arrange them.</a:t>
            </a:r>
          </a:p>
          <a:p>
            <a:r>
              <a:rPr lang="en-US" dirty="0"/>
              <a:t>Choose two random points (i.e.; positions 4 and 7) and “scramble” the genes located between them:</a:t>
            </a:r>
          </a:p>
          <a:p>
            <a:r>
              <a:rPr lang="en-US" dirty="0"/>
              <a:t>0 1 2 </a:t>
            </a:r>
            <a:r>
              <a:rPr lang="en-US" b="1" dirty="0">
                <a:solidFill>
                  <a:srgbClr val="FF0000"/>
                </a:solidFill>
              </a:rPr>
              <a:t>3 4 5 6</a:t>
            </a:r>
            <a:r>
              <a:rPr lang="en-US" dirty="0"/>
              <a:t> 7</a:t>
            </a:r>
          </a:p>
          <a:p>
            <a:r>
              <a:rPr lang="en-US" dirty="0"/>
              <a:t>becomes:</a:t>
            </a:r>
          </a:p>
          <a:p>
            <a:r>
              <a:rPr lang="en-US" dirty="0"/>
              <a:t>0 1 2 </a:t>
            </a:r>
            <a:r>
              <a:rPr lang="en-US" b="1" dirty="0">
                <a:solidFill>
                  <a:srgbClr val="FF0000"/>
                </a:solidFill>
              </a:rPr>
              <a:t>5 6 3 4</a:t>
            </a:r>
            <a:r>
              <a:rPr lang="en-US" dirty="0"/>
              <a:t> 7</a:t>
            </a:r>
          </a:p>
          <a:p>
            <a:endParaRPr lang="en-US" dirty="0"/>
          </a:p>
          <a:p>
            <a:endParaRPr lang="en-US" dirty="0"/>
          </a:p>
          <a:p>
            <a:endParaRPr lang="en-US" dirty="0"/>
          </a:p>
        </p:txBody>
      </p:sp>
    </p:spTree>
    <p:extLst>
      <p:ext uri="{BB962C8B-B14F-4D97-AF65-F5344CB8AC3E}">
        <p14:creationId xmlns:p14="http://schemas.microsoft.com/office/powerpoint/2010/main" val="373338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88B4B-518D-3849-B1B6-F46785F097D6}"/>
              </a:ext>
            </a:extLst>
          </p:cNvPr>
          <p:cNvSpPr>
            <a:spLocks noGrp="1"/>
          </p:cNvSpPr>
          <p:nvPr>
            <p:ph idx="1"/>
          </p:nvPr>
        </p:nvSpPr>
        <p:spPr>
          <a:xfrm>
            <a:off x="1066800" y="820971"/>
            <a:ext cx="10058400" cy="5291593"/>
          </a:xfrm>
        </p:spPr>
        <p:txBody>
          <a:bodyPr/>
          <a:lstStyle/>
          <a:p>
            <a:r>
              <a:rPr lang="en-US" b="1" dirty="0"/>
              <a:t>3. Selection Class</a:t>
            </a:r>
          </a:p>
          <a:p>
            <a:r>
              <a:rPr lang="en-US" dirty="0"/>
              <a:t>It determines which chromosomes will survive and potentially reproduce.</a:t>
            </a:r>
          </a:p>
          <a:p>
            <a:r>
              <a:rPr lang="en-US" dirty="0"/>
              <a:t>We implement tournament selection in this part.</a:t>
            </a:r>
          </a:p>
          <a:p>
            <a:pPr fontAlgn="base"/>
            <a:r>
              <a:rPr lang="en-US" dirty="0"/>
              <a:t>1)Select k random Individuals from the population.</a:t>
            </a:r>
          </a:p>
          <a:p>
            <a:pPr fontAlgn="base"/>
            <a:r>
              <a:rPr lang="en-US" dirty="0"/>
              <a:t>2)Select the best Individual from the k Individuals.</a:t>
            </a:r>
          </a:p>
          <a:p>
            <a:pPr fontAlgn="base"/>
            <a:r>
              <a:rPr lang="en-US" dirty="0"/>
              <a:t>3)Repeat from 1 until you have selected the desired amount of Individuals.</a:t>
            </a:r>
          </a:p>
          <a:p>
            <a:endParaRPr lang="en-US" dirty="0"/>
          </a:p>
        </p:txBody>
      </p:sp>
    </p:spTree>
    <p:extLst>
      <p:ext uri="{BB962C8B-B14F-4D97-AF65-F5344CB8AC3E}">
        <p14:creationId xmlns:p14="http://schemas.microsoft.com/office/powerpoint/2010/main" val="170621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625</TotalTime>
  <Words>887</Words>
  <Application>Microsoft Macintosh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Garamond</vt:lpstr>
      <vt:lpstr>Savon</vt:lpstr>
      <vt:lpstr>GA Method Solving Travel Salesman Problem </vt:lpstr>
      <vt:lpstr>Problem Description</vt:lpstr>
      <vt:lpstr>GA Implementation Description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vt:lpstr>
      <vt:lpstr>Test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Method Solving Travel Salesman Problem </dc:title>
  <dc:creator>En0522</dc:creator>
  <cp:lastModifiedBy>En0522</cp:lastModifiedBy>
  <cp:revision>60</cp:revision>
  <dcterms:created xsi:type="dcterms:W3CDTF">2019-04-16T19:42:46Z</dcterms:created>
  <dcterms:modified xsi:type="dcterms:W3CDTF">2019-04-17T23:00:13Z</dcterms:modified>
</cp:coreProperties>
</file>