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1483114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1483114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1483114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1483114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1483114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1483114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d43d8d6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d43d8d6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d43d8d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d43d8d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1483114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1483114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d43d8d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d43d8d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d43d8d6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d43d8d6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d43d8d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d43d8d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d43d8d6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d43d8d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1483114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1483114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1483114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1483114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1483114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1483114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1483114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1483114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1483114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1483114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1483114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1483114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</a:rPr>
              <a:t>Which Outbreaks of Animal Diseases Will Lead To Human Getting Sick.</a:t>
            </a:r>
            <a:endParaRPr b="1"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Xinyao Wu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1546400" y="840450"/>
            <a:ext cx="2061900" cy="37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125" name="Google Shape;125;p22"/>
          <p:cNvCxnSpPr>
            <a:stCxn id="124" idx="1"/>
          </p:cNvCxnSpPr>
          <p:nvPr/>
        </p:nvCxnSpPr>
        <p:spPr>
          <a:xfrm>
            <a:off x="1546400" y="2700600"/>
            <a:ext cx="20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/>
          <p:nvPr/>
        </p:nvCxnSpPr>
        <p:spPr>
          <a:xfrm>
            <a:off x="1557600" y="3417800"/>
            <a:ext cx="20394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1557600" y="4056525"/>
            <a:ext cx="20508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2"/>
          <p:cNvSpPr txBox="1"/>
          <p:nvPr/>
        </p:nvSpPr>
        <p:spPr>
          <a:xfrm>
            <a:off x="1686450" y="1086975"/>
            <a:ext cx="1793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Training Set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50%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129" name="Google Shape;129;p22"/>
          <p:cNvSpPr txBox="1"/>
          <p:nvPr/>
        </p:nvSpPr>
        <p:spPr>
          <a:xfrm>
            <a:off x="1792925" y="2879900"/>
            <a:ext cx="1501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Set 20%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848950" y="3552213"/>
            <a:ext cx="1664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</a:t>
            </a:r>
            <a:r>
              <a:rPr lang="en"/>
              <a:t> Test Set 20%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767750" y="4146100"/>
            <a:ext cx="1501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10%</a:t>
            </a:r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5636550" y="3003225"/>
            <a:ext cx="0" cy="10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4459925" y="3003225"/>
            <a:ext cx="116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4459925" y="4056525"/>
            <a:ext cx="116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 txBox="1"/>
          <p:nvPr/>
        </p:nvSpPr>
        <p:spPr>
          <a:xfrm>
            <a:off x="6028750" y="3193725"/>
            <a:ext cx="3036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Randomly sample inside each bootstrap</a:t>
            </a:r>
            <a:endParaRPr b="1"/>
          </a:p>
        </p:txBody>
      </p:sp>
      <p:cxnSp>
        <p:nvCxnSpPr>
          <p:cNvPr id="136" name="Google Shape;136;p22"/>
          <p:cNvCxnSpPr/>
          <p:nvPr/>
        </p:nvCxnSpPr>
        <p:spPr>
          <a:xfrm flipH="1" rot="10800000">
            <a:off x="5670150" y="3527025"/>
            <a:ext cx="347400" cy="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2"/>
          <p:cNvSpPr/>
          <p:nvPr/>
        </p:nvSpPr>
        <p:spPr>
          <a:xfrm rot="1367908">
            <a:off x="853103" y="1372487"/>
            <a:ext cx="926074" cy="1708566"/>
          </a:xfrm>
          <a:custGeom>
            <a:rect b="b" l="l" r="r" t="t"/>
            <a:pathLst>
              <a:path extrusionOk="0" h="50202" w="21414">
                <a:moveTo>
                  <a:pt x="8863" y="0"/>
                </a:moveTo>
                <a:cubicBezTo>
                  <a:pt x="7444" y="5902"/>
                  <a:pt x="-1745" y="27043"/>
                  <a:pt x="347" y="35410"/>
                </a:cubicBezTo>
                <a:cubicBezTo>
                  <a:pt x="2439" y="43777"/>
                  <a:pt x="17903" y="47737"/>
                  <a:pt x="21414" y="502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22"/>
          <p:cNvSpPr/>
          <p:nvPr/>
        </p:nvSpPr>
        <p:spPr>
          <a:xfrm rot="1367784">
            <a:off x="1169749" y="2872007"/>
            <a:ext cx="323456" cy="759251"/>
          </a:xfrm>
          <a:custGeom>
            <a:rect b="b" l="l" r="r" t="t"/>
            <a:pathLst>
              <a:path extrusionOk="0" h="50202" w="21414">
                <a:moveTo>
                  <a:pt x="8863" y="0"/>
                </a:moveTo>
                <a:cubicBezTo>
                  <a:pt x="7444" y="5902"/>
                  <a:pt x="-1745" y="27043"/>
                  <a:pt x="347" y="35410"/>
                </a:cubicBezTo>
                <a:cubicBezTo>
                  <a:pt x="2439" y="43777"/>
                  <a:pt x="17903" y="47737"/>
                  <a:pt x="21414" y="502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22"/>
          <p:cNvSpPr/>
          <p:nvPr/>
        </p:nvSpPr>
        <p:spPr>
          <a:xfrm rot="1367784">
            <a:off x="1154399" y="3607732"/>
            <a:ext cx="323456" cy="759251"/>
          </a:xfrm>
          <a:custGeom>
            <a:rect b="b" l="l" r="r" t="t"/>
            <a:pathLst>
              <a:path extrusionOk="0" h="50202" w="21414">
                <a:moveTo>
                  <a:pt x="8863" y="0"/>
                </a:moveTo>
                <a:cubicBezTo>
                  <a:pt x="7444" y="5902"/>
                  <a:pt x="-1745" y="27043"/>
                  <a:pt x="347" y="35410"/>
                </a:cubicBezTo>
                <a:cubicBezTo>
                  <a:pt x="2439" y="43777"/>
                  <a:pt x="17903" y="47737"/>
                  <a:pt x="21414" y="502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22"/>
          <p:cNvSpPr txBox="1"/>
          <p:nvPr/>
        </p:nvSpPr>
        <p:spPr>
          <a:xfrm>
            <a:off x="302550" y="2218775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Info</a:t>
            </a:r>
            <a:endParaRPr b="1"/>
          </a:p>
        </p:txBody>
      </p:sp>
      <p:sp>
        <p:nvSpPr>
          <p:cNvPr id="141" name="Google Shape;141;p22"/>
          <p:cNvSpPr txBox="1"/>
          <p:nvPr/>
        </p:nvSpPr>
        <p:spPr>
          <a:xfrm>
            <a:off x="421350" y="314120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Info</a:t>
            </a:r>
            <a:endParaRPr b="1"/>
          </a:p>
        </p:txBody>
      </p:sp>
      <p:sp>
        <p:nvSpPr>
          <p:cNvPr id="142" name="Google Shape;142;p22"/>
          <p:cNvSpPr txBox="1"/>
          <p:nvPr/>
        </p:nvSpPr>
        <p:spPr>
          <a:xfrm>
            <a:off x="302550" y="3899625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Info</a:t>
            </a:r>
            <a:endParaRPr b="1"/>
          </a:p>
        </p:txBody>
      </p:sp>
      <p:sp>
        <p:nvSpPr>
          <p:cNvPr id="143" name="Google Shape;143;p22"/>
          <p:cNvSpPr/>
          <p:nvPr/>
        </p:nvSpPr>
        <p:spPr>
          <a:xfrm>
            <a:off x="3697950" y="1423150"/>
            <a:ext cx="706650" cy="2891125"/>
          </a:xfrm>
          <a:custGeom>
            <a:rect b="b" l="l" r="r" t="t"/>
            <a:pathLst>
              <a:path extrusionOk="0" h="115645" w="28266">
                <a:moveTo>
                  <a:pt x="0" y="0"/>
                </a:moveTo>
                <a:cubicBezTo>
                  <a:pt x="4706" y="6724"/>
                  <a:pt x="28014" y="21067"/>
                  <a:pt x="28238" y="40341"/>
                </a:cubicBezTo>
                <a:cubicBezTo>
                  <a:pt x="28462" y="59615"/>
                  <a:pt x="5826" y="103094"/>
                  <a:pt x="1344" y="1156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Google Shape;144;p22"/>
          <p:cNvSpPr txBox="1"/>
          <p:nvPr/>
        </p:nvSpPr>
        <p:spPr>
          <a:xfrm>
            <a:off x="4527175" y="20506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Directly Predict</a:t>
            </a:r>
            <a:endParaRPr b="1" sz="1800"/>
          </a:p>
        </p:txBody>
      </p:sp>
      <p:sp>
        <p:nvSpPr>
          <p:cNvPr id="145" name="Google Shape;145;p22"/>
          <p:cNvSpPr txBox="1"/>
          <p:nvPr/>
        </p:nvSpPr>
        <p:spPr>
          <a:xfrm>
            <a:off x="235325" y="291350"/>
            <a:ext cx="257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bootstrap: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336675" y="392200"/>
            <a:ext cx="4224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information I added for each step is the </a:t>
            </a:r>
            <a:r>
              <a:rPr b="1" lang="en"/>
              <a:t>classification odds </a:t>
            </a:r>
            <a:r>
              <a:rPr lang="en"/>
              <a:t>predicted by the previous model.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&amp; Test Set Design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100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Structure 5:2:2:1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time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(1)Randomly select 90%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50% for training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/>
              <a:t>-----&gt;fixed within each bootstrap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randomly sample 20% for tuning , 20% for testing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(2) </a:t>
            </a:r>
            <a:r>
              <a:rPr lang="en">
                <a:solidFill>
                  <a:srgbClr val="9900FF"/>
                </a:solidFill>
              </a:rPr>
              <a:t>last 10% for testing -</a:t>
            </a:r>
            <a:r>
              <a:rPr lang="en"/>
              <a:t>----&gt;fixed within each bootstrap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200 times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0" y="1106150"/>
            <a:ext cx="4162675" cy="275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701" y="1017726"/>
            <a:ext cx="5015224" cy="343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6325425" y="4580200"/>
            <a:ext cx="4719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4826000" y="4342575"/>
            <a:ext cx="3941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Layer2             Direct            Layer3               Layer1</a:t>
            </a:r>
            <a:endParaRPr sz="1200"/>
          </a:p>
        </p:txBody>
      </p:sp>
      <p:cxnSp>
        <p:nvCxnSpPr>
          <p:cNvPr id="162" name="Google Shape;162;p24"/>
          <p:cNvCxnSpPr/>
          <p:nvPr/>
        </p:nvCxnSpPr>
        <p:spPr>
          <a:xfrm flipH="1">
            <a:off x="5219375" y="4309800"/>
            <a:ext cx="81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6235300" y="4285225"/>
            <a:ext cx="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/>
          <p:nvPr/>
        </p:nvCxnSpPr>
        <p:spPr>
          <a:xfrm>
            <a:off x="7202125" y="4285225"/>
            <a:ext cx="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4"/>
          <p:cNvCxnSpPr/>
          <p:nvPr/>
        </p:nvCxnSpPr>
        <p:spPr>
          <a:xfrm>
            <a:off x="8226325" y="4277025"/>
            <a:ext cx="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500 times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5" y="1017725"/>
            <a:ext cx="3974800" cy="28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448" y="678525"/>
            <a:ext cx="4869850" cy="336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4645750" y="4170525"/>
            <a:ext cx="3941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Layer2             Direct            Layer3               Layer1</a:t>
            </a:r>
            <a:endParaRPr sz="1200"/>
          </a:p>
        </p:txBody>
      </p:sp>
      <p:cxnSp>
        <p:nvCxnSpPr>
          <p:cNvPr id="174" name="Google Shape;174;p25"/>
          <p:cNvCxnSpPr/>
          <p:nvPr/>
        </p:nvCxnSpPr>
        <p:spPr>
          <a:xfrm>
            <a:off x="5096375" y="4014825"/>
            <a:ext cx="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5"/>
          <p:cNvCxnSpPr/>
          <p:nvPr/>
        </p:nvCxnSpPr>
        <p:spPr>
          <a:xfrm>
            <a:off x="6092725" y="4014825"/>
            <a:ext cx="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39925" y="4047775"/>
            <a:ext cx="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/>
          <p:nvPr/>
        </p:nvCxnSpPr>
        <p:spPr>
          <a:xfrm>
            <a:off x="8060825" y="4047775"/>
            <a:ext cx="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may cause this result?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Sample size too large that provide sufficient accuracy for the first model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Lacking resample in inside testing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Misclassification is low enough and has little improvement space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arabicPeriod"/>
            </a:pPr>
            <a:r>
              <a:rPr lang="en" sz="1800">
                <a:solidFill>
                  <a:srgbClr val="1C4587"/>
                </a:solidFill>
              </a:rPr>
              <a:t>Just to check whether the information flow can improve accuracy, sample small data set.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arabicPeriod"/>
            </a:pPr>
            <a:r>
              <a:rPr lang="en" sz="1800">
                <a:solidFill>
                  <a:srgbClr val="1C4587"/>
                </a:solidFill>
              </a:rPr>
              <a:t>Add 1 inside resample and expand the layers to 5 to see if any improvement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1444843" y="1495925"/>
            <a:ext cx="1729500" cy="28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191" name="Google Shape;191;p27"/>
          <p:cNvCxnSpPr>
            <a:stCxn id="190" idx="1"/>
            <a:endCxn id="190" idx="3"/>
          </p:cNvCxnSpPr>
          <p:nvPr/>
        </p:nvCxnSpPr>
        <p:spPr>
          <a:xfrm>
            <a:off x="1444843" y="2944775"/>
            <a:ext cx="17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7"/>
          <p:cNvCxnSpPr/>
          <p:nvPr/>
        </p:nvCxnSpPr>
        <p:spPr>
          <a:xfrm>
            <a:off x="1454237" y="3503374"/>
            <a:ext cx="1710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7"/>
          <p:cNvCxnSpPr/>
          <p:nvPr/>
        </p:nvCxnSpPr>
        <p:spPr>
          <a:xfrm>
            <a:off x="1454237" y="4000865"/>
            <a:ext cx="1720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7"/>
          <p:cNvSpPr txBox="1"/>
          <p:nvPr/>
        </p:nvSpPr>
        <p:spPr>
          <a:xfrm>
            <a:off x="1454225" y="1711675"/>
            <a:ext cx="1793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Training Set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50%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195" name="Google Shape;195;p27"/>
          <p:cNvSpPr txBox="1"/>
          <p:nvPr/>
        </p:nvSpPr>
        <p:spPr>
          <a:xfrm>
            <a:off x="1562270" y="3008964"/>
            <a:ext cx="1259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Set 20%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1529915" y="3504916"/>
            <a:ext cx="1395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Test Set 20%</a:t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1630516" y="4070634"/>
            <a:ext cx="1259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10%</a:t>
            </a:r>
            <a:endParaRPr/>
          </a:p>
        </p:txBody>
      </p:sp>
      <p:cxnSp>
        <p:nvCxnSpPr>
          <p:cNvPr id="198" name="Google Shape;198;p27"/>
          <p:cNvCxnSpPr/>
          <p:nvPr/>
        </p:nvCxnSpPr>
        <p:spPr>
          <a:xfrm>
            <a:off x="4875747" y="3180470"/>
            <a:ext cx="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/>
          <p:nvPr/>
        </p:nvCxnSpPr>
        <p:spPr>
          <a:xfrm>
            <a:off x="3888769" y="3180470"/>
            <a:ext cx="9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3888769" y="4000865"/>
            <a:ext cx="9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7"/>
          <p:cNvSpPr txBox="1"/>
          <p:nvPr/>
        </p:nvSpPr>
        <p:spPr>
          <a:xfrm>
            <a:off x="5204732" y="3328847"/>
            <a:ext cx="25473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Randomly sample inside each bootstrap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2" name="Google Shape;202;p27"/>
          <p:cNvCxnSpPr/>
          <p:nvPr/>
        </p:nvCxnSpPr>
        <p:spPr>
          <a:xfrm flipH="1" rot="10800000">
            <a:off x="4903931" y="3588400"/>
            <a:ext cx="2913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7"/>
          <p:cNvSpPr/>
          <p:nvPr/>
        </p:nvSpPr>
        <p:spPr>
          <a:xfrm rot="1279232">
            <a:off x="867315" y="1902380"/>
            <a:ext cx="768750" cy="1346659"/>
          </a:xfrm>
          <a:custGeom>
            <a:rect b="b" l="l" r="r" t="t"/>
            <a:pathLst>
              <a:path extrusionOk="0" h="50202" w="21414">
                <a:moveTo>
                  <a:pt x="8863" y="0"/>
                </a:moveTo>
                <a:cubicBezTo>
                  <a:pt x="7444" y="5902"/>
                  <a:pt x="-1745" y="27043"/>
                  <a:pt x="347" y="35410"/>
                </a:cubicBezTo>
                <a:cubicBezTo>
                  <a:pt x="2439" y="43777"/>
                  <a:pt x="17903" y="47737"/>
                  <a:pt x="21414" y="502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Google Shape;204;p27"/>
          <p:cNvSpPr/>
          <p:nvPr/>
        </p:nvSpPr>
        <p:spPr>
          <a:xfrm rot="1278935">
            <a:off x="1130326" y="3074736"/>
            <a:ext cx="268482" cy="598430"/>
          </a:xfrm>
          <a:custGeom>
            <a:rect b="b" l="l" r="r" t="t"/>
            <a:pathLst>
              <a:path extrusionOk="0" h="50202" w="21414">
                <a:moveTo>
                  <a:pt x="8863" y="0"/>
                </a:moveTo>
                <a:cubicBezTo>
                  <a:pt x="7444" y="5902"/>
                  <a:pt x="-1745" y="27043"/>
                  <a:pt x="347" y="35410"/>
                </a:cubicBezTo>
                <a:cubicBezTo>
                  <a:pt x="2439" y="43777"/>
                  <a:pt x="17903" y="47737"/>
                  <a:pt x="21414" y="502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Google Shape;205;p27"/>
          <p:cNvSpPr/>
          <p:nvPr/>
        </p:nvSpPr>
        <p:spPr>
          <a:xfrm rot="1278935">
            <a:off x="1117450" y="3647779"/>
            <a:ext cx="268482" cy="598430"/>
          </a:xfrm>
          <a:custGeom>
            <a:rect b="b" l="l" r="r" t="t"/>
            <a:pathLst>
              <a:path extrusionOk="0" h="50202" w="21414">
                <a:moveTo>
                  <a:pt x="8863" y="0"/>
                </a:moveTo>
                <a:cubicBezTo>
                  <a:pt x="7444" y="5902"/>
                  <a:pt x="-1745" y="27043"/>
                  <a:pt x="347" y="35410"/>
                </a:cubicBezTo>
                <a:cubicBezTo>
                  <a:pt x="2439" y="43777"/>
                  <a:pt x="17903" y="47737"/>
                  <a:pt x="21414" y="502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Google Shape;206;p27"/>
          <p:cNvSpPr txBox="1"/>
          <p:nvPr/>
        </p:nvSpPr>
        <p:spPr>
          <a:xfrm>
            <a:off x="401475" y="2569476"/>
            <a:ext cx="705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Info</a:t>
            </a:r>
            <a:endParaRPr b="1"/>
          </a:p>
        </p:txBody>
      </p:sp>
      <p:sp>
        <p:nvSpPr>
          <p:cNvPr id="207" name="Google Shape;207;p27"/>
          <p:cNvSpPr txBox="1"/>
          <p:nvPr/>
        </p:nvSpPr>
        <p:spPr>
          <a:xfrm>
            <a:off x="501127" y="3287936"/>
            <a:ext cx="705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Info</a:t>
            </a:r>
            <a:endParaRPr b="1"/>
          </a:p>
        </p:txBody>
      </p:sp>
      <p:sp>
        <p:nvSpPr>
          <p:cNvPr id="208" name="Google Shape;208;p27"/>
          <p:cNvSpPr txBox="1"/>
          <p:nvPr/>
        </p:nvSpPr>
        <p:spPr>
          <a:xfrm>
            <a:off x="401475" y="3878659"/>
            <a:ext cx="705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Info</a:t>
            </a:r>
            <a:endParaRPr b="1"/>
          </a:p>
        </p:txBody>
      </p:sp>
      <p:sp>
        <p:nvSpPr>
          <p:cNvPr id="209" name="Google Shape;209;p27"/>
          <p:cNvSpPr/>
          <p:nvPr/>
        </p:nvSpPr>
        <p:spPr>
          <a:xfrm>
            <a:off x="3249608" y="1949779"/>
            <a:ext cx="592738" cy="2251897"/>
          </a:xfrm>
          <a:custGeom>
            <a:rect b="b" l="l" r="r" t="t"/>
            <a:pathLst>
              <a:path extrusionOk="0" h="115645" w="28266">
                <a:moveTo>
                  <a:pt x="0" y="0"/>
                </a:moveTo>
                <a:cubicBezTo>
                  <a:pt x="4706" y="6724"/>
                  <a:pt x="28014" y="21067"/>
                  <a:pt x="28238" y="40341"/>
                </a:cubicBezTo>
                <a:cubicBezTo>
                  <a:pt x="28462" y="59615"/>
                  <a:pt x="5826" y="103094"/>
                  <a:pt x="1344" y="1156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Google Shape;210;p27"/>
          <p:cNvSpPr txBox="1"/>
          <p:nvPr/>
        </p:nvSpPr>
        <p:spPr>
          <a:xfrm>
            <a:off x="3945179" y="2438546"/>
            <a:ext cx="5414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Directly Predict</a:t>
            </a:r>
            <a:endParaRPr b="1" sz="1800"/>
          </a:p>
        </p:txBody>
      </p:sp>
      <p:sp>
        <p:nvSpPr>
          <p:cNvPr id="211" name="Google Shape;211;p27"/>
          <p:cNvSpPr txBox="1"/>
          <p:nvPr/>
        </p:nvSpPr>
        <p:spPr>
          <a:xfrm>
            <a:off x="3859150" y="426075"/>
            <a:ext cx="48177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that only splitting original data set into two set may </a:t>
            </a:r>
            <a:r>
              <a:rPr b="1" lang="en"/>
              <a:t>limit the space for tuning model</a:t>
            </a:r>
            <a:r>
              <a:rPr lang="en"/>
              <a:t>, I come up with an </a:t>
            </a:r>
            <a:r>
              <a:rPr b="1" lang="en"/>
              <a:t>information flow process framework</a:t>
            </a:r>
            <a:r>
              <a:rPr lang="en"/>
              <a:t> that gives more space for tuning when already building a model based on </a:t>
            </a:r>
            <a:r>
              <a:rPr b="1" lang="en"/>
              <a:t>large training set.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491625" y="1209050"/>
            <a:ext cx="7710000" cy="3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this dataset, the difference of  two methods outcome is not obvious. The indirect model misclassification rate even is higher than that of direct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Potential reasons may be original dataset is large, lacking resample inside or small improvement space for original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There are some potential problems in dataset, for example, when we</a:t>
            </a:r>
            <a:r>
              <a:rPr b="1" lang="en"/>
              <a:t> transform the categorical variable into matrix</a:t>
            </a:r>
            <a:r>
              <a:rPr lang="en"/>
              <a:t> and add it into dataset, will this action </a:t>
            </a:r>
            <a:r>
              <a:rPr b="1" lang="en"/>
              <a:t>decrease the weight</a:t>
            </a:r>
            <a:r>
              <a:rPr lang="en"/>
              <a:t> of other numeric variables?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binary feature of whether the animal is wild or not, seems to be highly related to the outcome(which is binary). If we use a binary feature </a:t>
            </a:r>
            <a:r>
              <a:rPr lang="en">
                <a:solidFill>
                  <a:schemeClr val="dk1"/>
                </a:solidFill>
              </a:rPr>
              <a:t>dominant</a:t>
            </a:r>
            <a:r>
              <a:rPr lang="en"/>
              <a:t> associated dataset to build a model, will the improvement of accuracy is highly limited?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Thanks for listening!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Q&amp;A Time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presentation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Basic introduction of dataset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Normal Xgboost process &amp; result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New Design ---- </a:t>
            </a:r>
            <a:r>
              <a:rPr b="1" lang="en" sz="2400">
                <a:solidFill>
                  <a:srgbClr val="000000"/>
                </a:solidFill>
              </a:rPr>
              <a:t>Information Flow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Result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Future improvement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2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With 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</a:rPr>
              <a:t>o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</a:rPr>
              <a:t>utbreaks of animal diseases in some regions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 data, I want to build a 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</a:rPr>
              <a:t>classification model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 to achieve a high prediction accuracy.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	Description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 ---&gt; 10078 * 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features includes: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(1) Index info ( ID, source,species info...)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(2) Geographic info (longitude, latitude, region, country,...)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(3)Numeric info( sum of deaths,sum of destroyed cases,...)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</a:t>
            </a:r>
            <a:r>
              <a:rPr b="1" lang="en" sz="2400"/>
              <a:t>Classification ----&gt; </a:t>
            </a:r>
            <a:r>
              <a:rPr b="1" lang="en" sz="2400">
                <a:solidFill>
                  <a:srgbClr val="FF0000"/>
                </a:solidFill>
              </a:rPr>
              <a:t>Binary outcome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                </a:t>
            </a:r>
            <a:r>
              <a:rPr b="1" lang="en" sz="2400">
                <a:solidFill>
                  <a:srgbClr val="000000"/>
                </a:solidFill>
              </a:rPr>
              <a:t>  Whether ‘human affected’ is NA or not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(2)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Reduce the amount of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redundant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information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(3) Transform categorical features to numerical(matrix)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80" name="Google Shape;80;p17"/>
          <p:cNvCxnSpPr/>
          <p:nvPr/>
        </p:nvCxnSpPr>
        <p:spPr>
          <a:xfrm flipH="1">
            <a:off x="4762600" y="1636050"/>
            <a:ext cx="11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6208075" y="5939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5" y="212925"/>
            <a:ext cx="2250550" cy="33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625" y="322725"/>
            <a:ext cx="4823000" cy="2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850" y="2924750"/>
            <a:ext cx="7415149" cy="15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Gradient Boosting  (Xgboost)</a:t>
            </a:r>
            <a:endParaRPr sz="24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87099" cy="18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71774"/>
            <a:ext cx="4307551" cy="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83100" y="1277475"/>
            <a:ext cx="26781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Misclassification rate is 0.0139.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6073600" y="1949825"/>
            <a:ext cx="2319600" cy="24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9"/>
          <p:cNvCxnSpPr/>
          <p:nvPr/>
        </p:nvCxnSpPr>
        <p:spPr>
          <a:xfrm flipH="1" rot="10800000">
            <a:off x="6084800" y="3552375"/>
            <a:ext cx="23196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/>
        </p:nvSpPr>
        <p:spPr>
          <a:xfrm>
            <a:off x="6353725" y="2286000"/>
            <a:ext cx="17034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566650" y="3877225"/>
            <a:ext cx="14343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 30%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Potential Problems --- </a:t>
            </a:r>
            <a:r>
              <a:rPr b="1" lang="en"/>
              <a:t>Imbalanced Class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the Original data, Positive cases only takes </a:t>
            </a:r>
            <a:r>
              <a:rPr b="1" lang="en">
                <a:solidFill>
                  <a:srgbClr val="000000"/>
                </a:solidFill>
              </a:rPr>
              <a:t>0.08331373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How to control for imbalanced classes?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FF"/>
                </a:solidFill>
              </a:rPr>
              <a:t>Tuning </a:t>
            </a:r>
            <a:r>
              <a:rPr lang="en" sz="2400">
                <a:solidFill>
                  <a:srgbClr val="9900FF"/>
                </a:solidFill>
              </a:rPr>
              <a:t>Model.</a:t>
            </a:r>
            <a:endParaRPr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107" name="Google Shape;107;p20"/>
          <p:cNvCxnSpPr/>
          <p:nvPr/>
        </p:nvCxnSpPr>
        <p:spPr>
          <a:xfrm>
            <a:off x="2398075" y="2571750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0"/>
          <p:cNvSpPr txBox="1"/>
          <p:nvPr/>
        </p:nvSpPr>
        <p:spPr>
          <a:xfrm>
            <a:off x="3036800" y="2386850"/>
            <a:ext cx="5031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 </a:t>
            </a:r>
            <a:r>
              <a:rPr b="1" lang="en"/>
              <a:t>positive and negative cases information</a:t>
            </a:r>
            <a:r>
              <a:rPr lang="en"/>
              <a:t> of training set when building the model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5225" y="3350550"/>
            <a:ext cx="43926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 result does not have obvious improvement.</a:t>
            </a:r>
            <a:endParaRPr/>
          </a:p>
        </p:txBody>
      </p:sp>
      <p:cxnSp>
        <p:nvCxnSpPr>
          <p:cNvPr id="110" name="Google Shape;110;p20"/>
          <p:cNvCxnSpPr>
            <a:endCxn id="109" idx="0"/>
          </p:cNvCxnSpPr>
          <p:nvPr/>
        </p:nvCxnSpPr>
        <p:spPr>
          <a:xfrm>
            <a:off x="5300425" y="2924850"/>
            <a:ext cx="1110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Design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08500"/>
            <a:ext cx="39999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Based on facts: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large enough dataset (10078 records)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Tuning the model mainly by giving</a:t>
            </a:r>
            <a:r>
              <a:rPr b="1" lang="en" sz="1800">
                <a:solidFill>
                  <a:srgbClr val="000000"/>
                </a:solidFill>
              </a:rPr>
              <a:t> classification information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My assumption: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Data over 2000 records can be seemed representative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Classification info of large dataset is more closed to truth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Information Flow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Building a series of models instead of only one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Each model using the previous information for tuning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18" name="Google Shape;118;p21"/>
          <p:cNvCxnSpPr/>
          <p:nvPr/>
        </p:nvCxnSpPr>
        <p:spPr>
          <a:xfrm>
            <a:off x="2073100" y="3065500"/>
            <a:ext cx="0" cy="30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1"/>
          <p:cNvCxnSpPr/>
          <p:nvPr/>
        </p:nvCxnSpPr>
        <p:spPr>
          <a:xfrm flipH="1" rot="10800000">
            <a:off x="3888450" y="3110450"/>
            <a:ext cx="6612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