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6" r:id="rId3"/>
    <p:sldId id="256" r:id="rId4"/>
    <p:sldId id="259" r:id="rId5"/>
    <p:sldId id="257" r:id="rId6"/>
    <p:sldId id="258" r:id="rId7"/>
    <p:sldId id="260" r:id="rId8"/>
    <p:sldId id="263" r:id="rId9"/>
    <p:sldId id="266" r:id="rId10"/>
    <p:sldId id="264" r:id="rId11"/>
    <p:sldId id="265" r:id="rId12"/>
    <p:sldId id="270" r:id="rId13"/>
    <p:sldId id="267" r:id="rId14"/>
    <p:sldId id="269" r:id="rId15"/>
    <p:sldId id="272" r:id="rId16"/>
    <p:sldId id="273" r:id="rId18"/>
    <p:sldId id="271" r:id="rId19"/>
    <p:sldId id="274" r:id="rId20"/>
    <p:sldId id="275" r:id="rId21"/>
    <p:sldId id="268" r:id="rId22"/>
    <p:sldId id="277" r:id="rId2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896745"/>
          </a:xfrm>
        </p:spPr>
        <p:txBody>
          <a:bodyPr>
            <a:normAutofit fontScale="90000"/>
          </a:bodyPr>
          <a:p>
            <a:r>
              <a:rPr lang="en-US"/>
              <a:t>XX:Leveraging Integrated Invocation Chain to Navigate the Complexity of Fault Localization  in Cloud Microservices</a:t>
            </a:r>
            <a:endParaRPr lang="en-US"/>
          </a:p>
        </p:txBody>
      </p:sp>
      <p:sp>
        <p:nvSpPr>
          <p:cNvPr id="4" name="Title 1"/>
          <p:cNvSpPr>
            <a:spLocks noGrp="1"/>
          </p:cNvSpPr>
          <p:nvPr/>
        </p:nvSpPr>
        <p:spPr>
          <a:xfrm>
            <a:off x="828040" y="2851785"/>
            <a:ext cx="10515600" cy="1896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a:t>(</a:t>
            </a:r>
            <a:r>
              <a:rPr lang="zh-CN" altLang="en-US" sz="2800"/>
              <a:t>项目名称</a:t>
            </a:r>
            <a:r>
              <a:rPr lang="en-US" altLang="zh-CN" sz="2800"/>
              <a:t>): </a:t>
            </a:r>
            <a:r>
              <a:rPr lang="zh-CN" altLang="en-US" sz="2800"/>
              <a:t>借助被集成起来的微服务调用链来解决云计算微服务架构的错误定位困难问题</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270500" y="2241550"/>
            <a:ext cx="2338070" cy="368300"/>
          </a:xfrm>
          <a:prstGeom prst="rect">
            <a:avLst/>
          </a:prstGeom>
          <a:noFill/>
        </p:spPr>
        <p:txBody>
          <a:bodyPr wrap="square" rtlCol="0">
            <a:spAutoFit/>
          </a:bodyPr>
          <a:p>
            <a:r>
              <a:rPr lang="en-US"/>
              <a:t>Internal Faults</a:t>
            </a:r>
            <a:endParaRPr lang="en-US"/>
          </a:p>
        </p:txBody>
      </p:sp>
      <p:sp>
        <p:nvSpPr>
          <p:cNvPr id="6" name="Text Box 5"/>
          <p:cNvSpPr txBox="1"/>
          <p:nvPr/>
        </p:nvSpPr>
        <p:spPr>
          <a:xfrm>
            <a:off x="5270500" y="2954020"/>
            <a:ext cx="4664075" cy="368300"/>
          </a:xfrm>
          <a:prstGeom prst="rect">
            <a:avLst/>
          </a:prstGeom>
          <a:noFill/>
        </p:spPr>
        <p:txBody>
          <a:bodyPr wrap="square" rtlCol="0">
            <a:spAutoFit/>
          </a:bodyPr>
          <a:p>
            <a:r>
              <a:rPr lang="en-US"/>
              <a:t>Interaction Faults ( with</a:t>
            </a:r>
            <a:r>
              <a:rPr lang="en-US"/>
              <a:t> </a:t>
            </a:r>
            <a:r>
              <a:rPr lang="en-US">
                <a:sym typeface="+mn-ea"/>
              </a:rPr>
              <a:t>Synchronize )</a:t>
            </a:r>
            <a:endParaRPr lang="en-US"/>
          </a:p>
        </p:txBody>
      </p:sp>
      <p:sp>
        <p:nvSpPr>
          <p:cNvPr id="7" name="Text Box 6"/>
          <p:cNvSpPr txBox="1"/>
          <p:nvPr/>
        </p:nvSpPr>
        <p:spPr>
          <a:xfrm>
            <a:off x="5270500" y="5021580"/>
            <a:ext cx="2338070" cy="368300"/>
          </a:xfrm>
          <a:prstGeom prst="rect">
            <a:avLst/>
          </a:prstGeom>
          <a:noFill/>
        </p:spPr>
        <p:txBody>
          <a:bodyPr wrap="square" rtlCol="0">
            <a:spAutoFit/>
          </a:bodyPr>
          <a:p>
            <a:r>
              <a:rPr lang="en-US"/>
              <a:t>Environmental Faults</a:t>
            </a:r>
            <a:endParaRPr lang="en-US"/>
          </a:p>
        </p:txBody>
      </p:sp>
      <p:sp>
        <p:nvSpPr>
          <p:cNvPr id="9" name="Left Brace 8"/>
          <p:cNvSpPr/>
          <p:nvPr/>
        </p:nvSpPr>
        <p:spPr>
          <a:xfrm>
            <a:off x="4947920" y="2310765"/>
            <a:ext cx="247650" cy="30791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6" name="Text Box 15"/>
          <p:cNvSpPr txBox="1"/>
          <p:nvPr/>
        </p:nvSpPr>
        <p:spPr>
          <a:xfrm>
            <a:off x="659765" y="517525"/>
            <a:ext cx="10990580" cy="1476375"/>
          </a:xfrm>
          <a:prstGeom prst="rect">
            <a:avLst/>
          </a:prstGeom>
          <a:noFill/>
        </p:spPr>
        <p:txBody>
          <a:bodyPr wrap="square" rtlCol="0">
            <a:spAutoFit/>
          </a:bodyPr>
          <a:p>
            <a:r>
              <a:rPr lang="zh-CN" altLang="en-US"/>
              <a:t>根据 </a:t>
            </a:r>
            <a:r>
              <a:rPr lang="en-US" altLang="zh-CN"/>
              <a:t>TSE-19 </a:t>
            </a:r>
            <a:r>
              <a:rPr lang="zh-CN" altLang="en-US"/>
              <a:t>论文的归纳总结，我们可以得到如下几种错误分类；</a:t>
            </a:r>
            <a:endParaRPr lang="zh-CN" altLang="en-US"/>
          </a:p>
          <a:p>
            <a:r>
              <a:rPr lang="zh-CN" altLang="en-US"/>
              <a:t>对于这几种错误，它们的 </a:t>
            </a:r>
            <a:r>
              <a:rPr lang="zh-CN" altLang="en-US" b="1"/>
              <a:t>集成调用链 </a:t>
            </a:r>
            <a:r>
              <a:rPr lang="zh-CN" altLang="en-US"/>
              <a:t>都会显示出与其他类型所不同的特征</a:t>
            </a:r>
            <a:r>
              <a:rPr lang="en-US" altLang="zh-CN"/>
              <a:t>。</a:t>
            </a:r>
            <a:endParaRPr lang="en-US" altLang="zh-CN"/>
          </a:p>
          <a:p>
            <a:r>
              <a:rPr lang="zh-CN" altLang="en-US"/>
              <a:t>将它们这些 </a:t>
            </a:r>
            <a:r>
              <a:rPr lang="zh-CN" altLang="en-US" b="1"/>
              <a:t>错误的集成调用链</a:t>
            </a:r>
            <a:r>
              <a:rPr lang="zh-CN" altLang="en-US"/>
              <a:t> 分别与正常状态下 </a:t>
            </a:r>
            <a:r>
              <a:rPr lang="zh-CN" altLang="en-US" b="1"/>
              <a:t>成功调用的集成调用链</a:t>
            </a:r>
            <a:r>
              <a:rPr lang="zh-CN" altLang="en-US"/>
              <a:t> 进行对比，不仅可以定位到错误位置，还可以对该错误的类型作出初步判断。</a:t>
            </a:r>
            <a:endParaRPr lang="en-US" altLang="zh-CN"/>
          </a:p>
          <a:p>
            <a:r>
              <a:rPr lang="en-US" altLang="zh-CN"/>
              <a:t>( </a:t>
            </a:r>
            <a:r>
              <a:rPr lang="zh-CN" altLang="en-US"/>
              <a:t>这将会有助于改善运维团队进行错误定位，缩短其所花费的时间 </a:t>
            </a:r>
            <a:r>
              <a:rPr lang="en-US" altLang="zh-CN"/>
              <a:t>)</a:t>
            </a:r>
            <a:endParaRPr lang="en-US" altLang="zh-CN"/>
          </a:p>
        </p:txBody>
      </p:sp>
      <p:sp>
        <p:nvSpPr>
          <p:cNvPr id="2" name="Text Box 1"/>
          <p:cNvSpPr txBox="1"/>
          <p:nvPr/>
        </p:nvSpPr>
        <p:spPr>
          <a:xfrm>
            <a:off x="5270500" y="3665855"/>
            <a:ext cx="4664075" cy="368300"/>
          </a:xfrm>
          <a:prstGeom prst="rect">
            <a:avLst/>
          </a:prstGeom>
          <a:noFill/>
        </p:spPr>
        <p:txBody>
          <a:bodyPr wrap="square" rtlCol="0">
            <a:spAutoFit/>
          </a:bodyPr>
          <a:p>
            <a:r>
              <a:rPr lang="en-US"/>
              <a:t>Interaction Faults ( with As</a:t>
            </a:r>
            <a:r>
              <a:rPr lang="en-US">
                <a:sym typeface="+mn-ea"/>
              </a:rPr>
              <a:t>ynchronize )</a:t>
            </a:r>
            <a:endParaRPr lang="en-US"/>
          </a:p>
        </p:txBody>
      </p:sp>
      <p:sp>
        <p:nvSpPr>
          <p:cNvPr id="3" name="Text Box 2"/>
          <p:cNvSpPr txBox="1"/>
          <p:nvPr/>
        </p:nvSpPr>
        <p:spPr>
          <a:xfrm>
            <a:off x="5270500" y="4343400"/>
            <a:ext cx="4664075" cy="368300"/>
          </a:xfrm>
          <a:prstGeom prst="rect">
            <a:avLst/>
          </a:prstGeom>
          <a:noFill/>
        </p:spPr>
        <p:txBody>
          <a:bodyPr wrap="square" rtlCol="0">
            <a:spAutoFit/>
          </a:bodyPr>
          <a:p>
            <a:r>
              <a:rPr lang="en-US"/>
              <a:t>Interaction Faults ( with Message Queue</a:t>
            </a:r>
            <a:r>
              <a:rPr lang="en-US">
                <a:sym typeface="+mn-ea"/>
              </a:rPr>
              <a:t> )</a:t>
            </a:r>
            <a:endParaRPr lang="en-US"/>
          </a:p>
        </p:txBody>
      </p:sp>
      <p:sp>
        <p:nvSpPr>
          <p:cNvPr id="17" name="Text Box 16"/>
          <p:cNvSpPr txBox="1"/>
          <p:nvPr/>
        </p:nvSpPr>
        <p:spPr>
          <a:xfrm>
            <a:off x="2767965" y="3528060"/>
            <a:ext cx="1832610" cy="645160"/>
          </a:xfrm>
          <a:prstGeom prst="rect">
            <a:avLst/>
          </a:prstGeom>
          <a:noFill/>
        </p:spPr>
        <p:txBody>
          <a:bodyPr wrap="square" rtlCol="0">
            <a:spAutoFit/>
          </a:bodyPr>
          <a:p>
            <a:r>
              <a:rPr lang="en-US"/>
              <a:t>Fault Types of microservices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Rectangle 23"/>
          <p:cNvSpPr/>
          <p:nvPr/>
        </p:nvSpPr>
        <p:spPr>
          <a:xfrm>
            <a:off x="2577465" y="238633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5" name="Rectangle 14"/>
          <p:cNvSpPr/>
          <p:nvPr/>
        </p:nvSpPr>
        <p:spPr>
          <a:xfrm>
            <a:off x="2562225" y="4031615"/>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1864360" y="3958590"/>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51185" y="3958590"/>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153035" y="3777615"/>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26" name="Rectangle 25"/>
          <p:cNvSpPr/>
          <p:nvPr/>
        </p:nvSpPr>
        <p:spPr>
          <a:xfrm>
            <a:off x="3886200" y="4631055"/>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Rectangle 4"/>
          <p:cNvSpPr/>
          <p:nvPr/>
        </p:nvSpPr>
        <p:spPr>
          <a:xfrm>
            <a:off x="2751455" y="4558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8" name="Rectangle 27"/>
          <p:cNvSpPr/>
          <p:nvPr/>
        </p:nvSpPr>
        <p:spPr>
          <a:xfrm>
            <a:off x="9163685" y="4558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 29"/>
          <p:cNvSpPr/>
          <p:nvPr/>
        </p:nvSpPr>
        <p:spPr>
          <a:xfrm>
            <a:off x="4832350" y="5258435"/>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1" name="Rectangle 30"/>
          <p:cNvSpPr/>
          <p:nvPr/>
        </p:nvSpPr>
        <p:spPr>
          <a:xfrm>
            <a:off x="4246880" y="5196840"/>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2" name="Rectangle 31"/>
          <p:cNvSpPr/>
          <p:nvPr/>
        </p:nvSpPr>
        <p:spPr>
          <a:xfrm>
            <a:off x="8261350" y="5197475"/>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Rectangle 32"/>
          <p:cNvSpPr/>
          <p:nvPr/>
        </p:nvSpPr>
        <p:spPr>
          <a:xfrm>
            <a:off x="5242560" y="573595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5" name="Elbow Connector 34"/>
          <p:cNvCxnSpPr/>
          <p:nvPr/>
        </p:nvCxnSpPr>
        <p:spPr>
          <a:xfrm rot="5400000">
            <a:off x="-6134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825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a:off x="27495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140589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177038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a:off x="235966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276288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a:off x="551307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57848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a:off x="638746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a:off x="66878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78181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82715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900430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341630" y="4558665"/>
            <a:ext cx="1056640" cy="337185"/>
          </a:xfrm>
          <a:prstGeom prst="rect">
            <a:avLst/>
          </a:prstGeom>
          <a:noFill/>
        </p:spPr>
        <p:txBody>
          <a:bodyPr wrap="square" rtlCol="0">
            <a:spAutoFit/>
          </a:bodyPr>
          <a:p>
            <a:r>
              <a:rPr lang="zh-CN" altLang="en-US" sz="1600"/>
              <a:t>前端组件</a:t>
            </a:r>
            <a:endParaRPr lang="zh-CN" altLang="en-US" sz="1600"/>
          </a:p>
        </p:txBody>
      </p:sp>
      <p:sp>
        <p:nvSpPr>
          <p:cNvPr id="63" name="Text Box 62"/>
          <p:cNvSpPr txBox="1"/>
          <p:nvPr/>
        </p:nvSpPr>
        <p:spPr>
          <a:xfrm>
            <a:off x="319405" y="508190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64" name="Text Box 63"/>
          <p:cNvSpPr txBox="1"/>
          <p:nvPr/>
        </p:nvSpPr>
        <p:spPr>
          <a:xfrm>
            <a:off x="152400" y="565848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67" name="Rectangle 66"/>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67"/>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3" name="Rectangle 2"/>
          <p:cNvSpPr/>
          <p:nvPr/>
        </p:nvSpPr>
        <p:spPr>
          <a:xfrm>
            <a:off x="1866265" y="231394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2754630" y="231394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 16"/>
          <p:cNvSpPr/>
          <p:nvPr/>
        </p:nvSpPr>
        <p:spPr>
          <a:xfrm>
            <a:off x="4253230" y="231330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Rectangle 18"/>
          <p:cNvSpPr/>
          <p:nvPr/>
        </p:nvSpPr>
        <p:spPr>
          <a:xfrm>
            <a:off x="5239385" y="231330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Rectangle 19"/>
          <p:cNvSpPr/>
          <p:nvPr/>
        </p:nvSpPr>
        <p:spPr>
          <a:xfrm>
            <a:off x="8267700" y="231457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Rectangle 20"/>
          <p:cNvSpPr/>
          <p:nvPr/>
        </p:nvSpPr>
        <p:spPr>
          <a:xfrm>
            <a:off x="9167495" y="231330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3" name="Rectangle 22"/>
          <p:cNvSpPr/>
          <p:nvPr/>
        </p:nvSpPr>
        <p:spPr>
          <a:xfrm>
            <a:off x="10747375" y="231394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Text Box 24"/>
          <p:cNvSpPr txBox="1"/>
          <p:nvPr/>
        </p:nvSpPr>
        <p:spPr>
          <a:xfrm>
            <a:off x="152400" y="2132330"/>
            <a:ext cx="1526540" cy="583565"/>
          </a:xfrm>
          <a:prstGeom prst="rect">
            <a:avLst/>
          </a:prstGeom>
          <a:noFill/>
        </p:spPr>
        <p:txBody>
          <a:bodyPr wrap="square" rtlCol="0">
            <a:spAutoFit/>
          </a:bodyPr>
          <a:p>
            <a:r>
              <a:rPr lang="zh-CN" altLang="en-US" sz="1600">
                <a:sym typeface="+mn-ea"/>
              </a:rPr>
              <a:t>理想情况的</a:t>
            </a:r>
            <a:endParaRPr lang="zh-CN" altLang="en-US" sz="1600"/>
          </a:p>
          <a:p>
            <a:r>
              <a:rPr lang="zh-CN" altLang="en-US" sz="1600" b="1">
                <a:sym typeface="+mn-ea"/>
              </a:rPr>
              <a:t>集成调用链</a:t>
            </a:r>
            <a:endParaRPr lang="en-US" altLang="zh-CN" sz="1600"/>
          </a:p>
        </p:txBody>
      </p:sp>
      <p:sp>
        <p:nvSpPr>
          <p:cNvPr id="27" name="Rectangle 26"/>
          <p:cNvSpPr/>
          <p:nvPr/>
        </p:nvSpPr>
        <p:spPr>
          <a:xfrm>
            <a:off x="1678940" y="3795395"/>
            <a:ext cx="10251440" cy="2320290"/>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4" name="Up Arrow 33"/>
          <p:cNvSpPr/>
          <p:nvPr/>
        </p:nvSpPr>
        <p:spPr>
          <a:xfrm>
            <a:off x="9373235" y="2825750"/>
            <a:ext cx="313055" cy="867410"/>
          </a:xfrm>
          <a:prstGeom prst="up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9" name="Text Box 28"/>
          <p:cNvSpPr txBox="1"/>
          <p:nvPr/>
        </p:nvSpPr>
        <p:spPr>
          <a:xfrm>
            <a:off x="1797685" y="426720"/>
            <a:ext cx="9633585" cy="645160"/>
          </a:xfrm>
          <a:prstGeom prst="rect">
            <a:avLst/>
          </a:prstGeom>
          <a:noFill/>
        </p:spPr>
        <p:txBody>
          <a:bodyPr wrap="square" rtlCol="0">
            <a:spAutoFit/>
          </a:bodyPr>
          <a:p>
            <a:r>
              <a:rPr lang="zh-CN" altLang="en-US"/>
              <a:t>根据系统长时间运行所收集到的运维数据，我们可以得到系统内的任意一条调用链，在</a:t>
            </a:r>
            <a:r>
              <a:rPr lang="en-US" altLang="zh-CN"/>
              <a:t>“</a:t>
            </a:r>
            <a:r>
              <a:rPr lang="zh-CN" altLang="en-US"/>
              <a:t>正常情况</a:t>
            </a:r>
            <a:r>
              <a:rPr lang="en-US" altLang="zh-CN"/>
              <a:t>(Non-Faulty Situation)” </a:t>
            </a:r>
            <a:r>
              <a:rPr lang="zh-CN" altLang="en-US"/>
              <a:t>下的 </a:t>
            </a:r>
            <a:r>
              <a:rPr lang="zh-CN" altLang="en-US" b="1"/>
              <a:t>集成调用链</a:t>
            </a:r>
            <a:r>
              <a:rPr lang="zh-CN" altLang="en-US"/>
              <a:t> ，在这里我们称其为</a:t>
            </a:r>
            <a:r>
              <a:rPr lang="en-US" altLang="zh-CN"/>
              <a:t>“</a:t>
            </a:r>
            <a:r>
              <a:rPr lang="zh-CN" altLang="en-US" b="1"/>
              <a:t>理想情况下的集成调用链</a:t>
            </a:r>
            <a:r>
              <a:rPr lang="en-US" altLang="zh-CN"/>
              <a:t>”</a:t>
            </a:r>
            <a:endParaRPr lang="en-US" altLang="zh-CN"/>
          </a:p>
        </p:txBody>
      </p:sp>
      <p:sp>
        <p:nvSpPr>
          <p:cNvPr id="6" name="Text Box 5"/>
          <p:cNvSpPr txBox="1"/>
          <p:nvPr/>
        </p:nvSpPr>
        <p:spPr>
          <a:xfrm>
            <a:off x="1906905" y="1210310"/>
            <a:ext cx="9280525" cy="922020"/>
          </a:xfrm>
          <a:prstGeom prst="rect">
            <a:avLst/>
          </a:prstGeom>
          <a:noFill/>
        </p:spPr>
        <p:txBody>
          <a:bodyPr wrap="square" rtlCol="0">
            <a:spAutoFit/>
          </a:bodyPr>
          <a:p>
            <a:r>
              <a:rPr lang="zh-CN" altLang="en-US">
                <a:sym typeface="+mn-ea"/>
              </a:rPr>
              <a:t>对于上述</a:t>
            </a:r>
            <a:r>
              <a:rPr lang="zh-CN" altLang="en-US">
                <a:sym typeface="+mn-ea"/>
              </a:rPr>
              <a:t>几种错误，它们的 </a:t>
            </a:r>
            <a:r>
              <a:rPr lang="zh-CN" altLang="en-US" b="1">
                <a:sym typeface="+mn-ea"/>
              </a:rPr>
              <a:t>集成调用链 </a:t>
            </a:r>
            <a:r>
              <a:rPr lang="zh-CN" altLang="en-US">
                <a:sym typeface="+mn-ea"/>
              </a:rPr>
              <a:t>都会显示出与其他类型所不同的特征</a:t>
            </a:r>
            <a:r>
              <a:rPr lang="en-US" altLang="zh-CN">
                <a:sym typeface="+mn-ea"/>
              </a:rPr>
              <a:t>。</a:t>
            </a:r>
            <a:endParaRPr lang="en-US" altLang="zh-CN"/>
          </a:p>
          <a:p>
            <a:r>
              <a:rPr lang="zh-CN" altLang="en-US">
                <a:sym typeface="+mn-ea"/>
              </a:rPr>
              <a:t>将它们这些 </a:t>
            </a:r>
            <a:r>
              <a:rPr lang="zh-CN" altLang="en-US" b="1">
                <a:sym typeface="+mn-ea"/>
              </a:rPr>
              <a:t>错误的集成调用链</a:t>
            </a:r>
            <a:r>
              <a:rPr lang="zh-CN" altLang="en-US">
                <a:sym typeface="+mn-ea"/>
              </a:rPr>
              <a:t> 分别与正常状态下 </a:t>
            </a:r>
            <a:r>
              <a:rPr lang="zh-CN" altLang="en-US" b="1">
                <a:sym typeface="+mn-ea"/>
              </a:rPr>
              <a:t>理想情况下的集成调用链</a:t>
            </a:r>
            <a:r>
              <a:rPr lang="zh-CN" altLang="en-US">
                <a:sym typeface="+mn-ea"/>
              </a:rPr>
              <a:t> 进行对比，不仅可以定位到错误位置，还可以对该错误的类型作出初步判断。</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Rectangle 23"/>
          <p:cNvSpPr/>
          <p:nvPr/>
        </p:nvSpPr>
        <p:spPr>
          <a:xfrm>
            <a:off x="2577465" y="163957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5" name="Rectangle 14"/>
          <p:cNvSpPr/>
          <p:nvPr/>
        </p:nvSpPr>
        <p:spPr>
          <a:xfrm>
            <a:off x="2562225" y="4031615"/>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1864360" y="3958590"/>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51185" y="3958590"/>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153035" y="3777615"/>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5" name="Rectangle 4"/>
          <p:cNvSpPr/>
          <p:nvPr/>
        </p:nvSpPr>
        <p:spPr>
          <a:xfrm>
            <a:off x="2751455" y="4558665"/>
            <a:ext cx="873188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2" name="Text Box 61"/>
          <p:cNvSpPr txBox="1"/>
          <p:nvPr/>
        </p:nvSpPr>
        <p:spPr>
          <a:xfrm>
            <a:off x="341630" y="4558665"/>
            <a:ext cx="1056640" cy="337185"/>
          </a:xfrm>
          <a:prstGeom prst="rect">
            <a:avLst/>
          </a:prstGeom>
          <a:noFill/>
        </p:spPr>
        <p:txBody>
          <a:bodyPr wrap="square" rtlCol="0">
            <a:spAutoFit/>
          </a:bodyPr>
          <a:p>
            <a:r>
              <a:rPr lang="zh-CN" altLang="en-US" sz="1600"/>
              <a:t>前端组件</a:t>
            </a:r>
            <a:endParaRPr lang="zh-CN" altLang="en-US" sz="1600"/>
          </a:p>
        </p:txBody>
      </p:sp>
      <p:sp>
        <p:nvSpPr>
          <p:cNvPr id="63" name="Text Box 62"/>
          <p:cNvSpPr txBox="1"/>
          <p:nvPr/>
        </p:nvSpPr>
        <p:spPr>
          <a:xfrm>
            <a:off x="319405" y="508190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67" name="Rectangle 66"/>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67"/>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6" name="Rectangle 5"/>
          <p:cNvSpPr/>
          <p:nvPr/>
        </p:nvSpPr>
        <p:spPr>
          <a:xfrm>
            <a:off x="1866265" y="156718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2754630" y="156718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 16"/>
          <p:cNvSpPr/>
          <p:nvPr/>
        </p:nvSpPr>
        <p:spPr>
          <a:xfrm>
            <a:off x="4253230" y="156654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Rectangle 18"/>
          <p:cNvSpPr/>
          <p:nvPr/>
        </p:nvSpPr>
        <p:spPr>
          <a:xfrm>
            <a:off x="5239385" y="156654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Rectangle 19"/>
          <p:cNvSpPr/>
          <p:nvPr/>
        </p:nvSpPr>
        <p:spPr>
          <a:xfrm>
            <a:off x="8267700" y="156781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Rectangle 20"/>
          <p:cNvSpPr/>
          <p:nvPr/>
        </p:nvSpPr>
        <p:spPr>
          <a:xfrm>
            <a:off x="9167495" y="156654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3" name="Rectangle 22"/>
          <p:cNvSpPr/>
          <p:nvPr/>
        </p:nvSpPr>
        <p:spPr>
          <a:xfrm>
            <a:off x="10747375" y="156718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248285" y="1354455"/>
            <a:ext cx="1430655" cy="645160"/>
          </a:xfrm>
          <a:prstGeom prst="rect">
            <a:avLst/>
          </a:prstGeom>
          <a:noFill/>
        </p:spPr>
        <p:txBody>
          <a:bodyPr wrap="square" rtlCol="0">
            <a:spAutoFit/>
          </a:bodyPr>
          <a:p>
            <a:r>
              <a:rPr lang="zh-CN" altLang="en-US"/>
              <a:t>理想</a:t>
            </a:r>
            <a:r>
              <a:rPr lang="zh-CN" altLang="en-US"/>
              <a:t>情况的</a:t>
            </a:r>
            <a:endParaRPr lang="zh-CN" altLang="en-US"/>
          </a:p>
          <a:p>
            <a:r>
              <a:rPr lang="zh-CN" altLang="en-US" b="1"/>
              <a:t>集成调用链</a:t>
            </a:r>
            <a:endParaRPr lang="zh-CN" altLang="en-US" b="1"/>
          </a:p>
        </p:txBody>
      </p:sp>
      <p:sp>
        <p:nvSpPr>
          <p:cNvPr id="8" name="Text Box 7"/>
          <p:cNvSpPr txBox="1"/>
          <p:nvPr/>
        </p:nvSpPr>
        <p:spPr>
          <a:xfrm>
            <a:off x="153035" y="361315"/>
            <a:ext cx="2338070" cy="368300"/>
          </a:xfrm>
          <a:prstGeom prst="rect">
            <a:avLst/>
          </a:prstGeom>
          <a:noFill/>
        </p:spPr>
        <p:txBody>
          <a:bodyPr wrap="square" rtlCol="0">
            <a:spAutoFit/>
          </a:bodyPr>
          <a:p>
            <a:r>
              <a:rPr lang="en-US"/>
              <a:t>Internal Faults</a:t>
            </a:r>
            <a:endParaRPr lang="en-US"/>
          </a:p>
        </p:txBody>
      </p:sp>
      <p:sp>
        <p:nvSpPr>
          <p:cNvPr id="10" name="Text Box 9"/>
          <p:cNvSpPr txBox="1"/>
          <p:nvPr/>
        </p:nvSpPr>
        <p:spPr>
          <a:xfrm>
            <a:off x="68580" y="2321560"/>
            <a:ext cx="1797050" cy="368300"/>
          </a:xfrm>
          <a:prstGeom prst="rect">
            <a:avLst/>
          </a:prstGeom>
          <a:noFill/>
        </p:spPr>
        <p:txBody>
          <a:bodyPr wrap="square" rtlCol="0">
            <a:spAutoFit/>
          </a:bodyPr>
          <a:p>
            <a:r>
              <a:rPr lang="en-US">
                <a:sym typeface="+mn-ea"/>
              </a:rPr>
              <a:t>Internal Faults</a:t>
            </a:r>
            <a:endParaRPr lang="zh-CN" altLang="en-US">
              <a:sym typeface="+mn-ea"/>
            </a:endParaRPr>
          </a:p>
        </p:txBody>
      </p:sp>
      <p:sp>
        <p:nvSpPr>
          <p:cNvPr id="11" name="Rectangle 10"/>
          <p:cNvSpPr/>
          <p:nvPr/>
        </p:nvSpPr>
        <p:spPr>
          <a:xfrm>
            <a:off x="2577465" y="246761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2" name="Rectangle 11"/>
          <p:cNvSpPr/>
          <p:nvPr/>
        </p:nvSpPr>
        <p:spPr>
          <a:xfrm>
            <a:off x="1866265" y="239522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Rectangle 12"/>
          <p:cNvSpPr/>
          <p:nvPr/>
        </p:nvSpPr>
        <p:spPr>
          <a:xfrm>
            <a:off x="2754630" y="2395220"/>
            <a:ext cx="872490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7" name="Rectangle 36"/>
          <p:cNvSpPr/>
          <p:nvPr/>
        </p:nvSpPr>
        <p:spPr>
          <a:xfrm>
            <a:off x="10747375" y="2395220"/>
            <a:ext cx="732790" cy="148590"/>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4" name="Text Box 63"/>
          <p:cNvSpPr txBox="1"/>
          <p:nvPr/>
        </p:nvSpPr>
        <p:spPr>
          <a:xfrm>
            <a:off x="152400" y="565848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38" name="Down Arrow 37"/>
          <p:cNvSpPr/>
          <p:nvPr/>
        </p:nvSpPr>
        <p:spPr>
          <a:xfrm>
            <a:off x="3515995" y="3554730"/>
            <a:ext cx="144780" cy="9404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39" name="Text Box 38"/>
          <p:cNvSpPr txBox="1"/>
          <p:nvPr/>
        </p:nvSpPr>
        <p:spPr>
          <a:xfrm>
            <a:off x="10438765" y="3554730"/>
            <a:ext cx="1349375" cy="368300"/>
          </a:xfrm>
          <a:prstGeom prst="rect">
            <a:avLst/>
          </a:prstGeom>
          <a:noFill/>
        </p:spPr>
        <p:txBody>
          <a:bodyPr wrap="square" rtlCol="0">
            <a:spAutoFit/>
          </a:bodyPr>
          <a:p>
            <a:r>
              <a:rPr lang="en-US">
                <a:solidFill>
                  <a:schemeClr val="accent2"/>
                </a:solidFill>
              </a:rPr>
              <a:t>Time out</a:t>
            </a:r>
            <a:endParaRPr lang="en-US">
              <a:solidFill>
                <a:schemeClr val="accent2"/>
              </a:solidFill>
            </a:endParaRPr>
          </a:p>
        </p:txBody>
      </p:sp>
      <p:sp>
        <p:nvSpPr>
          <p:cNvPr id="40" name="Text Box 39"/>
          <p:cNvSpPr txBox="1"/>
          <p:nvPr/>
        </p:nvSpPr>
        <p:spPr>
          <a:xfrm>
            <a:off x="3660775" y="3409315"/>
            <a:ext cx="4688205" cy="368300"/>
          </a:xfrm>
          <a:prstGeom prst="rect">
            <a:avLst/>
          </a:prstGeom>
          <a:noFill/>
        </p:spPr>
        <p:txBody>
          <a:bodyPr wrap="square" rtlCol="0">
            <a:spAutoFit/>
          </a:bodyPr>
          <a:p>
            <a:r>
              <a:rPr lang="zh-CN" altLang="en-US">
                <a:solidFill>
                  <a:schemeClr val="accent2"/>
                </a:solidFill>
              </a:rPr>
              <a:t>于此处发生容器</a:t>
            </a:r>
            <a:r>
              <a:rPr lang="en-US" altLang="zh-CN">
                <a:solidFill>
                  <a:schemeClr val="accent2"/>
                </a:solidFill>
              </a:rPr>
              <a:t>“</a:t>
            </a:r>
            <a:r>
              <a:rPr lang="zh-CN" altLang="en-US">
                <a:solidFill>
                  <a:schemeClr val="accent2"/>
                </a:solidFill>
              </a:rPr>
              <a:t>前端组件</a:t>
            </a:r>
            <a:r>
              <a:rPr lang="en-US" altLang="zh-CN">
                <a:solidFill>
                  <a:schemeClr val="accent2"/>
                </a:solidFill>
              </a:rPr>
              <a:t>”</a:t>
            </a:r>
            <a:r>
              <a:rPr lang="zh-CN" altLang="en-US">
                <a:solidFill>
                  <a:schemeClr val="accent2"/>
                </a:solidFill>
              </a:rPr>
              <a:t>的内部错误。</a:t>
            </a:r>
            <a:endParaRPr lang="zh-CN" altLang="en-US">
              <a:solidFill>
                <a:schemeClr val="accent2"/>
              </a:solidFill>
            </a:endParaRPr>
          </a:p>
        </p:txBody>
      </p:sp>
      <p:sp>
        <p:nvSpPr>
          <p:cNvPr id="41" name="Multiply 40"/>
          <p:cNvSpPr/>
          <p:nvPr/>
        </p:nvSpPr>
        <p:spPr>
          <a:xfrm>
            <a:off x="3392170" y="4442460"/>
            <a:ext cx="391795" cy="45466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cxnSp>
        <p:nvCxnSpPr>
          <p:cNvPr id="42" name="Elbow Connector 41"/>
          <p:cNvCxnSpPr/>
          <p:nvPr/>
        </p:nvCxnSpPr>
        <p:spPr>
          <a:xfrm rot="5400000">
            <a:off x="1109980" y="3924300"/>
            <a:ext cx="4955540" cy="3175"/>
          </a:xfrm>
          <a:prstGeom prst="bentConnector2">
            <a:avLst/>
          </a:prstGeom>
          <a:ln>
            <a:prstDash val="dash"/>
          </a:ln>
        </p:spPr>
        <p:style>
          <a:lnRef idx="2">
            <a:schemeClr val="accent2"/>
          </a:lnRef>
          <a:fillRef idx="0">
            <a:schemeClr val="accent2"/>
          </a:fillRef>
          <a:effectRef idx="1">
            <a:schemeClr val="accent2"/>
          </a:effectRef>
          <a:fontRef idx="minor">
            <a:schemeClr val="tx1"/>
          </a:fontRef>
        </p:style>
      </p:cxnSp>
      <p:sp>
        <p:nvSpPr>
          <p:cNvPr id="43" name="Text Box 42"/>
          <p:cNvSpPr txBox="1"/>
          <p:nvPr/>
        </p:nvSpPr>
        <p:spPr>
          <a:xfrm>
            <a:off x="1327150" y="2792095"/>
            <a:ext cx="10152380" cy="645160"/>
          </a:xfrm>
          <a:prstGeom prst="rect">
            <a:avLst/>
          </a:prstGeom>
          <a:noFill/>
        </p:spPr>
        <p:txBody>
          <a:bodyPr wrap="square" rtlCol="0">
            <a:spAutoFit/>
          </a:bodyPr>
          <a:p>
            <a:r>
              <a:rPr lang="en-US" altLang="zh-CN"/>
              <a:t>Internal Faults </a:t>
            </a:r>
            <a:r>
              <a:rPr lang="zh-CN" altLang="en-US"/>
              <a:t>的 </a:t>
            </a:r>
            <a:r>
              <a:rPr lang="zh-CN" altLang="en-US" b="1"/>
              <a:t>集成调用链</a:t>
            </a:r>
            <a:r>
              <a:rPr lang="zh-CN" altLang="en-US"/>
              <a:t> 特点：某一个组件的处理时间 </a:t>
            </a:r>
            <a:r>
              <a:rPr lang="en-US" altLang="zh-CN"/>
              <a:t>(process time) </a:t>
            </a:r>
            <a:r>
              <a:rPr lang="zh-CN" altLang="en-US" b="1"/>
              <a:t>明显长于其正常情况下的时长</a:t>
            </a:r>
            <a:r>
              <a:rPr lang="zh-CN" altLang="en-US"/>
              <a:t>；则可以初步断定故障位置为处理时长过长的组件，故障类型为</a:t>
            </a:r>
            <a:r>
              <a:rPr lang="en-US" altLang="zh-CN"/>
              <a:t>“</a:t>
            </a:r>
            <a:r>
              <a:rPr lang="zh-CN" altLang="en-US"/>
              <a:t>内部故障</a:t>
            </a:r>
            <a:r>
              <a:rPr lang="en-US" altLang="zh-CN"/>
              <a:t>(</a:t>
            </a:r>
            <a:r>
              <a:rPr lang="en-US" altLang="zh-CN">
                <a:sym typeface="+mn-ea"/>
              </a:rPr>
              <a:t>Internal Faults</a:t>
            </a:r>
            <a:r>
              <a:rPr lang="en-US" altLang="zh-CN"/>
              <a:t>)</a:t>
            </a:r>
            <a:r>
              <a:rPr lang="en-US" altLang="zh-CN"/>
              <a:t>”</a:t>
            </a:r>
            <a:r>
              <a:rPr lang="zh-CN" altLang="en-US"/>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Rectangle 44"/>
          <p:cNvSpPr/>
          <p:nvPr/>
        </p:nvSpPr>
        <p:spPr>
          <a:xfrm>
            <a:off x="2562225" y="4031615"/>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6" name="Rectangle 45"/>
          <p:cNvSpPr/>
          <p:nvPr/>
        </p:nvSpPr>
        <p:spPr>
          <a:xfrm>
            <a:off x="1864360" y="3958590"/>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7" name="Rectangle 46"/>
          <p:cNvSpPr/>
          <p:nvPr/>
        </p:nvSpPr>
        <p:spPr>
          <a:xfrm>
            <a:off x="10751185" y="3958590"/>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8" name="Text Box 47"/>
          <p:cNvSpPr txBox="1"/>
          <p:nvPr/>
        </p:nvSpPr>
        <p:spPr>
          <a:xfrm>
            <a:off x="153035" y="3777615"/>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49" name="Rectangle 48"/>
          <p:cNvSpPr/>
          <p:nvPr/>
        </p:nvSpPr>
        <p:spPr>
          <a:xfrm>
            <a:off x="3886200" y="4631055"/>
            <a:ext cx="6797675"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0" name="Rectangle 49"/>
          <p:cNvSpPr/>
          <p:nvPr/>
        </p:nvSpPr>
        <p:spPr>
          <a:xfrm>
            <a:off x="2751455" y="4558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1" name="Rectangle 50"/>
          <p:cNvSpPr/>
          <p:nvPr/>
        </p:nvSpPr>
        <p:spPr>
          <a:xfrm>
            <a:off x="10683875" y="4558665"/>
            <a:ext cx="74485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2" name="Rectangle 51"/>
          <p:cNvSpPr/>
          <p:nvPr/>
        </p:nvSpPr>
        <p:spPr>
          <a:xfrm>
            <a:off x="3888740" y="5258435"/>
            <a:ext cx="64135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75" name="Text Box 74"/>
          <p:cNvSpPr txBox="1"/>
          <p:nvPr/>
        </p:nvSpPr>
        <p:spPr>
          <a:xfrm>
            <a:off x="341630" y="4558665"/>
            <a:ext cx="1056640" cy="337185"/>
          </a:xfrm>
          <a:prstGeom prst="rect">
            <a:avLst/>
          </a:prstGeom>
          <a:noFill/>
        </p:spPr>
        <p:txBody>
          <a:bodyPr wrap="square" rtlCol="0">
            <a:spAutoFit/>
          </a:bodyPr>
          <a:p>
            <a:r>
              <a:rPr lang="zh-CN" altLang="en-US" sz="1600"/>
              <a:t>前端组件</a:t>
            </a:r>
            <a:endParaRPr lang="zh-CN" altLang="en-US" sz="1600"/>
          </a:p>
        </p:txBody>
      </p:sp>
      <p:sp>
        <p:nvSpPr>
          <p:cNvPr id="76" name="Text Box 75"/>
          <p:cNvSpPr txBox="1"/>
          <p:nvPr/>
        </p:nvSpPr>
        <p:spPr>
          <a:xfrm>
            <a:off x="319405" y="508190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77" name="Text Box 76"/>
          <p:cNvSpPr txBox="1"/>
          <p:nvPr/>
        </p:nvSpPr>
        <p:spPr>
          <a:xfrm>
            <a:off x="152400" y="565848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78" name="Rectangle 77"/>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91" name="Rectangle 90"/>
          <p:cNvSpPr/>
          <p:nvPr/>
        </p:nvSpPr>
        <p:spPr>
          <a:xfrm>
            <a:off x="2577465" y="163957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92" name="Rectangle 91"/>
          <p:cNvSpPr/>
          <p:nvPr/>
        </p:nvSpPr>
        <p:spPr>
          <a:xfrm>
            <a:off x="1866265" y="156718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3" name="Rectangle 92"/>
          <p:cNvSpPr/>
          <p:nvPr/>
        </p:nvSpPr>
        <p:spPr>
          <a:xfrm>
            <a:off x="2754630" y="156718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4" name="Rectangle 93"/>
          <p:cNvSpPr/>
          <p:nvPr/>
        </p:nvSpPr>
        <p:spPr>
          <a:xfrm>
            <a:off x="4253230" y="156654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5" name="Rectangle 94"/>
          <p:cNvSpPr/>
          <p:nvPr/>
        </p:nvSpPr>
        <p:spPr>
          <a:xfrm>
            <a:off x="5239385" y="156654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6" name="Rectangle 95"/>
          <p:cNvSpPr/>
          <p:nvPr/>
        </p:nvSpPr>
        <p:spPr>
          <a:xfrm>
            <a:off x="8267700" y="156781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7" name="Rectangle 96"/>
          <p:cNvSpPr/>
          <p:nvPr/>
        </p:nvSpPr>
        <p:spPr>
          <a:xfrm>
            <a:off x="9167495" y="156654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8" name="Rectangle 97"/>
          <p:cNvSpPr/>
          <p:nvPr/>
        </p:nvSpPr>
        <p:spPr>
          <a:xfrm>
            <a:off x="10747375" y="156718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9" name="Text Box 98"/>
          <p:cNvSpPr txBox="1"/>
          <p:nvPr/>
        </p:nvSpPr>
        <p:spPr>
          <a:xfrm>
            <a:off x="248285" y="1354455"/>
            <a:ext cx="1430655" cy="645160"/>
          </a:xfrm>
          <a:prstGeom prst="rect">
            <a:avLst/>
          </a:prstGeom>
          <a:noFill/>
        </p:spPr>
        <p:txBody>
          <a:bodyPr wrap="square" rtlCol="0">
            <a:spAutoFit/>
          </a:bodyPr>
          <a:p>
            <a:r>
              <a:rPr lang="zh-CN" altLang="en-US"/>
              <a:t>理想情况的</a:t>
            </a:r>
            <a:endParaRPr lang="zh-CN" altLang="en-US"/>
          </a:p>
          <a:p>
            <a:r>
              <a:rPr lang="zh-CN" altLang="en-US" b="1"/>
              <a:t>集成调用链</a:t>
            </a:r>
            <a:endParaRPr lang="zh-CN" altLang="en-US" b="1"/>
          </a:p>
        </p:txBody>
      </p:sp>
      <p:sp>
        <p:nvSpPr>
          <p:cNvPr id="101" name="Rectangle 100"/>
          <p:cNvSpPr/>
          <p:nvPr/>
        </p:nvSpPr>
        <p:spPr>
          <a:xfrm>
            <a:off x="2577465" y="246761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2" name="Rectangle 101"/>
          <p:cNvSpPr/>
          <p:nvPr/>
        </p:nvSpPr>
        <p:spPr>
          <a:xfrm>
            <a:off x="1866265" y="239522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3" name="Rectangle 102"/>
          <p:cNvSpPr/>
          <p:nvPr/>
        </p:nvSpPr>
        <p:spPr>
          <a:xfrm>
            <a:off x="2754630" y="2395220"/>
            <a:ext cx="113157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5" name="Text Box 104"/>
          <p:cNvSpPr txBox="1"/>
          <p:nvPr/>
        </p:nvSpPr>
        <p:spPr>
          <a:xfrm>
            <a:off x="158750" y="2045335"/>
            <a:ext cx="1609725" cy="922020"/>
          </a:xfrm>
          <a:prstGeom prst="rect">
            <a:avLst/>
          </a:prstGeom>
          <a:noFill/>
        </p:spPr>
        <p:txBody>
          <a:bodyPr wrap="square" rtlCol="0">
            <a:spAutoFit/>
          </a:bodyPr>
          <a:p>
            <a:r>
              <a:rPr lang="en-US">
                <a:sym typeface="+mn-ea"/>
              </a:rPr>
              <a:t>Interaction Faults ( with </a:t>
            </a:r>
            <a:r>
              <a:rPr lang="en-US">
                <a:sym typeface="+mn-ea"/>
              </a:rPr>
              <a:t>Synchronize )</a:t>
            </a:r>
            <a:endParaRPr lang="zh-CN" altLang="en-US"/>
          </a:p>
        </p:txBody>
      </p:sp>
      <p:sp>
        <p:nvSpPr>
          <p:cNvPr id="8" name="Text Box 7"/>
          <p:cNvSpPr txBox="1"/>
          <p:nvPr/>
        </p:nvSpPr>
        <p:spPr>
          <a:xfrm>
            <a:off x="153035" y="361315"/>
            <a:ext cx="4099560" cy="368300"/>
          </a:xfrm>
          <a:prstGeom prst="rect">
            <a:avLst/>
          </a:prstGeom>
          <a:noFill/>
        </p:spPr>
        <p:txBody>
          <a:bodyPr wrap="square" rtlCol="0">
            <a:spAutoFit/>
          </a:bodyPr>
          <a:p>
            <a:r>
              <a:rPr lang="en-US">
                <a:sym typeface="+mn-ea"/>
              </a:rPr>
              <a:t>Interaction Faults ( with Synchronize )</a:t>
            </a:r>
            <a:endParaRPr lang="en-US"/>
          </a:p>
        </p:txBody>
      </p:sp>
      <p:sp>
        <p:nvSpPr>
          <p:cNvPr id="39" name="Text Box 38"/>
          <p:cNvSpPr txBox="1"/>
          <p:nvPr/>
        </p:nvSpPr>
        <p:spPr>
          <a:xfrm>
            <a:off x="10068560" y="4190365"/>
            <a:ext cx="1172845" cy="368300"/>
          </a:xfrm>
          <a:prstGeom prst="rect">
            <a:avLst/>
          </a:prstGeom>
          <a:noFill/>
        </p:spPr>
        <p:txBody>
          <a:bodyPr wrap="square" rtlCol="0">
            <a:spAutoFit/>
          </a:bodyPr>
          <a:p>
            <a:r>
              <a:rPr lang="en-US">
                <a:solidFill>
                  <a:schemeClr val="accent2"/>
                </a:solidFill>
              </a:rPr>
              <a:t>Time out</a:t>
            </a:r>
            <a:endParaRPr lang="en-US">
              <a:solidFill>
                <a:schemeClr val="accent2"/>
              </a:solidFill>
            </a:endParaRPr>
          </a:p>
        </p:txBody>
      </p:sp>
      <p:sp>
        <p:nvSpPr>
          <p:cNvPr id="38" name="Down Arrow 37"/>
          <p:cNvSpPr/>
          <p:nvPr/>
        </p:nvSpPr>
        <p:spPr>
          <a:xfrm flipV="1">
            <a:off x="4252595" y="5419090"/>
            <a:ext cx="144145" cy="73025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1" name="Multiply 40"/>
          <p:cNvSpPr/>
          <p:nvPr/>
        </p:nvSpPr>
        <p:spPr>
          <a:xfrm>
            <a:off x="4128770" y="5029200"/>
            <a:ext cx="391795" cy="45466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4" name="Text Box 3"/>
          <p:cNvSpPr txBox="1"/>
          <p:nvPr/>
        </p:nvSpPr>
        <p:spPr>
          <a:xfrm>
            <a:off x="4396740" y="5504815"/>
            <a:ext cx="6224270" cy="645160"/>
          </a:xfrm>
          <a:prstGeom prst="rect">
            <a:avLst/>
          </a:prstGeom>
          <a:noFill/>
        </p:spPr>
        <p:txBody>
          <a:bodyPr wrap="square" rtlCol="0" anchor="t">
            <a:spAutoFit/>
          </a:bodyPr>
          <a:p>
            <a:r>
              <a:rPr lang="zh-CN" altLang="en-US">
                <a:solidFill>
                  <a:schemeClr val="accent2"/>
                </a:solidFill>
              </a:rPr>
              <a:t>在此处，容器</a:t>
            </a:r>
            <a:r>
              <a:rPr lang="en-US" altLang="zh-CN">
                <a:solidFill>
                  <a:schemeClr val="accent2"/>
                </a:solidFill>
              </a:rPr>
              <a:t>“</a:t>
            </a:r>
            <a:r>
              <a:rPr lang="zh-CN" altLang="en-US">
                <a:solidFill>
                  <a:schemeClr val="accent2"/>
                </a:solidFill>
              </a:rPr>
              <a:t>中间件</a:t>
            </a:r>
            <a:r>
              <a:rPr lang="en-US" altLang="zh-CN">
                <a:solidFill>
                  <a:schemeClr val="accent2"/>
                </a:solidFill>
              </a:rPr>
              <a:t>A”</a:t>
            </a:r>
            <a:r>
              <a:rPr lang="zh-CN" altLang="en-US">
                <a:solidFill>
                  <a:schemeClr val="accent2"/>
                </a:solidFill>
              </a:rPr>
              <a:t>并没有接收到来自其上游服务</a:t>
            </a:r>
            <a:r>
              <a:rPr lang="en-US" altLang="zh-CN">
                <a:solidFill>
                  <a:schemeClr val="accent2"/>
                </a:solidFill>
              </a:rPr>
              <a:t>“</a:t>
            </a:r>
            <a:r>
              <a:rPr lang="zh-CN" altLang="en-US">
                <a:solidFill>
                  <a:schemeClr val="accent2"/>
                </a:solidFill>
              </a:rPr>
              <a:t>前端组件</a:t>
            </a:r>
            <a:r>
              <a:rPr lang="en-US" altLang="zh-CN">
                <a:solidFill>
                  <a:schemeClr val="accent2"/>
                </a:solidFill>
              </a:rPr>
              <a:t>”</a:t>
            </a:r>
            <a:r>
              <a:rPr lang="zh-CN" altLang="en-US">
                <a:solidFill>
                  <a:schemeClr val="accent2"/>
                </a:solidFill>
              </a:rPr>
              <a:t>的调用请求</a:t>
            </a:r>
            <a:endParaRPr lang="zh-CN" altLang="en-US">
              <a:solidFill>
                <a:schemeClr val="accent2"/>
              </a:solidFill>
            </a:endParaRPr>
          </a:p>
        </p:txBody>
      </p:sp>
      <p:cxnSp>
        <p:nvCxnSpPr>
          <p:cNvPr id="42" name="Elbow Connector 41"/>
          <p:cNvCxnSpPr/>
          <p:nvPr/>
        </p:nvCxnSpPr>
        <p:spPr>
          <a:xfrm rot="5400000">
            <a:off x="1846580" y="3924300"/>
            <a:ext cx="4955540" cy="3175"/>
          </a:xfrm>
          <a:prstGeom prst="bentConnector2">
            <a:avLst/>
          </a:prstGeom>
          <a:ln>
            <a:prstDash val="dash"/>
          </a:ln>
        </p:spPr>
        <p:style>
          <a:lnRef idx="2">
            <a:schemeClr val="accent2"/>
          </a:lnRef>
          <a:fillRef idx="0">
            <a:schemeClr val="accent2"/>
          </a:fillRef>
          <a:effectRef idx="1">
            <a:schemeClr val="accent2"/>
          </a:effectRef>
          <a:fontRef idx="minor">
            <a:schemeClr val="tx1"/>
          </a:fontRef>
        </p:style>
      </p:cxnSp>
      <p:sp>
        <p:nvSpPr>
          <p:cNvPr id="43" name="Text Box 42"/>
          <p:cNvSpPr txBox="1"/>
          <p:nvPr/>
        </p:nvSpPr>
        <p:spPr>
          <a:xfrm>
            <a:off x="1863090" y="2855595"/>
            <a:ext cx="10152380" cy="922020"/>
          </a:xfrm>
          <a:prstGeom prst="rect">
            <a:avLst/>
          </a:prstGeom>
          <a:noFill/>
        </p:spPr>
        <p:txBody>
          <a:bodyPr wrap="square" rtlCol="0">
            <a:spAutoFit/>
          </a:bodyPr>
          <a:p>
            <a:r>
              <a:rPr lang="en-US">
                <a:sym typeface="+mn-ea"/>
              </a:rPr>
              <a:t>Interaction Faults ( with Synchronize )</a:t>
            </a:r>
            <a:r>
              <a:rPr lang="en-US" altLang="zh-CN"/>
              <a:t> </a:t>
            </a:r>
            <a:r>
              <a:rPr lang="zh-CN" altLang="en-US"/>
              <a:t>的 </a:t>
            </a:r>
            <a:r>
              <a:rPr lang="zh-CN" altLang="en-US" b="1"/>
              <a:t>集成调用链</a:t>
            </a:r>
            <a:r>
              <a:rPr lang="zh-CN" altLang="en-US"/>
              <a:t> 特点：某两个组件之间的</a:t>
            </a:r>
            <a:r>
              <a:rPr lang="en-US" altLang="zh-CN"/>
              <a:t>“</a:t>
            </a:r>
            <a:r>
              <a:rPr lang="zh-CN" altLang="en-US"/>
              <a:t>信息传输</a:t>
            </a:r>
            <a:r>
              <a:rPr lang="en-US" altLang="zh-CN"/>
              <a:t>”</a:t>
            </a:r>
            <a:r>
              <a:rPr lang="zh-CN" altLang="en-US"/>
              <a:t>时间要明显</a:t>
            </a:r>
            <a:r>
              <a:rPr lang="zh-CN" altLang="en-US" b="1"/>
              <a:t>高于理想情况的集成调用链。</a:t>
            </a:r>
            <a:r>
              <a:rPr lang="zh-CN" altLang="en-US"/>
              <a:t>基于这种特点，我们可以初步判定错误类型为</a:t>
            </a:r>
            <a:r>
              <a:rPr lang="en-US" altLang="zh-CN"/>
              <a:t>“</a:t>
            </a:r>
            <a:r>
              <a:rPr lang="zh-CN" altLang="en-US"/>
              <a:t>组件交互型错误</a:t>
            </a:r>
            <a:r>
              <a:rPr lang="en-US" altLang="zh-CN"/>
              <a:t>(</a:t>
            </a:r>
            <a:r>
              <a:rPr lang="en-US">
                <a:sym typeface="+mn-ea"/>
              </a:rPr>
              <a:t>Interaction Faults</a:t>
            </a:r>
            <a:r>
              <a:rPr lang="en-US" altLang="zh-CN"/>
              <a:t>)”, </a:t>
            </a:r>
            <a:r>
              <a:rPr lang="zh-CN" altLang="en-US"/>
              <a:t>出错点初步定位在</a:t>
            </a:r>
            <a:r>
              <a:rPr lang="en-US" altLang="zh-CN"/>
              <a:t>“</a:t>
            </a:r>
            <a:r>
              <a:rPr lang="zh-CN" altLang="en-US"/>
              <a:t>前端组件</a:t>
            </a:r>
            <a:r>
              <a:rPr lang="en-US" altLang="zh-CN"/>
              <a:t>”</a:t>
            </a:r>
            <a:r>
              <a:rPr lang="zh-CN" altLang="en-US"/>
              <a:t>与</a:t>
            </a:r>
            <a:r>
              <a:rPr lang="en-US" altLang="zh-CN"/>
              <a:t>“</a:t>
            </a:r>
            <a:r>
              <a:rPr lang="zh-CN" altLang="en-US"/>
              <a:t>中间件</a:t>
            </a:r>
            <a:r>
              <a:rPr lang="en-US" altLang="zh-CN"/>
              <a:t>A”</a:t>
            </a:r>
            <a:r>
              <a:rPr lang="zh-CN" altLang="en-US"/>
              <a:t>之间的网络发生故障。</a:t>
            </a:r>
            <a:endParaRPr lang="zh-CN" altLang="en-US"/>
          </a:p>
        </p:txBody>
      </p:sp>
      <p:sp>
        <p:nvSpPr>
          <p:cNvPr id="5" name="Rectangle 4"/>
          <p:cNvSpPr/>
          <p:nvPr/>
        </p:nvSpPr>
        <p:spPr>
          <a:xfrm>
            <a:off x="10580370" y="2395220"/>
            <a:ext cx="744855"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4" name="Rectangle 103"/>
          <p:cNvSpPr/>
          <p:nvPr/>
        </p:nvSpPr>
        <p:spPr>
          <a:xfrm>
            <a:off x="10747375" y="2395220"/>
            <a:ext cx="732790" cy="148590"/>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Rectangle 44"/>
          <p:cNvSpPr/>
          <p:nvPr/>
        </p:nvSpPr>
        <p:spPr>
          <a:xfrm>
            <a:off x="2562225" y="346710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6" name="Rectangle 45"/>
          <p:cNvSpPr/>
          <p:nvPr/>
        </p:nvSpPr>
        <p:spPr>
          <a:xfrm>
            <a:off x="1864360" y="3394075"/>
            <a:ext cx="697865" cy="221615"/>
          </a:xfrm>
          <a:prstGeom prst="rect">
            <a:avLst/>
          </a:prstGeom>
          <a:noFill/>
          <a:ln>
            <a:solidFill>
              <a:schemeClr val="tx1"/>
            </a:solidFill>
          </a:ln>
          <a:extLst>
            <a:ext uri="{909E8E84-426E-40DD-AFC4-6F175D3DCCD1}">
              <a14:hiddenFill xmlns:a14="http://schemas.microsoft.com/office/drawing/2010/main">
                <a:solidFill>
                  <a:schemeClr val="accent5">
                    <a:lumMod val="20000"/>
                    <a:lumOff val="80000"/>
                  </a:schemeClr>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7" name="Rectangle 46"/>
          <p:cNvSpPr/>
          <p:nvPr/>
        </p:nvSpPr>
        <p:spPr>
          <a:xfrm>
            <a:off x="10751185" y="3394075"/>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8" name="Text Box 47"/>
          <p:cNvSpPr txBox="1"/>
          <p:nvPr/>
        </p:nvSpPr>
        <p:spPr>
          <a:xfrm>
            <a:off x="153035" y="3213100"/>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49" name="Rectangle 48"/>
          <p:cNvSpPr/>
          <p:nvPr/>
        </p:nvSpPr>
        <p:spPr>
          <a:xfrm>
            <a:off x="3883025" y="3869055"/>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0" name="Rectangle 49"/>
          <p:cNvSpPr/>
          <p:nvPr/>
        </p:nvSpPr>
        <p:spPr>
          <a:xfrm>
            <a:off x="2748280" y="3796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1" name="Rectangle 50"/>
          <p:cNvSpPr/>
          <p:nvPr/>
        </p:nvSpPr>
        <p:spPr>
          <a:xfrm>
            <a:off x="9160510" y="3796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2" name="Rectangle 51"/>
          <p:cNvSpPr/>
          <p:nvPr/>
        </p:nvSpPr>
        <p:spPr>
          <a:xfrm>
            <a:off x="4838700" y="4272915"/>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3" name="Rectangle 52"/>
          <p:cNvSpPr/>
          <p:nvPr/>
        </p:nvSpPr>
        <p:spPr>
          <a:xfrm>
            <a:off x="4253230" y="4211320"/>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4" name="Rectangle 53"/>
          <p:cNvSpPr/>
          <p:nvPr/>
        </p:nvSpPr>
        <p:spPr>
          <a:xfrm>
            <a:off x="8267700" y="4211955"/>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5" name="Rectangle 54"/>
          <p:cNvSpPr/>
          <p:nvPr/>
        </p:nvSpPr>
        <p:spPr>
          <a:xfrm>
            <a:off x="5239385" y="461708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5" name="Text Box 74"/>
          <p:cNvSpPr txBox="1"/>
          <p:nvPr/>
        </p:nvSpPr>
        <p:spPr>
          <a:xfrm>
            <a:off x="338455" y="3796665"/>
            <a:ext cx="1056640" cy="337185"/>
          </a:xfrm>
          <a:prstGeom prst="rect">
            <a:avLst/>
          </a:prstGeom>
          <a:noFill/>
        </p:spPr>
        <p:txBody>
          <a:bodyPr wrap="square" rtlCol="0">
            <a:spAutoFit/>
          </a:bodyPr>
          <a:p>
            <a:r>
              <a:rPr lang="zh-CN" altLang="en-US" sz="1600"/>
              <a:t>前端组件</a:t>
            </a:r>
            <a:endParaRPr lang="zh-CN" altLang="en-US" sz="1600"/>
          </a:p>
        </p:txBody>
      </p:sp>
      <p:sp>
        <p:nvSpPr>
          <p:cNvPr id="76" name="Text Box 75"/>
          <p:cNvSpPr txBox="1"/>
          <p:nvPr/>
        </p:nvSpPr>
        <p:spPr>
          <a:xfrm>
            <a:off x="316230" y="4142740"/>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77" name="Text Box 76"/>
          <p:cNvSpPr txBox="1"/>
          <p:nvPr/>
        </p:nvSpPr>
        <p:spPr>
          <a:xfrm>
            <a:off x="149225" y="453961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78" name="Rectangle 77"/>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91" name="Rectangle 90"/>
          <p:cNvSpPr/>
          <p:nvPr/>
        </p:nvSpPr>
        <p:spPr>
          <a:xfrm>
            <a:off x="2577465" y="163957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92" name="Rectangle 91"/>
          <p:cNvSpPr/>
          <p:nvPr/>
        </p:nvSpPr>
        <p:spPr>
          <a:xfrm>
            <a:off x="1866265" y="156718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3" name="Rectangle 92"/>
          <p:cNvSpPr/>
          <p:nvPr/>
        </p:nvSpPr>
        <p:spPr>
          <a:xfrm>
            <a:off x="2754630" y="156718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4" name="Rectangle 93"/>
          <p:cNvSpPr/>
          <p:nvPr/>
        </p:nvSpPr>
        <p:spPr>
          <a:xfrm>
            <a:off x="4253230" y="156654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5" name="Rectangle 94"/>
          <p:cNvSpPr/>
          <p:nvPr/>
        </p:nvSpPr>
        <p:spPr>
          <a:xfrm>
            <a:off x="5239385" y="156654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6" name="Rectangle 95"/>
          <p:cNvSpPr/>
          <p:nvPr/>
        </p:nvSpPr>
        <p:spPr>
          <a:xfrm>
            <a:off x="8267700" y="156781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7" name="Rectangle 96"/>
          <p:cNvSpPr/>
          <p:nvPr/>
        </p:nvSpPr>
        <p:spPr>
          <a:xfrm>
            <a:off x="9167495" y="156654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8" name="Rectangle 97"/>
          <p:cNvSpPr/>
          <p:nvPr/>
        </p:nvSpPr>
        <p:spPr>
          <a:xfrm>
            <a:off x="10747375" y="156718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9" name="Text Box 98"/>
          <p:cNvSpPr txBox="1"/>
          <p:nvPr/>
        </p:nvSpPr>
        <p:spPr>
          <a:xfrm>
            <a:off x="298450" y="1217930"/>
            <a:ext cx="1581150" cy="922020"/>
          </a:xfrm>
          <a:prstGeom prst="rect">
            <a:avLst/>
          </a:prstGeom>
          <a:noFill/>
        </p:spPr>
        <p:txBody>
          <a:bodyPr wrap="square" rtlCol="0">
            <a:spAutoFit/>
          </a:bodyPr>
          <a:p>
            <a:r>
              <a:rPr lang="zh-CN" altLang="en-US"/>
              <a:t>理想情况的</a:t>
            </a:r>
            <a:endParaRPr lang="zh-CN" altLang="en-US"/>
          </a:p>
          <a:p>
            <a:r>
              <a:rPr lang="zh-CN" altLang="en-US" b="1"/>
              <a:t>集成调用链 </a:t>
            </a:r>
            <a:r>
              <a:rPr lang="en-US" altLang="zh-CN" b="1"/>
              <a:t>A</a:t>
            </a:r>
            <a:endParaRPr lang="en-US" altLang="zh-CN" b="1"/>
          </a:p>
          <a:p>
            <a:r>
              <a:rPr lang="en-US" altLang="zh-CN" b="1"/>
              <a:t>(</a:t>
            </a:r>
            <a:r>
              <a:rPr lang="zh-CN" altLang="en-US" b="1"/>
              <a:t>主调用链</a:t>
            </a:r>
            <a:r>
              <a:rPr lang="en-US" altLang="zh-CN" b="1"/>
              <a:t>)</a:t>
            </a:r>
            <a:endParaRPr lang="en-US" altLang="zh-CN" b="1"/>
          </a:p>
        </p:txBody>
      </p:sp>
      <p:sp>
        <p:nvSpPr>
          <p:cNvPr id="101" name="Rectangle 100"/>
          <p:cNvSpPr/>
          <p:nvPr/>
        </p:nvSpPr>
        <p:spPr>
          <a:xfrm>
            <a:off x="2577465" y="2467610"/>
            <a:ext cx="6392545"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2" name="Rectangle 101"/>
          <p:cNvSpPr/>
          <p:nvPr/>
        </p:nvSpPr>
        <p:spPr>
          <a:xfrm>
            <a:off x="1866265" y="239522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 Box 7"/>
          <p:cNvSpPr txBox="1"/>
          <p:nvPr/>
        </p:nvSpPr>
        <p:spPr>
          <a:xfrm>
            <a:off x="149225" y="196850"/>
            <a:ext cx="5609590" cy="645160"/>
          </a:xfrm>
          <a:prstGeom prst="rect">
            <a:avLst/>
          </a:prstGeom>
          <a:noFill/>
        </p:spPr>
        <p:txBody>
          <a:bodyPr wrap="square" rtlCol="0">
            <a:spAutoFit/>
          </a:bodyPr>
          <a:p>
            <a:r>
              <a:rPr lang="en-US">
                <a:sym typeface="+mn-ea"/>
              </a:rPr>
              <a:t>Non-Faulty Interaction ( with As</a:t>
            </a:r>
            <a:r>
              <a:rPr lang="en-US">
                <a:sym typeface="+mn-ea"/>
              </a:rPr>
              <a:t>ynchronize )</a:t>
            </a:r>
            <a:endParaRPr lang="en-US">
              <a:sym typeface="+mn-ea"/>
            </a:endParaRPr>
          </a:p>
          <a:p>
            <a:r>
              <a:rPr lang="zh-CN" altLang="en-US"/>
              <a:t>异步调用的理想情况</a:t>
            </a:r>
            <a:endParaRPr lang="zh-CN" altLang="en-US"/>
          </a:p>
        </p:txBody>
      </p:sp>
      <p:sp>
        <p:nvSpPr>
          <p:cNvPr id="2" name="Text Box 1"/>
          <p:cNvSpPr txBox="1"/>
          <p:nvPr/>
        </p:nvSpPr>
        <p:spPr>
          <a:xfrm>
            <a:off x="1853565" y="842010"/>
            <a:ext cx="9618980" cy="645160"/>
          </a:xfrm>
          <a:prstGeom prst="rect">
            <a:avLst/>
          </a:prstGeom>
          <a:noFill/>
        </p:spPr>
        <p:txBody>
          <a:bodyPr wrap="square" rtlCol="0">
            <a:spAutoFit/>
          </a:bodyPr>
          <a:p>
            <a:r>
              <a:rPr lang="zh-CN" altLang="en-US"/>
              <a:t>异步调用并不复杂。它虽然由至少两条或以上的调用链构成，但每条调用链都与同步调用的调用链类似，因此我们可以将上述同步调用的情况推广至异步调用。</a:t>
            </a:r>
            <a:endParaRPr lang="zh-CN" altLang="en-US"/>
          </a:p>
        </p:txBody>
      </p:sp>
      <p:sp>
        <p:nvSpPr>
          <p:cNvPr id="3" name="Text Box 2"/>
          <p:cNvSpPr txBox="1"/>
          <p:nvPr/>
        </p:nvSpPr>
        <p:spPr>
          <a:xfrm>
            <a:off x="316865" y="5925820"/>
            <a:ext cx="1108075" cy="337185"/>
          </a:xfrm>
          <a:prstGeom prst="rect">
            <a:avLst/>
          </a:prstGeom>
          <a:noFill/>
        </p:spPr>
        <p:txBody>
          <a:bodyPr wrap="square" rtlCol="0">
            <a:spAutoFit/>
          </a:bodyPr>
          <a:p>
            <a:r>
              <a:rPr lang="zh-CN" altLang="en-US" sz="1600"/>
              <a:t>中间件 </a:t>
            </a:r>
            <a:r>
              <a:rPr lang="en-US" altLang="zh-CN" sz="1600"/>
              <a:t>B</a:t>
            </a:r>
            <a:endParaRPr lang="en-US" altLang="zh-CN" sz="1600"/>
          </a:p>
        </p:txBody>
      </p:sp>
      <p:sp>
        <p:nvSpPr>
          <p:cNvPr id="5" name="Rectangle 4"/>
          <p:cNvSpPr/>
          <p:nvPr/>
        </p:nvSpPr>
        <p:spPr>
          <a:xfrm>
            <a:off x="4575810" y="6003290"/>
            <a:ext cx="193992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Text Box 5"/>
          <p:cNvSpPr txBox="1"/>
          <p:nvPr/>
        </p:nvSpPr>
        <p:spPr>
          <a:xfrm>
            <a:off x="283210" y="2139950"/>
            <a:ext cx="1581150" cy="922020"/>
          </a:xfrm>
          <a:prstGeom prst="rect">
            <a:avLst/>
          </a:prstGeom>
          <a:noFill/>
        </p:spPr>
        <p:txBody>
          <a:bodyPr wrap="square" rtlCol="0">
            <a:spAutoFit/>
          </a:bodyPr>
          <a:p>
            <a:r>
              <a:rPr lang="zh-CN" altLang="en-US"/>
              <a:t>理想情况的</a:t>
            </a:r>
            <a:endParaRPr lang="zh-CN" altLang="en-US"/>
          </a:p>
          <a:p>
            <a:r>
              <a:rPr lang="zh-CN" altLang="en-US" b="1"/>
              <a:t>集成调用链 </a:t>
            </a:r>
            <a:r>
              <a:rPr lang="en-US" altLang="zh-CN" b="1"/>
              <a:t>B</a:t>
            </a:r>
            <a:endParaRPr lang="en-US" altLang="zh-CN" b="1"/>
          </a:p>
          <a:p>
            <a:r>
              <a:rPr lang="en-US" altLang="zh-CN" b="1"/>
              <a:t>(</a:t>
            </a:r>
            <a:r>
              <a:rPr lang="zh-CN" altLang="en-US" b="1"/>
              <a:t>异步调用链</a:t>
            </a:r>
            <a:r>
              <a:rPr lang="en-US" altLang="zh-CN" b="1"/>
              <a:t>)</a:t>
            </a:r>
            <a:endParaRPr lang="en-US" altLang="zh-CN" b="1"/>
          </a:p>
        </p:txBody>
      </p:sp>
      <p:sp>
        <p:nvSpPr>
          <p:cNvPr id="7" name="Rectangle 6"/>
          <p:cNvSpPr/>
          <p:nvPr/>
        </p:nvSpPr>
        <p:spPr>
          <a:xfrm>
            <a:off x="3573780" y="5711825"/>
            <a:ext cx="394462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9" name="Rectangle 8"/>
          <p:cNvSpPr/>
          <p:nvPr/>
        </p:nvSpPr>
        <p:spPr>
          <a:xfrm>
            <a:off x="2748280" y="5639435"/>
            <a:ext cx="82613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 name="Rectangle 9"/>
          <p:cNvSpPr/>
          <p:nvPr/>
        </p:nvSpPr>
        <p:spPr>
          <a:xfrm>
            <a:off x="7518400" y="563880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Text Box 10"/>
          <p:cNvSpPr txBox="1"/>
          <p:nvPr/>
        </p:nvSpPr>
        <p:spPr>
          <a:xfrm>
            <a:off x="316865" y="5581650"/>
            <a:ext cx="1108075" cy="337185"/>
          </a:xfrm>
          <a:prstGeom prst="rect">
            <a:avLst/>
          </a:prstGeom>
          <a:noFill/>
        </p:spPr>
        <p:txBody>
          <a:bodyPr wrap="square" rtlCol="0">
            <a:spAutoFit/>
          </a:bodyPr>
          <a:p>
            <a:r>
              <a:rPr lang="zh-CN" altLang="en-US" sz="1600">
                <a:sym typeface="+mn-ea"/>
              </a:rPr>
              <a:t>前端组件</a:t>
            </a:r>
            <a:endParaRPr lang="en-US" altLang="zh-CN" sz="1600"/>
          </a:p>
        </p:txBody>
      </p:sp>
      <p:sp>
        <p:nvSpPr>
          <p:cNvPr id="31" name="Rectangle 30"/>
          <p:cNvSpPr/>
          <p:nvPr/>
        </p:nvSpPr>
        <p:spPr>
          <a:xfrm>
            <a:off x="2577465" y="5287645"/>
            <a:ext cx="6392545"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2" name="Rectangle 31"/>
          <p:cNvSpPr/>
          <p:nvPr/>
        </p:nvSpPr>
        <p:spPr>
          <a:xfrm>
            <a:off x="1879600" y="5214620"/>
            <a:ext cx="697865" cy="221615"/>
          </a:xfrm>
          <a:prstGeom prst="rect">
            <a:avLst/>
          </a:prstGeom>
          <a:noFill/>
          <a:ln>
            <a:solidFill>
              <a:schemeClr val="tx1"/>
            </a:solidFill>
          </a:ln>
          <a:extLst>
            <a:ext uri="{909E8E84-426E-40DD-AFC4-6F175D3DCCD1}">
              <a14:hiddenFill xmlns:a14="http://schemas.microsoft.com/office/drawing/2010/main">
                <a:solidFill>
                  <a:schemeClr val="accent5">
                    <a:lumMod val="20000"/>
                    <a:lumOff val="80000"/>
                  </a:schemeClr>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Rectangle 32"/>
          <p:cNvSpPr/>
          <p:nvPr/>
        </p:nvSpPr>
        <p:spPr>
          <a:xfrm>
            <a:off x="8970010" y="5214620"/>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4" name="Text Box 33"/>
          <p:cNvSpPr txBox="1"/>
          <p:nvPr/>
        </p:nvSpPr>
        <p:spPr>
          <a:xfrm>
            <a:off x="168275" y="5033645"/>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36" name="Rectangle 35"/>
          <p:cNvSpPr/>
          <p:nvPr/>
        </p:nvSpPr>
        <p:spPr>
          <a:xfrm>
            <a:off x="2747645" y="2394585"/>
            <a:ext cx="826135"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7" name="Rectangle 36"/>
          <p:cNvSpPr/>
          <p:nvPr/>
        </p:nvSpPr>
        <p:spPr>
          <a:xfrm>
            <a:off x="7518400" y="2394585"/>
            <a:ext cx="1134110"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8" name="Rectangle 37"/>
          <p:cNvSpPr/>
          <p:nvPr/>
        </p:nvSpPr>
        <p:spPr>
          <a:xfrm>
            <a:off x="8970010" y="239522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9" name="Rectangle 38"/>
          <p:cNvSpPr/>
          <p:nvPr/>
        </p:nvSpPr>
        <p:spPr>
          <a:xfrm>
            <a:off x="4576445" y="2414905"/>
            <a:ext cx="1939925" cy="182245"/>
          </a:xfrm>
          <a:prstGeom prst="rect">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106" name="Elbow Connector 105"/>
          <p:cNvCxnSpPr/>
          <p:nvPr/>
        </p:nvCxnSpPr>
        <p:spPr>
          <a:xfrm rot="5400000">
            <a:off x="-6134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a:off x="82550" y="392430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5400000">
            <a:off x="267970" y="390715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5400000">
            <a:off x="1402715" y="390525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a:off x="1776730" y="390525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5400000">
            <a:off x="2362835" y="392430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2759710" y="392430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a:off x="5509895" y="396367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a:off x="5791200" y="396303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6390640" y="396367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6680835" y="396303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7825105" y="396367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5400000">
            <a:off x="8267700" y="392430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5400000">
            <a:off x="9007475" y="3924300"/>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5400000">
            <a:off x="-610235" y="3924300"/>
            <a:ext cx="4955540" cy="3175"/>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65" name="Elbow Connector 64"/>
          <p:cNvCxnSpPr/>
          <p:nvPr/>
        </p:nvCxnSpPr>
        <p:spPr>
          <a:xfrm rot="5400000">
            <a:off x="79375" y="3905250"/>
            <a:ext cx="4955540" cy="3175"/>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67" name="Elbow Connector 66"/>
          <p:cNvCxnSpPr/>
          <p:nvPr/>
        </p:nvCxnSpPr>
        <p:spPr>
          <a:xfrm rot="5400000" flipV="1">
            <a:off x="1400175" y="4232275"/>
            <a:ext cx="4339590" cy="3175"/>
          </a:xfrm>
          <a:prstGeom prst="bentConnector3">
            <a:avLst>
              <a:gd name="adj1" fmla="val 50015"/>
            </a:avLst>
          </a:prstGeom>
        </p:spPr>
        <p:style>
          <a:lnRef idx="2">
            <a:schemeClr val="accent2"/>
          </a:lnRef>
          <a:fillRef idx="0">
            <a:schemeClr val="accent2"/>
          </a:fillRef>
          <a:effectRef idx="1">
            <a:schemeClr val="accent2"/>
          </a:effectRef>
          <a:fontRef idx="minor">
            <a:schemeClr val="tx1"/>
          </a:fontRef>
        </p:style>
      </p:cxnSp>
      <p:cxnSp>
        <p:nvCxnSpPr>
          <p:cNvPr id="68" name="Elbow Connector 67"/>
          <p:cNvCxnSpPr/>
          <p:nvPr/>
        </p:nvCxnSpPr>
        <p:spPr>
          <a:xfrm rot="5400000" flipV="1">
            <a:off x="2430145" y="4238625"/>
            <a:ext cx="4291330" cy="3175"/>
          </a:xfrm>
          <a:prstGeom prst="bentConnector3">
            <a:avLst>
              <a:gd name="adj1" fmla="val 50007"/>
            </a:avLst>
          </a:prstGeom>
        </p:spPr>
        <p:style>
          <a:lnRef idx="2">
            <a:schemeClr val="accent2"/>
          </a:lnRef>
          <a:fillRef idx="0">
            <a:schemeClr val="accent2"/>
          </a:fillRef>
          <a:effectRef idx="1">
            <a:schemeClr val="accent2"/>
          </a:effectRef>
          <a:fontRef idx="minor">
            <a:schemeClr val="tx1"/>
          </a:fontRef>
        </p:style>
      </p:cxnSp>
      <p:cxnSp>
        <p:nvCxnSpPr>
          <p:cNvPr id="72" name="Elbow Connector 71"/>
          <p:cNvCxnSpPr/>
          <p:nvPr/>
        </p:nvCxnSpPr>
        <p:spPr>
          <a:xfrm rot="5400000" flipV="1">
            <a:off x="4368165" y="4256405"/>
            <a:ext cx="4291330" cy="3175"/>
          </a:xfrm>
          <a:prstGeom prst="bentConnector3">
            <a:avLst>
              <a:gd name="adj1" fmla="val 50007"/>
            </a:avLst>
          </a:prstGeom>
        </p:spPr>
        <p:style>
          <a:lnRef idx="2">
            <a:schemeClr val="accent2"/>
          </a:lnRef>
          <a:fillRef idx="0">
            <a:schemeClr val="accent2"/>
          </a:fillRef>
          <a:effectRef idx="1">
            <a:schemeClr val="accent2"/>
          </a:effectRef>
          <a:fontRef idx="minor">
            <a:schemeClr val="tx1"/>
          </a:fontRef>
        </p:style>
      </p:cxnSp>
      <p:cxnSp>
        <p:nvCxnSpPr>
          <p:cNvPr id="73" name="Elbow Connector 72"/>
          <p:cNvCxnSpPr/>
          <p:nvPr/>
        </p:nvCxnSpPr>
        <p:spPr>
          <a:xfrm rot="5400000" flipV="1">
            <a:off x="5370830" y="4283710"/>
            <a:ext cx="4291330" cy="3175"/>
          </a:xfrm>
          <a:prstGeom prst="bentConnector3">
            <a:avLst>
              <a:gd name="adj1" fmla="val 50007"/>
            </a:avLst>
          </a:prstGeom>
        </p:spPr>
        <p:style>
          <a:lnRef idx="2">
            <a:schemeClr val="accent2"/>
          </a:lnRef>
          <a:fillRef idx="0">
            <a:schemeClr val="accent2"/>
          </a:fillRef>
          <a:effectRef idx="1">
            <a:schemeClr val="accent2"/>
          </a:effectRef>
          <a:fontRef idx="minor">
            <a:schemeClr val="tx1"/>
          </a:fontRef>
        </p:style>
      </p:cxnSp>
      <p:cxnSp>
        <p:nvCxnSpPr>
          <p:cNvPr id="74" name="Elbow Connector 73"/>
          <p:cNvCxnSpPr/>
          <p:nvPr/>
        </p:nvCxnSpPr>
        <p:spPr>
          <a:xfrm rot="5400000" flipV="1">
            <a:off x="6504940" y="4256405"/>
            <a:ext cx="4291330" cy="3175"/>
          </a:xfrm>
          <a:prstGeom prst="bentConnector3">
            <a:avLst>
              <a:gd name="adj1" fmla="val 50007"/>
            </a:avLst>
          </a:prstGeom>
        </p:spPr>
        <p:style>
          <a:lnRef idx="2">
            <a:schemeClr val="accent2"/>
          </a:lnRef>
          <a:fillRef idx="0">
            <a:schemeClr val="accent2"/>
          </a:fillRef>
          <a:effectRef idx="1">
            <a:schemeClr val="accent2"/>
          </a:effectRef>
          <a:fontRef idx="minor">
            <a:schemeClr val="tx1"/>
          </a:fontRef>
        </p:style>
      </p:cxnSp>
      <p:cxnSp>
        <p:nvCxnSpPr>
          <p:cNvPr id="80" name="Elbow Connector 79"/>
          <p:cNvCxnSpPr/>
          <p:nvPr/>
        </p:nvCxnSpPr>
        <p:spPr>
          <a:xfrm rot="5400000">
            <a:off x="264795" y="3924300"/>
            <a:ext cx="4955540" cy="3175"/>
          </a:xfrm>
          <a:prstGeom prst="bentConnector2">
            <a:avLst/>
          </a:prstGeom>
        </p:spPr>
        <p:style>
          <a:lnRef idx="2">
            <a:schemeClr val="accent2"/>
          </a:lnRef>
          <a:fillRef idx="0">
            <a:schemeClr val="accent2"/>
          </a:fillRef>
          <a:effectRef idx="1">
            <a:schemeClr val="accent2"/>
          </a:effectRef>
          <a:fontRef idx="minor">
            <a:schemeClr val="tx1"/>
          </a:fontRef>
        </p:style>
      </p:cxnSp>
      <p:cxnSp>
        <p:nvCxnSpPr>
          <p:cNvPr id="81" name="Elbow Connector 80"/>
          <p:cNvCxnSpPr/>
          <p:nvPr/>
        </p:nvCxnSpPr>
        <p:spPr>
          <a:xfrm rot="5400000" flipV="1">
            <a:off x="6822440" y="4283710"/>
            <a:ext cx="4291330" cy="3175"/>
          </a:xfrm>
          <a:prstGeom prst="bentConnector3">
            <a:avLst>
              <a:gd name="adj1" fmla="val 50007"/>
            </a:avLst>
          </a:prstGeom>
        </p:spPr>
        <p:style>
          <a:lnRef idx="2">
            <a:schemeClr val="accent2"/>
          </a:lnRef>
          <a:fillRef idx="0">
            <a:schemeClr val="accent2"/>
          </a:fillRef>
          <a:effectRef idx="1">
            <a:schemeClr val="accent2"/>
          </a:effectRef>
          <a:fontRef idx="minor">
            <a:schemeClr val="tx1"/>
          </a:fontRef>
        </p:style>
      </p:cxnSp>
      <p:cxnSp>
        <p:nvCxnSpPr>
          <p:cNvPr id="83" name="Elbow Connector 82"/>
          <p:cNvCxnSpPr/>
          <p:nvPr/>
        </p:nvCxnSpPr>
        <p:spPr>
          <a:xfrm rot="5400000" flipV="1">
            <a:off x="7558405" y="4256405"/>
            <a:ext cx="4291330" cy="3175"/>
          </a:xfrm>
          <a:prstGeom prst="bentConnector3">
            <a:avLst>
              <a:gd name="adj1" fmla="val 50007"/>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 name="Rectangle 77"/>
          <p:cNvSpPr/>
          <p:nvPr/>
        </p:nvSpPr>
        <p:spPr>
          <a:xfrm>
            <a:off x="1863090" y="4897120"/>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10294620" y="4973320"/>
            <a:ext cx="1316990" cy="337185"/>
          </a:xfrm>
          <a:prstGeom prst="rect">
            <a:avLst/>
          </a:prstGeom>
          <a:noFill/>
        </p:spPr>
        <p:txBody>
          <a:bodyPr wrap="square" rtlCol="0">
            <a:spAutoFit/>
          </a:bodyPr>
          <a:p>
            <a:r>
              <a:rPr lang="zh-CN" altLang="en-US" sz="1600"/>
              <a:t>时间计量轴</a:t>
            </a:r>
            <a:endParaRPr lang="zh-CN" altLang="en-US" sz="1600"/>
          </a:p>
        </p:txBody>
      </p:sp>
      <p:sp>
        <p:nvSpPr>
          <p:cNvPr id="91" name="Rectangle 90"/>
          <p:cNvSpPr/>
          <p:nvPr/>
        </p:nvSpPr>
        <p:spPr>
          <a:xfrm>
            <a:off x="2577465" y="163957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92" name="Rectangle 91"/>
          <p:cNvSpPr/>
          <p:nvPr/>
        </p:nvSpPr>
        <p:spPr>
          <a:xfrm>
            <a:off x="1866265" y="156718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3" name="Rectangle 92"/>
          <p:cNvSpPr/>
          <p:nvPr/>
        </p:nvSpPr>
        <p:spPr>
          <a:xfrm>
            <a:off x="2754630" y="156718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4" name="Rectangle 93"/>
          <p:cNvSpPr/>
          <p:nvPr/>
        </p:nvSpPr>
        <p:spPr>
          <a:xfrm>
            <a:off x="4253230" y="156654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5" name="Rectangle 94"/>
          <p:cNvSpPr/>
          <p:nvPr/>
        </p:nvSpPr>
        <p:spPr>
          <a:xfrm>
            <a:off x="5239385" y="156654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6" name="Rectangle 95"/>
          <p:cNvSpPr/>
          <p:nvPr/>
        </p:nvSpPr>
        <p:spPr>
          <a:xfrm>
            <a:off x="8267700" y="156781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7" name="Rectangle 96"/>
          <p:cNvSpPr/>
          <p:nvPr/>
        </p:nvSpPr>
        <p:spPr>
          <a:xfrm>
            <a:off x="9167495" y="156654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8" name="Rectangle 97"/>
          <p:cNvSpPr/>
          <p:nvPr/>
        </p:nvSpPr>
        <p:spPr>
          <a:xfrm>
            <a:off x="10747375" y="156718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9" name="Text Box 98"/>
          <p:cNvSpPr txBox="1"/>
          <p:nvPr/>
        </p:nvSpPr>
        <p:spPr>
          <a:xfrm>
            <a:off x="298450" y="1217930"/>
            <a:ext cx="1581150" cy="922020"/>
          </a:xfrm>
          <a:prstGeom prst="rect">
            <a:avLst/>
          </a:prstGeom>
          <a:noFill/>
        </p:spPr>
        <p:txBody>
          <a:bodyPr wrap="square" rtlCol="0">
            <a:spAutoFit/>
          </a:bodyPr>
          <a:p>
            <a:r>
              <a:rPr lang="zh-CN" altLang="en-US"/>
              <a:t>理想情况的</a:t>
            </a:r>
            <a:endParaRPr lang="zh-CN" altLang="en-US"/>
          </a:p>
          <a:p>
            <a:r>
              <a:rPr lang="zh-CN" altLang="en-US" b="1"/>
              <a:t>集成调用链 </a:t>
            </a:r>
            <a:r>
              <a:rPr lang="en-US" altLang="zh-CN" b="1"/>
              <a:t>A</a:t>
            </a:r>
            <a:endParaRPr lang="en-US" altLang="zh-CN" b="1"/>
          </a:p>
          <a:p>
            <a:r>
              <a:rPr lang="en-US" altLang="zh-CN" b="1"/>
              <a:t>(</a:t>
            </a:r>
            <a:r>
              <a:rPr lang="zh-CN" altLang="en-US" b="1"/>
              <a:t>主调用链</a:t>
            </a:r>
            <a:r>
              <a:rPr lang="en-US" altLang="zh-CN" b="1"/>
              <a:t>)</a:t>
            </a:r>
            <a:endParaRPr lang="en-US" altLang="zh-CN" b="1"/>
          </a:p>
        </p:txBody>
      </p:sp>
      <p:sp>
        <p:nvSpPr>
          <p:cNvPr id="101" name="Rectangle 100"/>
          <p:cNvSpPr/>
          <p:nvPr/>
        </p:nvSpPr>
        <p:spPr>
          <a:xfrm>
            <a:off x="2577465" y="2467610"/>
            <a:ext cx="6392545"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2" name="Rectangle 101"/>
          <p:cNvSpPr/>
          <p:nvPr/>
        </p:nvSpPr>
        <p:spPr>
          <a:xfrm>
            <a:off x="1866265" y="239522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Text Box 7"/>
          <p:cNvSpPr txBox="1"/>
          <p:nvPr/>
        </p:nvSpPr>
        <p:spPr>
          <a:xfrm>
            <a:off x="149225" y="365760"/>
            <a:ext cx="5609590" cy="645160"/>
          </a:xfrm>
          <a:prstGeom prst="rect">
            <a:avLst/>
          </a:prstGeom>
          <a:noFill/>
        </p:spPr>
        <p:txBody>
          <a:bodyPr wrap="square" rtlCol="0">
            <a:spAutoFit/>
          </a:bodyPr>
          <a:p>
            <a:r>
              <a:rPr lang="en-US">
                <a:sym typeface="+mn-ea"/>
              </a:rPr>
              <a:t>Interaction Faults ( with As</a:t>
            </a:r>
            <a:r>
              <a:rPr lang="en-US">
                <a:sym typeface="+mn-ea"/>
              </a:rPr>
              <a:t>ynchronize )</a:t>
            </a:r>
            <a:endParaRPr lang="en-US">
              <a:sym typeface="+mn-ea"/>
            </a:endParaRPr>
          </a:p>
          <a:p>
            <a:r>
              <a:rPr lang="zh-CN" altLang="en-US"/>
              <a:t>以 异步调用链 发生 </a:t>
            </a:r>
            <a:r>
              <a:rPr lang="en-US" altLang="zh-CN"/>
              <a:t>“</a:t>
            </a:r>
            <a:r>
              <a:rPr lang="zh-CN" altLang="en-US"/>
              <a:t>内部错误</a:t>
            </a:r>
            <a:r>
              <a:rPr lang="en-US" altLang="zh-CN"/>
              <a:t>” </a:t>
            </a:r>
            <a:r>
              <a:rPr lang="zh-CN" altLang="en-US"/>
              <a:t>为例绘图</a:t>
            </a:r>
            <a:endParaRPr lang="zh-CN" altLang="en-US"/>
          </a:p>
        </p:txBody>
      </p:sp>
      <p:sp>
        <p:nvSpPr>
          <p:cNvPr id="6" name="Text Box 5"/>
          <p:cNvSpPr txBox="1"/>
          <p:nvPr/>
        </p:nvSpPr>
        <p:spPr>
          <a:xfrm>
            <a:off x="283210" y="2139950"/>
            <a:ext cx="1581150" cy="922020"/>
          </a:xfrm>
          <a:prstGeom prst="rect">
            <a:avLst/>
          </a:prstGeom>
          <a:noFill/>
        </p:spPr>
        <p:txBody>
          <a:bodyPr wrap="square" rtlCol="0">
            <a:spAutoFit/>
          </a:bodyPr>
          <a:p>
            <a:r>
              <a:rPr lang="zh-CN" altLang="en-US"/>
              <a:t>理想情况的</a:t>
            </a:r>
            <a:endParaRPr lang="zh-CN" altLang="en-US"/>
          </a:p>
          <a:p>
            <a:r>
              <a:rPr lang="zh-CN" altLang="en-US" b="1"/>
              <a:t>集成调用链 </a:t>
            </a:r>
            <a:r>
              <a:rPr lang="en-US" altLang="zh-CN" b="1"/>
              <a:t>B</a:t>
            </a:r>
            <a:endParaRPr lang="en-US" altLang="zh-CN" b="1"/>
          </a:p>
          <a:p>
            <a:r>
              <a:rPr lang="en-US" altLang="zh-CN" b="1"/>
              <a:t>(</a:t>
            </a:r>
            <a:r>
              <a:rPr lang="zh-CN" altLang="en-US" b="1"/>
              <a:t>异步调用链</a:t>
            </a:r>
            <a:r>
              <a:rPr lang="en-US" altLang="zh-CN" b="1"/>
              <a:t>)</a:t>
            </a:r>
            <a:endParaRPr lang="en-US" altLang="zh-CN" b="1"/>
          </a:p>
        </p:txBody>
      </p:sp>
      <p:sp>
        <p:nvSpPr>
          <p:cNvPr id="36" name="Rectangle 35"/>
          <p:cNvSpPr/>
          <p:nvPr/>
        </p:nvSpPr>
        <p:spPr>
          <a:xfrm>
            <a:off x="2747645" y="2394585"/>
            <a:ext cx="826135"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7" name="Rectangle 36"/>
          <p:cNvSpPr/>
          <p:nvPr/>
        </p:nvSpPr>
        <p:spPr>
          <a:xfrm>
            <a:off x="7518400" y="2394585"/>
            <a:ext cx="1134110"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8" name="Rectangle 37"/>
          <p:cNvSpPr/>
          <p:nvPr/>
        </p:nvSpPr>
        <p:spPr>
          <a:xfrm>
            <a:off x="8970010" y="239522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9" name="Rectangle 38"/>
          <p:cNvSpPr/>
          <p:nvPr/>
        </p:nvSpPr>
        <p:spPr>
          <a:xfrm>
            <a:off x="4576445" y="2414905"/>
            <a:ext cx="1939925" cy="182245"/>
          </a:xfrm>
          <a:prstGeom prst="rect">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Rectangle 3"/>
          <p:cNvSpPr/>
          <p:nvPr/>
        </p:nvSpPr>
        <p:spPr>
          <a:xfrm>
            <a:off x="2577465" y="3552825"/>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2" name="Rectangle 11"/>
          <p:cNvSpPr/>
          <p:nvPr/>
        </p:nvSpPr>
        <p:spPr>
          <a:xfrm>
            <a:off x="1866265" y="3480435"/>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Rectangle 12"/>
          <p:cNvSpPr/>
          <p:nvPr/>
        </p:nvSpPr>
        <p:spPr>
          <a:xfrm>
            <a:off x="2754630" y="348043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 13"/>
          <p:cNvSpPr/>
          <p:nvPr/>
        </p:nvSpPr>
        <p:spPr>
          <a:xfrm>
            <a:off x="4253230" y="3479800"/>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Rectangle 14"/>
          <p:cNvSpPr/>
          <p:nvPr/>
        </p:nvSpPr>
        <p:spPr>
          <a:xfrm>
            <a:off x="5239385" y="3479800"/>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Rectangle 15"/>
          <p:cNvSpPr/>
          <p:nvPr/>
        </p:nvSpPr>
        <p:spPr>
          <a:xfrm>
            <a:off x="8267700" y="3481070"/>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 16"/>
          <p:cNvSpPr/>
          <p:nvPr/>
        </p:nvSpPr>
        <p:spPr>
          <a:xfrm>
            <a:off x="9167495" y="347980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47375" y="3480435"/>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Text Box 18"/>
          <p:cNvSpPr txBox="1"/>
          <p:nvPr/>
        </p:nvSpPr>
        <p:spPr>
          <a:xfrm>
            <a:off x="285115" y="3129280"/>
            <a:ext cx="1581150" cy="922020"/>
          </a:xfrm>
          <a:prstGeom prst="rect">
            <a:avLst/>
          </a:prstGeom>
          <a:noFill/>
        </p:spPr>
        <p:txBody>
          <a:bodyPr wrap="square" rtlCol="0">
            <a:spAutoFit/>
          </a:bodyPr>
          <a:p>
            <a:r>
              <a:rPr lang="zh-CN" altLang="en-US"/>
              <a:t>未发生故障</a:t>
            </a:r>
            <a:r>
              <a:rPr lang="zh-CN" altLang="en-US"/>
              <a:t>的</a:t>
            </a:r>
            <a:endParaRPr lang="zh-CN" altLang="en-US"/>
          </a:p>
          <a:p>
            <a:r>
              <a:rPr lang="zh-CN" altLang="en-US" b="1"/>
              <a:t>集成调用链 </a:t>
            </a:r>
            <a:r>
              <a:rPr lang="en-US" altLang="zh-CN" b="1"/>
              <a:t>A</a:t>
            </a:r>
            <a:endParaRPr lang="en-US" altLang="zh-CN" b="1"/>
          </a:p>
          <a:p>
            <a:r>
              <a:rPr lang="en-US" altLang="zh-CN" b="1"/>
              <a:t>(</a:t>
            </a:r>
            <a:r>
              <a:rPr lang="zh-CN" altLang="en-US" b="1"/>
              <a:t>主调用链</a:t>
            </a:r>
            <a:r>
              <a:rPr lang="en-US" altLang="zh-CN" b="1"/>
              <a:t>)</a:t>
            </a:r>
            <a:endParaRPr lang="en-US" altLang="zh-CN" b="1"/>
          </a:p>
        </p:txBody>
      </p:sp>
      <p:sp>
        <p:nvSpPr>
          <p:cNvPr id="20" name="Rectangle 19"/>
          <p:cNvSpPr/>
          <p:nvPr/>
        </p:nvSpPr>
        <p:spPr>
          <a:xfrm>
            <a:off x="2577465" y="4380865"/>
            <a:ext cx="6392545"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1" name="Rectangle 20"/>
          <p:cNvSpPr/>
          <p:nvPr/>
        </p:nvSpPr>
        <p:spPr>
          <a:xfrm>
            <a:off x="1866265" y="4308475"/>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283210" y="4051300"/>
            <a:ext cx="1581150" cy="922020"/>
          </a:xfrm>
          <a:prstGeom prst="rect">
            <a:avLst/>
          </a:prstGeom>
          <a:noFill/>
        </p:spPr>
        <p:txBody>
          <a:bodyPr wrap="square" rtlCol="0">
            <a:spAutoFit/>
          </a:bodyPr>
          <a:p>
            <a:r>
              <a:rPr lang="zh-CN" altLang="en-US"/>
              <a:t>发生故障</a:t>
            </a:r>
            <a:r>
              <a:rPr lang="zh-CN" altLang="en-US"/>
              <a:t>的</a:t>
            </a:r>
            <a:endParaRPr lang="zh-CN" altLang="en-US"/>
          </a:p>
          <a:p>
            <a:r>
              <a:rPr lang="zh-CN" altLang="en-US" b="1"/>
              <a:t>集成调用链 </a:t>
            </a:r>
            <a:r>
              <a:rPr lang="en-US" altLang="zh-CN" b="1"/>
              <a:t>B</a:t>
            </a:r>
            <a:endParaRPr lang="en-US" altLang="zh-CN" b="1"/>
          </a:p>
          <a:p>
            <a:r>
              <a:rPr lang="en-US" altLang="zh-CN" b="1"/>
              <a:t>(</a:t>
            </a:r>
            <a:r>
              <a:rPr lang="zh-CN" altLang="en-US" b="1"/>
              <a:t>异步调用链</a:t>
            </a:r>
            <a:r>
              <a:rPr lang="en-US" altLang="zh-CN" b="1"/>
              <a:t>)</a:t>
            </a:r>
            <a:endParaRPr lang="en-US" altLang="zh-CN" b="1"/>
          </a:p>
        </p:txBody>
      </p:sp>
      <p:sp>
        <p:nvSpPr>
          <p:cNvPr id="23" name="Rectangle 22"/>
          <p:cNvSpPr/>
          <p:nvPr/>
        </p:nvSpPr>
        <p:spPr>
          <a:xfrm>
            <a:off x="2747645" y="4307840"/>
            <a:ext cx="826135"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6" name="Rectangle 25"/>
          <p:cNvSpPr/>
          <p:nvPr/>
        </p:nvSpPr>
        <p:spPr>
          <a:xfrm>
            <a:off x="4575810" y="4307840"/>
            <a:ext cx="5126990" cy="221615"/>
          </a:xfrm>
          <a:prstGeom prst="rect">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4" name="Rectangle 23"/>
          <p:cNvSpPr/>
          <p:nvPr/>
        </p:nvSpPr>
        <p:spPr>
          <a:xfrm>
            <a:off x="8729345" y="4307205"/>
            <a:ext cx="973455" cy="15049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Rectangle 24"/>
          <p:cNvSpPr/>
          <p:nvPr/>
        </p:nvSpPr>
        <p:spPr>
          <a:xfrm>
            <a:off x="9166860" y="4308475"/>
            <a:ext cx="535940" cy="76200"/>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7" name="Text Box 26"/>
          <p:cNvSpPr txBox="1"/>
          <p:nvPr/>
        </p:nvSpPr>
        <p:spPr>
          <a:xfrm>
            <a:off x="298450" y="5288915"/>
            <a:ext cx="11496040" cy="1198880"/>
          </a:xfrm>
          <a:prstGeom prst="rect">
            <a:avLst/>
          </a:prstGeom>
          <a:noFill/>
        </p:spPr>
        <p:txBody>
          <a:bodyPr wrap="square" rtlCol="0">
            <a:spAutoFit/>
          </a:bodyPr>
          <a:p>
            <a:r>
              <a:rPr lang="en-US">
                <a:sym typeface="+mn-ea"/>
              </a:rPr>
              <a:t>Interaction Faults ( with Asynchronize )</a:t>
            </a:r>
            <a:r>
              <a:rPr lang="en-US" altLang="zh-CN"/>
              <a:t> </a:t>
            </a:r>
            <a:r>
              <a:rPr lang="zh-CN" altLang="en-US"/>
              <a:t>的 </a:t>
            </a:r>
            <a:r>
              <a:rPr lang="zh-CN" altLang="en-US" b="1"/>
              <a:t>集成调用链</a:t>
            </a:r>
            <a:r>
              <a:rPr lang="zh-CN" altLang="en-US"/>
              <a:t> 特点：与理想情况下的 </a:t>
            </a:r>
            <a:r>
              <a:rPr lang="zh-CN" altLang="en-US" b="1"/>
              <a:t>异步集成调用链组 </a:t>
            </a:r>
            <a:r>
              <a:rPr lang="zh-CN" altLang="en-US"/>
              <a:t>相比，发生故障的 </a:t>
            </a:r>
            <a:r>
              <a:rPr lang="zh-CN" altLang="en-US" b="1"/>
              <a:t>集成调用链组 </a:t>
            </a:r>
            <a:r>
              <a:rPr lang="zh-CN" altLang="en-US"/>
              <a:t>中至少一条调用链与理想情况存在显著差异。单条 </a:t>
            </a:r>
            <a:r>
              <a:rPr lang="zh-CN" altLang="en-US" b="1"/>
              <a:t>集成调用链</a:t>
            </a:r>
            <a:r>
              <a:rPr lang="zh-CN" altLang="en-US"/>
              <a:t> 的差异既可能是上述的 </a:t>
            </a:r>
            <a:r>
              <a:rPr lang="en-US">
                <a:sym typeface="+mn-ea"/>
              </a:rPr>
              <a:t>Internal Faults </a:t>
            </a:r>
            <a:r>
              <a:rPr lang="zh-CN" altLang="en-US">
                <a:sym typeface="+mn-ea"/>
              </a:rPr>
              <a:t>类型，也可能是 </a:t>
            </a:r>
            <a:r>
              <a:rPr lang="en-US">
                <a:sym typeface="+mn-ea"/>
              </a:rPr>
              <a:t>Interaction Faults ( with Synchronize )</a:t>
            </a:r>
            <a:r>
              <a:rPr lang="zh-CN" altLang="en-US">
                <a:sym typeface="+mn-ea"/>
              </a:rPr>
              <a:t>类型，亦或是二者兼有。</a:t>
            </a:r>
            <a:endParaRPr lang="en-US"/>
          </a:p>
          <a:p>
            <a:r>
              <a:rPr lang="zh-CN" altLang="en-US"/>
              <a:t> </a:t>
            </a:r>
            <a:endParaRPr lang="zh-CN" altLang="en-US"/>
          </a:p>
        </p:txBody>
      </p:sp>
      <p:cxnSp>
        <p:nvCxnSpPr>
          <p:cNvPr id="28" name="Elbow Connector 27"/>
          <p:cNvCxnSpPr/>
          <p:nvPr/>
        </p:nvCxnSpPr>
        <p:spPr>
          <a:xfrm>
            <a:off x="149225" y="3126105"/>
            <a:ext cx="11779250" cy="3175"/>
          </a:xfrm>
          <a:prstGeom prst="bentConnector2">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49225" y="365760"/>
            <a:ext cx="5609590" cy="645160"/>
          </a:xfrm>
          <a:prstGeom prst="rect">
            <a:avLst/>
          </a:prstGeom>
          <a:noFill/>
        </p:spPr>
        <p:txBody>
          <a:bodyPr wrap="square" rtlCol="0">
            <a:spAutoFit/>
          </a:bodyPr>
          <a:p>
            <a:r>
              <a:rPr lang="en-US">
                <a:sym typeface="+mn-ea"/>
              </a:rPr>
              <a:t>Interaction Faults ( with Message Queue</a:t>
            </a:r>
            <a:r>
              <a:rPr lang="en-US">
                <a:sym typeface="+mn-ea"/>
              </a:rPr>
              <a:t> )</a:t>
            </a:r>
            <a:endParaRPr lang="en-US">
              <a:sym typeface="+mn-ea"/>
            </a:endParaRPr>
          </a:p>
          <a:p>
            <a:endParaRPr lang="zh-CN" altLang="en-US"/>
          </a:p>
        </p:txBody>
      </p:sp>
      <p:sp>
        <p:nvSpPr>
          <p:cNvPr id="78" name="Rectangle 77"/>
          <p:cNvSpPr/>
          <p:nvPr/>
        </p:nvSpPr>
        <p:spPr>
          <a:xfrm>
            <a:off x="1884045" y="6262370"/>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1" name="Rectangle 90"/>
          <p:cNvSpPr/>
          <p:nvPr/>
        </p:nvSpPr>
        <p:spPr>
          <a:xfrm>
            <a:off x="2598420" y="300482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92" name="Rectangle 91"/>
          <p:cNvSpPr/>
          <p:nvPr/>
        </p:nvSpPr>
        <p:spPr>
          <a:xfrm>
            <a:off x="1887220" y="293243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3" name="Rectangle 92"/>
          <p:cNvSpPr/>
          <p:nvPr/>
        </p:nvSpPr>
        <p:spPr>
          <a:xfrm>
            <a:off x="2775585" y="293243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4" name="Rectangle 93"/>
          <p:cNvSpPr/>
          <p:nvPr/>
        </p:nvSpPr>
        <p:spPr>
          <a:xfrm>
            <a:off x="4274185" y="293179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5" name="Rectangle 94"/>
          <p:cNvSpPr/>
          <p:nvPr/>
        </p:nvSpPr>
        <p:spPr>
          <a:xfrm>
            <a:off x="5260340" y="293179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6" name="Rectangle 95"/>
          <p:cNvSpPr/>
          <p:nvPr/>
        </p:nvSpPr>
        <p:spPr>
          <a:xfrm>
            <a:off x="8288655" y="293306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7" name="Rectangle 96"/>
          <p:cNvSpPr/>
          <p:nvPr/>
        </p:nvSpPr>
        <p:spPr>
          <a:xfrm>
            <a:off x="9188450" y="293179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8" name="Rectangle 97"/>
          <p:cNvSpPr/>
          <p:nvPr/>
        </p:nvSpPr>
        <p:spPr>
          <a:xfrm>
            <a:off x="10768330" y="293243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9" name="Text Box 98"/>
          <p:cNvSpPr txBox="1"/>
          <p:nvPr/>
        </p:nvSpPr>
        <p:spPr>
          <a:xfrm>
            <a:off x="319405" y="2583180"/>
            <a:ext cx="1581150" cy="922020"/>
          </a:xfrm>
          <a:prstGeom prst="rect">
            <a:avLst/>
          </a:prstGeom>
          <a:noFill/>
        </p:spPr>
        <p:txBody>
          <a:bodyPr wrap="square" rtlCol="0">
            <a:spAutoFit/>
          </a:bodyPr>
          <a:p>
            <a:r>
              <a:rPr lang="zh-CN" altLang="en-US"/>
              <a:t>理想情况的</a:t>
            </a:r>
            <a:endParaRPr lang="zh-CN" altLang="en-US"/>
          </a:p>
          <a:p>
            <a:r>
              <a:rPr lang="zh-CN" altLang="en-US" b="1"/>
              <a:t>集成调用链 </a:t>
            </a:r>
            <a:r>
              <a:rPr lang="en-US" altLang="zh-CN" b="1"/>
              <a:t>A</a:t>
            </a:r>
            <a:endParaRPr lang="en-US" altLang="zh-CN" b="1"/>
          </a:p>
          <a:p>
            <a:r>
              <a:rPr lang="en-US" altLang="zh-CN" b="1"/>
              <a:t>(</a:t>
            </a:r>
            <a:r>
              <a:rPr lang="zh-CN" altLang="en-US" b="1"/>
              <a:t>主调用链</a:t>
            </a:r>
            <a:r>
              <a:rPr lang="en-US" altLang="zh-CN" b="1"/>
              <a:t>)</a:t>
            </a:r>
            <a:endParaRPr lang="en-US" altLang="zh-CN" b="1"/>
          </a:p>
        </p:txBody>
      </p:sp>
      <p:sp>
        <p:nvSpPr>
          <p:cNvPr id="101" name="Rectangle 100"/>
          <p:cNvSpPr/>
          <p:nvPr/>
        </p:nvSpPr>
        <p:spPr>
          <a:xfrm>
            <a:off x="2598420" y="3832860"/>
            <a:ext cx="6392545"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2" name="Rectangle 101"/>
          <p:cNvSpPr/>
          <p:nvPr/>
        </p:nvSpPr>
        <p:spPr>
          <a:xfrm>
            <a:off x="1887220" y="376047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Text Box 5"/>
          <p:cNvSpPr txBox="1"/>
          <p:nvPr/>
        </p:nvSpPr>
        <p:spPr>
          <a:xfrm>
            <a:off x="304165" y="3505200"/>
            <a:ext cx="1581150" cy="922020"/>
          </a:xfrm>
          <a:prstGeom prst="rect">
            <a:avLst/>
          </a:prstGeom>
          <a:noFill/>
        </p:spPr>
        <p:txBody>
          <a:bodyPr wrap="square" rtlCol="0">
            <a:spAutoFit/>
          </a:bodyPr>
          <a:p>
            <a:r>
              <a:rPr lang="zh-CN" altLang="en-US"/>
              <a:t>理想情况的</a:t>
            </a:r>
            <a:endParaRPr lang="zh-CN" altLang="en-US"/>
          </a:p>
          <a:p>
            <a:r>
              <a:rPr lang="zh-CN" altLang="en-US" b="1"/>
              <a:t>集成调用链 </a:t>
            </a:r>
            <a:r>
              <a:rPr lang="en-US" altLang="zh-CN" b="1"/>
              <a:t>B</a:t>
            </a:r>
            <a:endParaRPr lang="en-US" altLang="zh-CN" b="1"/>
          </a:p>
          <a:p>
            <a:r>
              <a:rPr lang="en-US" altLang="zh-CN" b="1"/>
              <a:t>(</a:t>
            </a:r>
            <a:r>
              <a:rPr lang="zh-CN" altLang="en-US" b="1"/>
              <a:t>异步调用链</a:t>
            </a:r>
            <a:r>
              <a:rPr lang="en-US" altLang="zh-CN" b="1"/>
              <a:t>)</a:t>
            </a:r>
            <a:endParaRPr lang="en-US" altLang="zh-CN" b="1"/>
          </a:p>
        </p:txBody>
      </p:sp>
      <p:sp>
        <p:nvSpPr>
          <p:cNvPr id="36" name="Rectangle 35"/>
          <p:cNvSpPr/>
          <p:nvPr/>
        </p:nvSpPr>
        <p:spPr>
          <a:xfrm>
            <a:off x="2768600" y="3759835"/>
            <a:ext cx="826135"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7" name="Rectangle 36"/>
          <p:cNvSpPr/>
          <p:nvPr/>
        </p:nvSpPr>
        <p:spPr>
          <a:xfrm>
            <a:off x="7539355" y="3759835"/>
            <a:ext cx="1134110"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8" name="Rectangle 37"/>
          <p:cNvSpPr/>
          <p:nvPr/>
        </p:nvSpPr>
        <p:spPr>
          <a:xfrm>
            <a:off x="8990965" y="376047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9" name="Rectangle 38"/>
          <p:cNvSpPr/>
          <p:nvPr/>
        </p:nvSpPr>
        <p:spPr>
          <a:xfrm>
            <a:off x="4597400" y="3780155"/>
            <a:ext cx="1939925" cy="182245"/>
          </a:xfrm>
          <a:prstGeom prst="rect">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Rectangle 3"/>
          <p:cNvSpPr/>
          <p:nvPr/>
        </p:nvSpPr>
        <p:spPr>
          <a:xfrm>
            <a:off x="2598420" y="4918075"/>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2" name="Rectangle 11"/>
          <p:cNvSpPr/>
          <p:nvPr/>
        </p:nvSpPr>
        <p:spPr>
          <a:xfrm>
            <a:off x="1887220" y="4845685"/>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3" name="Rectangle 12"/>
          <p:cNvSpPr/>
          <p:nvPr/>
        </p:nvSpPr>
        <p:spPr>
          <a:xfrm>
            <a:off x="2775585" y="484568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 13"/>
          <p:cNvSpPr/>
          <p:nvPr/>
        </p:nvSpPr>
        <p:spPr>
          <a:xfrm>
            <a:off x="4274185" y="4845050"/>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Rectangle 14"/>
          <p:cNvSpPr/>
          <p:nvPr/>
        </p:nvSpPr>
        <p:spPr>
          <a:xfrm>
            <a:off x="5260340" y="4845050"/>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6" name="Rectangle 15"/>
          <p:cNvSpPr/>
          <p:nvPr/>
        </p:nvSpPr>
        <p:spPr>
          <a:xfrm>
            <a:off x="8288655" y="4846320"/>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 16"/>
          <p:cNvSpPr/>
          <p:nvPr/>
        </p:nvSpPr>
        <p:spPr>
          <a:xfrm>
            <a:off x="9188450" y="484505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68330" y="4845685"/>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Text Box 18"/>
          <p:cNvSpPr txBox="1"/>
          <p:nvPr/>
        </p:nvSpPr>
        <p:spPr>
          <a:xfrm>
            <a:off x="306070" y="4494530"/>
            <a:ext cx="1581150" cy="922020"/>
          </a:xfrm>
          <a:prstGeom prst="rect">
            <a:avLst/>
          </a:prstGeom>
          <a:noFill/>
        </p:spPr>
        <p:txBody>
          <a:bodyPr wrap="square" rtlCol="0">
            <a:spAutoFit/>
          </a:bodyPr>
          <a:p>
            <a:r>
              <a:rPr lang="zh-CN" altLang="en-US"/>
              <a:t>未发生故障的</a:t>
            </a:r>
            <a:endParaRPr lang="zh-CN" altLang="en-US"/>
          </a:p>
          <a:p>
            <a:r>
              <a:rPr lang="zh-CN" altLang="en-US" b="1"/>
              <a:t>集成调用链 </a:t>
            </a:r>
            <a:r>
              <a:rPr lang="en-US" altLang="zh-CN" b="1"/>
              <a:t>A</a:t>
            </a:r>
            <a:endParaRPr lang="en-US" altLang="zh-CN" b="1"/>
          </a:p>
          <a:p>
            <a:r>
              <a:rPr lang="en-US" altLang="zh-CN" b="1"/>
              <a:t>(</a:t>
            </a:r>
            <a:r>
              <a:rPr lang="zh-CN" altLang="en-US" b="1"/>
              <a:t>主调用链</a:t>
            </a:r>
            <a:r>
              <a:rPr lang="en-US" altLang="zh-CN" b="1"/>
              <a:t>)</a:t>
            </a:r>
            <a:endParaRPr lang="en-US" altLang="zh-CN" b="1"/>
          </a:p>
        </p:txBody>
      </p:sp>
      <p:sp>
        <p:nvSpPr>
          <p:cNvPr id="20" name="Rectangle 19"/>
          <p:cNvSpPr/>
          <p:nvPr/>
        </p:nvSpPr>
        <p:spPr>
          <a:xfrm>
            <a:off x="2598420" y="5746115"/>
            <a:ext cx="6392545"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1" name="Rectangle 20"/>
          <p:cNvSpPr/>
          <p:nvPr/>
        </p:nvSpPr>
        <p:spPr>
          <a:xfrm>
            <a:off x="1887220" y="5673725"/>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304165" y="5416550"/>
            <a:ext cx="1581150" cy="922020"/>
          </a:xfrm>
          <a:prstGeom prst="rect">
            <a:avLst/>
          </a:prstGeom>
          <a:noFill/>
        </p:spPr>
        <p:txBody>
          <a:bodyPr wrap="square" rtlCol="0">
            <a:spAutoFit/>
          </a:bodyPr>
          <a:p>
            <a:r>
              <a:rPr lang="zh-CN" altLang="en-US"/>
              <a:t>发生故障的</a:t>
            </a:r>
            <a:endParaRPr lang="zh-CN" altLang="en-US"/>
          </a:p>
          <a:p>
            <a:r>
              <a:rPr lang="zh-CN" altLang="en-US" b="1"/>
              <a:t>集成调用链 </a:t>
            </a:r>
            <a:r>
              <a:rPr lang="en-US" altLang="zh-CN" b="1"/>
              <a:t>B</a:t>
            </a:r>
            <a:endParaRPr lang="en-US" altLang="zh-CN" b="1"/>
          </a:p>
          <a:p>
            <a:r>
              <a:rPr lang="en-US" altLang="zh-CN" b="1"/>
              <a:t>(</a:t>
            </a:r>
            <a:r>
              <a:rPr lang="zh-CN" altLang="en-US" b="1"/>
              <a:t>异步调用链</a:t>
            </a:r>
            <a:r>
              <a:rPr lang="en-US" altLang="zh-CN" b="1"/>
              <a:t>)</a:t>
            </a:r>
            <a:endParaRPr lang="en-US" altLang="zh-CN" b="1"/>
          </a:p>
        </p:txBody>
      </p:sp>
      <p:sp>
        <p:nvSpPr>
          <p:cNvPr id="23" name="Rectangle 22"/>
          <p:cNvSpPr/>
          <p:nvPr/>
        </p:nvSpPr>
        <p:spPr>
          <a:xfrm>
            <a:off x="2768600" y="5673090"/>
            <a:ext cx="826135" cy="22161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6" name="Rectangle 25"/>
          <p:cNvSpPr/>
          <p:nvPr/>
        </p:nvSpPr>
        <p:spPr>
          <a:xfrm>
            <a:off x="4596765" y="5673090"/>
            <a:ext cx="5126990" cy="221615"/>
          </a:xfrm>
          <a:prstGeom prst="rect">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4" name="Rectangle 23"/>
          <p:cNvSpPr/>
          <p:nvPr/>
        </p:nvSpPr>
        <p:spPr>
          <a:xfrm>
            <a:off x="8750300" y="5672455"/>
            <a:ext cx="973455" cy="150495"/>
          </a:xfrm>
          <a:prstGeom prst="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Rectangle 24"/>
          <p:cNvSpPr/>
          <p:nvPr/>
        </p:nvSpPr>
        <p:spPr>
          <a:xfrm>
            <a:off x="9187815" y="5673725"/>
            <a:ext cx="535940" cy="76200"/>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9" name="Text Box 78"/>
          <p:cNvSpPr txBox="1"/>
          <p:nvPr/>
        </p:nvSpPr>
        <p:spPr>
          <a:xfrm>
            <a:off x="10476230" y="6338570"/>
            <a:ext cx="1316990" cy="337185"/>
          </a:xfrm>
          <a:prstGeom prst="rect">
            <a:avLst/>
          </a:prstGeom>
          <a:noFill/>
        </p:spPr>
        <p:txBody>
          <a:bodyPr wrap="square" rtlCol="0">
            <a:spAutoFit/>
          </a:bodyPr>
          <a:p>
            <a:r>
              <a:rPr lang="zh-CN" altLang="en-US" sz="1600"/>
              <a:t>时间计量轴</a:t>
            </a:r>
            <a:endParaRPr lang="zh-CN" altLang="en-US" sz="1600"/>
          </a:p>
        </p:txBody>
      </p:sp>
      <p:cxnSp>
        <p:nvCxnSpPr>
          <p:cNvPr id="28" name="Elbow Connector 27"/>
          <p:cNvCxnSpPr/>
          <p:nvPr/>
        </p:nvCxnSpPr>
        <p:spPr>
          <a:xfrm>
            <a:off x="206375" y="4491355"/>
            <a:ext cx="11779250" cy="3175"/>
          </a:xfrm>
          <a:prstGeom prst="bentConnector2">
            <a:avLst/>
          </a:prstGeom>
        </p:spPr>
        <p:style>
          <a:lnRef idx="1">
            <a:schemeClr val="accent2"/>
          </a:lnRef>
          <a:fillRef idx="0">
            <a:schemeClr val="accent2"/>
          </a:fillRef>
          <a:effectRef idx="0">
            <a:schemeClr val="accent2"/>
          </a:effectRef>
          <a:fontRef idx="minor">
            <a:schemeClr val="tx1"/>
          </a:fontRef>
        </p:style>
      </p:cxnSp>
      <p:sp>
        <p:nvSpPr>
          <p:cNvPr id="5" name="Down Arrow 4"/>
          <p:cNvSpPr/>
          <p:nvPr/>
        </p:nvSpPr>
        <p:spPr>
          <a:xfrm rot="3000000">
            <a:off x="4797425" y="5145405"/>
            <a:ext cx="128905" cy="581660"/>
          </a:xfrm>
          <a:prstGeom prst="downArrow">
            <a:avLst/>
          </a:prstGeom>
          <a:noFill/>
          <a:ln>
            <a:solidFill>
              <a:schemeClr val="accent2"/>
            </a:solidFill>
          </a:ln>
          <a:extLst>
            <a:ext uri="{909E8E84-426E-40DD-AFC4-6F175D3DCCD1}">
              <a14:hiddenFill xmlns:a14="http://schemas.microsoft.com/office/drawing/2010/main">
                <a:solidFill>
                  <a:srgbClr val="FF0000"/>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5125720" y="5066665"/>
            <a:ext cx="6860540" cy="645160"/>
          </a:xfrm>
          <a:prstGeom prst="rect">
            <a:avLst/>
          </a:prstGeom>
          <a:noFill/>
        </p:spPr>
        <p:txBody>
          <a:bodyPr wrap="square" rtlCol="0" anchor="t">
            <a:spAutoFit/>
          </a:bodyPr>
          <a:p>
            <a:r>
              <a:rPr lang="zh-CN" altLang="en-US">
                <a:solidFill>
                  <a:schemeClr val="accent2"/>
                </a:solidFill>
              </a:rPr>
              <a:t>错误情况与 </a:t>
            </a:r>
            <a:r>
              <a:rPr lang="en-US">
                <a:solidFill>
                  <a:schemeClr val="accent2"/>
                </a:solidFill>
                <a:sym typeface="+mn-ea"/>
              </a:rPr>
              <a:t>Interaction Faults ( with Asynchronize ) </a:t>
            </a:r>
            <a:r>
              <a:rPr lang="zh-CN" altLang="en-US">
                <a:solidFill>
                  <a:schemeClr val="accent2"/>
                </a:solidFill>
                <a:sym typeface="+mn-ea"/>
              </a:rPr>
              <a:t>类似。只需确认某条</a:t>
            </a:r>
            <a:r>
              <a:rPr lang="zh-CN" altLang="en-US">
                <a:solidFill>
                  <a:schemeClr val="accent2"/>
                </a:solidFill>
                <a:sym typeface="+mn-ea"/>
              </a:rPr>
              <a:t>调用链</a:t>
            </a:r>
            <a:r>
              <a:rPr lang="zh-CN" altLang="en-US">
                <a:solidFill>
                  <a:schemeClr val="accent2"/>
                </a:solidFill>
                <a:sym typeface="+mn-ea"/>
              </a:rPr>
              <a:t>发生</a:t>
            </a:r>
            <a:r>
              <a:rPr lang="en-US" altLang="zh-CN">
                <a:solidFill>
                  <a:schemeClr val="accent2"/>
                </a:solidFill>
                <a:sym typeface="+mn-ea"/>
              </a:rPr>
              <a:t>“</a:t>
            </a:r>
            <a:r>
              <a:rPr lang="zh-CN" altLang="en-US">
                <a:solidFill>
                  <a:schemeClr val="accent2"/>
                </a:solidFill>
                <a:sym typeface="+mn-ea"/>
              </a:rPr>
              <a:t>内部错误</a:t>
            </a:r>
            <a:r>
              <a:rPr lang="en-US" altLang="zh-CN">
                <a:solidFill>
                  <a:schemeClr val="accent2"/>
                </a:solidFill>
                <a:sym typeface="+mn-ea"/>
              </a:rPr>
              <a:t>”</a:t>
            </a:r>
            <a:r>
              <a:rPr lang="zh-CN" altLang="en-US">
                <a:solidFill>
                  <a:schemeClr val="accent2"/>
                </a:solidFill>
                <a:sym typeface="+mn-ea"/>
              </a:rPr>
              <a:t>的 组件是否为 </a:t>
            </a:r>
            <a:r>
              <a:rPr lang="en-US" altLang="zh-CN">
                <a:solidFill>
                  <a:schemeClr val="accent2"/>
                </a:solidFill>
                <a:sym typeface="+mn-ea"/>
              </a:rPr>
              <a:t>Message Queue </a:t>
            </a:r>
            <a:r>
              <a:rPr lang="zh-CN" altLang="en-US">
                <a:solidFill>
                  <a:schemeClr val="accent2"/>
                </a:solidFill>
                <a:sym typeface="+mn-ea"/>
              </a:rPr>
              <a:t>即可</a:t>
            </a:r>
            <a:endParaRPr lang="zh-CN" altLang="en-US">
              <a:solidFill>
                <a:schemeClr val="accent2"/>
              </a:solidFill>
              <a:sym typeface="+mn-ea"/>
            </a:endParaRPr>
          </a:p>
        </p:txBody>
      </p:sp>
      <p:sp>
        <p:nvSpPr>
          <p:cNvPr id="9" name="Text Box 8"/>
          <p:cNvSpPr txBox="1"/>
          <p:nvPr/>
        </p:nvSpPr>
        <p:spPr>
          <a:xfrm>
            <a:off x="304165" y="1148715"/>
            <a:ext cx="11488420" cy="922020"/>
          </a:xfrm>
          <a:prstGeom prst="rect">
            <a:avLst/>
          </a:prstGeom>
          <a:noFill/>
        </p:spPr>
        <p:txBody>
          <a:bodyPr wrap="square" rtlCol="0">
            <a:spAutoFit/>
          </a:bodyPr>
          <a:p>
            <a:r>
              <a:rPr lang="en-US">
                <a:sym typeface="+mn-ea"/>
              </a:rPr>
              <a:t>Interaction Faults ( with Message Queue ) </a:t>
            </a:r>
            <a:r>
              <a:rPr lang="zh-CN" altLang="en-US">
                <a:sym typeface="+mn-ea"/>
              </a:rPr>
              <a:t>的 </a:t>
            </a:r>
            <a:r>
              <a:rPr lang="zh-CN" altLang="en-US" b="1">
                <a:sym typeface="+mn-ea"/>
              </a:rPr>
              <a:t>集成调用链 </a:t>
            </a:r>
            <a:r>
              <a:rPr lang="zh-CN" altLang="en-US">
                <a:sym typeface="+mn-ea"/>
              </a:rPr>
              <a:t>的特点与前一张 </a:t>
            </a:r>
            <a:r>
              <a:rPr lang="en-US" altLang="zh-CN">
                <a:sym typeface="+mn-ea"/>
              </a:rPr>
              <a:t>PPT </a:t>
            </a:r>
            <a:r>
              <a:rPr lang="zh-CN" altLang="en-US">
                <a:sym typeface="+mn-ea"/>
              </a:rPr>
              <a:t>的 </a:t>
            </a:r>
            <a:r>
              <a:rPr lang="en-US">
                <a:sym typeface="+mn-ea"/>
              </a:rPr>
              <a:t>Interaction Faults ( with Asynchronize ) </a:t>
            </a:r>
            <a:r>
              <a:rPr lang="zh-CN" altLang="en-US">
                <a:sym typeface="+mn-ea"/>
              </a:rPr>
              <a:t> 非常类似。区别的方式只需查看</a:t>
            </a:r>
            <a:r>
              <a:rPr lang="zh-CN" altLang="en-US" b="1">
                <a:sym typeface="+mn-ea"/>
              </a:rPr>
              <a:t>具体发生故障的微服务组件是否为 </a:t>
            </a:r>
            <a:r>
              <a:rPr lang="en-US" altLang="zh-CN" b="1">
                <a:sym typeface="+mn-ea"/>
              </a:rPr>
              <a:t>Message Queue</a:t>
            </a:r>
            <a:r>
              <a:rPr lang="en-US" altLang="zh-CN">
                <a:sym typeface="+mn-ea"/>
              </a:rPr>
              <a:t> </a:t>
            </a:r>
            <a:r>
              <a:rPr lang="zh-CN" altLang="en-US">
                <a:sym typeface="+mn-ea"/>
              </a:rPr>
              <a:t>即可。</a:t>
            </a:r>
            <a:endParaRPr lang="en-US">
              <a:sym typeface="+mn-ea"/>
            </a:endParaRPr>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49225" y="365760"/>
            <a:ext cx="5609590" cy="645160"/>
          </a:xfrm>
          <a:prstGeom prst="rect">
            <a:avLst/>
          </a:prstGeom>
          <a:noFill/>
        </p:spPr>
        <p:txBody>
          <a:bodyPr wrap="square" rtlCol="0">
            <a:spAutoFit/>
          </a:bodyPr>
          <a:p>
            <a:r>
              <a:rPr lang="en-US">
                <a:sym typeface="+mn-ea"/>
              </a:rPr>
              <a:t>Environmental Faults</a:t>
            </a:r>
            <a:endParaRPr lang="en-US">
              <a:sym typeface="+mn-ea"/>
            </a:endParaRPr>
          </a:p>
          <a:p>
            <a:endParaRPr lang="zh-CN" altLang="en-US"/>
          </a:p>
        </p:txBody>
      </p:sp>
      <p:sp>
        <p:nvSpPr>
          <p:cNvPr id="9" name="Text Box 8"/>
          <p:cNvSpPr txBox="1"/>
          <p:nvPr/>
        </p:nvSpPr>
        <p:spPr>
          <a:xfrm>
            <a:off x="304165" y="1148715"/>
            <a:ext cx="11488420" cy="4523105"/>
          </a:xfrm>
          <a:prstGeom prst="rect">
            <a:avLst/>
          </a:prstGeom>
          <a:noFill/>
        </p:spPr>
        <p:txBody>
          <a:bodyPr wrap="square" rtlCol="0">
            <a:spAutoFit/>
          </a:bodyPr>
          <a:p>
            <a:r>
              <a:rPr lang="en-US">
                <a:sym typeface="+mn-ea"/>
              </a:rPr>
              <a:t>Environmental Faults </a:t>
            </a:r>
            <a:r>
              <a:rPr lang="zh-CN" altLang="en-US">
                <a:sym typeface="+mn-ea"/>
              </a:rPr>
              <a:t>的错误类型判定和错误定位都是最具挑战性的。由于 </a:t>
            </a:r>
            <a:r>
              <a:rPr lang="en-US">
                <a:sym typeface="+mn-ea"/>
              </a:rPr>
              <a:t>Environmental Faults </a:t>
            </a:r>
            <a:r>
              <a:rPr lang="zh-CN" altLang="en-US">
                <a:sym typeface="+mn-ea"/>
              </a:rPr>
              <a:t>难以进行故障定位，且故障表现往往种类及其复杂，故</a:t>
            </a:r>
            <a:r>
              <a:rPr lang="zh-CN" altLang="en-US">
                <a:sym typeface="+mn-ea"/>
              </a:rPr>
              <a:t>不论是在 </a:t>
            </a:r>
            <a:r>
              <a:rPr lang="en-US" altLang="zh-CN">
                <a:sym typeface="+mn-ea"/>
              </a:rPr>
              <a:t>TSE-19 </a:t>
            </a:r>
            <a:r>
              <a:rPr lang="zh-CN" altLang="en-US">
                <a:sym typeface="+mn-ea"/>
              </a:rPr>
              <a:t>还是在 </a:t>
            </a:r>
            <a:r>
              <a:rPr lang="en-US" altLang="zh-CN">
                <a:sym typeface="+mn-ea"/>
              </a:rPr>
              <a:t>Seer.2019 </a:t>
            </a:r>
            <a:r>
              <a:rPr lang="zh-CN" altLang="en-US">
                <a:sym typeface="+mn-ea"/>
              </a:rPr>
              <a:t>的论文中，作者们都没能很好地解决 </a:t>
            </a:r>
            <a:r>
              <a:rPr lang="en-US" altLang="zh-CN">
                <a:sym typeface="+mn-ea"/>
              </a:rPr>
              <a:t>“</a:t>
            </a:r>
            <a:r>
              <a:rPr lang="zh-CN" altLang="en-US">
                <a:sym typeface="+mn-ea"/>
              </a:rPr>
              <a:t>由于微服务集群环境配置</a:t>
            </a:r>
            <a:r>
              <a:rPr lang="en-US" altLang="zh-CN">
                <a:sym typeface="+mn-ea"/>
              </a:rPr>
              <a:t>” </a:t>
            </a:r>
            <a:r>
              <a:rPr lang="zh-CN" altLang="en-US">
                <a:sym typeface="+mn-ea"/>
              </a:rPr>
              <a:t>所引发的问题。</a:t>
            </a:r>
            <a:endParaRPr lang="zh-CN" altLang="en-US">
              <a:sym typeface="+mn-ea"/>
            </a:endParaRPr>
          </a:p>
          <a:p>
            <a:endParaRPr lang="zh-CN" altLang="en-US">
              <a:sym typeface="+mn-ea"/>
            </a:endParaRPr>
          </a:p>
          <a:p>
            <a:r>
              <a:rPr lang="zh-CN" altLang="en-US">
                <a:sym typeface="+mn-ea"/>
              </a:rPr>
              <a:t>在这里，我想给出两种确定错误类型有可能是 </a:t>
            </a:r>
            <a:r>
              <a:rPr lang="en-US">
                <a:sym typeface="+mn-ea"/>
              </a:rPr>
              <a:t>Environmental Faults</a:t>
            </a:r>
            <a:r>
              <a:rPr lang="zh-CN" altLang="en-US">
                <a:sym typeface="+mn-ea"/>
              </a:rPr>
              <a:t> 的</a:t>
            </a:r>
            <a:r>
              <a:rPr lang="zh-CN" altLang="en-US">
                <a:sym typeface="+mn-ea"/>
              </a:rPr>
              <a:t>思路：</a:t>
            </a:r>
            <a:endParaRPr lang="zh-CN" altLang="en-US">
              <a:sym typeface="+mn-ea"/>
            </a:endParaRPr>
          </a:p>
          <a:p>
            <a:endParaRPr lang="zh-CN" altLang="en-US">
              <a:sym typeface="+mn-ea"/>
            </a:endParaRPr>
          </a:p>
          <a:p>
            <a:endParaRPr lang="zh-CN" altLang="en-US">
              <a:sym typeface="+mn-ea"/>
            </a:endParaRPr>
          </a:p>
          <a:p>
            <a:r>
              <a:rPr lang="zh-CN" altLang="en-US">
                <a:sym typeface="+mn-ea"/>
              </a:rPr>
              <a:t>第一，对于整个集群级别的环境错误，通过根据 </a:t>
            </a:r>
            <a:r>
              <a:rPr lang="zh-CN" altLang="en-US" b="1">
                <a:sym typeface="+mn-ea"/>
              </a:rPr>
              <a:t>集成调用链</a:t>
            </a:r>
            <a:r>
              <a:rPr lang="zh-CN" altLang="en-US">
                <a:sym typeface="+mn-ea"/>
              </a:rPr>
              <a:t> 的大规模异常，进行初步判定；</a:t>
            </a:r>
            <a:endParaRPr lang="zh-CN" altLang="en-US">
              <a:sym typeface="+mn-ea"/>
            </a:endParaRPr>
          </a:p>
          <a:p>
            <a:endParaRPr lang="zh-CN" altLang="en-US">
              <a:sym typeface="+mn-ea"/>
            </a:endParaRPr>
          </a:p>
          <a:p>
            <a:endParaRPr lang="zh-CN" altLang="en-US">
              <a:sym typeface="+mn-ea"/>
            </a:endParaRPr>
          </a:p>
          <a:p>
            <a:r>
              <a:rPr lang="zh-CN" altLang="en-US">
                <a:sym typeface="+mn-ea"/>
              </a:rPr>
              <a:t>第二，对于集群中单个节点的环境错误，可以通过观察多个 </a:t>
            </a:r>
            <a:r>
              <a:rPr lang="zh-CN" altLang="en-US" b="1">
                <a:sym typeface="+mn-ea"/>
              </a:rPr>
              <a:t>集成调用链 </a:t>
            </a:r>
            <a:r>
              <a:rPr lang="zh-CN" altLang="en-US">
                <a:sym typeface="+mn-ea"/>
              </a:rPr>
              <a:t>中，是否发生故障的节点都具备同一集群内网 </a:t>
            </a:r>
            <a:r>
              <a:rPr lang="en-US" altLang="zh-CN">
                <a:sym typeface="+mn-ea"/>
              </a:rPr>
              <a:t>IP </a:t>
            </a:r>
            <a:r>
              <a:rPr lang="zh-CN" altLang="en-US">
                <a:sym typeface="+mn-ea"/>
              </a:rPr>
              <a:t>地址来进行初步判定，即：如果故障容器全部来自于同一节点，那可能是这台节点本身出现了问题</a:t>
            </a:r>
            <a:r>
              <a:rPr lang="zh-CN" altLang="en-US">
                <a:sym typeface="+mn-ea"/>
              </a:rPr>
              <a:t>。</a:t>
            </a:r>
            <a:endParaRPr lang="zh-CN" altLang="en-US">
              <a:sym typeface="+mn-ea"/>
            </a:endParaRPr>
          </a:p>
          <a:p>
            <a:r>
              <a:rPr lang="en-US" altLang="zh-CN">
                <a:sym typeface="+mn-ea"/>
              </a:rPr>
              <a:t>( </a:t>
            </a:r>
            <a:r>
              <a:rPr lang="zh-CN" altLang="en-US">
                <a:sym typeface="+mn-ea"/>
              </a:rPr>
              <a:t>在 </a:t>
            </a:r>
            <a:r>
              <a:rPr lang="en-US" altLang="zh-CN">
                <a:sym typeface="+mn-ea"/>
              </a:rPr>
              <a:t>TSE-19 </a:t>
            </a:r>
            <a:r>
              <a:rPr lang="zh-CN" altLang="en-US">
                <a:sym typeface="+mn-ea"/>
              </a:rPr>
              <a:t>的论文中，作者由于不能够确定每个故障的微服务容器被分配到哪个节点上，因此难以确定具体错误位置；但目前主流的容器编排管理框架，如 </a:t>
            </a:r>
            <a:r>
              <a:rPr lang="en-US" altLang="zh-CN">
                <a:sym typeface="+mn-ea"/>
              </a:rPr>
              <a:t>K8s</a:t>
            </a:r>
            <a:r>
              <a:rPr lang="zh-CN" altLang="en-US">
                <a:sym typeface="+mn-ea"/>
              </a:rPr>
              <a:t>，都有自己的 </a:t>
            </a:r>
            <a:r>
              <a:rPr lang="en-US" altLang="zh-CN">
                <a:sym typeface="+mn-ea"/>
              </a:rPr>
              <a:t>CNI </a:t>
            </a:r>
            <a:r>
              <a:rPr lang="zh-CN" altLang="en-US">
                <a:sym typeface="+mn-ea"/>
              </a:rPr>
              <a:t>标准</a:t>
            </a:r>
            <a:r>
              <a:rPr lang="zh-CN" altLang="en-US">
                <a:sym typeface="+mn-ea"/>
              </a:rPr>
              <a:t>。其给出的标准是每台主机分配一个内网 </a:t>
            </a:r>
            <a:r>
              <a:rPr lang="en-US" altLang="zh-CN">
                <a:sym typeface="+mn-ea"/>
              </a:rPr>
              <a:t>IP</a:t>
            </a:r>
            <a:r>
              <a:rPr lang="zh-CN" altLang="en-US">
                <a:sym typeface="+mn-ea"/>
              </a:rPr>
              <a:t>。因此，借助 </a:t>
            </a:r>
            <a:r>
              <a:rPr lang="en-US" altLang="zh-CN">
                <a:sym typeface="+mn-ea"/>
              </a:rPr>
              <a:t>Istio </a:t>
            </a:r>
            <a:r>
              <a:rPr lang="zh-CN" altLang="en-US">
                <a:sym typeface="+mn-ea"/>
              </a:rPr>
              <a:t>的 </a:t>
            </a:r>
            <a:r>
              <a:rPr lang="en-US" altLang="zh-CN">
                <a:sym typeface="+mn-ea"/>
              </a:rPr>
              <a:t>Sidecar </a:t>
            </a:r>
            <a:r>
              <a:rPr lang="zh-CN" altLang="en-US">
                <a:sym typeface="+mn-ea"/>
              </a:rPr>
              <a:t>网络代理，我认为：判定故障节点具体属于哪个节点成为</a:t>
            </a:r>
            <a:r>
              <a:rPr lang="zh-CN" altLang="en-US">
                <a:sym typeface="+mn-ea"/>
              </a:rPr>
              <a:t>了可能。</a:t>
            </a:r>
            <a:r>
              <a:rPr lang="en-US" altLang="zh-CN">
                <a:sym typeface="+mn-ea"/>
              </a:rPr>
              <a:t>)</a:t>
            </a:r>
            <a:endParaRPr lang="en-US">
              <a:sym typeface="+mn-ea"/>
            </a:endParaRPr>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409950" y="2722880"/>
            <a:ext cx="2693035" cy="368300"/>
          </a:xfrm>
          <a:prstGeom prst="rect">
            <a:avLst/>
          </a:prstGeom>
          <a:noFill/>
        </p:spPr>
        <p:txBody>
          <a:bodyPr wrap="square" rtlCol="0">
            <a:spAutoFit/>
          </a:bodyPr>
          <a:p>
            <a:r>
              <a:rPr lang="en-US"/>
              <a:t>Internal Faults</a:t>
            </a:r>
            <a:endParaRPr lang="en-US"/>
          </a:p>
        </p:txBody>
      </p:sp>
      <p:sp>
        <p:nvSpPr>
          <p:cNvPr id="6" name="Text Box 5"/>
          <p:cNvSpPr txBox="1"/>
          <p:nvPr/>
        </p:nvSpPr>
        <p:spPr>
          <a:xfrm>
            <a:off x="3409950" y="3388360"/>
            <a:ext cx="5372100" cy="368300"/>
          </a:xfrm>
          <a:prstGeom prst="rect">
            <a:avLst/>
          </a:prstGeom>
          <a:noFill/>
        </p:spPr>
        <p:txBody>
          <a:bodyPr wrap="square" rtlCol="0">
            <a:spAutoFit/>
          </a:bodyPr>
          <a:p>
            <a:r>
              <a:rPr lang="en-US"/>
              <a:t>Interaction Faults ( with </a:t>
            </a:r>
            <a:r>
              <a:rPr lang="en-US">
                <a:sym typeface="+mn-ea"/>
              </a:rPr>
              <a:t>Synchronize )</a:t>
            </a:r>
            <a:endParaRPr lang="en-US"/>
          </a:p>
        </p:txBody>
      </p:sp>
      <p:sp>
        <p:nvSpPr>
          <p:cNvPr id="7" name="Text Box 6"/>
          <p:cNvSpPr txBox="1"/>
          <p:nvPr/>
        </p:nvSpPr>
        <p:spPr>
          <a:xfrm>
            <a:off x="3409950" y="5713730"/>
            <a:ext cx="2693035" cy="368300"/>
          </a:xfrm>
          <a:prstGeom prst="rect">
            <a:avLst/>
          </a:prstGeom>
          <a:noFill/>
        </p:spPr>
        <p:txBody>
          <a:bodyPr wrap="square" rtlCol="0">
            <a:spAutoFit/>
          </a:bodyPr>
          <a:p>
            <a:r>
              <a:rPr lang="en-US"/>
              <a:t>Environmental Faults</a:t>
            </a:r>
            <a:endParaRPr lang="en-US"/>
          </a:p>
        </p:txBody>
      </p:sp>
      <p:sp>
        <p:nvSpPr>
          <p:cNvPr id="9" name="Left Brace 8"/>
          <p:cNvSpPr/>
          <p:nvPr/>
        </p:nvSpPr>
        <p:spPr>
          <a:xfrm>
            <a:off x="3087370" y="2722880"/>
            <a:ext cx="285115" cy="33445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 name="Text Box 1"/>
          <p:cNvSpPr txBox="1"/>
          <p:nvPr/>
        </p:nvSpPr>
        <p:spPr>
          <a:xfrm>
            <a:off x="3409950" y="4210685"/>
            <a:ext cx="5372100" cy="368300"/>
          </a:xfrm>
          <a:prstGeom prst="rect">
            <a:avLst/>
          </a:prstGeom>
          <a:noFill/>
        </p:spPr>
        <p:txBody>
          <a:bodyPr wrap="square" rtlCol="0">
            <a:spAutoFit/>
          </a:bodyPr>
          <a:p>
            <a:r>
              <a:rPr lang="en-US"/>
              <a:t>Interaction Faults ( with As</a:t>
            </a:r>
            <a:r>
              <a:rPr lang="en-US">
                <a:sym typeface="+mn-ea"/>
              </a:rPr>
              <a:t>ynchronize )</a:t>
            </a:r>
            <a:endParaRPr lang="en-US"/>
          </a:p>
        </p:txBody>
      </p:sp>
      <p:sp>
        <p:nvSpPr>
          <p:cNvPr id="3" name="Text Box 2"/>
          <p:cNvSpPr txBox="1"/>
          <p:nvPr/>
        </p:nvSpPr>
        <p:spPr>
          <a:xfrm>
            <a:off x="3409950" y="4989195"/>
            <a:ext cx="5372100" cy="368300"/>
          </a:xfrm>
          <a:prstGeom prst="rect">
            <a:avLst/>
          </a:prstGeom>
          <a:noFill/>
        </p:spPr>
        <p:txBody>
          <a:bodyPr wrap="square" rtlCol="0">
            <a:spAutoFit/>
          </a:bodyPr>
          <a:p>
            <a:r>
              <a:rPr lang="en-US"/>
              <a:t>Interaction Faults ( with Message Queue</a:t>
            </a:r>
            <a:r>
              <a:rPr lang="en-US">
                <a:sym typeface="+mn-ea"/>
              </a:rPr>
              <a:t> )</a:t>
            </a:r>
            <a:endParaRPr lang="en-US"/>
          </a:p>
        </p:txBody>
      </p:sp>
      <p:sp>
        <p:nvSpPr>
          <p:cNvPr id="17" name="Text Box 16"/>
          <p:cNvSpPr txBox="1"/>
          <p:nvPr/>
        </p:nvSpPr>
        <p:spPr>
          <a:xfrm>
            <a:off x="907415" y="4150360"/>
            <a:ext cx="2110740" cy="645160"/>
          </a:xfrm>
          <a:prstGeom prst="rect">
            <a:avLst/>
          </a:prstGeom>
          <a:noFill/>
        </p:spPr>
        <p:txBody>
          <a:bodyPr wrap="square" rtlCol="0">
            <a:spAutoFit/>
          </a:bodyPr>
          <a:p>
            <a:r>
              <a:rPr lang="en-US"/>
              <a:t>Fault Types of microservices</a:t>
            </a:r>
            <a:endParaRPr lang="en-US"/>
          </a:p>
        </p:txBody>
      </p:sp>
      <p:sp>
        <p:nvSpPr>
          <p:cNvPr id="4" name="Text Box 3"/>
          <p:cNvSpPr txBox="1"/>
          <p:nvPr/>
        </p:nvSpPr>
        <p:spPr>
          <a:xfrm>
            <a:off x="1894205" y="1114425"/>
            <a:ext cx="4873625" cy="368300"/>
          </a:xfrm>
          <a:prstGeom prst="rect">
            <a:avLst/>
          </a:prstGeom>
          <a:noFill/>
        </p:spPr>
        <p:txBody>
          <a:bodyPr wrap="square" rtlCol="0">
            <a:spAutoFit/>
          </a:bodyPr>
          <a:p>
            <a:r>
              <a:rPr lang="en-US"/>
              <a:t>Non-faulty Integrated Invocation Chain (Syn)</a:t>
            </a:r>
            <a:endParaRPr lang="en-US"/>
          </a:p>
        </p:txBody>
      </p:sp>
      <p:sp>
        <p:nvSpPr>
          <p:cNvPr id="8" name="Text Box 7"/>
          <p:cNvSpPr txBox="1"/>
          <p:nvPr/>
        </p:nvSpPr>
        <p:spPr>
          <a:xfrm>
            <a:off x="370205" y="158115"/>
            <a:ext cx="1979295" cy="368300"/>
          </a:xfrm>
          <a:prstGeom prst="rect">
            <a:avLst/>
          </a:prstGeom>
          <a:noFill/>
        </p:spPr>
        <p:txBody>
          <a:bodyPr wrap="square" rtlCol="0">
            <a:spAutoFit/>
          </a:bodyPr>
          <a:p>
            <a:r>
              <a:rPr lang="en-US"/>
              <a:t>A brief Summary</a:t>
            </a:r>
            <a:endParaRPr lang="en-US"/>
          </a:p>
        </p:txBody>
      </p:sp>
      <p:sp>
        <p:nvSpPr>
          <p:cNvPr id="10" name="Text Box 9"/>
          <p:cNvSpPr txBox="1"/>
          <p:nvPr/>
        </p:nvSpPr>
        <p:spPr>
          <a:xfrm>
            <a:off x="1894205" y="1781175"/>
            <a:ext cx="4873625" cy="368300"/>
          </a:xfrm>
          <a:prstGeom prst="rect">
            <a:avLst/>
          </a:prstGeom>
          <a:noFill/>
        </p:spPr>
        <p:txBody>
          <a:bodyPr wrap="square" rtlCol="0">
            <a:spAutoFit/>
          </a:bodyPr>
          <a:p>
            <a:r>
              <a:rPr lang="en-US"/>
              <a:t>Non-faulty Integrated Invocation Chain (Asyn)</a:t>
            </a:r>
            <a:endParaRPr lang="en-US"/>
          </a:p>
        </p:txBody>
      </p:sp>
      <p:pic>
        <p:nvPicPr>
          <p:cNvPr id="11" name="Picture 10" descr="Screen Shot 2020-01-15 at 6.01.40 PM"/>
          <p:cNvPicPr>
            <a:picLocks noChangeAspect="1"/>
          </p:cNvPicPr>
          <p:nvPr/>
        </p:nvPicPr>
        <p:blipFill>
          <a:blip r:embed="rId1"/>
          <a:stretch>
            <a:fillRect/>
          </a:stretch>
        </p:blipFill>
        <p:spPr>
          <a:xfrm>
            <a:off x="7479030" y="1183005"/>
            <a:ext cx="3531870" cy="230505"/>
          </a:xfrm>
          <a:prstGeom prst="rect">
            <a:avLst/>
          </a:prstGeom>
        </p:spPr>
      </p:pic>
      <p:pic>
        <p:nvPicPr>
          <p:cNvPr id="12" name="Picture 11" descr="Screen Shot 2020-01-15 at 6.01.51 PM"/>
          <p:cNvPicPr>
            <a:picLocks noChangeAspect="1"/>
          </p:cNvPicPr>
          <p:nvPr/>
        </p:nvPicPr>
        <p:blipFill>
          <a:blip r:embed="rId2"/>
          <a:stretch>
            <a:fillRect/>
          </a:stretch>
        </p:blipFill>
        <p:spPr>
          <a:xfrm>
            <a:off x="7867015" y="2833370"/>
            <a:ext cx="2755900" cy="147955"/>
          </a:xfrm>
          <a:prstGeom prst="rect">
            <a:avLst/>
          </a:prstGeom>
        </p:spPr>
      </p:pic>
      <p:pic>
        <p:nvPicPr>
          <p:cNvPr id="13" name="Picture 12" descr="Screen Shot 2020-01-15 at 6.02.11 PM"/>
          <p:cNvPicPr>
            <a:picLocks noChangeAspect="1"/>
          </p:cNvPicPr>
          <p:nvPr/>
        </p:nvPicPr>
        <p:blipFill>
          <a:blip r:embed="rId3"/>
          <a:stretch>
            <a:fillRect/>
          </a:stretch>
        </p:blipFill>
        <p:spPr>
          <a:xfrm>
            <a:off x="7867015" y="3460115"/>
            <a:ext cx="3010535" cy="224790"/>
          </a:xfrm>
          <a:prstGeom prst="rect">
            <a:avLst/>
          </a:prstGeom>
        </p:spPr>
      </p:pic>
      <p:pic>
        <p:nvPicPr>
          <p:cNvPr id="14" name="Picture 13" descr="Screen Shot 2020-01-15 at 6.02.24 PM"/>
          <p:cNvPicPr>
            <a:picLocks noChangeAspect="1"/>
          </p:cNvPicPr>
          <p:nvPr/>
        </p:nvPicPr>
        <p:blipFill>
          <a:blip r:embed="rId4"/>
          <a:stretch>
            <a:fillRect/>
          </a:stretch>
        </p:blipFill>
        <p:spPr>
          <a:xfrm>
            <a:off x="7575550" y="1716405"/>
            <a:ext cx="3084195" cy="497840"/>
          </a:xfrm>
          <a:prstGeom prst="rect">
            <a:avLst/>
          </a:prstGeom>
        </p:spPr>
      </p:pic>
      <p:pic>
        <p:nvPicPr>
          <p:cNvPr id="15" name="Picture 14" descr="Screen Shot 2020-01-15 at 6.02.42 PM"/>
          <p:cNvPicPr>
            <a:picLocks noChangeAspect="1"/>
          </p:cNvPicPr>
          <p:nvPr/>
        </p:nvPicPr>
        <p:blipFill>
          <a:blip r:embed="rId5"/>
          <a:stretch>
            <a:fillRect/>
          </a:stretch>
        </p:blipFill>
        <p:spPr>
          <a:xfrm>
            <a:off x="7983855" y="4150360"/>
            <a:ext cx="2776855" cy="513080"/>
          </a:xfrm>
          <a:prstGeom prst="rect">
            <a:avLst/>
          </a:prstGeom>
        </p:spPr>
      </p:pic>
      <p:pic>
        <p:nvPicPr>
          <p:cNvPr id="18" name="Picture 17" descr="Screen Shot 2020-01-15 at 6.02.54 PM"/>
          <p:cNvPicPr>
            <a:picLocks noChangeAspect="1"/>
          </p:cNvPicPr>
          <p:nvPr/>
        </p:nvPicPr>
        <p:blipFill>
          <a:blip r:embed="rId6"/>
          <a:stretch>
            <a:fillRect/>
          </a:stretch>
        </p:blipFill>
        <p:spPr>
          <a:xfrm>
            <a:off x="8021320" y="4989195"/>
            <a:ext cx="2856230" cy="534035"/>
          </a:xfrm>
          <a:prstGeom prst="rect">
            <a:avLst/>
          </a:prstGeom>
        </p:spPr>
      </p:pic>
      <p:sp>
        <p:nvSpPr>
          <p:cNvPr id="19" name="Text Box 18"/>
          <p:cNvSpPr txBox="1"/>
          <p:nvPr/>
        </p:nvSpPr>
        <p:spPr>
          <a:xfrm>
            <a:off x="6031865" y="5713730"/>
            <a:ext cx="4010660" cy="275590"/>
          </a:xfrm>
          <a:prstGeom prst="rect">
            <a:avLst/>
          </a:prstGeom>
          <a:noFill/>
        </p:spPr>
        <p:txBody>
          <a:bodyPr wrap="square" rtlCol="0">
            <a:spAutoFit/>
          </a:bodyPr>
          <a:p>
            <a:r>
              <a:rPr lang="en-US" altLang="zh-CN" sz="1200"/>
              <a:t>Whole-cluster level: </a:t>
            </a:r>
            <a:r>
              <a:rPr lang="zh-CN" altLang="en-US" sz="1200"/>
              <a:t>查看集成调用链是否大面积异常</a:t>
            </a:r>
            <a:endParaRPr lang="zh-CN" altLang="en-US" sz="1200"/>
          </a:p>
        </p:txBody>
      </p:sp>
      <p:sp>
        <p:nvSpPr>
          <p:cNvPr id="20" name="Text Box 19"/>
          <p:cNvSpPr txBox="1"/>
          <p:nvPr/>
        </p:nvSpPr>
        <p:spPr>
          <a:xfrm>
            <a:off x="6031865" y="6035675"/>
            <a:ext cx="4126865" cy="275590"/>
          </a:xfrm>
          <a:prstGeom prst="rect">
            <a:avLst/>
          </a:prstGeom>
          <a:noFill/>
        </p:spPr>
        <p:txBody>
          <a:bodyPr wrap="square" rtlCol="0">
            <a:spAutoFit/>
          </a:bodyPr>
          <a:p>
            <a:r>
              <a:rPr lang="en-US" altLang="zh-CN" sz="1200"/>
              <a:t>Node level: </a:t>
            </a:r>
            <a:r>
              <a:rPr lang="zh-CN" altLang="en-US" sz="1200"/>
              <a:t>查看 异常的集成调用链 是否来自于</a:t>
            </a:r>
            <a:r>
              <a:rPr lang="zh-CN" altLang="en-US" sz="1200"/>
              <a:t>同一节点</a:t>
            </a:r>
            <a:endParaRPr lang="zh-CN" altLang="en-US" sz="1200"/>
          </a:p>
        </p:txBody>
      </p:sp>
      <p:sp>
        <p:nvSpPr>
          <p:cNvPr id="21" name="Left Brace 20"/>
          <p:cNvSpPr/>
          <p:nvPr/>
        </p:nvSpPr>
        <p:spPr>
          <a:xfrm>
            <a:off x="5798820" y="5713730"/>
            <a:ext cx="233045" cy="6559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22" name="Text Box 21"/>
          <p:cNvSpPr txBox="1"/>
          <p:nvPr/>
        </p:nvSpPr>
        <p:spPr>
          <a:xfrm>
            <a:off x="8358505" y="601980"/>
            <a:ext cx="1851660" cy="337185"/>
          </a:xfrm>
          <a:prstGeom prst="rect">
            <a:avLst/>
          </a:prstGeom>
          <a:noFill/>
        </p:spPr>
        <p:txBody>
          <a:bodyPr wrap="square" rtlCol="0">
            <a:spAutoFit/>
          </a:bodyPr>
          <a:p>
            <a:r>
              <a:rPr lang="zh-CN" altLang="en-US" sz="1600" b="1"/>
              <a:t>集成调用链 特征</a:t>
            </a:r>
            <a:endParaRPr lang="zh-CN" altLang="en-US" sz="1600" b="1"/>
          </a:p>
        </p:txBody>
      </p:sp>
      <p:sp>
        <p:nvSpPr>
          <p:cNvPr id="23" name="Text Box 22"/>
          <p:cNvSpPr txBox="1"/>
          <p:nvPr/>
        </p:nvSpPr>
        <p:spPr>
          <a:xfrm>
            <a:off x="3246755" y="601980"/>
            <a:ext cx="1851660" cy="337185"/>
          </a:xfrm>
          <a:prstGeom prst="rect">
            <a:avLst/>
          </a:prstGeom>
          <a:noFill/>
        </p:spPr>
        <p:txBody>
          <a:bodyPr wrap="square" rtlCol="0">
            <a:spAutoFit/>
          </a:bodyPr>
          <a:p>
            <a:r>
              <a:rPr lang="zh-CN" altLang="en-US" sz="1600" b="1"/>
              <a:t>故障类型</a:t>
            </a:r>
            <a:endParaRPr lang="zh-CN" altLang="en-US" sz="16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Rectangle 44"/>
          <p:cNvSpPr/>
          <p:nvPr/>
        </p:nvSpPr>
        <p:spPr>
          <a:xfrm>
            <a:off x="2562225" y="4031615"/>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6" name="Rectangle 45"/>
          <p:cNvSpPr/>
          <p:nvPr/>
        </p:nvSpPr>
        <p:spPr>
          <a:xfrm>
            <a:off x="1864360" y="3958590"/>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7" name="Rectangle 46"/>
          <p:cNvSpPr/>
          <p:nvPr/>
        </p:nvSpPr>
        <p:spPr>
          <a:xfrm>
            <a:off x="10751185" y="3958590"/>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8" name="Text Box 47"/>
          <p:cNvSpPr txBox="1"/>
          <p:nvPr/>
        </p:nvSpPr>
        <p:spPr>
          <a:xfrm>
            <a:off x="153035" y="3777615"/>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49" name="Rectangle 48"/>
          <p:cNvSpPr/>
          <p:nvPr/>
        </p:nvSpPr>
        <p:spPr>
          <a:xfrm>
            <a:off x="3886200" y="4631055"/>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0" name="Rectangle 49"/>
          <p:cNvSpPr/>
          <p:nvPr/>
        </p:nvSpPr>
        <p:spPr>
          <a:xfrm>
            <a:off x="2751455" y="4558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1" name="Rectangle 50"/>
          <p:cNvSpPr/>
          <p:nvPr/>
        </p:nvSpPr>
        <p:spPr>
          <a:xfrm>
            <a:off x="9163685" y="4558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2" name="Rectangle 51"/>
          <p:cNvSpPr/>
          <p:nvPr/>
        </p:nvSpPr>
        <p:spPr>
          <a:xfrm>
            <a:off x="4832350" y="5258435"/>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3" name="Rectangle 52"/>
          <p:cNvSpPr/>
          <p:nvPr/>
        </p:nvSpPr>
        <p:spPr>
          <a:xfrm>
            <a:off x="4246880" y="5196840"/>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4" name="Rectangle 53"/>
          <p:cNvSpPr/>
          <p:nvPr/>
        </p:nvSpPr>
        <p:spPr>
          <a:xfrm>
            <a:off x="8261350" y="5197475"/>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5" name="Rectangle 54"/>
          <p:cNvSpPr/>
          <p:nvPr/>
        </p:nvSpPr>
        <p:spPr>
          <a:xfrm>
            <a:off x="5242560" y="573595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5" name="Text Box 74"/>
          <p:cNvSpPr txBox="1"/>
          <p:nvPr/>
        </p:nvSpPr>
        <p:spPr>
          <a:xfrm>
            <a:off x="341630" y="4558665"/>
            <a:ext cx="1056640" cy="337185"/>
          </a:xfrm>
          <a:prstGeom prst="rect">
            <a:avLst/>
          </a:prstGeom>
          <a:noFill/>
        </p:spPr>
        <p:txBody>
          <a:bodyPr wrap="square" rtlCol="0">
            <a:spAutoFit/>
          </a:bodyPr>
          <a:p>
            <a:r>
              <a:rPr lang="zh-CN" altLang="en-US" sz="1600"/>
              <a:t>前端组件</a:t>
            </a:r>
            <a:endParaRPr lang="zh-CN" altLang="en-US" sz="1600"/>
          </a:p>
        </p:txBody>
      </p:sp>
      <p:sp>
        <p:nvSpPr>
          <p:cNvPr id="76" name="Text Box 75"/>
          <p:cNvSpPr txBox="1"/>
          <p:nvPr/>
        </p:nvSpPr>
        <p:spPr>
          <a:xfrm>
            <a:off x="319405" y="508190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77" name="Text Box 76"/>
          <p:cNvSpPr txBox="1"/>
          <p:nvPr/>
        </p:nvSpPr>
        <p:spPr>
          <a:xfrm>
            <a:off x="152400" y="565848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78" name="Rectangle 77"/>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9" name="Text Box 78"/>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91" name="Rectangle 90"/>
          <p:cNvSpPr/>
          <p:nvPr/>
        </p:nvSpPr>
        <p:spPr>
          <a:xfrm>
            <a:off x="2577465" y="163957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92" name="Rectangle 91"/>
          <p:cNvSpPr/>
          <p:nvPr/>
        </p:nvSpPr>
        <p:spPr>
          <a:xfrm>
            <a:off x="1866265" y="156718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3" name="Rectangle 92"/>
          <p:cNvSpPr/>
          <p:nvPr/>
        </p:nvSpPr>
        <p:spPr>
          <a:xfrm>
            <a:off x="2754630" y="156718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4" name="Rectangle 93"/>
          <p:cNvSpPr/>
          <p:nvPr/>
        </p:nvSpPr>
        <p:spPr>
          <a:xfrm>
            <a:off x="4253230" y="156654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5" name="Rectangle 94"/>
          <p:cNvSpPr/>
          <p:nvPr/>
        </p:nvSpPr>
        <p:spPr>
          <a:xfrm>
            <a:off x="5239385" y="156654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6" name="Rectangle 95"/>
          <p:cNvSpPr/>
          <p:nvPr/>
        </p:nvSpPr>
        <p:spPr>
          <a:xfrm>
            <a:off x="8267700" y="156781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7" name="Rectangle 96"/>
          <p:cNvSpPr/>
          <p:nvPr/>
        </p:nvSpPr>
        <p:spPr>
          <a:xfrm>
            <a:off x="9167495" y="156654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8" name="Rectangle 97"/>
          <p:cNvSpPr/>
          <p:nvPr/>
        </p:nvSpPr>
        <p:spPr>
          <a:xfrm>
            <a:off x="10747375" y="156718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9" name="Text Box 98"/>
          <p:cNvSpPr txBox="1"/>
          <p:nvPr/>
        </p:nvSpPr>
        <p:spPr>
          <a:xfrm>
            <a:off x="248285" y="1354455"/>
            <a:ext cx="1430655" cy="645160"/>
          </a:xfrm>
          <a:prstGeom prst="rect">
            <a:avLst/>
          </a:prstGeom>
          <a:noFill/>
        </p:spPr>
        <p:txBody>
          <a:bodyPr wrap="square" rtlCol="0">
            <a:spAutoFit/>
          </a:bodyPr>
          <a:p>
            <a:r>
              <a:rPr lang="zh-CN" altLang="en-US"/>
              <a:t>理想情况的</a:t>
            </a:r>
            <a:endParaRPr lang="zh-CN" altLang="en-US"/>
          </a:p>
          <a:p>
            <a:r>
              <a:rPr lang="zh-CN" altLang="en-US" b="1"/>
              <a:t>集成调用链</a:t>
            </a:r>
            <a:endParaRPr lang="zh-CN" altLang="en-US" b="1"/>
          </a:p>
        </p:txBody>
      </p:sp>
      <p:sp>
        <p:nvSpPr>
          <p:cNvPr id="100" name="Text Box 99"/>
          <p:cNvSpPr txBox="1"/>
          <p:nvPr/>
        </p:nvSpPr>
        <p:spPr>
          <a:xfrm>
            <a:off x="68580" y="2321560"/>
            <a:ext cx="1797050" cy="368300"/>
          </a:xfrm>
          <a:prstGeom prst="rect">
            <a:avLst/>
          </a:prstGeom>
          <a:noFill/>
        </p:spPr>
        <p:txBody>
          <a:bodyPr wrap="square" rtlCol="0">
            <a:spAutoFit/>
          </a:bodyPr>
          <a:p>
            <a:r>
              <a:rPr lang="en-US">
                <a:sym typeface="+mn-ea"/>
              </a:rPr>
              <a:t>Internal Faults</a:t>
            </a:r>
            <a:endParaRPr lang="zh-CN" altLang="en-US">
              <a:sym typeface="+mn-ea"/>
            </a:endParaRPr>
          </a:p>
        </p:txBody>
      </p:sp>
      <p:sp>
        <p:nvSpPr>
          <p:cNvPr id="101" name="Rectangle 100"/>
          <p:cNvSpPr/>
          <p:nvPr/>
        </p:nvSpPr>
        <p:spPr>
          <a:xfrm>
            <a:off x="2577465" y="246761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02" name="Rectangle 101"/>
          <p:cNvSpPr/>
          <p:nvPr/>
        </p:nvSpPr>
        <p:spPr>
          <a:xfrm>
            <a:off x="1866265" y="239522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5" name="Text Box 104"/>
          <p:cNvSpPr txBox="1"/>
          <p:nvPr/>
        </p:nvSpPr>
        <p:spPr>
          <a:xfrm>
            <a:off x="153035" y="361315"/>
            <a:ext cx="2338070" cy="368300"/>
          </a:xfrm>
          <a:prstGeom prst="rect">
            <a:avLst/>
          </a:prstGeom>
          <a:noFill/>
        </p:spPr>
        <p:txBody>
          <a:bodyPr wrap="square" rtlCol="0">
            <a:spAutoFit/>
          </a:bodyPr>
          <a:p>
            <a:r>
              <a:rPr lang="zh-CN" altLang="en-US"/>
              <a:t>草图</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an 6"/>
          <p:cNvSpPr/>
          <p:nvPr/>
        </p:nvSpPr>
        <p:spPr>
          <a:xfrm rot="16200000">
            <a:off x="9023350" y="1697990"/>
            <a:ext cx="1043305" cy="1186815"/>
          </a:xfrm>
          <a:prstGeom prst="can">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 name="Text Box 9"/>
          <p:cNvSpPr txBox="1"/>
          <p:nvPr/>
        </p:nvSpPr>
        <p:spPr>
          <a:xfrm>
            <a:off x="2074545" y="3923030"/>
            <a:ext cx="1734185"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13" name="Text Box 12"/>
          <p:cNvSpPr txBox="1"/>
          <p:nvPr/>
        </p:nvSpPr>
        <p:spPr>
          <a:xfrm>
            <a:off x="4205605" y="3922395"/>
            <a:ext cx="1056640" cy="337185"/>
          </a:xfrm>
          <a:prstGeom prst="rect">
            <a:avLst/>
          </a:prstGeom>
          <a:noFill/>
        </p:spPr>
        <p:txBody>
          <a:bodyPr wrap="square" rtlCol="0">
            <a:spAutoFit/>
          </a:bodyPr>
          <a:p>
            <a:r>
              <a:rPr lang="zh-CN" altLang="en-US" sz="1600"/>
              <a:t>前端组件</a:t>
            </a:r>
            <a:endParaRPr lang="zh-CN" altLang="en-US" sz="1600"/>
          </a:p>
        </p:txBody>
      </p:sp>
      <p:sp>
        <p:nvSpPr>
          <p:cNvPr id="16" name="Text Box 15"/>
          <p:cNvSpPr txBox="1"/>
          <p:nvPr/>
        </p:nvSpPr>
        <p:spPr>
          <a:xfrm>
            <a:off x="5930265" y="1144270"/>
            <a:ext cx="2555240" cy="583565"/>
          </a:xfrm>
          <a:prstGeom prst="rect">
            <a:avLst/>
          </a:prstGeom>
          <a:noFill/>
        </p:spPr>
        <p:txBody>
          <a:bodyPr wrap="square" rtlCol="0">
            <a:spAutoFit/>
          </a:bodyPr>
          <a:p>
            <a:r>
              <a:rPr lang="zh-CN" altLang="en-US" sz="1600"/>
              <a:t>业务逻辑处理中间件 </a:t>
            </a:r>
            <a:r>
              <a:rPr lang="en-US" altLang="zh-CN" sz="1600"/>
              <a:t>A</a:t>
            </a:r>
            <a:endParaRPr lang="en-US" altLang="zh-CN" sz="1600"/>
          </a:p>
          <a:p>
            <a:r>
              <a:rPr lang="en-US" altLang="zh-CN" sz="1600"/>
              <a:t>middleware component A</a:t>
            </a:r>
            <a:endParaRPr lang="en-US" altLang="zh-CN" sz="1600"/>
          </a:p>
        </p:txBody>
      </p:sp>
      <p:sp>
        <p:nvSpPr>
          <p:cNvPr id="17" name="Text Box 16"/>
          <p:cNvSpPr txBox="1"/>
          <p:nvPr/>
        </p:nvSpPr>
        <p:spPr>
          <a:xfrm>
            <a:off x="8814435" y="1144270"/>
            <a:ext cx="2515870" cy="583565"/>
          </a:xfrm>
          <a:prstGeom prst="rect">
            <a:avLst/>
          </a:prstGeom>
          <a:noFill/>
        </p:spPr>
        <p:txBody>
          <a:bodyPr wrap="square" rtlCol="0">
            <a:spAutoFit/>
          </a:bodyPr>
          <a:p>
            <a:r>
              <a:rPr lang="zh-CN" altLang="en-US" sz="1600"/>
              <a:t>持久化组件 </a:t>
            </a:r>
            <a:r>
              <a:rPr lang="en-US" altLang="zh-CN" sz="1600"/>
              <a:t>A</a:t>
            </a:r>
            <a:endParaRPr lang="en-US" altLang="zh-CN" sz="1600"/>
          </a:p>
          <a:p>
            <a:r>
              <a:rPr lang="en-US" altLang="zh-CN" sz="1600"/>
              <a:t>persistent component A</a:t>
            </a:r>
            <a:endParaRPr lang="en-US" altLang="zh-CN" sz="1600"/>
          </a:p>
        </p:txBody>
      </p:sp>
      <p:sp>
        <p:nvSpPr>
          <p:cNvPr id="19" name="Text Box 18"/>
          <p:cNvSpPr txBox="1"/>
          <p:nvPr/>
        </p:nvSpPr>
        <p:spPr>
          <a:xfrm>
            <a:off x="5930265" y="4842510"/>
            <a:ext cx="2555240" cy="583565"/>
          </a:xfrm>
          <a:prstGeom prst="rect">
            <a:avLst/>
          </a:prstGeom>
          <a:noFill/>
        </p:spPr>
        <p:txBody>
          <a:bodyPr wrap="square" rtlCol="0">
            <a:spAutoFit/>
          </a:bodyPr>
          <a:p>
            <a:r>
              <a:rPr lang="zh-CN" altLang="en-US" sz="1600"/>
              <a:t>业务逻辑处理中间件 </a:t>
            </a:r>
            <a:r>
              <a:rPr lang="en-US" altLang="zh-CN" sz="1600"/>
              <a:t>B</a:t>
            </a:r>
            <a:endParaRPr lang="en-US" altLang="zh-CN" sz="1600"/>
          </a:p>
          <a:p>
            <a:r>
              <a:rPr lang="en-US" altLang="zh-CN" sz="1600"/>
              <a:t>middleware component B</a:t>
            </a:r>
            <a:endParaRPr lang="en-US" altLang="zh-CN" sz="1600"/>
          </a:p>
        </p:txBody>
      </p:sp>
      <p:sp>
        <p:nvSpPr>
          <p:cNvPr id="21" name="Rectangle 20"/>
          <p:cNvSpPr/>
          <p:nvPr/>
        </p:nvSpPr>
        <p:spPr>
          <a:xfrm>
            <a:off x="2802890" y="3248025"/>
            <a:ext cx="1564640" cy="755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2" name="Rectangle 21"/>
          <p:cNvSpPr/>
          <p:nvPr/>
        </p:nvSpPr>
        <p:spPr>
          <a:xfrm>
            <a:off x="7558405" y="2253615"/>
            <a:ext cx="1564640" cy="755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4" name="Rectangle 23"/>
          <p:cNvSpPr/>
          <p:nvPr/>
        </p:nvSpPr>
        <p:spPr>
          <a:xfrm rot="20160000">
            <a:off x="5210175" y="2568575"/>
            <a:ext cx="1564640" cy="755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25" name="Rectangle 24"/>
          <p:cNvSpPr/>
          <p:nvPr/>
        </p:nvSpPr>
        <p:spPr>
          <a:xfrm rot="1020000">
            <a:off x="5239385" y="3822065"/>
            <a:ext cx="1564640" cy="793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 name="Rounded Rectangle 8"/>
          <p:cNvSpPr/>
          <p:nvPr/>
        </p:nvSpPr>
        <p:spPr>
          <a:xfrm>
            <a:off x="2074545" y="2745105"/>
            <a:ext cx="1235075" cy="1082040"/>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Rounded Rectangle 3"/>
          <p:cNvSpPr/>
          <p:nvPr/>
        </p:nvSpPr>
        <p:spPr>
          <a:xfrm>
            <a:off x="3808730" y="2745105"/>
            <a:ext cx="1850390" cy="1082040"/>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Rounded Rectangle 10"/>
          <p:cNvSpPr/>
          <p:nvPr/>
        </p:nvSpPr>
        <p:spPr>
          <a:xfrm>
            <a:off x="6165215" y="1750695"/>
            <a:ext cx="1850390" cy="1082040"/>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ounded Rectangle 11"/>
          <p:cNvSpPr/>
          <p:nvPr/>
        </p:nvSpPr>
        <p:spPr>
          <a:xfrm>
            <a:off x="6165215" y="3550285"/>
            <a:ext cx="1850390" cy="1082040"/>
          </a:xfrm>
          <a:prstGeom prst="roundRect">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896745"/>
          </a:xfrm>
        </p:spPr>
        <p:txBody>
          <a:bodyPr>
            <a:normAutofit fontScale="90000"/>
          </a:bodyPr>
          <a:p>
            <a:r>
              <a:rPr lang="en-US"/>
              <a:t>XX:Leveraging Integrated Invocation Chain to Navigate the Complexity of Fault Localization  in Cloud Microservices</a:t>
            </a:r>
            <a:endParaRPr lang="en-US"/>
          </a:p>
        </p:txBody>
      </p:sp>
      <p:sp>
        <p:nvSpPr>
          <p:cNvPr id="4" name="Title 1"/>
          <p:cNvSpPr>
            <a:spLocks noGrp="1"/>
          </p:cNvSpPr>
          <p:nvPr/>
        </p:nvSpPr>
        <p:spPr>
          <a:xfrm>
            <a:off x="828040" y="2851785"/>
            <a:ext cx="10515600" cy="18967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a:t>(</a:t>
            </a:r>
            <a:r>
              <a:rPr lang="zh-CN" altLang="en-US" sz="2800"/>
              <a:t>项目名称</a:t>
            </a:r>
            <a:r>
              <a:rPr lang="en-US" altLang="zh-CN" sz="2800"/>
              <a:t>): </a:t>
            </a:r>
            <a:r>
              <a:rPr lang="zh-CN" altLang="en-US" sz="2800"/>
              <a:t>借助被集成起来的微服务调用链来解决云计算微服务架构的错误定位困难问题</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90395" y="1459230"/>
            <a:ext cx="8071485" cy="645160"/>
          </a:xfrm>
          <a:prstGeom prst="rect">
            <a:avLst/>
          </a:prstGeom>
          <a:noFill/>
        </p:spPr>
        <p:txBody>
          <a:bodyPr wrap="square" rtlCol="0">
            <a:spAutoFit/>
          </a:bodyPr>
          <a:p>
            <a:r>
              <a:rPr lang="zh-CN" altLang="en-US"/>
              <a:t>为什么 </a:t>
            </a:r>
            <a:r>
              <a:rPr lang="en-US" altLang="zh-CN"/>
              <a:t>Zipkin </a:t>
            </a:r>
            <a:r>
              <a:rPr lang="zh-CN" altLang="en-US"/>
              <a:t>和 </a:t>
            </a:r>
            <a:r>
              <a:rPr lang="en-US" altLang="zh-CN"/>
              <a:t>Jaeger </a:t>
            </a:r>
            <a:r>
              <a:rPr lang="zh-CN" altLang="en-US"/>
              <a:t>等一系列分布式追踪工具都无法做到 </a:t>
            </a:r>
            <a:r>
              <a:rPr lang="en-US" altLang="zh-CN"/>
              <a:t>“</a:t>
            </a:r>
            <a:r>
              <a:rPr lang="zh-CN" altLang="en-US"/>
              <a:t>精确分离出</a:t>
            </a:r>
            <a:r>
              <a:rPr lang="en-US" altLang="zh-CN"/>
              <a:t>‘</a:t>
            </a:r>
            <a:r>
              <a:rPr lang="zh-CN" altLang="en-US"/>
              <a:t>容器处理</a:t>
            </a:r>
            <a:r>
              <a:rPr lang="en-US" altLang="zh-CN"/>
              <a:t>’</a:t>
            </a:r>
            <a:r>
              <a:rPr lang="zh-CN" altLang="en-US"/>
              <a:t>状态与</a:t>
            </a:r>
            <a:r>
              <a:rPr lang="en-US" altLang="zh-CN"/>
              <a:t>‘</a:t>
            </a:r>
            <a:r>
              <a:rPr lang="zh-CN" altLang="en-US"/>
              <a:t>数据在集群中传输</a:t>
            </a:r>
            <a:r>
              <a:rPr lang="en-US" altLang="zh-CN"/>
              <a:t>’</a:t>
            </a:r>
            <a:r>
              <a:rPr lang="zh-CN" altLang="en-US"/>
              <a:t>状态</a:t>
            </a:r>
            <a:r>
              <a:rPr lang="en-US" altLang="zh-CN"/>
              <a:t>” </a:t>
            </a:r>
            <a:r>
              <a:rPr lang="zh-CN" altLang="en-US"/>
              <a:t>？</a:t>
            </a:r>
            <a:endParaRPr lang="zh-CN" altLang="en-US"/>
          </a:p>
        </p:txBody>
      </p:sp>
      <p:sp>
        <p:nvSpPr>
          <p:cNvPr id="5" name="Text Box 4"/>
          <p:cNvSpPr txBox="1"/>
          <p:nvPr/>
        </p:nvSpPr>
        <p:spPr>
          <a:xfrm>
            <a:off x="1890395" y="3502660"/>
            <a:ext cx="8071485" cy="368300"/>
          </a:xfrm>
          <a:prstGeom prst="rect">
            <a:avLst/>
          </a:prstGeom>
          <a:noFill/>
        </p:spPr>
        <p:txBody>
          <a:bodyPr wrap="square" rtlCol="0">
            <a:spAutoFit/>
          </a:bodyPr>
          <a:p>
            <a:r>
              <a:rPr lang="en-US" altLang="zh-CN"/>
              <a:t>- &gt; </a:t>
            </a:r>
            <a:r>
              <a:rPr lang="zh-CN" altLang="en-US"/>
              <a:t>简单阐述目前</a:t>
            </a:r>
            <a:r>
              <a:rPr lang="en-US" altLang="zh-CN"/>
              <a:t>“</a:t>
            </a:r>
            <a:r>
              <a:rPr lang="zh-CN" altLang="en-US"/>
              <a:t>分布式追踪工具</a:t>
            </a:r>
            <a:r>
              <a:rPr lang="en-US" altLang="zh-CN"/>
              <a:t>”</a:t>
            </a:r>
            <a:r>
              <a:rPr lang="zh-CN" altLang="en-US"/>
              <a:t>的原理。 </a:t>
            </a:r>
            <a:r>
              <a:rPr lang="en-US" altLang="zh-CN"/>
              <a:t>(</a:t>
            </a:r>
            <a:r>
              <a:rPr lang="zh-CN" altLang="en-US"/>
              <a:t>基于 </a:t>
            </a:r>
            <a:r>
              <a:rPr lang="en-US" altLang="zh-CN"/>
              <a:t>Google Dapper </a:t>
            </a:r>
            <a:r>
              <a:rPr lang="zh-CN" altLang="en-US"/>
              <a:t>论文</a:t>
            </a:r>
            <a:r>
              <a:rPr lang="en-US" altLang="zh-CN"/>
              <a:t>)</a:t>
            </a:r>
            <a:endParaRPr lang="en-US" altLang="zh-CN"/>
          </a:p>
        </p:txBody>
      </p:sp>
      <p:sp>
        <p:nvSpPr>
          <p:cNvPr id="6" name="Text Box 5"/>
          <p:cNvSpPr txBox="1"/>
          <p:nvPr/>
        </p:nvSpPr>
        <p:spPr>
          <a:xfrm>
            <a:off x="1890395" y="5142230"/>
            <a:ext cx="8071485" cy="645160"/>
          </a:xfrm>
          <a:prstGeom prst="rect">
            <a:avLst/>
          </a:prstGeom>
          <a:noFill/>
        </p:spPr>
        <p:txBody>
          <a:bodyPr wrap="square" rtlCol="0">
            <a:spAutoFit/>
          </a:bodyPr>
          <a:p>
            <a:r>
              <a:rPr lang="zh-CN" altLang="en-US"/>
              <a:t>但是在以 </a:t>
            </a:r>
            <a:r>
              <a:rPr lang="en-US" altLang="zh-CN"/>
              <a:t>Istio </a:t>
            </a:r>
            <a:r>
              <a:rPr lang="zh-CN" altLang="en-US"/>
              <a:t>为首的 </a:t>
            </a:r>
            <a:r>
              <a:rPr lang="en-US" altLang="zh-CN"/>
              <a:t>Service Mesh </a:t>
            </a:r>
            <a:r>
              <a:rPr lang="zh-CN" altLang="en-US"/>
              <a:t>出现后，情况得到了改变。这种</a:t>
            </a:r>
            <a:r>
              <a:rPr lang="en-US" altLang="zh-CN"/>
              <a:t>“</a:t>
            </a:r>
            <a:r>
              <a:rPr lang="zh-CN" altLang="en-US"/>
              <a:t>精确追踪</a:t>
            </a:r>
            <a:r>
              <a:rPr lang="en-US" altLang="zh-CN"/>
              <a:t>”</a:t>
            </a:r>
            <a:r>
              <a:rPr lang="zh-CN" altLang="en-US"/>
              <a:t>的功能变得可以被实现了！</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Rectangle 14"/>
          <p:cNvSpPr/>
          <p:nvPr/>
        </p:nvSpPr>
        <p:spPr>
          <a:xfrm>
            <a:off x="2562225" y="191008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 name="Rectangle 2"/>
          <p:cNvSpPr/>
          <p:nvPr/>
        </p:nvSpPr>
        <p:spPr>
          <a:xfrm>
            <a:off x="1864360" y="1837055"/>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51185" y="1837055"/>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130175" y="1656080"/>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26" name="Rectangle 25"/>
          <p:cNvSpPr/>
          <p:nvPr/>
        </p:nvSpPr>
        <p:spPr>
          <a:xfrm>
            <a:off x="3886200" y="3100070"/>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27" name="Rectangle 26"/>
          <p:cNvSpPr/>
          <p:nvPr/>
        </p:nvSpPr>
        <p:spPr>
          <a:xfrm>
            <a:off x="275145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8" name="Rectangle 27"/>
          <p:cNvSpPr/>
          <p:nvPr/>
        </p:nvSpPr>
        <p:spPr>
          <a:xfrm>
            <a:off x="916368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 29"/>
          <p:cNvSpPr/>
          <p:nvPr/>
        </p:nvSpPr>
        <p:spPr>
          <a:xfrm>
            <a:off x="4835525" y="4559300"/>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1" name="Rectangle 30"/>
          <p:cNvSpPr/>
          <p:nvPr/>
        </p:nvSpPr>
        <p:spPr>
          <a:xfrm>
            <a:off x="4250055" y="4497705"/>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2" name="Rectangle 31"/>
          <p:cNvSpPr/>
          <p:nvPr/>
        </p:nvSpPr>
        <p:spPr>
          <a:xfrm>
            <a:off x="8264525" y="4498340"/>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Rectangle 32"/>
          <p:cNvSpPr/>
          <p:nvPr/>
        </p:nvSpPr>
        <p:spPr>
          <a:xfrm>
            <a:off x="5242560" y="565848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5" name="Elbow Connector 34"/>
          <p:cNvCxnSpPr/>
          <p:nvPr/>
        </p:nvCxnSpPr>
        <p:spPr>
          <a:xfrm rot="5400000">
            <a:off x="-6134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825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a:off x="27495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140589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177038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a:off x="235966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276288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a:off x="551307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57848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a:off x="638746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a:off x="66878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78181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82715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900430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319405" y="2969895"/>
            <a:ext cx="1056640" cy="337185"/>
          </a:xfrm>
          <a:prstGeom prst="rect">
            <a:avLst/>
          </a:prstGeom>
          <a:noFill/>
        </p:spPr>
        <p:txBody>
          <a:bodyPr wrap="square" rtlCol="0">
            <a:spAutoFit/>
          </a:bodyPr>
          <a:p>
            <a:r>
              <a:rPr lang="zh-CN" altLang="en-US" sz="1600"/>
              <a:t>前端组件</a:t>
            </a:r>
            <a:endParaRPr lang="zh-CN" altLang="en-US" sz="1600"/>
          </a:p>
        </p:txBody>
      </p:sp>
      <p:sp>
        <p:nvSpPr>
          <p:cNvPr id="63" name="Text Box 62"/>
          <p:cNvSpPr txBox="1"/>
          <p:nvPr/>
        </p:nvSpPr>
        <p:spPr>
          <a:xfrm>
            <a:off x="319405" y="429831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64" name="Text Box 63"/>
          <p:cNvSpPr txBox="1"/>
          <p:nvPr/>
        </p:nvSpPr>
        <p:spPr>
          <a:xfrm>
            <a:off x="130175" y="558101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65" name="Right Arrow 64"/>
          <p:cNvSpPr/>
          <p:nvPr/>
        </p:nvSpPr>
        <p:spPr>
          <a:xfrm>
            <a:off x="2108835" y="1002665"/>
            <a:ext cx="2138045" cy="16954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6" name="Text Box 65"/>
          <p:cNvSpPr txBox="1"/>
          <p:nvPr/>
        </p:nvSpPr>
        <p:spPr>
          <a:xfrm>
            <a:off x="2933065" y="665480"/>
            <a:ext cx="1316990" cy="337185"/>
          </a:xfrm>
          <a:prstGeom prst="rect">
            <a:avLst/>
          </a:prstGeom>
          <a:noFill/>
        </p:spPr>
        <p:txBody>
          <a:bodyPr wrap="square" rtlCol="0">
            <a:spAutoFit/>
          </a:bodyPr>
          <a:p>
            <a:r>
              <a:rPr lang="en-US" sz="1600"/>
              <a:t>Time Flow...</a:t>
            </a:r>
            <a:endParaRPr lang="en-US" sz="1600"/>
          </a:p>
        </p:txBody>
      </p:sp>
      <p:sp>
        <p:nvSpPr>
          <p:cNvPr id="67" name="Rectangle 66"/>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67"/>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Rectangle 14"/>
          <p:cNvSpPr/>
          <p:nvPr/>
        </p:nvSpPr>
        <p:spPr>
          <a:xfrm>
            <a:off x="2562225" y="191008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1864360" y="1837055"/>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51185" y="1837055"/>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130175" y="1656080"/>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26" name="Rectangle 25"/>
          <p:cNvSpPr/>
          <p:nvPr/>
        </p:nvSpPr>
        <p:spPr>
          <a:xfrm>
            <a:off x="3886200" y="3100070"/>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Rectangle 4"/>
          <p:cNvSpPr/>
          <p:nvPr/>
        </p:nvSpPr>
        <p:spPr>
          <a:xfrm>
            <a:off x="275145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8" name="Rectangle 27"/>
          <p:cNvSpPr/>
          <p:nvPr/>
        </p:nvSpPr>
        <p:spPr>
          <a:xfrm>
            <a:off x="916368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 29"/>
          <p:cNvSpPr/>
          <p:nvPr/>
        </p:nvSpPr>
        <p:spPr>
          <a:xfrm>
            <a:off x="4835525" y="4559300"/>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1" name="Rectangle 30"/>
          <p:cNvSpPr/>
          <p:nvPr/>
        </p:nvSpPr>
        <p:spPr>
          <a:xfrm>
            <a:off x="4250055" y="4497705"/>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2" name="Rectangle 31"/>
          <p:cNvSpPr/>
          <p:nvPr/>
        </p:nvSpPr>
        <p:spPr>
          <a:xfrm>
            <a:off x="8264525" y="4498340"/>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Rectangle 32"/>
          <p:cNvSpPr/>
          <p:nvPr/>
        </p:nvSpPr>
        <p:spPr>
          <a:xfrm>
            <a:off x="5242560" y="565848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5" name="Elbow Connector 34"/>
          <p:cNvCxnSpPr/>
          <p:nvPr/>
        </p:nvCxnSpPr>
        <p:spPr>
          <a:xfrm rot="5400000">
            <a:off x="-6134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825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a:off x="27495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140589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177038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a:off x="235966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276288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a:off x="551307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57848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a:off x="638746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a:off x="66878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78181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82715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900430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319405" y="2969895"/>
            <a:ext cx="1056640" cy="337185"/>
          </a:xfrm>
          <a:prstGeom prst="rect">
            <a:avLst/>
          </a:prstGeom>
          <a:noFill/>
        </p:spPr>
        <p:txBody>
          <a:bodyPr wrap="square" rtlCol="0">
            <a:spAutoFit/>
          </a:bodyPr>
          <a:p>
            <a:r>
              <a:rPr lang="zh-CN" altLang="en-US" sz="1600"/>
              <a:t>前端组件</a:t>
            </a:r>
            <a:endParaRPr lang="zh-CN" altLang="en-US" sz="1600"/>
          </a:p>
        </p:txBody>
      </p:sp>
      <p:sp>
        <p:nvSpPr>
          <p:cNvPr id="63" name="Text Box 62"/>
          <p:cNvSpPr txBox="1"/>
          <p:nvPr/>
        </p:nvSpPr>
        <p:spPr>
          <a:xfrm>
            <a:off x="319405" y="429831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64" name="Text Box 63"/>
          <p:cNvSpPr txBox="1"/>
          <p:nvPr/>
        </p:nvSpPr>
        <p:spPr>
          <a:xfrm>
            <a:off x="130175" y="558101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67" name="Rectangle 66"/>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67"/>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6" name="Down Arrow 5"/>
          <p:cNvSpPr/>
          <p:nvPr/>
        </p:nvSpPr>
        <p:spPr>
          <a:xfrm>
            <a:off x="1786890" y="702310"/>
            <a:ext cx="156210" cy="6654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798955" y="233680"/>
            <a:ext cx="6285230" cy="368300"/>
          </a:xfrm>
          <a:prstGeom prst="rect">
            <a:avLst/>
          </a:prstGeom>
          <a:noFill/>
        </p:spPr>
        <p:txBody>
          <a:bodyPr wrap="square" rtlCol="0">
            <a:spAutoFit/>
          </a:bodyPr>
          <a:p>
            <a:r>
              <a:rPr lang="zh-CN" altLang="en-US"/>
              <a:t>在这个时间点，集群的 </a:t>
            </a:r>
            <a:r>
              <a:rPr lang="en-US" altLang="zh-CN"/>
              <a:t>gateway </a:t>
            </a:r>
            <a:r>
              <a:rPr lang="zh-CN" altLang="en-US"/>
              <a:t>收到了用户的 </a:t>
            </a:r>
            <a:r>
              <a:rPr lang="en-US" altLang="zh-CN"/>
              <a:t>HTTP </a:t>
            </a:r>
            <a:r>
              <a:rPr lang="zh-CN" altLang="en-US"/>
              <a:t>请求。</a:t>
            </a:r>
            <a:endParaRPr lang="zh-CN" altLang="en-US"/>
          </a:p>
        </p:txBody>
      </p:sp>
      <p:sp>
        <p:nvSpPr>
          <p:cNvPr id="8" name="Rectangle 7"/>
          <p:cNvSpPr/>
          <p:nvPr/>
        </p:nvSpPr>
        <p:spPr>
          <a:xfrm>
            <a:off x="1866265" y="1447800"/>
            <a:ext cx="697865" cy="80645"/>
          </a:xfrm>
          <a:prstGeom prst="rect">
            <a:avLst/>
          </a:prstGeom>
          <a:pattFill prst="ltUpDiag">
            <a:fgClr>
              <a:srgbClr val="5B9BD5"/>
            </a:fgClr>
            <a:bgClr>
              <a:srgbClr val="FFFFFF"/>
            </a:bgClr>
          </a:patt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Text Box 8"/>
          <p:cNvSpPr txBox="1"/>
          <p:nvPr/>
        </p:nvSpPr>
        <p:spPr>
          <a:xfrm>
            <a:off x="2176145" y="999490"/>
            <a:ext cx="6456680" cy="368300"/>
          </a:xfrm>
          <a:prstGeom prst="rect">
            <a:avLst/>
          </a:prstGeom>
          <a:noFill/>
        </p:spPr>
        <p:txBody>
          <a:bodyPr wrap="square" rtlCol="0">
            <a:spAutoFit/>
          </a:bodyPr>
          <a:p>
            <a:r>
              <a:rPr lang="zh-CN" altLang="en-US"/>
              <a:t>在这个时间段内，</a:t>
            </a:r>
            <a:r>
              <a:rPr lang="en-US" altLang="zh-CN"/>
              <a:t>gateway </a:t>
            </a:r>
            <a:r>
              <a:rPr lang="zh-CN" altLang="en-US"/>
              <a:t>的容器内部进行相关处理。</a:t>
            </a:r>
            <a:endParaRPr lang="zh-CN" altLang="en-US"/>
          </a:p>
        </p:txBody>
      </p:sp>
      <p:sp>
        <p:nvSpPr>
          <p:cNvPr id="10" name="Down Arrow 9"/>
          <p:cNvSpPr/>
          <p:nvPr/>
        </p:nvSpPr>
        <p:spPr>
          <a:xfrm rot="7320000">
            <a:off x="2804795" y="1968500"/>
            <a:ext cx="156210" cy="6654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Text Box 10"/>
          <p:cNvSpPr txBox="1"/>
          <p:nvPr/>
        </p:nvSpPr>
        <p:spPr>
          <a:xfrm>
            <a:off x="2953385" y="2543810"/>
            <a:ext cx="8135620" cy="368300"/>
          </a:xfrm>
          <a:prstGeom prst="rect">
            <a:avLst/>
          </a:prstGeom>
          <a:noFill/>
        </p:spPr>
        <p:txBody>
          <a:bodyPr wrap="square" rtlCol="0">
            <a:spAutoFit/>
          </a:bodyPr>
          <a:p>
            <a:r>
              <a:rPr lang="zh-CN" altLang="en-US"/>
              <a:t>在这个时间点，</a:t>
            </a:r>
            <a:r>
              <a:rPr lang="en-US" altLang="zh-CN"/>
              <a:t>gateway </a:t>
            </a:r>
            <a:r>
              <a:rPr lang="zh-CN" altLang="en-US"/>
              <a:t>容器处理内部完毕，开始向下游服务发送 </a:t>
            </a:r>
            <a:r>
              <a:rPr lang="en-US" altLang="zh-CN"/>
              <a:t>HTTP </a:t>
            </a:r>
            <a:r>
              <a:rPr lang="zh-CN" altLang="en-US"/>
              <a:t>请求</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Rectangle 14"/>
          <p:cNvSpPr/>
          <p:nvPr/>
        </p:nvSpPr>
        <p:spPr>
          <a:xfrm>
            <a:off x="2562225" y="191008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1864360" y="1837055"/>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51185" y="1837055"/>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130175" y="1656080"/>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26" name="Rectangle 25"/>
          <p:cNvSpPr/>
          <p:nvPr/>
        </p:nvSpPr>
        <p:spPr>
          <a:xfrm>
            <a:off x="3886200" y="3100070"/>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Rectangle 4"/>
          <p:cNvSpPr/>
          <p:nvPr/>
        </p:nvSpPr>
        <p:spPr>
          <a:xfrm>
            <a:off x="275145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8" name="Rectangle 27"/>
          <p:cNvSpPr/>
          <p:nvPr/>
        </p:nvSpPr>
        <p:spPr>
          <a:xfrm>
            <a:off x="916368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 29"/>
          <p:cNvSpPr/>
          <p:nvPr/>
        </p:nvSpPr>
        <p:spPr>
          <a:xfrm>
            <a:off x="4835525" y="4559300"/>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1" name="Rectangle 30"/>
          <p:cNvSpPr/>
          <p:nvPr/>
        </p:nvSpPr>
        <p:spPr>
          <a:xfrm>
            <a:off x="4250055" y="4497705"/>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2" name="Rectangle 31"/>
          <p:cNvSpPr/>
          <p:nvPr/>
        </p:nvSpPr>
        <p:spPr>
          <a:xfrm>
            <a:off x="8264525" y="4498340"/>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Rectangle 32"/>
          <p:cNvSpPr/>
          <p:nvPr/>
        </p:nvSpPr>
        <p:spPr>
          <a:xfrm>
            <a:off x="5242560" y="565848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5" name="Elbow Connector 34"/>
          <p:cNvCxnSpPr/>
          <p:nvPr/>
        </p:nvCxnSpPr>
        <p:spPr>
          <a:xfrm rot="5400000">
            <a:off x="-6134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825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a:off x="27495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140589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177038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a:off x="235966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276288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a:off x="551307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57848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a:off x="638746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a:off x="66878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78181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82715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900430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319405" y="2969895"/>
            <a:ext cx="1056640" cy="337185"/>
          </a:xfrm>
          <a:prstGeom prst="rect">
            <a:avLst/>
          </a:prstGeom>
          <a:noFill/>
        </p:spPr>
        <p:txBody>
          <a:bodyPr wrap="square" rtlCol="0">
            <a:spAutoFit/>
          </a:bodyPr>
          <a:p>
            <a:r>
              <a:rPr lang="zh-CN" altLang="en-US" sz="1600"/>
              <a:t>前端组件</a:t>
            </a:r>
            <a:endParaRPr lang="zh-CN" altLang="en-US" sz="1600"/>
          </a:p>
        </p:txBody>
      </p:sp>
      <p:sp>
        <p:nvSpPr>
          <p:cNvPr id="63" name="Text Box 62"/>
          <p:cNvSpPr txBox="1"/>
          <p:nvPr/>
        </p:nvSpPr>
        <p:spPr>
          <a:xfrm>
            <a:off x="319405" y="429831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64" name="Text Box 63"/>
          <p:cNvSpPr txBox="1"/>
          <p:nvPr/>
        </p:nvSpPr>
        <p:spPr>
          <a:xfrm>
            <a:off x="130175" y="558101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67" name="Rectangle 66"/>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67"/>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8" name="Rectangle 7"/>
          <p:cNvSpPr/>
          <p:nvPr/>
        </p:nvSpPr>
        <p:spPr>
          <a:xfrm>
            <a:off x="2555240" y="1447800"/>
            <a:ext cx="196215" cy="76200"/>
          </a:xfrm>
          <a:prstGeom prst="rect">
            <a:avLst/>
          </a:prstGeom>
          <a:pattFill prst="ltUpDiag">
            <a:fgClr>
              <a:srgbClr val="5B9BD5"/>
            </a:fgClr>
            <a:bgClr>
              <a:srgbClr val="FFFFFF"/>
            </a:bgClr>
          </a:patt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Text Box 13"/>
          <p:cNvSpPr txBox="1"/>
          <p:nvPr/>
        </p:nvSpPr>
        <p:spPr>
          <a:xfrm>
            <a:off x="2562225" y="845820"/>
            <a:ext cx="5921375" cy="368300"/>
          </a:xfrm>
          <a:prstGeom prst="rect">
            <a:avLst/>
          </a:prstGeom>
          <a:noFill/>
        </p:spPr>
        <p:txBody>
          <a:bodyPr wrap="square" rtlCol="0">
            <a:spAutoFit/>
          </a:bodyPr>
          <a:p>
            <a:r>
              <a:rPr lang="zh-CN" altLang="en-US"/>
              <a:t>这个时间段内，数据包在集群内网中传递。</a:t>
            </a:r>
            <a:endParaRPr lang="zh-CN" altLang="en-US"/>
          </a:p>
        </p:txBody>
      </p:sp>
      <p:sp>
        <p:nvSpPr>
          <p:cNvPr id="17" name="Down Arrow 16"/>
          <p:cNvSpPr/>
          <p:nvPr/>
        </p:nvSpPr>
        <p:spPr>
          <a:xfrm rot="2160000">
            <a:off x="2932430" y="2379980"/>
            <a:ext cx="156210" cy="6654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Text Box 18"/>
          <p:cNvSpPr txBox="1"/>
          <p:nvPr/>
        </p:nvSpPr>
        <p:spPr>
          <a:xfrm>
            <a:off x="3268980" y="2239645"/>
            <a:ext cx="9336405" cy="645160"/>
          </a:xfrm>
          <a:prstGeom prst="rect">
            <a:avLst/>
          </a:prstGeom>
          <a:noFill/>
        </p:spPr>
        <p:txBody>
          <a:bodyPr wrap="square" rtlCol="0">
            <a:spAutoFit/>
          </a:bodyPr>
          <a:p>
            <a:r>
              <a:rPr lang="zh-CN" altLang="en-US"/>
              <a:t>在这个时间点，下游微服务容器收到了上游服务 </a:t>
            </a:r>
            <a:r>
              <a:rPr lang="en-US" altLang="zh-CN"/>
              <a:t>HTTP </a:t>
            </a:r>
            <a:r>
              <a:rPr lang="zh-CN" altLang="en-US"/>
              <a:t>请求的数据包。</a:t>
            </a:r>
            <a:endParaRPr lang="zh-CN" altLang="en-US"/>
          </a:p>
          <a:p>
            <a:r>
              <a:rPr lang="zh-CN" altLang="en-US"/>
              <a:t>新的一轮处理</a:t>
            </a:r>
            <a:r>
              <a:rPr lang="en-US" altLang="zh-CN"/>
              <a:t>+</a:t>
            </a:r>
            <a:r>
              <a:rPr lang="zh-CN" altLang="en-US"/>
              <a:t>传递开始了。后面每个组件的运作流程都是上述流程的循环。</a:t>
            </a:r>
            <a:endParaRPr lang="zh-CN" altLang="en-US"/>
          </a:p>
        </p:txBody>
      </p:sp>
      <p:sp>
        <p:nvSpPr>
          <p:cNvPr id="21" name="Text Box 20"/>
          <p:cNvSpPr txBox="1"/>
          <p:nvPr/>
        </p:nvSpPr>
        <p:spPr>
          <a:xfrm>
            <a:off x="5933440" y="122555"/>
            <a:ext cx="5553710" cy="645160"/>
          </a:xfrm>
          <a:prstGeom prst="rect">
            <a:avLst/>
          </a:prstGeom>
          <a:noFill/>
        </p:spPr>
        <p:txBody>
          <a:bodyPr wrap="square" rtlCol="0">
            <a:spAutoFit/>
          </a:bodyPr>
          <a:p>
            <a:r>
              <a:rPr lang="en-US" altLang="zh-CN">
                <a:solidFill>
                  <a:schemeClr val="accent2"/>
                </a:solidFill>
              </a:rPr>
              <a:t>Q: </a:t>
            </a:r>
            <a:r>
              <a:rPr lang="zh-CN" altLang="en-US">
                <a:solidFill>
                  <a:schemeClr val="accent2"/>
                </a:solidFill>
              </a:rPr>
              <a:t>有没有基于 </a:t>
            </a:r>
            <a:r>
              <a:rPr lang="en-US" altLang="zh-CN">
                <a:solidFill>
                  <a:schemeClr val="accent2"/>
                </a:solidFill>
              </a:rPr>
              <a:t>Istio </a:t>
            </a:r>
            <a:r>
              <a:rPr lang="zh-CN" altLang="en-US">
                <a:solidFill>
                  <a:schemeClr val="accent2"/>
                </a:solidFill>
              </a:rPr>
              <a:t>的 </a:t>
            </a:r>
            <a:r>
              <a:rPr lang="en-US" altLang="zh-CN">
                <a:solidFill>
                  <a:schemeClr val="accent2"/>
                </a:solidFill>
              </a:rPr>
              <a:t>K8s </a:t>
            </a:r>
            <a:r>
              <a:rPr lang="zh-CN" altLang="en-US">
                <a:solidFill>
                  <a:schemeClr val="accent2"/>
                </a:solidFill>
              </a:rPr>
              <a:t>集群内部的抓包软件啊</a:t>
            </a:r>
            <a:r>
              <a:rPr lang="en-US" altLang="zh-CN">
                <a:solidFill>
                  <a:schemeClr val="accent2"/>
                </a:solidFill>
              </a:rPr>
              <a:t>...</a:t>
            </a:r>
            <a:endParaRPr lang="en-US" altLang="zh-CN">
              <a:solidFill>
                <a:schemeClr val="accent2"/>
              </a:solidFill>
            </a:endParaRPr>
          </a:p>
          <a:p>
            <a:r>
              <a:rPr lang="zh-CN" altLang="en-US">
                <a:solidFill>
                  <a:schemeClr val="accent2"/>
                </a:solidFill>
              </a:rPr>
              <a:t>     精确到单个微服务组件的那种</a:t>
            </a:r>
            <a:r>
              <a:rPr lang="en-US" altLang="zh-CN">
                <a:solidFill>
                  <a:schemeClr val="accent2"/>
                </a:solidFill>
              </a:rPr>
              <a:t>...</a:t>
            </a:r>
            <a:endParaRPr lang="en-US" altLang="zh-CN">
              <a:solidFill>
                <a:schemeClr val="accent2"/>
              </a:solidFill>
            </a:endParaRPr>
          </a:p>
        </p:txBody>
      </p:sp>
      <p:sp>
        <p:nvSpPr>
          <p:cNvPr id="13" name="Rectangle 12"/>
          <p:cNvSpPr/>
          <p:nvPr/>
        </p:nvSpPr>
        <p:spPr>
          <a:xfrm>
            <a:off x="3268980" y="2884170"/>
            <a:ext cx="2268220" cy="3373120"/>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Rectangle 12"/>
          <p:cNvSpPr/>
          <p:nvPr/>
        </p:nvSpPr>
        <p:spPr>
          <a:xfrm>
            <a:off x="8553450" y="1107440"/>
            <a:ext cx="3376930" cy="3859530"/>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5" name="Rectangle 14"/>
          <p:cNvSpPr/>
          <p:nvPr/>
        </p:nvSpPr>
        <p:spPr>
          <a:xfrm>
            <a:off x="2562225" y="191008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1864360" y="1837055"/>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51185" y="1837055"/>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130175" y="1656080"/>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26" name="Rectangle 25"/>
          <p:cNvSpPr/>
          <p:nvPr/>
        </p:nvSpPr>
        <p:spPr>
          <a:xfrm>
            <a:off x="3886200" y="3100070"/>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Rectangle 4"/>
          <p:cNvSpPr/>
          <p:nvPr/>
        </p:nvSpPr>
        <p:spPr>
          <a:xfrm>
            <a:off x="275145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8" name="Rectangle 27"/>
          <p:cNvSpPr/>
          <p:nvPr/>
        </p:nvSpPr>
        <p:spPr>
          <a:xfrm>
            <a:off x="9163685" y="3027680"/>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 29"/>
          <p:cNvSpPr/>
          <p:nvPr/>
        </p:nvSpPr>
        <p:spPr>
          <a:xfrm>
            <a:off x="4835525" y="4559300"/>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1" name="Rectangle 30"/>
          <p:cNvSpPr/>
          <p:nvPr/>
        </p:nvSpPr>
        <p:spPr>
          <a:xfrm>
            <a:off x="4250055" y="4497705"/>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2" name="Rectangle 31"/>
          <p:cNvSpPr/>
          <p:nvPr/>
        </p:nvSpPr>
        <p:spPr>
          <a:xfrm>
            <a:off x="8264525" y="4498340"/>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Rectangle 32"/>
          <p:cNvSpPr/>
          <p:nvPr/>
        </p:nvSpPr>
        <p:spPr>
          <a:xfrm>
            <a:off x="5242560" y="565848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5" name="Elbow Connector 34"/>
          <p:cNvCxnSpPr/>
          <p:nvPr/>
        </p:nvCxnSpPr>
        <p:spPr>
          <a:xfrm rot="5400000">
            <a:off x="-6134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825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a:off x="27495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140589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177038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a:off x="235966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276288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a:off x="551307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57848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a:off x="638746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a:off x="66878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78181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82715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900430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319405" y="2969895"/>
            <a:ext cx="1056640" cy="337185"/>
          </a:xfrm>
          <a:prstGeom prst="rect">
            <a:avLst/>
          </a:prstGeom>
          <a:noFill/>
        </p:spPr>
        <p:txBody>
          <a:bodyPr wrap="square" rtlCol="0">
            <a:spAutoFit/>
          </a:bodyPr>
          <a:p>
            <a:r>
              <a:rPr lang="zh-CN" altLang="en-US" sz="1600"/>
              <a:t>前端组件</a:t>
            </a:r>
            <a:endParaRPr lang="zh-CN" altLang="en-US" sz="1600"/>
          </a:p>
        </p:txBody>
      </p:sp>
      <p:sp>
        <p:nvSpPr>
          <p:cNvPr id="63" name="Text Box 62"/>
          <p:cNvSpPr txBox="1"/>
          <p:nvPr/>
        </p:nvSpPr>
        <p:spPr>
          <a:xfrm>
            <a:off x="319405" y="429831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64" name="Text Box 63"/>
          <p:cNvSpPr txBox="1"/>
          <p:nvPr/>
        </p:nvSpPr>
        <p:spPr>
          <a:xfrm>
            <a:off x="130175" y="558101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67" name="Rectangle 66"/>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67"/>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6" name="Down Arrow 5"/>
          <p:cNvSpPr/>
          <p:nvPr/>
        </p:nvSpPr>
        <p:spPr>
          <a:xfrm rot="18600000">
            <a:off x="7606030" y="5052060"/>
            <a:ext cx="156210" cy="6654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7" name="Text Box 6"/>
          <p:cNvSpPr txBox="1"/>
          <p:nvPr/>
        </p:nvSpPr>
        <p:spPr>
          <a:xfrm>
            <a:off x="1866265" y="4742815"/>
            <a:ext cx="5985510" cy="368300"/>
          </a:xfrm>
          <a:prstGeom prst="rect">
            <a:avLst/>
          </a:prstGeom>
          <a:noFill/>
        </p:spPr>
        <p:txBody>
          <a:bodyPr wrap="square" rtlCol="0">
            <a:spAutoFit/>
          </a:bodyPr>
          <a:p>
            <a:r>
              <a:rPr lang="zh-CN" altLang="en-US"/>
              <a:t>这个时间点，最下游服务使用 </a:t>
            </a:r>
            <a:r>
              <a:rPr lang="en-US" altLang="zh-CN"/>
              <a:t>HTTP </a:t>
            </a:r>
            <a:r>
              <a:rPr lang="zh-CN" altLang="en-US"/>
              <a:t>响应回传请求的内容。</a:t>
            </a:r>
            <a:endParaRPr lang="zh-CN" altLang="en-US"/>
          </a:p>
        </p:txBody>
      </p:sp>
      <p:sp>
        <p:nvSpPr>
          <p:cNvPr id="8" name="Rectangle 7"/>
          <p:cNvSpPr/>
          <p:nvPr/>
        </p:nvSpPr>
        <p:spPr>
          <a:xfrm>
            <a:off x="7992745" y="5658485"/>
            <a:ext cx="271145" cy="80645"/>
          </a:xfrm>
          <a:prstGeom prst="rect">
            <a:avLst/>
          </a:prstGeom>
          <a:pattFill prst="ltUpDiag">
            <a:fgClr>
              <a:srgbClr val="5B9BD5"/>
            </a:fgClr>
            <a:bgClr>
              <a:srgbClr val="FFFFFF"/>
            </a:bgClr>
          </a:pattFill>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0" name="Down Arrow 9"/>
          <p:cNvSpPr/>
          <p:nvPr/>
        </p:nvSpPr>
        <p:spPr>
          <a:xfrm rot="3480000">
            <a:off x="8510270" y="3922395"/>
            <a:ext cx="156210" cy="6654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Text Box 10"/>
          <p:cNvSpPr txBox="1"/>
          <p:nvPr/>
        </p:nvSpPr>
        <p:spPr>
          <a:xfrm>
            <a:off x="4992370" y="3644265"/>
            <a:ext cx="7143115" cy="368300"/>
          </a:xfrm>
          <a:prstGeom prst="rect">
            <a:avLst/>
          </a:prstGeom>
          <a:noFill/>
        </p:spPr>
        <p:txBody>
          <a:bodyPr wrap="square" rtlCol="0">
            <a:spAutoFit/>
          </a:bodyPr>
          <a:p>
            <a:r>
              <a:rPr lang="zh-CN" altLang="en-US"/>
              <a:t>这个时间点，上游服务接收到请求的内容，并开始在容器内进行</a:t>
            </a:r>
            <a:r>
              <a:rPr lang="zh-CN" altLang="en-US"/>
              <a:t>处理。</a:t>
            </a:r>
            <a:endParaRPr lang="zh-CN" altLang="en-US"/>
          </a:p>
        </p:txBody>
      </p:sp>
      <p:sp>
        <p:nvSpPr>
          <p:cNvPr id="14" name="Text Box 13"/>
          <p:cNvSpPr txBox="1"/>
          <p:nvPr/>
        </p:nvSpPr>
        <p:spPr>
          <a:xfrm>
            <a:off x="6941820" y="5840730"/>
            <a:ext cx="4448175" cy="368300"/>
          </a:xfrm>
          <a:prstGeom prst="rect">
            <a:avLst/>
          </a:prstGeom>
          <a:noFill/>
        </p:spPr>
        <p:txBody>
          <a:bodyPr wrap="square" rtlCol="0">
            <a:spAutoFit/>
          </a:bodyPr>
          <a:p>
            <a:r>
              <a:rPr lang="zh-CN" altLang="en-US"/>
              <a:t>这个时间段内，数据包在集群内网中传递。</a:t>
            </a:r>
            <a:endParaRPr lang="zh-CN" altLang="en-US"/>
          </a:p>
        </p:txBody>
      </p:sp>
      <p:sp>
        <p:nvSpPr>
          <p:cNvPr id="12" name="Text Box 11"/>
          <p:cNvSpPr txBox="1"/>
          <p:nvPr/>
        </p:nvSpPr>
        <p:spPr>
          <a:xfrm>
            <a:off x="4992370" y="550545"/>
            <a:ext cx="7143115" cy="368300"/>
          </a:xfrm>
          <a:prstGeom prst="rect">
            <a:avLst/>
          </a:prstGeom>
          <a:noFill/>
        </p:spPr>
        <p:txBody>
          <a:bodyPr wrap="square" rtlCol="0">
            <a:spAutoFit/>
          </a:bodyPr>
          <a:p>
            <a:r>
              <a:rPr lang="zh-CN" altLang="en-US"/>
              <a:t>相同的方式以此类推，直至集群的 </a:t>
            </a:r>
            <a:r>
              <a:rPr lang="en-US" altLang="zh-CN"/>
              <a:t>gateway </a:t>
            </a:r>
            <a:r>
              <a:rPr lang="zh-CN" altLang="en-US"/>
              <a:t>向用户发出响应内容结束</a:t>
            </a:r>
            <a:r>
              <a:rPr lang="zh-CN" altLang="en-US"/>
              <a:t>。</a:t>
            </a:r>
            <a:endParaRPr lang="zh-CN" altLang="en-US"/>
          </a:p>
        </p:txBody>
      </p:sp>
      <p:sp>
        <p:nvSpPr>
          <p:cNvPr id="16" name="Down Arrow 15"/>
          <p:cNvSpPr/>
          <p:nvPr/>
        </p:nvSpPr>
        <p:spPr>
          <a:xfrm>
            <a:off x="11403965" y="918845"/>
            <a:ext cx="156210" cy="66548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Rectangle 23"/>
          <p:cNvSpPr/>
          <p:nvPr/>
        </p:nvSpPr>
        <p:spPr>
          <a:xfrm>
            <a:off x="2577465" y="2386330"/>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15" name="Rectangle 14"/>
          <p:cNvSpPr/>
          <p:nvPr/>
        </p:nvSpPr>
        <p:spPr>
          <a:xfrm>
            <a:off x="2562225" y="4031615"/>
            <a:ext cx="8188960" cy="755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1864360" y="3958590"/>
            <a:ext cx="697865"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8" name="Rectangle 17"/>
          <p:cNvSpPr/>
          <p:nvPr/>
        </p:nvSpPr>
        <p:spPr>
          <a:xfrm>
            <a:off x="10751185" y="3958590"/>
            <a:ext cx="73279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Text Box 21"/>
          <p:cNvSpPr txBox="1"/>
          <p:nvPr/>
        </p:nvSpPr>
        <p:spPr>
          <a:xfrm>
            <a:off x="153035" y="3777615"/>
            <a:ext cx="1435100" cy="583565"/>
          </a:xfrm>
          <a:prstGeom prst="rect">
            <a:avLst/>
          </a:prstGeom>
          <a:noFill/>
        </p:spPr>
        <p:txBody>
          <a:bodyPr wrap="square" rtlCol="0">
            <a:spAutoFit/>
          </a:bodyPr>
          <a:p>
            <a:r>
              <a:rPr lang="en-US" sz="1600"/>
              <a:t>cluster proxy</a:t>
            </a:r>
            <a:endParaRPr lang="en-US" sz="1600"/>
          </a:p>
          <a:p>
            <a:r>
              <a:rPr lang="en-US" altLang="zh-CN" sz="1600"/>
              <a:t>( gateway )</a:t>
            </a:r>
            <a:endParaRPr lang="en-US" altLang="zh-CN" sz="1600"/>
          </a:p>
        </p:txBody>
      </p:sp>
      <p:sp>
        <p:nvSpPr>
          <p:cNvPr id="26" name="Rectangle 25"/>
          <p:cNvSpPr/>
          <p:nvPr/>
        </p:nvSpPr>
        <p:spPr>
          <a:xfrm>
            <a:off x="3886200" y="4631055"/>
            <a:ext cx="5278120" cy="800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Rectangle 4"/>
          <p:cNvSpPr/>
          <p:nvPr/>
        </p:nvSpPr>
        <p:spPr>
          <a:xfrm>
            <a:off x="2751455" y="4558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8" name="Rectangle 27"/>
          <p:cNvSpPr/>
          <p:nvPr/>
        </p:nvSpPr>
        <p:spPr>
          <a:xfrm>
            <a:off x="9163685" y="4558665"/>
            <a:ext cx="113411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 29"/>
          <p:cNvSpPr/>
          <p:nvPr/>
        </p:nvSpPr>
        <p:spPr>
          <a:xfrm>
            <a:off x="4832350" y="5258435"/>
            <a:ext cx="3429000" cy="76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31" name="Rectangle 30"/>
          <p:cNvSpPr/>
          <p:nvPr/>
        </p:nvSpPr>
        <p:spPr>
          <a:xfrm>
            <a:off x="4246880" y="5196840"/>
            <a:ext cx="586105" cy="222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2" name="Rectangle 31"/>
          <p:cNvSpPr/>
          <p:nvPr/>
        </p:nvSpPr>
        <p:spPr>
          <a:xfrm>
            <a:off x="8261350" y="5197475"/>
            <a:ext cx="599440" cy="2216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3" name="Rectangle 32"/>
          <p:cNvSpPr/>
          <p:nvPr/>
        </p:nvSpPr>
        <p:spPr>
          <a:xfrm>
            <a:off x="5242560" y="5735955"/>
            <a:ext cx="2750185" cy="182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cxnSp>
        <p:nvCxnSpPr>
          <p:cNvPr id="35" name="Elbow Connector 34"/>
          <p:cNvCxnSpPr/>
          <p:nvPr/>
        </p:nvCxnSpPr>
        <p:spPr>
          <a:xfrm rot="5400000">
            <a:off x="-6134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825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a:off x="27495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140589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5400000">
            <a:off x="177038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a:off x="235966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5400000">
            <a:off x="276288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a:off x="551307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578485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a:off x="6387465"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a:off x="66878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781812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827151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9004300" y="3923665"/>
            <a:ext cx="4955540" cy="3175"/>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 Box 61"/>
          <p:cNvSpPr txBox="1"/>
          <p:nvPr/>
        </p:nvSpPr>
        <p:spPr>
          <a:xfrm>
            <a:off x="341630" y="4558665"/>
            <a:ext cx="1056640" cy="337185"/>
          </a:xfrm>
          <a:prstGeom prst="rect">
            <a:avLst/>
          </a:prstGeom>
          <a:noFill/>
        </p:spPr>
        <p:txBody>
          <a:bodyPr wrap="square" rtlCol="0">
            <a:spAutoFit/>
          </a:bodyPr>
          <a:p>
            <a:r>
              <a:rPr lang="zh-CN" altLang="en-US" sz="1600"/>
              <a:t>前端组件</a:t>
            </a:r>
            <a:endParaRPr lang="zh-CN" altLang="en-US" sz="1600"/>
          </a:p>
        </p:txBody>
      </p:sp>
      <p:sp>
        <p:nvSpPr>
          <p:cNvPr id="63" name="Text Box 62"/>
          <p:cNvSpPr txBox="1"/>
          <p:nvPr/>
        </p:nvSpPr>
        <p:spPr>
          <a:xfrm>
            <a:off x="319405" y="5081905"/>
            <a:ext cx="1108075" cy="337185"/>
          </a:xfrm>
          <a:prstGeom prst="rect">
            <a:avLst/>
          </a:prstGeom>
          <a:noFill/>
        </p:spPr>
        <p:txBody>
          <a:bodyPr wrap="square" rtlCol="0">
            <a:spAutoFit/>
          </a:bodyPr>
          <a:p>
            <a:r>
              <a:rPr lang="zh-CN" altLang="en-US" sz="1600"/>
              <a:t>中间件 </a:t>
            </a:r>
            <a:r>
              <a:rPr lang="en-US" altLang="zh-CN" sz="1600"/>
              <a:t>A</a:t>
            </a:r>
            <a:endParaRPr lang="en-US" altLang="zh-CN" sz="1600"/>
          </a:p>
        </p:txBody>
      </p:sp>
      <p:sp>
        <p:nvSpPr>
          <p:cNvPr id="64" name="Text Box 63"/>
          <p:cNvSpPr txBox="1"/>
          <p:nvPr/>
        </p:nvSpPr>
        <p:spPr>
          <a:xfrm>
            <a:off x="152400" y="5658485"/>
            <a:ext cx="1435100" cy="337185"/>
          </a:xfrm>
          <a:prstGeom prst="rect">
            <a:avLst/>
          </a:prstGeom>
          <a:noFill/>
        </p:spPr>
        <p:txBody>
          <a:bodyPr wrap="square" rtlCol="0">
            <a:spAutoFit/>
          </a:bodyPr>
          <a:p>
            <a:r>
              <a:rPr lang="zh-CN" altLang="en-US" sz="1600"/>
              <a:t>持久化组件 </a:t>
            </a:r>
            <a:r>
              <a:rPr lang="en-US" altLang="zh-CN" sz="1600"/>
              <a:t>A</a:t>
            </a:r>
            <a:endParaRPr lang="en-US" altLang="zh-CN" sz="1600"/>
          </a:p>
        </p:txBody>
      </p:sp>
      <p:sp>
        <p:nvSpPr>
          <p:cNvPr id="67" name="Rectangle 66"/>
          <p:cNvSpPr/>
          <p:nvPr/>
        </p:nvSpPr>
        <p:spPr>
          <a:xfrm>
            <a:off x="1863090" y="6327775"/>
            <a:ext cx="9617075"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67"/>
          <p:cNvSpPr txBox="1"/>
          <p:nvPr/>
        </p:nvSpPr>
        <p:spPr>
          <a:xfrm>
            <a:off x="10294620" y="6403975"/>
            <a:ext cx="1316990" cy="337185"/>
          </a:xfrm>
          <a:prstGeom prst="rect">
            <a:avLst/>
          </a:prstGeom>
          <a:noFill/>
        </p:spPr>
        <p:txBody>
          <a:bodyPr wrap="square" rtlCol="0">
            <a:spAutoFit/>
          </a:bodyPr>
          <a:p>
            <a:r>
              <a:rPr lang="zh-CN" altLang="en-US" sz="1600"/>
              <a:t>时间计量轴</a:t>
            </a:r>
            <a:endParaRPr lang="zh-CN" altLang="en-US" sz="1600"/>
          </a:p>
        </p:txBody>
      </p:sp>
      <p:sp>
        <p:nvSpPr>
          <p:cNvPr id="2" name="Text Box 1"/>
          <p:cNvSpPr txBox="1"/>
          <p:nvPr/>
        </p:nvSpPr>
        <p:spPr>
          <a:xfrm>
            <a:off x="791845" y="84455"/>
            <a:ext cx="10819765" cy="922020"/>
          </a:xfrm>
          <a:prstGeom prst="rect">
            <a:avLst/>
          </a:prstGeom>
          <a:noFill/>
        </p:spPr>
        <p:txBody>
          <a:bodyPr wrap="square" rtlCol="0">
            <a:spAutoFit/>
          </a:bodyPr>
          <a:p>
            <a:r>
              <a:rPr lang="zh-CN" altLang="en-US"/>
              <a:t>将不同微服务的信息进行整合，我们就可以得到一条</a:t>
            </a:r>
            <a:r>
              <a:rPr lang="en-US" altLang="zh-CN"/>
              <a:t>“</a:t>
            </a:r>
            <a:r>
              <a:rPr lang="zh-CN" altLang="en-US"/>
              <a:t>具有每层微服务组件用于处理</a:t>
            </a:r>
            <a:r>
              <a:rPr lang="en-US" altLang="zh-CN"/>
              <a:t>/</a:t>
            </a:r>
            <a:r>
              <a:rPr lang="zh-CN" altLang="en-US"/>
              <a:t>传递时长</a:t>
            </a:r>
            <a:r>
              <a:rPr lang="en-US" altLang="zh-CN"/>
              <a:t>”</a:t>
            </a:r>
            <a:r>
              <a:rPr lang="zh-CN" altLang="en-US"/>
              <a:t>的，</a:t>
            </a:r>
            <a:endParaRPr lang="zh-CN" altLang="en-US"/>
          </a:p>
          <a:p>
            <a:r>
              <a:rPr lang="zh-CN" altLang="en-US"/>
              <a:t>一条比 </a:t>
            </a:r>
            <a:r>
              <a:rPr lang="en-US" altLang="zh-CN"/>
              <a:t>Zipkin, Jaeger (</a:t>
            </a:r>
            <a:r>
              <a:rPr lang="zh-CN" altLang="en-US"/>
              <a:t>等当前市面上流行的分布式追踪工具</a:t>
            </a:r>
            <a:r>
              <a:rPr lang="en-US" altLang="zh-CN"/>
              <a:t>) </a:t>
            </a:r>
            <a:r>
              <a:rPr lang="zh-CN" altLang="en-US"/>
              <a:t>具备更加完善信息的调用链。</a:t>
            </a:r>
            <a:endParaRPr lang="zh-CN" altLang="en-US"/>
          </a:p>
          <a:p>
            <a:r>
              <a:rPr lang="zh-CN" altLang="en-US"/>
              <a:t>为了方便表达，以下使用 </a:t>
            </a:r>
            <a:r>
              <a:rPr lang="en-US" altLang="zh-CN"/>
              <a:t>Integrated Invocation Chain (</a:t>
            </a:r>
            <a:r>
              <a:rPr lang="zh-CN" altLang="en-US" b="1"/>
              <a:t>集成调用链</a:t>
            </a:r>
            <a:r>
              <a:rPr lang="en-US" altLang="zh-CN"/>
              <a:t>) </a:t>
            </a:r>
            <a:r>
              <a:rPr lang="zh-CN" altLang="en-US"/>
              <a:t>来表示这条信息更全面的总</a:t>
            </a:r>
            <a:r>
              <a:rPr lang="zh-CN" altLang="en-US"/>
              <a:t>调用链。</a:t>
            </a:r>
            <a:endParaRPr lang="zh-CN" altLang="en-US"/>
          </a:p>
        </p:txBody>
      </p:sp>
      <p:sp>
        <p:nvSpPr>
          <p:cNvPr id="3" name="Rectangle 2"/>
          <p:cNvSpPr/>
          <p:nvPr/>
        </p:nvSpPr>
        <p:spPr>
          <a:xfrm>
            <a:off x="1866265" y="2313940"/>
            <a:ext cx="697865"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 name="Rectangle 8"/>
          <p:cNvSpPr/>
          <p:nvPr/>
        </p:nvSpPr>
        <p:spPr>
          <a:xfrm>
            <a:off x="2754630" y="2313940"/>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7" name="Rectangle 16"/>
          <p:cNvSpPr/>
          <p:nvPr/>
        </p:nvSpPr>
        <p:spPr>
          <a:xfrm>
            <a:off x="4253230" y="2313305"/>
            <a:ext cx="586105" cy="222250"/>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9" name="Rectangle 18"/>
          <p:cNvSpPr/>
          <p:nvPr/>
        </p:nvSpPr>
        <p:spPr>
          <a:xfrm>
            <a:off x="5239385" y="2313305"/>
            <a:ext cx="2750185" cy="222885"/>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Rectangle 19"/>
          <p:cNvSpPr/>
          <p:nvPr/>
        </p:nvSpPr>
        <p:spPr>
          <a:xfrm>
            <a:off x="8267700" y="2314575"/>
            <a:ext cx="599440" cy="221615"/>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Rectangle 20"/>
          <p:cNvSpPr/>
          <p:nvPr/>
        </p:nvSpPr>
        <p:spPr>
          <a:xfrm>
            <a:off x="9167495" y="2313305"/>
            <a:ext cx="1134110" cy="221615"/>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3" name="Rectangle 22"/>
          <p:cNvSpPr/>
          <p:nvPr/>
        </p:nvSpPr>
        <p:spPr>
          <a:xfrm>
            <a:off x="10747375" y="2313940"/>
            <a:ext cx="732790" cy="221615"/>
          </a:xfrm>
          <a:prstGeom prst="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5" name="Text Box 24"/>
          <p:cNvSpPr txBox="1"/>
          <p:nvPr/>
        </p:nvSpPr>
        <p:spPr>
          <a:xfrm>
            <a:off x="152400" y="2132330"/>
            <a:ext cx="1526540" cy="1076325"/>
          </a:xfrm>
          <a:prstGeom prst="rect">
            <a:avLst/>
          </a:prstGeom>
          <a:noFill/>
        </p:spPr>
        <p:txBody>
          <a:bodyPr wrap="square" rtlCol="0">
            <a:spAutoFit/>
          </a:bodyPr>
          <a:p>
            <a:r>
              <a:rPr lang="zh-CN" altLang="en-US" sz="1600"/>
              <a:t>集成调用链</a:t>
            </a:r>
            <a:endParaRPr lang="zh-CN" altLang="en-US" sz="1600"/>
          </a:p>
          <a:p>
            <a:r>
              <a:rPr lang="en-US" altLang="zh-CN" sz="1600"/>
              <a:t>( </a:t>
            </a:r>
            <a:r>
              <a:rPr lang="en-US" altLang="zh-CN" sz="1600">
                <a:sym typeface="+mn-ea"/>
              </a:rPr>
              <a:t>Integrated Invocation Chain </a:t>
            </a:r>
            <a:r>
              <a:rPr lang="en-US" altLang="zh-CN" sz="1600"/>
              <a:t>)</a:t>
            </a:r>
            <a:endParaRPr lang="en-US" altLang="zh-CN" sz="1600"/>
          </a:p>
        </p:txBody>
      </p:sp>
      <p:sp>
        <p:nvSpPr>
          <p:cNvPr id="27" name="Rectangle 26"/>
          <p:cNvSpPr/>
          <p:nvPr/>
        </p:nvSpPr>
        <p:spPr>
          <a:xfrm>
            <a:off x="1678940" y="3795395"/>
            <a:ext cx="10251440" cy="2320290"/>
          </a:xfrm>
          <a:prstGeom prst="rect">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4" name="Up Arrow 33"/>
          <p:cNvSpPr/>
          <p:nvPr/>
        </p:nvSpPr>
        <p:spPr>
          <a:xfrm>
            <a:off x="9373235" y="2825750"/>
            <a:ext cx="313055" cy="867410"/>
          </a:xfrm>
          <a:prstGeom prst="up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9" name="Text Box 28"/>
          <p:cNvSpPr txBox="1"/>
          <p:nvPr/>
        </p:nvSpPr>
        <p:spPr>
          <a:xfrm>
            <a:off x="2074545" y="3106420"/>
            <a:ext cx="9633585" cy="645160"/>
          </a:xfrm>
          <a:prstGeom prst="rect">
            <a:avLst/>
          </a:prstGeom>
          <a:noFill/>
        </p:spPr>
        <p:txBody>
          <a:bodyPr wrap="square" rtlCol="0">
            <a:spAutoFit/>
          </a:bodyPr>
          <a:p>
            <a:r>
              <a:rPr lang="zh-CN" altLang="en-US"/>
              <a:t>像拍大饼一样，将每一层级压缩成一张图，即可得到如上图所示的样子。</a:t>
            </a:r>
            <a:endParaRPr lang="zh-CN" altLang="en-US"/>
          </a:p>
          <a:p>
            <a:r>
              <a:rPr lang="zh-CN" altLang="en-US"/>
              <a:t>为了方便表达，在此我们定义这个总调用链为</a:t>
            </a:r>
            <a:r>
              <a:rPr lang="en-US" altLang="zh-CN"/>
              <a:t>“</a:t>
            </a:r>
            <a:r>
              <a:rPr lang="zh-CN" altLang="en-US" b="1"/>
              <a:t>集成调用链</a:t>
            </a:r>
            <a:r>
              <a:rPr lang="en-US" altLang="zh-CN"/>
              <a:t>”( </a:t>
            </a:r>
            <a:r>
              <a:rPr lang="en-US" altLang="zh-CN">
                <a:sym typeface="+mn-ea"/>
              </a:rPr>
              <a:t>Integrated Invocation Chain</a:t>
            </a:r>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1520" y="3106420"/>
            <a:ext cx="2205990" cy="645160"/>
          </a:xfrm>
          <a:prstGeom prst="rect">
            <a:avLst/>
          </a:prstGeom>
          <a:noFill/>
        </p:spPr>
        <p:txBody>
          <a:bodyPr wrap="square" rtlCol="0">
            <a:spAutoFit/>
          </a:bodyPr>
          <a:p>
            <a:r>
              <a:rPr lang="en-US"/>
              <a:t>Root causes of </a:t>
            </a:r>
            <a:endParaRPr lang="en-US"/>
          </a:p>
          <a:p>
            <a:r>
              <a:rPr lang="en-US"/>
              <a:t>microservice Faults</a:t>
            </a:r>
            <a:endParaRPr lang="en-US"/>
          </a:p>
        </p:txBody>
      </p:sp>
      <p:sp>
        <p:nvSpPr>
          <p:cNvPr id="5" name="Text Box 4"/>
          <p:cNvSpPr txBox="1"/>
          <p:nvPr/>
        </p:nvSpPr>
        <p:spPr>
          <a:xfrm>
            <a:off x="3307715" y="2205355"/>
            <a:ext cx="2338070" cy="368300"/>
          </a:xfrm>
          <a:prstGeom prst="rect">
            <a:avLst/>
          </a:prstGeom>
          <a:noFill/>
        </p:spPr>
        <p:txBody>
          <a:bodyPr wrap="square" rtlCol="0">
            <a:spAutoFit/>
          </a:bodyPr>
          <a:p>
            <a:r>
              <a:rPr lang="en-US"/>
              <a:t>Internal Faults</a:t>
            </a:r>
            <a:endParaRPr lang="en-US"/>
          </a:p>
        </p:txBody>
      </p:sp>
      <p:sp>
        <p:nvSpPr>
          <p:cNvPr id="6" name="Text Box 5"/>
          <p:cNvSpPr txBox="1"/>
          <p:nvPr/>
        </p:nvSpPr>
        <p:spPr>
          <a:xfrm>
            <a:off x="3307715" y="3244850"/>
            <a:ext cx="2338070" cy="368300"/>
          </a:xfrm>
          <a:prstGeom prst="rect">
            <a:avLst/>
          </a:prstGeom>
          <a:noFill/>
        </p:spPr>
        <p:txBody>
          <a:bodyPr wrap="square" rtlCol="0">
            <a:spAutoFit/>
          </a:bodyPr>
          <a:p>
            <a:r>
              <a:rPr lang="en-US"/>
              <a:t>Interaction Faults</a:t>
            </a:r>
            <a:endParaRPr lang="en-US"/>
          </a:p>
        </p:txBody>
      </p:sp>
      <p:sp>
        <p:nvSpPr>
          <p:cNvPr id="7" name="Text Box 6"/>
          <p:cNvSpPr txBox="1"/>
          <p:nvPr/>
        </p:nvSpPr>
        <p:spPr>
          <a:xfrm>
            <a:off x="3307715" y="4284345"/>
            <a:ext cx="2338070" cy="368300"/>
          </a:xfrm>
          <a:prstGeom prst="rect">
            <a:avLst/>
          </a:prstGeom>
          <a:noFill/>
        </p:spPr>
        <p:txBody>
          <a:bodyPr wrap="square" rtlCol="0">
            <a:spAutoFit/>
          </a:bodyPr>
          <a:p>
            <a:r>
              <a:rPr lang="en-US"/>
              <a:t>Environmental Faults</a:t>
            </a:r>
            <a:endParaRPr lang="en-US"/>
          </a:p>
        </p:txBody>
      </p:sp>
      <p:sp>
        <p:nvSpPr>
          <p:cNvPr id="8" name="Text Box 7"/>
          <p:cNvSpPr txBox="1"/>
          <p:nvPr/>
        </p:nvSpPr>
        <p:spPr>
          <a:xfrm>
            <a:off x="731520" y="3751580"/>
            <a:ext cx="2194560" cy="368300"/>
          </a:xfrm>
          <a:prstGeom prst="rect">
            <a:avLst/>
          </a:prstGeom>
          <a:noFill/>
        </p:spPr>
        <p:txBody>
          <a:bodyPr wrap="square" rtlCol="0">
            <a:spAutoFit/>
          </a:bodyPr>
          <a:p>
            <a:r>
              <a:rPr lang="en-US"/>
              <a:t>( Zhou et al., 2019 )</a:t>
            </a:r>
            <a:endParaRPr lang="en-US"/>
          </a:p>
        </p:txBody>
      </p:sp>
      <p:sp>
        <p:nvSpPr>
          <p:cNvPr id="9" name="Left Brace 8"/>
          <p:cNvSpPr/>
          <p:nvPr/>
        </p:nvSpPr>
        <p:spPr>
          <a:xfrm>
            <a:off x="2985135" y="2274570"/>
            <a:ext cx="247650" cy="23082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0" name="Text Box 9"/>
          <p:cNvSpPr txBox="1"/>
          <p:nvPr/>
        </p:nvSpPr>
        <p:spPr>
          <a:xfrm>
            <a:off x="9537065" y="2136775"/>
            <a:ext cx="1804035" cy="368300"/>
          </a:xfrm>
          <a:prstGeom prst="rect">
            <a:avLst/>
          </a:prstGeom>
          <a:noFill/>
        </p:spPr>
        <p:txBody>
          <a:bodyPr wrap="square" rtlCol="0">
            <a:spAutoFit/>
          </a:bodyPr>
          <a:p>
            <a:r>
              <a:rPr lang="en-US"/>
              <a:t>Synchronize</a:t>
            </a:r>
            <a:endParaRPr lang="en-US"/>
          </a:p>
        </p:txBody>
      </p:sp>
      <p:sp>
        <p:nvSpPr>
          <p:cNvPr id="11" name="Text Box 10"/>
          <p:cNvSpPr txBox="1"/>
          <p:nvPr/>
        </p:nvSpPr>
        <p:spPr>
          <a:xfrm>
            <a:off x="9537065" y="3106420"/>
            <a:ext cx="1804035" cy="368300"/>
          </a:xfrm>
          <a:prstGeom prst="rect">
            <a:avLst/>
          </a:prstGeom>
          <a:noFill/>
        </p:spPr>
        <p:txBody>
          <a:bodyPr wrap="square" rtlCol="0">
            <a:spAutoFit/>
          </a:bodyPr>
          <a:p>
            <a:r>
              <a:rPr lang="en-US"/>
              <a:t>Asynchronize</a:t>
            </a:r>
            <a:endParaRPr lang="en-US"/>
          </a:p>
        </p:txBody>
      </p:sp>
      <p:sp>
        <p:nvSpPr>
          <p:cNvPr id="12" name="Text Box 11"/>
          <p:cNvSpPr txBox="1"/>
          <p:nvPr/>
        </p:nvSpPr>
        <p:spPr>
          <a:xfrm>
            <a:off x="9537065" y="4076700"/>
            <a:ext cx="1960880" cy="368300"/>
          </a:xfrm>
          <a:prstGeom prst="rect">
            <a:avLst/>
          </a:prstGeom>
          <a:noFill/>
        </p:spPr>
        <p:txBody>
          <a:bodyPr wrap="square" rtlCol="0">
            <a:spAutoFit/>
          </a:bodyPr>
          <a:p>
            <a:r>
              <a:rPr lang="en-US"/>
              <a:t>Message Queue</a:t>
            </a:r>
            <a:endParaRPr lang="en-US"/>
          </a:p>
        </p:txBody>
      </p:sp>
      <p:sp>
        <p:nvSpPr>
          <p:cNvPr id="13" name="Left Brace 12"/>
          <p:cNvSpPr/>
          <p:nvPr/>
        </p:nvSpPr>
        <p:spPr>
          <a:xfrm>
            <a:off x="9180830" y="2205355"/>
            <a:ext cx="247650" cy="23082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4" name="Text Box 13"/>
          <p:cNvSpPr txBox="1"/>
          <p:nvPr/>
        </p:nvSpPr>
        <p:spPr>
          <a:xfrm>
            <a:off x="6739255" y="3106420"/>
            <a:ext cx="2205990" cy="368300"/>
          </a:xfrm>
          <a:prstGeom prst="rect">
            <a:avLst/>
          </a:prstGeom>
          <a:noFill/>
        </p:spPr>
        <p:txBody>
          <a:bodyPr wrap="square" rtlCol="0">
            <a:spAutoFit/>
          </a:bodyPr>
          <a:p>
            <a:r>
              <a:rPr lang="en-US"/>
              <a:t>Type of Invocation</a:t>
            </a:r>
            <a:endParaRPr lang="en-US"/>
          </a:p>
        </p:txBody>
      </p:sp>
      <p:sp>
        <p:nvSpPr>
          <p:cNvPr id="15" name="Text Box 14"/>
          <p:cNvSpPr txBox="1"/>
          <p:nvPr/>
        </p:nvSpPr>
        <p:spPr>
          <a:xfrm>
            <a:off x="6739255" y="3474720"/>
            <a:ext cx="2194560" cy="368300"/>
          </a:xfrm>
          <a:prstGeom prst="rect">
            <a:avLst/>
          </a:prstGeom>
          <a:noFill/>
        </p:spPr>
        <p:txBody>
          <a:bodyPr wrap="square" rtlCol="0">
            <a:spAutoFit/>
          </a:bodyPr>
          <a:p>
            <a:r>
              <a:rPr lang="en-US"/>
              <a:t>( Zhou et al., 2019 )</a:t>
            </a:r>
            <a:endParaRPr lang="en-US"/>
          </a:p>
        </p:txBody>
      </p:sp>
      <p:sp>
        <p:nvSpPr>
          <p:cNvPr id="16" name="Text Box 15"/>
          <p:cNvSpPr txBox="1"/>
          <p:nvPr/>
        </p:nvSpPr>
        <p:spPr>
          <a:xfrm>
            <a:off x="659765" y="517525"/>
            <a:ext cx="6894195" cy="645160"/>
          </a:xfrm>
          <a:prstGeom prst="rect">
            <a:avLst/>
          </a:prstGeom>
          <a:noFill/>
        </p:spPr>
        <p:txBody>
          <a:bodyPr wrap="square" rtlCol="0">
            <a:spAutoFit/>
          </a:bodyPr>
          <a:p>
            <a:r>
              <a:rPr lang="en-US" altLang="zh-CN"/>
              <a:t>TSE-19 </a:t>
            </a:r>
            <a:r>
              <a:rPr lang="zh-CN" altLang="en-US"/>
              <a:t>论文所给出的对于</a:t>
            </a:r>
            <a:r>
              <a:rPr lang="en-US" altLang="zh-CN"/>
              <a:t>“</a:t>
            </a:r>
            <a:r>
              <a:rPr lang="zh-CN" altLang="en-US"/>
              <a:t>微服务错误类型</a:t>
            </a:r>
            <a:r>
              <a:rPr lang="en-US" altLang="zh-CN"/>
              <a:t>” </a:t>
            </a:r>
            <a:r>
              <a:rPr lang="zh-CN" altLang="en-US"/>
              <a:t>和 </a:t>
            </a:r>
            <a:r>
              <a:rPr lang="en-US" altLang="zh-CN"/>
              <a:t>“</a:t>
            </a:r>
            <a:r>
              <a:rPr lang="zh-CN" altLang="en-US"/>
              <a:t>调用链类型</a:t>
            </a:r>
            <a:r>
              <a:rPr lang="en-US" altLang="zh-CN"/>
              <a:t>”</a:t>
            </a:r>
            <a:endParaRPr lang="en-US" altLang="zh-CN"/>
          </a:p>
          <a:p>
            <a:r>
              <a:rPr lang="zh-CN" altLang="en-US"/>
              <a:t>的总结归纳如下图所示：</a:t>
            </a:r>
            <a:endParaRPr lang="en-US" altLang="zh-C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4813</Words>
  <Application>WPS Presentation</Application>
  <PresentationFormat>Widescreen</PresentationFormat>
  <Paragraphs>365</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Calibri</vt:lpstr>
      <vt:lpstr>Helvetica Neue</vt:lpstr>
      <vt:lpstr>SimSun</vt:lpstr>
      <vt:lpstr>HYShuSongErKW</vt:lpstr>
      <vt:lpstr>微软雅黑</vt:lpstr>
      <vt:lpstr>HYQiHeiKW</vt:lpstr>
      <vt:lpstr/>
      <vt:lpstr>Arial Unicode MS</vt:lpstr>
      <vt:lpstr>Calibri Light</vt:lpstr>
      <vt:lpstr>SimSun</vt:lpstr>
      <vt:lpstr>PingFang SC</vt:lpstr>
      <vt:lpstr>Office Theme</vt:lpstr>
      <vt:lpstr>XX:Leveraging Integrated Invocation Chain to Navigate the Complexity of Fault Localization  in Cloud Microservices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XX:Leveraging Integrated Invocation Chain to Navigate the Complexity of Fault Localization  in Cloud Microservices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xinyaotian</dc:creator>
  <cp:lastModifiedBy>xinyaotian</cp:lastModifiedBy>
  <cp:revision>6</cp:revision>
  <dcterms:created xsi:type="dcterms:W3CDTF">2020-01-15T07:23:32Z</dcterms:created>
  <dcterms:modified xsi:type="dcterms:W3CDTF">2020-01-15T07:23:32Z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1033-1.1.0.1454</vt:lpwstr>
  </property>
</Properties>
</file>