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71" r:id="rId12"/>
    <p:sldId id="274" r:id="rId13"/>
    <p:sldId id="270" r:id="rId14"/>
    <p:sldId id="265" r:id="rId15"/>
    <p:sldId id="273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基于机器学习的</a:t>
            </a:r>
            <a:br>
              <a:rPr lang="zh-CN" altLang="en-US"/>
            </a:br>
            <a:r>
              <a:rPr lang="zh-CN" altLang="en-US"/>
              <a:t>牙周病治疗方案疗效预测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大数据项目实践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解决方案</a:t>
            </a:r>
            <a:r>
              <a:rPr lang="en-US" altLang="zh-CN"/>
              <a:t>——</a:t>
            </a:r>
            <a:r>
              <a:rPr lang="zh-CN" altLang="en-US"/>
              <a:t>相关性图谱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相关性图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570" y="1807845"/>
            <a:ext cx="5622290" cy="3637915"/>
          </a:xfrm>
          <a:prstGeom prst="rect">
            <a:avLst/>
          </a:prstGeom>
        </p:spPr>
      </p:pic>
      <p:pic>
        <p:nvPicPr>
          <p:cNvPr id="6" name="图片 5" descr="相关性系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185" y="1436370"/>
            <a:ext cx="4474210" cy="20434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75905" y="3815080"/>
            <a:ext cx="312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↑</a:t>
            </a:r>
            <a:r>
              <a:rPr lang="zh-CN" altLang="en-US"/>
              <a:t>：相关性系数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75905" y="4832350"/>
            <a:ext cx="312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←</a:t>
            </a:r>
            <a:r>
              <a:rPr lang="zh-CN" altLang="en-US"/>
              <a:t>：相关性图谱示例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解决方案</a:t>
            </a:r>
            <a:r>
              <a:rPr lang="en-US" altLang="zh-CN"/>
              <a:t>——</a:t>
            </a:r>
            <a:r>
              <a:rPr lang="zh-CN" altLang="en-US"/>
              <a:t>模型训练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分类问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140" y="2110740"/>
            <a:ext cx="3037205" cy="2965450"/>
          </a:xfrm>
          <a:prstGeom prst="rect">
            <a:avLst/>
          </a:prstGeom>
        </p:spPr>
      </p:pic>
      <p:pic>
        <p:nvPicPr>
          <p:cNvPr id="6" name="图片 5" descr="回归问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0" y="1863090"/>
            <a:ext cx="5136515" cy="34601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45995" y="5323205"/>
            <a:ext cx="180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↑</a:t>
            </a:r>
            <a:r>
              <a:rPr lang="zh-CN" altLang="en-US"/>
              <a:t>：分类问题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74610" y="5323205"/>
            <a:ext cx="180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↑</a:t>
            </a:r>
            <a:r>
              <a:rPr lang="zh-CN" altLang="en-US"/>
              <a:t>：回归问题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解决方案</a:t>
            </a:r>
            <a:r>
              <a:rPr lang="en-US" altLang="zh-CN"/>
              <a:t>——</a:t>
            </a:r>
            <a:r>
              <a:rPr lang="zh-CN" altLang="en-US"/>
              <a:t>模型融合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模型融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315" y="2089150"/>
            <a:ext cx="6974205" cy="33470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68955" y="5673725"/>
            <a:ext cx="3082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↑</a:t>
            </a:r>
            <a:r>
              <a:rPr lang="zh-CN" altLang="en-US"/>
              <a:t>：模型融合的基本原理</a:t>
            </a:r>
            <a:endParaRPr lang="zh-CN" altLang="en-US"/>
          </a:p>
        </p:txBody>
      </p:sp>
      <p:pic>
        <p:nvPicPr>
          <p:cNvPr id="7" name="图片 6" descr="会诊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230" y="365125"/>
            <a:ext cx="4544695" cy="26231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96450" y="3382645"/>
            <a:ext cx="193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↑</a:t>
            </a:r>
            <a:r>
              <a:rPr lang="zh-CN" altLang="en-US"/>
              <a:t>：专家会诊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解决方案</a:t>
            </a:r>
            <a:r>
              <a:rPr lang="en-US" altLang="zh-CN"/>
              <a:t>——</a:t>
            </a:r>
            <a:r>
              <a:rPr lang="zh-CN" altLang="en-US"/>
              <a:t>参数调整</a:t>
            </a:r>
            <a:r>
              <a:rPr lang="zh-CN" altLang="en-US"/>
              <a:t>及验证</a:t>
            </a:r>
            <a:endParaRPr lang="zh-CN" altLang="en-US"/>
          </a:p>
        </p:txBody>
      </p:sp>
      <p:pic>
        <p:nvPicPr>
          <p:cNvPr id="4" name="图片 3" descr="网格搜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691005"/>
            <a:ext cx="4580890" cy="4085590"/>
          </a:xfrm>
          <a:prstGeom prst="rect">
            <a:avLst/>
          </a:prstGeom>
        </p:spPr>
      </p:pic>
      <p:pic>
        <p:nvPicPr>
          <p:cNvPr id="5" name="图片 4" descr="交叉验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170" y="3916680"/>
            <a:ext cx="6727190" cy="14782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07405" y="2298700"/>
            <a:ext cx="5253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←↓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切分数据集并进行网格搜索及交叉验证</a:t>
            </a:r>
            <a:endParaRPr lang="zh-CN" altLang="en-US"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应用设计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牙科大数据辅助诊断系统设计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0" y="365125"/>
            <a:ext cx="8128635" cy="54305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60595" y="5988050"/>
            <a:ext cx="3082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↑</a:t>
            </a:r>
            <a:r>
              <a:rPr lang="zh-CN" altLang="en-US"/>
              <a:t>：应用设计功能</a:t>
            </a:r>
            <a:r>
              <a:rPr lang="zh-CN" altLang="en-US"/>
              <a:t>示意图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成果展示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7710" y="2569210"/>
            <a:ext cx="5165090" cy="693420"/>
          </a:xfrm>
        </p:spPr>
        <p:txBody>
          <a:bodyPr/>
          <a:p>
            <a:pPr marL="0" indent="0">
              <a:buNone/>
            </a:pPr>
            <a:r>
              <a:rPr lang="zh-CN" altLang="en-US"/>
              <a:t>牙病辅助诊断医疗系统</a:t>
            </a:r>
            <a:r>
              <a:rPr lang="en-US" altLang="zh-CN"/>
              <a:t>(</a:t>
            </a:r>
            <a:r>
              <a:rPr lang="zh-CN" altLang="en-US"/>
              <a:t>演示版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957955" y="3420110"/>
            <a:ext cx="3785235" cy="537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http://47.94.18.96:5000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成果展示</a:t>
            </a:r>
            <a:endParaRPr lang="zh-CN" altLang="en-US"/>
          </a:p>
        </p:txBody>
      </p:sp>
      <p:pic>
        <p:nvPicPr>
          <p:cNvPr id="5" name="图片 4" descr="系统输入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170" y="1501775"/>
            <a:ext cx="10058400" cy="46367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9005" y="6290310"/>
            <a:ext cx="5253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↑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牙病辅助诊断系统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输入病人指标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界面</a:t>
            </a:r>
            <a:endParaRPr lang="zh-CN" altLang="en-US"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成果展示</a:t>
            </a:r>
            <a:endParaRPr lang="zh-CN" altLang="en-US"/>
          </a:p>
        </p:txBody>
      </p:sp>
      <p:pic>
        <p:nvPicPr>
          <p:cNvPr id="4" name="图片 3" descr="预测结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535" y="1534160"/>
            <a:ext cx="10058400" cy="4669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59505" y="6326505"/>
            <a:ext cx="46964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图</a:t>
            </a:r>
            <a:r>
              <a:rPr lang="en-US" altLang="zh-CN">
                <a:sym typeface="+mn-ea"/>
              </a:rPr>
              <a:t>↑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牙病辅助诊断系统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分析结果展现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界面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540" y="2448560"/>
            <a:ext cx="3550920" cy="1325880"/>
          </a:xfrm>
        </p:spPr>
        <p:txBody>
          <a:bodyPr/>
          <a:p>
            <a:r>
              <a:rPr lang="zh-CN" altLang="en-US"/>
              <a:t>感谢您的观看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报告流程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背景介绍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解决方案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应用设计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成果</a:t>
            </a:r>
            <a:r>
              <a:rPr lang="zh-CN" altLang="en-US"/>
              <a:t>展示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背景介绍</a:t>
            </a:r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44320"/>
            <a:ext cx="10058400" cy="402336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背景介绍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牙周病是指发生在牙支持组织（牙周组织）的疾病，包括仅累及牙龈组织的牙龈病和波及深层牙周组织（牙周膜、牙槽骨、牙骨质）的牙周炎两大类。</a:t>
            </a:r>
            <a:endParaRPr lang="zh-CN" altLang="en-US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/>
              <a:t>牙周疾病是常见的口腔疾病，是引起成年人牙齿丧失的主要原因之一，也是危害人类牙齿和全身健康的主要口腔疾病。因此，针对患者的病情和各项牙指标，所选择的治疗方案能否有疗效</a:t>
            </a:r>
            <a:r>
              <a:rPr lang="zh-CN" altLang="en-US"/>
              <a:t>至关重要。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背景介绍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在牙周病的治疗过程中，医师首先会检测患者牙齿的相关指标，根据患者的具体情况，为其制定相应的治疗方案，并在一定疗程后检测该牙齿某</a:t>
            </a:r>
            <a:r>
              <a:rPr lang="zh-CN" altLang="en-US"/>
              <a:t>特定位点的长度。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该位点存在一个基准值，其检测长度亦有正负之分：正负向值表示长于或短于基准值的数值。正值越大，治疗效果越好，病情愈发好转；反之，负值越大，表示治疗效果越差，病情愈发严重。若治疗后检测的位点长度相较于基准值没有发生改变，则说明这种治疗方案没有明显地</a:t>
            </a:r>
            <a:r>
              <a:rPr lang="zh-CN" altLang="en-US"/>
              <a:t>效果。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背景介绍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本项目基于某种治疗方案的</a:t>
            </a:r>
            <a:r>
              <a:rPr lang="en-US" altLang="zh-CN">
                <a:sym typeface="+mn-ea"/>
              </a:rPr>
              <a:t>170</a:t>
            </a:r>
            <a:r>
              <a:rPr lang="zh-CN" altLang="en-US">
                <a:sym typeface="+mn-ea"/>
              </a:rPr>
              <a:t>余万条真实牙周病临床数据，根据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个牙周病相关指标，利用</a:t>
            </a:r>
            <a:r>
              <a:rPr lang="en-US" altLang="zh-CN">
                <a:sym typeface="+mn-ea"/>
              </a:rPr>
              <a:t>Spark</a:t>
            </a:r>
            <a:r>
              <a:rPr lang="zh-CN" altLang="en-US">
                <a:sym typeface="+mn-ea"/>
              </a:rPr>
              <a:t>大数据集群、使用各类机器学习模型和</a:t>
            </a:r>
            <a:r>
              <a:rPr lang="zh-CN" altLang="en-US">
                <a:sym typeface="+mn-ea"/>
              </a:rPr>
              <a:t>相关算法，预测这</a:t>
            </a:r>
            <a:r>
              <a:rPr lang="zh-CN" altLang="en-US">
                <a:sym typeface="+mn-ea"/>
              </a:rPr>
              <a:t>种治疗方案能否在一定疗程后对患者有疗效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项目成品为在给定的数据集上，预测准确率及评估标准</a:t>
            </a:r>
            <a:r>
              <a:rPr lang="zh-CN" altLang="en-US"/>
              <a:t>达标的机器学习融合模型、相关数据预处理，可视化以及模型训练及验证的代码、以及一个</a:t>
            </a:r>
            <a:r>
              <a:rPr lang="zh-CN" altLang="en-US">
                <a:sym typeface="+mn-ea"/>
              </a:rPr>
              <a:t>演示版本的</a:t>
            </a:r>
            <a:r>
              <a:rPr lang="zh-CN" altLang="en-US"/>
              <a:t>辅助牙周病诊断系统。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解决方案</a:t>
            </a:r>
            <a:endParaRPr lang="zh-CN" altLang="en-US">
              <a:sym typeface="+mn-ea"/>
            </a:endParaRPr>
          </a:p>
        </p:txBody>
      </p:sp>
      <p:pic>
        <p:nvPicPr>
          <p:cNvPr id="6" name="图片 5" descr="数据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958340"/>
            <a:ext cx="10058400" cy="2609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53765" y="4900930"/>
            <a:ext cx="533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↑</a:t>
            </a:r>
            <a:r>
              <a:rPr lang="zh-CN" altLang="en-US"/>
              <a:t>：数据集部分数据展现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解决方案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数据可视化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21700" y="2288540"/>
            <a:ext cx="309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←</a:t>
            </a:r>
            <a:r>
              <a:rPr lang="zh-CN" altLang="en-US"/>
              <a:t>：</a:t>
            </a:r>
            <a:r>
              <a:rPr lang="en-US" altLang="zh-CN"/>
              <a:t>”</a:t>
            </a:r>
            <a:r>
              <a:rPr lang="en-US" altLang="zh-CN"/>
              <a:t>X6-Y”</a:t>
            </a:r>
            <a:r>
              <a:rPr lang="zh-CN" altLang="en-US"/>
              <a:t>数据可视化</a:t>
            </a:r>
            <a:endParaRPr lang="zh-CN" altLang="en-US"/>
          </a:p>
        </p:txBody>
      </p:sp>
      <p:pic>
        <p:nvPicPr>
          <p:cNvPr id="3" name="图片 2" descr="可视化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1503045"/>
            <a:ext cx="7356475" cy="2131060"/>
          </a:xfrm>
          <a:prstGeom prst="rect">
            <a:avLst/>
          </a:prstGeom>
        </p:spPr>
      </p:pic>
      <p:pic>
        <p:nvPicPr>
          <p:cNvPr id="4" name="图片 3" descr="可视化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15" y="4271010"/>
            <a:ext cx="6854825" cy="1906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8850" y="5106035"/>
            <a:ext cx="309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→</a:t>
            </a:r>
            <a:r>
              <a:rPr lang="zh-CN" altLang="en-US"/>
              <a:t>：</a:t>
            </a:r>
            <a:r>
              <a:rPr lang="en-US" altLang="zh-CN">
                <a:sym typeface="+mn-ea"/>
              </a:rPr>
              <a:t>”X11-Y”</a:t>
            </a:r>
            <a:r>
              <a:rPr lang="zh-CN" altLang="en-US">
                <a:sym typeface="+mn-ea"/>
              </a:rPr>
              <a:t>数据可视化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解决方案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数据预处理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59940"/>
            <a:ext cx="4382135" cy="2738120"/>
          </a:xfrm>
        </p:spPr>
        <p:txBody>
          <a:bodyPr/>
          <a:p>
            <a:pPr marL="0" indent="0">
              <a:buNone/>
            </a:pPr>
            <a:r>
              <a:rPr lang="zh-CN" altLang="en-US"/>
              <a:t>连续变量</a:t>
            </a:r>
            <a:r>
              <a:rPr lang="zh-CN" altLang="en-US"/>
              <a:t>：归一化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类别</a:t>
            </a:r>
            <a:r>
              <a:rPr lang="zh-CN" altLang="en-US"/>
              <a:t>变量</a:t>
            </a:r>
            <a:r>
              <a:rPr lang="zh-CN" altLang="en-US"/>
              <a:t>：独热向量编码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等级变量：幅度调整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独热向量编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6760" y="2059940"/>
            <a:ext cx="5318760" cy="20739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59955" y="4577715"/>
            <a:ext cx="2807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↑</a:t>
            </a:r>
            <a:r>
              <a:rPr lang="zh-CN" altLang="en-US"/>
              <a:t>：独热向量编码示例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WPS 演示</Application>
  <PresentationFormat>宽屏</PresentationFormat>
  <Paragraphs>129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背景介绍</vt:lpstr>
      <vt:lpstr>PowerPoint 演示文稿</vt:lpstr>
      <vt:lpstr>解决方案</vt:lpstr>
      <vt:lpstr>解决方案</vt:lpstr>
      <vt:lpstr>背景介绍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winchester.</cp:lastModifiedBy>
  <cp:revision>11</cp:revision>
  <dcterms:created xsi:type="dcterms:W3CDTF">2018-09-07T01:53:46Z</dcterms:created>
  <dcterms:modified xsi:type="dcterms:W3CDTF">2018-09-09T06:54:00Z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