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Cambria Mat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J4pKR3Y5od8xE1tsii+X4MIv5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A04B43-E722-4C16-84C2-9368484C154B}">
  <a:tblStyle styleId="{51A04B43-E722-4C16-84C2-9368484C154B}" styleName="Table_0">
    <a:wholeTbl>
      <a:tcTxStyle b="off" i="off">
        <a:font>
          <a:latin typeface="等线"/>
          <a:ea typeface="等线"/>
          <a:cs typeface="等线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B"/>
          </a:solidFill>
        </a:fill>
      </a:tcStyle>
    </a:wholeTbl>
    <a:band1H>
      <a:tcTxStyle/>
      <a:tcStyle>
        <a:fill>
          <a:solidFill>
            <a:srgbClr val="CACED4"/>
          </a:solidFill>
        </a:fill>
      </a:tcStyle>
    </a:band1H>
    <a:band2H>
      <a:tcTxStyle/>
    </a:band2H>
    <a:band1V>
      <a:tcTxStyle/>
      <a:tcStyle>
        <a:fill>
          <a:solidFill>
            <a:srgbClr val="CACED4"/>
          </a:solidFill>
        </a:fill>
      </a:tcStyle>
    </a:band1V>
    <a:band2V>
      <a:tcTxStyle/>
    </a:band2V>
    <a:la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等线"/>
          <a:ea typeface="等线"/>
          <a:cs typeface="等线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等线"/>
          <a:ea typeface="等线"/>
          <a:cs typeface="等线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4E744C0-090B-403C-A8CD-1A04B5D3D0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d7d8bc7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4d7d8bc7e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dca3981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4dca39815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dca3981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4dca39815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ho.int/news-room/fact-sheets/detail/cardiovascular-diseases-(cvds)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11" Type="http://schemas.openxmlformats.org/officeDocument/2006/relationships/image" Target="../media/image11.png"/><Relationship Id="rId10" Type="http://schemas.openxmlformats.org/officeDocument/2006/relationships/image" Target="../media/image22.png"/><Relationship Id="rId9" Type="http://schemas.openxmlformats.org/officeDocument/2006/relationships/image" Target="../media/image32.png"/><Relationship Id="rId5" Type="http://schemas.openxmlformats.org/officeDocument/2006/relationships/image" Target="../media/image1.jpg"/><Relationship Id="rId6" Type="http://schemas.openxmlformats.org/officeDocument/2006/relationships/image" Target="../media/image30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chive.ics.uci.edu/dataset/45/heart+disease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97543" y="2304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2420734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13656" y="6014291"/>
            <a:ext cx="10312401" cy="1410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9057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801219" y="4999027"/>
            <a:ext cx="344344" cy="324552"/>
          </a:xfrm>
          <a:custGeom>
            <a:rect b="b" l="l" r="r" t="t"/>
            <a:pathLst>
              <a:path extrusionOk="0" h="1412736" w="1498885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9775035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9472643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odiyim/iStock, Getty Images" id="22" name="Google Shape;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757" y="1993930"/>
            <a:ext cx="4928506" cy="369638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3" name="Google Shape;23;p1"/>
          <p:cNvSpPr/>
          <p:nvPr/>
        </p:nvSpPr>
        <p:spPr>
          <a:xfrm>
            <a:off x="1413570" y="1583144"/>
            <a:ext cx="3997507" cy="330578"/>
          </a:xfrm>
          <a:prstGeom prst="roundRect">
            <a:avLst>
              <a:gd fmla="val 16667" name="adj"/>
            </a:avLst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631771" y="1622550"/>
            <a:ext cx="5274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ITCS227 Introduction to Data Science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1272414" y="2461425"/>
            <a:ext cx="55215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 Disease Prediction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524046" y="3475379"/>
            <a:ext cx="43707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6688011 Kittipob Bumphen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6688018 Nonthapath Chaworanum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6688027 Yuhan Huang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6688113 Duangwang Srisa-ard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6688232 Xinyi Chen</a:t>
            </a:r>
            <a:endParaRPr/>
          </a:p>
        </p:txBody>
      </p:sp>
      <p:pic>
        <p:nvPicPr>
          <p:cNvPr descr="Subject Selection" id="27" name="Google Shape;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81178" y="421749"/>
            <a:ext cx="2041456" cy="55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2093575" y="2104154"/>
            <a:ext cx="1375056" cy="1213695"/>
          </a:xfrm>
          <a:custGeom>
            <a:rect b="b" l="l" r="r" t="t"/>
            <a:pathLst>
              <a:path extrusionOk="0" h="1618665" w="1833866">
                <a:moveTo>
                  <a:pt x="526864" y="36427"/>
                </a:moveTo>
                <a:cubicBezTo>
                  <a:pt x="515094" y="36427"/>
                  <a:pt x="503881" y="38813"/>
                  <a:pt x="493684" y="43126"/>
                </a:cubicBezTo>
                <a:lnTo>
                  <a:pt x="480154" y="52249"/>
                </a:lnTo>
                <a:lnTo>
                  <a:pt x="465487" y="59406"/>
                </a:lnTo>
                <a:cubicBezTo>
                  <a:pt x="456652" y="66081"/>
                  <a:pt x="448980" y="74599"/>
                  <a:pt x="443096" y="84792"/>
                </a:cubicBezTo>
                <a:lnTo>
                  <a:pt x="52704" y="760969"/>
                </a:lnTo>
                <a:cubicBezTo>
                  <a:pt x="46819" y="771162"/>
                  <a:pt x="43278" y="782065"/>
                  <a:pt x="41915" y="793054"/>
                </a:cubicBezTo>
                <a:cubicBezTo>
                  <a:pt x="40892" y="801296"/>
                  <a:pt x="41094" y="809586"/>
                  <a:pt x="42450" y="817660"/>
                </a:cubicBezTo>
                <a:lnTo>
                  <a:pt x="42466" y="817710"/>
                </a:lnTo>
                <a:lnTo>
                  <a:pt x="41915" y="825613"/>
                </a:lnTo>
                <a:cubicBezTo>
                  <a:pt x="43278" y="836602"/>
                  <a:pt x="46819" y="847505"/>
                  <a:pt x="52704" y="857698"/>
                </a:cubicBezTo>
                <a:lnTo>
                  <a:pt x="443095" y="1533875"/>
                </a:lnTo>
                <a:cubicBezTo>
                  <a:pt x="448980" y="1544068"/>
                  <a:pt x="456652" y="1552586"/>
                  <a:pt x="465486" y="1559261"/>
                </a:cubicBezTo>
                <a:lnTo>
                  <a:pt x="480153" y="1566418"/>
                </a:lnTo>
                <a:lnTo>
                  <a:pt x="493683" y="1575541"/>
                </a:lnTo>
                <a:cubicBezTo>
                  <a:pt x="503881" y="1579854"/>
                  <a:pt x="515094" y="1582239"/>
                  <a:pt x="526864" y="1582239"/>
                </a:cubicBezTo>
                <a:lnTo>
                  <a:pt x="1307647" y="1582239"/>
                </a:lnTo>
                <a:cubicBezTo>
                  <a:pt x="1319416" y="1582239"/>
                  <a:pt x="1330630" y="1579854"/>
                  <a:pt x="1340827" y="1575541"/>
                </a:cubicBezTo>
                <a:lnTo>
                  <a:pt x="1354358" y="1566418"/>
                </a:lnTo>
                <a:lnTo>
                  <a:pt x="1369024" y="1559261"/>
                </a:lnTo>
                <a:cubicBezTo>
                  <a:pt x="1377859" y="1552586"/>
                  <a:pt x="1385530" y="1544068"/>
                  <a:pt x="1391416" y="1533875"/>
                </a:cubicBezTo>
                <a:lnTo>
                  <a:pt x="1781808" y="857698"/>
                </a:lnTo>
                <a:cubicBezTo>
                  <a:pt x="1787693" y="847505"/>
                  <a:pt x="1791234" y="836602"/>
                  <a:pt x="1792597" y="825613"/>
                </a:cubicBezTo>
                <a:lnTo>
                  <a:pt x="1791462" y="809333"/>
                </a:lnTo>
                <a:lnTo>
                  <a:pt x="1792597" y="793054"/>
                </a:lnTo>
                <a:cubicBezTo>
                  <a:pt x="1791234" y="782065"/>
                  <a:pt x="1787693" y="771162"/>
                  <a:pt x="1781808" y="760969"/>
                </a:cubicBezTo>
                <a:lnTo>
                  <a:pt x="1391416" y="84792"/>
                </a:lnTo>
                <a:cubicBezTo>
                  <a:pt x="1385531" y="74599"/>
                  <a:pt x="1377859" y="66081"/>
                  <a:pt x="1369024" y="59406"/>
                </a:cubicBezTo>
                <a:lnTo>
                  <a:pt x="1354358" y="52249"/>
                </a:lnTo>
                <a:lnTo>
                  <a:pt x="1340828" y="43126"/>
                </a:lnTo>
                <a:cubicBezTo>
                  <a:pt x="1330630" y="38813"/>
                  <a:pt x="1319417" y="36427"/>
                  <a:pt x="1307647" y="36427"/>
                </a:cubicBezTo>
                <a:close/>
                <a:moveTo>
                  <a:pt x="508481" y="0"/>
                </a:moveTo>
                <a:lnTo>
                  <a:pt x="1326061" y="0"/>
                </a:lnTo>
                <a:cubicBezTo>
                  <a:pt x="1338386" y="0"/>
                  <a:pt x="1350127" y="2498"/>
                  <a:pt x="1360806" y="7015"/>
                </a:cubicBezTo>
                <a:lnTo>
                  <a:pt x="1374973" y="16567"/>
                </a:lnTo>
                <a:lnTo>
                  <a:pt x="1390331" y="24062"/>
                </a:lnTo>
                <a:cubicBezTo>
                  <a:pt x="1399582" y="31052"/>
                  <a:pt x="1407616" y="39971"/>
                  <a:pt x="1413778" y="50644"/>
                </a:cubicBezTo>
                <a:lnTo>
                  <a:pt x="1822568" y="758690"/>
                </a:lnTo>
                <a:cubicBezTo>
                  <a:pt x="1828731" y="769363"/>
                  <a:pt x="1832438" y="780779"/>
                  <a:pt x="1833866" y="792286"/>
                </a:cubicBezTo>
                <a:lnTo>
                  <a:pt x="1832677" y="809333"/>
                </a:lnTo>
                <a:lnTo>
                  <a:pt x="1833866" y="826380"/>
                </a:lnTo>
                <a:cubicBezTo>
                  <a:pt x="1832438" y="837886"/>
                  <a:pt x="1828731" y="849303"/>
                  <a:pt x="1822568" y="859977"/>
                </a:cubicBezTo>
                <a:lnTo>
                  <a:pt x="1413778" y="1568022"/>
                </a:lnTo>
                <a:cubicBezTo>
                  <a:pt x="1407615" y="1578695"/>
                  <a:pt x="1399582" y="1587614"/>
                  <a:pt x="1390331" y="1594604"/>
                </a:cubicBezTo>
                <a:lnTo>
                  <a:pt x="1374973" y="1602098"/>
                </a:lnTo>
                <a:lnTo>
                  <a:pt x="1360805" y="1611651"/>
                </a:lnTo>
                <a:cubicBezTo>
                  <a:pt x="1350127" y="1616167"/>
                  <a:pt x="1338385" y="1618665"/>
                  <a:pt x="1326061" y="1618665"/>
                </a:cubicBezTo>
                <a:lnTo>
                  <a:pt x="508481" y="1618665"/>
                </a:lnTo>
                <a:cubicBezTo>
                  <a:pt x="496156" y="1618665"/>
                  <a:pt x="484415" y="1616167"/>
                  <a:pt x="473736" y="1611651"/>
                </a:cubicBezTo>
                <a:lnTo>
                  <a:pt x="459568" y="1602098"/>
                </a:lnTo>
                <a:lnTo>
                  <a:pt x="444210" y="1594604"/>
                </a:lnTo>
                <a:cubicBezTo>
                  <a:pt x="434959" y="1587614"/>
                  <a:pt x="426926" y="1578695"/>
                  <a:pt x="420764" y="1568022"/>
                </a:cubicBezTo>
                <a:lnTo>
                  <a:pt x="11974" y="859977"/>
                </a:lnTo>
                <a:cubicBezTo>
                  <a:pt x="5811" y="849303"/>
                  <a:pt x="2104" y="837886"/>
                  <a:pt x="676" y="826380"/>
                </a:cubicBezTo>
                <a:lnTo>
                  <a:pt x="1253" y="818104"/>
                </a:lnTo>
                <a:lnTo>
                  <a:pt x="1237" y="818052"/>
                </a:lnTo>
                <a:cubicBezTo>
                  <a:pt x="-183" y="809597"/>
                  <a:pt x="-395" y="800916"/>
                  <a:pt x="676" y="792286"/>
                </a:cubicBezTo>
                <a:cubicBezTo>
                  <a:pt x="2104" y="780779"/>
                  <a:pt x="5811" y="769363"/>
                  <a:pt x="11974" y="758690"/>
                </a:cubicBezTo>
                <a:lnTo>
                  <a:pt x="420764" y="50644"/>
                </a:lnTo>
                <a:cubicBezTo>
                  <a:pt x="426926" y="39971"/>
                  <a:pt x="434959" y="31052"/>
                  <a:pt x="444210" y="24062"/>
                </a:cubicBezTo>
                <a:lnTo>
                  <a:pt x="459569" y="16567"/>
                </a:lnTo>
                <a:lnTo>
                  <a:pt x="473737" y="7015"/>
                </a:lnTo>
                <a:cubicBezTo>
                  <a:pt x="484415" y="2498"/>
                  <a:pt x="496156" y="0"/>
                  <a:pt x="5084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81000" sx="90000" rotWithShape="0" algn="t" dir="5400000" dist="203200" sy="90000">
              <a:schemeClr val="accent4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9998275" y="10885717"/>
            <a:ext cx="327132" cy="184665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rgbClr val="16A3F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10399368" y="10901742"/>
            <a:ext cx="270357" cy="152615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rgbClr val="16A3F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0738501" y="10914985"/>
            <a:ext cx="223436" cy="126128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rgbClr val="16A3F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1022748" y="10925930"/>
            <a:ext cx="184658" cy="104238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rgbClr val="16A3F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1267865" y="10934975"/>
            <a:ext cx="152610" cy="86147"/>
          </a:xfrm>
          <a:prstGeom prst="diamond">
            <a:avLst/>
          </a:prstGeom>
          <a:gradFill>
            <a:gsLst>
              <a:gs pos="0">
                <a:schemeClr val="accent1"/>
              </a:gs>
              <a:gs pos="100000">
                <a:srgbClr val="16A3F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2.3. Data Preprocessing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0" y="1457325"/>
            <a:ext cx="12192000" cy="550545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011E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773150" y="2538353"/>
            <a:ext cx="1088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2000">
                <a:solidFill>
                  <a:schemeClr val="dk1"/>
                </a:solidFill>
              </a:rPr>
              <a:t>Handling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Missing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‘ca’: 1.32% missing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‘thal’: 0.66% missing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Dropped missing entries via dropna() (low impact).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Data Type Conversion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Variables: ‘ca’ and ‘thal’ → converted to float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numerical computation compatibility.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ML algorithm requirements.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0" y="6626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6975075" y="2767446"/>
            <a:ext cx="304080" cy="275683"/>
          </a:xfrm>
          <a:custGeom>
            <a:rect b="b" l="l" r="r" t="t"/>
            <a:pathLst>
              <a:path extrusionOk="0" h="1399728" w="1543905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2.4. Understanding Data and Normalization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794062" y="1859505"/>
            <a:ext cx="1052925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 Conversion (Binary Transformation)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Original multi-class labels → Merged into: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0: No heart disease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1: Presence of heart disease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compatibility with binary classifiers (e.g., Logistic Regression).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6975075" y="2767446"/>
            <a:ext cx="304080" cy="275683"/>
          </a:xfrm>
          <a:custGeom>
            <a:rect b="b" l="l" r="r" t="t"/>
            <a:pathLst>
              <a:path extrusionOk="0" h="1399728" w="1543905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2.4. Understanding Data and Normalization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661541" y="1058628"/>
            <a:ext cx="10927485" cy="185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2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Normalization (Standard Scaler)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Equalizes feature influence.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Accelerates gradient-based convergence.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892" y="1562443"/>
            <a:ext cx="1364215" cy="58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6795" y="2904887"/>
            <a:ext cx="3668801" cy="278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6406" y="2905287"/>
            <a:ext cx="3668801" cy="2789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3323606" y="56945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before</a:t>
            </a:r>
            <a:endParaRPr i="1"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953995" y="5694541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after</a:t>
            </a:r>
            <a:endParaRPr i="1"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6975075" y="2767446"/>
            <a:ext cx="304080" cy="275683"/>
          </a:xfrm>
          <a:custGeom>
            <a:rect b="b" l="l" r="r" t="t"/>
            <a:pathLst>
              <a:path extrusionOk="0" h="1399728" w="1543905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2.4. Understanding Data and Normalization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674241" y="1058628"/>
            <a:ext cx="109274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3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Key Clinical Features 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572" y="2002603"/>
            <a:ext cx="5824855" cy="413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6975075" y="2767446"/>
            <a:ext cx="304080" cy="275683"/>
          </a:xfrm>
          <a:custGeom>
            <a:rect b="b" l="l" r="r" t="t"/>
            <a:pathLst>
              <a:path extrusionOk="0" h="1399728" w="1543905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2.4. Understanding Data and Normalization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674241" y="1058628"/>
            <a:ext cx="109274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 startAt="4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Test Split</a:t>
            </a:r>
            <a:endParaRPr/>
          </a:p>
        </p:txBody>
      </p:sp>
      <p:graphicFrame>
        <p:nvGraphicFramePr>
          <p:cNvPr id="206" name="Google Shape;206;p14"/>
          <p:cNvGraphicFramePr/>
          <p:nvPr/>
        </p:nvGraphicFramePr>
        <p:xfrm>
          <a:off x="773150" y="1817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{51A04B43-E722-4C16-84C2-9368484C154B}</a:tableStyleId>
              </a:tblPr>
              <a:tblGrid>
                <a:gridCol w="6628300"/>
                <a:gridCol w="1499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 (80%)</a:t>
                      </a:r>
                      <a:endParaRPr b="0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(20%)</a:t>
                      </a:r>
                      <a:endParaRPr b="0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14"/>
          <p:cNvSpPr txBox="1"/>
          <p:nvPr/>
        </p:nvSpPr>
        <p:spPr>
          <a:xfrm>
            <a:off x="934278" y="2948610"/>
            <a:ext cx="866692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Set: Model training and cross-validation (5-Fold)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Test Set: Final model evaluation</a:t>
            </a:r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76" y="3505199"/>
            <a:ext cx="5104549" cy="220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d7d8bc7e2_0_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4d7d8bc7e2_0_1"/>
          <p:cNvSpPr/>
          <p:nvPr/>
        </p:nvSpPr>
        <p:spPr>
          <a:xfrm>
            <a:off x="438153" y="454500"/>
            <a:ext cx="6685200" cy="51090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4d7d8bc7e2_0_1"/>
          <p:cNvSpPr txBox="1"/>
          <p:nvPr/>
        </p:nvSpPr>
        <p:spPr>
          <a:xfrm>
            <a:off x="773150" y="475975"/>
            <a:ext cx="1074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 Modeling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4d7d8bc7e2_0_1"/>
          <p:cNvSpPr/>
          <p:nvPr/>
        </p:nvSpPr>
        <p:spPr>
          <a:xfrm>
            <a:off x="169743" y="-1"/>
            <a:ext cx="603300" cy="965400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4d7d8bc7e2_0_1"/>
          <p:cNvSpPr txBox="1"/>
          <p:nvPr/>
        </p:nvSpPr>
        <p:spPr>
          <a:xfrm>
            <a:off x="773150" y="945375"/>
            <a:ext cx="4165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</a:rPr>
              <a:t>Evaluate Metrics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4d7d8bc7e2_0_1"/>
          <p:cNvSpPr txBox="1"/>
          <p:nvPr/>
        </p:nvSpPr>
        <p:spPr>
          <a:xfrm>
            <a:off x="715534" y="1413386"/>
            <a:ext cx="10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g34d7d8bc7e2_0_1"/>
          <p:cNvGraphicFramePr/>
          <p:nvPr/>
        </p:nvGraphicFramePr>
        <p:xfrm>
          <a:off x="773150" y="17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{B4E744C0-090B-403C-A8CD-1A04B5D3D0C1}</a:tableStyleId>
              </a:tblPr>
              <a:tblGrid>
                <a:gridCol w="976175"/>
                <a:gridCol w="4191950"/>
                <a:gridCol w="5118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Formula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Clinical Significance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(TP + TN) / (TP + TN + FP + FN)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Overall proportion of correct predictions. Useful for balanced datasets.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TP / (TP + FP)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Measures reliability of positive predictions. High precision reduces false alarms.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TP / (TP + FN)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Ability to detect true cases. Critical for not missing high-risk patients.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2(Precision*Recall)/(Precision+Recall)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Balances precision and recall. Ideal for evaluating clinical decision-making.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g34d7d8bc7e2_0_1"/>
          <p:cNvSpPr txBox="1"/>
          <p:nvPr/>
        </p:nvSpPr>
        <p:spPr>
          <a:xfrm>
            <a:off x="773150" y="5323550"/>
            <a:ext cx="10287000" cy="6423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These metrics provide complementary insights, particularly crucial in the presence of class imbalance typically observed in medical datasets.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 Modeling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NN算法 - 知乎"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550" y="1492646"/>
            <a:ext cx="3906800" cy="2718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773150" y="945386"/>
            <a:ext cx="2001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2.5.1 KNN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821551" y="4587029"/>
            <a:ext cx="3906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k-nearest neighbors (KNN) algorithm is </a:t>
            </a:r>
            <a:r>
              <a:rPr b="0" i="1" lang="en-US" sz="18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 non-parametric, supervised learning classifier, which uses proximity to make classifications or predictions about the grouping of an individual data point</a:t>
            </a:r>
            <a:r>
              <a:rPr b="0" i="1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5117521" y="1492646"/>
            <a:ext cx="6685307" cy="177497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466" l="-728" r="0" t="-20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429000"/>
            <a:ext cx="3906800" cy="308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 Modeling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773150" y="945386"/>
            <a:ext cx="2001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2.5.1 KNN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715534" y="1413386"/>
            <a:ext cx="1033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16"/>
          <p:cNvGraphicFramePr/>
          <p:nvPr/>
        </p:nvGraphicFramePr>
        <p:xfrm>
          <a:off x="715534" y="187594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{51A04B43-E722-4C16-84C2-9368484C154B}</a:tableStyleId>
              </a:tblPr>
              <a:tblGrid>
                <a:gridCol w="3102050"/>
                <a:gridCol w="3102050"/>
              </a:tblGrid>
              <a:tr h="325425"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0.8667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0.8696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0.8000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0.8333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658" y="1898355"/>
            <a:ext cx="4376340" cy="400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 Modeling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机器学习算法篇--回归--逻辑回归（Logistic Regression） － 小专栏"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49" y="1671804"/>
            <a:ext cx="3758609" cy="287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773149" y="945386"/>
            <a:ext cx="3937999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2.5.2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773149" y="4651513"/>
            <a:ext cx="37586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Logistic regression is </a:t>
            </a:r>
            <a:r>
              <a:rPr b="0" i="1" lang="en-US" sz="18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a supervised machine learning algorithm widely used for binary classification tasks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5687790" y="1671804"/>
            <a:ext cx="52950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Step1: Maps a linear combination of features to the (0,1) interval using the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 function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607" y="2339610"/>
            <a:ext cx="4243555" cy="7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7"/>
          <p:cNvSpPr txBox="1"/>
          <p:nvPr/>
        </p:nvSpPr>
        <p:spPr>
          <a:xfrm>
            <a:off x="5714372" y="3107053"/>
            <a:ext cx="5295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 Cross Validate (5-Fold)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 Modeling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773149" y="945386"/>
            <a:ext cx="4189789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2.5.1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715534" y="1413386"/>
            <a:ext cx="10337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8"/>
          <p:cNvGraphicFramePr/>
          <p:nvPr/>
        </p:nvGraphicFramePr>
        <p:xfrm>
          <a:off x="715534" y="187594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{51A04B43-E722-4C16-84C2-9368484C154B}</a:tableStyleId>
              </a:tblPr>
              <a:tblGrid>
                <a:gridCol w="3102050"/>
                <a:gridCol w="3102050"/>
              </a:tblGrid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Accuracy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0.9000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Precision 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0.9130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Recall 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0.8400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2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F1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0.8750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3116" y="1875941"/>
            <a:ext cx="4245665" cy="388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-5356" y="0"/>
            <a:ext cx="261196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58025" y="2981690"/>
            <a:ext cx="2297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340668" y="5771822"/>
            <a:ext cx="865558" cy="865558"/>
          </a:xfrm>
          <a:prstGeom prst="ellipse">
            <a:avLst/>
          </a:prstGeom>
          <a:gradFill>
            <a:gsLst>
              <a:gs pos="0">
                <a:srgbClr val="16A3FB"/>
              </a:gs>
              <a:gs pos="100000">
                <a:srgbClr val="034873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1" y="-202534"/>
            <a:ext cx="1310754" cy="131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torial: Deep Learning + OA &amp; DCS for Heart Disease Prediction | by  Botxcloud | Medium" id="37" name="Google Shape;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211" y="1773576"/>
            <a:ext cx="3539553" cy="290977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38" name="Google Shape;38;p2"/>
          <p:cNvSpPr/>
          <p:nvPr/>
        </p:nvSpPr>
        <p:spPr>
          <a:xfrm>
            <a:off x="3008255" y="567798"/>
            <a:ext cx="4464312" cy="532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AutoNum type="arabicPeriod"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AutoNum type="arabicPeriod"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AutoNum type="arabicPeriod"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AutoNum type="arabicPeriod"/>
            </a:pPr>
            <a:r>
              <a:rPr b="1" i="0" lang="en-US" sz="4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i="0" sz="4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97543" y="2685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-450814" y="4528911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-46383" y="1811906"/>
            <a:ext cx="12490173" cy="1898068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1367986" y="3785764"/>
            <a:ext cx="4146852" cy="941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2058986" y="2051493"/>
            <a:ext cx="2590611" cy="17966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76986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9876632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9574240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bject Selection"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775" y="611125"/>
            <a:ext cx="2041456" cy="55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-US" sz="2800">
                <a:solidFill>
                  <a:srgbClr val="262626"/>
                </a:solidFill>
              </a:rPr>
              <a:t>1 </a:t>
            </a: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1" lang="en-US" sz="2800">
                <a:solidFill>
                  <a:srgbClr val="262626"/>
                </a:solidFill>
              </a:rPr>
              <a:t> Comparison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715534" y="1037198"/>
            <a:ext cx="3856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20"/>
          <p:cNvGraphicFramePr/>
          <p:nvPr/>
        </p:nvGraphicFramePr>
        <p:xfrm>
          <a:off x="1301775" y="17686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{51A04B43-E722-4C16-84C2-9368484C154B}</a:tableStyleId>
              </a:tblPr>
              <a:tblGrid>
                <a:gridCol w="2692900"/>
                <a:gridCol w="2692900"/>
                <a:gridCol w="2692900"/>
              </a:tblGrid>
              <a:tr h="102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Metric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KNN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0.8667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0.9000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0.8696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0.9130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0.8400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F1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0.8333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0.8750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20"/>
          <p:cNvSpPr txBox="1"/>
          <p:nvPr/>
        </p:nvSpPr>
        <p:spPr>
          <a:xfrm>
            <a:off x="4607924" y="5466675"/>
            <a:ext cx="30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Logistic Regression is better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dca398150_0_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4dca398150_0_1"/>
          <p:cNvSpPr/>
          <p:nvPr/>
        </p:nvSpPr>
        <p:spPr>
          <a:xfrm>
            <a:off x="438153" y="454500"/>
            <a:ext cx="6685200" cy="51090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4dca398150_0_1"/>
          <p:cNvSpPr txBox="1"/>
          <p:nvPr/>
        </p:nvSpPr>
        <p:spPr>
          <a:xfrm>
            <a:off x="773150" y="475975"/>
            <a:ext cx="1074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</a:rPr>
              <a:t>3.2 </a:t>
            </a:r>
            <a:r>
              <a:rPr b="1" lang="en-US" sz="2800">
                <a:solidFill>
                  <a:schemeClr val="dk1"/>
                </a:solidFill>
              </a:rPr>
              <a:t>F</a:t>
            </a:r>
            <a:r>
              <a:rPr b="1" lang="en-US" sz="2800">
                <a:solidFill>
                  <a:schemeClr val="dk1"/>
                </a:solidFill>
              </a:rPr>
              <a:t>eature Coefficients</a:t>
            </a:r>
            <a:r>
              <a:rPr b="1" lang="en-US" sz="2000">
                <a:solidFill>
                  <a:srgbClr val="262626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07" name="Google Shape;307;g34dca398150_0_1"/>
          <p:cNvSpPr/>
          <p:nvPr/>
        </p:nvSpPr>
        <p:spPr>
          <a:xfrm>
            <a:off x="169743" y="-1"/>
            <a:ext cx="603300" cy="965400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4dca398150_0_1"/>
          <p:cNvSpPr txBox="1"/>
          <p:nvPr/>
        </p:nvSpPr>
        <p:spPr>
          <a:xfrm>
            <a:off x="921026" y="1649896"/>
            <a:ext cx="8812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67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After training the model, we obtained the following feature coefficients: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"age" is -0.0983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"sex" is 0.5754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"cp" (chest pain type) is 0.5362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"trestbps" (resting blood pressure) is 0.3904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"chol" (serum cholesterol) is 0.2350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"fbs" (fasting blood sugar) is -0.3246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"restecg" (resting electrocardiographic results) is 0.2370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"thalach" (maximum heart rate achieved) is -0.4492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"exang" (exercise induced angina) is 0.4213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"oldpeak" (depression induced by exercise relative to rest) is 0.3000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"slope" (slope of the peak exercise ST segment) is 0.3229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"ca" (number of major vessels colored by fluoroscopy) is 1.1044</a:t>
            </a:r>
            <a:endParaRPr sz="1500">
              <a:solidFill>
                <a:schemeClr val="dk1"/>
              </a:solidFill>
            </a:endParaRPr>
          </a:p>
          <a:p>
            <a:pPr indent="-102234" lvl="0" marL="27495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The coefficient of "thal" (thalassemia) is 0.6529</a:t>
            </a:r>
            <a:endParaRPr sz="1500">
              <a:solidFill>
                <a:schemeClr val="dk1"/>
              </a:solidFill>
            </a:endParaRPr>
          </a:p>
          <a:p>
            <a:pPr indent="0" lvl="0" marL="26797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The intercept is -0.07983.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dca398150_0_9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4dca398150_0_9"/>
          <p:cNvSpPr/>
          <p:nvPr/>
        </p:nvSpPr>
        <p:spPr>
          <a:xfrm>
            <a:off x="438153" y="454500"/>
            <a:ext cx="6685200" cy="51090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34dca398150_0_9"/>
          <p:cNvSpPr txBox="1"/>
          <p:nvPr/>
        </p:nvSpPr>
        <p:spPr>
          <a:xfrm>
            <a:off x="773150" y="475975"/>
            <a:ext cx="1074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</a:rPr>
              <a:t>3.2 </a:t>
            </a:r>
            <a:r>
              <a:rPr b="1" lang="en-US" sz="2800">
                <a:solidFill>
                  <a:schemeClr val="dk1"/>
                </a:solidFill>
              </a:rPr>
              <a:t>Learning Curve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16" name="Google Shape;316;g34dca398150_0_9"/>
          <p:cNvSpPr/>
          <p:nvPr/>
        </p:nvSpPr>
        <p:spPr>
          <a:xfrm>
            <a:off x="169743" y="-1"/>
            <a:ext cx="603300" cy="965400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4dca398150_0_9"/>
          <p:cNvSpPr txBox="1"/>
          <p:nvPr/>
        </p:nvSpPr>
        <p:spPr>
          <a:xfrm>
            <a:off x="921026" y="1649896"/>
            <a:ext cx="881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318" name="Google Shape;318;g34dca39815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50" y="1758100"/>
            <a:ext cx="6160650" cy="36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4dca398150_0_9"/>
          <p:cNvSpPr txBox="1"/>
          <p:nvPr/>
        </p:nvSpPr>
        <p:spPr>
          <a:xfrm>
            <a:off x="1802090" y="1177099"/>
            <a:ext cx="39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Curve for Logistic Regression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4dca398150_0_9"/>
          <p:cNvSpPr txBox="1"/>
          <p:nvPr/>
        </p:nvSpPr>
        <p:spPr>
          <a:xfrm>
            <a:off x="7431250" y="2116476"/>
            <a:ext cx="395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Both the training accuracy and validation accuracy converge towards each other, the model is generalizing well to unseen data.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297543" y="2685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-450814" y="4528911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676986" y="1811906"/>
            <a:ext cx="8082385" cy="1898068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949338" y="3725704"/>
            <a:ext cx="5684860" cy="101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2704958" y="2278400"/>
            <a:ext cx="2173621" cy="1547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676986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3308" l="0" r="0" t="3309"/>
          <a:stretch/>
        </p:blipFill>
        <p:spPr>
          <a:xfrm>
            <a:off x="6906550" y="1257194"/>
            <a:ext cx="4718958" cy="440663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336" name="Google Shape;336;p21"/>
          <p:cNvSpPr/>
          <p:nvPr/>
        </p:nvSpPr>
        <p:spPr>
          <a:xfrm>
            <a:off x="9876632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9574240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bject Selection" id="338" name="Google Shape;3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775" y="486111"/>
            <a:ext cx="2041456" cy="55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4. Future Works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921026" y="1649896"/>
            <a:ext cx="88126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is mainly composed of patients from Western populations. Limited generalizability to other ethnic groups (e.g., Thai population)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are based on traditional machine learning algorithms, insufficient when dealing with complex time-series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transfer learning or data augmentation using local patient data, enhance model fairness and adaptability to diverse populations.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Integration: Explore Transformer-based architectures for sequential data.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297543" y="2304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0" y="2420734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659057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801219" y="4999027"/>
            <a:ext cx="344344" cy="324552"/>
          </a:xfrm>
          <a:custGeom>
            <a:rect b="b" l="l" r="r" t="t"/>
            <a:pathLst>
              <a:path extrusionOk="0" h="1412736" w="1498885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9775035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9472643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3971722" y="3027934"/>
            <a:ext cx="3922056" cy="607638"/>
          </a:xfrm>
          <a:prstGeom prst="roundRect">
            <a:avLst>
              <a:gd fmla="val 16667" name="adj"/>
            </a:avLst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4488093" y="2994627"/>
            <a:ext cx="2889314" cy="640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bject Selection" id="364" name="Google Shape;3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4045" y="807216"/>
            <a:ext cx="2041456" cy="55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/>
          <p:nvPr/>
        </p:nvSpPr>
        <p:spPr>
          <a:xfrm>
            <a:off x="5073123" y="2967335"/>
            <a:ext cx="20457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b="0" sz="5400" cap="none">
              <a:solidFill>
                <a:srgbClr val="0124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297543" y="2685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-450814" y="4528911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1485041" y="4057900"/>
            <a:ext cx="4311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1120388" y="890915"/>
            <a:ext cx="4949108" cy="334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76986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9876632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9574240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bject Selection"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775" y="407141"/>
            <a:ext cx="2041456" cy="55348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/>
        </p:nvSpPr>
        <p:spPr>
          <a:xfrm>
            <a:off x="-175591" y="2159796"/>
            <a:ext cx="12490200" cy="18981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yodiyim/iStock, Getty Images" id="56" name="Google Shape;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9631" y="1606845"/>
            <a:ext cx="5446117" cy="408458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/>
        </p:nvSpPr>
        <p:spPr>
          <a:xfrm>
            <a:off x="262997" y="1861931"/>
            <a:ext cx="11670586" cy="4426225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Cardiovascular diseases (CVDs) are the leading cause of death globally.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An estimated 17.9 million people died from CVDs in 2019, representing 32% of all global deaths. Of these deaths, 85% were due to heart attack and stroke.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Over three quarters of CVD deaths take place in low- and middle-income countries.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Out of the 17 million premature deaths (under the age of 70) due to noncommunicable diseases in 2019, 38% were caused by CVDs.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Most cardiovascular diseases can be prevented by addressing behavioural and environmental risk factors such as tobacco use, unhealthy diet and obesity, physical inactivity, harmful use of alcohol and air pollution.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C42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C4245"/>
                </a:solidFill>
                <a:latin typeface="Arial"/>
                <a:ea typeface="Arial"/>
                <a:cs typeface="Arial"/>
                <a:sym typeface="Arial"/>
              </a:rPr>
              <a:t>It is important to detect cardiovascular disease as early as possible so that management with counselling and medicines can begin.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1.1. Global Impact of Heart Disease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262997" y="1235284"/>
            <a:ext cx="5673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Cardiovascular diseases (CVDs)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973" y="220917"/>
            <a:ext cx="1608030" cy="165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6564716" y="1855537"/>
            <a:ext cx="4823642" cy="3218267"/>
          </a:xfrm>
          <a:prstGeom prst="roundRect">
            <a:avLst>
              <a:gd fmla="val 12515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058849" y="1855537"/>
            <a:ext cx="4823642" cy="3218267"/>
          </a:xfrm>
          <a:prstGeom prst="roundRect">
            <a:avLst>
              <a:gd fmla="val 12515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482600" y="3171353"/>
            <a:ext cx="832510" cy="586635"/>
          </a:xfrm>
          <a:prstGeom prst="roundRect">
            <a:avLst>
              <a:gd fmla="val 24021" name="adj"/>
            </a:avLst>
          </a:prstGeom>
          <a:solidFill>
            <a:schemeClr val="accent1"/>
          </a:solidFill>
          <a:ln>
            <a:noFill/>
          </a:ln>
          <a:effectLst>
            <a:outerShdw blurRad="101600" rotWithShape="0" algn="tl" dir="2700000" dist="63500">
              <a:schemeClr val="accen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5990420" y="3171353"/>
            <a:ext cx="832510" cy="586635"/>
          </a:xfrm>
          <a:prstGeom prst="roundRect">
            <a:avLst>
              <a:gd fmla="val 33763" name="adj"/>
            </a:avLst>
          </a:prstGeom>
          <a:solidFill>
            <a:schemeClr val="lt1"/>
          </a:solidFill>
          <a:ln cap="sq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548428" y="3153698"/>
            <a:ext cx="664202" cy="586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6006079" y="3153698"/>
            <a:ext cx="797451" cy="586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1385081" y="1970407"/>
            <a:ext cx="4432888" cy="298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 &amp; Risk Assessment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models analyze medical data to detect early signs of heart disease.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Predicts a patient’s risk based on historical health records, allowing early intervention.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6883194" y="1970407"/>
            <a:ext cx="4432888" cy="2988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Healthcare Costs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 reduces hospitalization rates and treatment costs.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Automates routine diagnostic tasks, saving time for healthcare professionals.</a:t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1.2. Role of Machine Learning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787400" y="2550160"/>
            <a:ext cx="4277360" cy="1069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1.3. Project Objectives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556591" y="1470991"/>
            <a:ext cx="113769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data science skills to analyze reasons for heart disease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model for prediction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297543" y="268514"/>
            <a:ext cx="11596914" cy="632097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sx="102000" rotWithShape="0" algn="ctr" sy="102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-450814" y="4528911"/>
            <a:ext cx="1222572" cy="2316399"/>
          </a:xfrm>
          <a:custGeom>
            <a:rect b="b" l="l" r="r" t="t"/>
            <a:pathLst>
              <a:path extrusionOk="0" h="2316399" w="1222572">
                <a:moveTo>
                  <a:pt x="0" y="0"/>
                </a:moveTo>
                <a:lnTo>
                  <a:pt x="1222572" y="0"/>
                </a:lnTo>
                <a:lnTo>
                  <a:pt x="0" y="2316399"/>
                </a:ln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6524571" y="0"/>
            <a:ext cx="3735980" cy="2461432"/>
          </a:xfrm>
          <a:custGeom>
            <a:rect b="b" l="l" r="r" t="t"/>
            <a:pathLst>
              <a:path extrusionOk="0" h="2461432" w="3735980">
                <a:moveTo>
                  <a:pt x="1299119" y="0"/>
                </a:moveTo>
                <a:lnTo>
                  <a:pt x="3735980" y="0"/>
                </a:lnTo>
                <a:lnTo>
                  <a:pt x="2436861" y="2461432"/>
                </a:lnTo>
                <a:lnTo>
                  <a:pt x="0" y="2461432"/>
                </a:lnTo>
                <a:close/>
              </a:path>
            </a:pathLst>
          </a:custGeom>
          <a:solidFill>
            <a:schemeClr val="accen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676986" y="1811906"/>
            <a:ext cx="8082385" cy="1898068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sq" cmpd="sng" w="12700">
            <a:solidFill>
              <a:schemeClr val="accent1">
                <a:alpha val="3490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80253" y="3942468"/>
            <a:ext cx="5684860" cy="1914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1510619" y="2064449"/>
            <a:ext cx="4148692" cy="1914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03487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5261343" y="-546420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4958951" y="-74110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76986" y="0"/>
            <a:ext cx="1382000" cy="698493"/>
          </a:xfrm>
          <a:custGeom>
            <a:rect b="b" l="l" r="r" t="t"/>
            <a:pathLst>
              <a:path extrusionOk="0" h="698493" w="1382000">
                <a:moveTo>
                  <a:pt x="368658" y="0"/>
                </a:moveTo>
                <a:lnTo>
                  <a:pt x="1382000" y="0"/>
                </a:lnTo>
                <a:lnTo>
                  <a:pt x="1013342" y="698493"/>
                </a:lnTo>
                <a:lnTo>
                  <a:pt x="0" y="698493"/>
                </a:lnTo>
                <a:close/>
              </a:path>
            </a:pathLst>
          </a:cu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9876632" y="5421924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>
              <a:alpha val="34901"/>
            </a:schemeClr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9574240" y="5227242"/>
            <a:ext cx="1947599" cy="1907123"/>
          </a:xfrm>
          <a:prstGeom prst="parallelogram">
            <a:avLst>
              <a:gd fmla="val 52779" name="adj"/>
            </a:avLst>
          </a:prstGeom>
          <a:solidFill>
            <a:schemeClr val="accent1"/>
          </a:solidFill>
          <a:ln cap="flat" cmpd="sng" w="12700">
            <a:solidFill>
              <a:srgbClr val="011E3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bject Selection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5329" y="421749"/>
            <a:ext cx="2041456" cy="553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Scientist - Skills you need to develop — DataSagar Blog"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8005" y="1668055"/>
            <a:ext cx="6657253" cy="374997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33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/>
        </p:nvSpPr>
        <p:spPr>
          <a:xfrm>
            <a:off x="922422" y="4241270"/>
            <a:ext cx="268406" cy="30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 flipH="1">
            <a:off x="10904920" y="1925525"/>
            <a:ext cx="268406" cy="30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773150" y="475975"/>
            <a:ext cx="1074575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2.1. Develop Environment and Tools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38154" y="1378226"/>
            <a:ext cx="30802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Environment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Ubuntu 22.04 (wsl)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3.X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471446" y="3429000"/>
            <a:ext cx="253116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Scipy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 guía definitiva del paquete NumPy para computación científica en Python"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587" y="3784118"/>
            <a:ext cx="1866207" cy="738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8356" y="3778218"/>
            <a:ext cx="1716744" cy="92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3663" y="3701283"/>
            <a:ext cx="1239252" cy="1239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fined" id="124" name="Google Shape;12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3587" y="5227232"/>
            <a:ext cx="2276390" cy="921523"/>
          </a:xfrm>
          <a:prstGeom prst="rect">
            <a:avLst/>
          </a:prstGeom>
          <a:noFill/>
          <a:ln>
            <a:noFill/>
          </a:ln>
        </p:spPr>
      </p:pic>
      <p:sp>
        <p:nvSpPr>
          <p:cNvPr descr="Python Logo PNG Vectors Free Download" id="125" name="Google Shape;125;p8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Logo PNG Vectors Free Download"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8400" y="5311005"/>
            <a:ext cx="3231740" cy="58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127" name="Google Shape;12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93663" y="5068368"/>
            <a:ext cx="1239252" cy="1239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untu Logo, symbol, meaning, history, PNG, brand" id="128" name="Google Shape;12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53586" y="1186613"/>
            <a:ext cx="2364117" cy="1329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Visual Studio Code – Logos PNG" id="129" name="Google Shape;12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98356" y="1378226"/>
            <a:ext cx="943975" cy="9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24585" y="1352282"/>
            <a:ext cx="1208330" cy="120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FE1FF">
                  <a:alpha val="9803"/>
                </a:srgbClr>
              </a:gs>
              <a:gs pos="6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922422" y="4241270"/>
            <a:ext cx="268406" cy="30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6620424" y="2043220"/>
            <a:ext cx="4552902" cy="1113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the UCI Heart Disease Dataset, which includes patient demographics and medical history.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 flipH="1">
            <a:off x="10904920" y="1925525"/>
            <a:ext cx="268406" cy="30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438153" y="454500"/>
            <a:ext cx="6685308" cy="510950"/>
          </a:xfrm>
          <a:prstGeom prst="parallelogram">
            <a:avLst>
              <a:gd fmla="val 42948" name="adj"/>
            </a:avLst>
          </a:prstGeom>
          <a:gradFill>
            <a:gsLst>
              <a:gs pos="0">
                <a:srgbClr val="AFE1FF"/>
              </a:gs>
              <a:gs pos="89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773150" y="658615"/>
            <a:ext cx="10745750" cy="305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2.2. Data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169743" y="-1"/>
            <a:ext cx="603407" cy="965451"/>
          </a:xfrm>
          <a:prstGeom prst="parallelogram">
            <a:avLst>
              <a:gd fmla="val 7350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471446" y="1503358"/>
            <a:ext cx="525352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Heart Disease - UCI Machine Learning Repository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Information: The Cleveland database contains 76 attributes, but only 14 are used in experiments, mainly for distinguishing the presence (values 1-4) or absence (value 0) of heart disease.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database has had patient names and social security numbers replaced with dummy values.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size: </a:t>
            </a:r>
            <a:r>
              <a:rPr b="0" i="0" lang="en-US" sz="18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59.2 KB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7032" y="1271445"/>
            <a:ext cx="5403435" cy="48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4873"/>
      </a:accent1>
      <a:accent2>
        <a:srgbClr val="BF846F"/>
      </a:accent2>
      <a:accent3>
        <a:srgbClr val="3F3F3F"/>
      </a:accent3>
      <a:accent4>
        <a:srgbClr val="3F3F3F"/>
      </a:accent4>
      <a:accent5>
        <a:srgbClr val="034873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cxy</dc:creator>
</cp:coreProperties>
</file>