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4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3:28:4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3:29:26.7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3:31:02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3:33:01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6T23:34:25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5:06:32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EC58-53B4-4DE2-BAFB-4D0588B2E5C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293-2517-4C42-B222-0F4F447F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293-2517-4C42-B222-0F4F447FAE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0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4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3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4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0B67C63-21CE-4DD4-B07B-F0EA5AC8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AB452-50F4-4857-AFD4-E3164E8D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795528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Dental Pain Relief Treatments Effects Study</a:t>
            </a:r>
          </a:p>
        </p:txBody>
      </p:sp>
      <p:pic>
        <p:nvPicPr>
          <p:cNvPr id="12" name="Picture 3" descr="Audio waveform abstract on neon colors">
            <a:extLst>
              <a:ext uri="{FF2B5EF4-FFF2-40B4-BE49-F238E27FC236}">
                <a16:creationId xmlns:a16="http://schemas.microsoft.com/office/drawing/2014/main" id="{BC90FEFA-4B55-4A62-A35E-D2458C68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91" b="24424"/>
          <a:stretch/>
        </p:blipFill>
        <p:spPr>
          <a:xfrm>
            <a:off x="20" y="2791172"/>
            <a:ext cx="12191980" cy="4206245"/>
          </a:xfrm>
          <a:custGeom>
            <a:avLst/>
            <a:gdLst/>
            <a:ahLst/>
            <a:cxnLst/>
            <a:rect l="l" t="t" r="r" b="b"/>
            <a:pathLst>
              <a:path w="12192000" h="4206245">
                <a:moveTo>
                  <a:pt x="7221828" y="879"/>
                </a:moveTo>
                <a:cubicBezTo>
                  <a:pt x="7321999" y="5084"/>
                  <a:pt x="7421080" y="23261"/>
                  <a:pt x="7520947" y="31075"/>
                </a:cubicBezTo>
                <a:cubicBezTo>
                  <a:pt x="7615987" y="38571"/>
                  <a:pt x="7711026" y="49499"/>
                  <a:pt x="7806574" y="34506"/>
                </a:cubicBezTo>
                <a:cubicBezTo>
                  <a:pt x="7900292" y="21762"/>
                  <a:pt x="7995077" y="18776"/>
                  <a:pt x="8089405" y="25612"/>
                </a:cubicBezTo>
                <a:cubicBezTo>
                  <a:pt x="8193720" y="30821"/>
                  <a:pt x="8297780" y="48101"/>
                  <a:pt x="8402730" y="33616"/>
                </a:cubicBezTo>
                <a:cubicBezTo>
                  <a:pt x="8415956" y="32269"/>
                  <a:pt x="8429310" y="34010"/>
                  <a:pt x="8441737" y="38699"/>
                </a:cubicBezTo>
                <a:cubicBezTo>
                  <a:pt x="8482535" y="52255"/>
                  <a:pt x="8526485" y="53094"/>
                  <a:pt x="8567778" y="41113"/>
                </a:cubicBezTo>
                <a:cubicBezTo>
                  <a:pt x="8619999" y="27213"/>
                  <a:pt x="8674837" y="26297"/>
                  <a:pt x="8727490" y="38445"/>
                </a:cubicBezTo>
                <a:cubicBezTo>
                  <a:pt x="8805758" y="55470"/>
                  <a:pt x="8884280" y="72242"/>
                  <a:pt x="8965724" y="58266"/>
                </a:cubicBezTo>
                <a:cubicBezTo>
                  <a:pt x="9013117" y="50261"/>
                  <a:pt x="9057079" y="30821"/>
                  <a:pt x="9103836" y="21673"/>
                </a:cubicBezTo>
                <a:cubicBezTo>
                  <a:pt x="9238517" y="-4628"/>
                  <a:pt x="9374470" y="3249"/>
                  <a:pt x="9510422" y="12143"/>
                </a:cubicBezTo>
                <a:cubicBezTo>
                  <a:pt x="9643198" y="20910"/>
                  <a:pt x="9775338" y="38952"/>
                  <a:pt x="9908876" y="36284"/>
                </a:cubicBezTo>
                <a:cubicBezTo>
                  <a:pt x="9937311" y="36500"/>
                  <a:pt x="9965684" y="38876"/>
                  <a:pt x="9993750" y="43400"/>
                </a:cubicBezTo>
                <a:cubicBezTo>
                  <a:pt x="10097938" y="57122"/>
                  <a:pt x="10202634" y="70082"/>
                  <a:pt x="10305678" y="42383"/>
                </a:cubicBezTo>
                <a:cubicBezTo>
                  <a:pt x="10398062" y="17340"/>
                  <a:pt x="10494461" y="10695"/>
                  <a:pt x="10589399" y="22816"/>
                </a:cubicBezTo>
                <a:cubicBezTo>
                  <a:pt x="10714411" y="39194"/>
                  <a:pt x="10840770" y="42777"/>
                  <a:pt x="10966507" y="33489"/>
                </a:cubicBezTo>
                <a:cubicBezTo>
                  <a:pt x="11005971" y="29563"/>
                  <a:pt x="11045651" y="28153"/>
                  <a:pt x="11085306" y="29296"/>
                </a:cubicBezTo>
                <a:cubicBezTo>
                  <a:pt x="11374490" y="42510"/>
                  <a:pt x="11664564" y="25103"/>
                  <a:pt x="11953240" y="55851"/>
                </a:cubicBezTo>
                <a:cubicBezTo>
                  <a:pt x="11998873" y="61232"/>
                  <a:pt x="12044817" y="61626"/>
                  <a:pt x="12090273" y="57111"/>
                </a:cubicBezTo>
                <a:lnTo>
                  <a:pt x="12192000" y="35723"/>
                </a:lnTo>
                <a:lnTo>
                  <a:pt x="12192000" y="4206245"/>
                </a:lnTo>
                <a:lnTo>
                  <a:pt x="0" y="4206245"/>
                </a:lnTo>
                <a:lnTo>
                  <a:pt x="0" y="36060"/>
                </a:lnTo>
                <a:lnTo>
                  <a:pt x="6227" y="34760"/>
                </a:lnTo>
                <a:cubicBezTo>
                  <a:pt x="22764" y="29906"/>
                  <a:pt x="39831" y="27085"/>
                  <a:pt x="57050" y="26374"/>
                </a:cubicBezTo>
                <a:cubicBezTo>
                  <a:pt x="189699" y="9729"/>
                  <a:pt x="322475" y="14176"/>
                  <a:pt x="455759" y="19640"/>
                </a:cubicBezTo>
                <a:cubicBezTo>
                  <a:pt x="687894" y="29042"/>
                  <a:pt x="920283" y="39969"/>
                  <a:pt x="1152799" y="36666"/>
                </a:cubicBezTo>
                <a:cubicBezTo>
                  <a:pt x="1388746" y="33235"/>
                  <a:pt x="1624184" y="40478"/>
                  <a:pt x="1859877" y="50007"/>
                </a:cubicBezTo>
                <a:cubicBezTo>
                  <a:pt x="1963175" y="53946"/>
                  <a:pt x="2067109" y="57884"/>
                  <a:pt x="2168755" y="28534"/>
                </a:cubicBezTo>
                <a:cubicBezTo>
                  <a:pt x="2191727" y="23159"/>
                  <a:pt x="2215678" y="23680"/>
                  <a:pt x="2238383" y="30059"/>
                </a:cubicBezTo>
                <a:cubicBezTo>
                  <a:pt x="2352481" y="56614"/>
                  <a:pt x="2467214" y="64491"/>
                  <a:pt x="2582583" y="38317"/>
                </a:cubicBezTo>
                <a:cubicBezTo>
                  <a:pt x="2715206" y="9602"/>
                  <a:pt x="2851717" y="3465"/>
                  <a:pt x="2986373" y="20148"/>
                </a:cubicBezTo>
                <a:cubicBezTo>
                  <a:pt x="3109493" y="33870"/>
                  <a:pt x="3233247" y="48736"/>
                  <a:pt x="3356620" y="37682"/>
                </a:cubicBezTo>
                <a:cubicBezTo>
                  <a:pt x="3551528" y="20148"/>
                  <a:pt x="3746180" y="35395"/>
                  <a:pt x="3941087" y="40096"/>
                </a:cubicBezTo>
                <a:cubicBezTo>
                  <a:pt x="4005887" y="41621"/>
                  <a:pt x="4071068" y="54962"/>
                  <a:pt x="4135486" y="43018"/>
                </a:cubicBezTo>
                <a:cubicBezTo>
                  <a:pt x="4237006" y="24214"/>
                  <a:pt x="4337382" y="31456"/>
                  <a:pt x="4439028" y="42002"/>
                </a:cubicBezTo>
                <a:cubicBezTo>
                  <a:pt x="4633681" y="62332"/>
                  <a:pt x="4828207" y="72115"/>
                  <a:pt x="5021970" y="33997"/>
                </a:cubicBezTo>
                <a:cubicBezTo>
                  <a:pt x="5082069" y="22054"/>
                  <a:pt x="5141786" y="15193"/>
                  <a:pt x="5202902" y="31202"/>
                </a:cubicBezTo>
                <a:cubicBezTo>
                  <a:pt x="5229888" y="37364"/>
                  <a:pt x="5257981" y="36844"/>
                  <a:pt x="5284727" y="29678"/>
                </a:cubicBezTo>
                <a:cubicBezTo>
                  <a:pt x="5374023" y="9971"/>
                  <a:pt x="5466013" y="5676"/>
                  <a:pt x="5556757" y="16972"/>
                </a:cubicBezTo>
                <a:cubicBezTo>
                  <a:pt x="5631597" y="24214"/>
                  <a:pt x="5706686" y="29296"/>
                  <a:pt x="5781523" y="36920"/>
                </a:cubicBezTo>
                <a:cubicBezTo>
                  <a:pt x="5814812" y="40350"/>
                  <a:pt x="5848485" y="27645"/>
                  <a:pt x="5881264" y="39334"/>
                </a:cubicBezTo>
                <a:cubicBezTo>
                  <a:pt x="5953687" y="65254"/>
                  <a:pt x="6027889" y="62585"/>
                  <a:pt x="6101074" y="48101"/>
                </a:cubicBezTo>
                <a:cubicBezTo>
                  <a:pt x="6253468" y="16133"/>
                  <a:pt x="6410016" y="8916"/>
                  <a:pt x="6564709" y="26755"/>
                </a:cubicBezTo>
                <a:cubicBezTo>
                  <a:pt x="6628873" y="35141"/>
                  <a:pt x="6693292" y="47847"/>
                  <a:pt x="6758599" y="35141"/>
                </a:cubicBezTo>
                <a:cubicBezTo>
                  <a:pt x="6764749" y="34048"/>
                  <a:pt x="6770937" y="36818"/>
                  <a:pt x="6774228" y="42129"/>
                </a:cubicBezTo>
                <a:cubicBezTo>
                  <a:pt x="6806500" y="81517"/>
                  <a:pt x="6848429" y="80246"/>
                  <a:pt x="6891248" y="67541"/>
                </a:cubicBezTo>
                <a:cubicBezTo>
                  <a:pt x="6919353" y="58837"/>
                  <a:pt x="6946899" y="48406"/>
                  <a:pt x="6973708" y="36284"/>
                </a:cubicBezTo>
                <a:cubicBezTo>
                  <a:pt x="7020644" y="16819"/>
                  <a:pt x="7070501" y="5308"/>
                  <a:pt x="7121223" y="2233"/>
                </a:cubicBezTo>
                <a:cubicBezTo>
                  <a:pt x="7154926" y="-372"/>
                  <a:pt x="7188437" y="-522"/>
                  <a:pt x="7221828" y="879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405BE2-7145-46B7-9432-5F4D37E2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44078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highlight>
                  <a:srgbClr val="C0C0C0"/>
                </a:highlight>
              </a:rPr>
              <a:t>Xinyi Zhang    STA4211 Project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B67D4-B35B-4BFF-BDB1-F7632380E110}"/>
              </a:ext>
            </a:extLst>
          </p:cNvPr>
          <p:cNvSpPr txBox="1"/>
          <p:nvPr/>
        </p:nvSpPr>
        <p:spPr>
          <a:xfrm>
            <a:off x="2956389" y="1865376"/>
            <a:ext cx="60977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Checking Assumptions for Randomized Block Model </a:t>
            </a:r>
          </a:p>
        </p:txBody>
      </p:sp>
    </p:spTree>
    <p:extLst>
      <p:ext uri="{BB962C8B-B14F-4D97-AF65-F5344CB8AC3E}">
        <p14:creationId xmlns:p14="http://schemas.microsoft.com/office/powerpoint/2010/main" val="242514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1980-D2A4-40EC-A029-F95530F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Tukey’s 1 df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4AC17-598C-403D-A6AE-F8AD87262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a quadratic appearance in the plot of residuals vs. fitted values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Claim: the plot of residuals vs. fitted values from the additive model will have a quadratic appearance.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Argument: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..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while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plot of residuals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have a quadrative shape.</a:t>
                </a:r>
                <a:endParaRPr lang="en-US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H0: There is no transformable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nonadditivity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Ha: There is transformable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nonadditivity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4AC17-598C-403D-A6AE-F8AD87262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56C67-E73F-4067-A88A-FF6AC475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Tukey’s 1 df test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9BC1BF-4DB0-41D5-8F79-78CD3035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953" y="1435704"/>
            <a:ext cx="7778714" cy="39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1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56C67-E73F-4067-A88A-FF6AC475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Tukey’s 1 df test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2945F-6CA6-4597-B43B-48652251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502" y="1435057"/>
            <a:ext cx="7761615" cy="37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4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23B-BD8E-4E54-ADE0-4E0FC3E0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Tukey’s 1 df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7119C-0395-4F7B-8B05-D6D258A89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Rule: F has null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We will reject the null hypothesis if F &gt; 8.096 under 0.01 significance level.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𝑛𝑎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𝑟𝑒𝑚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0.337 &lt; 8.096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fail to reject the null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transformable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nonadditivity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no block-treatment interaction effects are present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Additive model assumptions are satisfied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7119C-0395-4F7B-8B05-D6D258A89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004" r="-174" b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3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C3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C8F53-8F84-4C8B-B183-625F9EA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5100">
                <a:solidFill>
                  <a:srgbClr val="FFFFFF"/>
                </a:solidFill>
              </a:rPr>
              <a:t>Estimate Contrasts of Treatments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A68CFE-0A08-4517-8B02-2A263FCF73E8}"/>
                  </a:ext>
                </a:extLst>
              </p:cNvPr>
              <p:cNvSpPr txBox="1"/>
              <p:nvPr/>
            </p:nvSpPr>
            <p:spPr>
              <a:xfrm>
                <a:off x="1949027" y="3301049"/>
                <a:ext cx="794192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        Notation       Mean </a:t>
                </a:r>
              </a:p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A1B1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</m:t>
                        </m:r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0.6</a:t>
                </a:r>
              </a:p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A1B2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1.18</a:t>
                </a:r>
              </a:p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A2B1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</m:t>
                        </m:r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.3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1.06</a:t>
                </a:r>
              </a:p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A2B2</a:t>
                </a:r>
                <a:r>
                  <a:rPr lang="el-GR" sz="2800" dirty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1.79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A68CFE-0A08-4517-8B02-2A263FCF7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27" y="3301049"/>
                <a:ext cx="7941924" cy="2246769"/>
              </a:xfrm>
              <a:prstGeom prst="rect">
                <a:avLst/>
              </a:prstGeom>
              <a:blipFill>
                <a:blip r:embed="rId3"/>
                <a:stretch>
                  <a:fillRect t="-29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39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C8F53-8F84-4C8B-B183-625F9EA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Estimate Contrasts of Treatments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A5E096-80CF-40D6-8D74-20D836839A68}"/>
                  </a:ext>
                </a:extLst>
              </p:cNvPr>
              <p:cNvSpPr txBox="1"/>
              <p:nvPr/>
            </p:nvSpPr>
            <p:spPr>
              <a:xfrm>
                <a:off x="630935" y="2807208"/>
                <a:ext cx="3756129" cy="35833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 marL="285750" marR="0" indent="-2286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tabLst>
                    <a:tab pos="549148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99% confident that all these CIs above contain their respective parameters.  </a:t>
                </a:r>
              </a:p>
              <a:p>
                <a:pPr marL="285750" marR="0" indent="-2286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tabLst>
                    <a:tab pos="549148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.3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statistically significant (A1B2 – A2B1)</a:t>
                </a:r>
              </a:p>
              <a:p>
                <a:pPr marL="285750" marR="0" indent="-22860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tabLst>
                    <a:tab pos="5491480" algn="l"/>
                  </a:tabLs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significant difference in effects between using Codeine and Acupuncture separately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A5E096-80CF-40D6-8D74-20D836839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5" y="2807208"/>
                <a:ext cx="3756129" cy="3583318"/>
              </a:xfrm>
              <a:prstGeom prst="rect">
                <a:avLst/>
              </a:prstGeom>
              <a:blipFill>
                <a:blip r:embed="rId2"/>
                <a:stretch>
                  <a:fillRect l="-324" t="-1193" r="-2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FCC248B-5787-4FF8-9A88-8357C8CDF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63" y="640080"/>
            <a:ext cx="527780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2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C3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C8F53-8F84-4C8B-B183-625F9EA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39154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Estimate Contrasts of Treatments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F83BB-CC35-4ED1-B70A-8D4877E63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06" y="2877832"/>
            <a:ext cx="10058314" cy="33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93E36-35E1-4039-A53E-261FEF25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8A34B-B7C4-4B04-82BF-B10E9AC9E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50026CD-E778-4394-BBA4-8F2A43CF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BECD-B4FC-40C9-A10B-C8AA9C6F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DA76-5D44-4165-A25F-0F35EF0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Medicines: Acupuncture and Codeine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effects of acupuncture and codeine on postoperative dental pain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Treatments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A1B1 – placebo treatment (a sugar capsule and two inactive acupuncture points)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A2B1 – codeine treatment (a codeine capsule and two inactive acupuncture points)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A1B2 – acupuncture treatment (a sugar capsule and two active acupuncture points)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A2B2 – codeine and acupuncture treatment (a codeine capsule and two active acupuncture points)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9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8064-798A-47C3-885D-05D0A9D4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dirty="0"/>
              <a:t>Randomized Block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E065-D61D-475B-B68C-220C3A715B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Male Subjects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to 8 Blocks based on initial evaluation on pain tolerance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apply four treatments to each block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pain relief score – 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Y – more effective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67F0D-A0D4-4EC4-B184-40F3AE216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Blocking?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pain tolerance  ---&gt; more sensitive to pain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pain tolerance ---&gt; less sensitive to pain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Confounding Variables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Experimental Error </a:t>
            </a:r>
          </a:p>
          <a:p>
            <a:pPr marL="0" indent="0">
              <a:buNone/>
            </a:pPr>
            <a:endParaRPr lang="en-US" sz="2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4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862A9-E772-4DFD-ADFE-B894B028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Preparation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7C2C-3FE3-41A0-B1D3-48445283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Factors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(A1B1, A1B2, A2B1, A2B2)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 (1 - 8)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Subjects = 4 * 8 = 32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85BC2E7-6386-49AF-AD49-D1956D66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66" y="467808"/>
            <a:ext cx="253400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7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2ADF-1A8A-4F11-A335-333C3313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dirty="0"/>
              <a:t>Model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FD3CB-9396-4E51-8270-511614B45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ignore the possible factorial structure of treatments </a:t>
                </a:r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..</m:t>
                        </m:r>
                      </m:sub>
                    </m:sSub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are constants for the block effects;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are constants for the treatment effects;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1. </m:t>
                        </m:r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independent, normally distributed, with mean 0 and constant  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2. No Treatment-Block Interaction Effects – Additive Model Holds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FD3CB-9396-4E51-8270-511614B45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9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C3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AAFAA-6CB4-4DE1-A3A5-6C1B025C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ANOVA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C96B571-BBE5-438F-8B7B-4FC63FCA6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6488" y="630936"/>
                <a:ext cx="6894576" cy="1463040"/>
              </a:xfrm>
            </p:spPr>
            <p:txBody>
              <a:bodyPr anchor="ctr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our data to the two-way ANOVA using</a:t>
                </a: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..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C96B571-BBE5-438F-8B7B-4FC63FCA6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6488" y="630936"/>
                <a:ext cx="6894576" cy="1463040"/>
              </a:xfrm>
              <a:blipFill>
                <a:blip r:embed="rId2"/>
                <a:stretch>
                  <a:fillRect l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4925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24AEFD0-4CD4-4522-B3D5-D49CEA07E76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60601" y="3054346"/>
            <a:ext cx="9470798" cy="3172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4EA55-1E95-4B48-9FBC-22714644CBD7}"/>
              </a:ext>
            </a:extLst>
          </p:cNvPr>
          <p:cNvSpPr txBox="1"/>
          <p:nvPr/>
        </p:nvSpPr>
        <p:spPr>
          <a:xfrm>
            <a:off x="8794679" y="3031229"/>
            <a:ext cx="3041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Satisfied?</a:t>
            </a:r>
          </a:p>
        </p:txBody>
      </p:sp>
    </p:spTree>
    <p:extLst>
      <p:ext uri="{BB962C8B-B14F-4D97-AF65-F5344CB8AC3E}">
        <p14:creationId xmlns:p14="http://schemas.microsoft.com/office/powerpoint/2010/main" val="18316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D846F-A549-4A89-882E-45ABB923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Check Error Assumptions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8C9FDD-54DB-4F92-910C-3EECD267D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u="sng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independent, normally distributed, with mean 0 and constant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relationship between residuals and fitted values seem to have a quadratic appearance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have constant variances at each fitted value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Additive Model?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Additivity test is needed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18C9FDD-54DB-4F92-910C-3EECD267D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139" t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51678-A384-44FD-A8DF-2863FFF7905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74" y="630936"/>
            <a:ext cx="43304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4B6CC-A60F-4474-91C5-94C806CF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600" dirty="0"/>
              <a:t>Check Error Assumptions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01BCE-4A61-40E5-B93D-3AC3A02B7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u="sng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independent, normally distributed, with mean 0 and constant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standardized residuals closely line up with the normal (theoretical) values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Normality assumption met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01BCE-4A61-40E5-B93D-3AC3A02B7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2278" t="-1890" r="-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373CEDD-BA8A-4146-90AC-5FE388BB119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94" y="640080"/>
            <a:ext cx="43304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5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71BE4-45B3-45CF-B4D0-2421287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08912" cy="1481328"/>
          </a:xfrm>
        </p:spPr>
        <p:txBody>
          <a:bodyPr anchor="b">
            <a:noAutofit/>
          </a:bodyPr>
          <a:lstStyle/>
          <a:p>
            <a:r>
              <a:rPr lang="en-US" sz="4700" dirty="0"/>
              <a:t>Interaction </a:t>
            </a:r>
            <a:br>
              <a:rPr lang="en-US" sz="4700" dirty="0"/>
            </a:br>
            <a:r>
              <a:rPr lang="en-US" sz="4700" dirty="0"/>
              <a:t>Block + Treatments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34D8B"/>
          </a:solidFill>
          <a:ln w="38100" cap="rnd">
            <a:solidFill>
              <a:srgbClr val="C34D8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C6BDF7-1880-4C41-8E4E-03CE9084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between blocks and treatments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lines are closely lined up and share the same trend – unimportant interactions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crossings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crossings significant and important interactions?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test procedure is needed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EAE7B-A5D2-4C82-B543-49141AC534A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2995" y="989402"/>
            <a:ext cx="5075834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6724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624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Modern Love</vt:lpstr>
      <vt:lpstr>The Hand</vt:lpstr>
      <vt:lpstr>Times New Roman</vt:lpstr>
      <vt:lpstr>SketchyVTI</vt:lpstr>
      <vt:lpstr>Dental Pain Relief Treatments Effects Study</vt:lpstr>
      <vt:lpstr>Background</vt:lpstr>
      <vt:lpstr>Randomized Block Design </vt:lpstr>
      <vt:lpstr>Data Preparation</vt:lpstr>
      <vt:lpstr>Model and Assumptions</vt:lpstr>
      <vt:lpstr>ANOVA Table</vt:lpstr>
      <vt:lpstr>Check Error Assumptions</vt:lpstr>
      <vt:lpstr>Check Error Assumptions </vt:lpstr>
      <vt:lpstr>Interaction  Block + Treatments</vt:lpstr>
      <vt:lpstr>Tukey’s 1 df test</vt:lpstr>
      <vt:lpstr>Tukey’s 1 df test</vt:lpstr>
      <vt:lpstr>Tukey’s 1 df test</vt:lpstr>
      <vt:lpstr>Tukey’s 1 df test</vt:lpstr>
      <vt:lpstr>Estimate Contrasts of Treatments</vt:lpstr>
      <vt:lpstr>Estimate Contrasts of Treatments</vt:lpstr>
      <vt:lpstr>Estimate Contrasts of Treatments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Pain Relief Treatments Effects Study</dc:title>
  <dc:creator>Zhang,Xinyi (Emily)</dc:creator>
  <cp:lastModifiedBy>Zhang,Xinyi (Emily)</cp:lastModifiedBy>
  <cp:revision>28</cp:revision>
  <dcterms:created xsi:type="dcterms:W3CDTF">2021-04-16T23:12:25Z</dcterms:created>
  <dcterms:modified xsi:type="dcterms:W3CDTF">2021-05-28T16:09:08Z</dcterms:modified>
</cp:coreProperties>
</file>