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c30e586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c30e586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look at the </a:t>
            </a:r>
            <a:r>
              <a:rPr lang="en"/>
              <a:t>survival</a:t>
            </a:r>
            <a:r>
              <a:rPr lang="en"/>
              <a:t> outcome by other factors. We checked the survival curve and log rank test results of edema and disease stages. The presence of Edema has a significant influence in the outcome, showing by the survival curve and the extremely small p value. The stage of disease also shows a significant influence on the survival outcome with p&lt;0.0001.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Edema is stratified later in the following analysis.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d9ce59e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bd9ce59e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bd9ce59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bd9ce59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c6360569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c6360569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c6360569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c6360569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rPr>
              <a:t>After the stratification we have the bilirubin left that violates the PH assumption so we consider adding an interaction with time for bilirubin. No need for prothrombin.</a:t>
            </a:r>
            <a:endParaRPr sz="1350">
              <a:solidFill>
                <a:schemeClr val="dk1"/>
              </a:solidFill>
            </a:endParaRPr>
          </a:p>
          <a:p>
            <a:pPr indent="0" lvl="0" marL="0" rtl="0" algn="l">
              <a:spcBef>
                <a:spcPts val="0"/>
              </a:spcBef>
              <a:spcAft>
                <a:spcPts val="0"/>
              </a:spcAft>
              <a:buNone/>
            </a:pPr>
            <a:r>
              <a:rPr lang="en"/>
              <a:t>Because after the stratification, bilirubin violates the assumption. To deal with that, we add an interaction term with bilirubin and time.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d9ce59e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bd9ce59e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729"/>
                </a:solidFill>
                <a:latin typeface="Proxima Nova"/>
                <a:ea typeface="Proxima Nova"/>
                <a:cs typeface="Proxima Nova"/>
                <a:sym typeface="Proxima Nova"/>
              </a:rPr>
              <a:t>Using the model stratified by edema and including the interaction term between bilirubin and time, we now consider the interaction between covariates. To do this, we use the LRT and select the interaction term with the lowest p value to be added to the model and repeat the procedure. Eventually, we added only the interaction term between albumin and copper.</a:t>
            </a:r>
            <a:endParaRPr sz="1600">
              <a:solidFill>
                <a:srgbClr val="202729"/>
              </a:solidFill>
              <a:latin typeface="Proxima Nova"/>
              <a:ea typeface="Proxima Nova"/>
              <a:cs typeface="Proxima Nova"/>
              <a:sym typeface="Proxima Nova"/>
            </a:endParaRPr>
          </a:p>
          <a:p>
            <a:pPr indent="0" lvl="0" marL="0" rtl="0" algn="l">
              <a:spcBef>
                <a:spcPts val="0"/>
              </a:spcBef>
              <a:spcAft>
                <a:spcPts val="0"/>
              </a:spcAft>
              <a:buNone/>
            </a:pPr>
            <a:r>
              <a:rPr lang="en" sz="1600">
                <a:solidFill>
                  <a:srgbClr val="202729"/>
                </a:solidFill>
                <a:latin typeface="Proxima Nova"/>
                <a:ea typeface="Proxima Nova"/>
                <a:cs typeface="Proxima Nova"/>
                <a:sym typeface="Proxima Nova"/>
              </a:rPr>
              <a:t>Then, we have the final model as shown in the table here. The primary variable of interest - drug has a negative survival impact - but luckily it is insignificant. The covariates that have a </a:t>
            </a:r>
            <a:r>
              <a:rPr lang="en" sz="1600">
                <a:solidFill>
                  <a:srgbClr val="202729"/>
                </a:solidFill>
                <a:latin typeface="Proxima Nova"/>
                <a:ea typeface="Proxima Nova"/>
                <a:cs typeface="Proxima Nova"/>
                <a:sym typeface="Proxima Nova"/>
              </a:rPr>
              <a:t>significant</a:t>
            </a:r>
            <a:r>
              <a:rPr lang="en" sz="1600">
                <a:solidFill>
                  <a:srgbClr val="202729"/>
                </a:solidFill>
                <a:latin typeface="Proxima Nova"/>
                <a:ea typeface="Proxima Nova"/>
                <a:cs typeface="Proxima Nova"/>
                <a:sym typeface="Proxima Nova"/>
              </a:rPr>
              <a:t> negative impact on survival include …, and the interaction. The covariates that have a significant positive impact on survival include …</a:t>
            </a:r>
            <a:endParaRPr sz="1600">
              <a:solidFill>
                <a:srgbClr val="202729"/>
              </a:solidFill>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c70dc2d5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c70dc2d5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can proceed to evaluate the model fit. The deviance residuals are randomly distributed around 0 and there are two outliers. Then, we use the influence diagnostics to identify influential individuals. With the LD option, the top five are </a:t>
            </a:r>
            <a:r>
              <a:rPr lang="en">
                <a:solidFill>
                  <a:srgbClr val="202729"/>
                </a:solidFill>
                <a:latin typeface="Proxima Nova"/>
                <a:ea typeface="Proxima Nova"/>
                <a:cs typeface="Proxima Nova"/>
                <a:sym typeface="Proxima Nova"/>
              </a:rPr>
              <a:t>82, 100, 108, 129, 210. After dropping these outliers out, the signs stay the same while the estimates are slightly different.</a:t>
            </a:r>
            <a:endParaRPr sz="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bd9ce59e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bd9ce59e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c30e5865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c30e5865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bd9ce59e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bd9ce59e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d9ce59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d9ce59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bd9ce59e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bd9ce59e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find 276. Let me know if that’s correct (or not) -XS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c30e586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c30e586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d9ce59e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d9ce59e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bd9ce59e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bd9ce59e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c6360569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c6360569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 the right, we see the correlation plot. It shows that there are no strong correlations between the variables, so we can treat them individually in our models.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c30e586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c30e586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move to KM survival analysis, we constructed the life table and the survival curve </a:t>
            </a:r>
            <a:r>
              <a:rPr lang="en"/>
              <a:t>for all the data. We observed the 75% survival time is around 4 years and median survival time to be around 9 years.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c30e586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c30e586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perform the analysis by drug group. There seems to be no significant differences between the placebo group and the D-penicillamine group in the </a:t>
            </a:r>
            <a:r>
              <a:rPr lang="en"/>
              <a:t>survival</a:t>
            </a:r>
            <a:r>
              <a:rPr lang="en"/>
              <a:t> curve. Additionally, we also checked the log rank test result. The P value is 0.5, which is way higher than the critical value 0.05. Thus, we can conclude there are no significant difference in survival outcomes between the drug groups, and D-penicillamine does not show significant differences from the placebo group.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Cirrhosis Patient Survival Prediction</a:t>
            </a:r>
            <a:endParaRPr>
              <a:latin typeface="Arial"/>
              <a:ea typeface="Arial"/>
              <a:cs typeface="Arial"/>
              <a:sym typeface="Arial"/>
            </a:endParaRPr>
          </a:p>
        </p:txBody>
      </p:sp>
      <p:sp>
        <p:nvSpPr>
          <p:cNvPr id="60" name="Google Shape;60;p13"/>
          <p:cNvSpPr txBox="1"/>
          <p:nvPr>
            <p:ph idx="1" type="subTitle"/>
          </p:nvPr>
        </p:nvSpPr>
        <p:spPr>
          <a:xfrm>
            <a:off x="510450" y="3182335"/>
            <a:ext cx="81231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Arial"/>
                <a:ea typeface="Arial"/>
                <a:cs typeface="Arial"/>
                <a:sym typeface="Arial"/>
              </a:rPr>
              <a:t>P8108 Survival Analysis Final Project</a:t>
            </a:r>
            <a:endParaRPr b="1" sz="2100">
              <a:latin typeface="Arial"/>
              <a:ea typeface="Arial"/>
              <a:cs typeface="Arial"/>
              <a:sym typeface="Arial"/>
            </a:endParaRPr>
          </a:p>
          <a:p>
            <a:pPr indent="0" lvl="0" marL="0" rtl="0" algn="l">
              <a:spcBef>
                <a:spcPts val="0"/>
              </a:spcBef>
              <a:spcAft>
                <a:spcPts val="0"/>
              </a:spcAft>
              <a:buNone/>
            </a:pPr>
            <a:r>
              <a:t/>
            </a:r>
            <a:endParaRPr sz="2100">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Chen Liang, Jessie Li, Xinyi Shang, Ixtaccihuatl </a:t>
            </a:r>
            <a:r>
              <a:rPr lang="en" sz="2100">
                <a:latin typeface="Arial"/>
                <a:ea typeface="Arial"/>
                <a:cs typeface="Arial"/>
                <a:sym typeface="Arial"/>
              </a:rPr>
              <a:t>Obregon</a:t>
            </a:r>
            <a:r>
              <a:rPr lang="en" sz="2100">
                <a:latin typeface="Arial"/>
                <a:ea typeface="Arial"/>
                <a:cs typeface="Arial"/>
                <a:sym typeface="Arial"/>
              </a:rPr>
              <a:t>, Jane Ma </a:t>
            </a:r>
            <a:endParaRPr sz="21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Kaplan Meier Survival Probability By </a:t>
            </a:r>
            <a:r>
              <a:rPr b="1" lang="en" sz="2600"/>
              <a:t>Edema</a:t>
            </a:r>
            <a:r>
              <a:rPr lang="en" sz="2600"/>
              <a:t> and </a:t>
            </a:r>
            <a:r>
              <a:rPr b="1" lang="en" sz="2600"/>
              <a:t>Stage</a:t>
            </a:r>
            <a:endParaRPr b="1" sz="2600"/>
          </a:p>
        </p:txBody>
      </p:sp>
      <p:pic>
        <p:nvPicPr>
          <p:cNvPr id="133" name="Google Shape;133;p22"/>
          <p:cNvPicPr preferRelativeResize="0"/>
          <p:nvPr/>
        </p:nvPicPr>
        <p:blipFill>
          <a:blip r:embed="rId3">
            <a:alphaModFix/>
          </a:blip>
          <a:stretch>
            <a:fillRect/>
          </a:stretch>
        </p:blipFill>
        <p:spPr>
          <a:xfrm>
            <a:off x="224325" y="1170125"/>
            <a:ext cx="4100717" cy="2733812"/>
          </a:xfrm>
          <a:prstGeom prst="rect">
            <a:avLst/>
          </a:prstGeom>
          <a:noFill/>
          <a:ln>
            <a:noFill/>
          </a:ln>
        </p:spPr>
      </p:pic>
      <p:pic>
        <p:nvPicPr>
          <p:cNvPr id="134" name="Google Shape;134;p22"/>
          <p:cNvPicPr preferRelativeResize="0"/>
          <p:nvPr/>
        </p:nvPicPr>
        <p:blipFill>
          <a:blip r:embed="rId4">
            <a:alphaModFix/>
          </a:blip>
          <a:stretch>
            <a:fillRect/>
          </a:stretch>
        </p:blipFill>
        <p:spPr>
          <a:xfrm>
            <a:off x="30288" y="4056337"/>
            <a:ext cx="4488800" cy="850509"/>
          </a:xfrm>
          <a:prstGeom prst="rect">
            <a:avLst/>
          </a:prstGeom>
          <a:noFill/>
          <a:ln>
            <a:noFill/>
          </a:ln>
        </p:spPr>
      </p:pic>
      <p:pic>
        <p:nvPicPr>
          <p:cNvPr id="135" name="Google Shape;135;p22"/>
          <p:cNvPicPr preferRelativeResize="0"/>
          <p:nvPr/>
        </p:nvPicPr>
        <p:blipFill>
          <a:blip r:embed="rId5">
            <a:alphaModFix/>
          </a:blip>
          <a:stretch>
            <a:fillRect/>
          </a:stretch>
        </p:blipFill>
        <p:spPr>
          <a:xfrm>
            <a:off x="4477450" y="1115245"/>
            <a:ext cx="4100725" cy="2788679"/>
          </a:xfrm>
          <a:prstGeom prst="rect">
            <a:avLst/>
          </a:prstGeom>
          <a:noFill/>
          <a:ln>
            <a:noFill/>
          </a:ln>
        </p:spPr>
      </p:pic>
      <p:pic>
        <p:nvPicPr>
          <p:cNvPr id="136" name="Google Shape;136;p22"/>
          <p:cNvPicPr preferRelativeResize="0"/>
          <p:nvPr/>
        </p:nvPicPr>
        <p:blipFill rotWithShape="1">
          <a:blip r:embed="rId6">
            <a:alphaModFix/>
          </a:blip>
          <a:srcRect b="0" l="0" r="0" t="5356"/>
          <a:stretch/>
        </p:blipFill>
        <p:spPr>
          <a:xfrm>
            <a:off x="4689000" y="4125663"/>
            <a:ext cx="4301975" cy="711850"/>
          </a:xfrm>
          <a:prstGeom prst="rect">
            <a:avLst/>
          </a:prstGeom>
          <a:noFill/>
          <a:ln>
            <a:noFill/>
          </a:ln>
        </p:spPr>
      </p:pic>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233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t>
            </a:r>
            <a:endParaRPr/>
          </a:p>
          <a:p>
            <a:pPr indent="0" lvl="0" marL="0" rtl="0" algn="l">
              <a:spcBef>
                <a:spcPts val="0"/>
              </a:spcBef>
              <a:spcAft>
                <a:spcPts val="0"/>
              </a:spcAft>
              <a:buNone/>
            </a:pPr>
            <a:r>
              <a:rPr lang="en"/>
              <a:t>Selection</a:t>
            </a:r>
            <a:endParaRPr/>
          </a:p>
        </p:txBody>
      </p:sp>
      <p:pic>
        <p:nvPicPr>
          <p:cNvPr id="143" name="Google Shape;143;p23"/>
          <p:cNvPicPr preferRelativeResize="0"/>
          <p:nvPr/>
        </p:nvPicPr>
        <p:blipFill>
          <a:blip r:embed="rId3">
            <a:alphaModFix/>
          </a:blip>
          <a:stretch>
            <a:fillRect/>
          </a:stretch>
        </p:blipFill>
        <p:spPr>
          <a:xfrm>
            <a:off x="2968200" y="314425"/>
            <a:ext cx="5958099" cy="4022224"/>
          </a:xfrm>
          <a:prstGeom prst="rect">
            <a:avLst/>
          </a:prstGeom>
          <a:noFill/>
          <a:ln>
            <a:noFill/>
          </a:ln>
        </p:spPr>
      </p:pic>
      <p:cxnSp>
        <p:nvCxnSpPr>
          <p:cNvPr id="144" name="Google Shape;144;p23"/>
          <p:cNvCxnSpPr/>
          <p:nvPr/>
        </p:nvCxnSpPr>
        <p:spPr>
          <a:xfrm>
            <a:off x="6567675" y="849100"/>
            <a:ext cx="2097300" cy="0"/>
          </a:xfrm>
          <a:prstGeom prst="straightConnector1">
            <a:avLst/>
          </a:prstGeom>
          <a:noFill/>
          <a:ln cap="flat" cmpd="sng" w="19050">
            <a:solidFill>
              <a:schemeClr val="lt2"/>
            </a:solidFill>
            <a:prstDash val="solid"/>
            <a:round/>
            <a:headEnd len="med" w="med" type="none"/>
            <a:tailEnd len="med" w="med" type="none"/>
          </a:ln>
        </p:spPr>
      </p:cxnSp>
      <p:cxnSp>
        <p:nvCxnSpPr>
          <p:cNvPr id="145" name="Google Shape;145;p23"/>
          <p:cNvCxnSpPr/>
          <p:nvPr/>
        </p:nvCxnSpPr>
        <p:spPr>
          <a:xfrm>
            <a:off x="5943575" y="1465950"/>
            <a:ext cx="2387700" cy="0"/>
          </a:xfrm>
          <a:prstGeom prst="straightConnector1">
            <a:avLst/>
          </a:prstGeom>
          <a:noFill/>
          <a:ln cap="flat" cmpd="sng" w="19050">
            <a:solidFill>
              <a:schemeClr val="lt2"/>
            </a:solidFill>
            <a:prstDash val="solid"/>
            <a:round/>
            <a:headEnd len="med" w="med" type="none"/>
            <a:tailEnd len="med" w="med" type="none"/>
          </a:ln>
        </p:spPr>
      </p:cxnSp>
      <p:cxnSp>
        <p:nvCxnSpPr>
          <p:cNvPr id="146" name="Google Shape;146;p23"/>
          <p:cNvCxnSpPr/>
          <p:nvPr/>
        </p:nvCxnSpPr>
        <p:spPr>
          <a:xfrm>
            <a:off x="5943575" y="1618350"/>
            <a:ext cx="2387700" cy="0"/>
          </a:xfrm>
          <a:prstGeom prst="straightConnector1">
            <a:avLst/>
          </a:prstGeom>
          <a:noFill/>
          <a:ln cap="flat" cmpd="sng" w="19050">
            <a:solidFill>
              <a:schemeClr val="lt2"/>
            </a:solidFill>
            <a:prstDash val="solid"/>
            <a:round/>
            <a:headEnd len="med" w="med" type="none"/>
            <a:tailEnd len="med" w="med" type="none"/>
          </a:ln>
        </p:spPr>
      </p:cxnSp>
      <p:cxnSp>
        <p:nvCxnSpPr>
          <p:cNvPr id="147" name="Google Shape;147;p23"/>
          <p:cNvCxnSpPr/>
          <p:nvPr/>
        </p:nvCxnSpPr>
        <p:spPr>
          <a:xfrm>
            <a:off x="5943575" y="1785275"/>
            <a:ext cx="638700" cy="0"/>
          </a:xfrm>
          <a:prstGeom prst="straightConnector1">
            <a:avLst/>
          </a:prstGeom>
          <a:noFill/>
          <a:ln cap="flat" cmpd="sng" w="19050">
            <a:solidFill>
              <a:schemeClr val="lt2"/>
            </a:solidFill>
            <a:prstDash val="solid"/>
            <a:round/>
            <a:headEnd len="med" w="med" type="none"/>
            <a:tailEnd len="med" w="med" type="none"/>
          </a:ln>
        </p:spPr>
      </p:cxnSp>
      <p:cxnSp>
        <p:nvCxnSpPr>
          <p:cNvPr id="148" name="Google Shape;148;p23"/>
          <p:cNvCxnSpPr/>
          <p:nvPr/>
        </p:nvCxnSpPr>
        <p:spPr>
          <a:xfrm>
            <a:off x="5943575" y="1182950"/>
            <a:ext cx="588000" cy="0"/>
          </a:xfrm>
          <a:prstGeom prst="straightConnector1">
            <a:avLst/>
          </a:prstGeom>
          <a:noFill/>
          <a:ln cap="flat" cmpd="sng" w="19050">
            <a:solidFill>
              <a:schemeClr val="lt2"/>
            </a:solidFill>
            <a:prstDash val="solid"/>
            <a:round/>
            <a:headEnd len="med" w="med" type="none"/>
            <a:tailEnd len="med" w="med" type="none"/>
          </a:ln>
        </p:spPr>
      </p:cxnSp>
      <p:cxnSp>
        <p:nvCxnSpPr>
          <p:cNvPr id="149" name="Google Shape;149;p23"/>
          <p:cNvCxnSpPr/>
          <p:nvPr/>
        </p:nvCxnSpPr>
        <p:spPr>
          <a:xfrm>
            <a:off x="6945075" y="1182950"/>
            <a:ext cx="1335300" cy="0"/>
          </a:xfrm>
          <a:prstGeom prst="straightConnector1">
            <a:avLst/>
          </a:prstGeom>
          <a:noFill/>
          <a:ln cap="flat" cmpd="sng" w="19050">
            <a:solidFill>
              <a:schemeClr val="lt2"/>
            </a:solidFill>
            <a:prstDash val="solid"/>
            <a:round/>
            <a:headEnd len="med" w="med" type="none"/>
            <a:tailEnd len="med" w="med" type="none"/>
          </a:ln>
        </p:spPr>
      </p:cxnSp>
      <p:sp>
        <p:nvSpPr>
          <p:cNvPr id="150" name="Google Shape;150;p23"/>
          <p:cNvSpPr txBox="1"/>
          <p:nvPr/>
        </p:nvSpPr>
        <p:spPr>
          <a:xfrm>
            <a:off x="8280375" y="936175"/>
            <a:ext cx="5298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Proxima Nova"/>
                <a:ea typeface="Proxima Nova"/>
                <a:cs typeface="Proxima Nova"/>
                <a:sym typeface="Proxima Nova"/>
              </a:rPr>
              <a:t>missing stage</a:t>
            </a:r>
            <a:endParaRPr sz="700">
              <a:solidFill>
                <a:schemeClr val="dk2"/>
              </a:solidFill>
              <a:latin typeface="Proxima Nova"/>
              <a:ea typeface="Proxima Nova"/>
              <a:cs typeface="Proxima Nova"/>
              <a:sym typeface="Proxima Nova"/>
            </a:endParaRPr>
          </a:p>
        </p:txBody>
      </p:sp>
      <p:cxnSp>
        <p:nvCxnSpPr>
          <p:cNvPr id="151" name="Google Shape;151;p23"/>
          <p:cNvCxnSpPr/>
          <p:nvPr/>
        </p:nvCxnSpPr>
        <p:spPr>
          <a:xfrm>
            <a:off x="7659950" y="2235225"/>
            <a:ext cx="606000" cy="0"/>
          </a:xfrm>
          <a:prstGeom prst="straightConnector1">
            <a:avLst/>
          </a:prstGeom>
          <a:noFill/>
          <a:ln cap="flat" cmpd="sng" w="19050">
            <a:solidFill>
              <a:schemeClr val="lt2"/>
            </a:solidFill>
            <a:prstDash val="solid"/>
            <a:round/>
            <a:headEnd len="med" w="med" type="none"/>
            <a:tailEnd len="med" w="med" type="none"/>
          </a:ln>
        </p:spPr>
      </p:cxnSp>
      <p:cxnSp>
        <p:nvCxnSpPr>
          <p:cNvPr id="152" name="Google Shape;152;p23"/>
          <p:cNvCxnSpPr/>
          <p:nvPr/>
        </p:nvCxnSpPr>
        <p:spPr>
          <a:xfrm>
            <a:off x="7373300" y="2402150"/>
            <a:ext cx="1233600" cy="0"/>
          </a:xfrm>
          <a:prstGeom prst="straightConnector1">
            <a:avLst/>
          </a:prstGeom>
          <a:noFill/>
          <a:ln cap="flat" cmpd="sng" w="19050">
            <a:solidFill>
              <a:schemeClr val="lt2"/>
            </a:solidFill>
            <a:prstDash val="solid"/>
            <a:round/>
            <a:headEnd len="med" w="med" type="none"/>
            <a:tailEnd len="med" w="med" type="none"/>
          </a:ln>
        </p:spPr>
      </p:cxnSp>
      <p:cxnSp>
        <p:nvCxnSpPr>
          <p:cNvPr id="153" name="Google Shape;153;p23"/>
          <p:cNvCxnSpPr/>
          <p:nvPr/>
        </p:nvCxnSpPr>
        <p:spPr>
          <a:xfrm>
            <a:off x="7264400" y="2563825"/>
            <a:ext cx="406500" cy="0"/>
          </a:xfrm>
          <a:prstGeom prst="straightConnector1">
            <a:avLst/>
          </a:prstGeom>
          <a:noFill/>
          <a:ln cap="flat" cmpd="sng" w="19050">
            <a:solidFill>
              <a:schemeClr val="lt2"/>
            </a:solidFill>
            <a:prstDash val="solid"/>
            <a:round/>
            <a:headEnd len="med" w="med" type="none"/>
            <a:tailEnd len="med" w="med" type="none"/>
          </a:ln>
        </p:spPr>
      </p:cxnSp>
      <p:cxnSp>
        <p:nvCxnSpPr>
          <p:cNvPr id="154" name="Google Shape;154;p23"/>
          <p:cNvCxnSpPr/>
          <p:nvPr/>
        </p:nvCxnSpPr>
        <p:spPr>
          <a:xfrm>
            <a:off x="7616450" y="3220163"/>
            <a:ext cx="606000" cy="0"/>
          </a:xfrm>
          <a:prstGeom prst="straightConnector1">
            <a:avLst/>
          </a:prstGeom>
          <a:noFill/>
          <a:ln cap="flat" cmpd="sng" w="19050">
            <a:solidFill>
              <a:schemeClr val="lt2"/>
            </a:solidFill>
            <a:prstDash val="solid"/>
            <a:round/>
            <a:headEnd len="med" w="med" type="none"/>
            <a:tailEnd len="med" w="med" type="none"/>
          </a:ln>
        </p:spPr>
      </p:cxnSp>
      <p:cxnSp>
        <p:nvCxnSpPr>
          <p:cNvPr id="155" name="Google Shape;155;p23"/>
          <p:cNvCxnSpPr/>
          <p:nvPr/>
        </p:nvCxnSpPr>
        <p:spPr>
          <a:xfrm>
            <a:off x="7329800" y="3387088"/>
            <a:ext cx="1233600" cy="0"/>
          </a:xfrm>
          <a:prstGeom prst="straightConnector1">
            <a:avLst/>
          </a:prstGeom>
          <a:noFill/>
          <a:ln cap="flat" cmpd="sng" w="19050">
            <a:solidFill>
              <a:schemeClr val="lt2"/>
            </a:solidFill>
            <a:prstDash val="solid"/>
            <a:round/>
            <a:headEnd len="med" w="med" type="none"/>
            <a:tailEnd len="med" w="med" type="none"/>
          </a:ln>
        </p:spPr>
      </p:cxnSp>
      <p:cxnSp>
        <p:nvCxnSpPr>
          <p:cNvPr id="156" name="Google Shape;156;p23"/>
          <p:cNvCxnSpPr/>
          <p:nvPr/>
        </p:nvCxnSpPr>
        <p:spPr>
          <a:xfrm>
            <a:off x="7220900" y="3548763"/>
            <a:ext cx="406500" cy="0"/>
          </a:xfrm>
          <a:prstGeom prst="straightConnector1">
            <a:avLst/>
          </a:prstGeom>
          <a:noFill/>
          <a:ln cap="flat" cmpd="sng" w="19050">
            <a:solidFill>
              <a:schemeClr val="lt2"/>
            </a:solidFill>
            <a:prstDash val="solid"/>
            <a:round/>
            <a:headEnd len="med" w="med" type="none"/>
            <a:tailEnd len="med" w="med" type="none"/>
          </a:ln>
        </p:spPr>
      </p:cxnSp>
      <p:cxnSp>
        <p:nvCxnSpPr>
          <p:cNvPr id="157" name="Google Shape;157;p23"/>
          <p:cNvCxnSpPr/>
          <p:nvPr/>
        </p:nvCxnSpPr>
        <p:spPr>
          <a:xfrm>
            <a:off x="6281075" y="3822488"/>
            <a:ext cx="816300" cy="0"/>
          </a:xfrm>
          <a:prstGeom prst="straightConnector1">
            <a:avLst/>
          </a:prstGeom>
          <a:noFill/>
          <a:ln cap="flat" cmpd="sng" w="19050">
            <a:solidFill>
              <a:schemeClr val="lt2"/>
            </a:solidFill>
            <a:prstDash val="solid"/>
            <a:round/>
            <a:headEnd len="med" w="med" type="none"/>
            <a:tailEnd len="med" w="med" type="none"/>
          </a:ln>
        </p:spPr>
      </p:cxnSp>
      <p:sp>
        <p:nvSpPr>
          <p:cNvPr id="158" name="Google Shape;158;p23"/>
          <p:cNvSpPr/>
          <p:nvPr/>
        </p:nvSpPr>
        <p:spPr>
          <a:xfrm>
            <a:off x="3164150" y="2684624"/>
            <a:ext cx="5566200" cy="3261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9" name="Google Shape;159;p23"/>
          <p:cNvSpPr/>
          <p:nvPr/>
        </p:nvSpPr>
        <p:spPr>
          <a:xfrm>
            <a:off x="3164150" y="1785275"/>
            <a:ext cx="5566200" cy="2922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3"/>
          <p:cNvSpPr txBox="1"/>
          <p:nvPr/>
        </p:nvSpPr>
        <p:spPr>
          <a:xfrm>
            <a:off x="311700" y="1670850"/>
            <a:ext cx="2656500" cy="90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Drug(</a:t>
            </a:r>
            <a:r>
              <a:rPr lang="en" sz="1800">
                <a:solidFill>
                  <a:schemeClr val="accent3"/>
                </a:solidFill>
                <a:latin typeface="Proxima Nova"/>
                <a:ea typeface="Proxima Nova"/>
                <a:cs typeface="Proxima Nova"/>
                <a:sym typeface="Proxima Nova"/>
              </a:rPr>
              <a:t>primary variable of interest) is </a:t>
            </a:r>
            <a:r>
              <a:rPr lang="en" sz="1800">
                <a:solidFill>
                  <a:schemeClr val="accent3"/>
                </a:solidFill>
                <a:latin typeface="Proxima Nova"/>
                <a:ea typeface="Proxima Nova"/>
                <a:cs typeface="Proxima Nova"/>
                <a:sym typeface="Proxima Nova"/>
              </a:rPr>
              <a:t>forced in final model </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Used AIC as the criterion</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Cox Model</a:t>
            </a:r>
            <a:endParaRPr/>
          </a:p>
        </p:txBody>
      </p:sp>
      <p:sp>
        <p:nvSpPr>
          <p:cNvPr id="167" name="Google Shape;167;p24"/>
          <p:cNvSpPr txBox="1"/>
          <p:nvPr>
            <p:ph idx="1" type="body"/>
          </p:nvPr>
        </p:nvSpPr>
        <p:spPr>
          <a:xfrm>
            <a:off x="311700" y="1152475"/>
            <a:ext cx="412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PH Assumption Violations: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Edema</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Bilirubin</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Prothrombin</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If PH Assumptions are not met conduct: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A stratified analysis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Include a time-varying covariate to allow changing hazard ratios over time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Include interactions with time</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8" name="Google Shape;168;p24"/>
          <p:cNvPicPr preferRelativeResize="0"/>
          <p:nvPr/>
        </p:nvPicPr>
        <p:blipFill>
          <a:blip r:embed="rId3">
            <a:alphaModFix/>
          </a:blip>
          <a:stretch>
            <a:fillRect/>
          </a:stretch>
        </p:blipFill>
        <p:spPr>
          <a:xfrm>
            <a:off x="4571928" y="85900"/>
            <a:ext cx="4127099" cy="2620254"/>
          </a:xfrm>
          <a:prstGeom prst="rect">
            <a:avLst/>
          </a:prstGeom>
          <a:noFill/>
          <a:ln>
            <a:noFill/>
          </a:ln>
        </p:spPr>
      </p:pic>
      <p:pic>
        <p:nvPicPr>
          <p:cNvPr id="169" name="Google Shape;169;p24"/>
          <p:cNvPicPr preferRelativeResize="0"/>
          <p:nvPr/>
        </p:nvPicPr>
        <p:blipFill>
          <a:blip r:embed="rId4">
            <a:alphaModFix/>
          </a:blip>
          <a:stretch>
            <a:fillRect/>
          </a:stretch>
        </p:blipFill>
        <p:spPr>
          <a:xfrm>
            <a:off x="4514525" y="2907400"/>
            <a:ext cx="4241900" cy="1993700"/>
          </a:xfrm>
          <a:prstGeom prst="rect">
            <a:avLst/>
          </a:prstGeom>
          <a:noFill/>
          <a:ln>
            <a:noFill/>
          </a:ln>
        </p:spPr>
      </p:pic>
      <p:sp>
        <p:nvSpPr>
          <p:cNvPr id="170" name="Google Shape;170;p24"/>
          <p:cNvSpPr/>
          <p:nvPr/>
        </p:nvSpPr>
        <p:spPr>
          <a:xfrm>
            <a:off x="5392225" y="3723850"/>
            <a:ext cx="2372100" cy="27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1" name="Google Shape;171;p24"/>
          <p:cNvSpPr/>
          <p:nvPr/>
        </p:nvSpPr>
        <p:spPr>
          <a:xfrm>
            <a:off x="5392225" y="4386525"/>
            <a:ext cx="2372100" cy="182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Stratification and Time-Varying</a:t>
            </a:r>
            <a:endParaRPr/>
          </a:p>
        </p:txBody>
      </p:sp>
      <p:sp>
        <p:nvSpPr>
          <p:cNvPr id="178" name="Google Shape;178;p25"/>
          <p:cNvSpPr txBox="1"/>
          <p:nvPr>
            <p:ph idx="1" type="body"/>
          </p:nvPr>
        </p:nvSpPr>
        <p:spPr>
          <a:xfrm>
            <a:off x="311700" y="1152475"/>
            <a:ext cx="397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highlight>
                  <a:srgbClr val="FFFFFF"/>
                </a:highlight>
                <a:latin typeface="Arial"/>
                <a:ea typeface="Arial"/>
                <a:cs typeface="Arial"/>
                <a:sym typeface="Arial"/>
              </a:rPr>
              <a:t>Stratification of Edema </a:t>
            </a:r>
            <a:endParaRPr b="1"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PH Assumption Violations: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Bilirubin</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Overall Model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500">
                <a:solidFill>
                  <a:srgbClr val="000000"/>
                </a:solidFill>
                <a:highlight>
                  <a:srgbClr val="FFFFFF"/>
                </a:highlight>
                <a:latin typeface="Arial"/>
                <a:ea typeface="Arial"/>
                <a:cs typeface="Arial"/>
                <a:sym typeface="Arial"/>
              </a:rPr>
              <a:t>Time Varying </a:t>
            </a:r>
            <a:endParaRPr b="1"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Dataset did not contain observations of bilirubin or prothrombin at multiple time points. </a:t>
            </a:r>
            <a:endParaRPr sz="1500">
              <a:solidFill>
                <a:srgbClr val="000000"/>
              </a:solidFill>
              <a:highlight>
                <a:srgbClr val="FFFFFF"/>
              </a:highlight>
              <a:latin typeface="Arial"/>
              <a:ea typeface="Arial"/>
              <a:cs typeface="Arial"/>
              <a:sym typeface="Arial"/>
            </a:endParaRPr>
          </a:p>
        </p:txBody>
      </p:sp>
      <p:pic>
        <p:nvPicPr>
          <p:cNvPr id="179" name="Google Shape;179;p25"/>
          <p:cNvPicPr preferRelativeResize="0"/>
          <p:nvPr/>
        </p:nvPicPr>
        <p:blipFill>
          <a:blip r:embed="rId3">
            <a:alphaModFix/>
          </a:blip>
          <a:stretch>
            <a:fillRect/>
          </a:stretch>
        </p:blipFill>
        <p:spPr>
          <a:xfrm>
            <a:off x="5049450" y="1737050"/>
            <a:ext cx="3971699" cy="1669390"/>
          </a:xfrm>
          <a:prstGeom prst="rect">
            <a:avLst/>
          </a:prstGeom>
          <a:noFill/>
          <a:ln>
            <a:noFill/>
          </a:ln>
        </p:spPr>
      </p:pic>
      <p:sp>
        <p:nvSpPr>
          <p:cNvPr id="180" name="Google Shape;180;p25"/>
          <p:cNvSpPr/>
          <p:nvPr/>
        </p:nvSpPr>
        <p:spPr>
          <a:xfrm>
            <a:off x="5938024" y="2447850"/>
            <a:ext cx="2088900" cy="123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with Time</a:t>
            </a:r>
            <a:endParaRPr/>
          </a:p>
        </p:txBody>
      </p:sp>
      <p:sp>
        <p:nvSpPr>
          <p:cNvPr id="187" name="Google Shape;187;p26"/>
          <p:cNvSpPr txBox="1"/>
          <p:nvPr>
            <p:ph idx="1" type="body"/>
          </p:nvPr>
        </p:nvSpPr>
        <p:spPr>
          <a:xfrm>
            <a:off x="311700" y="1152475"/>
            <a:ext cx="8709300" cy="3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highlight>
                  <a:srgbClr val="FFFFFF"/>
                </a:highlight>
                <a:latin typeface="Arial"/>
                <a:ea typeface="Arial"/>
                <a:cs typeface="Arial"/>
                <a:sym typeface="Arial"/>
              </a:rPr>
              <a:t>Time Interaction for Bilirubin and Prohrombin</a:t>
            </a:r>
            <a:endParaRPr b="1"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PH Assumption Violations: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Bilirubin</a:t>
            </a:r>
            <a:endParaRPr sz="15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500">
                <a:solidFill>
                  <a:srgbClr val="000000"/>
                </a:solidFill>
                <a:highlight>
                  <a:srgbClr val="FFFFFF"/>
                </a:highlight>
                <a:latin typeface="Arial"/>
                <a:ea typeface="Arial"/>
                <a:cs typeface="Arial"/>
                <a:sym typeface="Arial"/>
              </a:rPr>
              <a:t>Time Interaction for Bilirubin </a:t>
            </a:r>
            <a:endParaRPr b="1"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PH Assumption Violations: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Bilirubin</a:t>
            </a:r>
            <a:endParaRPr sz="15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500">
                <a:solidFill>
                  <a:srgbClr val="000000"/>
                </a:solidFill>
                <a:highlight>
                  <a:srgbClr val="FFFFFF"/>
                </a:highlight>
                <a:latin typeface="Arial"/>
                <a:ea typeface="Arial"/>
                <a:cs typeface="Arial"/>
                <a:sym typeface="Arial"/>
              </a:rPr>
              <a:t>Time Interaction for Prohrombin</a:t>
            </a:r>
            <a:endParaRPr b="1"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PH Assumption Violations: </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chemeClr val="lt1"/>
                </a:highlight>
                <a:latin typeface="Arial"/>
                <a:ea typeface="Arial"/>
                <a:cs typeface="Arial"/>
                <a:sym typeface="Arial"/>
              </a:rPr>
              <a:t>Bilirubin</a:t>
            </a:r>
            <a:endParaRPr sz="1500">
              <a:solidFill>
                <a:srgbClr val="000000"/>
              </a:solidFill>
              <a:highlight>
                <a:schemeClr val="lt1"/>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highlight>
                  <a:schemeClr val="lt1"/>
                </a:highlight>
                <a:latin typeface="Arial"/>
                <a:ea typeface="Arial"/>
                <a:cs typeface="Arial"/>
                <a:sym typeface="Arial"/>
              </a:rPr>
              <a:t>Prothrombin </a:t>
            </a:r>
            <a:endParaRPr sz="15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p:txBody>
      </p:sp>
      <p:sp>
        <p:nvSpPr>
          <p:cNvPr id="188" name="Google Shape;18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7"/>
          <p:cNvPicPr preferRelativeResize="0"/>
          <p:nvPr/>
        </p:nvPicPr>
        <p:blipFill>
          <a:blip r:embed="rId3">
            <a:alphaModFix/>
          </a:blip>
          <a:stretch>
            <a:fillRect/>
          </a:stretch>
        </p:blipFill>
        <p:spPr>
          <a:xfrm>
            <a:off x="6119400" y="355320"/>
            <a:ext cx="2555350" cy="1777375"/>
          </a:xfrm>
          <a:prstGeom prst="rect">
            <a:avLst/>
          </a:prstGeom>
          <a:noFill/>
          <a:ln>
            <a:noFill/>
          </a:ln>
        </p:spPr>
      </p:pic>
      <p:sp>
        <p:nvSpPr>
          <p:cNvPr id="194" name="Google Shape;194;p2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Interaction between Covariates</a:t>
            </a:r>
            <a:endParaRPr sz="2700"/>
          </a:p>
        </p:txBody>
      </p:sp>
      <p:sp>
        <p:nvSpPr>
          <p:cNvPr id="195" name="Google Shape;195;p27"/>
          <p:cNvSpPr txBox="1"/>
          <p:nvPr>
            <p:ph idx="1" type="body"/>
          </p:nvPr>
        </p:nvSpPr>
        <p:spPr>
          <a:xfrm>
            <a:off x="231050" y="710125"/>
            <a:ext cx="6444900" cy="1688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Use </a:t>
            </a:r>
            <a:r>
              <a:rPr b="1" lang="en" sz="1700">
                <a:solidFill>
                  <a:schemeClr val="dk1"/>
                </a:solidFill>
              </a:rPr>
              <a:t>Likelihood Ratio Test</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Procedure:</a:t>
            </a:r>
            <a:endParaRPr sz="17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First step: add interaction between </a:t>
            </a:r>
            <a:r>
              <a:rPr b="1" lang="en" sz="1500">
                <a:solidFill>
                  <a:schemeClr val="dk1"/>
                </a:solidFill>
              </a:rPr>
              <a:t>albumin</a:t>
            </a:r>
            <a:r>
              <a:rPr b="1" lang="en" sz="1500">
                <a:solidFill>
                  <a:schemeClr val="dk1"/>
                </a:solidFill>
              </a:rPr>
              <a:t> and copper</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Second step: no interaction term is added.</a:t>
            </a:r>
            <a:endParaRPr sz="1700">
              <a:solidFill>
                <a:schemeClr val="dk1"/>
              </a:solidFill>
            </a:endParaRPr>
          </a:p>
        </p:txBody>
      </p:sp>
      <p:sp>
        <p:nvSpPr>
          <p:cNvPr id="196" name="Google Shape;196;p27"/>
          <p:cNvSpPr/>
          <p:nvPr/>
        </p:nvSpPr>
        <p:spPr>
          <a:xfrm>
            <a:off x="6285625" y="1286125"/>
            <a:ext cx="21333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7" name="Google Shape;197;p27"/>
          <p:cNvSpPr txBox="1"/>
          <p:nvPr>
            <p:ph type="title"/>
          </p:nvPr>
        </p:nvSpPr>
        <p:spPr>
          <a:xfrm>
            <a:off x="320650" y="2057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Final Cox Model</a:t>
            </a:r>
            <a:endParaRPr sz="2700"/>
          </a:p>
        </p:txBody>
      </p:sp>
      <p:sp>
        <p:nvSpPr>
          <p:cNvPr id="198" name="Google Shape;198;p27"/>
          <p:cNvSpPr txBox="1"/>
          <p:nvPr>
            <p:ph idx="1" type="body"/>
          </p:nvPr>
        </p:nvSpPr>
        <p:spPr>
          <a:xfrm>
            <a:off x="231050" y="2671175"/>
            <a:ext cx="6444900" cy="19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n" sz="1700">
                <a:solidFill>
                  <a:schemeClr val="dk1"/>
                </a:solidFill>
              </a:rPr>
              <a:t>Drug: </a:t>
            </a:r>
            <a:r>
              <a:rPr lang="en" sz="1700">
                <a:solidFill>
                  <a:schemeClr val="dk1"/>
                </a:solidFill>
              </a:rPr>
              <a:t>insignificant negative survival impact</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Significant </a:t>
            </a:r>
            <a:r>
              <a:rPr b="1" lang="en" sz="1700">
                <a:solidFill>
                  <a:schemeClr val="dk1"/>
                </a:solidFill>
              </a:rPr>
              <a:t>Negative </a:t>
            </a:r>
            <a:r>
              <a:rPr b="1" lang="en" sz="1700">
                <a:solidFill>
                  <a:schemeClr val="dk1"/>
                </a:solidFill>
              </a:rPr>
              <a:t>Impact</a:t>
            </a:r>
            <a:r>
              <a:rPr lang="en" sz="1700">
                <a:solidFill>
                  <a:schemeClr val="dk1"/>
                </a:solidFill>
              </a:rPr>
              <a:t> on Survival:</a:t>
            </a:r>
            <a:endParaRPr sz="1700">
              <a:solidFill>
                <a:schemeClr val="dk1"/>
              </a:solidFill>
            </a:endParaRPr>
          </a:p>
          <a:p>
            <a:pPr indent="-311150" lvl="1" marL="914400" rtl="0" algn="l">
              <a:spcBef>
                <a:spcPts val="0"/>
              </a:spcBef>
              <a:spcAft>
                <a:spcPts val="0"/>
              </a:spcAft>
              <a:buClr>
                <a:schemeClr val="dk1"/>
              </a:buClr>
              <a:buSzPts val="1300"/>
              <a:buChar char="○"/>
            </a:pPr>
            <a:r>
              <a:rPr lang="en" sz="1500">
                <a:solidFill>
                  <a:schemeClr val="dk1"/>
                </a:solidFill>
              </a:rPr>
              <a:t>Age, Bilirubin, SGOT, Prothrombin</a:t>
            </a:r>
            <a:endParaRPr sz="1500">
              <a:solidFill>
                <a:schemeClr val="dk1"/>
              </a:solidFill>
            </a:endParaRPr>
          </a:p>
          <a:p>
            <a:pPr indent="-311150" lvl="1" marL="914400" rtl="0" algn="l">
              <a:spcBef>
                <a:spcPts val="0"/>
              </a:spcBef>
              <a:spcAft>
                <a:spcPts val="0"/>
              </a:spcAft>
              <a:buClr>
                <a:schemeClr val="dk1"/>
              </a:buClr>
              <a:buSzPts val="1300"/>
              <a:buChar char="○"/>
            </a:pPr>
            <a:r>
              <a:rPr lang="en" sz="1500">
                <a:solidFill>
                  <a:schemeClr val="dk1"/>
                </a:solidFill>
              </a:rPr>
              <a:t>Stage 4 compared with Stage 1</a:t>
            </a:r>
            <a:endParaRPr sz="15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Albumin-Copper </a:t>
            </a:r>
            <a:r>
              <a:rPr b="1" lang="en" sz="1600">
                <a:solidFill>
                  <a:schemeClr val="dk1"/>
                </a:solidFill>
              </a:rPr>
              <a:t>Interaction</a:t>
            </a:r>
            <a:endParaRPr sz="16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Significant Positive Impact</a:t>
            </a:r>
            <a:r>
              <a:rPr lang="en" sz="1700">
                <a:solidFill>
                  <a:schemeClr val="dk1"/>
                </a:solidFill>
              </a:rPr>
              <a:t> on Survival: </a:t>
            </a:r>
            <a:endParaRPr sz="17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Albumin, Copper</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Bilirubin-time </a:t>
            </a:r>
            <a:r>
              <a:rPr b="1" lang="en" sz="1600">
                <a:solidFill>
                  <a:schemeClr val="dk1"/>
                </a:solidFill>
              </a:rPr>
              <a:t>Interaction</a:t>
            </a:r>
            <a:endParaRPr b="1" sz="1600">
              <a:solidFill>
                <a:schemeClr val="dk1"/>
              </a:solidFill>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7"/>
          <p:cNvPicPr preferRelativeResize="0"/>
          <p:nvPr/>
        </p:nvPicPr>
        <p:blipFill>
          <a:blip r:embed="rId4">
            <a:alphaModFix/>
          </a:blip>
          <a:stretch>
            <a:fillRect/>
          </a:stretch>
        </p:blipFill>
        <p:spPr>
          <a:xfrm>
            <a:off x="5135198" y="2132700"/>
            <a:ext cx="3948427" cy="2847525"/>
          </a:xfrm>
          <a:prstGeom prst="rect">
            <a:avLst/>
          </a:prstGeom>
          <a:noFill/>
          <a:ln>
            <a:noFill/>
          </a:ln>
        </p:spPr>
      </p:pic>
      <p:sp>
        <p:nvSpPr>
          <p:cNvPr id="201" name="Google Shape;201;p27"/>
          <p:cNvSpPr/>
          <p:nvPr/>
        </p:nvSpPr>
        <p:spPr>
          <a:xfrm>
            <a:off x="5208050" y="2813850"/>
            <a:ext cx="38130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207" name="Google Shape;207;p28"/>
          <p:cNvSpPr txBox="1"/>
          <p:nvPr>
            <p:ph idx="1" type="body"/>
          </p:nvPr>
        </p:nvSpPr>
        <p:spPr>
          <a:xfrm>
            <a:off x="245875" y="12468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Residuals:</a:t>
            </a:r>
            <a:endParaRPr>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Deviance residuals</a:t>
            </a:r>
            <a:r>
              <a:rPr lang="en" sz="1600">
                <a:solidFill>
                  <a:schemeClr val="dk1"/>
                </a:solidFill>
              </a:rPr>
              <a:t>: two outliers </a:t>
            </a:r>
            <a:r>
              <a:rPr lang="en" sz="1500">
                <a:solidFill>
                  <a:srgbClr val="040C28"/>
                </a:solidFill>
                <a:highlight>
                  <a:srgbClr val="FFFFFF"/>
                </a:highlight>
                <a:latin typeface="Roboto"/>
                <a:ea typeface="Roboto"/>
                <a:cs typeface="Roboto"/>
                <a:sym typeface="Roboto"/>
              </a:rPr>
              <a:t>—</a:t>
            </a:r>
            <a:r>
              <a:rPr lang="en" sz="1600">
                <a:solidFill>
                  <a:schemeClr val="dk1"/>
                </a:solidFill>
              </a:rPr>
              <a:t> 77 and 143.</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Influence diagnostics:</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 </a:t>
            </a:r>
            <a:r>
              <a:rPr b="1" lang="en" sz="1600">
                <a:solidFill>
                  <a:schemeClr val="dk1"/>
                </a:solidFill>
              </a:rPr>
              <a:t>LD option</a:t>
            </a:r>
            <a:r>
              <a:rPr lang="en" sz="1600">
                <a:solidFill>
                  <a:schemeClr val="dk1"/>
                </a:solidFill>
              </a:rPr>
              <a:t>: 82, 100, 108, 129, 210</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After dropping out: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Signs of coefficients stay the same.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Estimates are slightly different.</a:t>
            </a:r>
            <a:endParaRPr sz="1600">
              <a:solidFill>
                <a:schemeClr val="dk1"/>
              </a:solidFill>
            </a:endParaRPr>
          </a:p>
        </p:txBody>
      </p:sp>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28"/>
          <p:cNvPicPr preferRelativeResize="0"/>
          <p:nvPr/>
        </p:nvPicPr>
        <p:blipFill>
          <a:blip r:embed="rId3">
            <a:alphaModFix/>
          </a:blip>
          <a:stretch>
            <a:fillRect/>
          </a:stretch>
        </p:blipFill>
        <p:spPr>
          <a:xfrm>
            <a:off x="5424129" y="757575"/>
            <a:ext cx="3712970" cy="2404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296425" y="48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Discussion</a:t>
            </a:r>
            <a:endParaRPr/>
          </a:p>
        </p:txBody>
      </p:sp>
      <p:sp>
        <p:nvSpPr>
          <p:cNvPr id="215" name="Google Shape;215;p29"/>
          <p:cNvSpPr txBox="1"/>
          <p:nvPr>
            <p:ph idx="1" type="body"/>
          </p:nvPr>
        </p:nvSpPr>
        <p:spPr>
          <a:xfrm>
            <a:off x="300925" y="1147525"/>
            <a:ext cx="8332800" cy="35478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b="1" lang="en">
                <a:solidFill>
                  <a:schemeClr val="dk1"/>
                </a:solidFill>
              </a:rPr>
              <a:t>D-penicillamine</a:t>
            </a:r>
            <a:r>
              <a:rPr lang="en">
                <a:solidFill>
                  <a:schemeClr val="dk1"/>
                </a:solidFill>
              </a:rPr>
              <a:t> is proved to be inefficient.</a:t>
            </a:r>
            <a:endParaRPr>
              <a:solidFill>
                <a:schemeClr val="dk1"/>
              </a:solidFill>
            </a:endParaRPr>
          </a:p>
          <a:p>
            <a:pPr indent="-342900" lvl="0" marL="457200" rtl="0" algn="l">
              <a:spcBef>
                <a:spcPts val="0"/>
              </a:spcBef>
              <a:spcAft>
                <a:spcPts val="0"/>
              </a:spcAft>
              <a:buClr>
                <a:schemeClr val="dk1"/>
              </a:buClr>
              <a:buSzPts val="1800"/>
              <a:buChar char="●"/>
            </a:pPr>
            <a:r>
              <a:rPr b="1" lang="en">
                <a:solidFill>
                  <a:srgbClr val="000000"/>
                </a:solidFill>
              </a:rPr>
              <a:t>Age &amp; Stage</a:t>
            </a:r>
            <a:r>
              <a:rPr lang="en">
                <a:solidFill>
                  <a:srgbClr val="000000"/>
                </a:solidFill>
              </a:rPr>
              <a:t>: </a:t>
            </a:r>
            <a:r>
              <a:rPr lang="en">
                <a:solidFill>
                  <a:srgbClr val="000000"/>
                </a:solidFill>
              </a:rPr>
              <a:t>Emphasize early detection and stage-specific care.</a:t>
            </a:r>
            <a:endParaRPr>
              <a:solidFill>
                <a:srgbClr val="000000"/>
              </a:solidFill>
            </a:endParaRPr>
          </a:p>
          <a:p>
            <a:pPr indent="-342900" lvl="0" marL="457200" rtl="0" algn="l">
              <a:spcBef>
                <a:spcPts val="0"/>
              </a:spcBef>
              <a:spcAft>
                <a:spcPts val="0"/>
              </a:spcAft>
              <a:buClr>
                <a:schemeClr val="dk1"/>
              </a:buClr>
              <a:buSzPts val="1800"/>
              <a:buChar char="●"/>
            </a:pPr>
            <a:r>
              <a:rPr b="1" lang="en">
                <a:solidFill>
                  <a:srgbClr val="000000"/>
                </a:solidFill>
              </a:rPr>
              <a:t>Bilirubin, Copper, SGOT, Prothrombin, </a:t>
            </a:r>
            <a:r>
              <a:rPr b="1" lang="en">
                <a:solidFill>
                  <a:srgbClr val="000000"/>
                </a:solidFill>
              </a:rPr>
              <a:t>Albumin</a:t>
            </a:r>
            <a:r>
              <a:rPr lang="en">
                <a:solidFill>
                  <a:srgbClr val="000000"/>
                </a:solidFill>
              </a:rPr>
              <a:t>: Monitor liver function and metabolic health closely.</a:t>
            </a:r>
            <a:endParaRPr>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The protective impact of copper: Copper deficiency is proved to be a risk factor for mortality in patients with advanced liver disease.</a:t>
            </a:r>
            <a:endParaRPr sz="1600">
              <a:solidFill>
                <a:srgbClr val="000000"/>
              </a:solidFill>
            </a:endParaRPr>
          </a:p>
          <a:p>
            <a:pPr indent="-342900" lvl="0" marL="457200" rtl="0" algn="l">
              <a:spcBef>
                <a:spcPts val="0"/>
              </a:spcBef>
              <a:spcAft>
                <a:spcPts val="0"/>
              </a:spcAft>
              <a:buClr>
                <a:schemeClr val="dk1"/>
              </a:buClr>
              <a:buSzPts val="1800"/>
              <a:buChar char="●"/>
            </a:pPr>
            <a:r>
              <a:rPr b="1" lang="en">
                <a:solidFill>
                  <a:srgbClr val="000000"/>
                </a:solidFill>
              </a:rPr>
              <a:t>Interaction</a:t>
            </a:r>
            <a:endParaRPr b="1">
              <a:solidFill>
                <a:srgbClr val="000000"/>
              </a:solidFill>
            </a:endParaRPr>
          </a:p>
          <a:p>
            <a:pPr indent="-330200" lvl="1" marL="914400" rtl="0" algn="l">
              <a:spcBef>
                <a:spcPts val="0"/>
              </a:spcBef>
              <a:spcAft>
                <a:spcPts val="0"/>
              </a:spcAft>
              <a:buClr>
                <a:schemeClr val="dk1"/>
              </a:buClr>
              <a:buSzPts val="1600"/>
              <a:buChar char="○"/>
            </a:pPr>
            <a:r>
              <a:rPr b="1" lang="en" sz="1600">
                <a:solidFill>
                  <a:srgbClr val="000000"/>
                </a:solidFill>
              </a:rPr>
              <a:t>Negative Albumin</a:t>
            </a:r>
            <a:r>
              <a:rPr b="1" lang="en" sz="1600">
                <a:solidFill>
                  <a:srgbClr val="000000"/>
                </a:solidFill>
              </a:rPr>
              <a:t>-Copper Interaction:</a:t>
            </a:r>
            <a:r>
              <a:rPr lang="en" sz="1600">
                <a:solidFill>
                  <a:srgbClr val="000000"/>
                </a:solidFill>
              </a:rPr>
              <a:t> a synergistic negative impact on survival.</a:t>
            </a:r>
            <a:endParaRPr sz="1600">
              <a:solidFill>
                <a:srgbClr val="000000"/>
              </a:solidFill>
            </a:endParaRPr>
          </a:p>
          <a:p>
            <a:pPr indent="-330200" lvl="2" marL="1371600" rtl="0" algn="l">
              <a:spcBef>
                <a:spcPts val="0"/>
              </a:spcBef>
              <a:spcAft>
                <a:spcPts val="0"/>
              </a:spcAft>
              <a:buClr>
                <a:srgbClr val="000000"/>
              </a:buClr>
              <a:buSzPts val="1600"/>
              <a:buChar char="■"/>
            </a:pPr>
            <a:r>
              <a:rPr lang="en" sz="1600">
                <a:solidFill>
                  <a:srgbClr val="000000"/>
                </a:solidFill>
              </a:rPr>
              <a:t>Monitor High-Risk Patients</a:t>
            </a:r>
            <a:endParaRPr sz="1600">
              <a:solidFill>
                <a:srgbClr val="000000"/>
              </a:solidFill>
            </a:endParaRPr>
          </a:p>
          <a:p>
            <a:pPr indent="-330200" lvl="2" marL="1371600" rtl="0" algn="l">
              <a:spcBef>
                <a:spcPts val="0"/>
              </a:spcBef>
              <a:spcAft>
                <a:spcPts val="0"/>
              </a:spcAft>
              <a:buClr>
                <a:srgbClr val="000000"/>
              </a:buClr>
              <a:buSzPts val="1600"/>
              <a:buChar char="■"/>
            </a:pPr>
            <a:r>
              <a:rPr lang="en" sz="1600">
                <a:solidFill>
                  <a:srgbClr val="000000"/>
                </a:solidFill>
              </a:rPr>
              <a:t>Conduct Biological Investigation</a:t>
            </a:r>
            <a:endParaRPr sz="1600">
              <a:solidFill>
                <a:srgbClr val="000000"/>
              </a:solidFill>
            </a:endParaRPr>
          </a:p>
          <a:p>
            <a:pPr indent="-330200" lvl="1" marL="914400" rtl="0" algn="l">
              <a:spcBef>
                <a:spcPts val="0"/>
              </a:spcBef>
              <a:spcAft>
                <a:spcPts val="0"/>
              </a:spcAft>
              <a:buClr>
                <a:schemeClr val="dk1"/>
              </a:buClr>
              <a:buSzPts val="1600"/>
              <a:buChar char="○"/>
            </a:pPr>
            <a:r>
              <a:rPr lang="en" sz="1600">
                <a:solidFill>
                  <a:srgbClr val="000000"/>
                </a:solidFill>
              </a:rPr>
              <a:t>Investigate other interactions further for personalized treatments.</a:t>
            </a:r>
            <a:endParaRPr sz="1600">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216" name="Google Shape;21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p:txBody>
      </p:sp>
      <p:sp>
        <p:nvSpPr>
          <p:cNvPr id="222" name="Google Shape;22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a:solidFill>
                  <a:schemeClr val="dk1"/>
                </a:solidFill>
              </a:rPr>
              <a:t>Missing data</a:t>
            </a:r>
            <a:r>
              <a:rPr lang="en">
                <a:solidFill>
                  <a:schemeClr val="dk1"/>
                </a:solidFill>
              </a:rPr>
              <a:t>: A total of 147 observations have missing values, which could be addressed through imputation techniques.</a:t>
            </a:r>
            <a:endParaRPr>
              <a:solidFill>
                <a:schemeClr val="dk1"/>
              </a:solidFill>
            </a:endParaRPr>
          </a:p>
          <a:p>
            <a:pPr indent="-342900" lvl="0" marL="457200" rtl="0" algn="l">
              <a:spcBef>
                <a:spcPts val="1000"/>
              </a:spcBef>
              <a:spcAft>
                <a:spcPts val="0"/>
              </a:spcAft>
              <a:buClr>
                <a:schemeClr val="dk1"/>
              </a:buClr>
              <a:buSzPts val="1800"/>
              <a:buChar char="●"/>
            </a:pPr>
            <a:r>
              <a:rPr b="1" lang="en">
                <a:solidFill>
                  <a:schemeClr val="dk1"/>
                </a:solidFill>
              </a:rPr>
              <a:t>Imbalanced Data</a:t>
            </a:r>
            <a:r>
              <a:rPr lang="en">
                <a:solidFill>
                  <a:schemeClr val="dk1"/>
                </a:solidFill>
              </a:rPr>
              <a:t>:</a:t>
            </a:r>
            <a:endParaRPr sz="1600">
              <a:solidFill>
                <a:schemeClr val="dk1"/>
              </a:solidFill>
            </a:endParaRPr>
          </a:p>
          <a:p>
            <a:pPr indent="-330200" lvl="1" marL="914400" rtl="0" algn="l">
              <a:spcBef>
                <a:spcPts val="1000"/>
              </a:spcBef>
              <a:spcAft>
                <a:spcPts val="0"/>
              </a:spcAft>
              <a:buClr>
                <a:schemeClr val="dk1"/>
              </a:buClr>
              <a:buSzPts val="1600"/>
              <a:buChar char="○"/>
            </a:pPr>
            <a:r>
              <a:rPr lang="en" sz="1600">
                <a:solidFill>
                  <a:schemeClr val="dk1"/>
                </a:solidFill>
              </a:rPr>
              <a:t>Unbalanced distribution of sex (80-90% female vs male)</a:t>
            </a:r>
            <a:endParaRPr sz="1600">
              <a:solidFill>
                <a:schemeClr val="dk1"/>
              </a:solidFill>
            </a:endParaRPr>
          </a:p>
          <a:p>
            <a:pPr indent="-330200" lvl="1" marL="914400" rtl="0" algn="l">
              <a:spcBef>
                <a:spcPts val="1000"/>
              </a:spcBef>
              <a:spcAft>
                <a:spcPts val="0"/>
              </a:spcAft>
              <a:buClr>
                <a:schemeClr val="dk1"/>
              </a:buClr>
              <a:buSzPts val="1600"/>
              <a:buChar char="○"/>
            </a:pPr>
            <a:r>
              <a:rPr lang="en" sz="1600">
                <a:solidFill>
                  <a:schemeClr val="dk1"/>
                </a:solidFill>
              </a:rPr>
              <a:t>Right-skewed distribution of</a:t>
            </a:r>
            <a:r>
              <a:rPr lang="en" sz="1600">
                <a:solidFill>
                  <a:schemeClr val="dk1"/>
                </a:solidFill>
              </a:rPr>
              <a:t> Bilirubin</a:t>
            </a:r>
            <a:endParaRPr sz="1600">
              <a:solidFill>
                <a:schemeClr val="dk1"/>
              </a:solidFill>
            </a:endParaRPr>
          </a:p>
          <a:p>
            <a:pPr indent="-342900" lvl="0" marL="457200" rtl="0" algn="l">
              <a:spcBef>
                <a:spcPts val="1000"/>
              </a:spcBef>
              <a:spcAft>
                <a:spcPts val="1000"/>
              </a:spcAft>
              <a:buClr>
                <a:schemeClr val="dk1"/>
              </a:buClr>
              <a:buSzPts val="1800"/>
              <a:buChar char="●"/>
            </a:pPr>
            <a:r>
              <a:rPr b="1" lang="en">
                <a:solidFill>
                  <a:schemeClr val="dk1"/>
                </a:solidFill>
              </a:rPr>
              <a:t>High censoring rate</a:t>
            </a:r>
            <a:r>
              <a:rPr lang="en">
                <a:solidFill>
                  <a:schemeClr val="dk1"/>
                </a:solidFill>
              </a:rPr>
              <a:t>: More than 50% censored data</a:t>
            </a:r>
            <a:endParaRPr>
              <a:solidFill>
                <a:schemeClr val="dk1"/>
              </a:solidFill>
            </a:endParaRPr>
          </a:p>
        </p:txBody>
      </p:sp>
      <p:sp>
        <p:nvSpPr>
          <p:cNvPr id="223" name="Google Shape;22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Thank You!</a:t>
            </a:r>
            <a:endParaRPr b="1"/>
          </a:p>
        </p:txBody>
      </p:sp>
      <p:sp>
        <p:nvSpPr>
          <p:cNvPr id="229" name="Google Shape;22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731300" y="694150"/>
            <a:ext cx="4045200" cy="75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al"/>
                <a:ea typeface="Arial"/>
                <a:cs typeface="Arial"/>
                <a:sym typeface="Arial"/>
              </a:rPr>
              <a:t>Cirrhosis</a:t>
            </a:r>
            <a:endParaRPr>
              <a:solidFill>
                <a:schemeClr val="lt1"/>
              </a:solidFill>
              <a:latin typeface="Arial"/>
              <a:ea typeface="Arial"/>
              <a:cs typeface="Arial"/>
              <a:sym typeface="Arial"/>
            </a:endParaRPr>
          </a:p>
        </p:txBody>
      </p:sp>
      <p:sp>
        <p:nvSpPr>
          <p:cNvPr id="66" name="Google Shape;66;p14"/>
          <p:cNvSpPr txBox="1"/>
          <p:nvPr>
            <p:ph idx="2" type="body"/>
          </p:nvPr>
        </p:nvSpPr>
        <p:spPr>
          <a:xfrm>
            <a:off x="4939500" y="1094200"/>
            <a:ext cx="3837000" cy="36483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SzPts val="1800"/>
              <a:buFont typeface="Arial"/>
              <a:buChar char="●"/>
            </a:pPr>
            <a:r>
              <a:rPr lang="en">
                <a:latin typeface="Arial"/>
                <a:ea typeface="Arial"/>
                <a:cs typeface="Arial"/>
                <a:sym typeface="Arial"/>
              </a:rPr>
              <a:t>A</a:t>
            </a:r>
            <a:r>
              <a:rPr lang="en">
                <a:latin typeface="Arial"/>
                <a:ea typeface="Arial"/>
                <a:cs typeface="Arial"/>
                <a:sym typeface="Arial"/>
              </a:rPr>
              <a:t> condition in which the liver is scarred and permanently damaged. </a:t>
            </a:r>
            <a:endParaRPr>
              <a:latin typeface="Arial"/>
              <a:ea typeface="Arial"/>
              <a:cs typeface="Arial"/>
              <a:sym typeface="Arial"/>
            </a:endParaRPr>
          </a:p>
          <a:p>
            <a:pPr indent="-342900" lvl="0" marL="457200" rtl="0" algn="l">
              <a:spcBef>
                <a:spcPts val="1200"/>
              </a:spcBef>
              <a:spcAft>
                <a:spcPts val="1200"/>
              </a:spcAft>
              <a:buSzPts val="1800"/>
              <a:buFont typeface="Arial"/>
              <a:buChar char="●"/>
            </a:pPr>
            <a:r>
              <a:rPr lang="en">
                <a:latin typeface="Arial"/>
                <a:ea typeface="Arial"/>
                <a:cs typeface="Arial"/>
                <a:sym typeface="Arial"/>
              </a:rPr>
              <a:t>Scar tissue replaces healthy liver tissue and prevents your liver from working normally. As cirrhosis gets worse, your liver begins to fail.</a:t>
            </a:r>
            <a:endParaRPr>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265496" y="1094200"/>
            <a:ext cx="3845026" cy="3325100"/>
          </a:xfrm>
          <a:prstGeom prst="rect">
            <a:avLst/>
          </a:prstGeom>
          <a:noFill/>
          <a:ln>
            <a:noFill/>
          </a:ln>
        </p:spPr>
      </p:pic>
      <p:sp>
        <p:nvSpPr>
          <p:cNvPr id="68" name="Google Shape;68;p14"/>
          <p:cNvSpPr txBox="1"/>
          <p:nvPr/>
        </p:nvSpPr>
        <p:spPr>
          <a:xfrm>
            <a:off x="4731300" y="4837850"/>
            <a:ext cx="442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roxima Nova"/>
                <a:ea typeface="Proxima Nova"/>
                <a:cs typeface="Proxima Nova"/>
                <a:sym typeface="Proxima Nova"/>
              </a:rPr>
              <a:t>https://www.niddk.nih.gov/health-information/liver-disease/cirrhosis</a:t>
            </a:r>
            <a:endParaRPr sz="1100">
              <a:solidFill>
                <a:schemeClr val="lt1"/>
              </a:solidFill>
              <a:latin typeface="Proxima Nova"/>
              <a:ea typeface="Proxima Nova"/>
              <a:cs typeface="Proxima Nova"/>
              <a:sym typeface="Proxima Nova"/>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Background</a:t>
            </a:r>
            <a:endParaRPr>
              <a:latin typeface="Arial"/>
              <a:ea typeface="Arial"/>
              <a:cs typeface="Arial"/>
              <a:sym typeface="Arial"/>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Dataset Overview</a:t>
            </a:r>
            <a:endParaRPr sz="20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Source: UCI Machine Learning Repository</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Purpose: Predict survival states of patients with biliary cirrhosis (PBC)</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Study Period: 1974–1984</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Institution: Mayo Clinic</a:t>
            </a:r>
            <a:endParaRPr sz="16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Participants: </a:t>
            </a:r>
            <a:endParaRPr sz="2000">
              <a:latin typeface="Arial"/>
              <a:ea typeface="Arial"/>
              <a:cs typeface="Arial"/>
              <a:sym typeface="Arial"/>
            </a:endParaRPr>
          </a:p>
          <a:p>
            <a:pPr indent="-330200" lvl="1" marL="914400" rtl="0" algn="l">
              <a:spcBef>
                <a:spcPts val="0"/>
              </a:spcBef>
              <a:spcAft>
                <a:spcPts val="0"/>
              </a:spcAft>
              <a:buSzPts val="1600"/>
              <a:buChar char="○"/>
            </a:pPr>
            <a:r>
              <a:rPr b="1" lang="en" sz="1600">
                <a:latin typeface="Arial"/>
                <a:ea typeface="Arial"/>
                <a:cs typeface="Arial"/>
                <a:sym typeface="Arial"/>
              </a:rPr>
              <a:t>424</a:t>
            </a:r>
            <a:r>
              <a:rPr lang="en" sz="1600">
                <a:latin typeface="Arial"/>
                <a:ea typeface="Arial"/>
                <a:cs typeface="Arial"/>
                <a:sym typeface="Arial"/>
              </a:rPr>
              <a:t> patients diagnosed with Primary Biliary Cirrhosis (PBC)</a:t>
            </a:r>
            <a:endParaRPr sz="1600">
              <a:latin typeface="Arial"/>
              <a:ea typeface="Arial"/>
              <a:cs typeface="Arial"/>
              <a:sym typeface="Arial"/>
            </a:endParaRPr>
          </a:p>
          <a:p>
            <a:pPr indent="-330200" lvl="2" marL="1371600" rtl="0" algn="l">
              <a:spcBef>
                <a:spcPts val="0"/>
              </a:spcBef>
              <a:spcAft>
                <a:spcPts val="0"/>
              </a:spcAft>
              <a:buSzPts val="1600"/>
              <a:buChar char="■"/>
            </a:pPr>
            <a:r>
              <a:rPr b="1" lang="en" sz="1600">
                <a:latin typeface="Arial"/>
                <a:ea typeface="Arial"/>
                <a:cs typeface="Arial"/>
                <a:sym typeface="Arial"/>
              </a:rPr>
              <a:t>312 </a:t>
            </a:r>
            <a:r>
              <a:rPr lang="en" sz="1600">
                <a:latin typeface="Arial"/>
                <a:ea typeface="Arial"/>
                <a:cs typeface="Arial"/>
                <a:sym typeface="Arial"/>
              </a:rPr>
              <a:t>enrolled in a randomized, placebo-controlled trial testing </a:t>
            </a:r>
            <a:r>
              <a:rPr lang="en" sz="1600">
                <a:latin typeface="Arial"/>
                <a:ea typeface="Arial"/>
                <a:cs typeface="Arial"/>
                <a:sym typeface="Arial"/>
              </a:rPr>
              <a:t>D-penicillamine</a:t>
            </a:r>
            <a:endParaRPr sz="1600">
              <a:latin typeface="Arial"/>
              <a:ea typeface="Arial"/>
              <a:cs typeface="Arial"/>
              <a:sym typeface="Arial"/>
            </a:endParaRPr>
          </a:p>
          <a:p>
            <a:pPr indent="-330200" lvl="2" marL="1371600" rtl="0" algn="l">
              <a:spcBef>
                <a:spcPts val="0"/>
              </a:spcBef>
              <a:spcAft>
                <a:spcPts val="0"/>
              </a:spcAft>
              <a:buSzPts val="1600"/>
              <a:buChar char="■"/>
            </a:pPr>
            <a:r>
              <a:rPr b="1" lang="en" sz="1600">
                <a:latin typeface="Arial"/>
                <a:ea typeface="Arial"/>
                <a:cs typeface="Arial"/>
                <a:sym typeface="Arial"/>
              </a:rPr>
              <a:t>112 </a:t>
            </a:r>
            <a:r>
              <a:rPr lang="en" sz="1600">
                <a:latin typeface="Arial"/>
                <a:ea typeface="Arial"/>
                <a:cs typeface="Arial"/>
                <a:sym typeface="Arial"/>
              </a:rPr>
              <a:t>did not participate in the trial but provided basic metrics and survival data</a:t>
            </a:r>
            <a:endParaRPr sz="1600">
              <a:latin typeface="Arial"/>
              <a:ea typeface="Arial"/>
              <a:cs typeface="Arial"/>
              <a:sym typeface="Arial"/>
            </a:endParaRPr>
          </a:p>
          <a:p>
            <a:pPr indent="-330200" lvl="3" marL="1828800" rtl="0" algn="l">
              <a:spcBef>
                <a:spcPts val="0"/>
              </a:spcBef>
              <a:spcAft>
                <a:spcPts val="0"/>
              </a:spcAft>
              <a:buSzPts val="1600"/>
              <a:buChar char="●"/>
            </a:pPr>
            <a:r>
              <a:rPr b="1" lang="en" sz="1600">
                <a:latin typeface="Arial"/>
                <a:ea typeface="Arial"/>
                <a:cs typeface="Arial"/>
                <a:sym typeface="Arial"/>
              </a:rPr>
              <a:t>6 </a:t>
            </a:r>
            <a:r>
              <a:rPr lang="en" sz="1600">
                <a:latin typeface="Arial"/>
                <a:ea typeface="Arial"/>
                <a:cs typeface="Arial"/>
                <a:sym typeface="Arial"/>
              </a:rPr>
              <a:t>patients were lost to follow-up shortly after diagnosis</a:t>
            </a:r>
            <a:endParaRPr sz="1600">
              <a:latin typeface="Arial"/>
              <a:ea typeface="Arial"/>
              <a:cs typeface="Arial"/>
              <a:sym typeface="Arial"/>
            </a:endParaRPr>
          </a:p>
          <a:p>
            <a:pPr indent="-330200" lvl="1" marL="914400" rtl="0" algn="l">
              <a:spcBef>
                <a:spcPts val="0"/>
              </a:spcBef>
              <a:spcAft>
                <a:spcPts val="0"/>
              </a:spcAft>
              <a:buSzPts val="1600"/>
              <a:buChar char="○"/>
            </a:pPr>
            <a:r>
              <a:rPr lang="en" sz="1600">
                <a:latin typeface="Arial"/>
                <a:ea typeface="Arial"/>
                <a:cs typeface="Arial"/>
                <a:sym typeface="Arial"/>
              </a:rPr>
              <a:t>After drop missing values, there are </a:t>
            </a:r>
            <a:r>
              <a:rPr b="1" lang="en" sz="1600">
                <a:latin typeface="Arial"/>
                <a:ea typeface="Arial"/>
                <a:cs typeface="Arial"/>
                <a:sym typeface="Arial"/>
              </a:rPr>
              <a:t>276</a:t>
            </a:r>
            <a:r>
              <a:rPr lang="en" sz="1600">
                <a:latin typeface="Arial"/>
                <a:ea typeface="Arial"/>
                <a:cs typeface="Arial"/>
                <a:sym typeface="Arial"/>
              </a:rPr>
              <a:t> participants remaining in our analysis.</a:t>
            </a:r>
            <a:endParaRPr sz="1600">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6" name="Google Shape;76;p15"/>
          <p:cNvSpPr txBox="1"/>
          <p:nvPr/>
        </p:nvSpPr>
        <p:spPr>
          <a:xfrm>
            <a:off x="2749875" y="4703625"/>
            <a:ext cx="639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https://www.archive.ics.uci.edu/dataset/878/cirrhosis+patient+survival+prediction+dataset-1</a:t>
            </a:r>
            <a:endParaRPr sz="1200">
              <a:solidFill>
                <a:schemeClr val="accent3"/>
              </a:solidFill>
              <a:latin typeface="Proxima Nova"/>
              <a:ea typeface="Proxima Nova"/>
              <a:cs typeface="Proxima Nova"/>
              <a:sym typeface="Proxima Nova"/>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134700" y="185625"/>
            <a:ext cx="3885300" cy="4744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000"/>
              </a:spcBef>
              <a:spcAft>
                <a:spcPts val="0"/>
              </a:spcAft>
              <a:buClr>
                <a:schemeClr val="accent3"/>
              </a:buClr>
              <a:buSzPts val="1300"/>
              <a:buFont typeface="Proxima Nova"/>
              <a:buChar char="●"/>
            </a:pPr>
            <a:r>
              <a:rPr lang="en" sz="1300">
                <a:solidFill>
                  <a:schemeClr val="accent3"/>
                </a:solidFill>
              </a:rPr>
              <a:t>Total Instances</a:t>
            </a:r>
            <a:r>
              <a:rPr lang="en" sz="1300">
                <a:solidFill>
                  <a:schemeClr val="accent3"/>
                </a:solidFill>
              </a:rPr>
              <a:t>: </a:t>
            </a:r>
            <a:r>
              <a:rPr b="1" lang="en" sz="1300">
                <a:solidFill>
                  <a:schemeClr val="accent3"/>
                </a:solidFill>
              </a:rPr>
              <a:t>276 </a:t>
            </a:r>
            <a:r>
              <a:rPr b="1" lang="en" sz="1300">
                <a:solidFill>
                  <a:schemeClr val="accent3"/>
                </a:solidFill>
              </a:rPr>
              <a:t>patients (missing values are filtered out)</a:t>
            </a:r>
            <a:endParaRPr b="1" sz="1300">
              <a:solidFill>
                <a:schemeClr val="accent3"/>
              </a:solidFill>
            </a:endParaRPr>
          </a:p>
          <a:p>
            <a:pPr indent="-311150" lvl="0" marL="457200" rtl="0" algn="l">
              <a:lnSpc>
                <a:spcPct val="115000"/>
              </a:lnSpc>
              <a:spcBef>
                <a:spcPts val="0"/>
              </a:spcBef>
              <a:spcAft>
                <a:spcPts val="0"/>
              </a:spcAft>
              <a:buClr>
                <a:schemeClr val="accent3"/>
              </a:buClr>
              <a:buSzPts val="1300"/>
              <a:buFont typeface="Proxima Nova"/>
              <a:buChar char="●"/>
            </a:pPr>
            <a:r>
              <a:rPr b="1" lang="en" sz="1300">
                <a:solidFill>
                  <a:schemeClr val="accent3"/>
                </a:solidFill>
              </a:rPr>
              <a:t>Features:</a:t>
            </a:r>
            <a:r>
              <a:rPr lang="en" sz="1300">
                <a:solidFill>
                  <a:schemeClr val="accent3"/>
                </a:solidFill>
              </a:rPr>
              <a:t> </a:t>
            </a:r>
            <a:endParaRPr sz="1300">
              <a:solidFill>
                <a:schemeClr val="accent3"/>
              </a:solidFill>
            </a:endParaRPr>
          </a:p>
          <a:p>
            <a:pPr indent="-311150" lvl="1" marL="914400" rtl="0" algn="l">
              <a:lnSpc>
                <a:spcPct val="115000"/>
              </a:lnSpc>
              <a:spcBef>
                <a:spcPts val="0"/>
              </a:spcBef>
              <a:spcAft>
                <a:spcPts val="0"/>
              </a:spcAft>
              <a:buClr>
                <a:schemeClr val="accent3"/>
              </a:buClr>
              <a:buSzPts val="1300"/>
              <a:buFont typeface="Proxima Nova"/>
              <a:buChar char="○"/>
            </a:pPr>
            <a:r>
              <a:rPr b="1" lang="en" sz="1300">
                <a:solidFill>
                  <a:schemeClr val="accent3"/>
                </a:solidFill>
              </a:rPr>
              <a:t>Demographics</a:t>
            </a:r>
            <a:r>
              <a:rPr lang="en" sz="1300">
                <a:solidFill>
                  <a:schemeClr val="accent3"/>
                </a:solidFill>
              </a:rPr>
              <a:t>: Age, Sex</a:t>
            </a:r>
            <a:endParaRPr sz="1300">
              <a:solidFill>
                <a:schemeClr val="accent3"/>
              </a:solidFill>
            </a:endParaRPr>
          </a:p>
          <a:p>
            <a:pPr indent="-311150" lvl="1" marL="914400" rtl="0" algn="l">
              <a:lnSpc>
                <a:spcPct val="115000"/>
              </a:lnSpc>
              <a:spcBef>
                <a:spcPts val="0"/>
              </a:spcBef>
              <a:spcAft>
                <a:spcPts val="0"/>
              </a:spcAft>
              <a:buClr>
                <a:schemeClr val="accent3"/>
              </a:buClr>
              <a:buSzPts val="1300"/>
              <a:buFont typeface="Proxima Nova"/>
              <a:buChar char="○"/>
            </a:pPr>
            <a:r>
              <a:rPr b="1" lang="en" sz="1300">
                <a:solidFill>
                  <a:schemeClr val="accent3"/>
                </a:solidFill>
              </a:rPr>
              <a:t>Clinical Indicators</a:t>
            </a:r>
            <a:r>
              <a:rPr lang="en" sz="1300">
                <a:solidFill>
                  <a:schemeClr val="accent3"/>
                </a:solidFill>
              </a:rPr>
              <a:t>: Serum Bilirubin, Albumin, Alkaline Phosphatase, etc.</a:t>
            </a:r>
            <a:endParaRPr sz="1300">
              <a:solidFill>
                <a:schemeClr val="accent3"/>
              </a:solidFill>
            </a:endParaRPr>
          </a:p>
          <a:p>
            <a:pPr indent="-311150" lvl="1" marL="914400" rtl="0" algn="l">
              <a:lnSpc>
                <a:spcPct val="115000"/>
              </a:lnSpc>
              <a:spcBef>
                <a:spcPts val="0"/>
              </a:spcBef>
              <a:spcAft>
                <a:spcPts val="0"/>
              </a:spcAft>
              <a:buClr>
                <a:schemeClr val="accent3"/>
              </a:buClr>
              <a:buSzPts val="1300"/>
              <a:buFont typeface="Proxima Nova"/>
              <a:buChar char="○"/>
            </a:pPr>
            <a:r>
              <a:rPr b="1" lang="en" sz="1300">
                <a:solidFill>
                  <a:schemeClr val="accent3"/>
                </a:solidFill>
              </a:rPr>
              <a:t>Symptoms</a:t>
            </a:r>
            <a:r>
              <a:rPr lang="en" sz="1300">
                <a:solidFill>
                  <a:schemeClr val="accent3"/>
                </a:solidFill>
              </a:rPr>
              <a:t>: Presence of Ascites, </a:t>
            </a:r>
            <a:r>
              <a:rPr lang="en" sz="1300">
                <a:solidFill>
                  <a:schemeClr val="accent3"/>
                </a:solidFill>
              </a:rPr>
              <a:t>Hepatomegaly</a:t>
            </a:r>
            <a:r>
              <a:rPr lang="en" sz="1300">
                <a:solidFill>
                  <a:schemeClr val="accent3"/>
                </a:solidFill>
              </a:rPr>
              <a:t>, </a:t>
            </a:r>
            <a:r>
              <a:rPr lang="en" sz="1300">
                <a:solidFill>
                  <a:schemeClr val="accent3"/>
                </a:solidFill>
              </a:rPr>
              <a:t>Spider angiomas</a:t>
            </a:r>
            <a:r>
              <a:rPr lang="en" sz="1300">
                <a:solidFill>
                  <a:schemeClr val="accent3"/>
                </a:solidFill>
              </a:rPr>
              <a:t>, Edema</a:t>
            </a:r>
            <a:endParaRPr sz="1300">
              <a:solidFill>
                <a:schemeClr val="accent3"/>
              </a:solidFill>
            </a:endParaRPr>
          </a:p>
          <a:p>
            <a:pPr indent="-311150" lvl="1" marL="914400" rtl="0" algn="l">
              <a:lnSpc>
                <a:spcPct val="115000"/>
              </a:lnSpc>
              <a:spcBef>
                <a:spcPts val="0"/>
              </a:spcBef>
              <a:spcAft>
                <a:spcPts val="0"/>
              </a:spcAft>
              <a:buClr>
                <a:schemeClr val="accent3"/>
              </a:buClr>
              <a:buSzPts val="1300"/>
              <a:buFont typeface="Proxima Nova"/>
              <a:buChar char="○"/>
            </a:pPr>
            <a:r>
              <a:rPr b="1" lang="en" sz="1300">
                <a:solidFill>
                  <a:schemeClr val="accent3"/>
                </a:solidFill>
              </a:rPr>
              <a:t>Laboratory Results</a:t>
            </a:r>
            <a:r>
              <a:rPr lang="en" sz="1300">
                <a:solidFill>
                  <a:schemeClr val="accent3"/>
                </a:solidFill>
              </a:rPr>
              <a:t>: Cholesterol, Copper, SGOT, Triglycerides, Platelets, Prothrombin Time</a:t>
            </a:r>
            <a:endParaRPr sz="1300">
              <a:solidFill>
                <a:schemeClr val="accent3"/>
              </a:solidFill>
            </a:endParaRPr>
          </a:p>
          <a:p>
            <a:pPr indent="-311150" lvl="1" marL="914400" rtl="0" algn="l">
              <a:lnSpc>
                <a:spcPct val="115000"/>
              </a:lnSpc>
              <a:spcBef>
                <a:spcPts val="0"/>
              </a:spcBef>
              <a:spcAft>
                <a:spcPts val="0"/>
              </a:spcAft>
              <a:buClr>
                <a:schemeClr val="accent3"/>
              </a:buClr>
              <a:buSzPts val="1300"/>
              <a:buFont typeface="Proxima Nova"/>
              <a:buChar char="○"/>
            </a:pPr>
            <a:r>
              <a:rPr b="1" lang="en" sz="1300">
                <a:solidFill>
                  <a:schemeClr val="accent3"/>
                </a:solidFill>
              </a:rPr>
              <a:t>Disease Stage</a:t>
            </a:r>
            <a:r>
              <a:rPr lang="en" sz="1300">
                <a:solidFill>
                  <a:schemeClr val="accent3"/>
                </a:solidFill>
              </a:rPr>
              <a:t>: Histologic stage of disease (1 to 4)</a:t>
            </a:r>
            <a:endParaRPr sz="1300">
              <a:solidFill>
                <a:schemeClr val="accent3"/>
              </a:solidFill>
            </a:endParaRPr>
          </a:p>
          <a:p>
            <a:pPr indent="-311150" lvl="0" marL="457200" rtl="0" algn="l">
              <a:lnSpc>
                <a:spcPct val="115000"/>
              </a:lnSpc>
              <a:spcBef>
                <a:spcPts val="0"/>
              </a:spcBef>
              <a:spcAft>
                <a:spcPts val="0"/>
              </a:spcAft>
              <a:buClr>
                <a:schemeClr val="accent3"/>
              </a:buClr>
              <a:buSzPts val="1300"/>
              <a:buChar char="●"/>
            </a:pPr>
            <a:r>
              <a:rPr b="1" lang="en" sz="1300">
                <a:solidFill>
                  <a:schemeClr val="accent3"/>
                </a:solidFill>
              </a:rPr>
              <a:t>Outcome: </a:t>
            </a:r>
            <a:endParaRPr b="1" sz="1300">
              <a:solidFill>
                <a:schemeClr val="accent3"/>
              </a:solidFill>
            </a:endParaRPr>
          </a:p>
          <a:p>
            <a:pPr indent="-311150" lvl="1" marL="914400" rtl="0" algn="l">
              <a:lnSpc>
                <a:spcPct val="115000"/>
              </a:lnSpc>
              <a:spcBef>
                <a:spcPts val="0"/>
              </a:spcBef>
              <a:spcAft>
                <a:spcPts val="0"/>
              </a:spcAft>
              <a:buClr>
                <a:schemeClr val="accent3"/>
              </a:buClr>
              <a:buSzPts val="1300"/>
              <a:buChar char="○"/>
            </a:pPr>
            <a:r>
              <a:rPr lang="en" sz="1300">
                <a:solidFill>
                  <a:schemeClr val="accent3"/>
                </a:solidFill>
              </a:rPr>
              <a:t>Event: </a:t>
            </a:r>
            <a:r>
              <a:rPr lang="en" sz="1300">
                <a:solidFill>
                  <a:schemeClr val="accent3"/>
                </a:solidFill>
              </a:rPr>
              <a:t>D (Death)</a:t>
            </a:r>
            <a:endParaRPr sz="1300">
              <a:solidFill>
                <a:schemeClr val="accent3"/>
              </a:solidFill>
            </a:endParaRPr>
          </a:p>
          <a:p>
            <a:pPr indent="-311150" lvl="1" marL="914400" rtl="0" algn="l">
              <a:lnSpc>
                <a:spcPct val="115000"/>
              </a:lnSpc>
              <a:spcBef>
                <a:spcPts val="0"/>
              </a:spcBef>
              <a:spcAft>
                <a:spcPts val="0"/>
              </a:spcAft>
              <a:buClr>
                <a:schemeClr val="accent3"/>
              </a:buClr>
              <a:buSzPts val="1300"/>
              <a:buChar char="○"/>
            </a:pPr>
            <a:r>
              <a:rPr lang="en" sz="1300">
                <a:solidFill>
                  <a:schemeClr val="accent3"/>
                </a:solidFill>
              </a:rPr>
              <a:t>Censor: C (Censored) &amp; CL (Censored due to liver transplantation)</a:t>
            </a:r>
            <a:endParaRPr sz="1300">
              <a:solidFill>
                <a:schemeClr val="accent3"/>
              </a:solidFill>
            </a:endParaRPr>
          </a:p>
        </p:txBody>
      </p:sp>
      <p:pic>
        <p:nvPicPr>
          <p:cNvPr id="83" name="Google Shape;83;p16"/>
          <p:cNvPicPr preferRelativeResize="0"/>
          <p:nvPr/>
        </p:nvPicPr>
        <p:blipFill>
          <a:blip r:embed="rId3">
            <a:alphaModFix/>
          </a:blip>
          <a:stretch>
            <a:fillRect/>
          </a:stretch>
        </p:blipFill>
        <p:spPr>
          <a:xfrm>
            <a:off x="3941775" y="693475"/>
            <a:ext cx="4970700" cy="3756553"/>
          </a:xfrm>
          <a:prstGeom prst="rect">
            <a:avLst/>
          </a:prstGeom>
          <a:noFill/>
          <a:ln>
            <a:noFill/>
          </a:ln>
        </p:spPr>
      </p:pic>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96275" y="882175"/>
            <a:ext cx="3416700" cy="19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Arial"/>
                <a:ea typeface="Arial"/>
                <a:cs typeface="Arial"/>
                <a:sym typeface="Arial"/>
              </a:rPr>
              <a:t>Baseline Statistics by Outcome Status</a:t>
            </a:r>
            <a:endParaRPr sz="3400">
              <a:latin typeface="Arial"/>
              <a:ea typeface="Arial"/>
              <a:cs typeface="Arial"/>
              <a:sym typeface="Arial"/>
            </a:endParaRPr>
          </a:p>
        </p:txBody>
      </p:sp>
      <p:pic>
        <p:nvPicPr>
          <p:cNvPr id="90" name="Google Shape;90;p17"/>
          <p:cNvPicPr preferRelativeResize="0"/>
          <p:nvPr/>
        </p:nvPicPr>
        <p:blipFill rotWithShape="1">
          <a:blip r:embed="rId3">
            <a:alphaModFix/>
          </a:blip>
          <a:srcRect b="16552" l="8688" r="3011" t="19931"/>
          <a:stretch/>
        </p:blipFill>
        <p:spPr>
          <a:xfrm>
            <a:off x="3674625" y="-12"/>
            <a:ext cx="5391124" cy="5016924"/>
          </a:xfrm>
          <a:prstGeom prst="rect">
            <a:avLst/>
          </a:prstGeom>
          <a:noFill/>
          <a:ln>
            <a:noFill/>
          </a:ln>
        </p:spPr>
      </p:pic>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444850" y="138100"/>
            <a:ext cx="425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7" name="Google Shape;97;p18"/>
          <p:cNvSpPr txBox="1"/>
          <p:nvPr>
            <p:ph type="title"/>
          </p:nvPr>
        </p:nvSpPr>
        <p:spPr>
          <a:xfrm>
            <a:off x="2727150" y="4309250"/>
            <a:ext cx="36897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Box plots</a:t>
            </a:r>
            <a:r>
              <a:rPr lang="en" sz="1800"/>
              <a:t> for continuous variables</a:t>
            </a:r>
            <a:endParaRPr sz="1800"/>
          </a:p>
        </p:txBody>
      </p:sp>
      <p:pic>
        <p:nvPicPr>
          <p:cNvPr id="98" name="Google Shape;98;p18"/>
          <p:cNvPicPr preferRelativeResize="0"/>
          <p:nvPr/>
        </p:nvPicPr>
        <p:blipFill rotWithShape="1">
          <a:blip r:embed="rId3">
            <a:alphaModFix/>
          </a:blip>
          <a:srcRect b="14846" l="3596" r="992" t="8070"/>
          <a:stretch/>
        </p:blipFill>
        <p:spPr>
          <a:xfrm>
            <a:off x="1772450" y="803400"/>
            <a:ext cx="5599100" cy="3413248"/>
          </a:xfrm>
          <a:prstGeom prst="rect">
            <a:avLst/>
          </a:prstGeom>
          <a:noFill/>
          <a:ln>
            <a:noFill/>
          </a:ln>
        </p:spPr>
      </p:pic>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414550" y="76200"/>
            <a:ext cx="4314900" cy="6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105" name="Google Shape;105;p19"/>
          <p:cNvPicPr preferRelativeResize="0"/>
          <p:nvPr/>
        </p:nvPicPr>
        <p:blipFill rotWithShape="1">
          <a:blip r:embed="rId3">
            <a:alphaModFix/>
          </a:blip>
          <a:srcRect b="0" l="16999" r="18090" t="4906"/>
          <a:stretch/>
        </p:blipFill>
        <p:spPr>
          <a:xfrm>
            <a:off x="5028400" y="634475"/>
            <a:ext cx="3624650" cy="3674651"/>
          </a:xfrm>
          <a:prstGeom prst="rect">
            <a:avLst/>
          </a:prstGeom>
          <a:noFill/>
          <a:ln>
            <a:noFill/>
          </a:ln>
        </p:spPr>
      </p:pic>
      <p:pic>
        <p:nvPicPr>
          <p:cNvPr id="106" name="Google Shape;106;p19"/>
          <p:cNvPicPr preferRelativeResize="0"/>
          <p:nvPr/>
        </p:nvPicPr>
        <p:blipFill rotWithShape="1">
          <a:blip r:embed="rId4">
            <a:alphaModFix/>
          </a:blip>
          <a:srcRect b="9622" l="5579" r="2661" t="6195"/>
          <a:stretch/>
        </p:blipFill>
        <p:spPr>
          <a:xfrm>
            <a:off x="107363" y="1097862"/>
            <a:ext cx="4656375" cy="2956099"/>
          </a:xfrm>
          <a:prstGeom prst="rect">
            <a:avLst/>
          </a:prstGeom>
          <a:noFill/>
          <a:ln>
            <a:noFill/>
          </a:ln>
        </p:spPr>
      </p:pic>
      <p:sp>
        <p:nvSpPr>
          <p:cNvPr id="107" name="Google Shape;107;p19"/>
          <p:cNvSpPr txBox="1"/>
          <p:nvPr>
            <p:ph type="title"/>
          </p:nvPr>
        </p:nvSpPr>
        <p:spPr>
          <a:xfrm>
            <a:off x="717250" y="4309125"/>
            <a:ext cx="36897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Bar plots for categorical variables</a:t>
            </a:r>
            <a:endParaRPr sz="1800"/>
          </a:p>
        </p:txBody>
      </p:sp>
      <p:sp>
        <p:nvSpPr>
          <p:cNvPr id="108" name="Google Shape;108;p19"/>
          <p:cNvSpPr txBox="1"/>
          <p:nvPr>
            <p:ph type="title"/>
          </p:nvPr>
        </p:nvSpPr>
        <p:spPr>
          <a:xfrm>
            <a:off x="6167600" y="4309125"/>
            <a:ext cx="20253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Correlation plot</a:t>
            </a:r>
            <a:endParaRPr sz="1800"/>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Kaplan Meier Survival Estimate</a:t>
            </a:r>
            <a:endParaRPr/>
          </a:p>
        </p:txBody>
      </p:sp>
      <p:sp>
        <p:nvSpPr>
          <p:cNvPr id="115" name="Google Shape;115;p20"/>
          <p:cNvSpPr txBox="1"/>
          <p:nvPr/>
        </p:nvSpPr>
        <p:spPr>
          <a:xfrm>
            <a:off x="311700" y="1130150"/>
            <a:ext cx="809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
              <a:t>75% Survival time: </a:t>
            </a:r>
            <a:r>
              <a:rPr lang="en"/>
              <a:t>~4 years</a:t>
            </a:r>
            <a:endParaRPr/>
          </a:p>
          <a:p>
            <a:pPr indent="-317500" lvl="0" marL="457200" rtl="0" algn="l">
              <a:spcBef>
                <a:spcPts val="0"/>
              </a:spcBef>
              <a:spcAft>
                <a:spcPts val="0"/>
              </a:spcAft>
              <a:buSzPts val="1400"/>
              <a:buChar char="●"/>
            </a:pPr>
            <a:r>
              <a:rPr b="1" lang="en"/>
              <a:t>50% Survival time: </a:t>
            </a:r>
            <a:r>
              <a:rPr lang="en"/>
              <a:t>~9 years</a:t>
            </a:r>
            <a:endParaRPr b="1"/>
          </a:p>
        </p:txBody>
      </p:sp>
      <p:pic>
        <p:nvPicPr>
          <p:cNvPr id="116" name="Google Shape;116;p20"/>
          <p:cNvPicPr preferRelativeResize="0"/>
          <p:nvPr/>
        </p:nvPicPr>
        <p:blipFill>
          <a:blip r:embed="rId3">
            <a:alphaModFix/>
          </a:blip>
          <a:stretch>
            <a:fillRect/>
          </a:stretch>
        </p:blipFill>
        <p:spPr>
          <a:xfrm>
            <a:off x="5903750" y="2672575"/>
            <a:ext cx="3117401" cy="1984096"/>
          </a:xfrm>
          <a:prstGeom prst="rect">
            <a:avLst/>
          </a:prstGeom>
          <a:noFill/>
          <a:ln>
            <a:noFill/>
          </a:ln>
        </p:spPr>
      </p:pic>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0"/>
          <p:cNvPicPr preferRelativeResize="0"/>
          <p:nvPr/>
        </p:nvPicPr>
        <p:blipFill>
          <a:blip r:embed="rId4">
            <a:alphaModFix/>
          </a:blip>
          <a:stretch>
            <a:fillRect/>
          </a:stretch>
        </p:blipFill>
        <p:spPr>
          <a:xfrm>
            <a:off x="250850" y="2639200"/>
            <a:ext cx="5598951" cy="20508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75450" y="123425"/>
            <a:ext cx="4158000" cy="105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Kaplan Meier Survival Probability By </a:t>
            </a:r>
            <a:r>
              <a:rPr b="1" lang="en" sz="3300"/>
              <a:t>Drug</a:t>
            </a:r>
            <a:endParaRPr b="1" sz="3300"/>
          </a:p>
        </p:txBody>
      </p:sp>
      <p:sp>
        <p:nvSpPr>
          <p:cNvPr id="124" name="Google Shape;12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1900">
                <a:latin typeface="Arial"/>
                <a:ea typeface="Arial"/>
                <a:cs typeface="Arial"/>
                <a:sym typeface="Arial"/>
              </a:rPr>
              <a:t>Log Rank Test Result:</a:t>
            </a:r>
            <a:endParaRPr sz="1900">
              <a:latin typeface="Arial"/>
              <a:ea typeface="Arial"/>
              <a:cs typeface="Arial"/>
              <a:sym typeface="Arial"/>
            </a:endParaRPr>
          </a:p>
          <a:p>
            <a:pPr indent="-317500" lvl="0" marL="457200" rtl="0" algn="l">
              <a:spcBef>
                <a:spcPts val="1000"/>
              </a:spcBef>
              <a:spcAft>
                <a:spcPts val="0"/>
              </a:spcAft>
              <a:buSzPts val="1400"/>
              <a:buFont typeface="Arial"/>
              <a:buChar char="●"/>
            </a:pPr>
            <a:r>
              <a:rPr b="1" lang="en" sz="1400">
                <a:latin typeface="Arial"/>
                <a:ea typeface="Arial"/>
                <a:cs typeface="Arial"/>
                <a:sym typeface="Arial"/>
              </a:rPr>
              <a:t>P-value:</a:t>
            </a:r>
            <a:r>
              <a:rPr lang="en" sz="1400">
                <a:latin typeface="Arial"/>
                <a:ea typeface="Arial"/>
                <a:cs typeface="Arial"/>
                <a:sym typeface="Arial"/>
              </a:rPr>
              <a:t> 0.5246 ( &gt; 0.05)</a:t>
            </a:r>
            <a:endParaRPr sz="1400">
              <a:latin typeface="Arial"/>
              <a:ea typeface="Arial"/>
              <a:cs typeface="Arial"/>
              <a:sym typeface="Arial"/>
            </a:endParaRPr>
          </a:p>
          <a:p>
            <a:pPr indent="-317500" lvl="0" marL="457200" rtl="0" algn="l">
              <a:spcBef>
                <a:spcPts val="1000"/>
              </a:spcBef>
              <a:spcAft>
                <a:spcPts val="0"/>
              </a:spcAft>
              <a:buSzPts val="1400"/>
              <a:buFont typeface="Arial"/>
              <a:buChar char="●"/>
            </a:pPr>
            <a:r>
              <a:rPr b="1" lang="en" sz="1400">
                <a:latin typeface="Arial"/>
                <a:ea typeface="Arial"/>
                <a:cs typeface="Arial"/>
                <a:sym typeface="Arial"/>
              </a:rPr>
              <a:t>Interpretation:</a:t>
            </a:r>
            <a:r>
              <a:rPr lang="en" sz="1400">
                <a:latin typeface="Arial"/>
                <a:ea typeface="Arial"/>
                <a:cs typeface="Arial"/>
                <a:sym typeface="Arial"/>
              </a:rPr>
              <a:t> No statistically significant difference in survival outcomes between the drug groups.</a:t>
            </a:r>
            <a:endParaRPr sz="1400">
              <a:latin typeface="Arial"/>
              <a:ea typeface="Arial"/>
              <a:cs typeface="Arial"/>
              <a:sym typeface="Arial"/>
            </a:endParaRPr>
          </a:p>
          <a:p>
            <a:pPr indent="-317500" lvl="0" marL="457200" rtl="0" algn="l">
              <a:spcBef>
                <a:spcPts val="1000"/>
              </a:spcBef>
              <a:spcAft>
                <a:spcPts val="1000"/>
              </a:spcAft>
              <a:buSzPts val="1400"/>
              <a:buFont typeface="Arial"/>
              <a:buChar char="●"/>
            </a:pPr>
            <a:r>
              <a:rPr b="1" lang="en" sz="1400">
                <a:latin typeface="Arial"/>
                <a:ea typeface="Arial"/>
                <a:cs typeface="Arial"/>
                <a:sym typeface="Arial"/>
              </a:rPr>
              <a:t>Conclusion:</a:t>
            </a:r>
            <a:r>
              <a:rPr lang="en" sz="1400">
                <a:latin typeface="Arial"/>
                <a:ea typeface="Arial"/>
                <a:cs typeface="Arial"/>
                <a:sym typeface="Arial"/>
              </a:rPr>
              <a:t> D-penicillamine does not demonstrate a statistically significant difference from the placebo group.</a:t>
            </a:r>
            <a:endParaRPr sz="2100">
              <a:latin typeface="Arial"/>
              <a:ea typeface="Arial"/>
              <a:cs typeface="Arial"/>
              <a:sym typeface="Arial"/>
            </a:endParaRPr>
          </a:p>
        </p:txBody>
      </p:sp>
      <p:pic>
        <p:nvPicPr>
          <p:cNvPr id="125" name="Google Shape;125;p21"/>
          <p:cNvPicPr preferRelativeResize="0"/>
          <p:nvPr/>
        </p:nvPicPr>
        <p:blipFill>
          <a:blip r:embed="rId3">
            <a:alphaModFix/>
          </a:blip>
          <a:stretch>
            <a:fillRect/>
          </a:stretch>
        </p:blipFill>
        <p:spPr>
          <a:xfrm>
            <a:off x="311200" y="1243050"/>
            <a:ext cx="4037700" cy="2657400"/>
          </a:xfrm>
          <a:prstGeom prst="rect">
            <a:avLst/>
          </a:prstGeom>
          <a:noFill/>
          <a:ln>
            <a:noFill/>
          </a:ln>
        </p:spPr>
      </p:pic>
      <p:pic>
        <p:nvPicPr>
          <p:cNvPr id="126" name="Google Shape;126;p21"/>
          <p:cNvPicPr preferRelativeResize="0"/>
          <p:nvPr/>
        </p:nvPicPr>
        <p:blipFill>
          <a:blip r:embed="rId4">
            <a:alphaModFix/>
          </a:blip>
          <a:stretch>
            <a:fillRect/>
          </a:stretch>
        </p:blipFill>
        <p:spPr>
          <a:xfrm>
            <a:off x="396437" y="4088025"/>
            <a:ext cx="3684890" cy="672150"/>
          </a:xfrm>
          <a:prstGeom prst="rect">
            <a:avLst/>
          </a:prstGeom>
          <a:noFill/>
          <a:ln>
            <a:noFill/>
          </a:ln>
        </p:spPr>
      </p:pic>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