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14" r:id="rId2"/>
    <p:sldId id="464" r:id="rId3"/>
    <p:sldId id="465" r:id="rId4"/>
    <p:sldId id="472" r:id="rId5"/>
    <p:sldId id="463" r:id="rId6"/>
    <p:sldId id="473" r:id="rId7"/>
    <p:sldId id="474" r:id="rId8"/>
    <p:sldId id="475" r:id="rId9"/>
    <p:sldId id="476" r:id="rId10"/>
    <p:sldId id="477" r:id="rId11"/>
    <p:sldId id="454" r:id="rId12"/>
    <p:sldId id="4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C000"/>
    <a:srgbClr val="FFFF00"/>
    <a:srgbClr val="00FF00"/>
    <a:srgbClr val="0965BC"/>
    <a:srgbClr val="021F41"/>
    <a:srgbClr val="06428B"/>
    <a:srgbClr val="011E3E"/>
    <a:srgbClr val="032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5" autoAdjust="0"/>
    <p:restoredTop sz="78806" autoAdjust="0"/>
  </p:normalViewPr>
  <p:slideViewPr>
    <p:cSldViewPr>
      <p:cViewPr varScale="1">
        <p:scale>
          <a:sx n="69" d="100"/>
          <a:sy n="69" d="100"/>
        </p:scale>
        <p:origin x="1195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D92A3-93C5-4462-A1A6-178DDD288351}" type="datetimeFigureOut">
              <a:rPr lang="zh-CN" altLang="en-US" smtClean="0"/>
              <a:t>2023/5/28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E61FD-5EF2-4517-A586-C0F0F12AF9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9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61FD-5EF2-4517-A586-C0F0F12AF9D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66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61FD-5EF2-4517-A586-C0F0F12AF9D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92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61FD-5EF2-4517-A586-C0F0F12AF9D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366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61FD-5EF2-4517-A586-C0F0F12AF9D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21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61FD-5EF2-4517-A586-C0F0F12AF9D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90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sz="16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61FD-5EF2-4517-A586-C0F0F12AF9D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03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CNNs always tend to segment a cluster of pixels near the targets (region-to-region mapping) with low confidence at the early stage, and then gradually learn to predict GT point labels (region-to-point mapping) with high confidence.</a:t>
            </a:r>
            <a:r>
              <a:rPr lang="en-US" altLang="zh-CN" sz="1200" dirty="0" smtClean="0"/>
              <a:t> </a:t>
            </a:r>
            <a:endParaRPr lang="zh-CN" altLang="en-US" sz="12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61FD-5EF2-4517-A586-C0F0F12AF9D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74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61FD-5EF2-4517-A586-C0F0F12AF9D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40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61FD-5EF2-4517-A586-C0F0F12AF9D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018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61FD-5EF2-4517-A586-C0F0F12AF9D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4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61FD-5EF2-4517-A586-C0F0F12AF9D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194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E61FD-5EF2-4517-A586-C0F0F12AF9D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37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2023/5/28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2023/5/28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2023/5/28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2023/5/28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2023/5/28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mailto:yingxinyi18@nudt.edu.cn" TargetMode="External"/><Relationship Id="rId7" Type="http://schemas.openxmlformats.org/officeDocument/2006/relationships/image" Target="../media/image22.jpeg"/><Relationship Id="rId12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11" Type="http://schemas.openxmlformats.org/officeDocument/2006/relationships/image" Target="../media/image25.jpeg"/><Relationship Id="rId5" Type="http://schemas.openxmlformats.org/officeDocument/2006/relationships/image" Target="../media/image20.jpeg"/><Relationship Id="rId10" Type="http://schemas.openxmlformats.org/officeDocument/2006/relationships/image" Target="../media/image24.png"/><Relationship Id="rId4" Type="http://schemas.openxmlformats.org/officeDocument/2006/relationships/image" Target="../media/image19.jpeg"/><Relationship Id="rId9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emf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2412"/>
            <a:ext cx="12192000" cy="769441"/>
          </a:xfrm>
          <a:prstGeom prst="rect">
            <a:avLst/>
          </a:prstGeom>
          <a:gradFill>
            <a:gsLst>
              <a:gs pos="0">
                <a:srgbClr val="06428B"/>
              </a:gs>
              <a:gs pos="99000">
                <a:srgbClr val="021F41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altLang="zh-CN" sz="4400" b="1" i="1" dirty="0" smtClean="0">
                <a:solidFill>
                  <a:schemeClr val="bg1"/>
                </a:solidFill>
                <a:latin typeface="+mj-lt"/>
                <a:ea typeface="方正粗圆简体" panose="02010601030101010101" pitchFamily="2" charset="-122"/>
              </a:rPr>
              <a:t>  </a:t>
            </a:r>
            <a:r>
              <a:rPr lang="en-US" altLang="zh-CN" sz="4400" b="1" i="1" dirty="0" smtClean="0">
                <a:solidFill>
                  <a:schemeClr val="bg1"/>
                </a:solidFill>
                <a:latin typeface="+mj-lt"/>
                <a:ea typeface="方正粗圆简体" panose="02010601030101010101" pitchFamily="2" charset="-122"/>
              </a:rPr>
              <a:t>IEEE/CVF Conference on CVPR, 2023</a:t>
            </a:r>
            <a:endParaRPr lang="en-US" altLang="zh-CN" sz="4000" b="1" i="1" dirty="0">
              <a:solidFill>
                <a:schemeClr val="bg1"/>
              </a:solidFill>
              <a:latin typeface="+mj-lt"/>
              <a:ea typeface="方正粗圆简体" panose="02010601030101010101" pitchFamily="2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2618" y="1080347"/>
            <a:ext cx="118849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latin typeface="+mj-lt"/>
                <a:ea typeface="方正粗圆简体" panose="02010601030101010101" pitchFamily="2" charset="-122"/>
              </a:rPr>
              <a:t>Mapping Degeneration Meets Label </a:t>
            </a:r>
            <a:r>
              <a:rPr lang="en-US" altLang="zh-CN" sz="4000" b="1" dirty="0" smtClean="0">
                <a:latin typeface="+mj-lt"/>
                <a:ea typeface="方正粗圆简体" panose="02010601030101010101" pitchFamily="2" charset="-122"/>
              </a:rPr>
              <a:t>Evolution:</a:t>
            </a:r>
          </a:p>
          <a:p>
            <a:pPr algn="ctr"/>
            <a:r>
              <a:rPr lang="en-US" altLang="zh-CN" sz="4000" b="1" dirty="0" smtClean="0">
                <a:latin typeface="+mj-lt"/>
                <a:ea typeface="方正粗圆简体" panose="02010601030101010101" pitchFamily="2" charset="-122"/>
              </a:rPr>
              <a:t>Training </a:t>
            </a:r>
            <a:r>
              <a:rPr lang="en-US" altLang="zh-CN" sz="4000" b="1" dirty="0">
                <a:latin typeface="+mj-lt"/>
                <a:ea typeface="方正粗圆简体" panose="02010601030101010101" pitchFamily="2" charset="-122"/>
              </a:rPr>
              <a:t>an Infrared Small Target Detection Network with Single Point </a:t>
            </a:r>
            <a:r>
              <a:rPr lang="en-US" altLang="zh-CN" sz="4000" b="1" dirty="0" smtClean="0">
                <a:latin typeface="+mj-lt"/>
                <a:ea typeface="方正粗圆简体" panose="02010601030101010101" pitchFamily="2" charset="-122"/>
              </a:rPr>
              <a:t>Supervision</a:t>
            </a:r>
            <a:endParaRPr lang="en-US" altLang="zh-CN" sz="4000" b="1" dirty="0">
              <a:latin typeface="+mj-lt"/>
              <a:ea typeface="方正粗圆简体" panose="02010601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24001" y="3853489"/>
            <a:ext cx="9289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altLang="zh-CN" sz="3200" b="1" i="1" dirty="0">
                <a:latin typeface="+mj-lt"/>
                <a:ea typeface="方正粗圆简体" panose="02010601030101010101" pitchFamily="2" charset="-122"/>
              </a:rPr>
              <a:t>Xinyi Ying</a:t>
            </a:r>
            <a:r>
              <a:rPr lang="en-US" altLang="zh-CN" sz="3200" i="1" dirty="0">
                <a:latin typeface="+mj-lt"/>
                <a:ea typeface="方正粗圆简体" panose="02010601030101010101" pitchFamily="2" charset="-122"/>
              </a:rPr>
              <a:t>, Li Liu, Yingqian </a:t>
            </a:r>
            <a:r>
              <a:rPr lang="en-US" altLang="zh-CN" sz="3200" i="1" dirty="0" smtClean="0">
                <a:latin typeface="+mj-lt"/>
                <a:ea typeface="方正粗圆简体" panose="02010601030101010101" pitchFamily="2" charset="-122"/>
              </a:rPr>
              <a:t>Wang</a:t>
            </a:r>
            <a:r>
              <a:rPr lang="en-US" altLang="zh-CN" sz="3200" i="1" dirty="0">
                <a:latin typeface="+mj-lt"/>
                <a:ea typeface="方正粗圆简体" panose="02010601030101010101" pitchFamily="2" charset="-122"/>
              </a:rPr>
              <a:t>, </a:t>
            </a:r>
            <a:r>
              <a:rPr lang="en-US" altLang="zh-CN" sz="3200" i="1" dirty="0" err="1">
                <a:latin typeface="+mj-lt"/>
                <a:ea typeface="方正粗圆简体" panose="02010601030101010101" pitchFamily="2" charset="-122"/>
              </a:rPr>
              <a:t>Ruojing</a:t>
            </a:r>
            <a:r>
              <a:rPr lang="en-US" altLang="zh-CN" sz="3200" i="1" dirty="0">
                <a:latin typeface="+mj-lt"/>
                <a:ea typeface="方正粗圆简体" panose="02010601030101010101" pitchFamily="2" charset="-122"/>
              </a:rPr>
              <a:t> Li, </a:t>
            </a:r>
            <a:r>
              <a:rPr lang="en-US" altLang="zh-CN" sz="3200" i="1" dirty="0" err="1">
                <a:latin typeface="+mj-lt"/>
                <a:ea typeface="方正粗圆简体" panose="02010601030101010101" pitchFamily="2" charset="-122"/>
              </a:rPr>
              <a:t>Nuo</a:t>
            </a:r>
            <a:r>
              <a:rPr lang="en-US" altLang="zh-CN" sz="3200" i="1" dirty="0">
                <a:latin typeface="+mj-lt"/>
                <a:ea typeface="方正粗圆简体" panose="02010601030101010101" pitchFamily="2" charset="-122"/>
              </a:rPr>
              <a:t> Chen, </a:t>
            </a:r>
            <a:r>
              <a:rPr lang="en-US" altLang="zh-CN" sz="3200" i="1" dirty="0" err="1" smtClean="0">
                <a:latin typeface="+mj-lt"/>
                <a:ea typeface="方正粗圆简体" panose="02010601030101010101" pitchFamily="2" charset="-122"/>
              </a:rPr>
              <a:t>Zaiping</a:t>
            </a:r>
            <a:r>
              <a:rPr lang="en-US" altLang="zh-CN" sz="3200" i="1" dirty="0" smtClean="0">
                <a:latin typeface="+mj-lt"/>
                <a:ea typeface="方正粗圆简体" panose="02010601030101010101" pitchFamily="2" charset="-122"/>
              </a:rPr>
              <a:t> </a:t>
            </a:r>
            <a:r>
              <a:rPr lang="en-US" altLang="zh-CN" sz="3200" i="1" dirty="0">
                <a:latin typeface="+mj-lt"/>
                <a:ea typeface="方正粗圆简体" panose="02010601030101010101" pitchFamily="2" charset="-122"/>
              </a:rPr>
              <a:t>Lin, </a:t>
            </a:r>
            <a:r>
              <a:rPr lang="en-US" altLang="zh-CN" sz="3200" i="1" dirty="0" err="1">
                <a:latin typeface="+mj-lt"/>
                <a:ea typeface="方正粗圆简体" panose="02010601030101010101" pitchFamily="2" charset="-122"/>
              </a:rPr>
              <a:t>Weidong</a:t>
            </a:r>
            <a:r>
              <a:rPr lang="en-US" altLang="zh-CN" sz="3200" i="1" dirty="0">
                <a:latin typeface="+mj-lt"/>
                <a:ea typeface="方正粗圆简体" panose="02010601030101010101" pitchFamily="2" charset="-122"/>
              </a:rPr>
              <a:t> Sheng, </a:t>
            </a:r>
            <a:r>
              <a:rPr lang="en-US" altLang="zh-CN" sz="3200" i="1" dirty="0" err="1">
                <a:latin typeface="+mj-lt"/>
                <a:ea typeface="方正粗圆简体" panose="02010601030101010101" pitchFamily="2" charset="-122"/>
              </a:rPr>
              <a:t>Shilin</a:t>
            </a:r>
            <a:r>
              <a:rPr lang="en-US" altLang="zh-CN" sz="3200" i="1" dirty="0">
                <a:latin typeface="+mj-lt"/>
                <a:ea typeface="方正粗圆简体" panose="02010601030101010101" pitchFamily="2" charset="-122"/>
              </a:rPr>
              <a:t> Zhou</a:t>
            </a:r>
            <a:endParaRPr lang="en-US" altLang="zh-CN" sz="3200" i="1" dirty="0">
              <a:latin typeface="+mj-lt"/>
              <a:ea typeface="方正粗圆简体" panose="02010601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16033" y="5826388"/>
            <a:ext cx="121635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400"/>
              </a:spcAft>
            </a:pPr>
            <a:r>
              <a:rPr lang="en-US" altLang="zh-CN" sz="3200" b="1" i="1" dirty="0">
                <a:latin typeface="+mj-lt"/>
                <a:ea typeface="方正粗圆简体" panose="02010601030101010101" pitchFamily="2" charset="-122"/>
              </a:rPr>
              <a:t>National University of Defense Technology</a:t>
            </a:r>
            <a:endParaRPr lang="en-US" altLang="zh-CN" sz="3200" i="1" dirty="0">
              <a:latin typeface="+mj-lt"/>
              <a:ea typeface="方正粗圆简体" panose="02010601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-80513"/>
            <a:ext cx="2423592" cy="91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55"/>
    </mc:Choice>
    <mc:Fallback xmlns="">
      <p:transition spd="slow" advTm="1375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b="25230"/>
          <a:stretch/>
        </p:blipFill>
        <p:spPr>
          <a:xfrm>
            <a:off x="1199456" y="1174275"/>
            <a:ext cx="9318504" cy="5612834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12412"/>
            <a:ext cx="12192000" cy="646331"/>
          </a:xfrm>
          <a:prstGeom prst="rect">
            <a:avLst/>
          </a:prstGeom>
          <a:gradFill>
            <a:gsLst>
              <a:gs pos="0">
                <a:srgbClr val="06428B"/>
              </a:gs>
              <a:gs pos="99000">
                <a:srgbClr val="021F41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zh-CN" sz="3600" i="1" dirty="0">
              <a:solidFill>
                <a:schemeClr val="bg1"/>
              </a:solidFill>
              <a:latin typeface="+mj-lt"/>
              <a:ea typeface="方正粗圆简体" panose="02010601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94" y="-98674"/>
            <a:ext cx="2132206" cy="80694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-49143"/>
            <a:ext cx="943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schemeClr val="bg1"/>
                </a:solidFill>
                <a:ea typeface="方正粗圆简体" panose="02010601030101010101" pitchFamily="2" charset="-122"/>
              </a:rPr>
              <a:t> LESPS for SIRST with single point supervision</a:t>
            </a:r>
            <a:endParaRPr lang="zh-CN" altLang="en-US" sz="4000" dirty="0"/>
          </a:p>
        </p:txBody>
      </p:sp>
      <p:sp>
        <p:nvSpPr>
          <p:cNvPr id="23" name="矩形 22"/>
          <p:cNvSpPr/>
          <p:nvPr/>
        </p:nvSpPr>
        <p:spPr>
          <a:xfrm>
            <a:off x="4079776" y="589500"/>
            <a:ext cx="8889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Qualitative results</a:t>
            </a:r>
            <a:endParaRPr lang="zh-CN" alt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129298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6"/>
    </mc:Choice>
    <mc:Fallback xmlns="">
      <p:transition spd="slow" advTm="1476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12412"/>
            <a:ext cx="12192000" cy="646331"/>
          </a:xfrm>
          <a:prstGeom prst="rect">
            <a:avLst/>
          </a:prstGeom>
          <a:gradFill>
            <a:gsLst>
              <a:gs pos="0">
                <a:srgbClr val="06428B"/>
              </a:gs>
              <a:gs pos="99000">
                <a:srgbClr val="021F41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zh-CN" sz="3600" i="1" dirty="0">
              <a:solidFill>
                <a:schemeClr val="bg1"/>
              </a:solidFill>
              <a:latin typeface="+mj-lt"/>
              <a:ea typeface="方正粗圆简体" panose="02010601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94" y="-98674"/>
            <a:ext cx="2132206" cy="806948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0" y="-49143"/>
            <a:ext cx="943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schemeClr val="bg1"/>
                </a:solidFill>
                <a:ea typeface="方正粗圆简体" panose="02010601030101010101" pitchFamily="2" charset="-122"/>
              </a:rPr>
              <a:t> LESPS for SIRST with single point supervision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b="17529"/>
          <a:stretch/>
        </p:blipFill>
        <p:spPr>
          <a:xfrm>
            <a:off x="407368" y="2564904"/>
            <a:ext cx="10585176" cy="367240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56725" y="794266"/>
            <a:ext cx="119656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smtClean="0"/>
              <a:t>Codes and models </a:t>
            </a:r>
            <a:r>
              <a:rPr lang="en-US" altLang="zh-CN" sz="2800" b="1" dirty="0" smtClean="0"/>
              <a:t>are available in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https://github.com/XinyiYing/LESPS</a:t>
            </a:r>
            <a:endParaRPr lang="zh-CN" altLang="en-US" sz="2800" b="1" dirty="0" smtClean="0">
              <a:solidFill>
                <a:srgbClr val="C00000"/>
              </a:solidFill>
            </a:endParaRPr>
          </a:p>
          <a:p>
            <a:pPr algn="just"/>
            <a:endParaRPr lang="zh-CN" altLang="en-US" sz="3200" b="1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9756" y="1423157"/>
            <a:ext cx="115932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/>
              <a:t>An open-source </a:t>
            </a:r>
            <a:r>
              <a:rPr lang="en-US" altLang="zh-CN" sz="2800" b="1" dirty="0"/>
              <a:t>and easy-to-use toolbox for infrared small target </a:t>
            </a:r>
            <a:r>
              <a:rPr lang="en-US" altLang="zh-CN" sz="2800" b="1" dirty="0" err="1"/>
              <a:t>detction</a:t>
            </a:r>
            <a:r>
              <a:rPr lang="en-US" altLang="zh-CN" sz="2800" b="1" dirty="0" smtClean="0"/>
              <a:t>.</a:t>
            </a:r>
          </a:p>
          <a:p>
            <a:r>
              <a:rPr lang="en-US" altLang="zh-CN" sz="2800" b="1" dirty="0" err="1"/>
              <a:t>BasicIRSTD</a:t>
            </a:r>
            <a:r>
              <a:rPr lang="en-US" altLang="zh-CN" sz="2800" b="1" dirty="0"/>
              <a:t> </a:t>
            </a:r>
            <a:r>
              <a:rPr lang="en-US" altLang="zh-CN" sz="2800" b="1" dirty="0" smtClean="0"/>
              <a:t>is available </a:t>
            </a:r>
            <a:r>
              <a:rPr lang="en-US" altLang="zh-CN" sz="2800" b="1" dirty="0"/>
              <a:t>in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 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390839" y="1854044"/>
            <a:ext cx="63464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https://github.com/XinyiYing/BasicIRSTD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92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45"/>
    </mc:Choice>
    <mc:Fallback xmlns="">
      <p:transition spd="slow" advTm="1304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89285" y="5648653"/>
            <a:ext cx="17308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1" dirty="0" err="1" smtClean="0">
                <a:ea typeface="方正粗圆简体" panose="02010601030101010101" pitchFamily="2" charset="-122"/>
              </a:rPr>
              <a:t>Nuo</a:t>
            </a:r>
            <a:r>
              <a:rPr lang="en-US" altLang="zh-CN" sz="2000" b="1" i="1" dirty="0" smtClean="0">
                <a:ea typeface="方正粗圆简体" panose="02010601030101010101" pitchFamily="2" charset="-122"/>
              </a:rPr>
              <a:t> Chen</a:t>
            </a:r>
            <a:endParaRPr lang="zh-CN" altLang="en-US" sz="2000" b="1" dirty="0"/>
          </a:p>
        </p:txBody>
      </p:sp>
      <p:sp>
        <p:nvSpPr>
          <p:cNvPr id="17" name="矩形 16"/>
          <p:cNvSpPr/>
          <p:nvPr/>
        </p:nvSpPr>
        <p:spPr>
          <a:xfrm>
            <a:off x="1631504" y="5648653"/>
            <a:ext cx="2154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1" dirty="0" smtClean="0">
                <a:ea typeface="方正粗圆简体" panose="02010601030101010101" pitchFamily="2" charset="-122"/>
              </a:rPr>
              <a:t>Yingqian Wang</a:t>
            </a:r>
            <a:endParaRPr lang="zh-CN" altLang="en-US" sz="2000" b="1" dirty="0"/>
          </a:p>
        </p:txBody>
      </p:sp>
      <p:sp>
        <p:nvSpPr>
          <p:cNvPr id="18" name="矩形 17"/>
          <p:cNvSpPr/>
          <p:nvPr/>
        </p:nvSpPr>
        <p:spPr>
          <a:xfrm>
            <a:off x="7258548" y="5662408"/>
            <a:ext cx="17177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1" dirty="0" err="1">
                <a:ea typeface="方正粗圆简体" panose="02010601030101010101" pitchFamily="2" charset="-122"/>
              </a:rPr>
              <a:t>Zaiping</a:t>
            </a:r>
            <a:r>
              <a:rPr lang="en-US" altLang="zh-CN" sz="2000" b="1" i="1" dirty="0">
                <a:ea typeface="方正粗圆简体" panose="02010601030101010101" pitchFamily="2" charset="-122"/>
              </a:rPr>
              <a:t> Lin</a:t>
            </a:r>
            <a:endParaRPr lang="zh-CN" altLang="en-US" sz="2000" b="1" dirty="0"/>
          </a:p>
        </p:txBody>
      </p:sp>
      <p:sp>
        <p:nvSpPr>
          <p:cNvPr id="19" name="矩形 18"/>
          <p:cNvSpPr/>
          <p:nvPr/>
        </p:nvSpPr>
        <p:spPr>
          <a:xfrm>
            <a:off x="8688288" y="5684618"/>
            <a:ext cx="22420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1" dirty="0" err="1" smtClean="0">
                <a:ea typeface="方正粗圆简体" panose="02010601030101010101" pitchFamily="2" charset="-122"/>
              </a:rPr>
              <a:t>Weidong</a:t>
            </a:r>
            <a:r>
              <a:rPr lang="en-US" altLang="zh-CN" sz="2000" b="1" i="1" dirty="0" smtClean="0">
                <a:ea typeface="方正粗圆简体" panose="02010601030101010101" pitchFamily="2" charset="-122"/>
              </a:rPr>
              <a:t> </a:t>
            </a:r>
            <a:r>
              <a:rPr lang="en-US" altLang="zh-CN" sz="2000" b="1" i="1" dirty="0">
                <a:ea typeface="方正粗圆简体" panose="02010601030101010101" pitchFamily="2" charset="-122"/>
              </a:rPr>
              <a:t>Sheng</a:t>
            </a:r>
            <a:endParaRPr lang="zh-CN" altLang="en-US" sz="2000" b="1" dirty="0"/>
          </a:p>
        </p:txBody>
      </p:sp>
      <p:sp>
        <p:nvSpPr>
          <p:cNvPr id="20" name="矩形 19"/>
          <p:cNvSpPr/>
          <p:nvPr/>
        </p:nvSpPr>
        <p:spPr>
          <a:xfrm>
            <a:off x="2884541" y="1165933"/>
            <a:ext cx="85808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300" b="1" i="1" dirty="0" smtClean="0">
                <a:latin typeface="+mj-lt"/>
                <a:ea typeface="方正粗圆简体" panose="02010601030101010101" pitchFamily="2" charset="-122"/>
              </a:rPr>
              <a:t>Xinyi Ying </a:t>
            </a:r>
            <a:r>
              <a:rPr lang="en-US" altLang="zh-CN" sz="2300" dirty="0">
                <a:latin typeface="+mj-lt"/>
                <a:ea typeface="方正粗圆简体" panose="02010601030101010101" pitchFamily="2" charset="-122"/>
              </a:rPr>
              <a:t>is currently working towards </a:t>
            </a:r>
            <a:r>
              <a:rPr lang="en-US" altLang="zh-CN" sz="2300" dirty="0" smtClean="0">
                <a:latin typeface="+mj-lt"/>
                <a:ea typeface="方正粗圆简体" panose="02010601030101010101" pitchFamily="2" charset="-122"/>
              </a:rPr>
              <a:t>her </a:t>
            </a:r>
            <a:r>
              <a:rPr lang="en-US" altLang="zh-CN" sz="2300" dirty="0">
                <a:latin typeface="+mj-lt"/>
                <a:ea typeface="方正粗圆简体" panose="02010601030101010101" pitchFamily="2" charset="-122"/>
              </a:rPr>
              <a:t>Ph.D. degree with the College of Electronic Science and Technology, </a:t>
            </a:r>
            <a:r>
              <a:rPr lang="en-US" altLang="zh-CN" sz="2300" dirty="0">
                <a:latin typeface="+mj-lt"/>
                <a:ea typeface="方正粗圆简体" panose="02010601030101010101" pitchFamily="2" charset="-122"/>
              </a:rPr>
              <a:t>National University of Defense </a:t>
            </a:r>
            <a:r>
              <a:rPr lang="en-US" altLang="zh-CN" sz="2300" dirty="0" smtClean="0">
                <a:latin typeface="+mj-lt"/>
                <a:ea typeface="方正粗圆简体" panose="02010601030101010101" pitchFamily="2" charset="-122"/>
              </a:rPr>
              <a:t>Technology</a:t>
            </a:r>
            <a:r>
              <a:rPr lang="en-US" altLang="zh-CN" sz="2300" dirty="0" smtClean="0">
                <a:latin typeface="+mj-lt"/>
                <a:ea typeface="方正粗圆简体" panose="02010601030101010101" pitchFamily="2" charset="-122"/>
              </a:rPr>
              <a:t>. Her </a:t>
            </a:r>
            <a:r>
              <a:rPr lang="en-US" altLang="zh-CN" sz="2300" dirty="0">
                <a:latin typeface="+mj-lt"/>
                <a:ea typeface="方正粗圆简体" panose="02010601030101010101" pitchFamily="2" charset="-122"/>
              </a:rPr>
              <a:t>research interests mainly </a:t>
            </a:r>
            <a:r>
              <a:rPr lang="en-US" altLang="zh-CN" sz="2300" dirty="0" smtClean="0">
                <a:latin typeface="+mj-lt"/>
                <a:ea typeface="方正粗圆简体" panose="02010601030101010101" pitchFamily="2" charset="-122"/>
              </a:rPr>
              <a:t>focus </a:t>
            </a:r>
            <a:r>
              <a:rPr lang="en-US" altLang="zh-CN" sz="2300" dirty="0">
                <a:ea typeface="方正粗圆简体" panose="02010601030101010101" pitchFamily="2" charset="-122"/>
              </a:rPr>
              <a:t>on </a:t>
            </a:r>
            <a:r>
              <a:rPr lang="en-US" altLang="zh-CN" sz="2300" b="1" dirty="0" smtClean="0">
                <a:ea typeface="方正粗圆简体" panose="02010601030101010101" pitchFamily="2" charset="-122"/>
              </a:rPr>
              <a:t>high-level </a:t>
            </a:r>
            <a:r>
              <a:rPr lang="en-US" altLang="zh-CN" sz="2300" b="1" dirty="0">
                <a:ea typeface="方正粗圆简体" panose="02010601030101010101" pitchFamily="2" charset="-122"/>
              </a:rPr>
              <a:t>vision</a:t>
            </a:r>
            <a:r>
              <a:rPr lang="en-US" altLang="zh-CN" sz="2300" dirty="0">
                <a:ea typeface="方正粗圆简体" panose="02010601030101010101" pitchFamily="2" charset="-122"/>
              </a:rPr>
              <a:t>, particularly on </a:t>
            </a:r>
            <a:r>
              <a:rPr lang="en-US" altLang="zh-CN" sz="2300" b="1" dirty="0" smtClean="0">
                <a:latin typeface="+mj-lt"/>
                <a:ea typeface="方正粗圆简体" panose="02010601030101010101" pitchFamily="2" charset="-122"/>
              </a:rPr>
              <a:t>small object detection</a:t>
            </a:r>
            <a:r>
              <a:rPr lang="en-US" altLang="zh-CN" sz="2300" dirty="0" smtClean="0">
                <a:latin typeface="+mj-lt"/>
                <a:ea typeface="方正粗圆简体" panose="02010601030101010101" pitchFamily="2" charset="-122"/>
              </a:rPr>
              <a:t>.</a:t>
            </a:r>
            <a:endParaRPr lang="en-US" altLang="zh-CN" sz="2300" dirty="0">
              <a:latin typeface="+mj-lt"/>
              <a:ea typeface="方正粗圆简体" panose="02010601030101010101" pitchFamily="2" charset="-122"/>
            </a:endParaRPr>
          </a:p>
          <a:p>
            <a:pPr algn="just">
              <a:spcAft>
                <a:spcPts val="600"/>
              </a:spcAft>
            </a:pPr>
            <a:r>
              <a:rPr lang="en-US" altLang="zh-CN" sz="2400" dirty="0">
                <a:latin typeface="+mj-lt"/>
                <a:ea typeface="方正粗圆简体" panose="02010601030101010101" pitchFamily="2" charset="-122"/>
              </a:rPr>
              <a:t>Email: </a:t>
            </a:r>
            <a:r>
              <a:rPr lang="en-US" altLang="zh-CN" sz="2400" dirty="0" smtClean="0">
                <a:latin typeface="+mj-lt"/>
                <a:ea typeface="方正粗圆简体" panose="02010601030101010101" pitchFamily="2" charset="-122"/>
                <a:hlinkClick r:id="rId3"/>
              </a:rPr>
              <a:t>yingxinyi18@nudt.edu.cn</a:t>
            </a:r>
            <a:endParaRPr lang="en-US" altLang="zh-CN" sz="2400" dirty="0">
              <a:latin typeface="+mj-lt"/>
              <a:ea typeface="方正粗圆简体" panose="02010601030101010101" pitchFamily="2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3527767"/>
            <a:ext cx="1721562" cy="2151952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509512" y="5644090"/>
            <a:ext cx="2154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1" dirty="0" err="1" smtClean="0">
                <a:ea typeface="方正粗圆简体" panose="02010601030101010101" pitchFamily="2" charset="-122"/>
              </a:rPr>
              <a:t>Ruojing</a:t>
            </a:r>
            <a:r>
              <a:rPr lang="en-US" altLang="zh-CN" sz="2000" b="1" i="1" dirty="0" smtClean="0">
                <a:ea typeface="方正粗圆简体" panose="02010601030101010101" pitchFamily="2" charset="-122"/>
              </a:rPr>
              <a:t> Li</a:t>
            </a:r>
            <a:endParaRPr lang="zh-CN" altLang="en-US" sz="20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9"/>
          <a:stretch/>
        </p:blipFill>
        <p:spPr>
          <a:xfrm>
            <a:off x="3847171" y="3619091"/>
            <a:ext cx="1672765" cy="20740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6"/>
          <a:stretch/>
        </p:blipFill>
        <p:spPr>
          <a:xfrm>
            <a:off x="5718972" y="3746079"/>
            <a:ext cx="1529156" cy="1924784"/>
          </a:xfrm>
          <a:prstGeom prst="rect">
            <a:avLst/>
          </a:prstGeom>
        </p:spPr>
      </p:pic>
      <p:pic>
        <p:nvPicPr>
          <p:cNvPr id="29" name="图片 2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3" y="3746079"/>
            <a:ext cx="1723869" cy="1928022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-152851" y="5662408"/>
            <a:ext cx="21544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1" dirty="0" smtClean="0">
                <a:ea typeface="方正粗圆简体" panose="02010601030101010101" pitchFamily="2" charset="-122"/>
              </a:rPr>
              <a:t>Li Liu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10748917" y="5693186"/>
            <a:ext cx="13436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i="1" dirty="0" err="1">
                <a:ea typeface="方正粗圆简体" panose="02010601030101010101" pitchFamily="2" charset="-122"/>
              </a:rPr>
              <a:t>Shilin</a:t>
            </a:r>
            <a:r>
              <a:rPr lang="en-US" altLang="zh-CN" sz="2000" b="1" i="1" dirty="0">
                <a:ea typeface="方正粗圆简体" panose="02010601030101010101" pitchFamily="2" charset="-122"/>
              </a:rPr>
              <a:t> Zhou</a:t>
            </a:r>
            <a:endParaRPr lang="zh-CN" altLang="en-US" sz="2000" b="1" i="1" dirty="0">
              <a:ea typeface="方正粗圆简体" panose="02010601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12412"/>
            <a:ext cx="12192000" cy="646331"/>
          </a:xfrm>
          <a:prstGeom prst="rect">
            <a:avLst/>
          </a:prstGeom>
          <a:gradFill>
            <a:gsLst>
              <a:gs pos="0">
                <a:srgbClr val="06428B"/>
              </a:gs>
              <a:gs pos="99000">
                <a:srgbClr val="021F41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zh-CN" sz="3600" i="1" dirty="0">
              <a:solidFill>
                <a:schemeClr val="bg1"/>
              </a:solidFill>
              <a:latin typeface="+mj-lt"/>
              <a:ea typeface="方正粗圆简体" panose="02010601030101010101" pitchFamily="2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94" y="-98674"/>
            <a:ext cx="2132206" cy="806948"/>
          </a:xfrm>
          <a:prstGeom prst="rect">
            <a:avLst/>
          </a:prstGeom>
        </p:spPr>
      </p:pic>
      <p:sp>
        <p:nvSpPr>
          <p:cNvPr id="37" name="矩形 36"/>
          <p:cNvSpPr/>
          <p:nvPr/>
        </p:nvSpPr>
        <p:spPr>
          <a:xfrm>
            <a:off x="0" y="-49143"/>
            <a:ext cx="27558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schemeClr val="bg1"/>
                </a:solidFill>
                <a:ea typeface="方正粗圆简体" panose="02010601030101010101" pitchFamily="2" charset="-122"/>
              </a:rPr>
              <a:t> Biographies</a:t>
            </a:r>
            <a:endParaRPr lang="en-US" altLang="zh-CN" sz="4000" i="1" dirty="0">
              <a:solidFill>
                <a:schemeClr val="bg1"/>
              </a:solidFill>
              <a:ea typeface="方正粗圆简体" panose="02010601030101010101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9"/>
          <a:srcRect l="9171" t="5215" r="7683" b="6719"/>
          <a:stretch/>
        </p:blipFill>
        <p:spPr>
          <a:xfrm flipH="1">
            <a:off x="7392144" y="3495696"/>
            <a:ext cx="1542715" cy="2177817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007" y="3841142"/>
            <a:ext cx="1488665" cy="1851038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0" b="6477"/>
          <a:stretch/>
        </p:blipFill>
        <p:spPr>
          <a:xfrm>
            <a:off x="754101" y="1025142"/>
            <a:ext cx="1724529" cy="202760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5" r="12755" b="15093"/>
          <a:stretch/>
        </p:blipFill>
        <p:spPr>
          <a:xfrm>
            <a:off x="9041284" y="3619037"/>
            <a:ext cx="1519212" cy="206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7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36"/>
    </mc:Choice>
    <mc:Fallback xmlns="">
      <p:transition spd="slow" advTm="3213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2412"/>
            <a:ext cx="12192000" cy="646331"/>
          </a:xfrm>
          <a:prstGeom prst="rect">
            <a:avLst/>
          </a:prstGeom>
          <a:gradFill>
            <a:gsLst>
              <a:gs pos="0">
                <a:srgbClr val="06428B"/>
              </a:gs>
              <a:gs pos="99000">
                <a:srgbClr val="021F41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zh-CN" sz="3600" i="1" dirty="0">
              <a:solidFill>
                <a:schemeClr val="bg1"/>
              </a:solidFill>
              <a:latin typeface="+mj-lt"/>
              <a:ea typeface="方正粗圆简体" panose="02010601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94" y="-98674"/>
            <a:ext cx="2132206" cy="8069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49143"/>
            <a:ext cx="943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schemeClr val="bg1"/>
                </a:solidFill>
                <a:ea typeface="方正粗圆简体" panose="02010601030101010101" pitchFamily="2" charset="-122"/>
              </a:rPr>
              <a:t> LESPS for SIRST with single point supervision</a:t>
            </a:r>
            <a:endParaRPr lang="zh-CN" altLang="en-US" sz="4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t="2274" b="1"/>
          <a:stretch/>
        </p:blipFill>
        <p:spPr>
          <a:xfrm>
            <a:off x="5519936" y="908720"/>
            <a:ext cx="6359551" cy="2789549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39"/>
          <a:stretch/>
        </p:blipFill>
        <p:spPr>
          <a:xfrm>
            <a:off x="407368" y="941938"/>
            <a:ext cx="4757755" cy="2392436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32255" y="3323632"/>
            <a:ext cx="40146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/>
              <a:t>Single-frame Infrared small Target Detection (SIRST)</a:t>
            </a:r>
            <a:endParaRPr lang="zh-CN" altLang="en-US" sz="2400" b="1" dirty="0"/>
          </a:p>
        </p:txBody>
      </p:sp>
      <p:sp>
        <p:nvSpPr>
          <p:cNvPr id="27" name="矩形 26"/>
          <p:cNvSpPr/>
          <p:nvPr/>
        </p:nvSpPr>
        <p:spPr>
          <a:xfrm>
            <a:off x="582683" y="4321385"/>
            <a:ext cx="11467274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b="1" dirty="0"/>
              <a:t>Fully-supervised training is highly labor expensive.</a:t>
            </a:r>
          </a:p>
          <a:p>
            <a:pPr>
              <a:spcAft>
                <a:spcPts val="600"/>
              </a:spcAft>
            </a:pPr>
            <a:r>
              <a:rPr lang="en-US" altLang="zh-CN" sz="2400" b="1" dirty="0" smtClean="0"/>
              <a:t>We develop </a:t>
            </a:r>
            <a:r>
              <a:rPr lang="en-US" altLang="zh-CN" sz="2400" b="1" dirty="0"/>
              <a:t>the first framework to achieve SIRST detection with only </a:t>
            </a:r>
            <a:r>
              <a:rPr lang="en-US" altLang="zh-CN" sz="2400" b="1" dirty="0">
                <a:solidFill>
                  <a:srgbClr val="C00000"/>
                </a:solidFill>
              </a:rPr>
              <a:t>single-point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labels </a:t>
            </a:r>
            <a:r>
              <a:rPr lang="en-US" altLang="zh-CN" sz="2400" b="1" dirty="0">
                <a:solidFill>
                  <a:srgbClr val="C00000"/>
                </a:solidFill>
              </a:rPr>
              <a:t>for supervision</a:t>
            </a:r>
            <a:r>
              <a:rPr lang="en-US" altLang="zh-CN" sz="2400" b="1" dirty="0" smtClean="0"/>
              <a:t>.</a:t>
            </a:r>
            <a:endParaRPr lang="en-US" altLang="zh-CN" sz="2400" b="1" dirty="0"/>
          </a:p>
        </p:txBody>
      </p:sp>
      <p:sp>
        <p:nvSpPr>
          <p:cNvPr id="29" name="矩形 28"/>
          <p:cNvSpPr/>
          <p:nvPr/>
        </p:nvSpPr>
        <p:spPr>
          <a:xfrm>
            <a:off x="6692382" y="3605903"/>
            <a:ext cx="4014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/>
              <a:t>Annotation efficiency [C1]</a:t>
            </a:r>
            <a:endParaRPr lang="zh-CN" altLang="en-US" sz="2400" b="1" dirty="0"/>
          </a:p>
        </p:txBody>
      </p:sp>
      <p:sp>
        <p:nvSpPr>
          <p:cNvPr id="30" name="矩形 29"/>
          <p:cNvSpPr/>
          <p:nvPr/>
        </p:nvSpPr>
        <p:spPr>
          <a:xfrm>
            <a:off x="298598" y="6114052"/>
            <a:ext cx="11751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/>
              <a:t>[C1] Monte Carlo Linear Clustering with Single-Point Supervision is Enough for Infrared Small Target </a:t>
            </a:r>
            <a:r>
              <a:rPr lang="en-US" altLang="zh-CN" b="1" dirty="0" smtClean="0"/>
              <a:t>Detection, </a:t>
            </a:r>
            <a:r>
              <a:rPr lang="en-US" altLang="zh-CN" b="1" dirty="0" err="1" smtClean="0"/>
              <a:t>Arxiv</a:t>
            </a:r>
            <a:r>
              <a:rPr lang="en-US" altLang="zh-CN" b="1" dirty="0" smtClean="0"/>
              <a:t> 2023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8809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6"/>
    </mc:Choice>
    <mc:Fallback xmlns="">
      <p:transition spd="slow" advTm="1476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7368" y="978931"/>
            <a:ext cx="10945216" cy="527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/>
              <a:t>Contributions:</a:t>
            </a:r>
          </a:p>
          <a:p>
            <a:pPr indent="-3600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400" b="1" dirty="0"/>
              <a:t>We present the </a:t>
            </a:r>
            <a:r>
              <a:rPr lang="en-US" altLang="zh-CN" sz="2400" b="1" dirty="0">
                <a:solidFill>
                  <a:srgbClr val="C00000"/>
                </a:solidFill>
              </a:rPr>
              <a:t>first study of weakly supervised SIRST detection</a:t>
            </a:r>
            <a:r>
              <a:rPr lang="en-US" altLang="zh-CN" sz="2400" b="1" dirty="0"/>
              <a:t>, and introduce </a:t>
            </a:r>
            <a:r>
              <a:rPr lang="en-US" altLang="zh-CN" sz="2400" b="1" dirty="0">
                <a:solidFill>
                  <a:srgbClr val="C00000"/>
                </a:solidFill>
              </a:rPr>
              <a:t>Label Evolution with Single Point Supervision </a:t>
            </a:r>
            <a:r>
              <a:rPr lang="en-US" altLang="zh-CN" sz="2400" b="1" dirty="0"/>
              <a:t>(LESPS) that can significantly reduce the annotation cost.</a:t>
            </a:r>
          </a:p>
          <a:p>
            <a:pPr indent="-3600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400" b="1" dirty="0"/>
              <a:t>We discover the </a:t>
            </a:r>
            <a:r>
              <a:rPr lang="en-US" altLang="zh-CN" sz="2400" b="1" dirty="0">
                <a:solidFill>
                  <a:srgbClr val="C00000"/>
                </a:solidFill>
              </a:rPr>
              <a:t>mapping degeneration phenomenon</a:t>
            </a:r>
            <a:r>
              <a:rPr lang="en-US" altLang="zh-CN" sz="2400" b="1" dirty="0"/>
              <a:t>, and leverage this phenomenon to automatically regress pixel-level pseudo labels from the given point labels via the proposed LESPS.</a:t>
            </a:r>
          </a:p>
          <a:p>
            <a:pPr indent="-3600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zh-CN" sz="2400" b="1" dirty="0"/>
              <a:t>Experimental results show that our framework can be applied to different existing SIRST detection networks, and enable them to achieve </a:t>
            </a:r>
            <a:r>
              <a:rPr lang="en-US" altLang="zh-CN" sz="2400" b="1" dirty="0">
                <a:solidFill>
                  <a:srgbClr val="C00000"/>
                </a:solidFill>
              </a:rPr>
              <a:t>comparable detection performance as compared to their fully supervised counterparts </a:t>
            </a:r>
            <a:r>
              <a:rPr lang="en-US" altLang="zh-CN" sz="2400" b="1" dirty="0"/>
              <a:t>(75% of </a:t>
            </a:r>
            <a:r>
              <a:rPr lang="en-US" altLang="zh-CN" sz="2400" b="1" dirty="0" err="1"/>
              <a:t>IoU</a:t>
            </a:r>
            <a:r>
              <a:rPr lang="en-US" altLang="zh-CN" sz="2400" b="1" dirty="0"/>
              <a:t> and 95% of </a:t>
            </a:r>
            <a:r>
              <a:rPr lang="en-US" altLang="zh-CN" sz="2400" b="1" dirty="0" err="1"/>
              <a:t>Pd</a:t>
            </a:r>
            <a:r>
              <a:rPr lang="en-US" altLang="zh-CN" sz="2400" b="1" dirty="0"/>
              <a:t>).</a:t>
            </a:r>
            <a:endParaRPr lang="en-US" altLang="zh-CN" sz="24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0" y="12412"/>
            <a:ext cx="12192000" cy="646331"/>
          </a:xfrm>
          <a:prstGeom prst="rect">
            <a:avLst/>
          </a:prstGeom>
          <a:gradFill>
            <a:gsLst>
              <a:gs pos="0">
                <a:srgbClr val="06428B"/>
              </a:gs>
              <a:gs pos="99000">
                <a:srgbClr val="021F41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zh-CN" sz="3600" i="1" dirty="0">
              <a:solidFill>
                <a:schemeClr val="bg1"/>
              </a:solidFill>
              <a:latin typeface="+mj-lt"/>
              <a:ea typeface="方正粗圆简体" panose="02010601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94" y="-98674"/>
            <a:ext cx="2132206" cy="80694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0" y="-49143"/>
            <a:ext cx="943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schemeClr val="bg1"/>
                </a:solidFill>
                <a:ea typeface="方正粗圆简体" panose="02010601030101010101" pitchFamily="2" charset="-122"/>
              </a:rPr>
              <a:t> LESPS for SIRST with single point supervision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3769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39"/>
    </mc:Choice>
    <mc:Fallback xmlns="">
      <p:transition spd="slow" advTm="4383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922" y="1182071"/>
            <a:ext cx="7277470" cy="3895456"/>
          </a:xfrm>
          <a:prstGeom prst="rect">
            <a:avLst/>
          </a:prstGeom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2412"/>
            <a:ext cx="12192000" cy="646331"/>
          </a:xfrm>
          <a:prstGeom prst="rect">
            <a:avLst/>
          </a:prstGeom>
          <a:gradFill>
            <a:gsLst>
              <a:gs pos="0">
                <a:srgbClr val="06428B"/>
              </a:gs>
              <a:gs pos="99000">
                <a:srgbClr val="021F41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zh-CN" sz="3600" i="1" dirty="0">
              <a:solidFill>
                <a:schemeClr val="bg1"/>
              </a:solidFill>
              <a:latin typeface="+mj-lt"/>
              <a:ea typeface="方正粗圆简体" panose="02010601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94" y="-98674"/>
            <a:ext cx="2132206" cy="80694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-49143"/>
            <a:ext cx="943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schemeClr val="bg1"/>
                </a:solidFill>
                <a:ea typeface="方正粗圆简体" panose="02010601030101010101" pitchFamily="2" charset="-122"/>
              </a:rPr>
              <a:t> LESPS for SIRST with single point supervision</a:t>
            </a:r>
            <a:endParaRPr lang="zh-CN" altLang="en-US" sz="4000" dirty="0"/>
          </a:p>
        </p:txBody>
      </p:sp>
      <p:sp>
        <p:nvSpPr>
          <p:cNvPr id="17" name="矩形 16"/>
          <p:cNvSpPr/>
          <p:nvPr/>
        </p:nvSpPr>
        <p:spPr>
          <a:xfrm>
            <a:off x="2207568" y="658743"/>
            <a:ext cx="7992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Mapping degeneration under point supervision</a:t>
            </a:r>
            <a:r>
              <a:rPr lang="en-US" altLang="zh-CN" sz="2800" b="1" dirty="0" smtClean="0"/>
              <a:t> 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>
            <a:off x="1524001" y="5171822"/>
            <a:ext cx="10381851" cy="949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/>
              <a:t>1. Special </a:t>
            </a:r>
            <a:r>
              <a:rPr lang="en-US" altLang="zh-CN" sz="2400" b="1" dirty="0"/>
              <a:t>imaging mechanism of infrared </a:t>
            </a:r>
            <a:r>
              <a:rPr lang="en-US" altLang="zh-CN" sz="2400" b="1" dirty="0"/>
              <a:t>systems.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2. </a:t>
            </a:r>
            <a:r>
              <a:rPr lang="en-US" altLang="zh-CN" sz="2400" b="1" dirty="0"/>
              <a:t>High local contrast </a:t>
            </a:r>
            <a:r>
              <a:rPr lang="en-US" altLang="zh-CN" sz="2400" b="1" dirty="0"/>
              <a:t>of infrared small </a:t>
            </a:r>
            <a:r>
              <a:rPr lang="en-US" altLang="zh-CN" sz="2400" b="1" dirty="0"/>
              <a:t>targets</a:t>
            </a:r>
            <a:r>
              <a:rPr lang="en-US" altLang="zh-CN" sz="2400" b="1" dirty="0" smtClean="0"/>
              <a:t>.</a:t>
            </a:r>
            <a:endParaRPr lang="en-US" altLang="zh-CN" sz="2400" b="1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307450" y="5209701"/>
            <a:ext cx="9289560" cy="912343"/>
            <a:chOff x="1669474" y="29010011"/>
            <a:chExt cx="11678308" cy="1081727"/>
          </a:xfrm>
        </p:grpSpPr>
        <p:sp>
          <p:nvSpPr>
            <p:cNvPr id="29" name="矩形 28"/>
            <p:cNvSpPr/>
            <p:nvPr/>
          </p:nvSpPr>
          <p:spPr>
            <a:xfrm>
              <a:off x="10179426" y="29033130"/>
              <a:ext cx="3168353" cy="9852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i="1" dirty="0"/>
                <a:t>Region-to-region Mapping</a:t>
              </a:r>
              <a:endParaRPr lang="en-US" altLang="zh-CN" sz="2400" b="1" i="1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1669474" y="29010011"/>
              <a:ext cx="11678308" cy="1081727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07449" y="6217812"/>
            <a:ext cx="9289560" cy="481264"/>
            <a:chOff x="1669477" y="30067310"/>
            <a:chExt cx="11678303" cy="635742"/>
          </a:xfrm>
        </p:grpSpPr>
        <p:sp>
          <p:nvSpPr>
            <p:cNvPr id="32" name="矩形 31"/>
            <p:cNvSpPr/>
            <p:nvPr/>
          </p:nvSpPr>
          <p:spPr>
            <a:xfrm>
              <a:off x="10179427" y="30067310"/>
              <a:ext cx="3168353" cy="609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i="1" dirty="0">
                  <a:solidFill>
                    <a:prstClr val="black"/>
                  </a:solidFill>
                </a:rPr>
                <a:t>Degeneration</a:t>
              </a:r>
              <a:endParaRPr lang="en-US" altLang="zh-CN" sz="2400" b="1" i="1" dirty="0">
                <a:solidFill>
                  <a:prstClr val="black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669477" y="30129281"/>
              <a:ext cx="11678303" cy="573771"/>
            </a:xfrm>
            <a:prstGeom prst="rect">
              <a:avLst/>
            </a:prstGeom>
            <a:noFill/>
            <a:ln w="5715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矩形 3"/>
          <p:cNvSpPr/>
          <p:nvPr/>
        </p:nvSpPr>
        <p:spPr>
          <a:xfrm>
            <a:off x="1524001" y="6168904"/>
            <a:ext cx="5492145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altLang="zh-CN" sz="2400" b="1" dirty="0">
                <a:solidFill>
                  <a:prstClr val="black"/>
                </a:solidFill>
              </a:rPr>
              <a:t>3. Easy-to-hard learning property of CNNs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5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6"/>
    </mc:Choice>
    <mc:Fallback xmlns="">
      <p:transition spd="slow" advTm="14766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412045"/>
            <a:ext cx="9465905" cy="5120787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2495600" y="783485"/>
            <a:ext cx="7992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Label evolution with single point </a:t>
            </a:r>
            <a:r>
              <a:rPr lang="en-US" altLang="zh-CN" sz="2800" b="1" dirty="0" smtClean="0"/>
              <a:t>supervision</a:t>
            </a:r>
            <a:endParaRPr lang="zh-CN" altLang="en-US" sz="2800" b="1" dirty="0"/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0" y="12412"/>
            <a:ext cx="12192000" cy="646331"/>
          </a:xfrm>
          <a:prstGeom prst="rect">
            <a:avLst/>
          </a:prstGeom>
          <a:gradFill>
            <a:gsLst>
              <a:gs pos="0">
                <a:srgbClr val="06428B"/>
              </a:gs>
              <a:gs pos="99000">
                <a:srgbClr val="021F41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zh-CN" sz="3600" i="1" dirty="0">
              <a:solidFill>
                <a:schemeClr val="bg1"/>
              </a:solidFill>
              <a:latin typeface="+mj-lt"/>
              <a:ea typeface="方正粗圆简体" panose="02010601030101010101" pitchFamily="2" charset="-122"/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94" y="-98674"/>
            <a:ext cx="2132206" cy="806948"/>
          </a:xfrm>
          <a:prstGeom prst="rect">
            <a:avLst/>
          </a:prstGeom>
        </p:spPr>
      </p:pic>
      <p:sp>
        <p:nvSpPr>
          <p:cNvPr id="53" name="矩形 52"/>
          <p:cNvSpPr/>
          <p:nvPr/>
        </p:nvSpPr>
        <p:spPr>
          <a:xfrm>
            <a:off x="0" y="-49143"/>
            <a:ext cx="943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schemeClr val="bg1"/>
                </a:solidFill>
                <a:ea typeface="方正粗圆简体" panose="02010601030101010101" pitchFamily="2" charset="-122"/>
              </a:rPr>
              <a:t> LESPS for SIRST with single point supervision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2505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6"/>
    </mc:Choice>
    <mc:Fallback xmlns="">
      <p:transition spd="slow" advTm="14766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283251" y="673532"/>
            <a:ext cx="7992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Label evolution with single point </a:t>
            </a:r>
            <a:r>
              <a:rPr lang="en-US" altLang="zh-CN" sz="2800" b="1" dirty="0" smtClean="0"/>
              <a:t>supervision</a:t>
            </a:r>
            <a:endParaRPr lang="zh-CN" altLang="en-US" sz="2800" b="1" dirty="0"/>
          </a:p>
        </p:txBody>
      </p:sp>
      <p:sp>
        <p:nvSpPr>
          <p:cNvPr id="16" name="矩形 15"/>
          <p:cNvSpPr/>
          <p:nvPr/>
        </p:nvSpPr>
        <p:spPr>
          <a:xfrm>
            <a:off x="787882" y="1208983"/>
            <a:ext cx="45370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1. </a:t>
            </a:r>
            <a:r>
              <a:rPr lang="en-US" altLang="zh-CN" sz="2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Candidate Pixel </a:t>
            </a:r>
            <a:r>
              <a:rPr lang="en-US" altLang="zh-CN" sz="2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extraction.</a:t>
            </a:r>
          </a:p>
        </p:txBody>
      </p:sp>
      <p:sp>
        <p:nvSpPr>
          <p:cNvPr id="17" name="矩形 16"/>
          <p:cNvSpPr/>
          <p:nvPr/>
        </p:nvSpPr>
        <p:spPr>
          <a:xfrm>
            <a:off x="6799055" y="1167501"/>
            <a:ext cx="44815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2. False </a:t>
            </a:r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alarm </a:t>
            </a:r>
            <a:r>
              <a:rPr lang="en-US" altLang="zh-CN" sz="2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elimination.</a:t>
            </a:r>
          </a:p>
        </p:txBody>
      </p:sp>
      <p:sp>
        <p:nvSpPr>
          <p:cNvPr id="19" name="矩形 18"/>
          <p:cNvSpPr/>
          <p:nvPr/>
        </p:nvSpPr>
        <p:spPr>
          <a:xfrm>
            <a:off x="7315661" y="2232055"/>
            <a:ext cx="1788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000" b="1" baseline="30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Pred</a:t>
            </a:r>
            <a:endParaRPr lang="en-US" altLang="zh-CN" sz="2000" b="1" baseline="30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/>
          <a:srcRect t="47248" b="29038"/>
          <a:stretch/>
        </p:blipFill>
        <p:spPr>
          <a:xfrm>
            <a:off x="1496355" y="1675204"/>
            <a:ext cx="2714927" cy="439517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2189266" y="2213675"/>
            <a:ext cx="1788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000" b="1" baseline="30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Pred</a:t>
            </a:r>
            <a:endParaRPr lang="en-US" altLang="zh-CN" sz="2000" b="1" baseline="30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514373" y="1619962"/>
            <a:ext cx="2114398" cy="559249"/>
            <a:chOff x="20397390" y="19087872"/>
            <a:chExt cx="2420414" cy="64018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 rotWithShape="1">
            <a:blip r:embed="rId4"/>
            <a:srcRect l="18846" t="1" b="6849"/>
            <a:stretch/>
          </p:blipFill>
          <p:spPr>
            <a:xfrm>
              <a:off x="20519777" y="19087872"/>
              <a:ext cx="2298027" cy="640189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4"/>
            <a:srcRect l="3292" t="1" r="91622" b="6849"/>
            <a:stretch/>
          </p:blipFill>
          <p:spPr>
            <a:xfrm>
              <a:off x="20397390" y="19087872"/>
              <a:ext cx="144015" cy="640189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6816938" y="1611031"/>
            <a:ext cx="2192568" cy="568179"/>
            <a:chOff x="20131245" y="17782836"/>
            <a:chExt cx="2509900" cy="650412"/>
          </a:xfrm>
        </p:grpSpPr>
        <p:grpSp>
          <p:nvGrpSpPr>
            <p:cNvPr id="27" name="组合 26"/>
            <p:cNvGrpSpPr/>
            <p:nvPr/>
          </p:nvGrpSpPr>
          <p:grpSpPr>
            <a:xfrm>
              <a:off x="20131245" y="17782836"/>
              <a:ext cx="2509900" cy="649111"/>
              <a:chOff x="20602165" y="18502886"/>
              <a:chExt cx="2509900" cy="649111"/>
            </a:xfrm>
          </p:grpSpPr>
          <p:pic>
            <p:nvPicPr>
              <p:cNvPr id="31" name="图片 30"/>
              <p:cNvPicPr>
                <a:picLocks noChangeAspect="1"/>
              </p:cNvPicPr>
              <p:nvPr/>
            </p:nvPicPr>
            <p:blipFill rotWithShape="1">
              <a:blip r:embed="rId3"/>
              <a:srcRect l="18718" t="41452" r="11152" b="29610"/>
              <a:stretch/>
            </p:blipFill>
            <p:spPr>
              <a:xfrm>
                <a:off x="20807809" y="18502886"/>
                <a:ext cx="2304256" cy="649111"/>
              </a:xfrm>
              <a:prstGeom prst="rect">
                <a:avLst/>
              </a:prstGeom>
            </p:spPr>
          </p:pic>
          <p:pic>
            <p:nvPicPr>
              <p:cNvPr id="32" name="图片 31"/>
              <p:cNvPicPr>
                <a:picLocks noChangeAspect="1"/>
              </p:cNvPicPr>
              <p:nvPr/>
            </p:nvPicPr>
            <p:blipFill rotWithShape="1">
              <a:blip r:embed="rId3"/>
              <a:srcRect l="931" t="41452" r="92494" b="29610"/>
              <a:stretch/>
            </p:blipFill>
            <p:spPr>
              <a:xfrm>
                <a:off x="20602165" y="18502886"/>
                <a:ext cx="216024" cy="649111"/>
              </a:xfrm>
              <a:prstGeom prst="rect">
                <a:avLst/>
              </a:prstGeom>
            </p:spPr>
          </p:pic>
        </p:grpSp>
        <p:sp>
          <p:nvSpPr>
            <p:cNvPr id="28" name="椭圆 27"/>
            <p:cNvSpPr/>
            <p:nvPr/>
          </p:nvSpPr>
          <p:spPr>
            <a:xfrm>
              <a:off x="21899378" y="17948503"/>
              <a:ext cx="451346" cy="484745"/>
            </a:xfrm>
            <a:prstGeom prst="ellipse">
              <a:avLst/>
            </a:prstGeom>
            <a:noFill/>
            <a:ln w="7620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/>
          <p:cNvSpPr/>
          <p:nvPr/>
        </p:nvSpPr>
        <p:spPr>
          <a:xfrm>
            <a:off x="9784055" y="2210810"/>
            <a:ext cx="15685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Point Label</a:t>
            </a:r>
            <a:endParaRPr lang="en-US" altLang="zh-CN" sz="2000" b="1" baseline="30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60" name="图片 59"/>
          <p:cNvPicPr>
            <a:picLocks noChangeAspect="1"/>
          </p:cNvPicPr>
          <p:nvPr/>
        </p:nvPicPr>
        <p:blipFill rotWithShape="1">
          <a:blip r:embed="rId5"/>
          <a:srcRect r="30575"/>
          <a:stretch/>
        </p:blipFill>
        <p:spPr>
          <a:xfrm>
            <a:off x="128167" y="3284984"/>
            <a:ext cx="6543897" cy="3569820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 rotWithShape="1">
          <a:blip r:embed="rId5"/>
          <a:srcRect l="70883" t="-920" r="-674" b="7760"/>
          <a:stretch/>
        </p:blipFill>
        <p:spPr>
          <a:xfrm>
            <a:off x="8092327" y="3392999"/>
            <a:ext cx="2691026" cy="318703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81980" y="2574949"/>
            <a:ext cx="40432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Extract pixels higher than red dotted line (adaptive threshold) </a:t>
            </a:r>
          </a:p>
        </p:txBody>
      </p:sp>
      <p:sp>
        <p:nvSpPr>
          <p:cNvPr id="14" name="矩形 13"/>
          <p:cNvSpPr/>
          <p:nvPr/>
        </p:nvSpPr>
        <p:spPr>
          <a:xfrm>
            <a:off x="6731975" y="2606209"/>
            <a:ext cx="53406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Exclude false alarms (yellow 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dotted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circles) that 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have no intersection with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labels.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0" y="12412"/>
            <a:ext cx="12192000" cy="646331"/>
          </a:xfrm>
          <a:prstGeom prst="rect">
            <a:avLst/>
          </a:prstGeom>
          <a:gradFill>
            <a:gsLst>
              <a:gs pos="0">
                <a:srgbClr val="06428B"/>
              </a:gs>
              <a:gs pos="99000">
                <a:srgbClr val="021F41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zh-CN" sz="3600" i="1" dirty="0">
              <a:solidFill>
                <a:schemeClr val="bg1"/>
              </a:solidFill>
              <a:latin typeface="+mj-lt"/>
              <a:ea typeface="方正粗圆简体" panose="02010601030101010101" pitchFamily="2" charset="-122"/>
            </a:endParaRPr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94" y="-98674"/>
            <a:ext cx="2132206" cy="806948"/>
          </a:xfrm>
          <a:prstGeom prst="rect">
            <a:avLst/>
          </a:prstGeom>
        </p:spPr>
      </p:pic>
      <p:sp>
        <p:nvSpPr>
          <p:cNvPr id="68" name="矩形 67"/>
          <p:cNvSpPr/>
          <p:nvPr/>
        </p:nvSpPr>
        <p:spPr>
          <a:xfrm>
            <a:off x="0" y="-49143"/>
            <a:ext cx="943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schemeClr val="bg1"/>
                </a:solidFill>
                <a:ea typeface="方正粗圆简体" panose="02010601030101010101" pitchFamily="2" charset="-122"/>
              </a:rPr>
              <a:t> LESPS for SIRST with single point supervision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5171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6"/>
    </mc:Choice>
    <mc:Fallback xmlns="">
      <p:transition spd="slow" advTm="14766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290566" y="813485"/>
            <a:ext cx="7992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Label evolution with single point </a:t>
            </a:r>
            <a:r>
              <a:rPr lang="en-US" altLang="zh-CN" sz="2800" b="1" dirty="0" smtClean="0"/>
              <a:t>supervision</a:t>
            </a:r>
            <a:endParaRPr lang="zh-CN" altLang="en-US" sz="2800" b="1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21779" r="9664" b="31532"/>
          <a:stretch/>
        </p:blipFill>
        <p:spPr>
          <a:xfrm>
            <a:off x="496464" y="2124233"/>
            <a:ext cx="2109556" cy="752596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77541" y="1375114"/>
            <a:ext cx="6065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3. Label Update.</a:t>
            </a:r>
            <a:endParaRPr lang="zh-CN" altLang="en-US" sz="24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4"/>
          <a:srcRect t="25214" r="16877" b="33465"/>
          <a:stretch/>
        </p:blipFill>
        <p:spPr>
          <a:xfrm>
            <a:off x="6600580" y="2028051"/>
            <a:ext cx="2011673" cy="722982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040063" y="2834438"/>
            <a:ext cx="1788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 sz="2000" b="1" baseline="30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rd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b="1" dirty="0" err="1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Pred</a:t>
            </a:r>
            <a:endParaRPr lang="en-US" altLang="zh-CN" sz="2000" b="1" baseline="30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5925136" y="2228757"/>
            <a:ext cx="360040" cy="3229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3704359" y="2837723"/>
            <a:ext cx="1788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 sz="2000" b="1" baseline="30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</a:t>
            </a:r>
            <a:r>
              <a:rPr lang="en-US" altLang="zh-CN" sz="2000" b="1" baseline="30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Label</a:t>
            </a:r>
            <a:endParaRPr lang="en-US" altLang="zh-CN" sz="2000" b="1" baseline="30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60743" y="2908767"/>
            <a:ext cx="17887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 sz="2000" b="1" baseline="300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rd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Label</a:t>
            </a:r>
            <a:endParaRPr lang="en-US" altLang="zh-CN" sz="2000" b="1" baseline="30000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3392" y="3308877"/>
            <a:ext cx="10342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Average weighted summation between network predictions and current labels.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8"/>
          <a:stretch/>
        </p:blipFill>
        <p:spPr>
          <a:xfrm>
            <a:off x="6725560" y="2029352"/>
            <a:ext cx="1879984" cy="862795"/>
          </a:xfrm>
          <a:prstGeom prst="rect">
            <a:avLst/>
          </a:prstGeom>
        </p:spPr>
      </p:pic>
      <p:cxnSp>
        <p:nvCxnSpPr>
          <p:cNvPr id="41" name="直接连接符 40"/>
          <p:cNvCxnSpPr/>
          <p:nvPr/>
        </p:nvCxnSpPr>
        <p:spPr>
          <a:xfrm>
            <a:off x="7253657" y="2512082"/>
            <a:ext cx="129800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3298295" y="1961604"/>
            <a:ext cx="2107291" cy="945123"/>
            <a:chOff x="28016024" y="17667694"/>
            <a:chExt cx="2107291" cy="945123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6"/>
            <a:srcRect l="18430" t="19598" r="8906" b="30303"/>
            <a:stretch/>
          </p:blipFill>
          <p:spPr>
            <a:xfrm>
              <a:off x="28224633" y="17667694"/>
              <a:ext cx="1898682" cy="945123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6"/>
            <a:srcRect l="761" t="19598" r="90972" b="33460"/>
            <a:stretch/>
          </p:blipFill>
          <p:spPr>
            <a:xfrm>
              <a:off x="28016024" y="17667989"/>
              <a:ext cx="216024" cy="885568"/>
            </a:xfrm>
            <a:prstGeom prst="rect">
              <a:avLst/>
            </a:prstGeom>
          </p:spPr>
        </p:pic>
      </p:grpSp>
      <p:sp>
        <p:nvSpPr>
          <p:cNvPr id="39" name="矩形 38"/>
          <p:cNvSpPr/>
          <p:nvPr/>
        </p:nvSpPr>
        <p:spPr>
          <a:xfrm>
            <a:off x="2868264" y="4049233"/>
            <a:ext cx="6114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Three Convergence Conditions of LESPS </a:t>
            </a:r>
          </a:p>
        </p:txBody>
      </p:sp>
      <p:sp>
        <p:nvSpPr>
          <p:cNvPr id="45" name="矩形 44"/>
          <p:cNvSpPr/>
          <p:nvPr/>
        </p:nvSpPr>
        <p:spPr>
          <a:xfrm>
            <a:off x="477541" y="4553224"/>
            <a:ext cx="1089585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2000" b="1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Average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weighted summation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between predictions 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 labels promotes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CNNs to 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converge as predictions approximate labels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Pixel-adaptive threshold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increases 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with the increase of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positive pixels 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 updated labels, which slows down or suspends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the label 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update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.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CNNs </a:t>
            </a:r>
            <a:r>
              <a:rPr lang="en-US" altLang="zh-CN" sz="2000" b="1" dirty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grow to </a:t>
            </a:r>
            <a:r>
              <a:rPr lang="en-US" altLang="zh-CN" sz="2000" b="1" dirty="0" smtClean="0">
                <a:solidFill>
                  <a:srgbClr val="C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mature 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 label evolution introduces more target information for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training, 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and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CNNs gradually learn to </a:t>
            </a: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distinguish targets from </a:t>
            </a: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backgrounds.</a:t>
            </a:r>
            <a:endParaRPr lang="en-US" altLang="zh-CN" sz="2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0" y="12412"/>
            <a:ext cx="12192000" cy="646331"/>
          </a:xfrm>
          <a:prstGeom prst="rect">
            <a:avLst/>
          </a:prstGeom>
          <a:gradFill>
            <a:gsLst>
              <a:gs pos="0">
                <a:srgbClr val="06428B"/>
              </a:gs>
              <a:gs pos="99000">
                <a:srgbClr val="021F41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zh-CN" sz="3600" i="1" dirty="0">
              <a:solidFill>
                <a:schemeClr val="bg1"/>
              </a:solidFill>
              <a:latin typeface="+mj-lt"/>
              <a:ea typeface="方正粗圆简体" panose="02010601030101010101" pitchFamily="2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94" y="-98674"/>
            <a:ext cx="2132206" cy="806948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0" y="-49143"/>
            <a:ext cx="943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schemeClr val="bg1"/>
                </a:solidFill>
                <a:ea typeface="方正粗圆简体" panose="02010601030101010101" pitchFamily="2" charset="-122"/>
              </a:rPr>
              <a:t> LESPS for SIRST with single point supervision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117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6"/>
    </mc:Choice>
    <mc:Fallback xmlns="">
      <p:transition spd="slow" advTm="14766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290566" y="879932"/>
            <a:ext cx="7992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Arial Black" panose="020B0A04020102020204" charset="0"/>
                <a:ea typeface="思源黑体 CN Heavy" panose="020B0A00000000000000" charset="-122"/>
                <a:cs typeface="Arial Black" panose="020B0A04020102020204" charset="0"/>
              </a:rPr>
              <a:t>Model Analyses</a:t>
            </a:r>
            <a:endParaRPr lang="zh-CN" altLang="en-US" sz="2800" dirty="0"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/>
          <a:srcRect r="67045"/>
          <a:stretch/>
        </p:blipFill>
        <p:spPr>
          <a:xfrm>
            <a:off x="185467" y="3283207"/>
            <a:ext cx="3704008" cy="329441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/>
          <a:srcRect l="33252" r="119"/>
          <a:stretch/>
        </p:blipFill>
        <p:spPr>
          <a:xfrm>
            <a:off x="4259123" y="3283207"/>
            <a:ext cx="7488832" cy="329441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2890717" y="1467545"/>
            <a:ext cx="2408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Mapping Degeneration</a:t>
            </a:r>
            <a:endParaRPr lang="zh-CN" altLang="en-US" sz="2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746530" y="1490580"/>
            <a:ext cx="2408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Label </a:t>
            </a:r>
            <a:endParaRPr lang="en-US" altLang="zh-CN" sz="2000" b="1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Evolution</a:t>
            </a:r>
            <a:endParaRPr lang="zh-CN" altLang="en-US" sz="2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3159637" y="2031974"/>
            <a:ext cx="2077661" cy="40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右箭头 28"/>
          <p:cNvSpPr/>
          <p:nvPr/>
        </p:nvSpPr>
        <p:spPr>
          <a:xfrm rot="10800000">
            <a:off x="6843710" y="2038348"/>
            <a:ext cx="2077661" cy="404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1" name="矩形 30"/>
          <p:cNvSpPr/>
          <p:nvPr/>
        </p:nvSpPr>
        <p:spPr>
          <a:xfrm>
            <a:off x="5572153" y="2319900"/>
            <a:ext cx="915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b="1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SIRST</a:t>
            </a:r>
            <a:endParaRPr lang="en-US" altLang="zh-CN" sz="2000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4"/>
          <a:srcRect l="5457" r="4141" b="6174"/>
          <a:stretch/>
        </p:blipFill>
        <p:spPr>
          <a:xfrm>
            <a:off x="5764966" y="1790711"/>
            <a:ext cx="499142" cy="510429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185467" y="1527673"/>
            <a:ext cx="2701384" cy="1343398"/>
            <a:chOff x="16220668" y="15876516"/>
            <a:chExt cx="3495403" cy="1738264"/>
          </a:xfrm>
        </p:grpSpPr>
        <p:sp>
          <p:nvSpPr>
            <p:cNvPr id="46" name="矩形 45"/>
            <p:cNvSpPr/>
            <p:nvPr/>
          </p:nvSpPr>
          <p:spPr>
            <a:xfrm>
              <a:off x="16442369" y="16725857"/>
              <a:ext cx="3117064" cy="8363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rPr>
                <a:t>Region-to-region Mapping</a:t>
              </a:r>
            </a:p>
          </p:txBody>
        </p:sp>
        <p:pic>
          <p:nvPicPr>
            <p:cNvPr id="47" name="图片 46"/>
            <p:cNvPicPr>
              <a:picLocks noChangeAspect="1"/>
            </p:cNvPicPr>
            <p:nvPr/>
          </p:nvPicPr>
          <p:blipFill rotWithShape="1">
            <a:blip r:embed="rId5"/>
            <a:srcRect l="2491" t="62230" r="78706" b="3647"/>
            <a:stretch/>
          </p:blipFill>
          <p:spPr>
            <a:xfrm>
              <a:off x="17571986" y="15958596"/>
              <a:ext cx="857833" cy="833302"/>
            </a:xfrm>
            <a:prstGeom prst="rect">
              <a:avLst/>
            </a:prstGeom>
          </p:spPr>
        </p:pic>
        <p:grpSp>
          <p:nvGrpSpPr>
            <p:cNvPr id="48" name="组合 47"/>
            <p:cNvGrpSpPr/>
            <p:nvPr/>
          </p:nvGrpSpPr>
          <p:grpSpPr>
            <a:xfrm>
              <a:off x="16220668" y="15876516"/>
              <a:ext cx="3495403" cy="1738264"/>
              <a:chOff x="16766424" y="28884937"/>
              <a:chExt cx="3495403" cy="1199924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17025165" y="29119883"/>
                <a:ext cx="3117064" cy="329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 altLang="zh-CN" sz="2000" b="1" dirty="0">
                  <a:latin typeface="Arial Unicode MS" pitchFamily="34" charset="-122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6766424" y="28884937"/>
                <a:ext cx="3495403" cy="119992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</p:grpSp>
      <p:grpSp>
        <p:nvGrpSpPr>
          <p:cNvPr id="51" name="组合 50"/>
          <p:cNvGrpSpPr/>
          <p:nvPr/>
        </p:nvGrpSpPr>
        <p:grpSpPr>
          <a:xfrm>
            <a:off x="9173406" y="1579437"/>
            <a:ext cx="2701384" cy="1343398"/>
            <a:chOff x="25444754" y="15844911"/>
            <a:chExt cx="3495403" cy="1738264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 rotWithShape="1">
            <a:blip r:embed="rId5"/>
            <a:srcRect l="73623" t="62189" r="7668" b="2859"/>
            <a:stretch/>
          </p:blipFill>
          <p:spPr>
            <a:xfrm>
              <a:off x="26824847" y="15906111"/>
              <a:ext cx="759387" cy="759386"/>
            </a:xfrm>
            <a:prstGeom prst="rect">
              <a:avLst/>
            </a:prstGeom>
          </p:spPr>
        </p:pic>
        <p:grpSp>
          <p:nvGrpSpPr>
            <p:cNvPr id="53" name="组合 52"/>
            <p:cNvGrpSpPr/>
            <p:nvPr/>
          </p:nvGrpSpPr>
          <p:grpSpPr>
            <a:xfrm>
              <a:off x="25444754" y="15844911"/>
              <a:ext cx="3495403" cy="1738264"/>
              <a:chOff x="16220668" y="15876516"/>
              <a:chExt cx="3495403" cy="1738264"/>
            </a:xfrm>
          </p:grpSpPr>
          <p:sp>
            <p:nvSpPr>
              <p:cNvPr id="54" name="矩形 53"/>
              <p:cNvSpPr/>
              <p:nvPr/>
            </p:nvSpPr>
            <p:spPr>
              <a:xfrm>
                <a:off x="16433121" y="16668601"/>
                <a:ext cx="3117064" cy="8368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altLang="zh-CN" sz="2000" b="1" dirty="0" smtClean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Region-to-point </a:t>
                </a:r>
                <a:r>
                  <a:rPr lang="en-US" altLang="zh-CN" sz="2000" b="1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rPr>
                  <a:t>Mapping</a:t>
                </a:r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16220668" y="15876516"/>
                <a:ext cx="3495403" cy="1738264"/>
                <a:chOff x="16766424" y="28884937"/>
                <a:chExt cx="3495403" cy="1199924"/>
              </a:xfrm>
            </p:grpSpPr>
            <p:sp>
              <p:nvSpPr>
                <p:cNvPr id="56" name="矩形 55"/>
                <p:cNvSpPr/>
                <p:nvPr/>
              </p:nvSpPr>
              <p:spPr>
                <a:xfrm>
                  <a:off x="17025165" y="29119883"/>
                  <a:ext cx="3117064" cy="32988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endParaRPr lang="en-US" altLang="zh-CN" sz="2000" b="1" dirty="0"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16766424" y="28884937"/>
                  <a:ext cx="3495403" cy="1199924"/>
                </a:xfrm>
                <a:prstGeom prst="ellipse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</p:grpSp>
      </p:grpSp>
      <p:sp>
        <p:nvSpPr>
          <p:cNvPr id="58" name="椭圆 57"/>
          <p:cNvSpPr/>
          <p:nvPr/>
        </p:nvSpPr>
        <p:spPr>
          <a:xfrm>
            <a:off x="5444495" y="1632715"/>
            <a:ext cx="1147180" cy="11027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0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1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2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4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0" y="12412"/>
            <a:ext cx="12192000" cy="646331"/>
          </a:xfrm>
          <a:prstGeom prst="rect">
            <a:avLst/>
          </a:prstGeom>
          <a:gradFill>
            <a:gsLst>
              <a:gs pos="0">
                <a:srgbClr val="06428B"/>
              </a:gs>
              <a:gs pos="99000">
                <a:srgbClr val="021F41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zh-CN" sz="3600" i="1" dirty="0">
              <a:solidFill>
                <a:schemeClr val="bg1"/>
              </a:solidFill>
              <a:latin typeface="+mj-lt"/>
              <a:ea typeface="方正粗圆简体" panose="02010601030101010101" pitchFamily="2" charset="-122"/>
            </a:endParaRPr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94" y="-98674"/>
            <a:ext cx="2132206" cy="806948"/>
          </a:xfrm>
          <a:prstGeom prst="rect">
            <a:avLst/>
          </a:prstGeom>
        </p:spPr>
      </p:pic>
      <p:sp>
        <p:nvSpPr>
          <p:cNvPr id="67" name="矩形 66"/>
          <p:cNvSpPr/>
          <p:nvPr/>
        </p:nvSpPr>
        <p:spPr>
          <a:xfrm>
            <a:off x="0" y="-49143"/>
            <a:ext cx="943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schemeClr val="bg1"/>
                </a:solidFill>
                <a:ea typeface="方正粗圆简体" panose="02010601030101010101" pitchFamily="2" charset="-122"/>
              </a:rPr>
              <a:t> LESPS for SIRST with single point supervision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6475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6"/>
    </mc:Choice>
    <mc:Fallback xmlns="">
      <p:transition spd="slow" advTm="14766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829135"/>
            <a:ext cx="11749516" cy="39604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9336" y="1456003"/>
            <a:ext cx="9505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Table 1: IoU×10</a:t>
            </a:r>
            <a:r>
              <a:rPr lang="en-US" altLang="zh-CN" b="1" baseline="30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Pd×10</a:t>
            </a:r>
            <a:r>
              <a:rPr lang="en-US" altLang="zh-CN" b="1" baseline="30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and Fa×10</a:t>
            </a:r>
            <a:r>
              <a:rPr lang="en-US" altLang="zh-CN" b="1" baseline="30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6</a:t>
            </a:r>
            <a:r>
              <a:rPr lang="en-US" altLang="zh-CN" b="1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values achieved by different methods. </a:t>
            </a:r>
            <a:endParaRPr lang="zh-CN" altLang="en-US" b="1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439816" y="871228"/>
            <a:ext cx="88898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/>
              <a:t>Quantitative results</a:t>
            </a:r>
            <a:endParaRPr lang="zh-CN" altLang="en-US" sz="3200" b="1" i="1" dirty="0"/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1" name="Rectangle 7"/>
          <p:cNvSpPr>
            <a:spLocks noChangeArrowheads="1"/>
          </p:cNvSpPr>
          <p:nvPr/>
        </p:nvSpPr>
        <p:spPr bwMode="auto">
          <a:xfrm>
            <a:off x="1676401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1828801" y="120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0" y="12412"/>
            <a:ext cx="12192000" cy="646331"/>
          </a:xfrm>
          <a:prstGeom prst="rect">
            <a:avLst/>
          </a:prstGeom>
          <a:gradFill>
            <a:gsLst>
              <a:gs pos="0">
                <a:srgbClr val="06428B"/>
              </a:gs>
              <a:gs pos="99000">
                <a:srgbClr val="021F41"/>
              </a:gs>
            </a:gsLst>
            <a:lin ang="5400000" scaled="0"/>
          </a:gradFill>
          <a:ln>
            <a:noFill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spcAft>
                <a:spcPts val="1800"/>
              </a:spcAft>
            </a:pPr>
            <a:endParaRPr lang="en-US" altLang="zh-CN" sz="3600" i="1" dirty="0">
              <a:solidFill>
                <a:schemeClr val="bg1"/>
              </a:solidFill>
              <a:latin typeface="+mj-lt"/>
              <a:ea typeface="方正粗圆简体" panose="02010601030101010101" pitchFamily="2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194" y="-98674"/>
            <a:ext cx="2132206" cy="806948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0" y="-49143"/>
            <a:ext cx="9437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i="1" dirty="0">
                <a:solidFill>
                  <a:schemeClr val="bg1"/>
                </a:solidFill>
                <a:ea typeface="方正粗圆简体" panose="02010601030101010101" pitchFamily="2" charset="-122"/>
              </a:rPr>
              <a:t> LESPS for SIRST with single point supervision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2494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66"/>
    </mc:Choice>
    <mc:Fallback xmlns="">
      <p:transition spd="slow" advTm="1476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46884</TotalTime>
  <Words>648</Words>
  <Application>Microsoft Office PowerPoint</Application>
  <PresentationFormat>宽屏</PresentationFormat>
  <Paragraphs>86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方正粗圆简体</vt:lpstr>
      <vt:lpstr>思源黑体 CN Heavy</vt:lpstr>
      <vt:lpstr>宋体</vt:lpstr>
      <vt:lpstr>Arial</vt:lpstr>
      <vt:lpstr>Arial Black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Wang.Y.Q.</dc:creator>
  <cp:lastModifiedBy>China</cp:lastModifiedBy>
  <cp:revision>609</cp:revision>
  <dcterms:created xsi:type="dcterms:W3CDTF">2017-11-07T12:41:58Z</dcterms:created>
  <dcterms:modified xsi:type="dcterms:W3CDTF">2023-05-30T03:14:50Z</dcterms:modified>
</cp:coreProperties>
</file>