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sldIdLst>
    <p:sldId id="256" r:id="rId3"/>
    <p:sldId id="270" r:id="rId4"/>
    <p:sldId id="272" r:id="rId5"/>
    <p:sldId id="312" r:id="rId6"/>
    <p:sldId id="313" r:id="rId7"/>
    <p:sldId id="311" r:id="rId8"/>
    <p:sldId id="291" r:id="rId9"/>
    <p:sldId id="309" r:id="rId10"/>
    <p:sldId id="310" r:id="rId11"/>
    <p:sldId id="314" r:id="rId12"/>
    <p:sldId id="274" r:id="rId13"/>
    <p:sldId id="315" r:id="rId14"/>
    <p:sldId id="306" r:id="rId15"/>
    <p:sldId id="307" r:id="rId16"/>
    <p:sldId id="285" r:id="rId17"/>
    <p:sldId id="297" r:id="rId18"/>
    <p:sldId id="298" r:id="rId19"/>
    <p:sldId id="293" r:id="rId20"/>
    <p:sldId id="289" r:id="rId21"/>
    <p:sldId id="308" r:id="rId22"/>
    <p:sldId id="299" r:id="rId23"/>
    <p:sldId id="316" r:id="rId24"/>
    <p:sldId id="276" r:id="rId25"/>
    <p:sldId id="280" r:id="rId26"/>
    <p:sldId id="281" r:id="rId27"/>
    <p:sldId id="277" r:id="rId28"/>
    <p:sldId id="279" r:id="rId29"/>
    <p:sldId id="283" r:id="rId30"/>
    <p:sldId id="318" r:id="rId31"/>
    <p:sldId id="284" r:id="rId32"/>
    <p:sldId id="292" r:id="rId33"/>
    <p:sldId id="317" r:id="rId34"/>
    <p:sldId id="27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3732" autoAdjust="0"/>
  </p:normalViewPr>
  <p:slideViewPr>
    <p:cSldViewPr>
      <p:cViewPr varScale="1">
        <p:scale>
          <a:sx n="102" d="100"/>
          <a:sy n="102" d="100"/>
        </p:scale>
        <p:origin x="20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extLst>
      <p:ext uri="{BB962C8B-B14F-4D97-AF65-F5344CB8AC3E}">
        <p14:creationId xmlns:p14="http://schemas.microsoft.com/office/powerpoint/2010/main" val="3767376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extLst>
      <p:ext uri="{BB962C8B-B14F-4D97-AF65-F5344CB8AC3E}">
        <p14:creationId xmlns:p14="http://schemas.microsoft.com/office/powerpoint/2010/main" val="1385271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5184559" y="45156"/>
            <a:ext cx="3959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 </a:t>
            </a:r>
            <a:r>
              <a:rPr lang="en-US" altLang="zh-CN" sz="1600" dirty="0">
                <a:solidFill>
                  <a:srgbClr val="9C9CC4"/>
                </a:solidFill>
                <a:latin typeface="黑体" panose="02010609060101010101" pitchFamily="49" charset="-122"/>
                <a:ea typeface="黑体" panose="02010609060101010101" pitchFamily="49" charset="-122"/>
              </a:rPr>
              <a:t>-</a:t>
            </a:r>
            <a:r>
              <a:rPr lang="zh-CN" altLang="en-US" sz="1600" dirty="0">
                <a:solidFill>
                  <a:srgbClr val="9C9CC4"/>
                </a:solidFill>
                <a:latin typeface="黑体" panose="02010609060101010101" pitchFamily="49" charset="-122"/>
                <a:ea typeface="黑体" panose="02010609060101010101" pitchFamily="49" charset="-122"/>
              </a:rPr>
              <a:t> </a:t>
            </a:r>
            <a:r>
              <a:rPr lang="en-US" altLang="zh-CN"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2021</a:t>
            </a:r>
            <a:r>
              <a:rPr lang="zh-CN" altLang="en-US" sz="1600" dirty="0">
                <a:solidFill>
                  <a:srgbClr val="9C9CC4"/>
                </a:solidFill>
                <a:latin typeface="黑体" panose="02010609060101010101" pitchFamily="49" charset="-122"/>
                <a:ea typeface="黑体" panose="02010609060101010101" pitchFamily="49" charset="-122"/>
                <a:sym typeface="Wingdings 2" panose="05020102010507070707" pitchFamily="18" charset="2"/>
              </a:rPr>
              <a:t>年春季学期</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t>2021/4/21</a:t>
            </a:fld>
            <a:endParaRPr lang="zh-CN" altLang="en-US"/>
          </a:p>
        </p:txBody>
      </p:sp>
    </p:spTree>
    <p:extLst>
      <p:ext uri="{BB962C8B-B14F-4D97-AF65-F5344CB8AC3E}">
        <p14:creationId xmlns:p14="http://schemas.microsoft.com/office/powerpoint/2010/main" val="349776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395ABD29-FB4B-4289-A3C4-B5B125FED8F8}" type="datetime1">
              <a:rPr lang="zh-CN" altLang="en-US" smtClean="0"/>
              <a:t>2021/4/21</a:t>
            </a:fld>
            <a:endParaRPr lang="zh-CN" altLang="en-US"/>
          </a:p>
        </p:txBody>
      </p:sp>
    </p:spTree>
    <p:extLst>
      <p:ext uri="{BB962C8B-B14F-4D97-AF65-F5344CB8AC3E}">
        <p14:creationId xmlns:p14="http://schemas.microsoft.com/office/powerpoint/2010/main" val="36244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700986B1-7CB0-45A9-A795-BD062051F225}" type="datetime1">
              <a:rPr lang="zh-CN" altLang="en-US" smtClean="0"/>
              <a:t>2021/4/21</a:t>
            </a:fld>
            <a:endParaRPr lang="zh-CN" altLang="en-US"/>
          </a:p>
        </p:txBody>
      </p:sp>
    </p:spTree>
    <p:extLst>
      <p:ext uri="{BB962C8B-B14F-4D97-AF65-F5344CB8AC3E}">
        <p14:creationId xmlns:p14="http://schemas.microsoft.com/office/powerpoint/2010/main" val="176616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201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048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5772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834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4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29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334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39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a:ln/>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4E66CA4B-62FD-4F41-A273-D0CE20CE9D2C}" type="datetime1">
              <a:rPr lang="zh-CN" altLang="en-US" smtClean="0"/>
              <a:t>2021/4/21</a:t>
            </a:fld>
            <a:endParaRPr lang="zh-CN" altLang="en-US"/>
          </a:p>
        </p:txBody>
      </p:sp>
    </p:spTree>
    <p:extLst>
      <p:ext uri="{BB962C8B-B14F-4D97-AF65-F5344CB8AC3E}">
        <p14:creationId xmlns:p14="http://schemas.microsoft.com/office/powerpoint/2010/main" val="3244764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517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119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5737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6100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8A217C72-D1A8-4AAF-85C3-457A1C629658}" type="datetime1">
              <a:rPr lang="zh-CN" altLang="en-US" smtClean="0"/>
              <a:t>2021/4/21</a:t>
            </a:fld>
            <a:endParaRPr lang="zh-CN" altLang="en-US"/>
          </a:p>
        </p:txBody>
      </p:sp>
    </p:spTree>
    <p:extLst>
      <p:ext uri="{BB962C8B-B14F-4D97-AF65-F5344CB8AC3E}">
        <p14:creationId xmlns:p14="http://schemas.microsoft.com/office/powerpoint/2010/main" val="313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6C342930-584E-419B-A671-37EC0C92F8ED}" type="datetime1">
              <a:rPr lang="zh-CN" altLang="en-US" smtClean="0"/>
              <a:t>2021/4/21</a:t>
            </a:fld>
            <a:endParaRPr lang="zh-CN" altLang="en-US"/>
          </a:p>
        </p:txBody>
      </p:sp>
    </p:spTree>
    <p:extLst>
      <p:ext uri="{BB962C8B-B14F-4D97-AF65-F5344CB8AC3E}">
        <p14:creationId xmlns:p14="http://schemas.microsoft.com/office/powerpoint/2010/main" val="366007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D7878769-730F-4726-87BF-0F749A8E2638}" type="datetime1">
              <a:rPr lang="zh-CN" altLang="en-US" smtClean="0"/>
              <a:t>2021/4/21</a:t>
            </a:fld>
            <a:endParaRPr lang="zh-CN" altLang="en-US"/>
          </a:p>
        </p:txBody>
      </p:sp>
    </p:spTree>
    <p:extLst>
      <p:ext uri="{BB962C8B-B14F-4D97-AF65-F5344CB8AC3E}">
        <p14:creationId xmlns:p14="http://schemas.microsoft.com/office/powerpoint/2010/main" val="25236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AE05D7DB-7C00-402E-8967-4E9C7E66E963}" type="datetime1">
              <a:rPr lang="zh-CN" altLang="en-US" smtClean="0"/>
              <a:t>2021/4/21</a:t>
            </a:fld>
            <a:endParaRPr lang="zh-CN" altLang="en-US"/>
          </a:p>
        </p:txBody>
      </p:sp>
    </p:spTree>
    <p:extLst>
      <p:ext uri="{BB962C8B-B14F-4D97-AF65-F5344CB8AC3E}">
        <p14:creationId xmlns:p14="http://schemas.microsoft.com/office/powerpoint/2010/main" val="60232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3672CB05-5C36-4C31-8CAB-AE0023A1B9C8}" type="datetime1">
              <a:rPr lang="zh-CN" altLang="en-US" smtClean="0"/>
              <a:t>2021/4/21</a:t>
            </a:fld>
            <a:endParaRPr lang="zh-CN" altLang="en-US"/>
          </a:p>
        </p:txBody>
      </p:sp>
    </p:spTree>
    <p:extLst>
      <p:ext uri="{BB962C8B-B14F-4D97-AF65-F5344CB8AC3E}">
        <p14:creationId xmlns:p14="http://schemas.microsoft.com/office/powerpoint/2010/main" val="342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F3976007-893A-457C-BBD7-A094EFDA5302}" type="datetime1">
              <a:rPr lang="zh-CN" altLang="en-US" smtClean="0"/>
              <a:t>2021/4/21</a:t>
            </a:fld>
            <a:endParaRPr lang="zh-CN" altLang="en-US"/>
          </a:p>
        </p:txBody>
      </p:sp>
    </p:spTree>
    <p:extLst>
      <p:ext uri="{BB962C8B-B14F-4D97-AF65-F5344CB8AC3E}">
        <p14:creationId xmlns:p14="http://schemas.microsoft.com/office/powerpoint/2010/main" val="353568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D4D89B0E-6E50-4259-B190-49097CC19A41}" type="datetime1">
              <a:rPr lang="zh-CN" altLang="en-US" smtClean="0"/>
              <a:t>2021/4/21</a:t>
            </a:fld>
            <a:endParaRPr lang="zh-CN" altLang="en-US"/>
          </a:p>
        </p:txBody>
      </p:sp>
    </p:spTree>
    <p:extLst>
      <p:ext uri="{BB962C8B-B14F-4D97-AF65-F5344CB8AC3E}">
        <p14:creationId xmlns:p14="http://schemas.microsoft.com/office/powerpoint/2010/main" val="3380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C08E68A2-AD48-4974-B9F0-FEADD0E590E4}" type="datetime1">
              <a:rPr lang="zh-CN" altLang="en-US" smtClean="0"/>
              <a:t>2021/4/21</a:t>
            </a:fld>
            <a:endParaRPr lang="zh-CN" altLang="en-US"/>
          </a:p>
        </p:txBody>
      </p:sp>
    </p:spTree>
    <p:extLst>
      <p:ext uri="{BB962C8B-B14F-4D97-AF65-F5344CB8AC3E}">
        <p14:creationId xmlns:p14="http://schemas.microsoft.com/office/powerpoint/2010/main" val="206456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t>2021/4/21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056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extLst>
      <p:ext uri="{BB962C8B-B14F-4D97-AF65-F5344CB8AC3E}">
        <p14:creationId xmlns:p14="http://schemas.microsoft.com/office/powerpoint/2010/main" val="6489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08B05-F6CD-489C-B1D4-9D6623B1AFA5}"/>
              </a:ext>
            </a:extLst>
          </p:cNvPr>
          <p:cNvSpPr>
            <a:spLocks noGrp="1"/>
          </p:cNvSpPr>
          <p:nvPr>
            <p:ph type="title"/>
          </p:nvPr>
        </p:nvSpPr>
        <p:spPr/>
        <p:txBody>
          <a:bodyPr/>
          <a:lstStyle/>
          <a:p>
            <a:r>
              <a:rPr lang="zh-CN" altLang="en-US" dirty="0"/>
              <a:t>生成树机制的基本原理</a:t>
            </a:r>
          </a:p>
        </p:txBody>
      </p:sp>
      <p:sp>
        <p:nvSpPr>
          <p:cNvPr id="3" name="内容占位符 2">
            <a:extLst>
              <a:ext uri="{FF2B5EF4-FFF2-40B4-BE49-F238E27FC236}">
                <a16:creationId xmlns:a16="http://schemas.microsoft.com/office/drawing/2014/main" id="{8D44C037-3B78-434B-BBDF-8CDC7DBC9F59}"/>
              </a:ext>
            </a:extLst>
          </p:cNvPr>
          <p:cNvSpPr>
            <a:spLocks noGrp="1"/>
          </p:cNvSpPr>
          <p:nvPr>
            <p:ph idx="1"/>
          </p:nvPr>
        </p:nvSpPr>
        <p:spPr/>
        <p:txBody>
          <a:bodyPr/>
          <a:lstStyle/>
          <a:p>
            <a:r>
              <a:rPr lang="zh-CN" altLang="en-US" dirty="0"/>
              <a:t>经过有限次的收发</a:t>
            </a:r>
            <a:r>
              <a:rPr lang="en-US" altLang="zh-CN" dirty="0"/>
              <a:t>Config</a:t>
            </a:r>
            <a:r>
              <a:rPr lang="zh-CN" altLang="en-US" dirty="0"/>
              <a:t>消息，网络中能够“选举”出唯一的</a:t>
            </a:r>
            <a:r>
              <a:rPr lang="zh-CN" altLang="en-US" dirty="0">
                <a:solidFill>
                  <a:srgbClr val="FF0000"/>
                </a:solidFill>
              </a:rPr>
              <a:t>根节点</a:t>
            </a:r>
            <a:r>
              <a:rPr lang="zh-CN" altLang="en-US" dirty="0"/>
              <a:t>，即</a:t>
            </a:r>
            <a:r>
              <a:rPr lang="en-US" altLang="zh-CN" dirty="0"/>
              <a:t>ID</a:t>
            </a:r>
            <a:r>
              <a:rPr lang="zh-CN" altLang="en-US" dirty="0"/>
              <a:t>最小的节点</a:t>
            </a:r>
            <a:endParaRPr lang="en-US" altLang="zh-CN" dirty="0"/>
          </a:p>
          <a:p>
            <a:endParaRPr lang="en-US" altLang="zh-CN" dirty="0"/>
          </a:p>
          <a:p>
            <a:r>
              <a:rPr lang="zh-CN" altLang="en-US" dirty="0"/>
              <a:t>除根节点外，每个节点选择通过自己的某端口连接到根节点，使得到根节点的路径开销最小，该端口叫做</a:t>
            </a:r>
            <a:r>
              <a:rPr lang="zh-CN" altLang="en-US" dirty="0">
                <a:solidFill>
                  <a:srgbClr val="FF0000"/>
                </a:solidFill>
              </a:rPr>
              <a:t>根端口</a:t>
            </a:r>
            <a:endParaRPr lang="en-US" altLang="zh-CN" dirty="0">
              <a:solidFill>
                <a:srgbClr val="FF0000"/>
              </a:solidFill>
            </a:endParaRPr>
          </a:p>
          <a:p>
            <a:endParaRPr lang="en-US" altLang="zh-CN" dirty="0"/>
          </a:p>
          <a:p>
            <a:r>
              <a:rPr lang="zh-CN" altLang="en-US" dirty="0"/>
              <a:t>为了保证新的</a:t>
            </a:r>
            <a:r>
              <a:rPr lang="en-US" altLang="zh-CN" dirty="0"/>
              <a:t>Config</a:t>
            </a:r>
            <a:r>
              <a:rPr lang="zh-CN" altLang="en-US" dirty="0"/>
              <a:t>消息能够扩散到其他节点，每个节点会通过某些端口发送</a:t>
            </a:r>
            <a:r>
              <a:rPr lang="en-US" altLang="zh-CN" dirty="0"/>
              <a:t>Config</a:t>
            </a:r>
            <a:r>
              <a:rPr lang="zh-CN" altLang="en-US" dirty="0"/>
              <a:t>消息，这些端口叫做</a:t>
            </a:r>
            <a:r>
              <a:rPr lang="zh-CN" altLang="en-US" dirty="0">
                <a:solidFill>
                  <a:srgbClr val="FF0000"/>
                </a:solidFill>
              </a:rPr>
              <a:t>指定端口</a:t>
            </a:r>
          </a:p>
        </p:txBody>
      </p:sp>
      <p:sp>
        <p:nvSpPr>
          <p:cNvPr id="4" name="灯片编号占位符 3">
            <a:extLst>
              <a:ext uri="{FF2B5EF4-FFF2-40B4-BE49-F238E27FC236}">
                <a16:creationId xmlns:a16="http://schemas.microsoft.com/office/drawing/2014/main" id="{8629F653-CE02-4757-90B2-AF4813CBA174}"/>
              </a:ext>
            </a:extLst>
          </p:cNvPr>
          <p:cNvSpPr>
            <a:spLocks noGrp="1"/>
          </p:cNvSpPr>
          <p:nvPr>
            <p:ph type="sldNum" sz="quarter" idx="11"/>
          </p:nvPr>
        </p:nvSpPr>
        <p:spPr/>
        <p:txBody>
          <a:bodyPr/>
          <a:lstStyle/>
          <a:p>
            <a:fld id="{C2EED88A-182A-4877-BD12-0DE2FB9B90B1}" type="slidenum">
              <a:rPr lang="zh-CN" altLang="en-US" smtClean="0"/>
              <a:t>10</a:t>
            </a:fld>
            <a:endParaRPr lang="zh-CN" altLang="en-US"/>
          </a:p>
        </p:txBody>
      </p:sp>
    </p:spTree>
    <p:extLst>
      <p:ext uri="{BB962C8B-B14F-4D97-AF65-F5344CB8AC3E}">
        <p14:creationId xmlns:p14="http://schemas.microsoft.com/office/powerpoint/2010/main" val="46551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sp>
        <p:nvSpPr>
          <p:cNvPr id="4" name="灯片编号占位符 3">
            <a:extLst>
              <a:ext uri="{FF2B5EF4-FFF2-40B4-BE49-F238E27FC236}">
                <a16:creationId xmlns:a16="http://schemas.microsoft.com/office/drawing/2014/main" id="{CCB1AE2F-1446-4BC6-B489-B358A0B28EE3}"/>
              </a:ext>
            </a:extLst>
          </p:cNvPr>
          <p:cNvSpPr>
            <a:spLocks noGrp="1"/>
          </p:cNvSpPr>
          <p:nvPr>
            <p:ph type="sldNum" sz="quarter" idx="11"/>
          </p:nvPr>
        </p:nvSpPr>
        <p:spPr/>
        <p:txBody>
          <a:bodyPr/>
          <a:lstStyle/>
          <a:p>
            <a:fld id="{C2EED88A-182A-4877-BD12-0DE2FB9B90B1}" type="slidenum">
              <a:rPr lang="zh-CN" altLang="en-US" smtClean="0"/>
              <a:t>11</a:t>
            </a:fld>
            <a:endParaRPr lang="zh-CN" altLang="en-US"/>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最小的节点作为根节点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有且只有一个指定端口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中到根节点开销最小的端口</a:t>
            </a:r>
            <a:r>
              <a:rPr lang="zh-CN" altLang="en-US" sz="1600" dirty="0"/>
              <a:t>，用于在网段内发送</a:t>
            </a:r>
            <a:r>
              <a:rPr lang="en-US" altLang="zh-CN" sz="1600" dirty="0"/>
              <a:t>Config</a:t>
            </a:r>
            <a:r>
              <a:rPr lang="zh-CN" altLang="en-US" sz="1600" dirty="0"/>
              <a:t>消息</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F331F-D1FC-46F8-82AD-581DEC4A8438}"/>
              </a:ext>
            </a:extLst>
          </p:cNvPr>
          <p:cNvSpPr>
            <a:spLocks noGrp="1"/>
          </p:cNvSpPr>
          <p:nvPr>
            <p:ph type="title"/>
          </p:nvPr>
        </p:nvSpPr>
        <p:spPr/>
        <p:txBody>
          <a:bodyPr/>
          <a:lstStyle/>
          <a:p>
            <a:r>
              <a:rPr lang="zh-CN" altLang="en-US" dirty="0"/>
              <a:t>几种端口类型的区分</a:t>
            </a:r>
          </a:p>
        </p:txBody>
      </p:sp>
      <p:sp>
        <p:nvSpPr>
          <p:cNvPr id="4" name="灯片编号占位符 3">
            <a:extLst>
              <a:ext uri="{FF2B5EF4-FFF2-40B4-BE49-F238E27FC236}">
                <a16:creationId xmlns:a16="http://schemas.microsoft.com/office/drawing/2014/main" id="{86EEC0FF-3617-48CA-8DB7-7D7BA23D4887}"/>
              </a:ext>
            </a:extLst>
          </p:cNvPr>
          <p:cNvSpPr>
            <a:spLocks noGrp="1"/>
          </p:cNvSpPr>
          <p:nvPr>
            <p:ph type="sldNum" sz="quarter" idx="11"/>
          </p:nvPr>
        </p:nvSpPr>
        <p:spPr/>
        <p:txBody>
          <a:bodyPr/>
          <a:lstStyle/>
          <a:p>
            <a:fld id="{C2EED88A-182A-4877-BD12-0DE2FB9B90B1}" type="slidenum">
              <a:rPr lang="zh-CN" altLang="en-US" smtClean="0"/>
              <a:t>12</a:t>
            </a:fld>
            <a:endParaRPr lang="zh-CN" altLang="en-US"/>
          </a:p>
        </p:txBody>
      </p:sp>
      <p:graphicFrame>
        <p:nvGraphicFramePr>
          <p:cNvPr id="5" name="表格 5">
            <a:extLst>
              <a:ext uri="{FF2B5EF4-FFF2-40B4-BE49-F238E27FC236}">
                <a16:creationId xmlns:a16="http://schemas.microsoft.com/office/drawing/2014/main" id="{D0A9598C-5926-4EFA-AAC5-D3D145E8677F}"/>
              </a:ext>
            </a:extLst>
          </p:cNvPr>
          <p:cNvGraphicFramePr>
            <a:graphicFrameLocks noGrp="1"/>
          </p:cNvGraphicFramePr>
          <p:nvPr>
            <p:extLst>
              <p:ext uri="{D42A27DB-BD31-4B8C-83A1-F6EECF244321}">
                <p14:modId xmlns:p14="http://schemas.microsoft.com/office/powerpoint/2010/main" val="3194143401"/>
              </p:ext>
            </p:extLst>
          </p:nvPr>
        </p:nvGraphicFramePr>
        <p:xfrm>
          <a:off x="251520" y="2492896"/>
          <a:ext cx="8349529" cy="2736306"/>
        </p:xfrm>
        <a:graphic>
          <a:graphicData uri="http://schemas.openxmlformats.org/drawingml/2006/table">
            <a:tbl>
              <a:tblPr bandRow="1">
                <a:tableStyleId>{5C22544A-7EE6-4342-B048-85BDC9FD1C3A}</a:tableStyleId>
              </a:tblPr>
              <a:tblGrid>
                <a:gridCol w="2808312">
                  <a:extLst>
                    <a:ext uri="{9D8B030D-6E8A-4147-A177-3AD203B41FA5}">
                      <a16:colId xmlns:a16="http://schemas.microsoft.com/office/drawing/2014/main" val="3762323529"/>
                    </a:ext>
                  </a:extLst>
                </a:gridCol>
                <a:gridCol w="2304256">
                  <a:extLst>
                    <a:ext uri="{9D8B030D-6E8A-4147-A177-3AD203B41FA5}">
                      <a16:colId xmlns:a16="http://schemas.microsoft.com/office/drawing/2014/main" val="990198135"/>
                    </a:ext>
                  </a:extLst>
                </a:gridCol>
                <a:gridCol w="3236961">
                  <a:extLst>
                    <a:ext uri="{9D8B030D-6E8A-4147-A177-3AD203B41FA5}">
                      <a16:colId xmlns:a16="http://schemas.microsoft.com/office/drawing/2014/main" val="654501373"/>
                    </a:ext>
                  </a:extLst>
                </a:gridCol>
              </a:tblGrid>
              <a:tr h="912102">
                <a:tc>
                  <a:txBody>
                    <a:bodyPr/>
                    <a:lstStyle/>
                    <a:p>
                      <a:pPr algn="l"/>
                      <a:endParaRPr lang="zh-CN" alt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dirty="0"/>
                        <a:t>非根节点的优先级最高端口</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2000" dirty="0"/>
                        <a:t>根节点的所有端口 </a:t>
                      </a:r>
                      <a:r>
                        <a:rPr lang="en-US" altLang="zh-CN" sz="2000" dirty="0"/>
                        <a:t>or </a:t>
                      </a:r>
                      <a:r>
                        <a:rPr lang="zh-CN" altLang="en-US" sz="2000" dirty="0"/>
                        <a:t>非根节点优先级并非最高的端口</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81084904"/>
                  </a:ext>
                </a:extLst>
              </a:tr>
              <a:tr h="912102">
                <a:tc>
                  <a:txBody>
                    <a:bodyPr/>
                    <a:lstStyle/>
                    <a:p>
                      <a:pPr algn="l"/>
                      <a:r>
                        <a:rPr lang="zh-CN" altLang="en-US" sz="2000" dirty="0"/>
                        <a:t>网段内优先级最高</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000" dirty="0">
                          <a:latin typeface="等线" panose="02010600030101010101" pitchFamily="2" charset="-122"/>
                          <a:ea typeface="等线" panose="02010600030101010101" pitchFamily="2" charset="-122"/>
                        </a:rPr>
                        <a:t>Ⅹ</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dirty="0"/>
                        <a:t>指定端口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3260857"/>
                  </a:ext>
                </a:extLst>
              </a:tr>
              <a:tr h="912102">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000" dirty="0"/>
                        <a:t>网段内优先级并非最高</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zh-CN" altLang="en-US" sz="2000" dirty="0"/>
                        <a:t>根端口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2000" dirty="0"/>
                        <a:t>其他端口    </a:t>
                      </a:r>
                      <a:r>
                        <a:rPr lang="en-US" altLang="zh-CN" sz="2000" dirty="0"/>
                        <a:t>(</a:t>
                      </a:r>
                      <a:r>
                        <a:rPr lang="zh-CN" altLang="en-US" sz="2000" dirty="0"/>
                        <a:t>非根节点</a:t>
                      </a:r>
                      <a:r>
                        <a:rPr lang="en-US" altLang="zh-CN" sz="2000" dirty="0"/>
                        <a:t>)</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3742713"/>
                  </a:ext>
                </a:extLst>
              </a:tr>
            </a:tbl>
          </a:graphicData>
        </a:graphic>
      </p:graphicFrame>
    </p:spTree>
    <p:extLst>
      <p:ext uri="{BB962C8B-B14F-4D97-AF65-F5344CB8AC3E}">
        <p14:creationId xmlns:p14="http://schemas.microsoft.com/office/powerpoint/2010/main" val="41200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生成树机制数据结构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solidFill>
                  <a:srgbClr val="FF0000"/>
                </a:solidFill>
              </a:rPr>
              <a:t>每个端口</a:t>
            </a:r>
            <a:r>
              <a:rPr lang="zh-CN" altLang="en-US" dirty="0"/>
              <a:t>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r>
              <a:rPr lang="zh-CN" altLang="en-US" dirty="0">
                <a:solidFill>
                  <a:srgbClr val="FF0000"/>
                </a:solidFill>
              </a:rPr>
              <a:t>每个端口</a:t>
            </a:r>
            <a:r>
              <a:rPr lang="zh-CN" altLang="en-US" dirty="0"/>
              <a:t>记录</a:t>
            </a:r>
            <a:r>
              <a:rPr lang="zh-CN" altLang="en-US" dirty="0">
                <a:solidFill>
                  <a:srgbClr val="FF0000"/>
                </a:solidFill>
              </a:rPr>
              <a:t>本网段</a:t>
            </a:r>
            <a:r>
              <a:rPr lang="zh-CN" altLang="en-US" dirty="0"/>
              <a:t>到根节点最小开销路径的配置</a:t>
            </a:r>
            <a:r>
              <a:rPr lang="en-US" altLang="zh-CN" dirty="0"/>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zh-CN" altLang="en-US" dirty="0"/>
              <a:t>生成树机制收敛后，每个网段内所有端口存储的配置都相同</a:t>
            </a:r>
          </a:p>
        </p:txBody>
      </p:sp>
      <p:sp>
        <p:nvSpPr>
          <p:cNvPr id="4" name="灯片编号占位符 3">
            <a:extLst>
              <a:ext uri="{FF2B5EF4-FFF2-40B4-BE49-F238E27FC236}">
                <a16:creationId xmlns:a16="http://schemas.microsoft.com/office/drawing/2014/main" id="{C1C186BC-FBA6-4187-A124-1EE10A46F145}"/>
              </a:ext>
            </a:extLst>
          </p:cNvPr>
          <p:cNvSpPr>
            <a:spLocks noGrp="1"/>
          </p:cNvSpPr>
          <p:nvPr>
            <p:ph type="sldNum" sz="quarter" idx="11"/>
          </p:nvPr>
        </p:nvSpPr>
        <p:spPr/>
        <p:txBody>
          <a:bodyPr/>
          <a:lstStyle/>
          <a:p>
            <a:fld id="{C2EED88A-182A-4877-BD12-0DE2FB9B90B1}" type="slidenum">
              <a:rPr lang="zh-CN" altLang="en-US" smtClean="0"/>
              <a:t>13</a:t>
            </a:fld>
            <a:endParaRPr lang="zh-CN" altLang="en-US"/>
          </a:p>
        </p:txBody>
      </p:sp>
    </p:spTree>
    <p:extLst>
      <p:ext uri="{BB962C8B-B14F-4D97-AF65-F5344CB8AC3E}">
        <p14:creationId xmlns:p14="http://schemas.microsoft.com/office/powerpoint/2010/main" val="46637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生成树机制数据结构 </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solidFill>
                  <a:srgbClr val="FF0000"/>
                </a:solidFill>
              </a:rPr>
              <a:t>每个节点</a:t>
            </a:r>
            <a:r>
              <a:rPr lang="zh-CN" altLang="en-US" dirty="0"/>
              <a:t>记录本节点到根节点开销最小的路径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zh-CN" altLang="en-US" dirty="0"/>
              <a:t>生成树机制收敛后，所有节点认为的根节点都相同</a:t>
            </a:r>
            <a:endParaRPr lang="en-US" altLang="zh-CN" dirty="0"/>
          </a:p>
          <a:p>
            <a:endParaRPr lang="en-US" altLang="zh-CN" dirty="0"/>
          </a:p>
          <a:p>
            <a:r>
              <a:rPr lang="zh-CN" altLang="en-US" dirty="0"/>
              <a:t>节点到根节点的路径开销等于</a:t>
            </a:r>
            <a:r>
              <a:rPr lang="zh-CN" altLang="en-US" u="sng" dirty="0"/>
              <a:t>根端口所在网段到根节点的路径开销</a:t>
            </a:r>
            <a:r>
              <a:rPr lang="zh-CN" altLang="en-US" dirty="0"/>
              <a:t>与</a:t>
            </a:r>
            <a:r>
              <a:rPr lang="zh-CN" altLang="en-US" u="sng" dirty="0"/>
              <a:t>根端口所在网段的通过开销</a:t>
            </a:r>
            <a:r>
              <a:rPr lang="zh-CN" altLang="en-US" dirty="0"/>
              <a:t>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a:extLst>
              <a:ext uri="{FF2B5EF4-FFF2-40B4-BE49-F238E27FC236}">
                <a16:creationId xmlns:a16="http://schemas.microsoft.com/office/drawing/2014/main" id="{396E59D8-6E22-4C7E-89CF-F4FCD26FAC96}"/>
              </a:ext>
            </a:extLst>
          </p:cNvPr>
          <p:cNvSpPr>
            <a:spLocks noGrp="1"/>
          </p:cNvSpPr>
          <p:nvPr>
            <p:ph type="sldNum" sz="quarter" idx="11"/>
          </p:nvPr>
        </p:nvSpPr>
        <p:spPr/>
        <p:txBody>
          <a:bodyPr/>
          <a:lstStyle/>
          <a:p>
            <a:fld id="{C2EED88A-182A-4877-BD12-0DE2FB9B90B1}" type="slidenum">
              <a:rPr lang="zh-CN" altLang="en-US" smtClean="0"/>
              <a:t>14</a:t>
            </a:fld>
            <a:endParaRPr lang="zh-CN" altLang="en-US"/>
          </a:p>
        </p:txBody>
      </p:sp>
    </p:spTree>
    <p:extLst>
      <p:ext uri="{BB962C8B-B14F-4D97-AF65-F5344CB8AC3E}">
        <p14:creationId xmlns:p14="http://schemas.microsoft.com/office/powerpoint/2010/main" val="244743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生成树机制运行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将每个端口设置为指定端口，即端口所在网段应该通过本节点连接到根节点</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04C073D-F3FF-429A-A9BC-F60FCE6D1A6E}"/>
              </a:ext>
            </a:extLst>
          </p:cNvPr>
          <p:cNvSpPr>
            <a:spLocks noGrp="1"/>
          </p:cNvSpPr>
          <p:nvPr>
            <p:ph type="sldNum" sz="quarter" idx="11"/>
          </p:nvPr>
        </p:nvSpPr>
        <p:spPr/>
        <p:txBody>
          <a:bodyPr/>
          <a:lstStyle/>
          <a:p>
            <a:fld id="{C2EED88A-182A-4877-BD12-0DE2FB9B90B1}" type="slidenum">
              <a:rPr lang="zh-CN" altLang="en-US" smtClean="0"/>
              <a:t>15</a:t>
            </a:fld>
            <a:endParaRPr lang="zh-CN" altLang="en-US"/>
          </a:p>
        </p:txBody>
      </p:sp>
    </p:spTree>
    <p:extLst>
      <p:ext uri="{BB962C8B-B14F-4D97-AF65-F5344CB8AC3E}">
        <p14:creationId xmlns:p14="http://schemas.microsoft.com/office/powerpoint/2010/main" val="46799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a:xfrm>
            <a:off x="169168" y="457200"/>
            <a:ext cx="8867328" cy="811560"/>
          </a:xfrm>
        </p:spPr>
        <p:txBody>
          <a:bodyPr/>
          <a:lstStyle/>
          <a:p>
            <a:r>
              <a:rPr lang="zh-CN" altLang="en-US" dirty="0"/>
              <a:t>生成树机制运行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CC1262FE-AB6D-4B21-9EFD-B924740188BD}"/>
              </a:ext>
            </a:extLst>
          </p:cNvPr>
          <p:cNvSpPr>
            <a:spLocks noGrp="1"/>
          </p:cNvSpPr>
          <p:nvPr>
            <p:ph type="sldNum" sz="quarter" idx="11"/>
          </p:nvPr>
        </p:nvSpPr>
        <p:spPr/>
        <p:txBody>
          <a:bodyPr/>
          <a:lstStyle/>
          <a:p>
            <a:fld id="{C2EED88A-182A-4877-BD12-0DE2FB9B90B1}" type="slidenum">
              <a:rPr lang="zh-CN" altLang="en-US" smtClean="0"/>
              <a:t>16</a:t>
            </a:fld>
            <a:endParaRPr lang="zh-CN" altLang="en-US"/>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17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生成树机制运行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否则，说明该网段应该通过本端口连接根节点</a:t>
            </a:r>
            <a:endParaRPr lang="en-US" altLang="zh-CN" dirty="0"/>
          </a:p>
          <a:p>
            <a:pPr lvl="1"/>
            <a:r>
              <a:rPr lang="zh-CN" altLang="en-US" dirty="0"/>
              <a:t>该端口是指定端口，发送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4" name="灯片编号占位符 3">
            <a:extLst>
              <a:ext uri="{FF2B5EF4-FFF2-40B4-BE49-F238E27FC236}">
                <a16:creationId xmlns:a16="http://schemas.microsoft.com/office/drawing/2014/main" id="{0AFACA09-94D2-4F3D-BDC4-F6CC4D2DC7F3}"/>
              </a:ext>
            </a:extLst>
          </p:cNvPr>
          <p:cNvSpPr>
            <a:spLocks noGrp="1"/>
          </p:cNvSpPr>
          <p:nvPr>
            <p:ph type="sldNum" sz="quarter" idx="11"/>
          </p:nvPr>
        </p:nvSpPr>
        <p:spPr/>
        <p:txBody>
          <a:bodyPr/>
          <a:lstStyle/>
          <a:p>
            <a:fld id="{C2EED88A-182A-4877-BD12-0DE2FB9B90B1}" type="slidenum">
              <a:rPr lang="zh-CN" altLang="en-US" smtClean="0"/>
              <a:t>17</a:t>
            </a:fld>
            <a:endParaRPr lang="zh-CN" altLang="en-US"/>
          </a:p>
        </p:txBody>
      </p:sp>
    </p:spTree>
    <p:extLst>
      <p:ext uri="{BB962C8B-B14F-4D97-AF65-F5344CB8AC3E}">
        <p14:creationId xmlns:p14="http://schemas.microsoft.com/office/powerpoint/2010/main" val="189519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en-US" altLang="zh-CN" dirty="0"/>
              <a:t>①</a:t>
            </a:r>
            <a:r>
              <a:rPr lang="en-US" altLang="zh-CN" dirty="0">
                <a:solidFill>
                  <a:srgbClr val="FF0000"/>
                </a:solidFill>
              </a:rPr>
              <a:t> </a:t>
            </a:r>
            <a:r>
              <a:rPr lang="zh-CN" altLang="en-US" dirty="0">
                <a:solidFill>
                  <a:srgbClr val="FF0000"/>
                </a:solidFill>
              </a:rPr>
              <a:t> </a:t>
            </a:r>
            <a:r>
              <a:rPr lang="en-US" altLang="zh-CN" dirty="0"/>
              <a:t>Config</a:t>
            </a:r>
            <a:r>
              <a:rPr lang="zh-CN" altLang="en-US" dirty="0"/>
              <a:t>之间的优先级比较</a:t>
            </a:r>
          </a:p>
        </p:txBody>
      </p:sp>
      <p:sp>
        <p:nvSpPr>
          <p:cNvPr id="4" name="灯片编号占位符 3">
            <a:extLst>
              <a:ext uri="{FF2B5EF4-FFF2-40B4-BE49-F238E27FC236}">
                <a16:creationId xmlns:a16="http://schemas.microsoft.com/office/drawing/2014/main" id="{830D0F1D-6FCB-40BF-983A-A52CD41222AE}"/>
              </a:ext>
            </a:extLst>
          </p:cNvPr>
          <p:cNvSpPr>
            <a:spLocks noGrp="1"/>
          </p:cNvSpPr>
          <p:nvPr>
            <p:ph type="sldNum" sz="quarter" idx="11"/>
          </p:nvPr>
        </p:nvSpPr>
        <p:spPr/>
        <p:txBody>
          <a:bodyPr/>
          <a:lstStyle/>
          <a:p>
            <a:fld id="{C2EED88A-182A-4877-BD12-0DE2FB9B90B1}" type="slidenum">
              <a:rPr lang="zh-CN" altLang="en-US" smtClean="0"/>
              <a:t>18</a:t>
            </a:fld>
            <a:endParaRPr lang="zh-CN" altLang="en-US"/>
          </a:p>
        </p:txBody>
      </p:sp>
      <p:sp>
        <p:nvSpPr>
          <p:cNvPr id="5" name="矩形 4">
            <a:extLst>
              <a:ext uri="{FF2B5EF4-FFF2-40B4-BE49-F238E27FC236}">
                <a16:creationId xmlns:a16="http://schemas.microsoft.com/office/drawing/2014/main" id="{E7BBB558-5C84-42BB-93BB-C666C2026DC5}"/>
              </a:ext>
            </a:extLst>
          </p:cNvPr>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a:extLst>
              <a:ext uri="{FF2B5EF4-FFF2-40B4-BE49-F238E27FC236}">
                <a16:creationId xmlns:a16="http://schemas.microsoft.com/office/drawing/2014/main" id="{FD918DAE-E353-4AFF-9938-1F2F34A084E4}"/>
              </a:ext>
            </a:extLst>
          </p:cNvPr>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a:extLst>
              <a:ext uri="{FF2B5EF4-FFF2-40B4-BE49-F238E27FC236}">
                <a16:creationId xmlns:a16="http://schemas.microsoft.com/office/drawing/2014/main" id="{6AC6F36E-93D2-4BF1-AB7F-3E8CCDE2203F}"/>
              </a:ext>
            </a:extLst>
          </p:cNvPr>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a:extLst>
              <a:ext uri="{FF2B5EF4-FFF2-40B4-BE49-F238E27FC236}">
                <a16:creationId xmlns:a16="http://schemas.microsoft.com/office/drawing/2014/main" id="{EBABD63E-E961-46C7-BEA2-897B16FF318B}"/>
              </a:ext>
            </a:extLst>
          </p:cNvPr>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1788582"/>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r>
                <a:rPr lang="zh-CN" altLang="en-US" dirty="0"/>
                <a:t>相同</a:t>
              </a:r>
            </a:p>
          </p:txBody>
        </p:sp>
      </p:grpSp>
      <p:grpSp>
        <p:nvGrpSpPr>
          <p:cNvPr id="24" name="组合 23">
            <a:extLst>
              <a:ext uri="{FF2B5EF4-FFF2-40B4-BE49-F238E27FC236}">
                <a16:creationId xmlns:a16="http://schemas.microsoft.com/office/drawing/2014/main" id="{ED2BB31A-B0F6-478E-88B9-2FF7FEF3D56F}"/>
              </a:ext>
            </a:extLst>
          </p:cNvPr>
          <p:cNvGrpSpPr/>
          <p:nvPr/>
        </p:nvGrpSpPr>
        <p:grpSpPr>
          <a:xfrm>
            <a:off x="724463" y="2792883"/>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r>
                <a:rPr lang="zh-CN" altLang="en-US" dirty="0"/>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3771671"/>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r>
                <a:rPr lang="zh-CN" altLang="en-US" dirty="0"/>
                <a:t>相同</a:t>
              </a:r>
            </a:p>
          </p:txBody>
        </p:sp>
      </p:grpSp>
      <p:sp>
        <p:nvSpPr>
          <p:cNvPr id="26" name="内容占位符 2">
            <a:extLst>
              <a:ext uri="{FF2B5EF4-FFF2-40B4-BE49-F238E27FC236}">
                <a16:creationId xmlns:a16="http://schemas.microsoft.com/office/drawing/2014/main" id="{62933F4B-56E8-4A70-8D81-27A7B618C28C}"/>
              </a:ext>
            </a:extLst>
          </p:cNvPr>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② 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endParaRPr lang="en-US" altLang="zh-CN" dirty="0"/>
          </a:p>
          <a:p>
            <a:r>
              <a:rPr lang="zh-CN" altLang="en-US" dirty="0"/>
              <a:t>如果不存在根端口，则该节点为根节点</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NULL</a:t>
            </a: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pPr marL="457188"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6C46598F-9B27-44B0-8650-9EFF585D52B5}"/>
              </a:ext>
            </a:extLst>
          </p:cNvPr>
          <p:cNvSpPr>
            <a:spLocks noGrp="1"/>
          </p:cNvSpPr>
          <p:nvPr>
            <p:ph type="sldNum" sz="quarter" idx="11"/>
          </p:nvPr>
        </p:nvSpPr>
        <p:spPr/>
        <p:txBody>
          <a:bodyPr/>
          <a:lstStyle/>
          <a:p>
            <a:fld id="{C2EED88A-182A-4877-BD12-0DE2FB9B90B1}" type="slidenum">
              <a:rPr lang="zh-CN" altLang="en-US" smtClean="0"/>
              <a:t>19</a:t>
            </a:fld>
            <a:endParaRPr lang="zh-CN" altLang="en-US"/>
          </a:p>
        </p:txBody>
      </p:sp>
    </p:spTree>
    <p:extLst>
      <p:ext uri="{BB962C8B-B14F-4D97-AF65-F5344CB8AC3E}">
        <p14:creationId xmlns:p14="http://schemas.microsoft.com/office/powerpoint/2010/main" val="275519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p:txBody>
          <a:bodyPr/>
          <a:lstStyle/>
          <a:p>
            <a:pPr>
              <a:lnSpc>
                <a:spcPct val="200000"/>
              </a:lnSpc>
            </a:pPr>
            <a:r>
              <a:rPr lang="zh-CN" altLang="en-US" dirty="0"/>
              <a:t>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a:t>
            </a:fld>
            <a:endParaRPr lang="zh-CN" altLang="en-US"/>
          </a:p>
        </p:txBody>
      </p:sp>
    </p:spTree>
    <p:extLst>
      <p:ext uri="{BB962C8B-B14F-4D97-AF65-F5344CB8AC3E}">
        <p14:creationId xmlns:p14="http://schemas.microsoft.com/office/powerpoint/2010/main" val="133577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③ 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sz="2000" dirty="0"/>
              <a:t>节点在更新自己的状态后，哪些端口的</a:t>
            </a:r>
            <a:r>
              <a:rPr lang="en-US" altLang="zh-CN" sz="2000" dirty="0"/>
              <a:t>Config</a:t>
            </a:r>
            <a:r>
              <a:rPr lang="zh-CN" altLang="en-US" sz="2000" dirty="0"/>
              <a:t>需要更新？</a:t>
            </a:r>
            <a:endParaRPr lang="en-US" altLang="zh-CN" sz="2000" dirty="0"/>
          </a:p>
          <a:p>
            <a:pPr lvl="1"/>
            <a:r>
              <a:rPr lang="zh-CN" altLang="en-US" sz="1800" dirty="0"/>
              <a:t>非指定端口 </a:t>
            </a:r>
            <a:r>
              <a:rPr lang="en-US" altLang="zh-CN" sz="1800" dirty="0"/>
              <a:t>-&gt; </a:t>
            </a:r>
            <a:r>
              <a:rPr lang="zh-CN" altLang="en-US" sz="1800" dirty="0"/>
              <a:t>非指定端口（不需要处理）</a:t>
            </a:r>
            <a:endParaRPr lang="en-US" altLang="zh-CN" sz="1800" dirty="0"/>
          </a:p>
          <a:p>
            <a:pPr lvl="1"/>
            <a:r>
              <a:rPr lang="zh-CN" altLang="en-US" sz="1800" dirty="0"/>
              <a:t>指定端口 </a:t>
            </a:r>
            <a:r>
              <a:rPr lang="en-US" altLang="zh-CN" sz="1800" dirty="0"/>
              <a:t>-&gt; </a:t>
            </a:r>
            <a:r>
              <a:rPr lang="zh-CN" altLang="en-US" sz="1800" dirty="0"/>
              <a:t>指定端口（需要更新信息，如下）</a:t>
            </a:r>
            <a:endParaRPr lang="en-US" altLang="zh-CN" sz="1800" dirty="0"/>
          </a:p>
          <a:p>
            <a:pPr lvl="1"/>
            <a:r>
              <a:rPr lang="zh-CN" altLang="en-US" sz="1800" dirty="0"/>
              <a:t>指定端口 </a:t>
            </a:r>
            <a:r>
              <a:rPr lang="en-US" altLang="zh-CN" sz="1800" dirty="0"/>
              <a:t>-&gt; </a:t>
            </a:r>
            <a:r>
              <a:rPr lang="zh-CN" altLang="en-US" sz="1800" dirty="0"/>
              <a:t>非指定端口（只有根端口才可能，已处理）</a:t>
            </a:r>
            <a:endParaRPr lang="en-US" altLang="zh-CN" sz="1800" dirty="0"/>
          </a:p>
          <a:p>
            <a:pPr lvl="1"/>
            <a:r>
              <a:rPr lang="zh-CN" altLang="en-US" sz="1800" dirty="0"/>
              <a:t>非指定端口 </a:t>
            </a:r>
            <a:r>
              <a:rPr lang="en-US" altLang="zh-CN" sz="1800" dirty="0"/>
              <a:t>-&gt; </a:t>
            </a:r>
            <a:r>
              <a:rPr lang="zh-CN" altLang="en-US" sz="1800" dirty="0"/>
              <a:t>指定端口（可能，条件如下）</a:t>
            </a:r>
            <a:endParaRPr lang="en-US" altLang="zh-CN" sz="1800" dirty="0"/>
          </a:p>
          <a:p>
            <a:r>
              <a:rPr lang="zh-CN" altLang="en-US" sz="2000" dirty="0"/>
              <a:t>如果一个端口为非指定端口，且</a:t>
            </a:r>
            <a:r>
              <a:rPr lang="zh-CN" altLang="en-US" sz="2000" dirty="0">
                <a:solidFill>
                  <a:srgbClr val="FF0000"/>
                </a:solidFill>
              </a:rPr>
              <a:t>其</a:t>
            </a:r>
            <a:r>
              <a:rPr lang="en-US" altLang="zh-CN" sz="2000" dirty="0">
                <a:solidFill>
                  <a:srgbClr val="FF0000"/>
                </a:solidFill>
              </a:rPr>
              <a:t>Config</a:t>
            </a:r>
            <a:r>
              <a:rPr lang="zh-CN" altLang="en-US" sz="2000" dirty="0">
                <a:solidFill>
                  <a:srgbClr val="FF0000"/>
                </a:solidFill>
              </a:rPr>
              <a:t>较网段内其他端口优先级更高</a:t>
            </a:r>
            <a:r>
              <a:rPr lang="zh-CN" altLang="en-US" sz="2000" dirty="0"/>
              <a:t>，那么该端口成为指定端口：</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r>
              <a:rPr lang="zh-CN" altLang="en-US" sz="2000" dirty="0"/>
              <a:t>对于所有指定端口，更新其认为的根节点和路径开销：</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endParaRPr lang="zh-CN" altLang="en-US" sz="1800" dirty="0"/>
          </a:p>
        </p:txBody>
      </p:sp>
      <p:sp>
        <p:nvSpPr>
          <p:cNvPr id="4" name="灯片编号占位符 3">
            <a:extLst>
              <a:ext uri="{FF2B5EF4-FFF2-40B4-BE49-F238E27FC236}">
                <a16:creationId xmlns:a16="http://schemas.microsoft.com/office/drawing/2014/main" id="{E0F5C860-BE47-4B3B-8C6B-E3327F8E97BF}"/>
              </a:ext>
            </a:extLst>
          </p:cNvPr>
          <p:cNvSpPr>
            <a:spLocks noGrp="1"/>
          </p:cNvSpPr>
          <p:nvPr>
            <p:ph type="sldNum" sz="quarter" idx="11"/>
          </p:nvPr>
        </p:nvSpPr>
        <p:spPr/>
        <p:txBody>
          <a:bodyPr/>
          <a:lstStyle/>
          <a:p>
            <a:fld id="{C2EED88A-182A-4877-BD12-0DE2FB9B90B1}" type="slidenum">
              <a:rPr lang="zh-CN" altLang="en-US" smtClean="0"/>
              <a:t>20</a:t>
            </a:fld>
            <a:endParaRPr lang="zh-CN" altLang="en-US"/>
          </a:p>
        </p:txBody>
      </p:sp>
    </p:spTree>
    <p:extLst>
      <p:ext uri="{BB962C8B-B14F-4D97-AF65-F5344CB8AC3E}">
        <p14:creationId xmlns:p14="http://schemas.microsoft.com/office/powerpoint/2010/main" val="259607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sp>
        <p:nvSpPr>
          <p:cNvPr id="4" name="灯片编号占位符 3">
            <a:extLst>
              <a:ext uri="{FF2B5EF4-FFF2-40B4-BE49-F238E27FC236}">
                <a16:creationId xmlns:a16="http://schemas.microsoft.com/office/drawing/2014/main" id="{C45EDBBA-FEBD-4EE3-AD0F-9B88AF44F012}"/>
              </a:ext>
            </a:extLst>
          </p:cNvPr>
          <p:cNvSpPr>
            <a:spLocks noGrp="1"/>
          </p:cNvSpPr>
          <p:nvPr>
            <p:ph type="sldNum" sz="quarter" idx="11"/>
          </p:nvPr>
        </p:nvSpPr>
        <p:spPr/>
        <p:txBody>
          <a:bodyPr/>
          <a:lstStyle/>
          <a:p>
            <a:fld id="{C2EED88A-182A-4877-BD12-0DE2FB9B90B1}" type="slidenum">
              <a:rPr lang="zh-CN" altLang="en-US" smtClean="0"/>
              <a:t>21</a:t>
            </a:fld>
            <a:endParaRPr lang="zh-CN" altLang="en-US"/>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p>
          <a:p>
            <a:r>
              <a:rPr lang="en-US" altLang="zh-CN" dirty="0" err="1"/>
              <a:t>PathCost</a:t>
            </a:r>
            <a:r>
              <a:rPr lang="en-US" altLang="zh-CN" dirty="0"/>
              <a:t>: 0</a:t>
            </a:r>
          </a:p>
          <a:p>
            <a:r>
              <a:rPr lang="en-US" altLang="zh-CN" dirty="0" err="1"/>
              <a:t>SwitchID</a:t>
            </a:r>
            <a:r>
              <a:rPr lang="en-US" altLang="zh-CN" dirty="0"/>
              <a:t>: 0x0101</a:t>
            </a:r>
          </a:p>
          <a:p>
            <a:r>
              <a:rPr lang="en-US" altLang="zh-CN" dirty="0" err="1"/>
              <a:t>PortID</a:t>
            </a:r>
            <a:r>
              <a:rPr lang="en-US" altLang="zh-CN" dirty="0"/>
              <a:t>: 0x01</a:t>
            </a:r>
            <a:endParaRPr lang="zh-CN" altLang="en-US" dirty="0"/>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p>
          <a:p>
            <a:r>
              <a:rPr lang="en-US" altLang="zh-CN" dirty="0" err="1"/>
              <a:t>PathCost</a:t>
            </a:r>
            <a:r>
              <a:rPr lang="en-US" altLang="zh-CN" dirty="0"/>
              <a:t>: 0</a:t>
            </a:r>
          </a:p>
          <a:p>
            <a:r>
              <a:rPr lang="en-US" altLang="zh-CN" dirty="0" err="1"/>
              <a:t>SwitchID</a:t>
            </a:r>
            <a:r>
              <a:rPr lang="en-US" altLang="zh-CN" dirty="0"/>
              <a:t>: 0x0201</a:t>
            </a:r>
          </a:p>
          <a:p>
            <a:r>
              <a:rPr lang="en-US" altLang="zh-CN" dirty="0" err="1"/>
              <a:t>PortID</a:t>
            </a:r>
            <a:r>
              <a:rPr lang="en-US" altLang="zh-CN" dirty="0"/>
              <a:t>: 0x01</a:t>
            </a:r>
            <a:endParaRPr lang="zh-CN" altLang="en-US" dirty="0"/>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extLst>
      <p:ext uri="{BB962C8B-B14F-4D97-AF65-F5344CB8AC3E}">
        <p14:creationId xmlns:p14="http://schemas.microsoft.com/office/powerpoint/2010/main" val="35295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7AE48-7BD2-47C3-B24F-78ADB7558C6A}"/>
              </a:ext>
            </a:extLst>
          </p:cNvPr>
          <p:cNvSpPr>
            <a:spLocks noGrp="1"/>
          </p:cNvSpPr>
          <p:nvPr>
            <p:ph type="title"/>
          </p:nvPr>
        </p:nvSpPr>
        <p:spPr/>
        <p:txBody>
          <a:bodyPr/>
          <a:lstStyle/>
          <a:p>
            <a:r>
              <a:rPr lang="zh-CN" altLang="en-US" dirty="0"/>
              <a:t>更新端口</a:t>
            </a:r>
            <a:r>
              <a:rPr lang="en-US" altLang="zh-CN" dirty="0"/>
              <a:t>Config</a:t>
            </a:r>
            <a:r>
              <a:rPr lang="zh-CN" altLang="en-US" dirty="0"/>
              <a:t>的例子</a:t>
            </a:r>
          </a:p>
        </p:txBody>
      </p:sp>
      <p:sp>
        <p:nvSpPr>
          <p:cNvPr id="3" name="内容占位符 2">
            <a:extLst>
              <a:ext uri="{FF2B5EF4-FFF2-40B4-BE49-F238E27FC236}">
                <a16:creationId xmlns:a16="http://schemas.microsoft.com/office/drawing/2014/main" id="{86510819-2B89-43B7-A03C-6222FE11BAAD}"/>
              </a:ext>
            </a:extLst>
          </p:cNvPr>
          <p:cNvSpPr>
            <a:spLocks noGrp="1"/>
          </p:cNvSpPr>
          <p:nvPr>
            <p:ph idx="1"/>
          </p:nvPr>
        </p:nvSpPr>
        <p:spPr>
          <a:xfrm>
            <a:off x="436446" y="3181133"/>
            <a:ext cx="8229600" cy="3524468"/>
          </a:xfrm>
        </p:spPr>
        <p:txBody>
          <a:bodyPr/>
          <a:lstStyle/>
          <a:p>
            <a:r>
              <a:rPr lang="zh-CN" altLang="en-US" dirty="0"/>
              <a:t>节点</a:t>
            </a:r>
            <a:r>
              <a:rPr lang="en-US" altLang="zh-CN" dirty="0"/>
              <a:t>b3</a:t>
            </a:r>
            <a:r>
              <a:rPr lang="zh-CN" altLang="en-US" dirty="0"/>
              <a:t>先收到</a:t>
            </a:r>
            <a:r>
              <a:rPr lang="en-US" altLang="zh-CN" dirty="0"/>
              <a:t>b2-eth0</a:t>
            </a:r>
            <a:r>
              <a:rPr lang="zh-CN" altLang="en-US" dirty="0"/>
              <a:t>的</a:t>
            </a:r>
            <a:r>
              <a:rPr lang="en-US" altLang="zh-CN" dirty="0"/>
              <a:t>Config</a:t>
            </a:r>
            <a:r>
              <a:rPr lang="zh-CN" altLang="en-US" dirty="0"/>
              <a:t>消息</a:t>
            </a:r>
            <a:endParaRPr lang="en-US" altLang="zh-CN" dirty="0"/>
          </a:p>
          <a:p>
            <a:pPr lvl="1"/>
            <a:r>
              <a:rPr lang="en-US" altLang="zh-CN" dirty="0"/>
              <a:t>b3-eth0</a:t>
            </a:r>
            <a:r>
              <a:rPr lang="zh-CN" altLang="en-US" dirty="0"/>
              <a:t>变为根端口；</a:t>
            </a:r>
            <a:r>
              <a:rPr lang="en-US" altLang="zh-CN" dirty="0"/>
              <a:t>b3-eth1</a:t>
            </a:r>
            <a:r>
              <a:rPr lang="zh-CN" altLang="en-US" dirty="0"/>
              <a:t>变为指定端口</a:t>
            </a:r>
            <a:endParaRPr lang="en-US" altLang="zh-CN" dirty="0"/>
          </a:p>
          <a:p>
            <a:r>
              <a:rPr lang="zh-CN" altLang="en-US" dirty="0"/>
              <a:t>节点</a:t>
            </a:r>
            <a:r>
              <a:rPr lang="en-US" altLang="zh-CN" dirty="0"/>
              <a:t>b3</a:t>
            </a:r>
            <a:r>
              <a:rPr lang="zh-CN" altLang="en-US" dirty="0"/>
              <a:t>再收到</a:t>
            </a:r>
            <a:r>
              <a:rPr lang="en-US" altLang="zh-CN" dirty="0"/>
              <a:t>b1-eth0</a:t>
            </a:r>
            <a:r>
              <a:rPr lang="zh-CN" altLang="en-US" dirty="0"/>
              <a:t>的</a:t>
            </a:r>
            <a:r>
              <a:rPr lang="en-US" altLang="zh-CN" dirty="0"/>
              <a:t>Config</a:t>
            </a:r>
            <a:r>
              <a:rPr lang="zh-CN" altLang="en-US" dirty="0"/>
              <a:t>消息</a:t>
            </a:r>
            <a:endParaRPr lang="en-US" altLang="zh-CN" dirty="0"/>
          </a:p>
          <a:p>
            <a:pPr lvl="1"/>
            <a:r>
              <a:rPr lang="en-US" altLang="zh-CN" dirty="0"/>
              <a:t>b3-eth1</a:t>
            </a:r>
            <a:r>
              <a:rPr lang="zh-CN" altLang="en-US" dirty="0"/>
              <a:t>更新为根端口；</a:t>
            </a:r>
            <a:r>
              <a:rPr lang="en-US" altLang="zh-CN" dirty="0"/>
              <a:t>b3-eth0</a:t>
            </a:r>
            <a:r>
              <a:rPr lang="zh-CN" altLang="en-US" dirty="0"/>
              <a:t>的</a:t>
            </a:r>
            <a:r>
              <a:rPr lang="en-US" altLang="zh-CN" dirty="0"/>
              <a:t>Config</a:t>
            </a:r>
            <a:r>
              <a:rPr lang="zh-CN" altLang="en-US" dirty="0"/>
              <a:t>比网段内 </a:t>
            </a:r>
            <a:r>
              <a:rPr lang="en-US" altLang="zh-CN" dirty="0"/>
              <a:t>(b2-eth0</a:t>
            </a:r>
            <a:r>
              <a:rPr lang="zh-CN" altLang="en-US" dirty="0"/>
              <a:t>端口</a:t>
            </a:r>
            <a:r>
              <a:rPr lang="en-US" altLang="zh-CN" dirty="0"/>
              <a:t>) </a:t>
            </a:r>
            <a:r>
              <a:rPr lang="zh-CN" altLang="en-US" dirty="0"/>
              <a:t>的</a:t>
            </a:r>
            <a:r>
              <a:rPr lang="en-US" altLang="zh-CN" dirty="0"/>
              <a:t>Config</a:t>
            </a:r>
            <a:r>
              <a:rPr lang="zh-CN" altLang="en-US" dirty="0"/>
              <a:t>优先级更高，由非指定端口更新为指定端口</a:t>
            </a:r>
            <a:endParaRPr lang="en-US" altLang="zh-CN" dirty="0"/>
          </a:p>
          <a:p>
            <a:pPr lvl="1"/>
            <a:r>
              <a:rPr lang="zh-CN" altLang="en-US" dirty="0">
                <a:solidFill>
                  <a:srgbClr val="FF0000"/>
                </a:solidFill>
              </a:rPr>
              <a:t>如何比较？ </a:t>
            </a:r>
            <a:r>
              <a:rPr lang="en-US" altLang="zh-CN" dirty="0"/>
              <a:t>b3-eth0</a:t>
            </a:r>
            <a:r>
              <a:rPr lang="zh-CN" altLang="en-US" dirty="0"/>
              <a:t>现存的是目前网段内的最高优先级</a:t>
            </a:r>
            <a:r>
              <a:rPr lang="en-US" altLang="zh-CN" dirty="0"/>
              <a:t>Config</a:t>
            </a:r>
            <a:r>
              <a:rPr lang="zh-CN" altLang="en-US" dirty="0"/>
              <a:t>，而其本应存储的</a:t>
            </a:r>
            <a:r>
              <a:rPr lang="en-US" altLang="zh-CN" dirty="0"/>
              <a:t>Config</a:t>
            </a:r>
            <a:r>
              <a:rPr lang="zh-CN" altLang="en-US" dirty="0"/>
              <a:t>可以通过节点的状态计算出来</a:t>
            </a:r>
          </a:p>
        </p:txBody>
      </p:sp>
      <p:sp>
        <p:nvSpPr>
          <p:cNvPr id="4" name="灯片编号占位符 3">
            <a:extLst>
              <a:ext uri="{FF2B5EF4-FFF2-40B4-BE49-F238E27FC236}">
                <a16:creationId xmlns:a16="http://schemas.microsoft.com/office/drawing/2014/main" id="{90EF879E-7681-49B7-9E3C-B649538E0352}"/>
              </a:ext>
            </a:extLst>
          </p:cNvPr>
          <p:cNvSpPr>
            <a:spLocks noGrp="1"/>
          </p:cNvSpPr>
          <p:nvPr>
            <p:ph type="sldNum" sz="quarter" idx="11"/>
          </p:nvPr>
        </p:nvSpPr>
        <p:spPr/>
        <p:txBody>
          <a:bodyPr/>
          <a:lstStyle/>
          <a:p>
            <a:fld id="{C2EED88A-182A-4877-BD12-0DE2FB9B90B1}" type="slidenum">
              <a:rPr lang="zh-CN" altLang="en-US" smtClean="0"/>
              <a:t>22</a:t>
            </a:fld>
            <a:endParaRPr lang="zh-CN" altLang="en-US"/>
          </a:p>
        </p:txBody>
      </p:sp>
      <p:grpSp>
        <p:nvGrpSpPr>
          <p:cNvPr id="25" name="组合 24">
            <a:extLst>
              <a:ext uri="{FF2B5EF4-FFF2-40B4-BE49-F238E27FC236}">
                <a16:creationId xmlns:a16="http://schemas.microsoft.com/office/drawing/2014/main" id="{2398B9BC-9936-435D-A58B-98F3E25242E4}"/>
              </a:ext>
            </a:extLst>
          </p:cNvPr>
          <p:cNvGrpSpPr/>
          <p:nvPr/>
        </p:nvGrpSpPr>
        <p:grpSpPr>
          <a:xfrm>
            <a:off x="1155494" y="1656303"/>
            <a:ext cx="6189061" cy="1340649"/>
            <a:chOff x="1155494" y="1656303"/>
            <a:chExt cx="6189061" cy="1340649"/>
          </a:xfrm>
        </p:grpSpPr>
        <p:sp>
          <p:nvSpPr>
            <p:cNvPr id="6" name="椭圆 5">
              <a:extLst>
                <a:ext uri="{FF2B5EF4-FFF2-40B4-BE49-F238E27FC236}">
                  <a16:creationId xmlns:a16="http://schemas.microsoft.com/office/drawing/2014/main" id="{50CF8951-23FC-4A35-8D43-98733E1B65F7}"/>
                </a:ext>
              </a:extLst>
            </p:cNvPr>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82053CB4-BE94-4192-906B-06A938197924}"/>
                </a:ext>
              </a:extLst>
            </p:cNvPr>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10" name="直接连接符 9">
              <a:extLst>
                <a:ext uri="{FF2B5EF4-FFF2-40B4-BE49-F238E27FC236}">
                  <a16:creationId xmlns:a16="http://schemas.microsoft.com/office/drawing/2014/main" id="{F1E23F6B-61E1-4B62-AE6F-83BAF3A4BAC2}"/>
                </a:ext>
              </a:extLst>
            </p:cNvPr>
            <p:cNvCxnSpPr>
              <a:cxnSpLocks/>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F0476BF-B24C-4ACF-A07D-DDA6E80B1BEB}"/>
                </a:ext>
              </a:extLst>
            </p:cNvPr>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3" name="文本框 12">
              <a:extLst>
                <a:ext uri="{FF2B5EF4-FFF2-40B4-BE49-F238E27FC236}">
                  <a16:creationId xmlns:a16="http://schemas.microsoft.com/office/drawing/2014/main" id="{CF220EAD-2AC5-4FB1-8C6C-4030AF637CC6}"/>
                </a:ext>
              </a:extLst>
            </p:cNvPr>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4" name="椭圆 13">
              <a:extLst>
                <a:ext uri="{FF2B5EF4-FFF2-40B4-BE49-F238E27FC236}">
                  <a16:creationId xmlns:a16="http://schemas.microsoft.com/office/drawing/2014/main" id="{2B26423D-6FDB-44F0-828C-6469926EDAA7}"/>
                </a:ext>
              </a:extLst>
            </p:cNvPr>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5" name="文本框 14">
              <a:extLst>
                <a:ext uri="{FF2B5EF4-FFF2-40B4-BE49-F238E27FC236}">
                  <a16:creationId xmlns:a16="http://schemas.microsoft.com/office/drawing/2014/main" id="{17A31774-CF3C-4859-BB17-DADA48BBF3B9}"/>
                </a:ext>
              </a:extLst>
            </p:cNvPr>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6" name="直接连接符 15">
              <a:extLst>
                <a:ext uri="{FF2B5EF4-FFF2-40B4-BE49-F238E27FC236}">
                  <a16:creationId xmlns:a16="http://schemas.microsoft.com/office/drawing/2014/main" id="{DA6BF887-E449-40AC-9070-E9BB0BEE8AF8}"/>
                </a:ext>
              </a:extLst>
            </p:cNvPr>
            <p:cNvCxnSpPr>
              <a:cxnSpLocks/>
              <a:stCxn id="7" idx="6"/>
              <a:endCxn id="14"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B1CD19F-7E58-4105-A6EA-FCC6F150534B}"/>
                </a:ext>
              </a:extLst>
            </p:cNvPr>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21" name="直接箭头连接符 20">
              <a:extLst>
                <a:ext uri="{FF2B5EF4-FFF2-40B4-BE49-F238E27FC236}">
                  <a16:creationId xmlns:a16="http://schemas.microsoft.com/office/drawing/2014/main" id="{ED963CFA-1FC3-4A3B-8298-2F60F36D2C7F}"/>
                </a:ext>
              </a:extLst>
            </p:cNvPr>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3A3E8C9-7E39-4667-84C3-4331D0664171}"/>
                </a:ext>
              </a:extLst>
            </p:cNvPr>
            <p:cNvCxnSpPr>
              <a:cxnSpLocks/>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D0B96C0-F949-460E-8383-2AA232843C94}"/>
                </a:ext>
              </a:extLst>
            </p:cNvPr>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p>
          </p:txBody>
        </p:sp>
        <p:sp>
          <p:nvSpPr>
            <p:cNvPr id="24" name="文本框 23">
              <a:extLst>
                <a:ext uri="{FF2B5EF4-FFF2-40B4-BE49-F238E27FC236}">
                  <a16:creationId xmlns:a16="http://schemas.microsoft.com/office/drawing/2014/main" id="{E0C9B575-49A0-4E14-B27A-E33E0B10781A}"/>
                </a:ext>
              </a:extLst>
            </p:cNvPr>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p>
          </p:txBody>
        </p:sp>
      </p:grpSp>
    </p:spTree>
    <p:extLst>
      <p:ext uri="{BB962C8B-B14F-4D97-AF65-F5344CB8AC3E}">
        <p14:creationId xmlns:p14="http://schemas.microsoft.com/office/powerpoint/2010/main" val="199719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sp>
        <p:nvSpPr>
          <p:cNvPr id="4" name="灯片编号占位符 3">
            <a:extLst>
              <a:ext uri="{FF2B5EF4-FFF2-40B4-BE49-F238E27FC236}">
                <a16:creationId xmlns:a16="http://schemas.microsoft.com/office/drawing/2014/main" id="{A35FD086-A784-4A1F-B3F6-88843998B05B}"/>
              </a:ext>
            </a:extLst>
          </p:cNvPr>
          <p:cNvSpPr>
            <a:spLocks noGrp="1"/>
          </p:cNvSpPr>
          <p:nvPr>
            <p:ph type="sldNum" sz="quarter" idx="11"/>
          </p:nvPr>
        </p:nvSpPr>
        <p:spPr/>
        <p:txBody>
          <a:bodyPr/>
          <a:lstStyle/>
          <a:p>
            <a:fld id="{C2EED88A-182A-4877-BD12-0DE2FB9B90B1}" type="slidenum">
              <a:rPr lang="zh-CN" altLang="en-US" smtClean="0"/>
              <a:t>23</a:t>
            </a:fld>
            <a:endParaRPr lang="zh-CN" altLang="en-US"/>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Tree>
    <p:extLst>
      <p:ext uri="{BB962C8B-B14F-4D97-AF65-F5344CB8AC3E}">
        <p14:creationId xmlns:p14="http://schemas.microsoft.com/office/powerpoint/2010/main" val="205981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4" name="灯片编号占位符 3">
            <a:extLst>
              <a:ext uri="{FF2B5EF4-FFF2-40B4-BE49-F238E27FC236}">
                <a16:creationId xmlns:a16="http://schemas.microsoft.com/office/drawing/2014/main" id="{16EA4A7D-A57C-4FB8-8C44-A846767367B5}"/>
              </a:ext>
            </a:extLst>
          </p:cNvPr>
          <p:cNvSpPr>
            <a:spLocks noGrp="1"/>
          </p:cNvSpPr>
          <p:nvPr>
            <p:ph type="sldNum" sz="quarter" idx="11"/>
          </p:nvPr>
        </p:nvSpPr>
        <p:spPr/>
        <p:txBody>
          <a:bodyPr/>
          <a:lstStyle/>
          <a:p>
            <a:fld id="{C2EED88A-182A-4877-BD12-0DE2FB9B90B1}" type="slidenum">
              <a:rPr lang="zh-CN" altLang="en-US" smtClean="0"/>
              <a:t>24</a:t>
            </a:fld>
            <a:endParaRPr lang="zh-CN" altLang="en-US"/>
          </a:p>
        </p:txBody>
      </p:sp>
    </p:spTree>
    <p:extLst>
      <p:ext uri="{BB962C8B-B14F-4D97-AF65-F5344CB8AC3E}">
        <p14:creationId xmlns:p14="http://schemas.microsoft.com/office/powerpoint/2010/main" val="54036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4" name="灯片编号占位符 3">
            <a:extLst>
              <a:ext uri="{FF2B5EF4-FFF2-40B4-BE49-F238E27FC236}">
                <a16:creationId xmlns:a16="http://schemas.microsoft.com/office/drawing/2014/main" id="{30108DBD-D387-4EE0-AB3A-764FFB9E997C}"/>
              </a:ext>
            </a:extLst>
          </p:cNvPr>
          <p:cNvSpPr>
            <a:spLocks noGrp="1"/>
          </p:cNvSpPr>
          <p:nvPr>
            <p:ph type="sldNum" sz="quarter" idx="11"/>
          </p:nvPr>
        </p:nvSpPr>
        <p:spPr/>
        <p:txBody>
          <a:bodyPr/>
          <a:lstStyle/>
          <a:p>
            <a:fld id="{C2EED88A-182A-4877-BD12-0DE2FB9B90B1}" type="slidenum">
              <a:rPr lang="zh-CN" altLang="en-US" smtClean="0"/>
              <a:t>25</a:t>
            </a:fld>
            <a:endParaRPr lang="zh-CN" altLang="en-US"/>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8122-BE8D-45D5-8CA6-7D8678E34881}"/>
              </a:ext>
            </a:extLst>
          </p:cNvPr>
          <p:cNvSpPr>
            <a:spLocks noGrp="1"/>
          </p:cNvSpPr>
          <p:nvPr>
            <p:ph type="title"/>
          </p:nvPr>
        </p:nvSpPr>
        <p:spPr/>
        <p:txBody>
          <a:bodyPr/>
          <a:lstStyle/>
          <a:p>
            <a:r>
              <a:rPr lang="zh-CN" altLang="en-US" dirty="0"/>
              <a:t>本实验与标准</a:t>
            </a:r>
            <a:r>
              <a:rPr lang="en-US" altLang="zh-CN" dirty="0"/>
              <a:t>STP</a:t>
            </a:r>
            <a:r>
              <a:rPr lang="zh-CN" altLang="en-US" dirty="0"/>
              <a:t>的差别</a:t>
            </a:r>
          </a:p>
        </p:txBody>
      </p:sp>
      <p:sp>
        <p:nvSpPr>
          <p:cNvPr id="3" name="内容占位符 2">
            <a:extLst>
              <a:ext uri="{FF2B5EF4-FFF2-40B4-BE49-F238E27FC236}">
                <a16:creationId xmlns:a16="http://schemas.microsoft.com/office/drawing/2014/main" id="{C76D4DB1-B0A1-475D-8131-16B62143826F}"/>
              </a:ext>
            </a:extLst>
          </p:cNvPr>
          <p:cNvSpPr>
            <a:spLocks noGrp="1"/>
          </p:cNvSpPr>
          <p:nvPr>
            <p:ph idx="1"/>
          </p:nvPr>
        </p:nvSpPr>
        <p:spPr/>
        <p:txBody>
          <a:bodyPr/>
          <a:lstStyle/>
          <a:p>
            <a:r>
              <a:rPr lang="zh-CN" altLang="en-US" dirty="0"/>
              <a:t>本实验中不考虑拓扑变动下的生成树重构</a:t>
            </a:r>
            <a:endParaRPr lang="en-US" altLang="zh-CN" dirty="0"/>
          </a:p>
          <a:p>
            <a:endParaRPr lang="en-US" altLang="zh-CN" dirty="0"/>
          </a:p>
          <a:p>
            <a:r>
              <a:rPr lang="zh-CN" altLang="en-US" dirty="0"/>
              <a:t>本实验没有考虑如何与交换机转发学习共存</a:t>
            </a:r>
            <a:endParaRPr lang="en-US" altLang="zh-CN" dirty="0"/>
          </a:p>
          <a:p>
            <a:endParaRPr lang="en-US" altLang="zh-CN" dirty="0"/>
          </a:p>
          <a:p>
            <a:r>
              <a:rPr lang="zh-CN" altLang="en-US" dirty="0"/>
              <a:t>本实验没有考虑如何快速构建生成树</a:t>
            </a:r>
            <a:endParaRPr lang="en-US" altLang="zh-CN" dirty="0"/>
          </a:p>
        </p:txBody>
      </p:sp>
      <p:sp>
        <p:nvSpPr>
          <p:cNvPr id="4" name="灯片编号占位符 3">
            <a:extLst>
              <a:ext uri="{FF2B5EF4-FFF2-40B4-BE49-F238E27FC236}">
                <a16:creationId xmlns:a16="http://schemas.microsoft.com/office/drawing/2014/main" id="{48C6BA4A-D901-44D6-8780-11A4B3473FB4}"/>
              </a:ext>
            </a:extLst>
          </p:cNvPr>
          <p:cNvSpPr>
            <a:spLocks noGrp="1"/>
          </p:cNvSpPr>
          <p:nvPr>
            <p:ph type="sldNum" sz="quarter" idx="11"/>
          </p:nvPr>
        </p:nvSpPr>
        <p:spPr/>
        <p:txBody>
          <a:bodyPr/>
          <a:lstStyle/>
          <a:p>
            <a:fld id="{C2EED88A-182A-4877-BD12-0DE2FB9B90B1}" type="slidenum">
              <a:rPr lang="zh-CN" altLang="en-US" smtClean="0"/>
              <a:t>26</a:t>
            </a:fld>
            <a:endParaRPr lang="zh-CN" altLang="en-US"/>
          </a:p>
        </p:txBody>
      </p:sp>
    </p:spTree>
    <p:extLst>
      <p:ext uri="{BB962C8B-B14F-4D97-AF65-F5344CB8AC3E}">
        <p14:creationId xmlns:p14="http://schemas.microsoft.com/office/powerpoint/2010/main" val="1258756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568951" cy="5034843"/>
          </a:xfrm>
        </p:spPr>
        <p:txBody>
          <a:bodyPr/>
          <a:lstStyle/>
          <a:p>
            <a:r>
              <a:rPr lang="zh-CN" altLang="en-US" sz="2000" dirty="0"/>
              <a:t>基于已有代码，实现生成树运行机制，对于给定拓扑</a:t>
            </a:r>
            <a:r>
              <a:rPr lang="en-US" altLang="zh-CN" sz="2000" dirty="0"/>
              <a:t>(four_node_ring.py)</a:t>
            </a:r>
            <a:r>
              <a:rPr lang="zh-CN" altLang="en-US" sz="2000" dirty="0"/>
              <a:t>，计算输出相应状态下的最小生成树拓扑</a:t>
            </a:r>
            <a:endParaRPr lang="en-US" altLang="zh-CN" sz="2000" dirty="0"/>
          </a:p>
          <a:p>
            <a:endParaRPr lang="en-US" altLang="zh-CN" sz="2000" dirty="0"/>
          </a:p>
          <a:p>
            <a:r>
              <a:rPr lang="zh-CN" altLang="en-US" sz="2000" dirty="0"/>
              <a:t>自己构造一个不少于</a:t>
            </a:r>
            <a:r>
              <a:rPr lang="en-US" altLang="zh-CN" sz="2000" dirty="0"/>
              <a:t>7</a:t>
            </a:r>
            <a:r>
              <a:rPr lang="zh-CN" altLang="en-US" sz="2000" dirty="0"/>
              <a:t>个节点，冗余链路不少于</a:t>
            </a:r>
            <a:r>
              <a:rPr lang="en-US" altLang="zh-CN" sz="2000" dirty="0"/>
              <a:t>2</a:t>
            </a:r>
            <a:r>
              <a:rPr lang="zh-CN" altLang="en-US" sz="2000" dirty="0"/>
              <a:t>条的拓扑，节点和端口的命名规则可参考</a:t>
            </a:r>
            <a:r>
              <a:rPr lang="en-US" altLang="zh-CN" sz="2000" dirty="0"/>
              <a:t>four_node_ring.py</a:t>
            </a:r>
            <a:r>
              <a:rPr lang="zh-CN" altLang="en-US" sz="2000" dirty="0"/>
              <a:t>，使用</a:t>
            </a:r>
            <a:r>
              <a:rPr lang="en-US" altLang="zh-CN" sz="2000" dirty="0" err="1"/>
              <a:t>stp</a:t>
            </a:r>
            <a:r>
              <a:rPr lang="zh-CN" altLang="en-US" sz="2000" dirty="0"/>
              <a:t>程序计算输出最小生成树拓扑</a:t>
            </a:r>
            <a:endParaRPr lang="en-US" altLang="zh-CN" sz="2000" dirty="0"/>
          </a:p>
          <a:p>
            <a:endParaRPr lang="en-US" altLang="zh-CN" sz="2000" dirty="0"/>
          </a:p>
          <a:p>
            <a:r>
              <a:rPr lang="zh-CN" altLang="en-US" sz="2000" dirty="0"/>
              <a:t>在</a:t>
            </a:r>
            <a:r>
              <a:rPr lang="en-US" altLang="zh-CN" sz="2000" dirty="0"/>
              <a:t>four_node_ring.py</a:t>
            </a:r>
            <a:r>
              <a:rPr lang="zh-CN" altLang="en-US" sz="2000" dirty="0"/>
              <a:t>基础上，添加两个端节点，把第</a:t>
            </a:r>
            <a:r>
              <a:rPr lang="en-US" altLang="zh-CN" sz="2000" dirty="0"/>
              <a:t>05</a:t>
            </a:r>
            <a:r>
              <a:rPr lang="zh-CN" altLang="en-US" sz="2000" dirty="0"/>
              <a:t>次实验的交换机转发代码与本实验代码结合，试着构建生成树之后进行转发表学习和数据包转发</a:t>
            </a:r>
            <a:endParaRPr lang="en-US" altLang="zh-CN" sz="2000" dirty="0"/>
          </a:p>
          <a:p>
            <a:pPr lvl="1"/>
            <a:r>
              <a:rPr lang="zh-CN" altLang="en-US" sz="1600" dirty="0"/>
              <a:t>只需要跑通一次就行，目前的实现方法不能保证网络稳定可靠运行</a:t>
            </a:r>
          </a:p>
        </p:txBody>
      </p:sp>
      <p:sp>
        <p:nvSpPr>
          <p:cNvPr id="4" name="灯片编号占位符 3">
            <a:extLst>
              <a:ext uri="{FF2B5EF4-FFF2-40B4-BE49-F238E27FC236}">
                <a16:creationId xmlns:a16="http://schemas.microsoft.com/office/drawing/2014/main" id="{632D3220-2A92-4F6A-9619-2538C7F95E41}"/>
              </a:ext>
            </a:extLst>
          </p:cNvPr>
          <p:cNvSpPr>
            <a:spLocks noGrp="1"/>
          </p:cNvSpPr>
          <p:nvPr>
            <p:ph type="sldNum" sz="quarter" idx="11"/>
          </p:nvPr>
        </p:nvSpPr>
        <p:spPr/>
        <p:txBody>
          <a:bodyPr/>
          <a:lstStyle/>
          <a:p>
            <a:fld id="{C2EED88A-182A-4877-BD12-0DE2FB9B90B1}" type="slidenum">
              <a:rPr lang="zh-CN" altLang="en-US" smtClean="0"/>
              <a:t>27</a:t>
            </a:fld>
            <a:endParaRPr lang="zh-CN" altLang="en-US"/>
          </a:p>
        </p:txBody>
      </p:sp>
    </p:spTree>
    <p:extLst>
      <p:ext uri="{BB962C8B-B14F-4D97-AF65-F5344CB8AC3E}">
        <p14:creationId xmlns:p14="http://schemas.microsoft.com/office/powerpoint/2010/main" val="1323746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实验流程一：构建生成树拓扑</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文件，以</a:t>
            </a:r>
            <a:r>
              <a:rPr lang="en-US" altLang="zh-CN" sz="2000" dirty="0"/>
              <a:t>b1</a:t>
            </a:r>
            <a:r>
              <a:rPr lang="zh-CN" altLang="en-US" sz="2000" dirty="0"/>
              <a:t>为例：</a:t>
            </a:r>
            <a:endParaRPr lang="en-US" altLang="zh-CN" sz="2000" dirty="0"/>
          </a:p>
          <a:p>
            <a:pPr marL="1714458" lvl="4" indent="0">
              <a:lnSpc>
                <a:spcPct val="160000"/>
              </a:lnSpc>
              <a:buNone/>
            </a:pPr>
            <a:r>
              <a:rPr lang="en-US" altLang="zh-CN" sz="1800" dirty="0">
                <a:latin typeface="Courier New" panose="02070309020205020404" pitchFamily="49" charset="0"/>
                <a:cs typeface="Courier New" panose="02070309020205020404" pitchFamily="49" charset="0"/>
              </a:rPr>
              <a:t> b1#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 2&gt;&amp;1</a:t>
            </a: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4" name="灯片编号占位符 3">
            <a:extLst>
              <a:ext uri="{FF2B5EF4-FFF2-40B4-BE49-F238E27FC236}">
                <a16:creationId xmlns:a16="http://schemas.microsoft.com/office/drawing/2014/main" id="{C72DE524-61E8-42E7-AFAC-5DB86DFC5596}"/>
              </a:ext>
            </a:extLst>
          </p:cNvPr>
          <p:cNvSpPr>
            <a:spLocks noGrp="1"/>
          </p:cNvSpPr>
          <p:nvPr>
            <p:ph type="sldNum" sz="quarter" idx="11"/>
          </p:nvPr>
        </p:nvSpPr>
        <p:spPr/>
        <p:txBody>
          <a:bodyPr/>
          <a:lstStyle/>
          <a:p>
            <a:fld id="{C2EED88A-182A-4877-BD12-0DE2FB9B90B1}" type="slidenum">
              <a:rPr lang="zh-CN" altLang="en-US" smtClean="0"/>
              <a:t>28</a:t>
            </a:fld>
            <a:endParaRPr lang="zh-CN" altLang="en-US"/>
          </a:p>
        </p:txBody>
      </p:sp>
    </p:spTree>
    <p:extLst>
      <p:ext uri="{BB962C8B-B14F-4D97-AF65-F5344CB8AC3E}">
        <p14:creationId xmlns:p14="http://schemas.microsoft.com/office/powerpoint/2010/main" val="973459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FDE275-1700-4971-8690-CAA904E3A86B}"/>
              </a:ext>
            </a:extLst>
          </p:cNvPr>
          <p:cNvSpPr>
            <a:spLocks noGrp="1"/>
          </p:cNvSpPr>
          <p:nvPr>
            <p:ph idx="1"/>
          </p:nvPr>
        </p:nvSpPr>
        <p:spPr/>
        <p:txBody>
          <a:bodyPr/>
          <a:lstStyle/>
          <a:p>
            <a:pPr marL="457200" indent="-457200">
              <a:buFont typeface="+mj-lt"/>
              <a:buAutoNum type="arabicPeriod"/>
            </a:pPr>
            <a:r>
              <a:rPr lang="zh-CN" altLang="en-US" dirty="0"/>
              <a:t>在</a:t>
            </a:r>
            <a:r>
              <a:rPr lang="en-US" altLang="zh-CN" dirty="0"/>
              <a:t>four_node_ring.py</a:t>
            </a:r>
            <a:r>
              <a:rPr lang="zh-CN" altLang="en-US" dirty="0"/>
              <a:t>拓扑基础上，添加两个主机节点</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sz="2400" dirty="0"/>
              <a:t>运行</a:t>
            </a:r>
            <a:r>
              <a:rPr lang="en-US" altLang="zh-CN" sz="2400" dirty="0"/>
              <a:t>four_node_ring.py</a:t>
            </a:r>
            <a:r>
              <a:rPr lang="zh-CN" altLang="en-US" sz="2400" dirty="0"/>
              <a:t>拓扑，在</a:t>
            </a:r>
            <a:r>
              <a:rPr lang="en-US" altLang="zh-CN" sz="2400" dirty="0"/>
              <a:t>4</a:t>
            </a:r>
            <a:r>
              <a:rPr lang="zh-CN" altLang="en-US" sz="2400" dirty="0"/>
              <a:t>个中间节点上分别运行</a:t>
            </a:r>
            <a:r>
              <a:rPr lang="en-US" altLang="zh-CN" sz="2400" dirty="0" err="1"/>
              <a:t>stp</a:t>
            </a:r>
            <a:r>
              <a:rPr lang="zh-CN" altLang="en-US" sz="2400" dirty="0"/>
              <a:t>程序</a:t>
            </a:r>
            <a:endParaRPr lang="en-US" altLang="zh-CN" sz="2400" dirty="0"/>
          </a:p>
          <a:p>
            <a:pPr marL="857241" lvl="1" indent="-457200"/>
            <a:r>
              <a:rPr lang="zh-CN" altLang="en-US" dirty="0"/>
              <a:t>本实验的</a:t>
            </a:r>
            <a:r>
              <a:rPr lang="en-US" altLang="zh-CN" dirty="0"/>
              <a:t>reference</a:t>
            </a:r>
            <a:r>
              <a:rPr lang="zh-CN" altLang="en-US" dirty="0"/>
              <a:t>程序不支持转发表学习和数据包转发</a:t>
            </a:r>
            <a:endParaRPr lang="en-US" altLang="zh-CN" dirty="0"/>
          </a:p>
          <a:p>
            <a:pPr marL="457200" indent="-457200">
              <a:buFont typeface="+mj-lt"/>
              <a:buAutoNum type="arabicPeriod"/>
            </a:pPr>
            <a:endParaRPr lang="en-US" altLang="zh-CN" dirty="0"/>
          </a:p>
          <a:p>
            <a:pPr marL="457200" indent="-457200">
              <a:buFont typeface="+mj-lt"/>
              <a:buAutoNum type="arabicPeriod"/>
            </a:pPr>
            <a:r>
              <a:rPr lang="zh-CN" altLang="en-US" sz="2400" dirty="0"/>
              <a:t>等待一段时间</a:t>
            </a:r>
            <a:r>
              <a:rPr lang="en-US" altLang="zh-CN" sz="2400" dirty="0"/>
              <a:t>(</a:t>
            </a:r>
            <a:r>
              <a:rPr lang="zh-CN" altLang="en-US" sz="2400" dirty="0"/>
              <a:t>大约</a:t>
            </a:r>
            <a:r>
              <a:rPr lang="en-US" altLang="zh-CN" sz="2400" dirty="0"/>
              <a:t>30</a:t>
            </a:r>
            <a:r>
              <a:rPr lang="zh-CN" altLang="en-US" sz="2400" dirty="0"/>
              <a:t>秒钟</a:t>
            </a:r>
            <a:r>
              <a:rPr lang="en-US" altLang="zh-CN" sz="2400" dirty="0"/>
              <a:t>)</a:t>
            </a:r>
            <a:r>
              <a:rPr lang="zh-CN" altLang="en-US" sz="2400" dirty="0"/>
              <a:t>后，在</a:t>
            </a:r>
            <a:r>
              <a:rPr lang="zh-CN" altLang="en-US" dirty="0"/>
              <a:t>主机</a:t>
            </a:r>
            <a:r>
              <a:rPr lang="en-US" altLang="zh-CN" dirty="0"/>
              <a:t>h1</a:t>
            </a:r>
            <a:r>
              <a:rPr lang="zh-CN" altLang="en-US" dirty="0"/>
              <a:t>上</a:t>
            </a:r>
            <a:r>
              <a:rPr lang="en-US" altLang="zh-CN" dirty="0"/>
              <a:t>ping</a:t>
            </a:r>
            <a:r>
              <a:rPr lang="zh-CN" altLang="en-US" dirty="0"/>
              <a:t>主机</a:t>
            </a:r>
            <a:r>
              <a:rPr lang="en-US" altLang="zh-CN" dirty="0"/>
              <a:t>h2</a:t>
            </a:r>
            <a:r>
              <a:rPr lang="zh-CN" altLang="en-US" dirty="0"/>
              <a:t>，显示</a:t>
            </a:r>
            <a:r>
              <a:rPr lang="en-US" altLang="zh-CN" dirty="0"/>
              <a:t>ping</a:t>
            </a:r>
            <a:r>
              <a:rPr lang="zh-CN" altLang="en-US" dirty="0"/>
              <a:t>成功即可</a:t>
            </a:r>
            <a:endParaRPr lang="en-US" altLang="zh-CN" dirty="0"/>
          </a:p>
          <a:p>
            <a:pPr marL="457200" indent="-457200">
              <a:buFont typeface="+mj-lt"/>
              <a:buAutoNum type="arabicPeriod"/>
            </a:pPr>
            <a:endParaRPr lang="en-US" altLang="zh-CN" dirty="0"/>
          </a:p>
          <a:p>
            <a:endParaRPr lang="zh-CN" altLang="en-US" dirty="0"/>
          </a:p>
        </p:txBody>
      </p:sp>
      <p:sp>
        <p:nvSpPr>
          <p:cNvPr id="4" name="灯片编号占位符 3">
            <a:extLst>
              <a:ext uri="{FF2B5EF4-FFF2-40B4-BE49-F238E27FC236}">
                <a16:creationId xmlns:a16="http://schemas.microsoft.com/office/drawing/2014/main" id="{24001C84-7A94-4333-B78E-5339CC57EAE0}"/>
              </a:ext>
            </a:extLst>
          </p:cNvPr>
          <p:cNvSpPr>
            <a:spLocks noGrp="1"/>
          </p:cNvSpPr>
          <p:nvPr>
            <p:ph type="sldNum" sz="quarter" idx="11"/>
          </p:nvPr>
        </p:nvSpPr>
        <p:spPr/>
        <p:txBody>
          <a:bodyPr/>
          <a:lstStyle/>
          <a:p>
            <a:fld id="{C2EED88A-182A-4877-BD12-0DE2FB9B90B1}" type="slidenum">
              <a:rPr lang="zh-CN" altLang="en-US" smtClean="0"/>
              <a:t>29</a:t>
            </a:fld>
            <a:endParaRPr lang="zh-CN" altLang="en-US"/>
          </a:p>
        </p:txBody>
      </p:sp>
      <p:sp>
        <p:nvSpPr>
          <p:cNvPr id="7" name="标题 1">
            <a:extLst>
              <a:ext uri="{FF2B5EF4-FFF2-40B4-BE49-F238E27FC236}">
                <a16:creationId xmlns:a16="http://schemas.microsoft.com/office/drawing/2014/main" id="{2B8D574F-FDE0-4657-A854-8D773833D6F8}"/>
              </a:ext>
            </a:extLst>
          </p:cNvPr>
          <p:cNvSpPr>
            <a:spLocks noGrp="1"/>
          </p:cNvSpPr>
          <p:nvPr>
            <p:ph type="title"/>
          </p:nvPr>
        </p:nvSpPr>
        <p:spPr>
          <a:xfrm>
            <a:off x="457200" y="457200"/>
            <a:ext cx="8229600" cy="811213"/>
          </a:xfrm>
        </p:spPr>
        <p:txBody>
          <a:bodyPr/>
          <a:lstStyle/>
          <a:p>
            <a:r>
              <a:rPr lang="zh-CN" altLang="en-US" dirty="0"/>
              <a:t>实验流程二：与数据包转发结合</a:t>
            </a:r>
          </a:p>
        </p:txBody>
      </p:sp>
    </p:spTree>
    <p:extLst>
      <p:ext uri="{BB962C8B-B14F-4D97-AF65-F5344CB8AC3E}">
        <p14:creationId xmlns:p14="http://schemas.microsoft.com/office/powerpoint/2010/main" val="343558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生成树拓扑</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总体开销最小的树状拓扑</a:t>
            </a:r>
            <a:r>
              <a:rPr lang="zh-CN" altLang="en-US" dirty="0"/>
              <a:t>，使得网络在连通的前提下，</a:t>
            </a:r>
            <a:r>
              <a:rPr lang="zh-CN" altLang="en-US" dirty="0">
                <a:solidFill>
                  <a:srgbClr val="FF0000"/>
                </a:solidFill>
              </a:rPr>
              <a:t>避免广播风暴</a:t>
            </a:r>
          </a:p>
        </p:txBody>
      </p:sp>
      <p:sp>
        <p:nvSpPr>
          <p:cNvPr id="4" name="灯片编号占位符 3">
            <a:extLst>
              <a:ext uri="{FF2B5EF4-FFF2-40B4-BE49-F238E27FC236}">
                <a16:creationId xmlns:a16="http://schemas.microsoft.com/office/drawing/2014/main" id="{6EBD1279-A090-496A-9FD8-22257F499E7F}"/>
              </a:ext>
            </a:extLst>
          </p:cNvPr>
          <p:cNvSpPr>
            <a:spLocks noGrp="1"/>
          </p:cNvSpPr>
          <p:nvPr>
            <p:ph type="sldNum" sz="quarter" idx="11"/>
          </p:nvPr>
        </p:nvSpPr>
        <p:spPr/>
        <p:txBody>
          <a:bodyPr/>
          <a:lstStyle/>
          <a:p>
            <a:fld id="{C2EED88A-182A-4877-BD12-0DE2FB9B90B1}" type="slidenum">
              <a:rPr lang="zh-CN" altLang="en-US" smtClean="0"/>
              <a:t>3</a:t>
            </a:fld>
            <a:endParaRPr lang="zh-CN" altLang="en-US"/>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r>
                <a:rPr lang="zh-CN" altLang="en-US" dirty="0"/>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r>
                <a:rPr lang="zh-CN" altLang="en-US" dirty="0"/>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sp>
        <p:nvSpPr>
          <p:cNvPr id="4" name="灯片编号占位符 3">
            <a:extLst>
              <a:ext uri="{FF2B5EF4-FFF2-40B4-BE49-F238E27FC236}">
                <a16:creationId xmlns:a16="http://schemas.microsoft.com/office/drawing/2014/main" id="{B9385948-87C9-47CA-B6FE-A7A09099280D}"/>
              </a:ext>
            </a:extLst>
          </p:cNvPr>
          <p:cNvSpPr>
            <a:spLocks noGrp="1"/>
          </p:cNvSpPr>
          <p:nvPr>
            <p:ph type="sldNum" sz="quarter" idx="11"/>
          </p:nvPr>
        </p:nvSpPr>
        <p:spPr/>
        <p:txBody>
          <a:bodyPr/>
          <a:lstStyle/>
          <a:p>
            <a:fld id="{C2EED88A-182A-4877-BD12-0DE2FB9B90B1}" type="slidenum">
              <a:rPr lang="zh-CN" altLang="en-US" smtClean="0"/>
              <a:t>30</a:t>
            </a:fld>
            <a:endParaRPr lang="zh-CN" altLang="en-US"/>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635815"/>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a:extLst>
              <a:ext uri="{FF2B5EF4-FFF2-40B4-BE49-F238E27FC236}">
                <a16:creationId xmlns:a16="http://schemas.microsoft.com/office/drawing/2014/main" id="{B1687278-3BB7-43E9-8876-FC5B486DF6FB}"/>
              </a:ext>
            </a:extLst>
          </p:cNvPr>
          <p:cNvGrpSpPr/>
          <p:nvPr/>
        </p:nvGrpSpPr>
        <p:grpSpPr>
          <a:xfrm>
            <a:off x="3755719" y="978851"/>
            <a:ext cx="5219506" cy="5909310"/>
            <a:chOff x="3755719" y="978851"/>
            <a:chExt cx="5219506" cy="5909310"/>
          </a:xfrm>
        </p:grpSpPr>
        <p:grpSp>
          <p:nvGrpSpPr>
            <p:cNvPr id="35" name="组合 34">
              <a:extLst>
                <a:ext uri="{FF2B5EF4-FFF2-40B4-BE49-F238E27FC236}">
                  <a16:creationId xmlns:a16="http://schemas.microsoft.com/office/drawing/2014/main" id="{E8CC64EA-FB84-40F2-AE53-A842AD1F4C59}"/>
                </a:ext>
              </a:extLst>
            </p:cNvPr>
            <p:cNvGrpSpPr/>
            <p:nvPr/>
          </p:nvGrpSpPr>
          <p:grpSpPr>
            <a:xfrm>
              <a:off x="3755719" y="978851"/>
              <a:ext cx="5219506" cy="5909310"/>
              <a:chOff x="3817249" y="764704"/>
              <a:chExt cx="5219506" cy="5909310"/>
            </a:xfrm>
          </p:grpSpPr>
          <p:sp>
            <p:nvSpPr>
              <p:cNvPr id="36" name="文本框 35">
                <a:extLst>
                  <a:ext uri="{FF2B5EF4-FFF2-40B4-BE49-F238E27FC236}">
                    <a16:creationId xmlns:a16="http://schemas.microsoft.com/office/drawing/2014/main" id="{4C7D65E3-AC2F-4AD7-A15A-F33342B3782D}"/>
                  </a:ext>
                </a:extLst>
              </p:cNvPr>
              <p:cNvSpPr txBox="1"/>
              <p:nvPr/>
            </p:nvSpPr>
            <p:spPr>
              <a:xfrm>
                <a:off x="3817249" y="764704"/>
                <a:ext cx="5219506" cy="5909310"/>
              </a:xfrm>
              <a:prstGeom prst="rect">
                <a:avLst/>
              </a:prstGeom>
              <a:noFill/>
            </p:spPr>
            <p:txBody>
              <a:bodyPr wrap="none" rtlCol="0">
                <a:spAutoFit/>
              </a:bodyPr>
              <a:lstStyle/>
              <a:p>
                <a:r>
                  <a:rPr lang="en-US" altLang="zh-CN" sz="1400" dirty="0"/>
                  <a:t>NODE b1 dumps:</a:t>
                </a:r>
              </a:p>
              <a:p>
                <a:r>
                  <a:rPr lang="en-US" altLang="zh-CN" sz="1400" dirty="0"/>
                  <a:t>INFO: this switch is root.</a:t>
                </a:r>
              </a:p>
              <a:p>
                <a:r>
                  <a:rPr lang="en-US" altLang="zh-CN" sz="1400" dirty="0"/>
                  <a:t>INFO: port id: 01, role: DESIGNATED.</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0101, -&gt;port: 02, -&gt;cost: 0.</a:t>
                </a:r>
              </a:p>
              <a:p>
                <a:endParaRPr lang="en-US" altLang="zh-CN" sz="1400" dirty="0"/>
              </a:p>
              <a:p>
                <a:r>
                  <a:rPr lang="en-US" altLang="zh-CN" sz="1400" dirty="0"/>
                  <a:t>NODE b2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01, -&gt;cost: 0.</a:t>
                </a:r>
              </a:p>
              <a:p>
                <a:r>
                  <a:rPr lang="en-US" altLang="zh-CN" sz="1400" dirty="0"/>
                  <a:t>INFO: port id: 02, role: DESIGNATED.</a:t>
                </a:r>
              </a:p>
              <a:p>
                <a:r>
                  <a:rPr lang="en-US" altLang="zh-CN" sz="1400" dirty="0"/>
                  <a:t>INFO:   designated -&gt;root: 0101, -&gt;switch: 0201, -&gt;port: 02, -&gt;cost: 1.</a:t>
                </a:r>
              </a:p>
              <a:p>
                <a:endParaRPr lang="en-US" altLang="zh-CN" sz="1400" dirty="0"/>
              </a:p>
              <a:p>
                <a:r>
                  <a:rPr lang="en-US" altLang="zh-CN" sz="1400" dirty="0"/>
                  <a:t>NODE b3 dumps:</a:t>
                </a:r>
              </a:p>
              <a:p>
                <a:r>
                  <a:rPr lang="en-US" altLang="zh-CN" sz="1400" dirty="0"/>
                  <a:t>INFO: non-root switch, designated root: 0101, root path cost: 1.</a:t>
                </a:r>
              </a:p>
              <a:p>
                <a:r>
                  <a:rPr lang="en-US" altLang="zh-CN" sz="1400" dirty="0"/>
                  <a:t>INFO: port id: 01, role: ROOT.</a:t>
                </a:r>
              </a:p>
              <a:p>
                <a:r>
                  <a:rPr lang="en-US" altLang="zh-CN" sz="1400" dirty="0"/>
                  <a:t>INFO:   designated -&gt;root: 0101, -&gt;switch: 0101, -&gt;port: 02, -&gt;cost: 0.</a:t>
                </a:r>
              </a:p>
              <a:p>
                <a:r>
                  <a:rPr lang="en-US" altLang="zh-CN" sz="1400" dirty="0"/>
                  <a:t>INFO: port id: 02, role: DESIGNATED.</a:t>
                </a:r>
              </a:p>
              <a:p>
                <a:r>
                  <a:rPr lang="en-US" altLang="zh-CN" sz="1400" dirty="0"/>
                  <a:t>INFO:   designated -&gt;root: 0101, -&gt;switch: 0301, -&gt;port: 02, -&gt;cost: 1.</a:t>
                </a:r>
              </a:p>
              <a:p>
                <a:endParaRPr lang="en-US" altLang="zh-CN" sz="1400" dirty="0"/>
              </a:p>
              <a:p>
                <a:r>
                  <a:rPr lang="en-US" altLang="zh-CN" sz="1400" dirty="0"/>
                  <a:t>NODE b4 dumps:</a:t>
                </a:r>
              </a:p>
              <a:p>
                <a:r>
                  <a:rPr lang="en-US" altLang="zh-CN" sz="1400" dirty="0"/>
                  <a:t>INFO: non-root switch, designated root: 0101, root path cost: 2.</a:t>
                </a:r>
              </a:p>
              <a:p>
                <a:r>
                  <a:rPr lang="en-US" altLang="zh-CN" sz="1400" dirty="0"/>
                  <a:t>INFO: port id: 01, role: ROOT.</a:t>
                </a:r>
              </a:p>
              <a:p>
                <a:r>
                  <a:rPr lang="en-US" altLang="zh-CN" sz="1400" dirty="0"/>
                  <a:t>INFO:   designated -&gt;root: 0101, -&gt;switch: 0201, -&gt;port: 02, -&gt;cost: 1.</a:t>
                </a:r>
              </a:p>
              <a:p>
                <a:r>
                  <a:rPr lang="en-US" altLang="zh-CN" sz="1400" dirty="0"/>
                  <a:t>INFO: port id: 02, role: ALTERNATE.</a:t>
                </a:r>
              </a:p>
              <a:p>
                <a:r>
                  <a:rPr lang="en-US" altLang="zh-CN" sz="1400" dirty="0"/>
                  <a:t>INFO:   designated -&gt;root: 0101, -&gt;switch: 0301, -&gt;port: 02, -&gt;cost: 1. </a:t>
                </a:r>
                <a:endParaRPr lang="zh-CN" altLang="en-US" sz="1400" dirty="0"/>
              </a:p>
            </p:txBody>
          </p:sp>
          <p:cxnSp>
            <p:nvCxnSpPr>
              <p:cNvPr id="38" name="直接连接符 37">
                <a:extLst>
                  <a:ext uri="{FF2B5EF4-FFF2-40B4-BE49-F238E27FC236}">
                    <a16:creationId xmlns:a16="http://schemas.microsoft.com/office/drawing/2014/main" id="{92E868B6-81A1-4865-9C66-F2E4E88A092C}"/>
                  </a:ext>
                </a:extLst>
              </p:cNvPr>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10DACA6-4881-4002-A252-50AE7E220865}"/>
                  </a:ext>
                </a:extLst>
              </p:cNvPr>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35EDDE-E0F1-44C3-BAB9-A321F655910D}"/>
                  </a:ext>
                </a:extLst>
              </p:cNvPr>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F05A35E-7BC6-48B7-9945-AF755645448A}"/>
                  </a:ext>
                </a:extLst>
              </p:cNvPr>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B5031EAD-647E-4C56-8FBA-35A6F4A772AE}"/>
                  </a:ext>
                </a:extLst>
              </p:cNvPr>
              <p:cNvCxnSpPr>
                <a:cxnSpLocks/>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01CBE0B-1D1D-4EA8-A6A8-905041C7D0C5}"/>
                  </a:ext>
                </a:extLst>
              </p:cNvPr>
              <p:cNvCxnSpPr>
                <a:cxnSpLocks/>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DB5A0FF-4117-4E54-9DC7-D1682AFC0BB6}"/>
                  </a:ext>
                </a:extLst>
              </p:cNvPr>
              <p:cNvCxnSpPr>
                <a:cxnSpLocks/>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C0E4744-CE45-4675-9532-FBAE9B408636}"/>
                  </a:ext>
                </a:extLst>
              </p:cNvPr>
              <p:cNvCxnSpPr>
                <a:cxnSpLocks/>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AE5AE62-D08A-47A8-8831-5464F803BC20}"/>
                </a:ext>
              </a:extLst>
            </p:cNvPr>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4396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52F9A-D66A-48A3-A162-C4B52E46F637}"/>
              </a:ext>
            </a:extLst>
          </p:cNvPr>
          <p:cNvSpPr>
            <a:spLocks noGrp="1"/>
          </p:cNvSpPr>
          <p:nvPr>
            <p:ph type="title"/>
          </p:nvPr>
        </p:nvSpPr>
        <p:spPr/>
        <p:txBody>
          <a:bodyPr/>
          <a:lstStyle/>
          <a:p>
            <a:r>
              <a:rPr lang="zh-CN" altLang="en-US" dirty="0"/>
              <a:t>提示</a:t>
            </a:r>
          </a:p>
        </p:txBody>
      </p:sp>
      <p:sp>
        <p:nvSpPr>
          <p:cNvPr id="3" name="内容占位符 2">
            <a:extLst>
              <a:ext uri="{FF2B5EF4-FFF2-40B4-BE49-F238E27FC236}">
                <a16:creationId xmlns:a16="http://schemas.microsoft.com/office/drawing/2014/main" id="{C9C1C3BF-12D5-4689-B53C-B54C20EF7BFF}"/>
              </a:ext>
            </a:extLst>
          </p:cNvPr>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5B0533C7-99D0-4DB2-96C5-30B1F4179DDB}"/>
              </a:ext>
            </a:extLst>
          </p:cNvPr>
          <p:cNvSpPr>
            <a:spLocks noGrp="1"/>
          </p:cNvSpPr>
          <p:nvPr>
            <p:ph type="sldNum" sz="quarter" idx="11"/>
          </p:nvPr>
        </p:nvSpPr>
        <p:spPr/>
        <p:txBody>
          <a:bodyPr/>
          <a:lstStyle/>
          <a:p>
            <a:fld id="{C2EED88A-182A-4877-BD12-0DE2FB9B90B1}" type="slidenum">
              <a:rPr lang="zh-CN" altLang="en-US" smtClean="0"/>
              <a:t>31</a:t>
            </a:fld>
            <a:endParaRPr lang="zh-CN" altLang="en-US"/>
          </a:p>
        </p:txBody>
      </p:sp>
      <p:sp>
        <p:nvSpPr>
          <p:cNvPr id="5" name="矩形 4">
            <a:extLst>
              <a:ext uri="{FF2B5EF4-FFF2-40B4-BE49-F238E27FC236}">
                <a16:creationId xmlns:a16="http://schemas.microsoft.com/office/drawing/2014/main" id="{63194E8D-824B-44CD-A0DE-C46CA418B120}"/>
              </a:ext>
            </a:extLst>
          </p:cNvPr>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p>
          <a:p>
            <a:pPr marL="57147"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p>
        </p:txBody>
      </p:sp>
    </p:spTree>
    <p:extLst>
      <p:ext uri="{BB962C8B-B14F-4D97-AF65-F5344CB8AC3E}">
        <p14:creationId xmlns:p14="http://schemas.microsoft.com/office/powerpoint/2010/main" val="2601510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B02B-ACEC-4C37-964B-37399D7EA512}"/>
              </a:ext>
            </a:extLst>
          </p:cNvPr>
          <p:cNvSpPr>
            <a:spLocks noGrp="1"/>
          </p:cNvSpPr>
          <p:nvPr>
            <p:ph type="title"/>
          </p:nvPr>
        </p:nvSpPr>
        <p:spPr/>
        <p:txBody>
          <a:bodyPr/>
          <a:lstStyle/>
          <a:p>
            <a:r>
              <a:rPr lang="zh-CN" altLang="en-US" dirty="0"/>
              <a:t>调研思考题</a:t>
            </a:r>
          </a:p>
        </p:txBody>
      </p:sp>
      <p:sp>
        <p:nvSpPr>
          <p:cNvPr id="3" name="内容占位符 2">
            <a:extLst>
              <a:ext uri="{FF2B5EF4-FFF2-40B4-BE49-F238E27FC236}">
                <a16:creationId xmlns:a16="http://schemas.microsoft.com/office/drawing/2014/main" id="{01040E32-C150-40D2-AF4E-388303EB9DB0}"/>
              </a:ext>
            </a:extLst>
          </p:cNvPr>
          <p:cNvSpPr>
            <a:spLocks noGrp="1"/>
          </p:cNvSpPr>
          <p:nvPr>
            <p:ph idx="1"/>
          </p:nvPr>
        </p:nvSpPr>
        <p:spPr/>
        <p:txBody>
          <a:bodyPr/>
          <a:lstStyle/>
          <a:p>
            <a:r>
              <a:rPr lang="zh-CN" altLang="en-US" dirty="0"/>
              <a:t>调研说明标准生成树协议中，如何处理网络拓扑变动的情况：当节点加入时？当节点离开时？</a:t>
            </a:r>
            <a:endParaRPr lang="en-US" altLang="zh-CN" dirty="0"/>
          </a:p>
          <a:p>
            <a:endParaRPr lang="en-US" altLang="zh-CN" dirty="0"/>
          </a:p>
          <a:p>
            <a:r>
              <a:rPr lang="zh-CN" altLang="en-US" dirty="0"/>
              <a:t>调研说明标准生成树协议是如何在构建生成树过程中保持网络连通的</a:t>
            </a:r>
            <a:endParaRPr lang="en-US" altLang="zh-CN" dirty="0"/>
          </a:p>
          <a:p>
            <a:pPr lvl="1"/>
            <a:r>
              <a:rPr lang="zh-CN" altLang="en-US" dirty="0"/>
              <a:t>提示：用不同的状态来标记每个端口，不同状态下允许不同的功能（</a:t>
            </a:r>
            <a:r>
              <a:rPr lang="en-US" altLang="zh-CN" dirty="0"/>
              <a:t>Blocking, Listening, Learning,</a:t>
            </a:r>
            <a:r>
              <a:rPr lang="zh-CN" altLang="en-US" dirty="0"/>
              <a:t> </a:t>
            </a:r>
            <a:r>
              <a:rPr lang="en-US" altLang="zh-CN" dirty="0"/>
              <a:t>Forwarding</a:t>
            </a:r>
            <a:r>
              <a:rPr lang="zh-CN" altLang="en-US" dirty="0"/>
              <a:t>等）</a:t>
            </a:r>
            <a:endParaRPr lang="en-US" altLang="zh-CN" dirty="0"/>
          </a:p>
          <a:p>
            <a:endParaRPr lang="en-US" altLang="zh-CN" dirty="0"/>
          </a:p>
          <a:p>
            <a:r>
              <a:rPr lang="zh-CN" altLang="en-US" dirty="0"/>
              <a:t>实验中的生成树机制效率较低，调研说明快速生成树机制的原理</a:t>
            </a:r>
          </a:p>
        </p:txBody>
      </p:sp>
      <p:sp>
        <p:nvSpPr>
          <p:cNvPr id="4" name="灯片编号占位符 3">
            <a:extLst>
              <a:ext uri="{FF2B5EF4-FFF2-40B4-BE49-F238E27FC236}">
                <a16:creationId xmlns:a16="http://schemas.microsoft.com/office/drawing/2014/main" id="{E54766C8-9C9C-407E-AAA4-C87D43C09B35}"/>
              </a:ext>
            </a:extLst>
          </p:cNvPr>
          <p:cNvSpPr>
            <a:spLocks noGrp="1"/>
          </p:cNvSpPr>
          <p:nvPr>
            <p:ph type="sldNum" sz="quarter" idx="11"/>
          </p:nvPr>
        </p:nvSpPr>
        <p:spPr/>
        <p:txBody>
          <a:bodyPr/>
          <a:lstStyle/>
          <a:p>
            <a:fld id="{C2EED88A-182A-4877-BD12-0DE2FB9B90B1}" type="slidenum">
              <a:rPr lang="zh-CN" altLang="en-US" smtClean="0"/>
              <a:t>32</a:t>
            </a:fld>
            <a:endParaRPr lang="zh-CN" altLang="en-US"/>
          </a:p>
        </p:txBody>
      </p:sp>
    </p:spTree>
    <p:extLst>
      <p:ext uri="{BB962C8B-B14F-4D97-AF65-F5344CB8AC3E}">
        <p14:creationId xmlns:p14="http://schemas.microsoft.com/office/powerpoint/2010/main" val="3288939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a:xfrm>
            <a:off x="457200" y="1444978"/>
            <a:ext cx="8686800" cy="5034843"/>
          </a:xfrm>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solidFill>
                  <a:srgbClr val="FF0000"/>
                </a:solidFill>
              </a:rPr>
              <a:t>main.c</a:t>
            </a:r>
            <a:r>
              <a:rPr lang="en-US" altLang="zh-CN" dirty="0">
                <a:solidFill>
                  <a:srgbClr val="FF0000"/>
                </a:solidFill>
              </a:rPr>
              <a:t>			</a:t>
            </a:r>
            <a:r>
              <a:rPr lang="en-US" altLang="zh-CN" dirty="0"/>
              <a:t># </a:t>
            </a:r>
            <a:r>
              <a:rPr lang="zh-CN" altLang="en-US" dirty="0"/>
              <a:t>如需支持数据包转发，修改该文件</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device_internal.c</a:t>
            </a:r>
            <a:r>
              <a:rPr lang="en-US" altLang="zh-CN" dirty="0"/>
              <a:t>		# </a:t>
            </a:r>
            <a:r>
              <a:rPr lang="zh-CN" altLang="en-US" dirty="0"/>
              <a:t>框架内部实现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-reference(.32)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a:extLst>
              <a:ext uri="{FF2B5EF4-FFF2-40B4-BE49-F238E27FC236}">
                <a16:creationId xmlns:a16="http://schemas.microsoft.com/office/drawing/2014/main" id="{5AAAEEB7-1F7D-4182-9C45-2DF4053468EF}"/>
              </a:ext>
            </a:extLst>
          </p:cNvPr>
          <p:cNvSpPr>
            <a:spLocks noGrp="1"/>
          </p:cNvSpPr>
          <p:nvPr>
            <p:ph type="sldNum" sz="quarter" idx="11"/>
          </p:nvPr>
        </p:nvSpPr>
        <p:spPr/>
        <p:txBody>
          <a:bodyPr/>
          <a:lstStyle/>
          <a:p>
            <a:fld id="{C2EED88A-182A-4877-BD12-0DE2FB9B90B1}" type="slidenum">
              <a:rPr lang="zh-CN" altLang="en-US" smtClean="0"/>
              <a:t>33</a:t>
            </a:fld>
            <a:endParaRPr lang="zh-CN" altLang="en-US"/>
          </a:p>
        </p:txBody>
      </p:sp>
    </p:spTree>
    <p:extLst>
      <p:ext uri="{BB962C8B-B14F-4D97-AF65-F5344CB8AC3E}">
        <p14:creationId xmlns:p14="http://schemas.microsoft.com/office/powerpoint/2010/main" val="232204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9B08F-5974-41D3-A73C-4945CBFD47EF}"/>
              </a:ext>
            </a:extLst>
          </p:cNvPr>
          <p:cNvSpPr>
            <a:spLocks noGrp="1"/>
          </p:cNvSpPr>
          <p:nvPr>
            <p:ph type="title"/>
          </p:nvPr>
        </p:nvSpPr>
        <p:spPr/>
        <p:txBody>
          <a:bodyPr/>
          <a:lstStyle/>
          <a:p>
            <a:r>
              <a:rPr lang="zh-CN" altLang="en-US" dirty="0"/>
              <a:t>如何构建总体开销的树状拓扑？</a:t>
            </a:r>
          </a:p>
        </p:txBody>
      </p:sp>
      <p:sp>
        <p:nvSpPr>
          <p:cNvPr id="3" name="内容占位符 2">
            <a:extLst>
              <a:ext uri="{FF2B5EF4-FFF2-40B4-BE49-F238E27FC236}">
                <a16:creationId xmlns:a16="http://schemas.microsoft.com/office/drawing/2014/main" id="{1AD084F0-99DA-4F33-8657-C6386A47D0A3}"/>
              </a:ext>
            </a:extLst>
          </p:cNvPr>
          <p:cNvSpPr>
            <a:spLocks noGrp="1"/>
          </p:cNvSpPr>
          <p:nvPr>
            <p:ph idx="1"/>
          </p:nvPr>
        </p:nvSpPr>
        <p:spPr/>
        <p:txBody>
          <a:bodyPr/>
          <a:lstStyle/>
          <a:p>
            <a:pPr marL="0" indent="0">
              <a:buNone/>
            </a:pPr>
            <a:r>
              <a:rPr lang="zh-CN" altLang="en-US" dirty="0"/>
              <a:t>理论上</a:t>
            </a:r>
          </a:p>
        </p:txBody>
      </p:sp>
      <p:sp>
        <p:nvSpPr>
          <p:cNvPr id="4" name="灯片编号占位符 3">
            <a:extLst>
              <a:ext uri="{FF2B5EF4-FFF2-40B4-BE49-F238E27FC236}">
                <a16:creationId xmlns:a16="http://schemas.microsoft.com/office/drawing/2014/main" id="{2C5DBCF1-EA78-4E97-83A4-5DF6CE3B7F7B}"/>
              </a:ext>
            </a:extLst>
          </p:cNvPr>
          <p:cNvSpPr>
            <a:spLocks noGrp="1"/>
          </p:cNvSpPr>
          <p:nvPr>
            <p:ph type="sldNum" sz="quarter" idx="11"/>
          </p:nvPr>
        </p:nvSpPr>
        <p:spPr/>
        <p:txBody>
          <a:bodyPr/>
          <a:lstStyle/>
          <a:p>
            <a:fld id="{C2EED88A-182A-4877-BD12-0DE2FB9B90B1}" type="slidenum">
              <a:rPr lang="zh-CN" altLang="en-US" smtClean="0"/>
              <a:t>4</a:t>
            </a:fld>
            <a:endParaRPr lang="zh-CN" altLang="en-US"/>
          </a:p>
        </p:txBody>
      </p:sp>
      <p:pic>
        <p:nvPicPr>
          <p:cNvPr id="6" name="图片 5">
            <a:extLst>
              <a:ext uri="{FF2B5EF4-FFF2-40B4-BE49-F238E27FC236}">
                <a16:creationId xmlns:a16="http://schemas.microsoft.com/office/drawing/2014/main" id="{ECDB7E9B-55C9-48CB-9DC1-9B26991408E5}"/>
              </a:ext>
            </a:extLst>
          </p:cNvPr>
          <p:cNvPicPr>
            <a:picLocks noChangeAspect="1"/>
          </p:cNvPicPr>
          <p:nvPr/>
        </p:nvPicPr>
        <p:blipFill>
          <a:blip r:embed="rId2"/>
          <a:stretch>
            <a:fillRect/>
          </a:stretch>
        </p:blipFill>
        <p:spPr>
          <a:xfrm>
            <a:off x="2431678" y="1756479"/>
            <a:ext cx="4280644" cy="4918187"/>
          </a:xfrm>
          <a:prstGeom prst="rect">
            <a:avLst/>
          </a:prstGeom>
        </p:spPr>
      </p:pic>
    </p:spTree>
    <p:extLst>
      <p:ext uri="{BB962C8B-B14F-4D97-AF65-F5344CB8AC3E}">
        <p14:creationId xmlns:p14="http://schemas.microsoft.com/office/powerpoint/2010/main" val="41610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63660-85C2-4C86-A3ED-C35B2C8C7FFD}"/>
              </a:ext>
            </a:extLst>
          </p:cNvPr>
          <p:cNvSpPr>
            <a:spLocks noGrp="1"/>
          </p:cNvSpPr>
          <p:nvPr>
            <p:ph type="title"/>
          </p:nvPr>
        </p:nvSpPr>
        <p:spPr/>
        <p:txBody>
          <a:bodyPr/>
          <a:lstStyle/>
          <a:p>
            <a:r>
              <a:rPr lang="zh-CN" altLang="en-US" dirty="0"/>
              <a:t>如何构建总体开销的树状拓扑？</a:t>
            </a:r>
          </a:p>
        </p:txBody>
      </p:sp>
      <p:sp>
        <p:nvSpPr>
          <p:cNvPr id="3" name="内容占位符 2">
            <a:extLst>
              <a:ext uri="{FF2B5EF4-FFF2-40B4-BE49-F238E27FC236}">
                <a16:creationId xmlns:a16="http://schemas.microsoft.com/office/drawing/2014/main" id="{8D260A15-A491-498E-BE43-6079151B7C80}"/>
              </a:ext>
            </a:extLst>
          </p:cNvPr>
          <p:cNvSpPr>
            <a:spLocks noGrp="1"/>
          </p:cNvSpPr>
          <p:nvPr>
            <p:ph idx="1"/>
          </p:nvPr>
        </p:nvSpPr>
        <p:spPr>
          <a:xfrm>
            <a:off x="457200" y="1444978"/>
            <a:ext cx="8229600" cy="5034843"/>
          </a:xfrm>
        </p:spPr>
        <p:txBody>
          <a:bodyPr/>
          <a:lstStyle/>
          <a:p>
            <a:pPr marL="0" indent="0">
              <a:buNone/>
            </a:pPr>
            <a:r>
              <a:rPr lang="zh-CN" altLang="en-US" dirty="0"/>
              <a:t>实际上</a:t>
            </a:r>
            <a:endParaRPr lang="en-US" altLang="zh-CN" dirty="0"/>
          </a:p>
          <a:p>
            <a:r>
              <a:rPr lang="zh-CN" altLang="en-US" sz="2000" dirty="0"/>
              <a:t>具有相同开销的树状拓扑可能并不唯一</a:t>
            </a:r>
            <a:endParaRPr lang="en-US" altLang="zh-CN" sz="2000" dirty="0"/>
          </a:p>
          <a:p>
            <a:pPr lvl="1"/>
            <a:r>
              <a:rPr lang="zh-CN" altLang="en-US" sz="1800" dirty="0"/>
              <a:t>如何消除歧义性，生成唯一确定的树状拓扑？</a:t>
            </a:r>
            <a:endParaRPr lang="en-US" altLang="zh-CN" sz="1800" dirty="0"/>
          </a:p>
          <a:p>
            <a:r>
              <a:rPr lang="zh-CN" altLang="en-US" sz="2000" dirty="0"/>
              <a:t>网络中的节点没有全局视图</a:t>
            </a:r>
            <a:endParaRPr lang="en-US" altLang="zh-CN" sz="2000" dirty="0"/>
          </a:p>
          <a:p>
            <a:pPr lvl="1"/>
            <a:r>
              <a:rPr lang="zh-CN" altLang="en-US" sz="1800" dirty="0"/>
              <a:t>如何定义通信协议，分布式的生成树状拓扑？</a:t>
            </a:r>
            <a:endParaRPr lang="en-US" altLang="zh-CN" sz="1800" dirty="0"/>
          </a:p>
          <a:p>
            <a:r>
              <a:rPr lang="zh-CN" altLang="en-US" sz="2000" dirty="0"/>
              <a:t>网络中的节点收发消息的时序不确定</a:t>
            </a:r>
            <a:endParaRPr lang="en-US" altLang="zh-CN" sz="2000" dirty="0"/>
          </a:p>
          <a:p>
            <a:pPr lvl="1"/>
            <a:r>
              <a:rPr lang="zh-CN" altLang="en-US" sz="1800" dirty="0"/>
              <a:t>如何设计生成树运行机制，保证最终结果与消息收发时序无关？</a:t>
            </a:r>
            <a:endParaRPr lang="en-US" altLang="zh-CN" sz="1800" dirty="0"/>
          </a:p>
          <a:p>
            <a:r>
              <a:rPr lang="zh-CN" altLang="en-US" sz="2000" dirty="0"/>
              <a:t>网络中的节点是动态的</a:t>
            </a:r>
            <a:endParaRPr lang="en-US" altLang="zh-CN" sz="2000" dirty="0"/>
          </a:p>
          <a:p>
            <a:pPr lvl="1"/>
            <a:r>
              <a:rPr lang="zh-CN" altLang="en-US" sz="1800" dirty="0"/>
              <a:t>如何在有节点加入和离开时，依然能够生成树状拓扑？</a:t>
            </a:r>
            <a:endParaRPr lang="en-US" altLang="zh-CN" sz="1800" dirty="0"/>
          </a:p>
          <a:p>
            <a:r>
              <a:rPr lang="zh-CN" altLang="en-US" sz="2000" dirty="0"/>
              <a:t>网络中的节点还需要进行数据转发</a:t>
            </a:r>
            <a:endParaRPr lang="en-US" altLang="zh-CN" sz="2000" dirty="0"/>
          </a:p>
          <a:p>
            <a:pPr lvl="1"/>
            <a:r>
              <a:rPr lang="zh-CN" altLang="en-US" sz="1800" dirty="0"/>
              <a:t>如何设计生成树运行机制，保证与数据转发兼容？</a:t>
            </a:r>
            <a:endParaRPr lang="en-US" altLang="zh-CN" sz="1800"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5902156D-E3C2-4EF8-B566-6DC6C2765F39}"/>
              </a:ext>
            </a:extLst>
          </p:cNvPr>
          <p:cNvSpPr>
            <a:spLocks noGrp="1"/>
          </p:cNvSpPr>
          <p:nvPr>
            <p:ph type="sldNum" sz="quarter" idx="11"/>
          </p:nvPr>
        </p:nvSpPr>
        <p:spPr/>
        <p:txBody>
          <a:bodyPr/>
          <a:lstStyle/>
          <a:p>
            <a:fld id="{C2EED88A-182A-4877-BD12-0DE2FB9B90B1}" type="slidenum">
              <a:rPr lang="zh-CN" altLang="en-US" smtClean="0"/>
              <a:t>5</a:t>
            </a:fld>
            <a:endParaRPr lang="zh-CN" altLang="en-US"/>
          </a:p>
        </p:txBody>
      </p:sp>
      <p:sp>
        <p:nvSpPr>
          <p:cNvPr id="5" name="矩形: 圆角 4">
            <a:extLst>
              <a:ext uri="{FF2B5EF4-FFF2-40B4-BE49-F238E27FC236}">
                <a16:creationId xmlns:a16="http://schemas.microsoft.com/office/drawing/2014/main" id="{64C503CC-CDFF-481D-9405-0CF0561A7E3A}"/>
              </a:ext>
            </a:extLst>
          </p:cNvPr>
          <p:cNvSpPr/>
          <p:nvPr/>
        </p:nvSpPr>
        <p:spPr>
          <a:xfrm>
            <a:off x="457200" y="1988840"/>
            <a:ext cx="749917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D0A306B-DEBC-40DC-9E28-AC4371498B9C}"/>
              </a:ext>
            </a:extLst>
          </p:cNvPr>
          <p:cNvSpPr txBox="1"/>
          <p:nvPr/>
        </p:nvSpPr>
        <p:spPr>
          <a:xfrm>
            <a:off x="6300192" y="3066193"/>
            <a:ext cx="1569660" cy="369332"/>
          </a:xfrm>
          <a:prstGeom prst="rect">
            <a:avLst/>
          </a:prstGeom>
          <a:noFill/>
        </p:spPr>
        <p:txBody>
          <a:bodyPr wrap="none" rtlCol="0">
            <a:spAutoFit/>
          </a:bodyPr>
          <a:lstStyle/>
          <a:p>
            <a:r>
              <a:rPr lang="zh-CN" altLang="en-US" dirty="0">
                <a:solidFill>
                  <a:srgbClr val="FF0000"/>
                </a:solidFill>
              </a:rPr>
              <a:t>本节实验内容</a:t>
            </a:r>
          </a:p>
        </p:txBody>
      </p:sp>
      <p:sp>
        <p:nvSpPr>
          <p:cNvPr id="7" name="矩形: 圆角 6">
            <a:extLst>
              <a:ext uri="{FF2B5EF4-FFF2-40B4-BE49-F238E27FC236}">
                <a16:creationId xmlns:a16="http://schemas.microsoft.com/office/drawing/2014/main" id="{53CE095C-5F40-4A9B-B8A2-7993898D9C72}"/>
              </a:ext>
            </a:extLst>
          </p:cNvPr>
          <p:cNvSpPr/>
          <p:nvPr/>
        </p:nvSpPr>
        <p:spPr>
          <a:xfrm>
            <a:off x="442684" y="4725144"/>
            <a:ext cx="7585700" cy="170681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D6A1D6B-D918-45A7-8F0D-300446309FF0}"/>
              </a:ext>
            </a:extLst>
          </p:cNvPr>
          <p:cNvSpPr txBox="1"/>
          <p:nvPr/>
        </p:nvSpPr>
        <p:spPr>
          <a:xfrm>
            <a:off x="6732240" y="5589455"/>
            <a:ext cx="1224136" cy="369332"/>
          </a:xfrm>
          <a:prstGeom prst="rect">
            <a:avLst/>
          </a:prstGeom>
          <a:noFill/>
        </p:spPr>
        <p:txBody>
          <a:bodyPr wrap="square" rtlCol="0">
            <a:spAutoFit/>
          </a:bodyPr>
          <a:lstStyle/>
          <a:p>
            <a:r>
              <a:rPr lang="zh-CN" altLang="en-US" dirty="0">
                <a:solidFill>
                  <a:schemeClr val="bg2">
                    <a:lumMod val="60000"/>
                    <a:lumOff val="40000"/>
                  </a:schemeClr>
                </a:solidFill>
              </a:rPr>
              <a:t>思考题目</a:t>
            </a:r>
          </a:p>
        </p:txBody>
      </p:sp>
    </p:spTree>
    <p:extLst>
      <p:ext uri="{BB962C8B-B14F-4D97-AF65-F5344CB8AC3E}">
        <p14:creationId xmlns:p14="http://schemas.microsoft.com/office/powerpoint/2010/main" val="33915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C892D-3762-4E82-B7EC-ED2A6048EC4D}"/>
              </a:ext>
            </a:extLst>
          </p:cNvPr>
          <p:cNvSpPr>
            <a:spLocks noGrp="1"/>
          </p:cNvSpPr>
          <p:nvPr>
            <p:ph type="title"/>
          </p:nvPr>
        </p:nvSpPr>
        <p:spPr/>
        <p:txBody>
          <a:bodyPr/>
          <a:lstStyle/>
          <a:p>
            <a:r>
              <a:rPr lang="zh-CN" altLang="en-US" dirty="0"/>
              <a:t>生成树的唯一性</a:t>
            </a:r>
          </a:p>
        </p:txBody>
      </p:sp>
      <p:sp>
        <p:nvSpPr>
          <p:cNvPr id="4" name="灯片编号占位符 3">
            <a:extLst>
              <a:ext uri="{FF2B5EF4-FFF2-40B4-BE49-F238E27FC236}">
                <a16:creationId xmlns:a16="http://schemas.microsoft.com/office/drawing/2014/main" id="{760CE54E-2DB6-49BB-B08E-BF5F29D35745}"/>
              </a:ext>
            </a:extLst>
          </p:cNvPr>
          <p:cNvSpPr>
            <a:spLocks noGrp="1"/>
          </p:cNvSpPr>
          <p:nvPr>
            <p:ph type="sldNum" sz="quarter" idx="11"/>
          </p:nvPr>
        </p:nvSpPr>
        <p:spPr/>
        <p:txBody>
          <a:bodyPr/>
          <a:lstStyle/>
          <a:p>
            <a:fld id="{C2EED88A-182A-4877-BD12-0DE2FB9B90B1}" type="slidenum">
              <a:rPr lang="zh-CN" altLang="en-US" smtClean="0"/>
              <a:t>6</a:t>
            </a:fld>
            <a:endParaRPr lang="zh-CN" altLang="en-US"/>
          </a:p>
        </p:txBody>
      </p:sp>
      <p:sp>
        <p:nvSpPr>
          <p:cNvPr id="6" name="椭圆 5">
            <a:extLst>
              <a:ext uri="{FF2B5EF4-FFF2-40B4-BE49-F238E27FC236}">
                <a16:creationId xmlns:a16="http://schemas.microsoft.com/office/drawing/2014/main" id="{9C5AACC7-E861-4579-B76A-3CFFDADDC13D}"/>
              </a:ext>
            </a:extLst>
          </p:cNvPr>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C512236A-C400-42A6-876B-A071938E8AC1}"/>
              </a:ext>
            </a:extLst>
          </p:cNvPr>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F8B4C810-D021-4E6A-A4ED-45D27E622DD9}"/>
              </a:ext>
            </a:extLst>
          </p:cNvPr>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A6E92360-1C6F-4D58-891E-612CD2AB7E17}"/>
              </a:ext>
            </a:extLst>
          </p:cNvPr>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61281786-B5B4-4F95-8244-0E737FA0C418}"/>
              </a:ext>
            </a:extLst>
          </p:cNvPr>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AFF742-8172-4AED-9831-433546812100}"/>
              </a:ext>
            </a:extLst>
          </p:cNvPr>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6208224-6DE3-4E16-B867-A76A31DA9DAB}"/>
              </a:ext>
            </a:extLst>
          </p:cNvPr>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1B8B587-0D7F-4C49-A70E-20BAD537F529}"/>
              </a:ext>
            </a:extLst>
          </p:cNvPr>
          <p:cNvCxnSpPr>
            <a:cxnSpLocks/>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a:extLst>
              <a:ext uri="{FF2B5EF4-FFF2-40B4-BE49-F238E27FC236}">
                <a16:creationId xmlns:a16="http://schemas.microsoft.com/office/drawing/2014/main" id="{C84064AE-D874-4B55-BDE4-9BC932828696}"/>
              </a:ext>
            </a:extLst>
          </p:cNvPr>
          <p:cNvSpPr>
            <a:spLocks noGrp="1"/>
          </p:cNvSpPr>
          <p:nvPr>
            <p:ph idx="1"/>
          </p:nvPr>
        </p:nvSpPr>
        <p:spPr>
          <a:xfrm>
            <a:off x="251520" y="1444978"/>
            <a:ext cx="889248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唯一生成树：</a:t>
            </a:r>
            <a:endParaRPr lang="en-US" altLang="zh-CN" dirty="0"/>
          </a:p>
          <a:p>
            <a:pPr lvl="1"/>
            <a:r>
              <a:rPr lang="zh-CN" altLang="en-US" dirty="0"/>
              <a:t>节点</a:t>
            </a:r>
            <a:r>
              <a:rPr lang="en-US" altLang="zh-CN" dirty="0"/>
              <a:t>ID</a:t>
            </a:r>
            <a:r>
              <a:rPr lang="zh-CN" altLang="en-US" dirty="0"/>
              <a:t>最小的点作为生成树的根节点</a:t>
            </a:r>
            <a:endParaRPr lang="en-US" altLang="zh-CN" dirty="0"/>
          </a:p>
          <a:p>
            <a:pPr lvl="1"/>
            <a:r>
              <a:rPr lang="zh-CN" altLang="en-US" dirty="0"/>
              <a:t>每个节点选择到树的根节点优先级最高的路径</a:t>
            </a:r>
            <a:endParaRPr lang="en-US" altLang="zh-CN" dirty="0"/>
          </a:p>
          <a:p>
            <a:pPr lvl="1"/>
            <a:r>
              <a:rPr lang="zh-CN" altLang="en-US" dirty="0"/>
              <a:t>优先级顺序：路径开销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21" name="文本框 20">
            <a:extLst>
              <a:ext uri="{FF2B5EF4-FFF2-40B4-BE49-F238E27FC236}">
                <a16:creationId xmlns:a16="http://schemas.microsoft.com/office/drawing/2014/main" id="{18AB7654-3469-4482-AAE4-E81A8C97D3D3}"/>
              </a:ext>
            </a:extLst>
          </p:cNvPr>
          <p:cNvSpPr txBox="1"/>
          <p:nvPr/>
        </p:nvSpPr>
        <p:spPr>
          <a:xfrm>
            <a:off x="2708087" y="4905285"/>
            <a:ext cx="2800017" cy="400110"/>
          </a:xfrm>
          <a:prstGeom prst="rect">
            <a:avLst/>
          </a:prstGeom>
          <a:noFill/>
        </p:spPr>
        <p:txBody>
          <a:bodyPr wrap="square">
            <a:spAutoFit/>
          </a:bodyPr>
          <a:lstStyle/>
          <a:p>
            <a:pPr marL="0" lvl="1"/>
            <a:r>
              <a:rPr lang="zh-CN" altLang="en-US" dirty="0"/>
              <a:t>选择开销最小的生成树 </a:t>
            </a:r>
            <a:r>
              <a:rPr lang="en-US" altLang="zh-CN" sz="2000" b="1" dirty="0">
                <a:solidFill>
                  <a:srgbClr val="FF0000"/>
                </a:solidFill>
                <a:latin typeface="等线" panose="02010600030101010101" pitchFamily="2" charset="-122"/>
                <a:ea typeface="等线" panose="02010600030101010101" pitchFamily="2" charset="-122"/>
              </a:rPr>
              <a:t>Ⅹ</a:t>
            </a:r>
            <a:endParaRPr lang="en-US" altLang="zh-CN" b="1" dirty="0">
              <a:solidFill>
                <a:srgbClr val="FF0000"/>
              </a:solidFill>
            </a:endParaRPr>
          </a:p>
        </p:txBody>
      </p:sp>
      <p:sp>
        <p:nvSpPr>
          <p:cNvPr id="22" name="文本框 21">
            <a:extLst>
              <a:ext uri="{FF2B5EF4-FFF2-40B4-BE49-F238E27FC236}">
                <a16:creationId xmlns:a16="http://schemas.microsoft.com/office/drawing/2014/main" id="{30E5DD0A-FF16-488F-BB67-0F7E36E28BEF}"/>
              </a:ext>
            </a:extLst>
          </p:cNvPr>
          <p:cNvSpPr txBox="1"/>
          <p:nvPr/>
        </p:nvSpPr>
        <p:spPr>
          <a:xfrm>
            <a:off x="5670376" y="4902613"/>
            <a:ext cx="2718048" cy="400110"/>
          </a:xfrm>
          <a:prstGeom prst="rect">
            <a:avLst/>
          </a:prstGeom>
          <a:noFill/>
        </p:spPr>
        <p:txBody>
          <a:bodyPr wrap="square">
            <a:spAutoFit/>
          </a:bodyPr>
          <a:lstStyle/>
          <a:p>
            <a:r>
              <a:rPr lang="zh-CN" altLang="en-US" dirty="0"/>
              <a:t>优先级最高的生成树  </a:t>
            </a:r>
            <a:r>
              <a:rPr lang="zh-CN" altLang="en-US" sz="2000" b="1" dirty="0">
                <a:solidFill>
                  <a:srgbClr val="FF0000"/>
                </a:solidFill>
              </a:rPr>
              <a:t>√</a:t>
            </a:r>
            <a:endParaRPr lang="zh-CN" altLang="en-US" dirty="0"/>
          </a:p>
        </p:txBody>
      </p:sp>
    </p:spTree>
    <p:extLst>
      <p:ext uri="{BB962C8B-B14F-4D97-AF65-F5344CB8AC3E}">
        <p14:creationId xmlns:p14="http://schemas.microsoft.com/office/powerpoint/2010/main" val="42759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sp>
        <p:nvSpPr>
          <p:cNvPr id="4" name="灯片编号占位符 3">
            <a:extLst>
              <a:ext uri="{FF2B5EF4-FFF2-40B4-BE49-F238E27FC236}">
                <a16:creationId xmlns:a16="http://schemas.microsoft.com/office/drawing/2014/main" id="{F2064E20-E44F-469F-928C-0BE2962FA438}"/>
              </a:ext>
            </a:extLst>
          </p:cNvPr>
          <p:cNvSpPr>
            <a:spLocks noGrp="1"/>
          </p:cNvSpPr>
          <p:nvPr>
            <p:ph type="sldNum" sz="quarter" idx="11"/>
          </p:nvPr>
        </p:nvSpPr>
        <p:spPr/>
        <p:txBody>
          <a:bodyPr/>
          <a:lstStyle/>
          <a:p>
            <a:fld id="{C2EED88A-182A-4877-BD12-0DE2FB9B90B1}" type="slidenum">
              <a:rPr lang="zh-CN" altLang="en-US" smtClean="0"/>
              <a:t>7</a:t>
            </a:fld>
            <a:endParaRPr lang="zh-CN" altLang="en-US"/>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Tree>
    <p:extLst>
      <p:ext uri="{BB962C8B-B14F-4D97-AF65-F5344CB8AC3E}">
        <p14:creationId xmlns:p14="http://schemas.microsoft.com/office/powerpoint/2010/main" val="236149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F73A1-B1EB-4495-A801-4070C71F18FA}"/>
              </a:ext>
            </a:extLst>
          </p:cNvPr>
          <p:cNvSpPr>
            <a:spLocks noGrp="1"/>
          </p:cNvSpPr>
          <p:nvPr>
            <p:ph type="title"/>
          </p:nvPr>
        </p:nvSpPr>
        <p:spPr/>
        <p:txBody>
          <a:bodyPr/>
          <a:lstStyle/>
          <a:p>
            <a:r>
              <a:rPr lang="zh-CN" altLang="en-US" dirty="0"/>
              <a:t>路径开销</a:t>
            </a:r>
          </a:p>
        </p:txBody>
      </p:sp>
      <p:sp>
        <p:nvSpPr>
          <p:cNvPr id="3" name="内容占位符 2">
            <a:extLst>
              <a:ext uri="{FF2B5EF4-FFF2-40B4-BE49-F238E27FC236}">
                <a16:creationId xmlns:a16="http://schemas.microsoft.com/office/drawing/2014/main" id="{855B1EB8-938B-462A-B994-73DB7CEA5283}"/>
              </a:ext>
            </a:extLst>
          </p:cNvPr>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a:extLst>
              <a:ext uri="{FF2B5EF4-FFF2-40B4-BE49-F238E27FC236}">
                <a16:creationId xmlns:a16="http://schemas.microsoft.com/office/drawing/2014/main" id="{8CF17D7F-6EBD-4DA9-BD72-FD3535AEF612}"/>
              </a:ext>
            </a:extLst>
          </p:cNvPr>
          <p:cNvSpPr>
            <a:spLocks noGrp="1"/>
          </p:cNvSpPr>
          <p:nvPr>
            <p:ph type="sldNum" sz="quarter" idx="11"/>
          </p:nvPr>
        </p:nvSpPr>
        <p:spPr/>
        <p:txBody>
          <a:bodyPr/>
          <a:lstStyle/>
          <a:p>
            <a:fld id="{C2EED88A-182A-4877-BD12-0DE2FB9B90B1}" type="slidenum">
              <a:rPr lang="zh-CN" altLang="en-US" smtClean="0"/>
              <a:t>8</a:t>
            </a:fld>
            <a:endParaRPr lang="zh-CN" altLang="en-US"/>
          </a:p>
        </p:txBody>
      </p:sp>
      <p:grpSp>
        <p:nvGrpSpPr>
          <p:cNvPr id="6" name="组合 5">
            <a:extLst>
              <a:ext uri="{FF2B5EF4-FFF2-40B4-BE49-F238E27FC236}">
                <a16:creationId xmlns:a16="http://schemas.microsoft.com/office/drawing/2014/main" id="{6C4319F3-17B4-4F74-AD25-8C609BB87411}"/>
              </a:ext>
            </a:extLst>
          </p:cNvPr>
          <p:cNvGrpSpPr/>
          <p:nvPr/>
        </p:nvGrpSpPr>
        <p:grpSpPr>
          <a:xfrm>
            <a:off x="2339752" y="3825642"/>
            <a:ext cx="3363558" cy="1773987"/>
            <a:chOff x="5201322" y="1851375"/>
            <a:chExt cx="3363558" cy="1773987"/>
          </a:xfrm>
        </p:grpSpPr>
        <p:sp>
          <p:nvSpPr>
            <p:cNvPr id="16" name="椭圆 15">
              <a:extLst>
                <a:ext uri="{FF2B5EF4-FFF2-40B4-BE49-F238E27FC236}">
                  <a16:creationId xmlns:a16="http://schemas.microsoft.com/office/drawing/2014/main" id="{01FD7DD9-3F5A-40DF-ACB2-9AA4D8F6CF72}"/>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a:extLst>
                <a:ext uri="{FF2B5EF4-FFF2-40B4-BE49-F238E27FC236}">
                  <a16:creationId xmlns:a16="http://schemas.microsoft.com/office/drawing/2014/main" id="{70380906-553F-4AC7-8499-7309A0137A02}"/>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a:extLst>
                <a:ext uri="{FF2B5EF4-FFF2-40B4-BE49-F238E27FC236}">
                  <a16:creationId xmlns:a16="http://schemas.microsoft.com/office/drawing/2014/main" id="{67347A9F-B9AC-4132-85FB-05D12627F720}"/>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a:extLst>
                <a:ext uri="{FF2B5EF4-FFF2-40B4-BE49-F238E27FC236}">
                  <a16:creationId xmlns:a16="http://schemas.microsoft.com/office/drawing/2014/main" id="{99425F3C-71E5-4892-B22E-08320046967B}"/>
                </a:ext>
              </a:extLst>
            </p:cNvPr>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CF0FDD-55CF-4ACB-931C-A2E8E5D6FFC8}"/>
                </a:ext>
              </a:extLst>
            </p:cNvPr>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a:extLst>
              <a:ext uri="{FF2B5EF4-FFF2-40B4-BE49-F238E27FC236}">
                <a16:creationId xmlns:a16="http://schemas.microsoft.com/office/drawing/2014/main" id="{33407EB7-CA17-4BC2-A487-CACD09145EF0}"/>
              </a:ext>
            </a:extLst>
          </p:cNvPr>
          <p:cNvCxnSpPr>
            <a:cxnSpLocks/>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88BFE9-FAFE-4780-840F-AD4AD341BD48}"/>
              </a:ext>
            </a:extLst>
          </p:cNvPr>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a:extLst>
              <a:ext uri="{FF2B5EF4-FFF2-40B4-BE49-F238E27FC236}">
                <a16:creationId xmlns:a16="http://schemas.microsoft.com/office/drawing/2014/main" id="{1D4EF726-634F-40DF-A1B5-1B019CE8F16C}"/>
              </a:ext>
            </a:extLst>
          </p:cNvPr>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a:extLst>
              <a:ext uri="{FF2B5EF4-FFF2-40B4-BE49-F238E27FC236}">
                <a16:creationId xmlns:a16="http://schemas.microsoft.com/office/drawing/2014/main" id="{65931BA0-56AB-4B76-8D35-90E588432980}"/>
              </a:ext>
            </a:extLst>
          </p:cNvPr>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a:extLst>
              <a:ext uri="{FF2B5EF4-FFF2-40B4-BE49-F238E27FC236}">
                <a16:creationId xmlns:a16="http://schemas.microsoft.com/office/drawing/2014/main" id="{4B794DE5-13EE-44B4-8E2E-7B887AF331D4}"/>
              </a:ext>
            </a:extLst>
          </p:cNvPr>
          <p:cNvCxnSpPr>
            <a:cxnSpLocks/>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13959583-1C25-49F7-9667-796FF9BB0B0B}"/>
              </a:ext>
            </a:extLst>
          </p:cNvPr>
          <p:cNvCxnSpPr>
            <a:cxnSpLocks/>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9D4F0E0-53B4-48A7-A263-6B19858411E6}"/>
              </a:ext>
            </a:extLst>
          </p:cNvPr>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a:extLst>
              <a:ext uri="{FF2B5EF4-FFF2-40B4-BE49-F238E27FC236}">
                <a16:creationId xmlns:a16="http://schemas.microsoft.com/office/drawing/2014/main" id="{D62F9990-6EC9-40DB-99B1-DF013882933B}"/>
              </a:ext>
            </a:extLst>
          </p:cNvPr>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a:extLst>
              <a:ext uri="{FF2B5EF4-FFF2-40B4-BE49-F238E27FC236}">
                <a16:creationId xmlns:a16="http://schemas.microsoft.com/office/drawing/2014/main" id="{D2334EFE-3919-4739-BA0E-C460786A8BEF}"/>
              </a:ext>
            </a:extLst>
          </p:cNvPr>
          <p:cNvCxnSpPr>
            <a:cxnSpLocks/>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2A15581-8552-458B-B779-88A49F82EDD5}"/>
              </a:ext>
            </a:extLst>
          </p:cNvPr>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a:extLst>
              <a:ext uri="{FF2B5EF4-FFF2-40B4-BE49-F238E27FC236}">
                <a16:creationId xmlns:a16="http://schemas.microsoft.com/office/drawing/2014/main" id="{CF22EE2C-8839-44FF-9A48-FF1306D528A6}"/>
              </a:ext>
            </a:extLst>
          </p:cNvPr>
          <p:cNvCxnSpPr>
            <a:cxnSpLocks/>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E0785A6-3036-4C2B-A1A1-1C2B965AB697}"/>
              </a:ext>
            </a:extLst>
          </p:cNvPr>
          <p:cNvCxnSpPr>
            <a:cxnSpLocks/>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82CD8AB-F463-4E49-91F3-06C21E0C1FAB}"/>
              </a:ext>
            </a:extLst>
          </p:cNvPr>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extLst>
      <p:ext uri="{BB962C8B-B14F-4D97-AF65-F5344CB8AC3E}">
        <p14:creationId xmlns:p14="http://schemas.microsoft.com/office/powerpoint/2010/main" val="204880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140C1-60FB-4DFC-86BC-A1A119519B81}"/>
              </a:ext>
            </a:extLst>
          </p:cNvPr>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a:extLst>
              <a:ext uri="{FF2B5EF4-FFF2-40B4-BE49-F238E27FC236}">
                <a16:creationId xmlns:a16="http://schemas.microsoft.com/office/drawing/2014/main" id="{312F1D10-0FFB-4697-9DCC-E94A3775C206}"/>
              </a:ext>
            </a:extLst>
          </p:cNvPr>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solidFill>
                  <a:srgbClr val="FF0000"/>
                </a:solidFill>
              </a:rPr>
              <a:t>表示本网段（</a:t>
            </a:r>
            <a:r>
              <a:rPr lang="en-US" altLang="zh-CN" dirty="0">
                <a:solidFill>
                  <a:srgbClr val="FF0000"/>
                </a:solidFill>
              </a:rPr>
              <a:t>Segment</a:t>
            </a:r>
            <a:r>
              <a:rPr lang="zh-CN" altLang="en-US" dirty="0">
                <a:solidFill>
                  <a:srgbClr val="FF0000"/>
                </a:solidFill>
              </a:rPr>
              <a:t>，可以理解为链路）到根节点的路径和开销，而不是本节点的</a:t>
            </a:r>
            <a:endParaRPr lang="en-US" altLang="zh-CN" dirty="0">
              <a:solidFill>
                <a:srgbClr val="FF0000"/>
              </a:solidFill>
            </a:endParaRPr>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消息的发送</a:t>
            </a:r>
            <a:endParaRPr lang="en-US" altLang="zh-CN" dirty="0"/>
          </a:p>
          <a:p>
            <a:pPr lvl="1"/>
            <a:r>
              <a:rPr lang="zh-CN" altLang="en-US" dirty="0"/>
              <a:t>根节点周期发送，发送周期为</a:t>
            </a:r>
            <a:r>
              <a:rPr lang="en-US" altLang="zh-CN" dirty="0"/>
              <a:t>Hello Time</a:t>
            </a:r>
            <a:r>
              <a:rPr lang="zh-CN" altLang="en-US" dirty="0"/>
              <a:t>（</a:t>
            </a:r>
            <a:r>
              <a:rPr lang="en-US" altLang="zh-CN" dirty="0"/>
              <a:t>2</a:t>
            </a:r>
            <a:r>
              <a:rPr lang="zh-CN" altLang="en-US" dirty="0"/>
              <a:t>秒）</a:t>
            </a:r>
            <a:endParaRPr lang="en-US" altLang="zh-CN" dirty="0"/>
          </a:p>
          <a:p>
            <a:pPr lvl="1"/>
            <a:r>
              <a:rPr lang="zh-CN" altLang="en-US" dirty="0"/>
              <a:t>其他节点收到的</a:t>
            </a:r>
            <a:r>
              <a:rPr lang="en-US" altLang="zh-CN" dirty="0"/>
              <a:t>Config</a:t>
            </a:r>
            <a:r>
              <a:rPr lang="zh-CN" altLang="en-US" dirty="0"/>
              <a:t>后可能触发发送</a:t>
            </a:r>
          </a:p>
          <a:p>
            <a:r>
              <a:rPr lang="en-US" altLang="zh-CN" dirty="0"/>
              <a:t>Config</a:t>
            </a:r>
            <a:r>
              <a:rPr lang="zh-CN" altLang="en-US" dirty="0"/>
              <a:t>消息基于二层组播方式发送</a:t>
            </a:r>
            <a:r>
              <a:rPr lang="en-US" altLang="zh-CN" dirty="0"/>
              <a:t>	</a:t>
            </a:r>
          </a:p>
          <a:p>
            <a:pPr lvl="1"/>
            <a:r>
              <a:rPr lang="zh-CN" altLang="en-US" dirty="0"/>
              <a:t>目的地址为</a:t>
            </a:r>
            <a:r>
              <a:rPr lang="en-US" altLang="zh-CN" dirty="0">
                <a:solidFill>
                  <a:srgbClr val="FF0000"/>
                </a:solidFill>
              </a:rPr>
              <a:t>01-80-C2</a:t>
            </a:r>
            <a:r>
              <a:rPr lang="en-US" altLang="zh-CN" dirty="0"/>
              <a:t>-00-00-00</a:t>
            </a:r>
          </a:p>
        </p:txBody>
      </p:sp>
      <p:sp>
        <p:nvSpPr>
          <p:cNvPr id="4" name="灯片编号占位符 3">
            <a:extLst>
              <a:ext uri="{FF2B5EF4-FFF2-40B4-BE49-F238E27FC236}">
                <a16:creationId xmlns:a16="http://schemas.microsoft.com/office/drawing/2014/main" id="{BCF1BFDB-2594-45E0-8424-BC58F6703C9F}"/>
              </a:ext>
            </a:extLst>
          </p:cNvPr>
          <p:cNvSpPr>
            <a:spLocks noGrp="1"/>
          </p:cNvSpPr>
          <p:nvPr>
            <p:ph type="sldNum" sz="quarter" idx="11"/>
          </p:nvPr>
        </p:nvSpPr>
        <p:spPr/>
        <p:txBody>
          <a:bodyPr/>
          <a:lstStyle/>
          <a:p>
            <a:fld id="{C2EED88A-182A-4877-BD12-0DE2FB9B90B1}" type="slidenum">
              <a:rPr lang="zh-CN" altLang="en-US" smtClean="0"/>
              <a:t>9</a:t>
            </a:fld>
            <a:endParaRPr lang="zh-CN" altLang="en-US"/>
          </a:p>
        </p:txBody>
      </p:sp>
    </p:spTree>
    <p:extLst>
      <p:ext uri="{BB962C8B-B14F-4D97-AF65-F5344CB8AC3E}">
        <p14:creationId xmlns:p14="http://schemas.microsoft.com/office/powerpoint/2010/main" val="79628186"/>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程说明.pptx" id="{B9ADF701-FE58-4069-9A01-30DDDCE0387D}" vid="{4D9EAFEB-2A80-4F7C-87E5-D06D9FD037E4}"/>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说明.pptx" id="{B9ADF701-FE58-4069-9A01-30DDDCE0387D}" vid="{42EE4706-34F4-4854-9D48-225527D7AD8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26949</TotalTime>
  <Words>3613</Words>
  <Application>Microsoft Macintosh PowerPoint</Application>
  <PresentationFormat>全屏显示(4:3)</PresentationFormat>
  <Paragraphs>434</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等线</vt:lpstr>
      <vt:lpstr>黑体</vt:lpstr>
      <vt:lpstr>Arial</vt:lpstr>
      <vt:lpstr>Arial Black</vt:lpstr>
      <vt:lpstr>Calibri</vt:lpstr>
      <vt:lpstr>Courier New</vt:lpstr>
      <vt:lpstr>Times New Roman</vt:lpstr>
      <vt:lpstr>Wingdings</vt:lpstr>
      <vt:lpstr>Pixel</vt:lpstr>
      <vt:lpstr>自定义设计方案</vt:lpstr>
      <vt:lpstr>生成树机制实验</vt:lpstr>
      <vt:lpstr>提纲</vt:lpstr>
      <vt:lpstr>生成树拓扑</vt:lpstr>
      <vt:lpstr>如何构建总体开销的树状拓扑？</vt:lpstr>
      <vt:lpstr>如何构建总体开销的树状拓扑？</vt:lpstr>
      <vt:lpstr>生成树的唯一性</vt:lpstr>
      <vt:lpstr>节点ID和端口ID</vt:lpstr>
      <vt:lpstr>路径开销</vt:lpstr>
      <vt:lpstr>配置消息(BPDU Config)</vt:lpstr>
      <vt:lpstr>生成树机制的基本原理</vt:lpstr>
      <vt:lpstr>生成树中的术语</vt:lpstr>
      <vt:lpstr>几种端口类型的区分</vt:lpstr>
      <vt:lpstr>生成树机制数据结构 (1)</vt:lpstr>
      <vt:lpstr>生成树机制数据结构 (2)</vt:lpstr>
      <vt:lpstr>生成树机制运行 – 初始化</vt:lpstr>
      <vt:lpstr>生成树机制运行 – 节点主动发送Config消息</vt:lpstr>
      <vt:lpstr>生成树机制运行 – 处理Config消息</vt:lpstr>
      <vt:lpstr>①  Config之间的优先级比较</vt:lpstr>
      <vt:lpstr>② 更新节点状态</vt:lpstr>
      <vt:lpstr>③ 更新端口的Config</vt:lpstr>
      <vt:lpstr>处理Config消息的例子</vt:lpstr>
      <vt:lpstr>更新端口Config的例子</vt:lpstr>
      <vt:lpstr>生成树协议格式</vt:lpstr>
      <vt:lpstr>生成树协议字段含义</vt:lpstr>
      <vt:lpstr>生成树协议数据包示例</vt:lpstr>
      <vt:lpstr>本实验与标准STP的差别</vt:lpstr>
      <vt:lpstr>实验内容</vt:lpstr>
      <vt:lpstr>实验流程一：构建生成树拓扑</vt:lpstr>
      <vt:lpstr>实验流程二：与数据包转发结合</vt:lpstr>
      <vt:lpstr>实验结果示例</vt:lpstr>
      <vt:lpstr>提示</vt:lpstr>
      <vt:lpstr>调研思考题</vt:lpstr>
      <vt:lpstr>附件文件列表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tl391</cp:lastModifiedBy>
  <cp:revision>2928</cp:revision>
  <dcterms:created xsi:type="dcterms:W3CDTF">2017-02-15T05:09:36Z</dcterms:created>
  <dcterms:modified xsi:type="dcterms:W3CDTF">2021-04-22T03:13:43Z</dcterms:modified>
</cp:coreProperties>
</file>