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6" r:id="rId2"/>
  </p:sldMasterIdLst>
  <p:notesMasterIdLst>
    <p:notesMasterId r:id="rId20"/>
  </p:notesMasterIdLst>
  <p:sldIdLst>
    <p:sldId id="258" r:id="rId3"/>
    <p:sldId id="259" r:id="rId4"/>
    <p:sldId id="293" r:id="rId5"/>
    <p:sldId id="294" r:id="rId6"/>
    <p:sldId id="296" r:id="rId7"/>
    <p:sldId id="297" r:id="rId8"/>
    <p:sldId id="298" r:id="rId9"/>
    <p:sldId id="299" r:id="rId10"/>
    <p:sldId id="300" r:id="rId11"/>
    <p:sldId id="303" r:id="rId12"/>
    <p:sldId id="304" r:id="rId13"/>
    <p:sldId id="305" r:id="rId14"/>
    <p:sldId id="306" r:id="rId15"/>
    <p:sldId id="307" r:id="rId16"/>
    <p:sldId id="308" r:id="rId17"/>
    <p:sldId id="309" r:id="rId18"/>
    <p:sldId id="291" r:id="rId19"/>
  </p:sldIdLst>
  <p:sldSz cx="12192000" cy="68580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9F9D"/>
    <a:srgbClr val="C6B0A0"/>
    <a:srgbClr val="BDC8C0"/>
    <a:srgbClr val="ECD9CA"/>
    <a:srgbClr val="AAA09E"/>
    <a:srgbClr val="BCC7BF"/>
    <a:srgbClr val="CCB5A5"/>
    <a:srgbClr val="E1DDDC"/>
    <a:srgbClr val="F2F2F2"/>
    <a:srgbClr val="F6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92" autoAdjust="0"/>
    <p:restoredTop sz="94877" autoAdjust="0"/>
  </p:normalViewPr>
  <p:slideViewPr>
    <p:cSldViewPr snapToGrid="0">
      <p:cViewPr varScale="1">
        <p:scale>
          <a:sx n="85" d="100"/>
          <a:sy n="85" d="100"/>
        </p:scale>
        <p:origin x="336" y="168"/>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notesViewPr>
    <p:cSldViewPr snapToGrid="0" showGuides="1">
      <p:cViewPr varScale="1">
        <p:scale>
          <a:sx n="87" d="100"/>
          <a:sy n="87" d="100"/>
        </p:scale>
        <p:origin x="169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77D22-AD28-43FC-8EB4-B134A7D334C3}" type="datetimeFigureOut">
              <a:rPr lang="zh-CN" altLang="en-US" smtClean="0"/>
              <a:t>2021/4/24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8EFA-96ED-4A18-B46D-8BDC030E3AF6}" type="slidenum">
              <a:rPr lang="zh-CN" altLang="en-US" smtClean="0"/>
              <a:t>‹#›</a:t>
            </a:fld>
            <a:endParaRPr lang="zh-CN" altLang="en-US"/>
          </a:p>
        </p:txBody>
      </p:sp>
    </p:spTree>
    <p:extLst>
      <p:ext uri="{BB962C8B-B14F-4D97-AF65-F5344CB8AC3E}">
        <p14:creationId xmlns:p14="http://schemas.microsoft.com/office/powerpoint/2010/main" val="421636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497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觅知网">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EC785-8258-4085-BCB6-9C307FB2699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95279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93347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24093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03640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5" name="TextBox 4"/>
          <p:cNvSpPr txBox="1"/>
          <p:nvPr userDrawn="1"/>
        </p:nvSpPr>
        <p:spPr>
          <a:xfrm>
            <a:off x="1007605" y="6278659"/>
            <a:ext cx="1800200" cy="118430"/>
          </a:xfrm>
          <a:prstGeom prst="rect">
            <a:avLst/>
          </a:prstGeom>
          <a:noFill/>
        </p:spPr>
        <p:txBody>
          <a:bodyPr wrap="square" rtlCol="0">
            <a:spAutoFit/>
          </a:bodyPr>
          <a:lstStyle/>
          <a:p>
            <a:pPr defTabSz="914400">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839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01911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2021/4/24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417911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2021/4/24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2423471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222127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file:///Users/smx1228/Desktop/www.baidu.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7E12258-5D8B-49AB-982D-C8C3A5140285}"/>
              </a:ext>
            </a:extLst>
          </p:cNvPr>
          <p:cNvSpPr/>
          <p:nvPr/>
        </p:nvSpPr>
        <p:spPr>
          <a:xfrm>
            <a:off x="0" y="0"/>
            <a:ext cx="12192000" cy="6858000"/>
          </a:xfrm>
          <a:prstGeom prst="rect">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 name="矩形 4">
            <a:extLst>
              <a:ext uri="{FF2B5EF4-FFF2-40B4-BE49-F238E27FC236}">
                <a16:creationId xmlns:a16="http://schemas.microsoft.com/office/drawing/2014/main" id="{FC3D96D8-5DB3-456A-80DD-B8BC6E98C973}"/>
              </a:ext>
            </a:extLst>
          </p:cNvPr>
          <p:cNvSpPr/>
          <p:nvPr/>
        </p:nvSpPr>
        <p:spPr>
          <a:xfrm>
            <a:off x="1383323" y="1131277"/>
            <a:ext cx="9425353" cy="45954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椭圆 5">
            <a:extLst>
              <a:ext uri="{FF2B5EF4-FFF2-40B4-BE49-F238E27FC236}">
                <a16:creationId xmlns:a16="http://schemas.microsoft.com/office/drawing/2014/main" id="{E446B277-8379-4F16-ADDB-53DAA4E11B6C}"/>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7" name="椭圆 6">
            <a:extLst>
              <a:ext uri="{FF2B5EF4-FFF2-40B4-BE49-F238E27FC236}">
                <a16:creationId xmlns:a16="http://schemas.microsoft.com/office/drawing/2014/main" id="{C26E9D5A-F42D-4B48-B561-285B31800984}"/>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椭圆 7">
            <a:extLst>
              <a:ext uri="{FF2B5EF4-FFF2-40B4-BE49-F238E27FC236}">
                <a16:creationId xmlns:a16="http://schemas.microsoft.com/office/drawing/2014/main" id="{999A122B-A91D-4D9E-8FA2-E7C55C861283}"/>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椭圆 8">
            <a:extLst>
              <a:ext uri="{FF2B5EF4-FFF2-40B4-BE49-F238E27FC236}">
                <a16:creationId xmlns:a16="http://schemas.microsoft.com/office/drawing/2014/main" id="{E3D7AFE4-7044-42F8-BB68-85B04089D042}"/>
              </a:ext>
            </a:extLst>
          </p:cNvPr>
          <p:cNvSpPr/>
          <p:nvPr/>
        </p:nvSpPr>
        <p:spPr>
          <a:xfrm>
            <a:off x="2108759" y="1894744"/>
            <a:ext cx="731226" cy="73122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椭圆 9">
            <a:extLst>
              <a:ext uri="{FF2B5EF4-FFF2-40B4-BE49-F238E27FC236}">
                <a16:creationId xmlns:a16="http://schemas.microsoft.com/office/drawing/2014/main" id="{11520369-0C66-4B7B-A84B-568401C8B0C1}"/>
              </a:ext>
            </a:extLst>
          </p:cNvPr>
          <p:cNvSpPr/>
          <p:nvPr/>
        </p:nvSpPr>
        <p:spPr>
          <a:xfrm>
            <a:off x="546800" y="3755781"/>
            <a:ext cx="347296" cy="34729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4F491E46-B921-4D3C-A9CA-BF96FF197D11}"/>
              </a:ext>
            </a:extLst>
          </p:cNvPr>
          <p:cNvSpPr/>
          <p:nvPr/>
        </p:nvSpPr>
        <p:spPr>
          <a:xfrm>
            <a:off x="8579720" y="957629"/>
            <a:ext cx="347296" cy="347296"/>
          </a:xfrm>
          <a:prstGeom prst="ellipse">
            <a:avLst/>
          </a:prstGeom>
          <a:solidFill>
            <a:srgbClr val="BCC7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椭圆 11">
            <a:extLst>
              <a:ext uri="{FF2B5EF4-FFF2-40B4-BE49-F238E27FC236}">
                <a16:creationId xmlns:a16="http://schemas.microsoft.com/office/drawing/2014/main" id="{46A5ED56-659A-437A-ABF7-A18CFFB582E5}"/>
              </a:ext>
            </a:extLst>
          </p:cNvPr>
          <p:cNvSpPr/>
          <p:nvPr/>
        </p:nvSpPr>
        <p:spPr>
          <a:xfrm>
            <a:off x="8645356" y="4829175"/>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13" name="组合 12">
            <a:extLst>
              <a:ext uri="{FF2B5EF4-FFF2-40B4-BE49-F238E27FC236}">
                <a16:creationId xmlns:a16="http://schemas.microsoft.com/office/drawing/2014/main" id="{70432BE6-2F65-4079-8080-DE57B2F4794E}"/>
              </a:ext>
            </a:extLst>
          </p:cNvPr>
          <p:cNvGrpSpPr/>
          <p:nvPr/>
        </p:nvGrpSpPr>
        <p:grpSpPr>
          <a:xfrm>
            <a:off x="5587999" y="6098930"/>
            <a:ext cx="1016000" cy="152400"/>
            <a:chOff x="-2407920" y="-1463040"/>
            <a:chExt cx="1828800" cy="274320"/>
          </a:xfrm>
          <a:solidFill>
            <a:srgbClr val="ECD9CA"/>
          </a:solidFill>
        </p:grpSpPr>
        <p:sp>
          <p:nvSpPr>
            <p:cNvPr id="14" name="椭圆 13">
              <a:extLst>
                <a:ext uri="{FF2B5EF4-FFF2-40B4-BE49-F238E27FC236}">
                  <a16:creationId xmlns:a16="http://schemas.microsoft.com/office/drawing/2014/main" id="{FEDCE25D-38D7-4917-A6CD-C49BD71D3807}"/>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椭圆 14">
              <a:extLst>
                <a:ext uri="{FF2B5EF4-FFF2-40B4-BE49-F238E27FC236}">
                  <a16:creationId xmlns:a16="http://schemas.microsoft.com/office/drawing/2014/main" id="{BE93F5B1-3C8B-4B28-846A-EE30C7898EBC}"/>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6" name="椭圆 15">
              <a:extLst>
                <a:ext uri="{FF2B5EF4-FFF2-40B4-BE49-F238E27FC236}">
                  <a16:creationId xmlns:a16="http://schemas.microsoft.com/office/drawing/2014/main" id="{64CC17B1-4782-4EEE-8D28-26FC05542E9E}"/>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7" name="椭圆 16">
              <a:extLst>
                <a:ext uri="{FF2B5EF4-FFF2-40B4-BE49-F238E27FC236}">
                  <a16:creationId xmlns:a16="http://schemas.microsoft.com/office/drawing/2014/main" id="{771C1EC9-0100-47A7-9539-5792FA1FBCEE}"/>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9" name="文本框 18">
            <a:extLst>
              <a:ext uri="{FF2B5EF4-FFF2-40B4-BE49-F238E27FC236}">
                <a16:creationId xmlns:a16="http://schemas.microsoft.com/office/drawing/2014/main" id="{27875051-DCE5-4C82-BCA8-CEFC3FC71FAC}"/>
              </a:ext>
            </a:extLst>
          </p:cNvPr>
          <p:cNvSpPr txBox="1"/>
          <p:nvPr/>
        </p:nvSpPr>
        <p:spPr>
          <a:xfrm>
            <a:off x="3633678" y="3109450"/>
            <a:ext cx="5061900" cy="646331"/>
          </a:xfrm>
          <a:prstGeom prst="rect">
            <a:avLst/>
          </a:prstGeom>
          <a:noFill/>
        </p:spPr>
        <p:txBody>
          <a:bodyPr wrap="square" rtlCol="0">
            <a:spAutoFit/>
          </a:bodyPr>
          <a:lstStyle/>
          <a:p>
            <a:pPr algn="dist"/>
            <a:r>
              <a:rPr lang="zh-CN" altLang="en-US" sz="36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第一部分实验总结报告</a:t>
            </a:r>
          </a:p>
        </p:txBody>
      </p:sp>
      <p:sp>
        <p:nvSpPr>
          <p:cNvPr id="23" name="文本框 22">
            <a:extLst>
              <a:ext uri="{FF2B5EF4-FFF2-40B4-BE49-F238E27FC236}">
                <a16:creationId xmlns:a16="http://schemas.microsoft.com/office/drawing/2014/main" id="{CC1DF9DA-EB60-45E0-A31F-652B49956945}"/>
              </a:ext>
            </a:extLst>
          </p:cNvPr>
          <p:cNvSpPr txBox="1"/>
          <p:nvPr/>
        </p:nvSpPr>
        <p:spPr>
          <a:xfrm>
            <a:off x="4657874" y="4025798"/>
            <a:ext cx="2876249" cy="461665"/>
          </a:xfrm>
          <a:prstGeom prst="rect">
            <a:avLst/>
          </a:prstGeom>
          <a:noFill/>
          <a:ln>
            <a:noFill/>
          </a:ln>
        </p:spPr>
        <p:txBody>
          <a:bodyPr wrap="square" rtlCol="0">
            <a:spAutoFit/>
          </a:bodyPr>
          <a:lstStyle/>
          <a:p>
            <a:pPr algn="dist"/>
            <a:r>
              <a:rPr lang="zh-CN" altLang="en-US" sz="2400" dirty="0">
                <a:latin typeface="思源黑体" panose="020B0500000000000000" pitchFamily="34" charset="-122"/>
                <a:ea typeface="思源黑体" panose="020B0500000000000000" pitchFamily="34" charset="-122"/>
                <a:sym typeface="思源黑体" panose="020B0500000000000000" pitchFamily="34" charset="-122"/>
              </a:rPr>
              <a:t>袁欣怡 </a:t>
            </a:r>
            <a:r>
              <a:rPr lang="en-US" altLang="zh-CN" sz="2400" dirty="0">
                <a:latin typeface="思源黑体" panose="020B0500000000000000" pitchFamily="34" charset="-122"/>
                <a:ea typeface="思源黑体" panose="020B0500000000000000" pitchFamily="34" charset="-122"/>
                <a:sym typeface="思源黑体" panose="020B0500000000000000" pitchFamily="34" charset="-122"/>
              </a:rPr>
              <a:t>2021.4.24</a:t>
            </a:r>
            <a:endParaRPr lang="zh-CN" altLang="en-US" sz="2400" dirty="0">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196003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ṩļïḓè">
            <a:extLst>
              <a:ext uri="{FF2B5EF4-FFF2-40B4-BE49-F238E27FC236}">
                <a16:creationId xmlns:a16="http://schemas.microsoft.com/office/drawing/2014/main" id="{86396C27-3FCC-422D-A904-D3707C367DEF}"/>
              </a:ext>
            </a:extLst>
          </p:cNvPr>
          <p:cNvSpPr txBox="1"/>
          <p:nvPr/>
        </p:nvSpPr>
        <p:spPr bwMode="auto">
          <a:xfrm>
            <a:off x="753149" y="1096756"/>
            <a:ext cx="7544044"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CN" altLang="en-US"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实验心得</a:t>
            </a:r>
            <a:r>
              <a:rPr lang="en-US" altLang="zh-CN"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&amp;</a:t>
            </a:r>
            <a:r>
              <a:rPr lang="zh-CN" altLang="en-US"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与理论课的联系</a:t>
            </a:r>
            <a:endParaRPr lang="en-US" altLang="zh-CN"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9" name="组合 8">
            <a:extLst>
              <a:ext uri="{FF2B5EF4-FFF2-40B4-BE49-F238E27FC236}">
                <a16:creationId xmlns:a16="http://schemas.microsoft.com/office/drawing/2014/main" id="{A4D6B3ED-B719-4592-83F8-CAE965326696}"/>
              </a:ext>
            </a:extLst>
          </p:cNvPr>
          <p:cNvGrpSpPr/>
          <p:nvPr/>
        </p:nvGrpSpPr>
        <p:grpSpPr>
          <a:xfrm>
            <a:off x="8432660" y="1411360"/>
            <a:ext cx="1016000" cy="152400"/>
            <a:chOff x="-2407920" y="-1463040"/>
            <a:chExt cx="1828800" cy="274320"/>
          </a:xfrm>
          <a:solidFill>
            <a:srgbClr val="CCB5A5"/>
          </a:solidFill>
        </p:grpSpPr>
        <p:sp>
          <p:nvSpPr>
            <p:cNvPr id="10" name="椭圆 9">
              <a:extLst>
                <a:ext uri="{FF2B5EF4-FFF2-40B4-BE49-F238E27FC236}">
                  <a16:creationId xmlns:a16="http://schemas.microsoft.com/office/drawing/2014/main" id="{1C7D0E95-C9CE-48FA-A2C2-04A41636C9B8}"/>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35C0A0EA-D515-4F89-B8F1-92C180108C7A}"/>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椭圆 11">
              <a:extLst>
                <a:ext uri="{FF2B5EF4-FFF2-40B4-BE49-F238E27FC236}">
                  <a16:creationId xmlns:a16="http://schemas.microsoft.com/office/drawing/2014/main" id="{9D71CB5B-FB8C-47F3-87CD-F17702B4AE03}"/>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椭圆 12">
              <a:extLst>
                <a:ext uri="{FF2B5EF4-FFF2-40B4-BE49-F238E27FC236}">
                  <a16:creationId xmlns:a16="http://schemas.microsoft.com/office/drawing/2014/main" id="{0D1E19B6-7A92-4CC8-8C6E-41249A4F5F3C}"/>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 name="文本框 4">
            <a:extLst>
              <a:ext uri="{FF2B5EF4-FFF2-40B4-BE49-F238E27FC236}">
                <a16:creationId xmlns:a16="http://schemas.microsoft.com/office/drawing/2014/main" id="{F4652BEE-C72B-3149-A801-F35A70E6B5FF}"/>
              </a:ext>
            </a:extLst>
          </p:cNvPr>
          <p:cNvSpPr txBox="1"/>
          <p:nvPr/>
        </p:nvSpPr>
        <p:spPr>
          <a:xfrm>
            <a:off x="728272" y="2367704"/>
            <a:ext cx="10735455" cy="1965346"/>
          </a:xfrm>
          <a:prstGeom prst="rect">
            <a:avLst/>
          </a:prstGeom>
          <a:noFill/>
        </p:spPr>
        <p:txBody>
          <a:bodyPr wrap="square" rtlCol="0">
            <a:spAutoFit/>
          </a:bodyPr>
          <a:lstStyle/>
          <a:p>
            <a:pPr>
              <a:lnSpc>
                <a:spcPct val="150000"/>
              </a:lnSpc>
            </a:pPr>
            <a:r>
              <a:rPr lang="en-US" altLang="zh-CN" sz="2800" dirty="0">
                <a:solidFill>
                  <a:schemeClr val="tx1">
                    <a:lumMod val="65000"/>
                    <a:lumOff val="35000"/>
                  </a:schemeClr>
                </a:solidFill>
              </a:rPr>
              <a:t>1.</a:t>
            </a:r>
            <a:r>
              <a:rPr lang="zh-CN" altLang="en-US" sz="2800" dirty="0">
                <a:solidFill>
                  <a:schemeClr val="tx1">
                    <a:lumMod val="65000"/>
                    <a:lumOff val="35000"/>
                  </a:schemeClr>
                </a:solidFill>
              </a:rPr>
              <a:t> 实现了广播函数，掌握了广播结点的工作原理</a:t>
            </a:r>
          </a:p>
          <a:p>
            <a:pPr>
              <a:lnSpc>
                <a:spcPct val="150000"/>
              </a:lnSpc>
            </a:pPr>
            <a:r>
              <a:rPr lang="en-US" altLang="zh-CN" sz="2800" dirty="0">
                <a:solidFill>
                  <a:schemeClr val="tx1">
                    <a:lumMod val="65000"/>
                    <a:lumOff val="35000"/>
                  </a:schemeClr>
                </a:solidFill>
              </a:rPr>
              <a:t>2.</a:t>
            </a:r>
            <a:r>
              <a:rPr lang="zh-CN" altLang="en-US" sz="2800" dirty="0">
                <a:solidFill>
                  <a:schemeClr val="tx1">
                    <a:lumMod val="65000"/>
                    <a:lumOff val="35000"/>
                  </a:schemeClr>
                </a:solidFill>
              </a:rPr>
              <a:t> 加深对直连网络的理解，了解“广播风暴”这一概念，为交换网络和生成树协议进行铺垫</a:t>
            </a:r>
          </a:p>
        </p:txBody>
      </p:sp>
    </p:spTree>
    <p:extLst>
      <p:ext uri="{BB962C8B-B14F-4D97-AF65-F5344CB8AC3E}">
        <p14:creationId xmlns:p14="http://schemas.microsoft.com/office/powerpoint/2010/main" val="844594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8E9A11A-6B93-438A-8297-1AF5A90CECB2}"/>
              </a:ext>
            </a:extLst>
          </p:cNvPr>
          <p:cNvSpPr/>
          <p:nvPr/>
        </p:nvSpPr>
        <p:spPr>
          <a:xfrm>
            <a:off x="1153843" y="964516"/>
            <a:ext cx="9884313" cy="4928968"/>
          </a:xfrm>
          <a:prstGeom prst="rect">
            <a:avLst/>
          </a:prstGeom>
          <a:solidFill>
            <a:srgbClr val="F6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 name="iṩļïḓè">
            <a:extLst>
              <a:ext uri="{FF2B5EF4-FFF2-40B4-BE49-F238E27FC236}">
                <a16:creationId xmlns:a16="http://schemas.microsoft.com/office/drawing/2014/main" id="{BA9F4A4D-FF18-4F83-8437-B52E5D4B8651}"/>
              </a:ext>
            </a:extLst>
          </p:cNvPr>
          <p:cNvSpPr txBox="1"/>
          <p:nvPr/>
        </p:nvSpPr>
        <p:spPr bwMode="auto">
          <a:xfrm>
            <a:off x="3727678" y="1433747"/>
            <a:ext cx="4736642"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05-Switching</a:t>
            </a:r>
          </a:p>
        </p:txBody>
      </p:sp>
      <p:sp>
        <p:nvSpPr>
          <p:cNvPr id="6" name="Synergistically utilize technically sound portals with frictionless chains. Dramatically customize…">
            <a:extLst>
              <a:ext uri="{FF2B5EF4-FFF2-40B4-BE49-F238E27FC236}">
                <a16:creationId xmlns:a16="http://schemas.microsoft.com/office/drawing/2014/main" id="{7555BEC9-6256-4569-9516-C8D5F447EE5D}"/>
              </a:ext>
            </a:extLst>
          </p:cNvPr>
          <p:cNvSpPr txBox="1"/>
          <p:nvPr/>
        </p:nvSpPr>
        <p:spPr>
          <a:xfrm>
            <a:off x="1543924" y="2878947"/>
            <a:ext cx="9104150" cy="286623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nSpc>
                <a:spcPct val="150000"/>
              </a:lnSpc>
            </a:pPr>
            <a:r>
              <a:rPr lang="zh-CN" altLang="en-US" dirty="0">
                <a:solidFill>
                  <a:schemeClr val="tx1">
                    <a:lumMod val="65000"/>
                    <a:lumOff val="35000"/>
                  </a:schemeClr>
                </a:solidFill>
                <a:latin typeface="+mn-ea"/>
              </a:rPr>
              <a:t>交换机在转发数据包：将数据包沿目的主机的方向转发。</a:t>
            </a:r>
          </a:p>
          <a:p>
            <a:pPr>
              <a:lnSpc>
                <a:spcPct val="150000"/>
              </a:lnSpc>
            </a:pPr>
            <a:r>
              <a:rPr lang="zh-CN" altLang="en-US" dirty="0">
                <a:solidFill>
                  <a:schemeClr val="tx1">
                    <a:lumMod val="65000"/>
                    <a:lumOff val="35000"/>
                  </a:schemeClr>
                </a:solidFill>
                <a:latin typeface="+mn-ea"/>
              </a:rPr>
              <a:t>转发表：存储目的地址和转出端口的对应关系</a:t>
            </a:r>
          </a:p>
          <a:p>
            <a:pPr>
              <a:lnSpc>
                <a:spcPct val="150000"/>
              </a:lnSpc>
            </a:pPr>
            <a:r>
              <a:rPr lang="zh-CN" altLang="en-US" dirty="0">
                <a:solidFill>
                  <a:schemeClr val="tx1">
                    <a:lumMod val="65000"/>
                    <a:lumOff val="35000"/>
                  </a:schemeClr>
                </a:solidFill>
                <a:latin typeface="+mn-ea"/>
              </a:rPr>
              <a:t>构建转发表的三个关键步骤是</a:t>
            </a:r>
            <a:r>
              <a:rPr lang="zh-CN" altLang="en-US" b="1" dirty="0">
                <a:solidFill>
                  <a:schemeClr val="tx1">
                    <a:lumMod val="65000"/>
                    <a:lumOff val="35000"/>
                  </a:schemeClr>
                </a:solidFill>
                <a:latin typeface="+mn-ea"/>
              </a:rPr>
              <a:t>查询</a:t>
            </a:r>
            <a:r>
              <a:rPr lang="zh-CN" altLang="en-US" dirty="0">
                <a:solidFill>
                  <a:schemeClr val="tx1">
                    <a:lumMod val="65000"/>
                    <a:lumOff val="35000"/>
                  </a:schemeClr>
                </a:solidFill>
                <a:latin typeface="+mn-ea"/>
              </a:rPr>
              <a:t>，</a:t>
            </a:r>
            <a:r>
              <a:rPr lang="zh-CN" altLang="en-US" b="1" dirty="0">
                <a:solidFill>
                  <a:schemeClr val="tx1">
                    <a:lumMod val="65000"/>
                    <a:lumOff val="35000"/>
                  </a:schemeClr>
                </a:solidFill>
                <a:latin typeface="+mn-ea"/>
              </a:rPr>
              <a:t>插入</a:t>
            </a:r>
            <a:r>
              <a:rPr lang="zh-CN" altLang="en-US" dirty="0">
                <a:solidFill>
                  <a:schemeClr val="tx1">
                    <a:lumMod val="65000"/>
                    <a:lumOff val="35000"/>
                  </a:schemeClr>
                </a:solidFill>
                <a:latin typeface="+mn-ea"/>
              </a:rPr>
              <a:t>和</a:t>
            </a:r>
            <a:r>
              <a:rPr lang="zh-CN" altLang="en-US" b="1" dirty="0">
                <a:solidFill>
                  <a:schemeClr val="tx1">
                    <a:lumMod val="65000"/>
                    <a:lumOff val="35000"/>
                  </a:schemeClr>
                </a:solidFill>
                <a:latin typeface="+mn-ea"/>
              </a:rPr>
              <a:t>老化</a:t>
            </a:r>
            <a:r>
              <a:rPr lang="zh-CN" altLang="en-US" dirty="0">
                <a:solidFill>
                  <a:schemeClr val="tx1">
                    <a:lumMod val="65000"/>
                    <a:lumOff val="35000"/>
                  </a:schemeClr>
                </a:solidFill>
                <a:latin typeface="+mn-ea"/>
              </a:rPr>
              <a:t>。</a:t>
            </a:r>
          </a:p>
          <a:p>
            <a:pPr marL="342900" indent="-342900">
              <a:lnSpc>
                <a:spcPct val="150000"/>
              </a:lnSpc>
              <a:buAutoNum type="arabicPeriod"/>
            </a:pPr>
            <a:r>
              <a:rPr lang="zh-CN" altLang="en-US" dirty="0">
                <a:solidFill>
                  <a:schemeClr val="tx1">
                    <a:lumMod val="65000"/>
                    <a:lumOff val="35000"/>
                  </a:schemeClr>
                </a:solidFill>
                <a:latin typeface="+mn-ea"/>
              </a:rPr>
              <a:t>查询：根据目的</a:t>
            </a:r>
            <a:r>
              <a:rPr lang="en-US" altLang="zh-CN" dirty="0">
                <a:solidFill>
                  <a:schemeClr val="tx1">
                    <a:lumMod val="65000"/>
                    <a:lumOff val="35000"/>
                  </a:schemeClr>
                </a:solidFill>
                <a:latin typeface="+mn-ea"/>
              </a:rPr>
              <a:t>MAC</a:t>
            </a:r>
            <a:r>
              <a:rPr lang="zh-CN" altLang="en-US" dirty="0">
                <a:solidFill>
                  <a:schemeClr val="tx1">
                    <a:lumMod val="65000"/>
                    <a:lumOff val="35000"/>
                  </a:schemeClr>
                </a:solidFill>
                <a:latin typeface="+mn-ea"/>
              </a:rPr>
              <a:t>地址查询转发表。如果查询到则从该端口转发，否则广播。</a:t>
            </a:r>
            <a:endParaRPr lang="en-US" altLang="zh-CN" dirty="0">
              <a:solidFill>
                <a:schemeClr val="tx1">
                  <a:lumMod val="65000"/>
                  <a:lumOff val="35000"/>
                </a:schemeClr>
              </a:solidFill>
              <a:latin typeface="+mn-ea"/>
            </a:endParaRPr>
          </a:p>
          <a:p>
            <a:pPr marL="342900" indent="-342900">
              <a:lnSpc>
                <a:spcPct val="150000"/>
              </a:lnSpc>
              <a:buAutoNum type="arabicPeriod"/>
            </a:pPr>
            <a:r>
              <a:rPr lang="zh-CN" altLang="en-US" dirty="0">
                <a:solidFill>
                  <a:schemeClr val="tx1">
                    <a:lumMod val="65000"/>
                    <a:lumOff val="35000"/>
                  </a:schemeClr>
                </a:solidFill>
                <a:latin typeface="+mn-ea"/>
              </a:rPr>
              <a:t>插入：根据收到该数据包的端口和数据包的源</a:t>
            </a:r>
            <a:r>
              <a:rPr lang="en-US" altLang="zh-CN" dirty="0">
                <a:solidFill>
                  <a:schemeClr val="tx1">
                    <a:lumMod val="65000"/>
                    <a:lumOff val="35000"/>
                  </a:schemeClr>
                </a:solidFill>
                <a:latin typeface="+mn-ea"/>
              </a:rPr>
              <a:t>MAC</a:t>
            </a:r>
            <a:r>
              <a:rPr lang="zh-CN" altLang="en-US" dirty="0">
                <a:solidFill>
                  <a:schemeClr val="tx1">
                    <a:lumMod val="65000"/>
                    <a:lumOff val="35000"/>
                  </a:schemeClr>
                </a:solidFill>
                <a:latin typeface="+mn-ea"/>
              </a:rPr>
              <a:t>地址，更新转发表中条目。</a:t>
            </a:r>
            <a:endParaRPr lang="en-US" altLang="zh-CN" dirty="0">
              <a:solidFill>
                <a:schemeClr val="tx1">
                  <a:lumMod val="65000"/>
                  <a:lumOff val="35000"/>
                </a:schemeClr>
              </a:solidFill>
              <a:latin typeface="+mn-ea"/>
            </a:endParaRPr>
          </a:p>
          <a:p>
            <a:pPr marL="342900" indent="-342900">
              <a:lnSpc>
                <a:spcPct val="150000"/>
              </a:lnSpc>
              <a:buAutoNum type="arabicPeriod"/>
            </a:pPr>
            <a:r>
              <a:rPr lang="zh-CN" altLang="en-US" dirty="0">
                <a:solidFill>
                  <a:schemeClr val="tx1">
                    <a:lumMod val="65000"/>
                    <a:lumOff val="35000"/>
                  </a:schemeClr>
                </a:solidFill>
                <a:latin typeface="+mn-ea"/>
              </a:rPr>
              <a:t>老化：删除</a:t>
            </a:r>
            <a:r>
              <a:rPr lang="en-US" altLang="zh-CN" dirty="0">
                <a:solidFill>
                  <a:schemeClr val="tx1">
                    <a:lumMod val="65000"/>
                    <a:lumOff val="35000"/>
                  </a:schemeClr>
                </a:solidFill>
                <a:latin typeface="+mn-ea"/>
              </a:rPr>
              <a:t>30s</a:t>
            </a:r>
            <a:r>
              <a:rPr lang="zh-CN" altLang="en-US" dirty="0">
                <a:solidFill>
                  <a:schemeClr val="tx1">
                    <a:lumMod val="65000"/>
                    <a:lumOff val="35000"/>
                  </a:schemeClr>
                </a:solidFill>
                <a:latin typeface="+mn-ea"/>
              </a:rPr>
              <a:t>内未访问的条目，保持转发表简洁，提高查表的效率。</a:t>
            </a:r>
          </a:p>
          <a:p>
            <a:pPr>
              <a:lnSpc>
                <a:spcPct val="150000"/>
              </a:lnSpc>
            </a:pPr>
            <a:r>
              <a:rPr lang="zh-CN" altLang="en-US" dirty="0">
                <a:solidFill>
                  <a:schemeClr val="tx1">
                    <a:lumMod val="65000"/>
                    <a:lumOff val="35000"/>
                  </a:schemeClr>
                </a:solidFill>
                <a:latin typeface="+mn-ea"/>
              </a:rPr>
              <a:t>实现后用</a:t>
            </a:r>
            <a:r>
              <a:rPr lang="en-US" altLang="zh-CN" dirty="0" err="1">
                <a:solidFill>
                  <a:schemeClr val="tx1">
                    <a:lumMod val="65000"/>
                    <a:lumOff val="35000"/>
                  </a:schemeClr>
                </a:solidFill>
                <a:latin typeface="+mn-ea"/>
              </a:rPr>
              <a:t>iperf</a:t>
            </a:r>
            <a:r>
              <a:rPr lang="zh-CN" altLang="en-US" dirty="0">
                <a:solidFill>
                  <a:schemeClr val="tx1">
                    <a:lumMod val="65000"/>
                    <a:lumOff val="35000"/>
                  </a:schemeClr>
                </a:solidFill>
                <a:latin typeface="+mn-ea"/>
              </a:rPr>
              <a:t>测量性能，和广播网络进行比较。</a:t>
            </a:r>
          </a:p>
        </p:txBody>
      </p:sp>
      <p:grpSp>
        <p:nvGrpSpPr>
          <p:cNvPr id="7" name="组合 6">
            <a:extLst>
              <a:ext uri="{FF2B5EF4-FFF2-40B4-BE49-F238E27FC236}">
                <a16:creationId xmlns:a16="http://schemas.microsoft.com/office/drawing/2014/main" id="{EE76748F-C88C-4710-B556-5320713072B0}"/>
              </a:ext>
            </a:extLst>
          </p:cNvPr>
          <p:cNvGrpSpPr/>
          <p:nvPr/>
        </p:nvGrpSpPr>
        <p:grpSpPr>
          <a:xfrm>
            <a:off x="5587999" y="2470951"/>
            <a:ext cx="1016000" cy="152400"/>
            <a:chOff x="-2407920" y="-1463040"/>
            <a:chExt cx="1828800" cy="274320"/>
          </a:xfrm>
          <a:solidFill>
            <a:srgbClr val="CCB5A5"/>
          </a:solidFill>
        </p:grpSpPr>
        <p:sp>
          <p:nvSpPr>
            <p:cNvPr id="8" name="椭圆 7">
              <a:extLst>
                <a:ext uri="{FF2B5EF4-FFF2-40B4-BE49-F238E27FC236}">
                  <a16:creationId xmlns:a16="http://schemas.microsoft.com/office/drawing/2014/main" id="{126856C0-8947-43DC-A601-5C4D48B85E43}"/>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椭圆 8">
              <a:extLst>
                <a:ext uri="{FF2B5EF4-FFF2-40B4-BE49-F238E27FC236}">
                  <a16:creationId xmlns:a16="http://schemas.microsoft.com/office/drawing/2014/main" id="{6CF77EBB-572E-4C5E-8D05-5F613C9E5557}"/>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椭圆 9">
              <a:extLst>
                <a:ext uri="{FF2B5EF4-FFF2-40B4-BE49-F238E27FC236}">
                  <a16:creationId xmlns:a16="http://schemas.microsoft.com/office/drawing/2014/main" id="{02D6E69C-BA93-4616-84E1-33CE5DCC635E}"/>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35F84AA7-4FF0-44CD-BF48-754ED91D8A09}"/>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Tree>
    <p:extLst>
      <p:ext uri="{BB962C8B-B14F-4D97-AF65-F5344CB8AC3E}">
        <p14:creationId xmlns:p14="http://schemas.microsoft.com/office/powerpoint/2010/main" val="2155438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ṩļïḓè">
            <a:extLst>
              <a:ext uri="{FF2B5EF4-FFF2-40B4-BE49-F238E27FC236}">
                <a16:creationId xmlns:a16="http://schemas.microsoft.com/office/drawing/2014/main" id="{86396C27-3FCC-422D-A904-D3707C367DEF}"/>
              </a:ext>
            </a:extLst>
          </p:cNvPr>
          <p:cNvSpPr txBox="1"/>
          <p:nvPr/>
        </p:nvSpPr>
        <p:spPr bwMode="auto">
          <a:xfrm>
            <a:off x="753149" y="1096756"/>
            <a:ext cx="7251599"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实验心得</a:t>
            </a:r>
            <a:r>
              <a:rPr lang="en-US" altLang="zh-CN"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&amp;</a:t>
            </a:r>
            <a:r>
              <a:rPr lang="zh-CN" altLang="en-US"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与理论课的联系</a:t>
            </a:r>
            <a:endParaRPr lang="en-US" altLang="zh-CN"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9" name="组合 8">
            <a:extLst>
              <a:ext uri="{FF2B5EF4-FFF2-40B4-BE49-F238E27FC236}">
                <a16:creationId xmlns:a16="http://schemas.microsoft.com/office/drawing/2014/main" id="{A4D6B3ED-B719-4592-83F8-CAE965326696}"/>
              </a:ext>
            </a:extLst>
          </p:cNvPr>
          <p:cNvGrpSpPr/>
          <p:nvPr/>
        </p:nvGrpSpPr>
        <p:grpSpPr>
          <a:xfrm>
            <a:off x="8004748" y="1415083"/>
            <a:ext cx="1016000" cy="152400"/>
            <a:chOff x="-2407920" y="-1463040"/>
            <a:chExt cx="1828800" cy="274320"/>
          </a:xfrm>
          <a:solidFill>
            <a:srgbClr val="CCB5A5"/>
          </a:solidFill>
        </p:grpSpPr>
        <p:sp>
          <p:nvSpPr>
            <p:cNvPr id="10" name="椭圆 9">
              <a:extLst>
                <a:ext uri="{FF2B5EF4-FFF2-40B4-BE49-F238E27FC236}">
                  <a16:creationId xmlns:a16="http://schemas.microsoft.com/office/drawing/2014/main" id="{1C7D0E95-C9CE-48FA-A2C2-04A41636C9B8}"/>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35C0A0EA-D515-4F89-B8F1-92C180108C7A}"/>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椭圆 11">
              <a:extLst>
                <a:ext uri="{FF2B5EF4-FFF2-40B4-BE49-F238E27FC236}">
                  <a16:creationId xmlns:a16="http://schemas.microsoft.com/office/drawing/2014/main" id="{9D71CB5B-FB8C-47F3-87CD-F17702B4AE03}"/>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椭圆 12">
              <a:extLst>
                <a:ext uri="{FF2B5EF4-FFF2-40B4-BE49-F238E27FC236}">
                  <a16:creationId xmlns:a16="http://schemas.microsoft.com/office/drawing/2014/main" id="{0D1E19B6-7A92-4CC8-8C6E-41249A4F5F3C}"/>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 name="文本框 4">
            <a:extLst>
              <a:ext uri="{FF2B5EF4-FFF2-40B4-BE49-F238E27FC236}">
                <a16:creationId xmlns:a16="http://schemas.microsoft.com/office/drawing/2014/main" id="{F4652BEE-C72B-3149-A801-F35A70E6B5FF}"/>
              </a:ext>
            </a:extLst>
          </p:cNvPr>
          <p:cNvSpPr txBox="1"/>
          <p:nvPr/>
        </p:nvSpPr>
        <p:spPr>
          <a:xfrm>
            <a:off x="728272" y="2367704"/>
            <a:ext cx="10735455" cy="1698029"/>
          </a:xfrm>
          <a:prstGeom prst="rect">
            <a:avLst/>
          </a:prstGeom>
          <a:noFill/>
        </p:spPr>
        <p:txBody>
          <a:bodyPr wrap="square" rtlCol="0">
            <a:spAutoFit/>
          </a:bodyPr>
          <a:lstStyle/>
          <a:p>
            <a:pPr>
              <a:lnSpc>
                <a:spcPct val="150000"/>
              </a:lnSpc>
            </a:pPr>
            <a:r>
              <a:rPr lang="zh-CN" altLang="en-US" sz="2400" dirty="0">
                <a:solidFill>
                  <a:schemeClr val="tx1">
                    <a:lumMod val="65000"/>
                    <a:lumOff val="35000"/>
                  </a:schemeClr>
                </a:solidFill>
              </a:rPr>
              <a:t>转发表存储目的地址和转发端口的映射关系，老化时间来保证条目的有效性，这两者之间的配合可以大幅度提高发包的效率。</a:t>
            </a:r>
            <a:endParaRPr lang="en-US" altLang="zh-CN" sz="2400" dirty="0">
              <a:solidFill>
                <a:schemeClr val="tx1">
                  <a:lumMod val="65000"/>
                  <a:lumOff val="35000"/>
                </a:schemeClr>
              </a:solidFill>
            </a:endParaRPr>
          </a:p>
          <a:p>
            <a:pPr>
              <a:lnSpc>
                <a:spcPct val="150000"/>
              </a:lnSpc>
            </a:pPr>
            <a:r>
              <a:rPr lang="zh-CN" altLang="en-US" sz="2400" dirty="0">
                <a:solidFill>
                  <a:schemeClr val="tx1">
                    <a:lumMod val="65000"/>
                    <a:lumOff val="35000"/>
                  </a:schemeClr>
                </a:solidFill>
                <a:latin typeface="+mn-ea"/>
              </a:rPr>
              <a:t>通过本次实验，加深了对交换网络的理解。</a:t>
            </a:r>
            <a:endParaRPr lang="zh-CN" altLang="en-US" sz="2800" dirty="0">
              <a:solidFill>
                <a:schemeClr val="tx1">
                  <a:lumMod val="65000"/>
                  <a:lumOff val="35000"/>
                </a:schemeClr>
              </a:solidFill>
              <a:latin typeface="+mn-ea"/>
            </a:endParaRPr>
          </a:p>
        </p:txBody>
      </p:sp>
    </p:spTree>
    <p:extLst>
      <p:ext uri="{BB962C8B-B14F-4D97-AF65-F5344CB8AC3E}">
        <p14:creationId xmlns:p14="http://schemas.microsoft.com/office/powerpoint/2010/main" val="759423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8E9A11A-6B93-438A-8297-1AF5A90CECB2}"/>
              </a:ext>
            </a:extLst>
          </p:cNvPr>
          <p:cNvSpPr/>
          <p:nvPr/>
        </p:nvSpPr>
        <p:spPr>
          <a:xfrm>
            <a:off x="1153843" y="964516"/>
            <a:ext cx="9884313" cy="4928968"/>
          </a:xfrm>
          <a:prstGeom prst="rect">
            <a:avLst/>
          </a:prstGeom>
          <a:solidFill>
            <a:srgbClr val="F6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 name="iṩļïḓè">
            <a:extLst>
              <a:ext uri="{FF2B5EF4-FFF2-40B4-BE49-F238E27FC236}">
                <a16:creationId xmlns:a16="http://schemas.microsoft.com/office/drawing/2014/main" id="{BA9F4A4D-FF18-4F83-8437-B52E5D4B8651}"/>
              </a:ext>
            </a:extLst>
          </p:cNvPr>
          <p:cNvSpPr txBox="1"/>
          <p:nvPr/>
        </p:nvSpPr>
        <p:spPr bwMode="auto">
          <a:xfrm>
            <a:off x="4724399" y="1433747"/>
            <a:ext cx="2743200"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06-Stp</a:t>
            </a:r>
          </a:p>
        </p:txBody>
      </p:sp>
      <p:sp>
        <p:nvSpPr>
          <p:cNvPr id="6" name="Synergistically utilize technically sound portals with frictionless chains. Dramatically customize…">
            <a:extLst>
              <a:ext uri="{FF2B5EF4-FFF2-40B4-BE49-F238E27FC236}">
                <a16:creationId xmlns:a16="http://schemas.microsoft.com/office/drawing/2014/main" id="{7555BEC9-6256-4569-9516-C8D5F447EE5D}"/>
              </a:ext>
            </a:extLst>
          </p:cNvPr>
          <p:cNvSpPr txBox="1"/>
          <p:nvPr/>
        </p:nvSpPr>
        <p:spPr>
          <a:xfrm>
            <a:off x="1543924" y="2878947"/>
            <a:ext cx="9104150" cy="226119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457200" indent="-457200">
              <a:lnSpc>
                <a:spcPct val="150000"/>
              </a:lnSpc>
              <a:buAutoNum type="arabicPeriod"/>
            </a:pPr>
            <a:r>
              <a:rPr lang="zh-CN" altLang="en-US" sz="2000" dirty="0">
                <a:solidFill>
                  <a:schemeClr val="tx1">
                    <a:lumMod val="65000"/>
                    <a:lumOff val="35000"/>
                  </a:schemeClr>
                </a:solidFill>
              </a:rPr>
              <a:t>补全已有代码，实现生成唯一的、优先级最高的生成树的算法。</a:t>
            </a:r>
            <a:endParaRPr lang="en-US" altLang="zh-CN" sz="2000" dirty="0">
              <a:solidFill>
                <a:schemeClr val="tx1">
                  <a:lumMod val="65000"/>
                  <a:lumOff val="35000"/>
                </a:schemeClr>
              </a:solidFill>
            </a:endParaRPr>
          </a:p>
          <a:p>
            <a:pPr marL="457200" indent="-457200">
              <a:lnSpc>
                <a:spcPct val="150000"/>
              </a:lnSpc>
              <a:buAutoNum type="arabicPeriod"/>
            </a:pPr>
            <a:r>
              <a:rPr lang="zh-CN" altLang="en-US" sz="2000" dirty="0">
                <a:solidFill>
                  <a:schemeClr val="tx1">
                    <a:lumMod val="65000"/>
                    <a:lumOff val="35000"/>
                  </a:schemeClr>
                </a:solidFill>
              </a:rPr>
              <a:t>该算法对于 </a:t>
            </a:r>
            <a:r>
              <a:rPr lang="en-US" altLang="zh-CN" sz="2000" dirty="0" err="1">
                <a:solidFill>
                  <a:schemeClr val="tx1">
                    <a:lumMod val="65000"/>
                    <a:lumOff val="35000"/>
                  </a:schemeClr>
                </a:solidFill>
              </a:rPr>
              <a:t>four_node_ring.py</a:t>
            </a:r>
            <a:r>
              <a:rPr lang="en-US" altLang="zh-CN" sz="2000" dirty="0">
                <a:solidFill>
                  <a:schemeClr val="tx1">
                    <a:lumMod val="65000"/>
                    <a:lumOff val="35000"/>
                  </a:schemeClr>
                </a:solidFill>
              </a:rPr>
              <a:t> </a:t>
            </a:r>
            <a:r>
              <a:rPr lang="zh-CN" altLang="en-US" sz="2000" dirty="0">
                <a:solidFill>
                  <a:schemeClr val="tx1">
                    <a:lumMod val="65000"/>
                    <a:lumOff val="35000"/>
                  </a:schemeClr>
                </a:solidFill>
              </a:rPr>
              <a:t>和自己构建的不少于七个结点的拓扑结构，可以输出最小生成树拓扑。在 </a:t>
            </a:r>
            <a:r>
              <a:rPr lang="en-US" altLang="zh-CN" sz="2000" dirty="0" err="1">
                <a:solidFill>
                  <a:schemeClr val="tx1">
                    <a:lumMod val="65000"/>
                    <a:lumOff val="35000"/>
                  </a:schemeClr>
                </a:solidFill>
              </a:rPr>
              <a:t>four_node_ring.py</a:t>
            </a:r>
            <a:r>
              <a:rPr lang="en-US" altLang="zh-CN" sz="2000" dirty="0">
                <a:solidFill>
                  <a:schemeClr val="tx1">
                    <a:lumMod val="65000"/>
                    <a:lumOff val="35000"/>
                  </a:schemeClr>
                </a:solidFill>
              </a:rPr>
              <a:t> </a:t>
            </a:r>
            <a:r>
              <a:rPr lang="zh-CN" altLang="en-US" sz="2000" dirty="0">
                <a:solidFill>
                  <a:schemeClr val="tx1">
                    <a:lumMod val="65000"/>
                    <a:lumOff val="35000"/>
                  </a:schemeClr>
                </a:solidFill>
              </a:rPr>
              <a:t>的基础上添加两个主机结点，运行完生成树程序后这两个主机结点可以 </a:t>
            </a:r>
            <a:r>
              <a:rPr lang="en-US" altLang="zh-CN" sz="2000" dirty="0">
                <a:solidFill>
                  <a:schemeClr val="tx1">
                    <a:lumMod val="65000"/>
                    <a:lumOff val="35000"/>
                  </a:schemeClr>
                </a:solidFill>
              </a:rPr>
              <a:t>ping </a:t>
            </a:r>
            <a:r>
              <a:rPr lang="zh-CN" altLang="en-US" sz="2000" dirty="0">
                <a:solidFill>
                  <a:schemeClr val="tx1">
                    <a:lumMod val="65000"/>
                    <a:lumOff val="35000"/>
                  </a:schemeClr>
                </a:solidFill>
              </a:rPr>
              <a:t>通。</a:t>
            </a:r>
            <a:endParaRPr lang="en-US" altLang="zh-CN" sz="2000" dirty="0">
              <a:solidFill>
                <a:schemeClr val="tx1">
                  <a:lumMod val="65000"/>
                  <a:lumOff val="35000"/>
                </a:schemeClr>
              </a:solidFill>
            </a:endParaRPr>
          </a:p>
          <a:p>
            <a:pPr marL="457200" indent="-457200">
              <a:lnSpc>
                <a:spcPct val="150000"/>
              </a:lnSpc>
              <a:buAutoNum type="arabicPeriod"/>
            </a:pPr>
            <a:r>
              <a:rPr lang="zh-CN" altLang="en-US" sz="2000" dirty="0">
                <a:solidFill>
                  <a:schemeClr val="tx1">
                    <a:lumMod val="65000"/>
                    <a:lumOff val="35000"/>
                  </a:schemeClr>
                </a:solidFill>
              </a:rPr>
              <a:t>调研标准生成树协议，考虑如何应对复杂情况和如何提高效率。</a:t>
            </a:r>
            <a:endParaRPr lang="zh-CN" altLang="en-US" sz="2000" dirty="0">
              <a:solidFill>
                <a:schemeClr val="tx1">
                  <a:lumMod val="65000"/>
                  <a:lumOff val="35000"/>
                </a:schemeClr>
              </a:solidFill>
              <a:effectLst/>
            </a:endParaRPr>
          </a:p>
        </p:txBody>
      </p:sp>
      <p:grpSp>
        <p:nvGrpSpPr>
          <p:cNvPr id="7" name="组合 6">
            <a:extLst>
              <a:ext uri="{FF2B5EF4-FFF2-40B4-BE49-F238E27FC236}">
                <a16:creationId xmlns:a16="http://schemas.microsoft.com/office/drawing/2014/main" id="{EE76748F-C88C-4710-B556-5320713072B0}"/>
              </a:ext>
            </a:extLst>
          </p:cNvPr>
          <p:cNvGrpSpPr/>
          <p:nvPr/>
        </p:nvGrpSpPr>
        <p:grpSpPr>
          <a:xfrm>
            <a:off x="5587999" y="2470951"/>
            <a:ext cx="1016000" cy="152400"/>
            <a:chOff x="-2407920" y="-1463040"/>
            <a:chExt cx="1828800" cy="274320"/>
          </a:xfrm>
          <a:solidFill>
            <a:srgbClr val="CCB5A5"/>
          </a:solidFill>
        </p:grpSpPr>
        <p:sp>
          <p:nvSpPr>
            <p:cNvPr id="8" name="椭圆 7">
              <a:extLst>
                <a:ext uri="{FF2B5EF4-FFF2-40B4-BE49-F238E27FC236}">
                  <a16:creationId xmlns:a16="http://schemas.microsoft.com/office/drawing/2014/main" id="{126856C0-8947-43DC-A601-5C4D48B85E43}"/>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椭圆 8">
              <a:extLst>
                <a:ext uri="{FF2B5EF4-FFF2-40B4-BE49-F238E27FC236}">
                  <a16:creationId xmlns:a16="http://schemas.microsoft.com/office/drawing/2014/main" id="{6CF77EBB-572E-4C5E-8D05-5F613C9E5557}"/>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椭圆 9">
              <a:extLst>
                <a:ext uri="{FF2B5EF4-FFF2-40B4-BE49-F238E27FC236}">
                  <a16:creationId xmlns:a16="http://schemas.microsoft.com/office/drawing/2014/main" id="{02D6E69C-BA93-4616-84E1-33CE5DCC635E}"/>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35F84AA7-4FF0-44CD-BF48-754ED91D8A09}"/>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Tree>
    <p:extLst>
      <p:ext uri="{BB962C8B-B14F-4D97-AF65-F5344CB8AC3E}">
        <p14:creationId xmlns:p14="http://schemas.microsoft.com/office/powerpoint/2010/main" val="1062969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ṩļïḓè">
            <a:extLst>
              <a:ext uri="{FF2B5EF4-FFF2-40B4-BE49-F238E27FC236}">
                <a16:creationId xmlns:a16="http://schemas.microsoft.com/office/drawing/2014/main" id="{86396C27-3FCC-422D-A904-D3707C367DEF}"/>
              </a:ext>
            </a:extLst>
          </p:cNvPr>
          <p:cNvSpPr txBox="1"/>
          <p:nvPr/>
        </p:nvSpPr>
        <p:spPr bwMode="auto">
          <a:xfrm>
            <a:off x="753149" y="1096756"/>
            <a:ext cx="7251599"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实验心得</a:t>
            </a:r>
            <a:r>
              <a:rPr lang="en-US" altLang="zh-CN"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&amp;</a:t>
            </a:r>
            <a:r>
              <a:rPr lang="zh-CN" altLang="en-US"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与理论课的联系</a:t>
            </a:r>
            <a:endParaRPr lang="en-US" altLang="zh-CN"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9" name="组合 8">
            <a:extLst>
              <a:ext uri="{FF2B5EF4-FFF2-40B4-BE49-F238E27FC236}">
                <a16:creationId xmlns:a16="http://schemas.microsoft.com/office/drawing/2014/main" id="{A4D6B3ED-B719-4592-83F8-CAE965326696}"/>
              </a:ext>
            </a:extLst>
          </p:cNvPr>
          <p:cNvGrpSpPr/>
          <p:nvPr/>
        </p:nvGrpSpPr>
        <p:grpSpPr>
          <a:xfrm>
            <a:off x="8004748" y="1415083"/>
            <a:ext cx="1016000" cy="152400"/>
            <a:chOff x="-2407920" y="-1463040"/>
            <a:chExt cx="1828800" cy="274320"/>
          </a:xfrm>
          <a:solidFill>
            <a:srgbClr val="CCB5A5"/>
          </a:solidFill>
        </p:grpSpPr>
        <p:sp>
          <p:nvSpPr>
            <p:cNvPr id="10" name="椭圆 9">
              <a:extLst>
                <a:ext uri="{FF2B5EF4-FFF2-40B4-BE49-F238E27FC236}">
                  <a16:creationId xmlns:a16="http://schemas.microsoft.com/office/drawing/2014/main" id="{1C7D0E95-C9CE-48FA-A2C2-04A41636C9B8}"/>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35C0A0EA-D515-4F89-B8F1-92C180108C7A}"/>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椭圆 11">
              <a:extLst>
                <a:ext uri="{FF2B5EF4-FFF2-40B4-BE49-F238E27FC236}">
                  <a16:creationId xmlns:a16="http://schemas.microsoft.com/office/drawing/2014/main" id="{9D71CB5B-FB8C-47F3-87CD-F17702B4AE03}"/>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椭圆 12">
              <a:extLst>
                <a:ext uri="{FF2B5EF4-FFF2-40B4-BE49-F238E27FC236}">
                  <a16:creationId xmlns:a16="http://schemas.microsoft.com/office/drawing/2014/main" id="{0D1E19B6-7A92-4CC8-8C6E-41249A4F5F3C}"/>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 name="文本框 4">
            <a:extLst>
              <a:ext uri="{FF2B5EF4-FFF2-40B4-BE49-F238E27FC236}">
                <a16:creationId xmlns:a16="http://schemas.microsoft.com/office/drawing/2014/main" id="{F4652BEE-C72B-3149-A801-F35A70E6B5FF}"/>
              </a:ext>
            </a:extLst>
          </p:cNvPr>
          <p:cNvSpPr txBox="1"/>
          <p:nvPr/>
        </p:nvSpPr>
        <p:spPr>
          <a:xfrm>
            <a:off x="728272" y="2367704"/>
            <a:ext cx="10735455" cy="2251835"/>
          </a:xfrm>
          <a:prstGeom prst="rect">
            <a:avLst/>
          </a:prstGeom>
          <a:noFill/>
        </p:spPr>
        <p:txBody>
          <a:bodyPr wrap="square" rtlCol="0">
            <a:spAutoFit/>
          </a:bodyPr>
          <a:lstStyle/>
          <a:p>
            <a:pPr>
              <a:lnSpc>
                <a:spcPct val="150000"/>
              </a:lnSpc>
            </a:pPr>
            <a:r>
              <a:rPr lang="zh-CN" altLang="en-US" sz="2400" dirty="0">
                <a:solidFill>
                  <a:schemeClr val="tx1">
                    <a:lumMod val="65000"/>
                    <a:lumOff val="35000"/>
                  </a:schemeClr>
                </a:solidFill>
              </a:rPr>
              <a:t>生成树的理论比较复杂，在写代码前需要对整个结构有较为清楚的认识，减少</a:t>
            </a:r>
            <a:r>
              <a:rPr lang="en-US" altLang="zh-CN" sz="2400" dirty="0">
                <a:solidFill>
                  <a:schemeClr val="tx1">
                    <a:lumMod val="65000"/>
                    <a:lumOff val="35000"/>
                  </a:schemeClr>
                </a:solidFill>
              </a:rPr>
              <a:t>debug</a:t>
            </a:r>
            <a:r>
              <a:rPr lang="zh-CN" altLang="en-US" sz="2400" dirty="0">
                <a:solidFill>
                  <a:schemeClr val="tx1">
                    <a:lumMod val="65000"/>
                    <a:lumOff val="35000"/>
                  </a:schemeClr>
                </a:solidFill>
              </a:rPr>
              <a:t>的时间。</a:t>
            </a:r>
            <a:endParaRPr lang="en-US" altLang="zh-CN" sz="2400" dirty="0">
              <a:solidFill>
                <a:schemeClr val="tx1">
                  <a:lumMod val="65000"/>
                  <a:lumOff val="35000"/>
                </a:schemeClr>
              </a:solidFill>
            </a:endParaRPr>
          </a:p>
          <a:p>
            <a:pPr>
              <a:lnSpc>
                <a:spcPct val="150000"/>
              </a:lnSpc>
            </a:pPr>
            <a:r>
              <a:rPr lang="zh-CN" altLang="en-US" sz="2400" dirty="0">
                <a:solidFill>
                  <a:schemeClr val="tx1">
                    <a:lumMod val="65000"/>
                    <a:lumOff val="35000"/>
                  </a:schemeClr>
                </a:solidFill>
              </a:rPr>
              <a:t>通过本次实验理解简单版本的生成树协议，并且了解实际应用中的生成树协议时如何提高效率和稳定性的方法。</a:t>
            </a:r>
            <a:endParaRPr lang="en-US" altLang="zh-CN" sz="3200" dirty="0">
              <a:solidFill>
                <a:schemeClr val="tx1">
                  <a:lumMod val="65000"/>
                  <a:lumOff val="35000"/>
                </a:schemeClr>
              </a:solidFill>
            </a:endParaRPr>
          </a:p>
        </p:txBody>
      </p:sp>
    </p:spTree>
    <p:extLst>
      <p:ext uri="{BB962C8B-B14F-4D97-AF65-F5344CB8AC3E}">
        <p14:creationId xmlns:p14="http://schemas.microsoft.com/office/powerpoint/2010/main" val="2206540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8E9A11A-6B93-438A-8297-1AF5A90CECB2}"/>
              </a:ext>
            </a:extLst>
          </p:cNvPr>
          <p:cNvSpPr/>
          <p:nvPr/>
        </p:nvSpPr>
        <p:spPr>
          <a:xfrm>
            <a:off x="1153843" y="964516"/>
            <a:ext cx="9884313" cy="4928968"/>
          </a:xfrm>
          <a:prstGeom prst="rect">
            <a:avLst/>
          </a:prstGeom>
          <a:solidFill>
            <a:srgbClr val="F6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 name="iṩļïḓè">
            <a:extLst>
              <a:ext uri="{FF2B5EF4-FFF2-40B4-BE49-F238E27FC236}">
                <a16:creationId xmlns:a16="http://schemas.microsoft.com/office/drawing/2014/main" id="{BA9F4A4D-FF18-4F83-8437-B52E5D4B8651}"/>
              </a:ext>
            </a:extLst>
          </p:cNvPr>
          <p:cNvSpPr txBox="1"/>
          <p:nvPr/>
        </p:nvSpPr>
        <p:spPr bwMode="auto">
          <a:xfrm>
            <a:off x="4111675" y="1433747"/>
            <a:ext cx="3968648"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CN" altLang="en-US"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遇到的问题</a:t>
            </a:r>
            <a:endParaRPr lang="en-US" altLang="zh-CN"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Synergistically utilize technically sound portals with frictionless chains. Dramatically customize…">
            <a:extLst>
              <a:ext uri="{FF2B5EF4-FFF2-40B4-BE49-F238E27FC236}">
                <a16:creationId xmlns:a16="http://schemas.microsoft.com/office/drawing/2014/main" id="{7555BEC9-6256-4569-9516-C8D5F447EE5D}"/>
              </a:ext>
            </a:extLst>
          </p:cNvPr>
          <p:cNvSpPr txBox="1"/>
          <p:nvPr/>
        </p:nvSpPr>
        <p:spPr>
          <a:xfrm>
            <a:off x="1543924" y="2878947"/>
            <a:ext cx="9104150" cy="272228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457200" indent="-457200">
              <a:lnSpc>
                <a:spcPct val="150000"/>
              </a:lnSpc>
              <a:buAutoNum type="arabicPeriod"/>
            </a:pPr>
            <a:r>
              <a:rPr lang="zh-CN" altLang="en-US" sz="2000" dirty="0">
                <a:solidFill>
                  <a:schemeClr val="tx1">
                    <a:lumMod val="65000"/>
                    <a:lumOff val="35000"/>
                  </a:schemeClr>
                </a:solidFill>
              </a:rPr>
              <a:t>由于网络结点的调试方式跟之前不同，所以一开始的时候并不是很适应。但是经过几次实验，已经渐渐熟悉</a:t>
            </a:r>
            <a:r>
              <a:rPr lang="en-US" altLang="zh-CN" sz="2000" dirty="0" err="1">
                <a:solidFill>
                  <a:schemeClr val="tx1">
                    <a:lumMod val="65000"/>
                    <a:lumOff val="35000"/>
                  </a:schemeClr>
                </a:solidFill>
              </a:rPr>
              <a:t>wireshark</a:t>
            </a:r>
            <a:r>
              <a:rPr lang="zh-CN" altLang="en-US" sz="2000" dirty="0">
                <a:solidFill>
                  <a:schemeClr val="tx1">
                    <a:lumMod val="65000"/>
                    <a:lumOff val="35000"/>
                  </a:schemeClr>
                </a:solidFill>
              </a:rPr>
              <a:t>和</a:t>
            </a:r>
            <a:r>
              <a:rPr lang="en-US" altLang="zh-CN" sz="2000" dirty="0" err="1">
                <a:solidFill>
                  <a:schemeClr val="tx1">
                    <a:lumMod val="65000"/>
                    <a:lumOff val="35000"/>
                  </a:schemeClr>
                </a:solidFill>
              </a:rPr>
              <a:t>gcc</a:t>
            </a:r>
            <a:r>
              <a:rPr lang="zh-CN" altLang="en-US" sz="2000" dirty="0">
                <a:solidFill>
                  <a:schemeClr val="tx1">
                    <a:lumMod val="65000"/>
                    <a:lumOff val="35000"/>
                  </a:schemeClr>
                </a:solidFill>
              </a:rPr>
              <a:t>的调试方式，提高了调试的效率。</a:t>
            </a:r>
            <a:endParaRPr lang="en-US" altLang="zh-CN" sz="2000" dirty="0">
              <a:solidFill>
                <a:schemeClr val="tx1">
                  <a:lumMod val="65000"/>
                  <a:lumOff val="35000"/>
                </a:schemeClr>
              </a:solidFill>
            </a:endParaRPr>
          </a:p>
          <a:p>
            <a:pPr marL="457200" indent="-457200">
              <a:lnSpc>
                <a:spcPct val="150000"/>
              </a:lnSpc>
              <a:buAutoNum type="arabicPeriod"/>
            </a:pPr>
            <a:r>
              <a:rPr lang="zh-CN" altLang="en-US" sz="2000" dirty="0">
                <a:solidFill>
                  <a:schemeClr val="tx1">
                    <a:lumMod val="65000"/>
                    <a:lumOff val="35000"/>
                  </a:schemeClr>
                </a:solidFill>
                <a:effectLst/>
              </a:rPr>
              <a:t>实验中最常见的报错是</a:t>
            </a:r>
            <a:r>
              <a:rPr lang="en-US" altLang="zh-CN" sz="2000" dirty="0">
                <a:solidFill>
                  <a:schemeClr val="tx1">
                    <a:lumMod val="65000"/>
                    <a:lumOff val="35000"/>
                  </a:schemeClr>
                </a:solidFill>
                <a:effectLst/>
              </a:rPr>
              <a:t>Segmentation</a:t>
            </a:r>
            <a:r>
              <a:rPr lang="zh-CN" altLang="en-US" sz="2000" dirty="0">
                <a:solidFill>
                  <a:schemeClr val="tx1">
                    <a:lumMod val="65000"/>
                    <a:lumOff val="35000"/>
                  </a:schemeClr>
                </a:solidFill>
                <a:effectLst/>
              </a:rPr>
              <a:t> </a:t>
            </a:r>
            <a:r>
              <a:rPr lang="en-US" altLang="zh-CN" sz="2000" dirty="0">
                <a:solidFill>
                  <a:schemeClr val="tx1">
                    <a:lumMod val="65000"/>
                    <a:lumOff val="35000"/>
                  </a:schemeClr>
                </a:solidFill>
                <a:effectLst/>
              </a:rPr>
              <a:t>Fault</a:t>
            </a:r>
            <a:r>
              <a:rPr lang="zh-CN" altLang="en-US" sz="2000" dirty="0">
                <a:solidFill>
                  <a:schemeClr val="tx1">
                    <a:lumMod val="65000"/>
                    <a:lumOff val="35000"/>
                  </a:schemeClr>
                </a:solidFill>
                <a:effectLst/>
              </a:rPr>
              <a:t>，因为代码中很容易忘记进行初始化，导致访问越界。</a:t>
            </a:r>
            <a:endParaRPr lang="en-US" altLang="zh-CN" sz="2000" dirty="0">
              <a:solidFill>
                <a:schemeClr val="tx1">
                  <a:lumMod val="65000"/>
                  <a:lumOff val="35000"/>
                </a:schemeClr>
              </a:solidFill>
              <a:effectLst/>
            </a:endParaRPr>
          </a:p>
          <a:p>
            <a:pPr marL="457200" indent="-457200">
              <a:lnSpc>
                <a:spcPct val="150000"/>
              </a:lnSpc>
              <a:buAutoNum type="arabicPeriod"/>
            </a:pPr>
            <a:r>
              <a:rPr lang="zh-CN" altLang="en-US" sz="2000" dirty="0">
                <a:solidFill>
                  <a:schemeClr val="tx1">
                    <a:lumMod val="65000"/>
                    <a:lumOff val="35000"/>
                  </a:schemeClr>
                </a:solidFill>
              </a:rPr>
              <a:t>在已经提供的代码框架中添加内容的时候，需要对其他很多代码进行理解，要结合整体框架进行分析，注意代码之间的衔接。</a:t>
            </a:r>
            <a:endParaRPr lang="zh-CN" altLang="en-US" sz="2000" dirty="0">
              <a:solidFill>
                <a:schemeClr val="tx1">
                  <a:lumMod val="65000"/>
                  <a:lumOff val="35000"/>
                </a:schemeClr>
              </a:solidFill>
              <a:effectLst/>
            </a:endParaRPr>
          </a:p>
        </p:txBody>
      </p:sp>
      <p:grpSp>
        <p:nvGrpSpPr>
          <p:cNvPr id="7" name="组合 6">
            <a:extLst>
              <a:ext uri="{FF2B5EF4-FFF2-40B4-BE49-F238E27FC236}">
                <a16:creationId xmlns:a16="http://schemas.microsoft.com/office/drawing/2014/main" id="{EE76748F-C88C-4710-B556-5320713072B0}"/>
              </a:ext>
            </a:extLst>
          </p:cNvPr>
          <p:cNvGrpSpPr/>
          <p:nvPr/>
        </p:nvGrpSpPr>
        <p:grpSpPr>
          <a:xfrm>
            <a:off x="5587999" y="2470951"/>
            <a:ext cx="1016000" cy="152400"/>
            <a:chOff x="-2407920" y="-1463040"/>
            <a:chExt cx="1828800" cy="274320"/>
          </a:xfrm>
          <a:solidFill>
            <a:srgbClr val="CCB5A5"/>
          </a:solidFill>
        </p:grpSpPr>
        <p:sp>
          <p:nvSpPr>
            <p:cNvPr id="8" name="椭圆 7">
              <a:extLst>
                <a:ext uri="{FF2B5EF4-FFF2-40B4-BE49-F238E27FC236}">
                  <a16:creationId xmlns:a16="http://schemas.microsoft.com/office/drawing/2014/main" id="{126856C0-8947-43DC-A601-5C4D48B85E43}"/>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椭圆 8">
              <a:extLst>
                <a:ext uri="{FF2B5EF4-FFF2-40B4-BE49-F238E27FC236}">
                  <a16:creationId xmlns:a16="http://schemas.microsoft.com/office/drawing/2014/main" id="{6CF77EBB-572E-4C5E-8D05-5F613C9E5557}"/>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椭圆 9">
              <a:extLst>
                <a:ext uri="{FF2B5EF4-FFF2-40B4-BE49-F238E27FC236}">
                  <a16:creationId xmlns:a16="http://schemas.microsoft.com/office/drawing/2014/main" id="{02D6E69C-BA93-4616-84E1-33CE5DCC635E}"/>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35F84AA7-4FF0-44CD-BF48-754ED91D8A09}"/>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Tree>
    <p:extLst>
      <p:ext uri="{BB962C8B-B14F-4D97-AF65-F5344CB8AC3E}">
        <p14:creationId xmlns:p14="http://schemas.microsoft.com/office/powerpoint/2010/main" val="73015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8E9A11A-6B93-438A-8297-1AF5A90CECB2}"/>
              </a:ext>
            </a:extLst>
          </p:cNvPr>
          <p:cNvSpPr/>
          <p:nvPr/>
        </p:nvSpPr>
        <p:spPr>
          <a:xfrm>
            <a:off x="1153843" y="964516"/>
            <a:ext cx="9884313" cy="4928968"/>
          </a:xfrm>
          <a:prstGeom prst="rect">
            <a:avLst/>
          </a:prstGeom>
          <a:solidFill>
            <a:srgbClr val="F6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 name="iṩļïḓè">
            <a:extLst>
              <a:ext uri="{FF2B5EF4-FFF2-40B4-BE49-F238E27FC236}">
                <a16:creationId xmlns:a16="http://schemas.microsoft.com/office/drawing/2014/main" id="{BA9F4A4D-FF18-4F83-8437-B52E5D4B8651}"/>
              </a:ext>
            </a:extLst>
          </p:cNvPr>
          <p:cNvSpPr txBox="1"/>
          <p:nvPr/>
        </p:nvSpPr>
        <p:spPr bwMode="auto">
          <a:xfrm>
            <a:off x="4111675" y="1433747"/>
            <a:ext cx="3968648"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CN" altLang="en-US"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改进的建议</a:t>
            </a:r>
            <a:endParaRPr lang="en-US" altLang="zh-CN"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Synergistically utilize technically sound portals with frictionless chains. Dramatically customize…">
            <a:extLst>
              <a:ext uri="{FF2B5EF4-FFF2-40B4-BE49-F238E27FC236}">
                <a16:creationId xmlns:a16="http://schemas.microsoft.com/office/drawing/2014/main" id="{7555BEC9-6256-4569-9516-C8D5F447EE5D}"/>
              </a:ext>
            </a:extLst>
          </p:cNvPr>
          <p:cNvSpPr txBox="1"/>
          <p:nvPr/>
        </p:nvSpPr>
        <p:spPr>
          <a:xfrm>
            <a:off x="1543924" y="2878947"/>
            <a:ext cx="9104150" cy="105150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nSpc>
                <a:spcPct val="150000"/>
              </a:lnSpc>
            </a:pPr>
            <a:r>
              <a:rPr lang="zh-CN" altLang="en-US" sz="2400" dirty="0">
                <a:solidFill>
                  <a:schemeClr val="tx1">
                    <a:lumMod val="65000"/>
                    <a:lumOff val="35000"/>
                  </a:schemeClr>
                </a:solidFill>
                <a:effectLst/>
              </a:rPr>
              <a:t>可以使用</a:t>
            </a:r>
            <a:r>
              <a:rPr lang="en-US" altLang="zh-CN" sz="2400" dirty="0">
                <a:solidFill>
                  <a:schemeClr val="tx1">
                    <a:lumMod val="65000"/>
                    <a:lumOff val="35000"/>
                  </a:schemeClr>
                </a:solidFill>
                <a:effectLst/>
              </a:rPr>
              <a:t>piazza</a:t>
            </a:r>
            <a:r>
              <a:rPr lang="zh-CN" altLang="en-US" sz="2400" dirty="0">
                <a:solidFill>
                  <a:schemeClr val="tx1">
                    <a:lumMod val="65000"/>
                    <a:lumOff val="35000"/>
                  </a:schemeClr>
                </a:solidFill>
                <a:effectLst/>
              </a:rPr>
              <a:t>或者</a:t>
            </a:r>
            <a:r>
              <a:rPr lang="en-US" altLang="zh-CN" sz="2400" dirty="0" err="1">
                <a:solidFill>
                  <a:schemeClr val="tx1">
                    <a:lumMod val="65000"/>
                    <a:lumOff val="35000"/>
                  </a:schemeClr>
                </a:solidFill>
                <a:effectLst/>
              </a:rPr>
              <a:t>sep</a:t>
            </a:r>
            <a:r>
              <a:rPr lang="zh-CN" altLang="en-US" sz="2400" dirty="0">
                <a:solidFill>
                  <a:schemeClr val="tx1">
                    <a:lumMod val="65000"/>
                    <a:lumOff val="35000"/>
                  </a:schemeClr>
                </a:solidFill>
                <a:effectLst/>
              </a:rPr>
              <a:t>进行问题讨论。微信群中的消息可能比较多，使用专门的提问平台，可以方便其他同学查看。</a:t>
            </a:r>
            <a:endParaRPr lang="en-US" altLang="zh-CN" sz="2400" dirty="0">
              <a:solidFill>
                <a:schemeClr val="tx1">
                  <a:lumMod val="65000"/>
                  <a:lumOff val="35000"/>
                </a:schemeClr>
              </a:solidFill>
              <a:effectLst/>
            </a:endParaRPr>
          </a:p>
        </p:txBody>
      </p:sp>
      <p:grpSp>
        <p:nvGrpSpPr>
          <p:cNvPr id="7" name="组合 6">
            <a:extLst>
              <a:ext uri="{FF2B5EF4-FFF2-40B4-BE49-F238E27FC236}">
                <a16:creationId xmlns:a16="http://schemas.microsoft.com/office/drawing/2014/main" id="{EE76748F-C88C-4710-B556-5320713072B0}"/>
              </a:ext>
            </a:extLst>
          </p:cNvPr>
          <p:cNvGrpSpPr/>
          <p:nvPr/>
        </p:nvGrpSpPr>
        <p:grpSpPr>
          <a:xfrm>
            <a:off x="5587999" y="2470951"/>
            <a:ext cx="1016000" cy="152400"/>
            <a:chOff x="-2407920" y="-1463040"/>
            <a:chExt cx="1828800" cy="274320"/>
          </a:xfrm>
          <a:solidFill>
            <a:srgbClr val="CCB5A5"/>
          </a:solidFill>
        </p:grpSpPr>
        <p:sp>
          <p:nvSpPr>
            <p:cNvPr id="8" name="椭圆 7">
              <a:extLst>
                <a:ext uri="{FF2B5EF4-FFF2-40B4-BE49-F238E27FC236}">
                  <a16:creationId xmlns:a16="http://schemas.microsoft.com/office/drawing/2014/main" id="{126856C0-8947-43DC-A601-5C4D48B85E43}"/>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椭圆 8">
              <a:extLst>
                <a:ext uri="{FF2B5EF4-FFF2-40B4-BE49-F238E27FC236}">
                  <a16:creationId xmlns:a16="http://schemas.microsoft.com/office/drawing/2014/main" id="{6CF77EBB-572E-4C5E-8D05-5F613C9E5557}"/>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椭圆 9">
              <a:extLst>
                <a:ext uri="{FF2B5EF4-FFF2-40B4-BE49-F238E27FC236}">
                  <a16:creationId xmlns:a16="http://schemas.microsoft.com/office/drawing/2014/main" id="{02D6E69C-BA93-4616-84E1-33CE5DCC635E}"/>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35F84AA7-4FF0-44CD-BF48-754ED91D8A09}"/>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Tree>
    <p:extLst>
      <p:ext uri="{BB962C8B-B14F-4D97-AF65-F5344CB8AC3E}">
        <p14:creationId xmlns:p14="http://schemas.microsoft.com/office/powerpoint/2010/main" val="2266272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15D2DB0F-21A1-4FFF-9405-575F5D7867D4}"/>
              </a:ext>
            </a:extLst>
          </p:cNvPr>
          <p:cNvSpPr/>
          <p:nvPr/>
        </p:nvSpPr>
        <p:spPr>
          <a:xfrm>
            <a:off x="0" y="0"/>
            <a:ext cx="12192000" cy="6858000"/>
          </a:xfrm>
          <a:prstGeom prst="rect">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4" name="矩形 43">
            <a:extLst>
              <a:ext uri="{FF2B5EF4-FFF2-40B4-BE49-F238E27FC236}">
                <a16:creationId xmlns:a16="http://schemas.microsoft.com/office/drawing/2014/main" id="{1BF9F0DF-EFDC-44A5-AA7F-7DB4052A538B}"/>
              </a:ext>
            </a:extLst>
          </p:cNvPr>
          <p:cNvSpPr/>
          <p:nvPr/>
        </p:nvSpPr>
        <p:spPr>
          <a:xfrm>
            <a:off x="1383323" y="1131277"/>
            <a:ext cx="9425353" cy="45954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5" name="椭圆 44">
            <a:extLst>
              <a:ext uri="{FF2B5EF4-FFF2-40B4-BE49-F238E27FC236}">
                <a16:creationId xmlns:a16="http://schemas.microsoft.com/office/drawing/2014/main" id="{82DCA1B4-6156-4D3C-BBE6-5AF0D5D65F1D}"/>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6" name="椭圆 45">
            <a:extLst>
              <a:ext uri="{FF2B5EF4-FFF2-40B4-BE49-F238E27FC236}">
                <a16:creationId xmlns:a16="http://schemas.microsoft.com/office/drawing/2014/main" id="{7A4541B5-2C03-4C7D-8E22-ADC9128A638C}"/>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7" name="椭圆 46">
            <a:extLst>
              <a:ext uri="{FF2B5EF4-FFF2-40B4-BE49-F238E27FC236}">
                <a16:creationId xmlns:a16="http://schemas.microsoft.com/office/drawing/2014/main" id="{B099D1AD-F475-428F-8953-1744C745DBCC}"/>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8" name="椭圆 47">
            <a:extLst>
              <a:ext uri="{FF2B5EF4-FFF2-40B4-BE49-F238E27FC236}">
                <a16:creationId xmlns:a16="http://schemas.microsoft.com/office/drawing/2014/main" id="{C9033ED5-9B1E-438A-A066-41476D8921FA}"/>
              </a:ext>
            </a:extLst>
          </p:cNvPr>
          <p:cNvSpPr/>
          <p:nvPr/>
        </p:nvSpPr>
        <p:spPr>
          <a:xfrm>
            <a:off x="2108759" y="1894744"/>
            <a:ext cx="731226" cy="73122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9" name="椭圆 48">
            <a:extLst>
              <a:ext uri="{FF2B5EF4-FFF2-40B4-BE49-F238E27FC236}">
                <a16:creationId xmlns:a16="http://schemas.microsoft.com/office/drawing/2014/main" id="{BCBFCD8C-50E3-4A33-A11A-B0B65E7579BC}"/>
              </a:ext>
            </a:extLst>
          </p:cNvPr>
          <p:cNvSpPr/>
          <p:nvPr/>
        </p:nvSpPr>
        <p:spPr>
          <a:xfrm>
            <a:off x="546800" y="3755781"/>
            <a:ext cx="347296" cy="34729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id="{7D2F5940-7B95-43AE-8B76-DBAF44E956B9}"/>
              </a:ext>
            </a:extLst>
          </p:cNvPr>
          <p:cNvSpPr/>
          <p:nvPr/>
        </p:nvSpPr>
        <p:spPr>
          <a:xfrm>
            <a:off x="8579720" y="957629"/>
            <a:ext cx="347296" cy="347296"/>
          </a:xfrm>
          <a:prstGeom prst="ellipse">
            <a:avLst/>
          </a:prstGeom>
          <a:solidFill>
            <a:srgbClr val="BCC7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id="{72B39E8A-4DF3-44AE-AECC-3BCA3FCC8A31}"/>
              </a:ext>
            </a:extLst>
          </p:cNvPr>
          <p:cNvSpPr/>
          <p:nvPr/>
        </p:nvSpPr>
        <p:spPr>
          <a:xfrm>
            <a:off x="8645356" y="4829175"/>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52" name="组合 51">
            <a:extLst>
              <a:ext uri="{FF2B5EF4-FFF2-40B4-BE49-F238E27FC236}">
                <a16:creationId xmlns:a16="http://schemas.microsoft.com/office/drawing/2014/main" id="{537D5408-1AAD-44C0-B6C8-EBC508C7ABC0}"/>
              </a:ext>
            </a:extLst>
          </p:cNvPr>
          <p:cNvGrpSpPr/>
          <p:nvPr/>
        </p:nvGrpSpPr>
        <p:grpSpPr>
          <a:xfrm>
            <a:off x="5587999" y="6098930"/>
            <a:ext cx="1016000" cy="152400"/>
            <a:chOff x="-2407920" y="-1463040"/>
            <a:chExt cx="1828800" cy="274320"/>
          </a:xfrm>
          <a:solidFill>
            <a:srgbClr val="ECD9CA"/>
          </a:solidFill>
        </p:grpSpPr>
        <p:sp>
          <p:nvSpPr>
            <p:cNvPr id="53" name="椭圆 52">
              <a:extLst>
                <a:ext uri="{FF2B5EF4-FFF2-40B4-BE49-F238E27FC236}">
                  <a16:creationId xmlns:a16="http://schemas.microsoft.com/office/drawing/2014/main" id="{73CD0FEA-90C1-4572-B64E-312558711440}"/>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3CD86496-D373-4129-9384-D6946E510C27}"/>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id="{43F5DFC9-C193-4858-A71B-D84B8D493B70}"/>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6" name="椭圆 55">
              <a:extLst>
                <a:ext uri="{FF2B5EF4-FFF2-40B4-BE49-F238E27FC236}">
                  <a16:creationId xmlns:a16="http://schemas.microsoft.com/office/drawing/2014/main" id="{588B6C59-9EED-450C-88C2-EA373B134B4D}"/>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7" name="文本框 56">
            <a:extLst>
              <a:ext uri="{FF2B5EF4-FFF2-40B4-BE49-F238E27FC236}">
                <a16:creationId xmlns:a16="http://schemas.microsoft.com/office/drawing/2014/main" id="{EC73EBF7-5226-48FC-90A3-37E5EE69E657}"/>
              </a:ext>
            </a:extLst>
          </p:cNvPr>
          <p:cNvSpPr txBox="1"/>
          <p:nvPr/>
        </p:nvSpPr>
        <p:spPr>
          <a:xfrm>
            <a:off x="3565049" y="2726971"/>
            <a:ext cx="5061900" cy="1323439"/>
          </a:xfrm>
          <a:prstGeom prst="rect">
            <a:avLst/>
          </a:prstGeom>
          <a:noFill/>
        </p:spPr>
        <p:txBody>
          <a:bodyPr wrap="square" rtlCol="0">
            <a:spAutoFit/>
          </a:bodyPr>
          <a:lstStyle/>
          <a:p>
            <a:pPr algn="dist"/>
            <a:r>
              <a:rPr lang="en-US" altLang="zh-CN" sz="8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THANKS</a:t>
            </a:r>
            <a:endParaRPr lang="zh-CN" altLang="en-US" sz="8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58" name="直接连接符 57">
            <a:extLst>
              <a:ext uri="{FF2B5EF4-FFF2-40B4-BE49-F238E27FC236}">
                <a16:creationId xmlns:a16="http://schemas.microsoft.com/office/drawing/2014/main" id="{B12DEE9C-7FBB-41DA-A567-E6787A3E64DF}"/>
              </a:ext>
            </a:extLst>
          </p:cNvPr>
          <p:cNvCxnSpPr>
            <a:cxnSpLocks/>
          </p:cNvCxnSpPr>
          <p:nvPr/>
        </p:nvCxnSpPr>
        <p:spPr>
          <a:xfrm>
            <a:off x="3874098" y="2450120"/>
            <a:ext cx="1210519"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9" name="iṩļïḓè">
            <a:extLst>
              <a:ext uri="{FF2B5EF4-FFF2-40B4-BE49-F238E27FC236}">
                <a16:creationId xmlns:a16="http://schemas.microsoft.com/office/drawing/2014/main" id="{81B8A5E5-0C70-4FCA-94A1-99AD4520DF0E}"/>
              </a:ext>
            </a:extLst>
          </p:cNvPr>
          <p:cNvSpPr txBox="1"/>
          <p:nvPr/>
        </p:nvSpPr>
        <p:spPr bwMode="auto">
          <a:xfrm>
            <a:off x="5123122" y="2185890"/>
            <a:ext cx="1948009"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a:latin typeface="思源黑体" panose="020B0500000000000000" pitchFamily="34" charset="-122"/>
                <a:ea typeface="思源黑体" panose="020B0500000000000000" pitchFamily="34" charset="-122"/>
                <a:sym typeface="思源黑体" panose="020B0500000000000000" pitchFamily="34" charset="-122"/>
              </a:rPr>
              <a:t>1PPT.COM</a:t>
            </a:r>
          </a:p>
        </p:txBody>
      </p:sp>
      <p:cxnSp>
        <p:nvCxnSpPr>
          <p:cNvPr id="60" name="直接连接符 59">
            <a:extLst>
              <a:ext uri="{FF2B5EF4-FFF2-40B4-BE49-F238E27FC236}">
                <a16:creationId xmlns:a16="http://schemas.microsoft.com/office/drawing/2014/main" id="{79274FA6-DDA8-40EC-9E00-D8EA67AC263F}"/>
              </a:ext>
            </a:extLst>
          </p:cNvPr>
          <p:cNvCxnSpPr>
            <a:cxnSpLocks/>
          </p:cNvCxnSpPr>
          <p:nvPr/>
        </p:nvCxnSpPr>
        <p:spPr>
          <a:xfrm>
            <a:off x="7071131" y="2438802"/>
            <a:ext cx="1210519"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38D71BB8-F50F-47DF-BE53-761865A0F748}"/>
              </a:ext>
            </a:extLst>
          </p:cNvPr>
          <p:cNvSpPr txBox="1"/>
          <p:nvPr/>
        </p:nvSpPr>
        <p:spPr>
          <a:xfrm>
            <a:off x="4657874" y="4025798"/>
            <a:ext cx="2876249" cy="523220"/>
          </a:xfrm>
          <a:prstGeom prst="rect">
            <a:avLst/>
          </a:prstGeom>
          <a:noFill/>
          <a:ln>
            <a:noFill/>
          </a:ln>
        </p:spPr>
        <p:txBody>
          <a:bodyPr wrap="square" rtlCol="0">
            <a:spAutoFit/>
          </a:bodyPr>
          <a:lstStyle/>
          <a:p>
            <a:pPr algn="dist"/>
            <a:r>
              <a:rPr lang="zh-CN" altLang="en-US" sz="2800" dirty="0">
                <a:latin typeface="思源黑体" panose="020B0500000000000000" pitchFamily="34" charset="-122"/>
                <a:ea typeface="思源黑体" panose="020B0500000000000000" pitchFamily="34" charset="-122"/>
                <a:sym typeface="思源黑体" panose="020B0500000000000000" pitchFamily="34" charset="-122"/>
              </a:rPr>
              <a:t>极简通用模板</a:t>
            </a:r>
          </a:p>
        </p:txBody>
      </p:sp>
    </p:spTree>
    <p:extLst>
      <p:ext uri="{BB962C8B-B14F-4D97-AF65-F5344CB8AC3E}">
        <p14:creationId xmlns:p14="http://schemas.microsoft.com/office/powerpoint/2010/main" val="1099294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ppt_x"/>
                                          </p:val>
                                        </p:tav>
                                        <p:tav tm="100000">
                                          <p:val>
                                            <p:strVal val="#ppt_x"/>
                                          </p:val>
                                        </p:tav>
                                      </p:tavLst>
                                    </p:anim>
                                    <p:anim calcmode="lin" valueType="num">
                                      <p:cBhvr additive="base">
                                        <p:cTn id="16" dur="500" fill="hold"/>
                                        <p:tgtEl>
                                          <p:spTgt spid="59"/>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wipe(left)">
                                      <p:cBhvr>
                                        <p:cTn id="2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19C3542-1990-4195-ACB5-5984C3D00AD2}"/>
              </a:ext>
            </a:extLst>
          </p:cNvPr>
          <p:cNvSpPr/>
          <p:nvPr/>
        </p:nvSpPr>
        <p:spPr>
          <a:xfrm>
            <a:off x="6080862" y="0"/>
            <a:ext cx="4783016" cy="6858000"/>
          </a:xfrm>
          <a:prstGeom prst="rect">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 name="文本框 3">
            <a:extLst>
              <a:ext uri="{FF2B5EF4-FFF2-40B4-BE49-F238E27FC236}">
                <a16:creationId xmlns:a16="http://schemas.microsoft.com/office/drawing/2014/main" id="{D107AC05-5D38-4AFD-B76F-CCD34DD39690}"/>
              </a:ext>
            </a:extLst>
          </p:cNvPr>
          <p:cNvSpPr txBox="1"/>
          <p:nvPr/>
        </p:nvSpPr>
        <p:spPr>
          <a:xfrm>
            <a:off x="1103423" y="1713547"/>
            <a:ext cx="4582996" cy="1015663"/>
          </a:xfrm>
          <a:prstGeom prst="rect">
            <a:avLst/>
          </a:prstGeom>
          <a:noFill/>
        </p:spPr>
        <p:txBody>
          <a:bodyPr wrap="square" rtlCol="0">
            <a:spAutoFit/>
          </a:bodyPr>
          <a:lstStyle/>
          <a:p>
            <a:pPr algn="ctr"/>
            <a:r>
              <a:rPr lang="en-US" altLang="zh-CN" sz="6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CONTENTS</a:t>
            </a:r>
            <a:endParaRPr lang="zh-CN" altLang="en-US" sz="6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6" name="直接连接符 5">
            <a:extLst>
              <a:ext uri="{FF2B5EF4-FFF2-40B4-BE49-F238E27FC236}">
                <a16:creationId xmlns:a16="http://schemas.microsoft.com/office/drawing/2014/main" id="{F7B32BAD-EF36-4EE5-81DF-1927ED48F811}"/>
              </a:ext>
            </a:extLst>
          </p:cNvPr>
          <p:cNvCxnSpPr>
            <a:cxnSpLocks/>
          </p:cNvCxnSpPr>
          <p:nvPr/>
        </p:nvCxnSpPr>
        <p:spPr>
          <a:xfrm>
            <a:off x="1389810" y="2692523"/>
            <a:ext cx="0" cy="2828152"/>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E1E667C7-8CFF-4023-8AEF-B9F1B3AFBF9D}"/>
              </a:ext>
            </a:extLst>
          </p:cNvPr>
          <p:cNvCxnSpPr>
            <a:cxnSpLocks/>
          </p:cNvCxnSpPr>
          <p:nvPr/>
        </p:nvCxnSpPr>
        <p:spPr>
          <a:xfrm>
            <a:off x="1389810" y="1482081"/>
            <a:ext cx="64008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0B62B0C3-E630-4E3C-9ED1-B74668C38038}"/>
              </a:ext>
            </a:extLst>
          </p:cNvPr>
          <p:cNvGrpSpPr/>
          <p:nvPr/>
        </p:nvGrpSpPr>
        <p:grpSpPr>
          <a:xfrm>
            <a:off x="1389810" y="5848359"/>
            <a:ext cx="1016000" cy="152400"/>
            <a:chOff x="-2407920" y="-1463040"/>
            <a:chExt cx="1828800" cy="274320"/>
          </a:xfrm>
          <a:solidFill>
            <a:srgbClr val="CCB5A5"/>
          </a:solidFill>
        </p:grpSpPr>
        <p:sp>
          <p:nvSpPr>
            <p:cNvPr id="11" name="椭圆 10">
              <a:extLst>
                <a:ext uri="{FF2B5EF4-FFF2-40B4-BE49-F238E27FC236}">
                  <a16:creationId xmlns:a16="http://schemas.microsoft.com/office/drawing/2014/main" id="{88FC2CAF-2A32-47F4-A17C-6B7B326CE371}"/>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椭圆 11">
              <a:extLst>
                <a:ext uri="{FF2B5EF4-FFF2-40B4-BE49-F238E27FC236}">
                  <a16:creationId xmlns:a16="http://schemas.microsoft.com/office/drawing/2014/main" id="{35BCEC3C-EE32-425F-BFE5-B95840061064}"/>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椭圆 12">
              <a:extLst>
                <a:ext uri="{FF2B5EF4-FFF2-40B4-BE49-F238E27FC236}">
                  <a16:creationId xmlns:a16="http://schemas.microsoft.com/office/drawing/2014/main" id="{4A2EFCB9-D31F-4BA3-9BA9-D037AD58787C}"/>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椭圆 13">
              <a:extLst>
                <a:ext uri="{FF2B5EF4-FFF2-40B4-BE49-F238E27FC236}">
                  <a16:creationId xmlns:a16="http://schemas.microsoft.com/office/drawing/2014/main" id="{555496E7-86EB-4C98-875D-0143CE31B71B}"/>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17" name="组合 16">
            <a:extLst>
              <a:ext uri="{FF2B5EF4-FFF2-40B4-BE49-F238E27FC236}">
                <a16:creationId xmlns:a16="http://schemas.microsoft.com/office/drawing/2014/main" id="{48613471-B914-42B2-A535-3F64107D768B}"/>
              </a:ext>
            </a:extLst>
          </p:cNvPr>
          <p:cNvGrpSpPr/>
          <p:nvPr/>
        </p:nvGrpSpPr>
        <p:grpSpPr>
          <a:xfrm>
            <a:off x="6945822" y="1482081"/>
            <a:ext cx="3053095" cy="669542"/>
            <a:chOff x="1828494" y="1391200"/>
            <a:chExt cx="3053095" cy="669542"/>
          </a:xfrm>
        </p:grpSpPr>
        <p:sp>
          <p:nvSpPr>
            <p:cNvPr id="8" name="椭圆 7">
              <a:extLst>
                <a:ext uri="{FF2B5EF4-FFF2-40B4-BE49-F238E27FC236}">
                  <a16:creationId xmlns:a16="http://schemas.microsoft.com/office/drawing/2014/main" id="{B82CA426-F118-46E8-A310-9C257D6C9F80}"/>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1</a:t>
              </a:r>
              <a:endParaRPr lang="zh-CN" altLang="en-US" sz="2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文本框 14">
              <a:extLst>
                <a:ext uri="{FF2B5EF4-FFF2-40B4-BE49-F238E27FC236}">
                  <a16:creationId xmlns:a16="http://schemas.microsoft.com/office/drawing/2014/main" id="{0ACEBAE9-D622-4321-9380-E8537724DEB6}"/>
                </a:ext>
              </a:extLst>
            </p:cNvPr>
            <p:cNvSpPr txBox="1"/>
            <p:nvPr/>
          </p:nvSpPr>
          <p:spPr>
            <a:xfrm>
              <a:off x="2481471" y="1397404"/>
              <a:ext cx="2400118" cy="662489"/>
            </a:xfrm>
            <a:prstGeom prst="rect">
              <a:avLst/>
            </a:prstGeom>
            <a:noFill/>
          </p:spPr>
          <p:txBody>
            <a:bodyPr wrap="square" rtlCol="0">
              <a:spAutoFit/>
            </a:bodyPr>
            <a:lstStyle/>
            <a:p>
              <a:pPr algn="ctr">
                <a:lnSpc>
                  <a:spcPct val="150000"/>
                </a:lnSpc>
              </a:pPr>
              <a:r>
                <a:rPr lang="zh-CN" altLang="en-US" sz="28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实验过程</a:t>
              </a:r>
            </a:p>
          </p:txBody>
        </p:sp>
      </p:grpSp>
      <p:grpSp>
        <p:nvGrpSpPr>
          <p:cNvPr id="18" name="组合 17">
            <a:extLst>
              <a:ext uri="{FF2B5EF4-FFF2-40B4-BE49-F238E27FC236}">
                <a16:creationId xmlns:a16="http://schemas.microsoft.com/office/drawing/2014/main" id="{4FDAD9D3-D26D-405D-BE47-F7DE9A3CBB29}"/>
              </a:ext>
            </a:extLst>
          </p:cNvPr>
          <p:cNvGrpSpPr/>
          <p:nvPr/>
        </p:nvGrpSpPr>
        <p:grpSpPr>
          <a:xfrm>
            <a:off x="6951921" y="2425114"/>
            <a:ext cx="3463245" cy="1308820"/>
            <a:chOff x="1828494" y="1085608"/>
            <a:chExt cx="3426038" cy="1308820"/>
          </a:xfrm>
        </p:grpSpPr>
        <p:sp>
          <p:nvSpPr>
            <p:cNvPr id="19" name="椭圆 18">
              <a:extLst>
                <a:ext uri="{FF2B5EF4-FFF2-40B4-BE49-F238E27FC236}">
                  <a16:creationId xmlns:a16="http://schemas.microsoft.com/office/drawing/2014/main" id="{D6AC72EF-C036-4DEA-9FAE-D931178EDF49}"/>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2</a:t>
              </a:r>
              <a:endParaRPr lang="zh-CN" altLang="en-US" sz="2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0" name="文本框 19">
              <a:extLst>
                <a:ext uri="{FF2B5EF4-FFF2-40B4-BE49-F238E27FC236}">
                  <a16:creationId xmlns:a16="http://schemas.microsoft.com/office/drawing/2014/main" id="{34F1DEEE-B5E6-4A57-BED8-3A5A7CA6E3A0}"/>
                </a:ext>
              </a:extLst>
            </p:cNvPr>
            <p:cNvSpPr txBox="1"/>
            <p:nvPr/>
          </p:nvSpPr>
          <p:spPr>
            <a:xfrm>
              <a:off x="2388678" y="1085608"/>
              <a:ext cx="2865854" cy="1308820"/>
            </a:xfrm>
            <a:prstGeom prst="rect">
              <a:avLst/>
            </a:prstGeom>
            <a:noFill/>
          </p:spPr>
          <p:txBody>
            <a:bodyPr wrap="square" rtlCol="0">
              <a:spAutoFit/>
            </a:bodyPr>
            <a:lstStyle/>
            <a:p>
              <a:pPr algn="ctr">
                <a:lnSpc>
                  <a:spcPct val="150000"/>
                </a:lnSpc>
              </a:pPr>
              <a:r>
                <a:rPr lang="zh-CN" altLang="en-US" sz="28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实验心得</a:t>
              </a:r>
              <a:r>
                <a:rPr lang="en-US" altLang="zh-CN" sz="28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&amp;</a:t>
              </a:r>
            </a:p>
            <a:p>
              <a:pPr algn="ctr">
                <a:lnSpc>
                  <a:spcPct val="150000"/>
                </a:lnSpc>
              </a:pPr>
              <a:r>
                <a:rPr lang="zh-CN" altLang="en-US" sz="28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与理论课联系</a:t>
              </a:r>
            </a:p>
          </p:txBody>
        </p:sp>
      </p:grpSp>
      <p:grpSp>
        <p:nvGrpSpPr>
          <p:cNvPr id="22" name="组合 21">
            <a:extLst>
              <a:ext uri="{FF2B5EF4-FFF2-40B4-BE49-F238E27FC236}">
                <a16:creationId xmlns:a16="http://schemas.microsoft.com/office/drawing/2014/main" id="{1B82CD46-98E1-42AB-8F54-EDF20F2D7303}"/>
              </a:ext>
            </a:extLst>
          </p:cNvPr>
          <p:cNvGrpSpPr/>
          <p:nvPr/>
        </p:nvGrpSpPr>
        <p:grpSpPr>
          <a:xfrm>
            <a:off x="6945822" y="3890508"/>
            <a:ext cx="3220914" cy="718760"/>
            <a:chOff x="1828494" y="1341982"/>
            <a:chExt cx="3220914" cy="718760"/>
          </a:xfrm>
        </p:grpSpPr>
        <p:sp>
          <p:nvSpPr>
            <p:cNvPr id="23" name="椭圆 22">
              <a:extLst>
                <a:ext uri="{FF2B5EF4-FFF2-40B4-BE49-F238E27FC236}">
                  <a16:creationId xmlns:a16="http://schemas.microsoft.com/office/drawing/2014/main" id="{FA4EE5BA-3042-4788-B7FD-22EDF9D64EF6}"/>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3</a:t>
              </a:r>
              <a:endParaRPr lang="zh-CN" altLang="en-US" sz="2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4" name="文本框 23">
              <a:extLst>
                <a:ext uri="{FF2B5EF4-FFF2-40B4-BE49-F238E27FC236}">
                  <a16:creationId xmlns:a16="http://schemas.microsoft.com/office/drawing/2014/main" id="{B41DA5F9-B4EF-460E-8554-BE6233422A3F}"/>
                </a:ext>
              </a:extLst>
            </p:cNvPr>
            <p:cNvSpPr txBox="1"/>
            <p:nvPr/>
          </p:nvSpPr>
          <p:spPr>
            <a:xfrm>
              <a:off x="2649290" y="1341982"/>
              <a:ext cx="2400118" cy="662489"/>
            </a:xfrm>
            <a:prstGeom prst="rect">
              <a:avLst/>
            </a:prstGeom>
            <a:noFill/>
          </p:spPr>
          <p:txBody>
            <a:bodyPr wrap="square" rtlCol="0">
              <a:spAutoFit/>
            </a:bodyPr>
            <a:lstStyle/>
            <a:p>
              <a:pPr algn="ctr">
                <a:lnSpc>
                  <a:spcPct val="150000"/>
                </a:lnSpc>
              </a:pPr>
              <a:r>
                <a:rPr lang="zh-CN" altLang="en-US" sz="28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遇到的问题</a:t>
              </a:r>
            </a:p>
          </p:txBody>
        </p:sp>
      </p:grpSp>
      <p:grpSp>
        <p:nvGrpSpPr>
          <p:cNvPr id="26" name="组合 25">
            <a:extLst>
              <a:ext uri="{FF2B5EF4-FFF2-40B4-BE49-F238E27FC236}">
                <a16:creationId xmlns:a16="http://schemas.microsoft.com/office/drawing/2014/main" id="{620FB1B0-23E7-4A34-83CF-58EF644F9F2E}"/>
              </a:ext>
            </a:extLst>
          </p:cNvPr>
          <p:cNvGrpSpPr/>
          <p:nvPr/>
        </p:nvGrpSpPr>
        <p:grpSpPr>
          <a:xfrm>
            <a:off x="6945822" y="5038470"/>
            <a:ext cx="3053095" cy="742971"/>
            <a:chOff x="1828494" y="1317771"/>
            <a:chExt cx="3053095" cy="742971"/>
          </a:xfrm>
        </p:grpSpPr>
        <p:sp>
          <p:nvSpPr>
            <p:cNvPr id="27" name="椭圆 26">
              <a:extLst>
                <a:ext uri="{FF2B5EF4-FFF2-40B4-BE49-F238E27FC236}">
                  <a16:creationId xmlns:a16="http://schemas.microsoft.com/office/drawing/2014/main" id="{7EDAB780-6777-4D93-8A9A-F23A0E6851F0}"/>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4</a:t>
              </a:r>
              <a:endParaRPr lang="zh-CN" altLang="en-US" sz="2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8" name="文本框 27">
              <a:extLst>
                <a:ext uri="{FF2B5EF4-FFF2-40B4-BE49-F238E27FC236}">
                  <a16:creationId xmlns:a16="http://schemas.microsoft.com/office/drawing/2014/main" id="{6C217B81-2008-4933-A93F-72B41B303BC6}"/>
                </a:ext>
              </a:extLst>
            </p:cNvPr>
            <p:cNvSpPr txBox="1"/>
            <p:nvPr/>
          </p:nvSpPr>
          <p:spPr>
            <a:xfrm>
              <a:off x="2481471" y="1317771"/>
              <a:ext cx="2400118" cy="662489"/>
            </a:xfrm>
            <a:prstGeom prst="rect">
              <a:avLst/>
            </a:prstGeom>
            <a:noFill/>
          </p:spPr>
          <p:txBody>
            <a:bodyPr wrap="square" rtlCol="0">
              <a:spAutoFit/>
            </a:bodyPr>
            <a:lstStyle/>
            <a:p>
              <a:pPr algn="ctr">
                <a:lnSpc>
                  <a:spcPct val="150000"/>
                </a:lnSpc>
              </a:pPr>
              <a:r>
                <a:rPr lang="zh-CN" altLang="en-US" sz="28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实验建议</a:t>
              </a:r>
            </a:p>
          </p:txBody>
        </p:sp>
      </p:grpSp>
    </p:spTree>
    <p:extLst>
      <p:ext uri="{BB962C8B-B14F-4D97-AF65-F5344CB8AC3E}">
        <p14:creationId xmlns:p14="http://schemas.microsoft.com/office/powerpoint/2010/main" val="3758467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8E9A11A-6B93-438A-8297-1AF5A90CECB2}"/>
              </a:ext>
            </a:extLst>
          </p:cNvPr>
          <p:cNvSpPr/>
          <p:nvPr/>
        </p:nvSpPr>
        <p:spPr>
          <a:xfrm>
            <a:off x="1153843" y="964516"/>
            <a:ext cx="9884313" cy="4928968"/>
          </a:xfrm>
          <a:prstGeom prst="rect">
            <a:avLst/>
          </a:prstGeom>
          <a:solidFill>
            <a:srgbClr val="F6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 name="iṩļïḓè">
            <a:extLst>
              <a:ext uri="{FF2B5EF4-FFF2-40B4-BE49-F238E27FC236}">
                <a16:creationId xmlns:a16="http://schemas.microsoft.com/office/drawing/2014/main" id="{BA9F4A4D-FF18-4F83-8437-B52E5D4B8651}"/>
              </a:ext>
            </a:extLst>
          </p:cNvPr>
          <p:cNvSpPr txBox="1"/>
          <p:nvPr/>
        </p:nvSpPr>
        <p:spPr bwMode="auto">
          <a:xfrm>
            <a:off x="3727678" y="1433747"/>
            <a:ext cx="4736642"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02-Mininet</a:t>
            </a:r>
          </a:p>
        </p:txBody>
      </p:sp>
      <p:sp>
        <p:nvSpPr>
          <p:cNvPr id="6" name="Synergistically utilize technically sound portals with frictionless chains. Dramatically customize…">
            <a:extLst>
              <a:ext uri="{FF2B5EF4-FFF2-40B4-BE49-F238E27FC236}">
                <a16:creationId xmlns:a16="http://schemas.microsoft.com/office/drawing/2014/main" id="{7555BEC9-6256-4569-9516-C8D5F447EE5D}"/>
              </a:ext>
            </a:extLst>
          </p:cNvPr>
          <p:cNvSpPr txBox="1"/>
          <p:nvPr/>
        </p:nvSpPr>
        <p:spPr>
          <a:xfrm>
            <a:off x="1814185" y="2878947"/>
            <a:ext cx="8699093" cy="279724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r>
              <a:rPr lang="en-US" altLang="zh-CN" dirty="0">
                <a:solidFill>
                  <a:schemeClr val="tx1">
                    <a:lumMod val="65000"/>
                    <a:lumOff val="35000"/>
                  </a:schemeClr>
                </a:solidFill>
              </a:rPr>
              <a:t>1.</a:t>
            </a:r>
            <a:r>
              <a:rPr lang="zh-CN" altLang="en-US" dirty="0">
                <a:solidFill>
                  <a:schemeClr val="tx1">
                    <a:lumMod val="65000"/>
                    <a:lumOff val="35000"/>
                  </a:schemeClr>
                </a:solidFill>
              </a:rPr>
              <a:t> 互联网协议实验</a:t>
            </a:r>
          </a:p>
          <a:p>
            <a:r>
              <a:rPr lang="zh-CN" altLang="en-US" dirty="0">
                <a:solidFill>
                  <a:schemeClr val="tx1">
                    <a:lumMod val="65000"/>
                    <a:lumOff val="35000"/>
                  </a:schemeClr>
                </a:solidFill>
              </a:rPr>
              <a:t>（</a:t>
            </a:r>
            <a:r>
              <a:rPr lang="en-US" altLang="zh-CN" dirty="0">
                <a:solidFill>
                  <a:schemeClr val="tx1">
                    <a:lumMod val="65000"/>
                    <a:lumOff val="35000"/>
                  </a:schemeClr>
                </a:solidFill>
              </a:rPr>
              <a:t>1</a:t>
            </a:r>
            <a:r>
              <a:rPr lang="zh-CN" altLang="en-US" dirty="0">
                <a:solidFill>
                  <a:schemeClr val="tx1">
                    <a:lumMod val="65000"/>
                    <a:lumOff val="35000"/>
                  </a:schemeClr>
                </a:solidFill>
              </a:rPr>
              <a:t>）搭建实验环境：安装</a:t>
            </a:r>
            <a:r>
              <a:rPr lang="en-US" altLang="zh-CN" dirty="0" err="1">
                <a:solidFill>
                  <a:schemeClr val="tx1">
                    <a:lumMod val="65000"/>
                    <a:lumOff val="35000"/>
                  </a:schemeClr>
                </a:solidFill>
              </a:rPr>
              <a:t>wireshark</a:t>
            </a:r>
            <a:r>
              <a:rPr lang="zh-CN" altLang="en-US" dirty="0">
                <a:solidFill>
                  <a:schemeClr val="tx1">
                    <a:lumMod val="65000"/>
                    <a:lumOff val="35000"/>
                  </a:schemeClr>
                </a:solidFill>
              </a:rPr>
              <a:t>，搭建</a:t>
            </a:r>
            <a:r>
              <a:rPr lang="en-US" altLang="zh-CN" dirty="0" err="1">
                <a:solidFill>
                  <a:schemeClr val="tx1">
                    <a:lumMod val="65000"/>
                    <a:lumOff val="35000"/>
                  </a:schemeClr>
                </a:solidFill>
              </a:rPr>
              <a:t>mininet</a:t>
            </a:r>
            <a:r>
              <a:rPr lang="zh-CN" altLang="en-US" dirty="0">
                <a:solidFill>
                  <a:schemeClr val="tx1">
                    <a:lumMod val="65000"/>
                    <a:lumOff val="35000"/>
                  </a:schemeClr>
                </a:solidFill>
              </a:rPr>
              <a:t>实验环境，连接互联网，配置</a:t>
            </a:r>
            <a:r>
              <a:rPr lang="en-US" altLang="zh-CN" dirty="0" err="1">
                <a:solidFill>
                  <a:schemeClr val="tx1">
                    <a:lumMod val="65000"/>
                    <a:lumOff val="35000"/>
                  </a:schemeClr>
                </a:solidFill>
              </a:rPr>
              <a:t>dns</a:t>
            </a:r>
            <a:endParaRPr lang="en-US" altLang="zh-CN" dirty="0">
              <a:solidFill>
                <a:schemeClr val="tx1">
                  <a:lumMod val="65000"/>
                  <a:lumOff val="35000"/>
                </a:schemeClr>
              </a:solidFill>
            </a:endParaRPr>
          </a:p>
          <a:p>
            <a:r>
              <a:rPr lang="zh-CN" altLang="en-US" dirty="0">
                <a:solidFill>
                  <a:schemeClr val="tx1">
                    <a:lumMod val="65000"/>
                    <a:lumOff val="35000"/>
                  </a:schemeClr>
                </a:solidFill>
              </a:rPr>
              <a:t>（</a:t>
            </a:r>
            <a:r>
              <a:rPr lang="en-US" altLang="zh-CN" dirty="0">
                <a:solidFill>
                  <a:schemeClr val="tx1">
                    <a:lumMod val="65000"/>
                    <a:lumOff val="35000"/>
                  </a:schemeClr>
                </a:solidFill>
              </a:rPr>
              <a:t>2</a:t>
            </a:r>
            <a:r>
              <a:rPr lang="zh-CN" altLang="en-US" dirty="0">
                <a:solidFill>
                  <a:schemeClr val="tx1">
                    <a:lumMod val="65000"/>
                    <a:lumOff val="35000"/>
                  </a:schemeClr>
                </a:solidFill>
              </a:rPr>
              <a:t>）使用</a:t>
            </a:r>
            <a:r>
              <a:rPr lang="en-US" altLang="zh-CN" dirty="0" err="1">
                <a:solidFill>
                  <a:schemeClr val="tx1">
                    <a:lumMod val="65000"/>
                    <a:lumOff val="35000"/>
                  </a:schemeClr>
                </a:solidFill>
              </a:rPr>
              <a:t>wget</a:t>
            </a:r>
            <a:r>
              <a:rPr lang="zh-CN" altLang="en-US" dirty="0">
                <a:solidFill>
                  <a:schemeClr val="tx1">
                    <a:lumMod val="65000"/>
                    <a:lumOff val="35000"/>
                  </a:schemeClr>
                </a:solidFill>
              </a:rPr>
              <a:t>获取根页面</a:t>
            </a:r>
            <a:r>
              <a:rPr lang="en-US" altLang="zh-CN" dirty="0">
                <a:solidFill>
                  <a:schemeClr val="tx1">
                    <a:lumMod val="65000"/>
                    <a:lumOff val="35000"/>
                  </a:schemeClr>
                </a:solidFill>
                <a:hlinkClick r:id="rId2">
                  <a:extLst>
                    <a:ext uri="{A12FA001-AC4F-418D-AE19-62706E023703}">
                      <ahyp:hlinkClr xmlns:ahyp="http://schemas.microsoft.com/office/drawing/2018/hyperlinkcolor" val="tx"/>
                    </a:ext>
                  </a:extLst>
                </a:hlinkClick>
              </a:rPr>
              <a:t>www.baidu.com</a:t>
            </a:r>
            <a:endParaRPr lang="en-US" altLang="zh-CN" dirty="0">
              <a:solidFill>
                <a:schemeClr val="tx1">
                  <a:lumMod val="65000"/>
                  <a:lumOff val="35000"/>
                </a:schemeClr>
              </a:solidFill>
            </a:endParaRPr>
          </a:p>
          <a:p>
            <a:r>
              <a:rPr lang="zh-CN" altLang="en-US" dirty="0">
                <a:solidFill>
                  <a:schemeClr val="tx1">
                    <a:lumMod val="65000"/>
                    <a:lumOff val="35000"/>
                  </a:schemeClr>
                </a:solidFill>
              </a:rPr>
              <a:t>（</a:t>
            </a:r>
            <a:r>
              <a:rPr lang="en-US" altLang="zh-CN" dirty="0">
                <a:solidFill>
                  <a:schemeClr val="tx1">
                    <a:lumMod val="65000"/>
                    <a:lumOff val="35000"/>
                  </a:schemeClr>
                </a:solidFill>
              </a:rPr>
              <a:t>3</a:t>
            </a:r>
            <a:r>
              <a:rPr lang="zh-CN" altLang="en-US" dirty="0">
                <a:solidFill>
                  <a:schemeClr val="tx1">
                    <a:lumMod val="65000"/>
                    <a:lumOff val="35000"/>
                  </a:schemeClr>
                </a:solidFill>
              </a:rPr>
              <a:t>）观察</a:t>
            </a:r>
            <a:r>
              <a:rPr lang="en-US" altLang="zh-CN" dirty="0" err="1">
                <a:solidFill>
                  <a:schemeClr val="tx1">
                    <a:lumMod val="65000"/>
                    <a:lumOff val="35000"/>
                  </a:schemeClr>
                </a:solidFill>
              </a:rPr>
              <a:t>wireshark</a:t>
            </a:r>
            <a:r>
              <a:rPr lang="zh-CN" altLang="en-US" dirty="0">
                <a:solidFill>
                  <a:schemeClr val="tx1">
                    <a:lumMod val="65000"/>
                    <a:lumOff val="35000"/>
                  </a:schemeClr>
                </a:solidFill>
              </a:rPr>
              <a:t>的输出</a:t>
            </a:r>
          </a:p>
          <a:p>
            <a:r>
              <a:rPr lang="en-US" altLang="zh-CN" dirty="0">
                <a:solidFill>
                  <a:schemeClr val="tx1">
                    <a:lumMod val="65000"/>
                    <a:lumOff val="35000"/>
                  </a:schemeClr>
                </a:solidFill>
              </a:rPr>
              <a:t>2.</a:t>
            </a:r>
            <a:r>
              <a:rPr lang="zh-CN" altLang="en-US" dirty="0">
                <a:solidFill>
                  <a:schemeClr val="tx1">
                    <a:lumMod val="65000"/>
                    <a:lumOff val="35000"/>
                  </a:schemeClr>
                </a:solidFill>
              </a:rPr>
              <a:t> 流完成时间实验</a:t>
            </a:r>
          </a:p>
          <a:p>
            <a:r>
              <a:rPr lang="zh-CN" altLang="en-US" dirty="0">
                <a:solidFill>
                  <a:schemeClr val="tx1">
                    <a:lumMod val="65000"/>
                    <a:lumOff val="35000"/>
                  </a:schemeClr>
                </a:solidFill>
              </a:rPr>
              <a:t>（</a:t>
            </a:r>
            <a:r>
              <a:rPr lang="en-US" altLang="zh-CN" dirty="0">
                <a:solidFill>
                  <a:schemeClr val="tx1">
                    <a:lumMod val="65000"/>
                    <a:lumOff val="35000"/>
                  </a:schemeClr>
                </a:solidFill>
              </a:rPr>
              <a:t>1</a:t>
            </a:r>
            <a:r>
              <a:rPr lang="zh-CN" altLang="en-US" dirty="0">
                <a:solidFill>
                  <a:schemeClr val="tx1">
                    <a:lumMod val="65000"/>
                    <a:lumOff val="35000"/>
                  </a:schemeClr>
                </a:solidFill>
              </a:rPr>
              <a:t>）编写脚本</a:t>
            </a:r>
            <a:r>
              <a:rPr lang="en-US" altLang="zh-CN" dirty="0" err="1">
                <a:solidFill>
                  <a:schemeClr val="tx1">
                    <a:lumMod val="65000"/>
                    <a:lumOff val="35000"/>
                  </a:schemeClr>
                </a:solidFill>
              </a:rPr>
              <a:t>fct_exp.py</a:t>
            </a:r>
            <a:endParaRPr lang="en-US" altLang="zh-CN" dirty="0">
              <a:solidFill>
                <a:schemeClr val="tx1">
                  <a:lumMod val="65000"/>
                  <a:lumOff val="35000"/>
                </a:schemeClr>
              </a:solidFill>
            </a:endParaRPr>
          </a:p>
          <a:p>
            <a:r>
              <a:rPr lang="zh-CN" altLang="en-US" dirty="0">
                <a:solidFill>
                  <a:schemeClr val="tx1">
                    <a:lumMod val="65000"/>
                    <a:lumOff val="35000"/>
                  </a:schemeClr>
                </a:solidFill>
              </a:rPr>
              <a:t>（</a:t>
            </a:r>
            <a:r>
              <a:rPr lang="en-US" altLang="zh-CN" dirty="0">
                <a:solidFill>
                  <a:schemeClr val="tx1">
                    <a:lumMod val="65000"/>
                    <a:lumOff val="35000"/>
                  </a:schemeClr>
                </a:solidFill>
              </a:rPr>
              <a:t>2</a:t>
            </a:r>
            <a:r>
              <a:rPr lang="zh-CN" altLang="en-US" dirty="0">
                <a:solidFill>
                  <a:schemeClr val="tx1">
                    <a:lumMod val="65000"/>
                    <a:lumOff val="35000"/>
                  </a:schemeClr>
                </a:solidFill>
              </a:rPr>
              <a:t>）在结点 </a:t>
            </a:r>
            <a:r>
              <a:rPr lang="en-US" altLang="zh-CN" dirty="0">
                <a:solidFill>
                  <a:schemeClr val="tx1">
                    <a:lumMod val="65000"/>
                    <a:lumOff val="35000"/>
                  </a:schemeClr>
                </a:solidFill>
              </a:rPr>
              <a:t>h2 </a:t>
            </a:r>
            <a:r>
              <a:rPr lang="zh-CN" altLang="en-US" dirty="0">
                <a:solidFill>
                  <a:schemeClr val="tx1">
                    <a:lumMod val="65000"/>
                    <a:lumOff val="35000"/>
                  </a:schemeClr>
                </a:solidFill>
              </a:rPr>
              <a:t>分配一个数据包空间，并在结点 </a:t>
            </a:r>
            <a:r>
              <a:rPr lang="en-US" altLang="zh-CN" dirty="0">
                <a:solidFill>
                  <a:schemeClr val="tx1">
                    <a:lumMod val="65000"/>
                    <a:lumOff val="35000"/>
                  </a:schemeClr>
                </a:solidFill>
              </a:rPr>
              <a:t>h1 </a:t>
            </a:r>
            <a:r>
              <a:rPr lang="zh-CN" altLang="en-US" dirty="0">
                <a:solidFill>
                  <a:schemeClr val="tx1">
                    <a:lumMod val="65000"/>
                    <a:lumOff val="35000"/>
                  </a:schemeClr>
                </a:solidFill>
              </a:rPr>
              <a:t>进行抓包，统计传输时间</a:t>
            </a:r>
          </a:p>
          <a:p>
            <a:r>
              <a:rPr lang="zh-CN" altLang="en-US" dirty="0">
                <a:solidFill>
                  <a:schemeClr val="tx1">
                    <a:lumMod val="65000"/>
                    <a:lumOff val="35000"/>
                  </a:schemeClr>
                </a:solidFill>
              </a:rPr>
              <a:t>（</a:t>
            </a:r>
            <a:r>
              <a:rPr lang="en-US" altLang="zh-CN" dirty="0">
                <a:solidFill>
                  <a:schemeClr val="tx1">
                    <a:lumMod val="65000"/>
                    <a:lumOff val="35000"/>
                  </a:schemeClr>
                </a:solidFill>
              </a:rPr>
              <a:t>3</a:t>
            </a:r>
            <a:r>
              <a:rPr lang="zh-CN" altLang="en-US" dirty="0">
                <a:solidFill>
                  <a:schemeClr val="tx1">
                    <a:lumMod val="65000"/>
                    <a:lumOff val="35000"/>
                  </a:schemeClr>
                </a:solidFill>
              </a:rPr>
              <a:t>）修改数据包大小、延迟和带宽等参数，再次统计传输时间</a:t>
            </a:r>
          </a:p>
          <a:p>
            <a:r>
              <a:rPr lang="zh-CN" altLang="en-US" dirty="0">
                <a:solidFill>
                  <a:schemeClr val="tx1">
                    <a:lumMod val="65000"/>
                    <a:lumOff val="35000"/>
                  </a:schemeClr>
                </a:solidFill>
              </a:rPr>
              <a:t>（</a:t>
            </a:r>
            <a:r>
              <a:rPr lang="en-US" altLang="zh-CN" dirty="0">
                <a:solidFill>
                  <a:schemeClr val="tx1">
                    <a:lumMod val="65000"/>
                    <a:lumOff val="35000"/>
                  </a:schemeClr>
                </a:solidFill>
              </a:rPr>
              <a:t>4</a:t>
            </a:r>
            <a:r>
              <a:rPr lang="zh-CN" altLang="en-US" dirty="0">
                <a:solidFill>
                  <a:schemeClr val="tx1">
                    <a:lumMod val="65000"/>
                    <a:lumOff val="35000"/>
                  </a:schemeClr>
                </a:solidFill>
              </a:rPr>
              <a:t>）处理分析实验数据</a:t>
            </a:r>
          </a:p>
          <a:p>
            <a:pPr algn="ctr">
              <a:lnSpc>
                <a:spcPct val="120000"/>
              </a:lnSpc>
            </a:pPr>
            <a:endParaRPr lang="zh-CN" altLang="en-US" spc="300" dirty="0">
              <a:solidFill>
                <a:schemeClr val="tx1">
                  <a:lumMod val="65000"/>
                  <a:lumOff val="3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grpSp>
        <p:nvGrpSpPr>
          <p:cNvPr id="7" name="组合 6">
            <a:extLst>
              <a:ext uri="{FF2B5EF4-FFF2-40B4-BE49-F238E27FC236}">
                <a16:creationId xmlns:a16="http://schemas.microsoft.com/office/drawing/2014/main" id="{EE76748F-C88C-4710-B556-5320713072B0}"/>
              </a:ext>
            </a:extLst>
          </p:cNvPr>
          <p:cNvGrpSpPr/>
          <p:nvPr/>
        </p:nvGrpSpPr>
        <p:grpSpPr>
          <a:xfrm>
            <a:off x="5587999" y="2470951"/>
            <a:ext cx="1016000" cy="152400"/>
            <a:chOff x="-2407920" y="-1463040"/>
            <a:chExt cx="1828800" cy="274320"/>
          </a:xfrm>
          <a:solidFill>
            <a:srgbClr val="CCB5A5"/>
          </a:solidFill>
        </p:grpSpPr>
        <p:sp>
          <p:nvSpPr>
            <p:cNvPr id="8" name="椭圆 7">
              <a:extLst>
                <a:ext uri="{FF2B5EF4-FFF2-40B4-BE49-F238E27FC236}">
                  <a16:creationId xmlns:a16="http://schemas.microsoft.com/office/drawing/2014/main" id="{126856C0-8947-43DC-A601-5C4D48B85E43}"/>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椭圆 8">
              <a:extLst>
                <a:ext uri="{FF2B5EF4-FFF2-40B4-BE49-F238E27FC236}">
                  <a16:creationId xmlns:a16="http://schemas.microsoft.com/office/drawing/2014/main" id="{6CF77EBB-572E-4C5E-8D05-5F613C9E5557}"/>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椭圆 9">
              <a:extLst>
                <a:ext uri="{FF2B5EF4-FFF2-40B4-BE49-F238E27FC236}">
                  <a16:creationId xmlns:a16="http://schemas.microsoft.com/office/drawing/2014/main" id="{02D6E69C-BA93-4616-84E1-33CE5DCC635E}"/>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35F84AA7-4FF0-44CD-BF48-754ED91D8A09}"/>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Tree>
    <p:extLst>
      <p:ext uri="{BB962C8B-B14F-4D97-AF65-F5344CB8AC3E}">
        <p14:creationId xmlns:p14="http://schemas.microsoft.com/office/powerpoint/2010/main" val="34435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ṩļïḓè">
            <a:extLst>
              <a:ext uri="{FF2B5EF4-FFF2-40B4-BE49-F238E27FC236}">
                <a16:creationId xmlns:a16="http://schemas.microsoft.com/office/drawing/2014/main" id="{86396C27-3FCC-422D-A904-D3707C367DEF}"/>
              </a:ext>
            </a:extLst>
          </p:cNvPr>
          <p:cNvSpPr txBox="1"/>
          <p:nvPr/>
        </p:nvSpPr>
        <p:spPr bwMode="auto">
          <a:xfrm>
            <a:off x="753149" y="1096756"/>
            <a:ext cx="4736642"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CN" altLang="en-US"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时间与带宽关系</a:t>
            </a:r>
            <a:endParaRPr lang="en-US" altLang="zh-CN"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9" name="组合 8">
            <a:extLst>
              <a:ext uri="{FF2B5EF4-FFF2-40B4-BE49-F238E27FC236}">
                <a16:creationId xmlns:a16="http://schemas.microsoft.com/office/drawing/2014/main" id="{A4D6B3ED-B719-4592-83F8-CAE965326696}"/>
              </a:ext>
            </a:extLst>
          </p:cNvPr>
          <p:cNvGrpSpPr/>
          <p:nvPr/>
        </p:nvGrpSpPr>
        <p:grpSpPr>
          <a:xfrm>
            <a:off x="5706255" y="1411360"/>
            <a:ext cx="1016000" cy="152400"/>
            <a:chOff x="-2407920" y="-1463040"/>
            <a:chExt cx="1828800" cy="274320"/>
          </a:xfrm>
          <a:solidFill>
            <a:srgbClr val="CCB5A5"/>
          </a:solidFill>
        </p:grpSpPr>
        <p:sp>
          <p:nvSpPr>
            <p:cNvPr id="10" name="椭圆 9">
              <a:extLst>
                <a:ext uri="{FF2B5EF4-FFF2-40B4-BE49-F238E27FC236}">
                  <a16:creationId xmlns:a16="http://schemas.microsoft.com/office/drawing/2014/main" id="{1C7D0E95-C9CE-48FA-A2C2-04A41636C9B8}"/>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35C0A0EA-D515-4F89-B8F1-92C180108C7A}"/>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椭圆 11">
              <a:extLst>
                <a:ext uri="{FF2B5EF4-FFF2-40B4-BE49-F238E27FC236}">
                  <a16:creationId xmlns:a16="http://schemas.microsoft.com/office/drawing/2014/main" id="{9D71CB5B-FB8C-47F3-87CD-F17702B4AE03}"/>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椭圆 12">
              <a:extLst>
                <a:ext uri="{FF2B5EF4-FFF2-40B4-BE49-F238E27FC236}">
                  <a16:creationId xmlns:a16="http://schemas.microsoft.com/office/drawing/2014/main" id="{0D1E19B6-7A92-4CC8-8C6E-41249A4F5F3C}"/>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3" name="图片 2">
            <a:extLst>
              <a:ext uri="{FF2B5EF4-FFF2-40B4-BE49-F238E27FC236}">
                <a16:creationId xmlns:a16="http://schemas.microsoft.com/office/drawing/2014/main" id="{E2C179B7-8984-A745-8EF8-08060744A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172" y="2401965"/>
            <a:ext cx="6295083" cy="3801463"/>
          </a:xfrm>
          <a:prstGeom prst="rect">
            <a:avLst/>
          </a:prstGeom>
        </p:spPr>
      </p:pic>
      <p:sp>
        <p:nvSpPr>
          <p:cNvPr id="5" name="文本框 4">
            <a:extLst>
              <a:ext uri="{FF2B5EF4-FFF2-40B4-BE49-F238E27FC236}">
                <a16:creationId xmlns:a16="http://schemas.microsoft.com/office/drawing/2014/main" id="{F4652BEE-C72B-3149-A801-F35A70E6B5FF}"/>
              </a:ext>
            </a:extLst>
          </p:cNvPr>
          <p:cNvSpPr txBox="1"/>
          <p:nvPr/>
        </p:nvSpPr>
        <p:spPr>
          <a:xfrm>
            <a:off x="6857721" y="1677427"/>
            <a:ext cx="5181878" cy="5040675"/>
          </a:xfrm>
          <a:prstGeom prst="rect">
            <a:avLst/>
          </a:prstGeom>
          <a:noFill/>
        </p:spPr>
        <p:txBody>
          <a:bodyPr wrap="square" rtlCol="0">
            <a:spAutoFit/>
          </a:bodyPr>
          <a:lstStyle/>
          <a:p>
            <a:pPr>
              <a:lnSpc>
                <a:spcPct val="150000"/>
              </a:lnSpc>
            </a:pPr>
            <a:r>
              <a:rPr lang="zh-CN" altLang="en-US" sz="2400" dirty="0">
                <a:solidFill>
                  <a:schemeClr val="tx1">
                    <a:lumMod val="65000"/>
                    <a:lumOff val="35000"/>
                  </a:schemeClr>
                </a:solidFill>
              </a:rPr>
              <a:t>理想情况：</a:t>
            </a:r>
            <a:endParaRPr lang="en-US" altLang="zh-CN" sz="2400" dirty="0">
              <a:solidFill>
                <a:schemeClr val="tx1">
                  <a:lumMod val="65000"/>
                  <a:lumOff val="35000"/>
                </a:schemeClr>
              </a:solidFill>
            </a:endParaRPr>
          </a:p>
          <a:p>
            <a:pPr>
              <a:lnSpc>
                <a:spcPct val="150000"/>
              </a:lnSpc>
            </a:pPr>
            <a:r>
              <a:rPr lang="zh-CN" altLang="en-US" sz="1600" dirty="0">
                <a:solidFill>
                  <a:schemeClr val="tx1">
                    <a:lumMod val="65000"/>
                    <a:lumOff val="35000"/>
                  </a:schemeClr>
                </a:solidFill>
              </a:rPr>
              <a:t>趋势线为斜率为</a:t>
            </a:r>
            <a:r>
              <a:rPr lang="en-US" altLang="zh-CN" sz="1600" dirty="0">
                <a:solidFill>
                  <a:schemeClr val="tx1">
                    <a:lumMod val="65000"/>
                    <a:lumOff val="35000"/>
                  </a:schemeClr>
                </a:solidFill>
              </a:rPr>
              <a:t>1</a:t>
            </a:r>
            <a:r>
              <a:rPr lang="zh-CN" altLang="en-US" sz="1600" dirty="0">
                <a:solidFill>
                  <a:schemeClr val="tx1">
                    <a:lumMod val="65000"/>
                    <a:lumOff val="35000"/>
                  </a:schemeClr>
                </a:solidFill>
              </a:rPr>
              <a:t>的直线</a:t>
            </a:r>
            <a:endParaRPr lang="en-US" altLang="zh-CN" sz="1600" dirty="0">
              <a:solidFill>
                <a:schemeClr val="tx1">
                  <a:lumMod val="65000"/>
                  <a:lumOff val="35000"/>
                </a:schemeClr>
              </a:solidFill>
            </a:endParaRPr>
          </a:p>
          <a:p>
            <a:pPr>
              <a:lnSpc>
                <a:spcPct val="150000"/>
              </a:lnSpc>
            </a:pPr>
            <a:r>
              <a:rPr lang="zh-CN" altLang="en-US" sz="2400" dirty="0">
                <a:solidFill>
                  <a:schemeClr val="tx1">
                    <a:lumMod val="65000"/>
                    <a:lumOff val="35000"/>
                  </a:schemeClr>
                </a:solidFill>
              </a:rPr>
              <a:t>实际情况：</a:t>
            </a:r>
            <a:endParaRPr lang="en-US" altLang="zh-CN" sz="2400" dirty="0">
              <a:solidFill>
                <a:schemeClr val="tx1">
                  <a:lumMod val="65000"/>
                  <a:lumOff val="35000"/>
                </a:schemeClr>
              </a:solidFill>
            </a:endParaRPr>
          </a:p>
          <a:p>
            <a:pPr marL="342900" indent="-342900">
              <a:lnSpc>
                <a:spcPct val="150000"/>
              </a:lnSpc>
              <a:buFontTx/>
              <a:buAutoNum type="arabicPeriod"/>
            </a:pPr>
            <a:r>
              <a:rPr lang="zh-CN" altLang="en-US" sz="1600" dirty="0">
                <a:solidFill>
                  <a:schemeClr val="tx1">
                    <a:lumMod val="65000"/>
                    <a:lumOff val="35000"/>
                  </a:schemeClr>
                </a:solidFill>
              </a:rPr>
              <a:t>实际传输时间比预计时间长很多</a:t>
            </a:r>
            <a:endParaRPr lang="en-US" altLang="zh-CN" sz="1600" dirty="0">
              <a:solidFill>
                <a:schemeClr val="tx1">
                  <a:lumMod val="65000"/>
                  <a:lumOff val="35000"/>
                </a:schemeClr>
              </a:solidFill>
            </a:endParaRPr>
          </a:p>
          <a:p>
            <a:pPr marL="342900" indent="-342900">
              <a:lnSpc>
                <a:spcPct val="150000"/>
              </a:lnSpc>
              <a:buAutoNum type="arabicPeriod"/>
            </a:pPr>
            <a:r>
              <a:rPr lang="zh-CN" altLang="en-US" sz="1600" dirty="0">
                <a:solidFill>
                  <a:schemeClr val="tx1">
                    <a:lumMod val="65000"/>
                    <a:lumOff val="35000"/>
                  </a:schemeClr>
                </a:solidFill>
              </a:rPr>
              <a:t>文件越小、带宽越大，实际曲线离理想曲线越远</a:t>
            </a:r>
          </a:p>
          <a:p>
            <a:pPr>
              <a:lnSpc>
                <a:spcPct val="150000"/>
              </a:lnSpc>
            </a:pPr>
            <a:r>
              <a:rPr lang="zh-CN" altLang="en-US" sz="2400" dirty="0">
                <a:solidFill>
                  <a:schemeClr val="tx1">
                    <a:lumMod val="65000"/>
                    <a:lumOff val="35000"/>
                  </a:schemeClr>
                </a:solidFill>
              </a:rPr>
              <a:t>慢启动 </a:t>
            </a:r>
            <a:r>
              <a:rPr lang="en-US" altLang="zh-CN" sz="2400" dirty="0">
                <a:solidFill>
                  <a:schemeClr val="tx1">
                    <a:lumMod val="65000"/>
                    <a:lumOff val="35000"/>
                  </a:schemeClr>
                </a:solidFill>
              </a:rPr>
              <a:t>&amp;</a:t>
            </a:r>
            <a:r>
              <a:rPr lang="zh-CN" altLang="en-US" sz="2400" dirty="0">
                <a:solidFill>
                  <a:schemeClr val="tx1">
                    <a:lumMod val="65000"/>
                    <a:lumOff val="35000"/>
                  </a:schemeClr>
                </a:solidFill>
              </a:rPr>
              <a:t> 拥塞避免机制：</a:t>
            </a:r>
            <a:endParaRPr lang="en-US" altLang="zh-CN" sz="2400" dirty="0">
              <a:solidFill>
                <a:schemeClr val="tx1">
                  <a:lumMod val="65000"/>
                  <a:lumOff val="35000"/>
                </a:schemeClr>
              </a:solidFill>
            </a:endParaRPr>
          </a:p>
          <a:p>
            <a:pPr>
              <a:lnSpc>
                <a:spcPct val="150000"/>
              </a:lnSpc>
            </a:pPr>
            <a:r>
              <a:rPr lang="zh-CN" altLang="en-US" sz="1600" dirty="0">
                <a:solidFill>
                  <a:schemeClr val="tx1">
                    <a:lumMod val="65000"/>
                    <a:lumOff val="35000"/>
                  </a:schemeClr>
                </a:solidFill>
              </a:rPr>
              <a:t>慢启动算法：主机刚开始发送数据报的时先探测网络的状况。如果网络状况良好，即发送方发送的报文段可以被接受，那么就加倍发送窗口的大小。因此上图中的增长是非线性的。</a:t>
            </a:r>
            <a:endParaRPr lang="en-US" altLang="zh-CN" sz="1600" dirty="0">
              <a:solidFill>
                <a:schemeClr val="tx1">
                  <a:lumMod val="65000"/>
                  <a:lumOff val="35000"/>
                </a:schemeClr>
              </a:solidFill>
            </a:endParaRPr>
          </a:p>
          <a:p>
            <a:pPr>
              <a:lnSpc>
                <a:spcPct val="150000"/>
              </a:lnSpc>
            </a:pPr>
            <a:r>
              <a:rPr lang="zh-CN" altLang="en-US" sz="1600" dirty="0">
                <a:solidFill>
                  <a:schemeClr val="tx1">
                    <a:lumMod val="65000"/>
                    <a:lumOff val="35000"/>
                  </a:schemeClr>
                </a:solidFill>
              </a:rPr>
              <a:t>拥塞窗口的大小不会无限制的增长下去，因此小数据包受慢启动机制影响会比大数据包更显著。</a:t>
            </a:r>
          </a:p>
        </p:txBody>
      </p:sp>
    </p:spTree>
    <p:extLst>
      <p:ext uri="{BB962C8B-B14F-4D97-AF65-F5344CB8AC3E}">
        <p14:creationId xmlns:p14="http://schemas.microsoft.com/office/powerpoint/2010/main" val="2337676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ṩļïḓè">
            <a:extLst>
              <a:ext uri="{FF2B5EF4-FFF2-40B4-BE49-F238E27FC236}">
                <a16:creationId xmlns:a16="http://schemas.microsoft.com/office/drawing/2014/main" id="{86396C27-3FCC-422D-A904-D3707C367DEF}"/>
              </a:ext>
            </a:extLst>
          </p:cNvPr>
          <p:cNvSpPr txBox="1"/>
          <p:nvPr/>
        </p:nvSpPr>
        <p:spPr bwMode="auto">
          <a:xfrm>
            <a:off x="753149" y="1096756"/>
            <a:ext cx="7544044"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CN" altLang="en-US"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实验心得</a:t>
            </a:r>
            <a:r>
              <a:rPr lang="en-US" altLang="zh-CN"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&amp;</a:t>
            </a:r>
            <a:r>
              <a:rPr lang="zh-CN" altLang="en-US"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与理论课的联系</a:t>
            </a:r>
            <a:endParaRPr lang="en-US" altLang="zh-CN"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9" name="组合 8">
            <a:extLst>
              <a:ext uri="{FF2B5EF4-FFF2-40B4-BE49-F238E27FC236}">
                <a16:creationId xmlns:a16="http://schemas.microsoft.com/office/drawing/2014/main" id="{A4D6B3ED-B719-4592-83F8-CAE965326696}"/>
              </a:ext>
            </a:extLst>
          </p:cNvPr>
          <p:cNvGrpSpPr/>
          <p:nvPr/>
        </p:nvGrpSpPr>
        <p:grpSpPr>
          <a:xfrm>
            <a:off x="8432660" y="1411360"/>
            <a:ext cx="1016000" cy="152400"/>
            <a:chOff x="-2407920" y="-1463040"/>
            <a:chExt cx="1828800" cy="274320"/>
          </a:xfrm>
          <a:solidFill>
            <a:srgbClr val="CCB5A5"/>
          </a:solidFill>
        </p:grpSpPr>
        <p:sp>
          <p:nvSpPr>
            <p:cNvPr id="10" name="椭圆 9">
              <a:extLst>
                <a:ext uri="{FF2B5EF4-FFF2-40B4-BE49-F238E27FC236}">
                  <a16:creationId xmlns:a16="http://schemas.microsoft.com/office/drawing/2014/main" id="{1C7D0E95-C9CE-48FA-A2C2-04A41636C9B8}"/>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35C0A0EA-D515-4F89-B8F1-92C180108C7A}"/>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椭圆 11">
              <a:extLst>
                <a:ext uri="{FF2B5EF4-FFF2-40B4-BE49-F238E27FC236}">
                  <a16:creationId xmlns:a16="http://schemas.microsoft.com/office/drawing/2014/main" id="{9D71CB5B-FB8C-47F3-87CD-F17702B4AE03}"/>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椭圆 12">
              <a:extLst>
                <a:ext uri="{FF2B5EF4-FFF2-40B4-BE49-F238E27FC236}">
                  <a16:creationId xmlns:a16="http://schemas.microsoft.com/office/drawing/2014/main" id="{0D1E19B6-7A92-4CC8-8C6E-41249A4F5F3C}"/>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 name="文本框 4">
            <a:extLst>
              <a:ext uri="{FF2B5EF4-FFF2-40B4-BE49-F238E27FC236}">
                <a16:creationId xmlns:a16="http://schemas.microsoft.com/office/drawing/2014/main" id="{F4652BEE-C72B-3149-A801-F35A70E6B5FF}"/>
              </a:ext>
            </a:extLst>
          </p:cNvPr>
          <p:cNvSpPr txBox="1"/>
          <p:nvPr/>
        </p:nvSpPr>
        <p:spPr>
          <a:xfrm>
            <a:off x="728272" y="2367704"/>
            <a:ext cx="10735455" cy="2611933"/>
          </a:xfrm>
          <a:prstGeom prst="rect">
            <a:avLst/>
          </a:prstGeom>
          <a:noFill/>
        </p:spPr>
        <p:txBody>
          <a:bodyPr wrap="square" rtlCol="0">
            <a:spAutoFit/>
          </a:bodyPr>
          <a:lstStyle/>
          <a:p>
            <a:pPr marL="342900" indent="-342900">
              <a:lnSpc>
                <a:spcPct val="150000"/>
              </a:lnSpc>
              <a:buAutoNum type="arabicPeriod"/>
            </a:pPr>
            <a:r>
              <a:rPr lang="zh-CN" altLang="en-US" sz="2800" dirty="0">
                <a:solidFill>
                  <a:schemeClr val="tx1">
                    <a:lumMod val="65000"/>
                    <a:lumOff val="35000"/>
                  </a:schemeClr>
                </a:solidFill>
                <a:latin typeface="+mn-ea"/>
              </a:rPr>
              <a:t>深入理解</a:t>
            </a:r>
            <a:r>
              <a:rPr lang="en-US" altLang="zh-CN" sz="2800" dirty="0">
                <a:solidFill>
                  <a:schemeClr val="tx1">
                    <a:lumMod val="65000"/>
                    <a:lumOff val="35000"/>
                  </a:schemeClr>
                </a:solidFill>
                <a:latin typeface="+mn-ea"/>
              </a:rPr>
              <a:t>DNS</a:t>
            </a:r>
            <a:r>
              <a:rPr lang="zh-CN" altLang="en-US" sz="2800" dirty="0">
                <a:solidFill>
                  <a:schemeClr val="tx1">
                    <a:lumMod val="65000"/>
                    <a:lumOff val="35000"/>
                  </a:schemeClr>
                </a:solidFill>
                <a:latin typeface="+mn-ea"/>
              </a:rPr>
              <a:t>协议、</a:t>
            </a:r>
            <a:r>
              <a:rPr lang="en-US" altLang="zh-CN" sz="2800" dirty="0">
                <a:solidFill>
                  <a:schemeClr val="tx1">
                    <a:lumMod val="65000"/>
                    <a:lumOff val="35000"/>
                  </a:schemeClr>
                </a:solidFill>
                <a:latin typeface="+mn-ea"/>
              </a:rPr>
              <a:t>TCP</a:t>
            </a:r>
            <a:r>
              <a:rPr lang="zh-CN" altLang="en-US" sz="2800" dirty="0">
                <a:solidFill>
                  <a:schemeClr val="tx1">
                    <a:lumMod val="65000"/>
                    <a:lumOff val="35000"/>
                  </a:schemeClr>
                </a:solidFill>
                <a:latin typeface="+mn-ea"/>
              </a:rPr>
              <a:t>协议、</a:t>
            </a:r>
            <a:r>
              <a:rPr lang="en-US" altLang="zh-CN" sz="2800" dirty="0">
                <a:solidFill>
                  <a:schemeClr val="tx1">
                    <a:lumMod val="65000"/>
                    <a:lumOff val="35000"/>
                  </a:schemeClr>
                </a:solidFill>
                <a:latin typeface="+mn-ea"/>
              </a:rPr>
              <a:t>HTTP</a:t>
            </a:r>
            <a:r>
              <a:rPr lang="zh-CN" altLang="en-US" sz="2800" dirty="0">
                <a:solidFill>
                  <a:schemeClr val="tx1">
                    <a:lumMod val="65000"/>
                    <a:lumOff val="35000"/>
                  </a:schemeClr>
                </a:solidFill>
                <a:latin typeface="+mn-ea"/>
              </a:rPr>
              <a:t>协议、</a:t>
            </a:r>
            <a:r>
              <a:rPr lang="en-US" altLang="zh-CN" sz="2800" dirty="0">
                <a:solidFill>
                  <a:schemeClr val="tx1">
                    <a:lumMod val="65000"/>
                    <a:lumOff val="35000"/>
                  </a:schemeClr>
                </a:solidFill>
                <a:latin typeface="+mn-ea"/>
              </a:rPr>
              <a:t>ARP</a:t>
            </a:r>
            <a:r>
              <a:rPr lang="zh-CN" altLang="en-US" sz="2800" dirty="0">
                <a:solidFill>
                  <a:schemeClr val="tx1">
                    <a:lumMod val="65000"/>
                    <a:lumOff val="35000"/>
                  </a:schemeClr>
                </a:solidFill>
                <a:latin typeface="+mn-ea"/>
              </a:rPr>
              <a:t>协议的功能和他们之间的协作。</a:t>
            </a:r>
            <a:endParaRPr lang="en-US" altLang="zh-CN" sz="2800" dirty="0">
              <a:solidFill>
                <a:schemeClr val="tx1">
                  <a:lumMod val="65000"/>
                  <a:lumOff val="35000"/>
                </a:schemeClr>
              </a:solidFill>
              <a:latin typeface="+mn-ea"/>
            </a:endParaRPr>
          </a:p>
          <a:p>
            <a:pPr marL="342900" indent="-342900">
              <a:lnSpc>
                <a:spcPct val="150000"/>
              </a:lnSpc>
              <a:buAutoNum type="arabicPeriod"/>
            </a:pPr>
            <a:r>
              <a:rPr lang="zh-CN" altLang="en-US" sz="2800" dirty="0">
                <a:solidFill>
                  <a:schemeClr val="tx1">
                    <a:lumMod val="65000"/>
                    <a:lumOff val="35000"/>
                  </a:schemeClr>
                </a:solidFill>
                <a:latin typeface="+mn-ea"/>
              </a:rPr>
              <a:t>作图分析了不同带宽对传输文件所需要的时间的影响，了解了</a:t>
            </a:r>
            <a:r>
              <a:rPr lang="en-US" altLang="zh-CN" sz="2800" dirty="0">
                <a:solidFill>
                  <a:schemeClr val="tx1">
                    <a:lumMod val="65000"/>
                    <a:lumOff val="35000"/>
                  </a:schemeClr>
                </a:solidFill>
                <a:latin typeface="+mn-ea"/>
              </a:rPr>
              <a:t>TCP</a:t>
            </a:r>
            <a:r>
              <a:rPr lang="zh-CN" altLang="en-US" sz="2800" dirty="0">
                <a:solidFill>
                  <a:schemeClr val="tx1">
                    <a:lumMod val="65000"/>
                    <a:lumOff val="35000"/>
                  </a:schemeClr>
                </a:solidFill>
                <a:latin typeface="+mn-ea"/>
              </a:rPr>
              <a:t>协议中的慢启动和拥塞避免机制。</a:t>
            </a:r>
          </a:p>
        </p:txBody>
      </p:sp>
    </p:spTree>
    <p:extLst>
      <p:ext uri="{BB962C8B-B14F-4D97-AF65-F5344CB8AC3E}">
        <p14:creationId xmlns:p14="http://schemas.microsoft.com/office/powerpoint/2010/main" val="962118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8E9A11A-6B93-438A-8297-1AF5A90CECB2}"/>
              </a:ext>
            </a:extLst>
          </p:cNvPr>
          <p:cNvSpPr/>
          <p:nvPr/>
        </p:nvSpPr>
        <p:spPr>
          <a:xfrm>
            <a:off x="1153843" y="964516"/>
            <a:ext cx="9884313" cy="4928968"/>
          </a:xfrm>
          <a:prstGeom prst="rect">
            <a:avLst/>
          </a:prstGeom>
          <a:solidFill>
            <a:srgbClr val="F6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 name="iṩļïḓè">
            <a:extLst>
              <a:ext uri="{FF2B5EF4-FFF2-40B4-BE49-F238E27FC236}">
                <a16:creationId xmlns:a16="http://schemas.microsoft.com/office/drawing/2014/main" id="{BA9F4A4D-FF18-4F83-8437-B52E5D4B8651}"/>
              </a:ext>
            </a:extLst>
          </p:cNvPr>
          <p:cNvSpPr txBox="1"/>
          <p:nvPr/>
        </p:nvSpPr>
        <p:spPr bwMode="auto">
          <a:xfrm>
            <a:off x="3727678" y="1433747"/>
            <a:ext cx="4736642"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03-Socket</a:t>
            </a:r>
          </a:p>
        </p:txBody>
      </p:sp>
      <p:sp>
        <p:nvSpPr>
          <p:cNvPr id="6" name="Synergistically utilize technically sound portals with frictionless chains. Dramatically customize…">
            <a:extLst>
              <a:ext uri="{FF2B5EF4-FFF2-40B4-BE49-F238E27FC236}">
                <a16:creationId xmlns:a16="http://schemas.microsoft.com/office/drawing/2014/main" id="{7555BEC9-6256-4569-9516-C8D5F447EE5D}"/>
              </a:ext>
            </a:extLst>
          </p:cNvPr>
          <p:cNvSpPr txBox="1"/>
          <p:nvPr/>
        </p:nvSpPr>
        <p:spPr>
          <a:xfrm>
            <a:off x="1814185" y="2878947"/>
            <a:ext cx="8699093" cy="285956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nSpc>
                <a:spcPct val="150000"/>
              </a:lnSpc>
            </a:pPr>
            <a:r>
              <a:rPr lang="zh-CN" altLang="en-US" dirty="0">
                <a:solidFill>
                  <a:schemeClr val="tx1">
                    <a:lumMod val="65000"/>
                    <a:lumOff val="35000"/>
                  </a:schemeClr>
                </a:solidFill>
                <a:latin typeface="+mn-ea"/>
              </a:rPr>
              <a:t>使用</a:t>
            </a:r>
            <a:r>
              <a:rPr lang="en-US" altLang="zh-CN" dirty="0">
                <a:solidFill>
                  <a:schemeClr val="tx1">
                    <a:lumMod val="65000"/>
                    <a:lumOff val="35000"/>
                  </a:schemeClr>
                </a:solidFill>
                <a:latin typeface="+mn-ea"/>
              </a:rPr>
              <a:t>C</a:t>
            </a:r>
            <a:r>
              <a:rPr lang="zh-CN" altLang="en-US" dirty="0">
                <a:solidFill>
                  <a:schemeClr val="tx1">
                    <a:lumMod val="65000"/>
                    <a:lumOff val="35000"/>
                  </a:schemeClr>
                </a:solidFill>
                <a:latin typeface="+mn-ea"/>
              </a:rPr>
              <a:t>语言实现</a:t>
            </a:r>
            <a:r>
              <a:rPr lang="en-US" altLang="zh-CN" dirty="0">
                <a:solidFill>
                  <a:schemeClr val="tx1">
                    <a:lumMod val="65000"/>
                    <a:lumOff val="35000"/>
                  </a:schemeClr>
                </a:solidFill>
                <a:latin typeface="+mn-ea"/>
              </a:rPr>
              <a:t>HTTP</a:t>
            </a:r>
            <a:r>
              <a:rPr lang="zh-CN" altLang="en-US" dirty="0">
                <a:solidFill>
                  <a:schemeClr val="tx1">
                    <a:lumMod val="65000"/>
                    <a:lumOff val="35000"/>
                  </a:schemeClr>
                </a:solidFill>
                <a:latin typeface="+mn-ea"/>
              </a:rPr>
              <a:t>服务器和</a:t>
            </a:r>
            <a:r>
              <a:rPr lang="en-US" altLang="zh-CN" dirty="0">
                <a:solidFill>
                  <a:schemeClr val="tx1">
                    <a:lumMod val="65000"/>
                    <a:lumOff val="35000"/>
                  </a:schemeClr>
                </a:solidFill>
                <a:latin typeface="+mn-ea"/>
              </a:rPr>
              <a:t>HTTP</a:t>
            </a:r>
            <a:r>
              <a:rPr lang="zh-CN" altLang="en-US" dirty="0">
                <a:solidFill>
                  <a:schemeClr val="tx1">
                    <a:lumMod val="65000"/>
                    <a:lumOff val="35000"/>
                  </a:schemeClr>
                </a:solidFill>
                <a:latin typeface="+mn-ea"/>
              </a:rPr>
              <a:t>客户端，具体要求包括：</a:t>
            </a:r>
          </a:p>
          <a:p>
            <a:pPr marL="342900" indent="-342900">
              <a:lnSpc>
                <a:spcPct val="150000"/>
              </a:lnSpc>
              <a:buAutoNum type="arabicPeriod"/>
            </a:pPr>
            <a:r>
              <a:rPr lang="zh-CN" altLang="en-US" dirty="0">
                <a:solidFill>
                  <a:schemeClr val="tx1">
                    <a:lumMod val="65000"/>
                    <a:lumOff val="35000"/>
                  </a:schemeClr>
                </a:solidFill>
                <a:latin typeface="+mn-ea"/>
              </a:rPr>
              <a:t>服务器监听</a:t>
            </a:r>
            <a:r>
              <a:rPr lang="en-US" altLang="zh-CN" dirty="0">
                <a:solidFill>
                  <a:schemeClr val="tx1">
                    <a:lumMod val="65000"/>
                    <a:lumOff val="35000"/>
                  </a:schemeClr>
                </a:solidFill>
                <a:latin typeface="+mn-ea"/>
              </a:rPr>
              <a:t>80</a:t>
            </a:r>
            <a:r>
              <a:rPr lang="zh-CN" altLang="en-US" dirty="0">
                <a:solidFill>
                  <a:schemeClr val="tx1">
                    <a:lumMod val="65000"/>
                    <a:lumOff val="35000"/>
                  </a:schemeClr>
                </a:solidFill>
                <a:latin typeface="+mn-ea"/>
              </a:rPr>
              <a:t>端口，收到请求并做出回答</a:t>
            </a:r>
            <a:endParaRPr lang="en-US" altLang="zh-CN" dirty="0">
              <a:solidFill>
                <a:schemeClr val="tx1">
                  <a:lumMod val="65000"/>
                  <a:lumOff val="35000"/>
                </a:schemeClr>
              </a:solidFill>
              <a:latin typeface="+mn-ea"/>
            </a:endParaRPr>
          </a:p>
          <a:p>
            <a:pPr marL="342900" indent="-342900">
              <a:lnSpc>
                <a:spcPct val="150000"/>
              </a:lnSpc>
              <a:buAutoNum type="arabicPeriod"/>
            </a:pPr>
            <a:r>
              <a:rPr lang="zh-CN" altLang="en-US" dirty="0">
                <a:solidFill>
                  <a:schemeClr val="tx1">
                    <a:lumMod val="65000"/>
                    <a:lumOff val="35000"/>
                  </a:schemeClr>
                </a:solidFill>
                <a:latin typeface="+mn-ea"/>
              </a:rPr>
              <a:t>支持</a:t>
            </a:r>
            <a:r>
              <a:rPr lang="en-US" altLang="zh-CN" dirty="0">
                <a:solidFill>
                  <a:schemeClr val="tx1">
                    <a:lumMod val="65000"/>
                    <a:lumOff val="35000"/>
                  </a:schemeClr>
                </a:solidFill>
                <a:latin typeface="+mn-ea"/>
              </a:rPr>
              <a:t>HTTP Get</a:t>
            </a:r>
            <a:r>
              <a:rPr lang="zh-CN" altLang="en-US" dirty="0">
                <a:solidFill>
                  <a:schemeClr val="tx1">
                    <a:lumMod val="65000"/>
                    <a:lumOff val="35000"/>
                  </a:schemeClr>
                </a:solidFill>
                <a:latin typeface="+mn-ea"/>
              </a:rPr>
              <a:t>方法</a:t>
            </a:r>
            <a:endParaRPr lang="en-US" altLang="zh-CN" dirty="0">
              <a:solidFill>
                <a:schemeClr val="tx1">
                  <a:lumMod val="65000"/>
                  <a:lumOff val="35000"/>
                </a:schemeClr>
              </a:solidFill>
              <a:latin typeface="+mn-ea"/>
            </a:endParaRPr>
          </a:p>
          <a:p>
            <a:pPr marL="342900" indent="-342900">
              <a:lnSpc>
                <a:spcPct val="150000"/>
              </a:lnSpc>
              <a:buAutoNum type="arabicPeriod"/>
            </a:pPr>
            <a:r>
              <a:rPr lang="zh-CN" altLang="en-US" dirty="0">
                <a:solidFill>
                  <a:schemeClr val="tx1">
                    <a:lumMod val="65000"/>
                    <a:lumOff val="35000"/>
                  </a:schemeClr>
                </a:solidFill>
                <a:latin typeface="+mn-ea"/>
              </a:rPr>
              <a:t>支持连续多次获取文件</a:t>
            </a:r>
            <a:endParaRPr lang="en-US" altLang="zh-CN" dirty="0">
              <a:solidFill>
                <a:schemeClr val="tx1">
                  <a:lumMod val="65000"/>
                  <a:lumOff val="35000"/>
                </a:schemeClr>
              </a:solidFill>
              <a:latin typeface="+mn-ea"/>
            </a:endParaRPr>
          </a:p>
          <a:p>
            <a:pPr marL="342900" indent="-342900">
              <a:lnSpc>
                <a:spcPct val="150000"/>
              </a:lnSpc>
              <a:buAutoNum type="arabicPeriod"/>
            </a:pPr>
            <a:r>
              <a:rPr lang="zh-CN" altLang="en-US" dirty="0">
                <a:solidFill>
                  <a:schemeClr val="tx1">
                    <a:lumMod val="65000"/>
                    <a:lumOff val="35000"/>
                  </a:schemeClr>
                </a:solidFill>
                <a:latin typeface="+mn-ea"/>
              </a:rPr>
              <a:t>支持多个客户端获取文件</a:t>
            </a:r>
            <a:endParaRPr lang="en-US" altLang="zh-CN" dirty="0">
              <a:solidFill>
                <a:schemeClr val="tx1">
                  <a:lumMod val="65000"/>
                  <a:lumOff val="35000"/>
                </a:schemeClr>
              </a:solidFill>
              <a:latin typeface="+mn-ea"/>
            </a:endParaRPr>
          </a:p>
          <a:p>
            <a:pPr marL="342900" indent="-342900">
              <a:lnSpc>
                <a:spcPct val="150000"/>
              </a:lnSpc>
              <a:buAutoNum type="arabicPeriod"/>
            </a:pPr>
            <a:r>
              <a:rPr lang="zh-CN" altLang="en-US" dirty="0">
                <a:solidFill>
                  <a:schemeClr val="tx1">
                    <a:lumMod val="65000"/>
                    <a:lumOff val="35000"/>
                  </a:schemeClr>
                </a:solidFill>
                <a:latin typeface="+mn-ea"/>
              </a:rPr>
              <a:t>支持请求不存在的文件</a:t>
            </a:r>
          </a:p>
          <a:p>
            <a:pPr algn="ctr">
              <a:lnSpc>
                <a:spcPct val="150000"/>
              </a:lnSpc>
            </a:pPr>
            <a:endParaRPr lang="zh-CN" altLang="en-US" spc="300" dirty="0">
              <a:solidFill>
                <a:schemeClr val="tx1">
                  <a:lumMod val="65000"/>
                  <a:lumOff val="35000"/>
                </a:schemeClr>
              </a:solidFill>
              <a:latin typeface="+mn-ea"/>
              <a:sym typeface="思源黑体 Medium" panose="020B0600000000000000" pitchFamily="34" charset="-122"/>
            </a:endParaRPr>
          </a:p>
        </p:txBody>
      </p:sp>
      <p:grpSp>
        <p:nvGrpSpPr>
          <p:cNvPr id="7" name="组合 6">
            <a:extLst>
              <a:ext uri="{FF2B5EF4-FFF2-40B4-BE49-F238E27FC236}">
                <a16:creationId xmlns:a16="http://schemas.microsoft.com/office/drawing/2014/main" id="{EE76748F-C88C-4710-B556-5320713072B0}"/>
              </a:ext>
            </a:extLst>
          </p:cNvPr>
          <p:cNvGrpSpPr/>
          <p:nvPr/>
        </p:nvGrpSpPr>
        <p:grpSpPr>
          <a:xfrm>
            <a:off x="5587999" y="2470951"/>
            <a:ext cx="1016000" cy="152400"/>
            <a:chOff x="-2407920" y="-1463040"/>
            <a:chExt cx="1828800" cy="274320"/>
          </a:xfrm>
          <a:solidFill>
            <a:srgbClr val="CCB5A5"/>
          </a:solidFill>
        </p:grpSpPr>
        <p:sp>
          <p:nvSpPr>
            <p:cNvPr id="8" name="椭圆 7">
              <a:extLst>
                <a:ext uri="{FF2B5EF4-FFF2-40B4-BE49-F238E27FC236}">
                  <a16:creationId xmlns:a16="http://schemas.microsoft.com/office/drawing/2014/main" id="{126856C0-8947-43DC-A601-5C4D48B85E43}"/>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椭圆 8">
              <a:extLst>
                <a:ext uri="{FF2B5EF4-FFF2-40B4-BE49-F238E27FC236}">
                  <a16:creationId xmlns:a16="http://schemas.microsoft.com/office/drawing/2014/main" id="{6CF77EBB-572E-4C5E-8D05-5F613C9E5557}"/>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椭圆 9">
              <a:extLst>
                <a:ext uri="{FF2B5EF4-FFF2-40B4-BE49-F238E27FC236}">
                  <a16:creationId xmlns:a16="http://schemas.microsoft.com/office/drawing/2014/main" id="{02D6E69C-BA93-4616-84E1-33CE5DCC635E}"/>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35F84AA7-4FF0-44CD-BF48-754ED91D8A09}"/>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Tree>
    <p:extLst>
      <p:ext uri="{BB962C8B-B14F-4D97-AF65-F5344CB8AC3E}">
        <p14:creationId xmlns:p14="http://schemas.microsoft.com/office/powerpoint/2010/main" val="497330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ṩļïḓè">
            <a:extLst>
              <a:ext uri="{FF2B5EF4-FFF2-40B4-BE49-F238E27FC236}">
                <a16:creationId xmlns:a16="http://schemas.microsoft.com/office/drawing/2014/main" id="{86396C27-3FCC-422D-A904-D3707C367DEF}"/>
              </a:ext>
            </a:extLst>
          </p:cNvPr>
          <p:cNvSpPr txBox="1"/>
          <p:nvPr/>
        </p:nvSpPr>
        <p:spPr bwMode="auto">
          <a:xfrm>
            <a:off x="753149" y="1096756"/>
            <a:ext cx="3006192"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实验心得</a:t>
            </a:r>
            <a:endParaRPr lang="en-US" altLang="zh-CN"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9" name="组合 8">
            <a:extLst>
              <a:ext uri="{FF2B5EF4-FFF2-40B4-BE49-F238E27FC236}">
                <a16:creationId xmlns:a16="http://schemas.microsoft.com/office/drawing/2014/main" id="{A4D6B3ED-B719-4592-83F8-CAE965326696}"/>
              </a:ext>
            </a:extLst>
          </p:cNvPr>
          <p:cNvGrpSpPr/>
          <p:nvPr/>
        </p:nvGrpSpPr>
        <p:grpSpPr>
          <a:xfrm>
            <a:off x="3635808" y="1475044"/>
            <a:ext cx="1016000" cy="152400"/>
            <a:chOff x="-2407920" y="-1463040"/>
            <a:chExt cx="1828800" cy="274320"/>
          </a:xfrm>
          <a:solidFill>
            <a:srgbClr val="CCB5A5"/>
          </a:solidFill>
        </p:grpSpPr>
        <p:sp>
          <p:nvSpPr>
            <p:cNvPr id="10" name="椭圆 9">
              <a:extLst>
                <a:ext uri="{FF2B5EF4-FFF2-40B4-BE49-F238E27FC236}">
                  <a16:creationId xmlns:a16="http://schemas.microsoft.com/office/drawing/2014/main" id="{1C7D0E95-C9CE-48FA-A2C2-04A41636C9B8}"/>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35C0A0EA-D515-4F89-B8F1-92C180108C7A}"/>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椭圆 11">
              <a:extLst>
                <a:ext uri="{FF2B5EF4-FFF2-40B4-BE49-F238E27FC236}">
                  <a16:creationId xmlns:a16="http://schemas.microsoft.com/office/drawing/2014/main" id="{9D71CB5B-FB8C-47F3-87CD-F17702B4AE03}"/>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椭圆 12">
              <a:extLst>
                <a:ext uri="{FF2B5EF4-FFF2-40B4-BE49-F238E27FC236}">
                  <a16:creationId xmlns:a16="http://schemas.microsoft.com/office/drawing/2014/main" id="{0D1E19B6-7A92-4CC8-8C6E-41249A4F5F3C}"/>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 name="文本框 4">
            <a:extLst>
              <a:ext uri="{FF2B5EF4-FFF2-40B4-BE49-F238E27FC236}">
                <a16:creationId xmlns:a16="http://schemas.microsoft.com/office/drawing/2014/main" id="{F4652BEE-C72B-3149-A801-F35A70E6B5FF}"/>
              </a:ext>
            </a:extLst>
          </p:cNvPr>
          <p:cNvSpPr txBox="1"/>
          <p:nvPr/>
        </p:nvSpPr>
        <p:spPr>
          <a:xfrm>
            <a:off x="728272" y="2367704"/>
            <a:ext cx="10735455" cy="3277051"/>
          </a:xfrm>
          <a:prstGeom prst="rect">
            <a:avLst/>
          </a:prstGeom>
          <a:noFill/>
        </p:spPr>
        <p:txBody>
          <a:bodyPr wrap="square" rtlCol="0">
            <a:spAutoFit/>
          </a:bodyPr>
          <a:lstStyle/>
          <a:p>
            <a:pPr>
              <a:lnSpc>
                <a:spcPct val="150000"/>
              </a:lnSpc>
            </a:pPr>
            <a:r>
              <a:rPr lang="en-US" altLang="zh-CN" sz="2000" dirty="0">
                <a:solidFill>
                  <a:schemeClr val="tx1">
                    <a:lumMod val="65000"/>
                    <a:lumOff val="35000"/>
                  </a:schemeClr>
                </a:solidFill>
                <a:latin typeface="+mn-ea"/>
              </a:rPr>
              <a:t>HTTP</a:t>
            </a:r>
            <a:r>
              <a:rPr lang="zh-CN" altLang="en-US" sz="2000" dirty="0">
                <a:solidFill>
                  <a:schemeClr val="tx1">
                    <a:lumMod val="65000"/>
                    <a:lumOff val="35000"/>
                  </a:schemeClr>
                </a:solidFill>
                <a:latin typeface="+mn-ea"/>
              </a:rPr>
              <a:t>报文是用于</a:t>
            </a:r>
            <a:r>
              <a:rPr lang="en-US" altLang="zh-CN" sz="2000" dirty="0">
                <a:solidFill>
                  <a:schemeClr val="tx1">
                    <a:lumMod val="65000"/>
                    <a:lumOff val="35000"/>
                  </a:schemeClr>
                </a:solidFill>
                <a:latin typeface="+mn-ea"/>
              </a:rPr>
              <a:t>HTTP</a:t>
            </a:r>
            <a:r>
              <a:rPr lang="zh-CN" altLang="en-US" sz="2000" dirty="0">
                <a:solidFill>
                  <a:schemeClr val="tx1">
                    <a:lumMod val="65000"/>
                    <a:lumOff val="35000"/>
                  </a:schemeClr>
                </a:solidFill>
                <a:latin typeface="+mn-ea"/>
              </a:rPr>
              <a:t>协议交互的信息。因为</a:t>
            </a:r>
            <a:r>
              <a:rPr lang="en-US" altLang="zh-CN" sz="2000" dirty="0">
                <a:solidFill>
                  <a:schemeClr val="tx1">
                    <a:lumMod val="65000"/>
                    <a:lumOff val="35000"/>
                  </a:schemeClr>
                </a:solidFill>
                <a:latin typeface="+mn-ea"/>
              </a:rPr>
              <a:t>HTTP</a:t>
            </a:r>
            <a:r>
              <a:rPr lang="zh-CN" altLang="en-US" sz="2000" dirty="0">
                <a:solidFill>
                  <a:schemeClr val="tx1">
                    <a:lumMod val="65000"/>
                    <a:lumOff val="35000"/>
                  </a:schemeClr>
                </a:solidFill>
                <a:latin typeface="+mn-ea"/>
              </a:rPr>
              <a:t>通信过程包括客户端往服务器端发送请求以及服务器端给客户端返回响应两个过程，所以会产生相应的</a:t>
            </a:r>
            <a:r>
              <a:rPr lang="zh-CN" altLang="en-US" sz="2000" b="1" dirty="0">
                <a:solidFill>
                  <a:schemeClr val="tx1">
                    <a:lumMod val="65000"/>
                    <a:lumOff val="35000"/>
                  </a:schemeClr>
                </a:solidFill>
                <a:latin typeface="+mn-ea"/>
              </a:rPr>
              <a:t>请求报文</a:t>
            </a:r>
            <a:r>
              <a:rPr lang="zh-CN" altLang="en-US" sz="2000" dirty="0">
                <a:solidFill>
                  <a:schemeClr val="tx1">
                    <a:lumMod val="65000"/>
                    <a:lumOff val="35000"/>
                  </a:schemeClr>
                </a:solidFill>
                <a:latin typeface="+mn-ea"/>
              </a:rPr>
              <a:t>和</a:t>
            </a:r>
            <a:r>
              <a:rPr lang="zh-CN" altLang="en-US" sz="2000" b="1" dirty="0">
                <a:solidFill>
                  <a:schemeClr val="tx1">
                    <a:lumMod val="65000"/>
                    <a:lumOff val="35000"/>
                  </a:schemeClr>
                </a:solidFill>
                <a:latin typeface="+mn-ea"/>
              </a:rPr>
              <a:t>响应报文</a:t>
            </a:r>
            <a:r>
              <a:rPr lang="zh-CN" altLang="en-US" sz="2000" dirty="0">
                <a:solidFill>
                  <a:schemeClr val="tx1">
                    <a:lumMod val="65000"/>
                    <a:lumOff val="35000"/>
                  </a:schemeClr>
                </a:solidFill>
                <a:latin typeface="+mn-ea"/>
              </a:rPr>
              <a:t>。本次实验中需要具体了解这两种报文的格式。</a:t>
            </a:r>
          </a:p>
          <a:p>
            <a:pPr>
              <a:lnSpc>
                <a:spcPct val="150000"/>
              </a:lnSpc>
            </a:pPr>
            <a:endParaRPr lang="en-US" altLang="zh-CN" sz="2000" dirty="0">
              <a:solidFill>
                <a:schemeClr val="tx1">
                  <a:lumMod val="65000"/>
                  <a:lumOff val="35000"/>
                </a:schemeClr>
              </a:solidFill>
              <a:latin typeface="+mn-ea"/>
            </a:endParaRPr>
          </a:p>
          <a:p>
            <a:pPr>
              <a:lnSpc>
                <a:spcPct val="150000"/>
              </a:lnSpc>
            </a:pPr>
            <a:r>
              <a:rPr lang="zh-CN" altLang="en-US" sz="2000" dirty="0">
                <a:solidFill>
                  <a:schemeClr val="tx1">
                    <a:lumMod val="65000"/>
                    <a:lumOff val="35000"/>
                  </a:schemeClr>
                </a:solidFill>
                <a:latin typeface="+mn-ea"/>
              </a:rPr>
              <a:t>一开始用</a:t>
            </a:r>
            <a:r>
              <a:rPr lang="en-US" altLang="zh-CN" sz="2000" dirty="0" err="1">
                <a:solidFill>
                  <a:schemeClr val="tx1">
                    <a:lumMod val="65000"/>
                    <a:lumOff val="35000"/>
                  </a:schemeClr>
                </a:solidFill>
                <a:latin typeface="+mn-ea"/>
              </a:rPr>
              <a:t>SimpleHTTPServer</a:t>
            </a:r>
            <a:r>
              <a:rPr lang="zh-CN" altLang="en-US" sz="2000" dirty="0">
                <a:solidFill>
                  <a:schemeClr val="tx1">
                    <a:lumMod val="65000"/>
                    <a:lumOff val="35000"/>
                  </a:schemeClr>
                </a:solidFill>
                <a:latin typeface="+mn-ea"/>
              </a:rPr>
              <a:t>测试自己写的</a:t>
            </a:r>
            <a:r>
              <a:rPr lang="en-US" altLang="zh-CN" sz="2000" dirty="0">
                <a:solidFill>
                  <a:schemeClr val="tx1">
                    <a:lumMod val="65000"/>
                    <a:lumOff val="35000"/>
                  </a:schemeClr>
                </a:solidFill>
                <a:latin typeface="+mn-ea"/>
              </a:rPr>
              <a:t>client</a:t>
            </a:r>
            <a:r>
              <a:rPr lang="zh-CN" altLang="en-US" sz="2000" dirty="0">
                <a:solidFill>
                  <a:schemeClr val="tx1">
                    <a:lumMod val="65000"/>
                    <a:lumOff val="35000"/>
                  </a:schemeClr>
                </a:solidFill>
                <a:latin typeface="+mn-ea"/>
              </a:rPr>
              <a:t>时一直出错，但是用自己写的</a:t>
            </a:r>
            <a:r>
              <a:rPr lang="en-US" altLang="zh-CN" sz="2000" dirty="0">
                <a:solidFill>
                  <a:schemeClr val="tx1">
                    <a:lumMod val="65000"/>
                    <a:lumOff val="35000"/>
                  </a:schemeClr>
                </a:solidFill>
                <a:latin typeface="+mn-ea"/>
              </a:rPr>
              <a:t>server</a:t>
            </a:r>
            <a:r>
              <a:rPr lang="zh-CN" altLang="en-US" sz="2000" dirty="0">
                <a:solidFill>
                  <a:schemeClr val="tx1">
                    <a:lumMod val="65000"/>
                    <a:lumOff val="35000"/>
                  </a:schemeClr>
                </a:solidFill>
                <a:latin typeface="+mn-ea"/>
              </a:rPr>
              <a:t>运行时却正常，因此判断可能是自己的写法不够规范。通过</a:t>
            </a:r>
            <a:r>
              <a:rPr lang="en-US" altLang="zh-CN" sz="2000" dirty="0" err="1">
                <a:solidFill>
                  <a:schemeClr val="tx1">
                    <a:lumMod val="65000"/>
                    <a:lumOff val="35000"/>
                  </a:schemeClr>
                </a:solidFill>
                <a:latin typeface="+mn-ea"/>
              </a:rPr>
              <a:t>wireshark</a:t>
            </a:r>
            <a:r>
              <a:rPr lang="zh-CN" altLang="en-US" sz="2000" dirty="0">
                <a:solidFill>
                  <a:schemeClr val="tx1">
                    <a:lumMod val="65000"/>
                    <a:lumOff val="35000"/>
                  </a:schemeClr>
                </a:solidFill>
                <a:latin typeface="+mn-ea"/>
              </a:rPr>
              <a:t>抓包可以对比运行</a:t>
            </a:r>
            <a:r>
              <a:rPr lang="en-US" altLang="zh-CN" sz="2000" dirty="0" err="1">
                <a:solidFill>
                  <a:schemeClr val="tx1">
                    <a:lumMod val="65000"/>
                    <a:lumOff val="35000"/>
                  </a:schemeClr>
                </a:solidFill>
                <a:latin typeface="+mn-ea"/>
              </a:rPr>
              <a:t>SimpleHTTPServer</a:t>
            </a:r>
            <a:r>
              <a:rPr lang="zh-CN" altLang="en-US" sz="2000" dirty="0">
                <a:solidFill>
                  <a:schemeClr val="tx1">
                    <a:lumMod val="65000"/>
                    <a:lumOff val="35000"/>
                  </a:schemeClr>
                </a:solidFill>
                <a:latin typeface="+mn-ea"/>
              </a:rPr>
              <a:t>和自己的</a:t>
            </a:r>
            <a:r>
              <a:rPr lang="en-US" altLang="zh-CN" sz="2000" dirty="0">
                <a:solidFill>
                  <a:schemeClr val="tx1">
                    <a:lumMod val="65000"/>
                    <a:lumOff val="35000"/>
                  </a:schemeClr>
                </a:solidFill>
                <a:latin typeface="+mn-ea"/>
              </a:rPr>
              <a:t>server</a:t>
            </a:r>
            <a:r>
              <a:rPr lang="zh-CN" altLang="en-US" sz="2000" dirty="0">
                <a:solidFill>
                  <a:schemeClr val="tx1">
                    <a:lumMod val="65000"/>
                    <a:lumOff val="35000"/>
                  </a:schemeClr>
                </a:solidFill>
                <a:latin typeface="+mn-ea"/>
              </a:rPr>
              <a:t>时的区别，从而确定问题所在。</a:t>
            </a:r>
          </a:p>
        </p:txBody>
      </p:sp>
    </p:spTree>
    <p:extLst>
      <p:ext uri="{BB962C8B-B14F-4D97-AF65-F5344CB8AC3E}">
        <p14:creationId xmlns:p14="http://schemas.microsoft.com/office/powerpoint/2010/main" val="1496676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ṩļïḓè">
            <a:extLst>
              <a:ext uri="{FF2B5EF4-FFF2-40B4-BE49-F238E27FC236}">
                <a16:creationId xmlns:a16="http://schemas.microsoft.com/office/drawing/2014/main" id="{86396C27-3FCC-422D-A904-D3707C367DEF}"/>
              </a:ext>
            </a:extLst>
          </p:cNvPr>
          <p:cNvSpPr txBox="1"/>
          <p:nvPr/>
        </p:nvSpPr>
        <p:spPr bwMode="auto">
          <a:xfrm>
            <a:off x="753149" y="1096756"/>
            <a:ext cx="5212936"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CN" altLang="en-US"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与理论课的联系</a:t>
            </a:r>
            <a:endParaRPr lang="en-US" altLang="zh-CN"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9" name="组合 8">
            <a:extLst>
              <a:ext uri="{FF2B5EF4-FFF2-40B4-BE49-F238E27FC236}">
                <a16:creationId xmlns:a16="http://schemas.microsoft.com/office/drawing/2014/main" id="{A4D6B3ED-B719-4592-83F8-CAE965326696}"/>
              </a:ext>
            </a:extLst>
          </p:cNvPr>
          <p:cNvGrpSpPr/>
          <p:nvPr/>
        </p:nvGrpSpPr>
        <p:grpSpPr>
          <a:xfrm>
            <a:off x="5966085" y="1411360"/>
            <a:ext cx="1016000" cy="152400"/>
            <a:chOff x="-2407920" y="-1463040"/>
            <a:chExt cx="1828800" cy="274320"/>
          </a:xfrm>
          <a:solidFill>
            <a:srgbClr val="CCB5A5"/>
          </a:solidFill>
        </p:grpSpPr>
        <p:sp>
          <p:nvSpPr>
            <p:cNvPr id="10" name="椭圆 9">
              <a:extLst>
                <a:ext uri="{FF2B5EF4-FFF2-40B4-BE49-F238E27FC236}">
                  <a16:creationId xmlns:a16="http://schemas.microsoft.com/office/drawing/2014/main" id="{1C7D0E95-C9CE-48FA-A2C2-04A41636C9B8}"/>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35C0A0EA-D515-4F89-B8F1-92C180108C7A}"/>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椭圆 11">
              <a:extLst>
                <a:ext uri="{FF2B5EF4-FFF2-40B4-BE49-F238E27FC236}">
                  <a16:creationId xmlns:a16="http://schemas.microsoft.com/office/drawing/2014/main" id="{9D71CB5B-FB8C-47F3-87CD-F17702B4AE03}"/>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椭圆 12">
              <a:extLst>
                <a:ext uri="{FF2B5EF4-FFF2-40B4-BE49-F238E27FC236}">
                  <a16:creationId xmlns:a16="http://schemas.microsoft.com/office/drawing/2014/main" id="{0D1E19B6-7A92-4CC8-8C6E-41249A4F5F3C}"/>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 name="文本框 4">
            <a:extLst>
              <a:ext uri="{FF2B5EF4-FFF2-40B4-BE49-F238E27FC236}">
                <a16:creationId xmlns:a16="http://schemas.microsoft.com/office/drawing/2014/main" id="{F4652BEE-C72B-3149-A801-F35A70E6B5FF}"/>
              </a:ext>
            </a:extLst>
          </p:cNvPr>
          <p:cNvSpPr txBox="1"/>
          <p:nvPr/>
        </p:nvSpPr>
        <p:spPr>
          <a:xfrm>
            <a:off x="728272" y="2367704"/>
            <a:ext cx="10735455" cy="968727"/>
          </a:xfrm>
          <a:prstGeom prst="rect">
            <a:avLst/>
          </a:prstGeom>
          <a:noFill/>
        </p:spPr>
        <p:txBody>
          <a:bodyPr wrap="square" rtlCol="0">
            <a:spAutoFit/>
          </a:bodyPr>
          <a:lstStyle>
            <a:defPPr>
              <a:defRPr lang="en-US"/>
            </a:defPPr>
            <a:lvl1pPr>
              <a:lnSpc>
                <a:spcPct val="150000"/>
              </a:lnSpc>
              <a:defRPr sz="2000">
                <a:solidFill>
                  <a:schemeClr val="tx1">
                    <a:lumMod val="65000"/>
                    <a:lumOff val="35000"/>
                  </a:schemeClr>
                </a:solidFill>
                <a:latin typeface="+mn-ea"/>
              </a:defRPr>
            </a:lvl1pPr>
          </a:lstStyle>
          <a:p>
            <a:pPr marL="457200" indent="-457200">
              <a:buAutoNum type="arabicPeriod"/>
            </a:pPr>
            <a:r>
              <a:rPr lang="zh-CN" altLang="en-US" dirty="0"/>
              <a:t>了解了</a:t>
            </a:r>
            <a:r>
              <a:rPr lang="en-US" altLang="zh-CN" dirty="0"/>
              <a:t>HTTP</a:t>
            </a:r>
            <a:r>
              <a:rPr lang="zh-CN" altLang="en-US" dirty="0"/>
              <a:t>协议发挥作用的场合和具体的工作方式</a:t>
            </a:r>
            <a:endParaRPr lang="en-US" altLang="zh-CN" dirty="0"/>
          </a:p>
          <a:p>
            <a:pPr marL="457200" indent="-457200">
              <a:buAutoNum type="arabicPeriod"/>
            </a:pPr>
            <a:r>
              <a:rPr lang="zh-CN" altLang="en-US" dirty="0"/>
              <a:t>学习了</a:t>
            </a:r>
            <a:r>
              <a:rPr lang="en-US" altLang="zh-CN" dirty="0"/>
              <a:t>HTTP</a:t>
            </a:r>
            <a:r>
              <a:rPr lang="zh-CN" altLang="en-US" dirty="0"/>
              <a:t>报文的格式，并且在实践中加深了理解</a:t>
            </a:r>
          </a:p>
        </p:txBody>
      </p:sp>
    </p:spTree>
    <p:extLst>
      <p:ext uri="{BB962C8B-B14F-4D97-AF65-F5344CB8AC3E}">
        <p14:creationId xmlns:p14="http://schemas.microsoft.com/office/powerpoint/2010/main" val="403472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8E9A11A-6B93-438A-8297-1AF5A90CECB2}"/>
              </a:ext>
            </a:extLst>
          </p:cNvPr>
          <p:cNvSpPr/>
          <p:nvPr/>
        </p:nvSpPr>
        <p:spPr>
          <a:xfrm>
            <a:off x="1153843" y="964516"/>
            <a:ext cx="9884313" cy="4928968"/>
          </a:xfrm>
          <a:prstGeom prst="rect">
            <a:avLst/>
          </a:prstGeom>
          <a:solidFill>
            <a:srgbClr val="F6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 name="iṩļïḓè">
            <a:extLst>
              <a:ext uri="{FF2B5EF4-FFF2-40B4-BE49-F238E27FC236}">
                <a16:creationId xmlns:a16="http://schemas.microsoft.com/office/drawing/2014/main" id="{BA9F4A4D-FF18-4F83-8437-B52E5D4B8651}"/>
              </a:ext>
            </a:extLst>
          </p:cNvPr>
          <p:cNvSpPr txBox="1"/>
          <p:nvPr/>
        </p:nvSpPr>
        <p:spPr bwMode="auto">
          <a:xfrm>
            <a:off x="3727678" y="1433747"/>
            <a:ext cx="4736642"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44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04-Broadcast</a:t>
            </a:r>
          </a:p>
        </p:txBody>
      </p:sp>
      <p:sp>
        <p:nvSpPr>
          <p:cNvPr id="6" name="Synergistically utilize technically sound portals with frictionless chains. Dramatically customize…">
            <a:extLst>
              <a:ext uri="{FF2B5EF4-FFF2-40B4-BE49-F238E27FC236}">
                <a16:creationId xmlns:a16="http://schemas.microsoft.com/office/drawing/2014/main" id="{7555BEC9-6256-4569-9516-C8D5F447EE5D}"/>
              </a:ext>
            </a:extLst>
          </p:cNvPr>
          <p:cNvSpPr txBox="1"/>
          <p:nvPr/>
        </p:nvSpPr>
        <p:spPr>
          <a:xfrm>
            <a:off x="2461072" y="2950560"/>
            <a:ext cx="7269854" cy="179972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342900" indent="-342900">
              <a:lnSpc>
                <a:spcPct val="150000"/>
              </a:lnSpc>
              <a:buAutoNum type="arabicPeriod"/>
            </a:pPr>
            <a:r>
              <a:rPr lang="zh-CN" altLang="en-US" sz="2000" dirty="0">
                <a:solidFill>
                  <a:schemeClr val="tx1">
                    <a:lumMod val="65000"/>
                    <a:lumOff val="35000"/>
                  </a:schemeClr>
                </a:solidFill>
                <a:latin typeface="+mn-ea"/>
              </a:rPr>
              <a:t>实现结点广播 </a:t>
            </a:r>
            <a:r>
              <a:rPr lang="en-US" altLang="zh-CN" sz="2000" dirty="0" err="1">
                <a:solidFill>
                  <a:schemeClr val="tx1">
                    <a:lumMod val="65000"/>
                    <a:lumOff val="35000"/>
                  </a:schemeClr>
                </a:solidFill>
                <a:latin typeface="+mn-ea"/>
              </a:rPr>
              <a:t>broadcast_packet</a:t>
            </a:r>
            <a:r>
              <a:rPr lang="en-US" altLang="zh-CN" sz="2000" dirty="0">
                <a:solidFill>
                  <a:schemeClr val="tx1">
                    <a:lumMod val="65000"/>
                    <a:lumOff val="35000"/>
                  </a:schemeClr>
                </a:solidFill>
                <a:latin typeface="+mn-ea"/>
              </a:rPr>
              <a:t> </a:t>
            </a:r>
            <a:r>
              <a:rPr lang="zh-CN" altLang="en-US" sz="2000" dirty="0">
                <a:solidFill>
                  <a:schemeClr val="tx1">
                    <a:lumMod val="65000"/>
                    <a:lumOff val="35000"/>
                  </a:schemeClr>
                </a:solidFill>
                <a:latin typeface="+mn-ea"/>
              </a:rPr>
              <a:t>函数。</a:t>
            </a:r>
            <a:endParaRPr lang="en-US" altLang="zh-CN" sz="2000" dirty="0">
              <a:solidFill>
                <a:schemeClr val="tx1">
                  <a:lumMod val="65000"/>
                  <a:lumOff val="35000"/>
                </a:schemeClr>
              </a:solidFill>
              <a:latin typeface="+mn-ea"/>
            </a:endParaRPr>
          </a:p>
          <a:p>
            <a:pPr marL="342900" indent="-342900">
              <a:lnSpc>
                <a:spcPct val="150000"/>
              </a:lnSpc>
              <a:buAutoNum type="arabicPeriod"/>
            </a:pPr>
            <a:r>
              <a:rPr lang="zh-CN" altLang="en-US" sz="2000" dirty="0">
                <a:solidFill>
                  <a:schemeClr val="tx1">
                    <a:lumMod val="65000"/>
                    <a:lumOff val="35000"/>
                  </a:schemeClr>
                </a:solidFill>
                <a:latin typeface="+mn-ea"/>
              </a:rPr>
              <a:t>使用 </a:t>
            </a:r>
            <a:r>
              <a:rPr lang="en-US" altLang="zh-CN" sz="2000" dirty="0" err="1">
                <a:solidFill>
                  <a:schemeClr val="tx1">
                    <a:lumMod val="65000"/>
                    <a:lumOff val="35000"/>
                  </a:schemeClr>
                </a:solidFill>
                <a:latin typeface="+mn-ea"/>
              </a:rPr>
              <a:t>three_nodes_bw.py</a:t>
            </a:r>
            <a:r>
              <a:rPr lang="en-US" altLang="zh-CN" sz="2000" dirty="0">
                <a:solidFill>
                  <a:schemeClr val="tx1">
                    <a:lumMod val="65000"/>
                    <a:lumOff val="35000"/>
                  </a:schemeClr>
                </a:solidFill>
                <a:latin typeface="+mn-ea"/>
              </a:rPr>
              <a:t> </a:t>
            </a:r>
            <a:r>
              <a:rPr lang="zh-CN" altLang="en-US" sz="2000" dirty="0">
                <a:solidFill>
                  <a:schemeClr val="tx1">
                    <a:lumMod val="65000"/>
                    <a:lumOff val="35000"/>
                  </a:schemeClr>
                </a:solidFill>
                <a:latin typeface="+mn-ea"/>
              </a:rPr>
              <a:t>验证三个节点相互能够</a:t>
            </a:r>
            <a:r>
              <a:rPr lang="en-US" altLang="zh-CN" sz="2000" dirty="0">
                <a:solidFill>
                  <a:schemeClr val="tx1">
                    <a:lumMod val="65000"/>
                    <a:lumOff val="35000"/>
                  </a:schemeClr>
                </a:solidFill>
                <a:latin typeface="+mn-ea"/>
              </a:rPr>
              <a:t>ping</a:t>
            </a:r>
            <a:r>
              <a:rPr lang="zh-CN" altLang="en-US" sz="2000" dirty="0">
                <a:solidFill>
                  <a:schemeClr val="tx1">
                    <a:lumMod val="65000"/>
                    <a:lumOff val="35000"/>
                  </a:schemeClr>
                </a:solidFill>
                <a:latin typeface="+mn-ea"/>
              </a:rPr>
              <a:t>通。</a:t>
            </a:r>
            <a:endParaRPr lang="en-US" altLang="zh-CN" sz="2000" dirty="0">
              <a:solidFill>
                <a:schemeClr val="tx1">
                  <a:lumMod val="65000"/>
                  <a:lumOff val="35000"/>
                </a:schemeClr>
              </a:solidFill>
              <a:latin typeface="+mn-ea"/>
            </a:endParaRPr>
          </a:p>
          <a:p>
            <a:pPr marL="342900" indent="-342900">
              <a:lnSpc>
                <a:spcPct val="150000"/>
              </a:lnSpc>
              <a:buAutoNum type="arabicPeriod"/>
            </a:pPr>
            <a:r>
              <a:rPr lang="zh-CN" altLang="en-US" sz="2000" dirty="0">
                <a:solidFill>
                  <a:schemeClr val="tx1">
                    <a:lumMod val="65000"/>
                    <a:lumOff val="35000"/>
                  </a:schemeClr>
                </a:solidFill>
                <a:latin typeface="+mn-ea"/>
              </a:rPr>
              <a:t>用 </a:t>
            </a:r>
            <a:r>
              <a:rPr lang="en-US" altLang="zh-CN" sz="2000" dirty="0" err="1">
                <a:solidFill>
                  <a:schemeClr val="tx1">
                    <a:lumMod val="65000"/>
                    <a:lumOff val="35000"/>
                  </a:schemeClr>
                </a:solidFill>
                <a:latin typeface="+mn-ea"/>
              </a:rPr>
              <a:t>iperf</a:t>
            </a:r>
            <a:r>
              <a:rPr lang="en-US" altLang="zh-CN" sz="2000" dirty="0">
                <a:solidFill>
                  <a:schemeClr val="tx1">
                    <a:lumMod val="65000"/>
                    <a:lumOff val="35000"/>
                  </a:schemeClr>
                </a:solidFill>
                <a:latin typeface="+mn-ea"/>
              </a:rPr>
              <a:t> </a:t>
            </a:r>
            <a:r>
              <a:rPr lang="zh-CN" altLang="en-US" sz="2000" dirty="0">
                <a:solidFill>
                  <a:schemeClr val="tx1">
                    <a:lumMod val="65000"/>
                    <a:lumOff val="35000"/>
                  </a:schemeClr>
                </a:solidFill>
                <a:latin typeface="+mn-ea"/>
              </a:rPr>
              <a:t>测量广播网络的效率。</a:t>
            </a:r>
            <a:endParaRPr lang="en-US" altLang="zh-CN" sz="2000" dirty="0">
              <a:solidFill>
                <a:schemeClr val="tx1">
                  <a:lumMod val="65000"/>
                  <a:lumOff val="35000"/>
                </a:schemeClr>
              </a:solidFill>
              <a:latin typeface="+mn-ea"/>
            </a:endParaRPr>
          </a:p>
          <a:p>
            <a:pPr marL="342900" indent="-342900">
              <a:lnSpc>
                <a:spcPct val="150000"/>
              </a:lnSpc>
              <a:buAutoNum type="arabicPeriod"/>
            </a:pPr>
            <a:r>
              <a:rPr lang="zh-CN" altLang="en-US" sz="2000" dirty="0">
                <a:solidFill>
                  <a:schemeClr val="tx1">
                    <a:lumMod val="65000"/>
                    <a:lumOff val="35000"/>
                  </a:schemeClr>
                </a:solidFill>
                <a:latin typeface="+mn-ea"/>
              </a:rPr>
              <a:t>构建环形拓扑结构，复现广播风暴现象。</a:t>
            </a:r>
          </a:p>
        </p:txBody>
      </p:sp>
      <p:grpSp>
        <p:nvGrpSpPr>
          <p:cNvPr id="7" name="组合 6">
            <a:extLst>
              <a:ext uri="{FF2B5EF4-FFF2-40B4-BE49-F238E27FC236}">
                <a16:creationId xmlns:a16="http://schemas.microsoft.com/office/drawing/2014/main" id="{EE76748F-C88C-4710-B556-5320713072B0}"/>
              </a:ext>
            </a:extLst>
          </p:cNvPr>
          <p:cNvGrpSpPr/>
          <p:nvPr/>
        </p:nvGrpSpPr>
        <p:grpSpPr>
          <a:xfrm>
            <a:off x="5587999" y="2470951"/>
            <a:ext cx="1016000" cy="152400"/>
            <a:chOff x="-2407920" y="-1463040"/>
            <a:chExt cx="1828800" cy="274320"/>
          </a:xfrm>
          <a:solidFill>
            <a:srgbClr val="CCB5A5"/>
          </a:solidFill>
        </p:grpSpPr>
        <p:sp>
          <p:nvSpPr>
            <p:cNvPr id="8" name="椭圆 7">
              <a:extLst>
                <a:ext uri="{FF2B5EF4-FFF2-40B4-BE49-F238E27FC236}">
                  <a16:creationId xmlns:a16="http://schemas.microsoft.com/office/drawing/2014/main" id="{126856C0-8947-43DC-A601-5C4D48B85E43}"/>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椭圆 8">
              <a:extLst>
                <a:ext uri="{FF2B5EF4-FFF2-40B4-BE49-F238E27FC236}">
                  <a16:creationId xmlns:a16="http://schemas.microsoft.com/office/drawing/2014/main" id="{6CF77EBB-572E-4C5E-8D05-5F613C9E5557}"/>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椭圆 9">
              <a:extLst>
                <a:ext uri="{FF2B5EF4-FFF2-40B4-BE49-F238E27FC236}">
                  <a16:creationId xmlns:a16="http://schemas.microsoft.com/office/drawing/2014/main" id="{02D6E69C-BA93-4616-84E1-33CE5DCC635E}"/>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35F84AA7-4FF0-44CD-BF48-754ED91D8A09}"/>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Tree>
    <p:extLst>
      <p:ext uri="{BB962C8B-B14F-4D97-AF65-F5344CB8AC3E}">
        <p14:creationId xmlns:p14="http://schemas.microsoft.com/office/powerpoint/2010/main" val="1503958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1079</Words>
  <Application>Microsoft Macintosh PowerPoint</Application>
  <PresentationFormat>宽屏</PresentationFormat>
  <Paragraphs>83</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17</vt:i4>
      </vt:variant>
    </vt:vector>
  </HeadingPairs>
  <TitlesOfParts>
    <vt:vector size="26" baseType="lpstr">
      <vt:lpstr>等线</vt:lpstr>
      <vt:lpstr>思源黑体</vt:lpstr>
      <vt:lpstr>思源黑体 Light</vt:lpstr>
      <vt:lpstr>微软雅黑</vt:lpstr>
      <vt:lpstr>Arial</vt:lpstr>
      <vt:lpstr>Calibri</vt:lpstr>
      <vt:lpstr>Calibri Light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简洁莫兰迪色</dc:title>
  <dc:creator>第一PPT</dc:creator>
  <cp:keywords>www.1ppt.com</cp:keywords>
  <dc:description>www.1ppt.com</dc:description>
  <cp:lastModifiedBy/>
  <cp:revision>1</cp:revision>
  <dcterms:created xsi:type="dcterms:W3CDTF">2020-12-20T05:06:28Z</dcterms:created>
  <dcterms:modified xsi:type="dcterms:W3CDTF">2021-04-24T12:09:03Z</dcterms:modified>
</cp:coreProperties>
</file>