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1" r:id="rId2"/>
    <p:sldId id="273" r:id="rId3"/>
    <p:sldId id="274" r:id="rId4"/>
    <p:sldId id="276" r:id="rId5"/>
    <p:sldId id="275" r:id="rId6"/>
    <p:sldId id="277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DF388-0FFE-4613-B9D5-3A49236BC16B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A69D0-BA16-49C2-9EBA-3A6D047FA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08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2EABCB37-04AF-4E11-9E64-1C7A63EB5B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C9EF721F-EAB0-4DBD-9B60-0A31F60869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7652" name="Header Placeholder 3">
            <a:extLst>
              <a:ext uri="{FF2B5EF4-FFF2-40B4-BE49-F238E27FC236}">
                <a16:creationId xmlns:a16="http://schemas.microsoft.com/office/drawing/2014/main" id="{9B42F7B7-8B64-40BF-9728-2006B1EA15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8938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FPST 4333 System and Process Safety Analysis </a:t>
            </a:r>
          </a:p>
        </p:txBody>
      </p:sp>
      <p:sp>
        <p:nvSpPr>
          <p:cNvPr id="27653" name="Footer Placeholder 4">
            <a:extLst>
              <a:ext uri="{FF2B5EF4-FFF2-40B4-BE49-F238E27FC236}">
                <a16:creationId xmlns:a16="http://schemas.microsoft.com/office/drawing/2014/main" id="{BFFF1E59-18D0-418D-A93B-3C3CCF7A5DE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8938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Notes - Hazard and Operability Studies </a:t>
            </a:r>
          </a:p>
        </p:txBody>
      </p:sp>
      <p:sp>
        <p:nvSpPr>
          <p:cNvPr id="27654" name="Date Placeholder 5">
            <a:extLst>
              <a:ext uri="{FF2B5EF4-FFF2-40B4-BE49-F238E27FC236}">
                <a16:creationId xmlns:a16="http://schemas.microsoft.com/office/drawing/2014/main" id="{939CBAB7-C510-4410-B6BA-5DBF598A037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8938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8E71261-18AA-4178-8EE7-77BCC0E39300}" type="datetime7">
              <a:rPr lang="en-US" altLang="en-US" sz="1300" smtClean="0"/>
              <a:pPr/>
              <a:t>Feb-22</a:t>
            </a:fld>
            <a:endParaRPr lang="en-US" altLang="en-US" sz="1300"/>
          </a:p>
        </p:txBody>
      </p:sp>
      <p:sp>
        <p:nvSpPr>
          <p:cNvPr id="27655" name="Slide Number Placeholder 6">
            <a:extLst>
              <a:ext uri="{FF2B5EF4-FFF2-40B4-BE49-F238E27FC236}">
                <a16:creationId xmlns:a16="http://schemas.microsoft.com/office/drawing/2014/main" id="{39754AB4-9538-49A2-89CF-68C7B6AE83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8938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8EC5AF-6E99-4A8D-9DF0-EE5667B3ECF2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4050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40D614A2-1436-4F5A-B991-78C4B56224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97BA19BB-90C6-4370-894E-034C9E47DE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700" name="Header Placeholder 3">
            <a:extLst>
              <a:ext uri="{FF2B5EF4-FFF2-40B4-BE49-F238E27FC236}">
                <a16:creationId xmlns:a16="http://schemas.microsoft.com/office/drawing/2014/main" id="{915AEA59-7B2E-4532-8BF0-EE5EF7CF96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8938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FPST 4333 System and Process Safety Analysis </a:t>
            </a:r>
          </a:p>
        </p:txBody>
      </p:sp>
      <p:sp>
        <p:nvSpPr>
          <p:cNvPr id="29701" name="Footer Placeholder 4">
            <a:extLst>
              <a:ext uri="{FF2B5EF4-FFF2-40B4-BE49-F238E27FC236}">
                <a16:creationId xmlns:a16="http://schemas.microsoft.com/office/drawing/2014/main" id="{90A44C11-6814-4523-8717-9EADF4DABD3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8938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Notes - Hazard and Operability Studies </a:t>
            </a:r>
          </a:p>
        </p:txBody>
      </p:sp>
      <p:sp>
        <p:nvSpPr>
          <p:cNvPr id="29702" name="Date Placeholder 5">
            <a:extLst>
              <a:ext uri="{FF2B5EF4-FFF2-40B4-BE49-F238E27FC236}">
                <a16:creationId xmlns:a16="http://schemas.microsoft.com/office/drawing/2014/main" id="{6A7669F4-255F-4F29-B30F-79F515010B0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8938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C4C53B-01AF-4384-AF7F-4CE3F839839D}" type="datetime7">
              <a:rPr lang="en-US" altLang="en-US" sz="1300" smtClean="0"/>
              <a:pPr/>
              <a:t>Feb-22</a:t>
            </a:fld>
            <a:endParaRPr lang="en-US" altLang="en-US" sz="1300"/>
          </a:p>
        </p:txBody>
      </p:sp>
      <p:sp>
        <p:nvSpPr>
          <p:cNvPr id="29703" name="Slide Number Placeholder 6">
            <a:extLst>
              <a:ext uri="{FF2B5EF4-FFF2-40B4-BE49-F238E27FC236}">
                <a16:creationId xmlns:a16="http://schemas.microsoft.com/office/drawing/2014/main" id="{4AB06FFD-64DA-4052-9689-4253CDFD01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8938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189C409-029D-4472-ABBC-D7222DBBF767}" type="slidenum">
              <a:rPr lang="en-US" altLang="en-US" sz="1300" smtClean="0"/>
              <a:pPr/>
              <a:t>2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76B00B41-62EF-4008-8EF4-ACFB5B1F7B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9B94C1BD-5DB4-455F-8497-99FCE4C771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48" name="Header Placeholder 3">
            <a:extLst>
              <a:ext uri="{FF2B5EF4-FFF2-40B4-BE49-F238E27FC236}">
                <a16:creationId xmlns:a16="http://schemas.microsoft.com/office/drawing/2014/main" id="{530BAE7B-6D3D-41ED-A65F-985514C6E5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8938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FPST 4333 System and Process Safety Analysis </a:t>
            </a:r>
          </a:p>
        </p:txBody>
      </p:sp>
      <p:sp>
        <p:nvSpPr>
          <p:cNvPr id="31749" name="Footer Placeholder 4">
            <a:extLst>
              <a:ext uri="{FF2B5EF4-FFF2-40B4-BE49-F238E27FC236}">
                <a16:creationId xmlns:a16="http://schemas.microsoft.com/office/drawing/2014/main" id="{0239096E-45C7-48C3-A451-B7C93D95238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8938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Notes - Hazard and Operability Studies </a:t>
            </a:r>
          </a:p>
        </p:txBody>
      </p:sp>
      <p:sp>
        <p:nvSpPr>
          <p:cNvPr id="31750" name="Date Placeholder 5">
            <a:extLst>
              <a:ext uri="{FF2B5EF4-FFF2-40B4-BE49-F238E27FC236}">
                <a16:creationId xmlns:a16="http://schemas.microsoft.com/office/drawing/2014/main" id="{9136A44D-57FF-4AB8-9D53-966F0B280AB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8938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F04473-B997-4CD1-A73A-4F1BB1D81CB1}" type="datetime7">
              <a:rPr lang="en-US" altLang="en-US" sz="1300" smtClean="0"/>
              <a:pPr/>
              <a:t>Feb-22</a:t>
            </a:fld>
            <a:endParaRPr lang="en-US" altLang="en-US" sz="1300"/>
          </a:p>
        </p:txBody>
      </p:sp>
      <p:sp>
        <p:nvSpPr>
          <p:cNvPr id="31751" name="Slide Number Placeholder 6">
            <a:extLst>
              <a:ext uri="{FF2B5EF4-FFF2-40B4-BE49-F238E27FC236}">
                <a16:creationId xmlns:a16="http://schemas.microsoft.com/office/drawing/2014/main" id="{A2D15440-365C-4130-84B6-A5409197B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8938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7E8B273-A133-452C-8BE7-DABA415B40AC}" type="slidenum">
              <a:rPr lang="en-US" altLang="en-US" sz="1300" smtClean="0"/>
              <a:pPr/>
              <a:t>3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31D64E4C-51FE-4BDA-A250-870366D9FB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6AAA8AC1-3C36-4D1D-A7AF-A450BC0F41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4" name="Header Placeholder 3">
            <a:extLst>
              <a:ext uri="{FF2B5EF4-FFF2-40B4-BE49-F238E27FC236}">
                <a16:creationId xmlns:a16="http://schemas.microsoft.com/office/drawing/2014/main" id="{319711E8-39ED-4383-B577-04B1C3BBB1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8938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FPST 4333 System and Process Safety Analysis </a:t>
            </a:r>
          </a:p>
        </p:txBody>
      </p:sp>
      <p:sp>
        <p:nvSpPr>
          <p:cNvPr id="35845" name="Footer Placeholder 4">
            <a:extLst>
              <a:ext uri="{FF2B5EF4-FFF2-40B4-BE49-F238E27FC236}">
                <a16:creationId xmlns:a16="http://schemas.microsoft.com/office/drawing/2014/main" id="{B98979CA-CFA0-41CD-94FC-D7E6CDEBC4C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8938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Notes - Hazard and Operability Studies </a:t>
            </a:r>
          </a:p>
        </p:txBody>
      </p:sp>
      <p:sp>
        <p:nvSpPr>
          <p:cNvPr id="35846" name="Date Placeholder 5">
            <a:extLst>
              <a:ext uri="{FF2B5EF4-FFF2-40B4-BE49-F238E27FC236}">
                <a16:creationId xmlns:a16="http://schemas.microsoft.com/office/drawing/2014/main" id="{266A649D-6F0B-4C7D-B52B-C014F92A73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8938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1FC675-2106-4442-BE86-8394B6198EE9}" type="datetime7">
              <a:rPr lang="en-US" altLang="en-US" sz="1300" smtClean="0"/>
              <a:pPr/>
              <a:t>Feb-22</a:t>
            </a:fld>
            <a:endParaRPr lang="en-US" altLang="en-US" sz="1300"/>
          </a:p>
        </p:txBody>
      </p:sp>
      <p:sp>
        <p:nvSpPr>
          <p:cNvPr id="35847" name="Slide Number Placeholder 6">
            <a:extLst>
              <a:ext uri="{FF2B5EF4-FFF2-40B4-BE49-F238E27FC236}">
                <a16:creationId xmlns:a16="http://schemas.microsoft.com/office/drawing/2014/main" id="{62CE3D67-B000-4F34-B6F0-65A5B4A4FB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8938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878E85-457A-4DBB-8058-BCB0C5B09536}" type="slidenum">
              <a:rPr lang="en-US" altLang="en-US" sz="1300" smtClean="0"/>
              <a:pPr/>
              <a:t>4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44F31CDD-EE8D-4E57-931E-A375C7097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F2EDE850-9224-47E2-9E12-5FD8ED91B6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796" name="Header Placeholder 3">
            <a:extLst>
              <a:ext uri="{FF2B5EF4-FFF2-40B4-BE49-F238E27FC236}">
                <a16:creationId xmlns:a16="http://schemas.microsoft.com/office/drawing/2014/main" id="{BEB73A81-61E0-4B15-AFA5-97D2704906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8938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FPST 4333 System and Process Safety Analysis </a:t>
            </a:r>
          </a:p>
        </p:txBody>
      </p:sp>
      <p:sp>
        <p:nvSpPr>
          <p:cNvPr id="33797" name="Footer Placeholder 4">
            <a:extLst>
              <a:ext uri="{FF2B5EF4-FFF2-40B4-BE49-F238E27FC236}">
                <a16:creationId xmlns:a16="http://schemas.microsoft.com/office/drawing/2014/main" id="{B7E18794-7565-4E12-9EEE-376D36082F5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8938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Notes - Hazard and Operability Studies </a:t>
            </a:r>
          </a:p>
        </p:txBody>
      </p:sp>
      <p:sp>
        <p:nvSpPr>
          <p:cNvPr id="33798" name="Date Placeholder 5">
            <a:extLst>
              <a:ext uri="{FF2B5EF4-FFF2-40B4-BE49-F238E27FC236}">
                <a16:creationId xmlns:a16="http://schemas.microsoft.com/office/drawing/2014/main" id="{EF376E39-9223-41E7-B169-194C889E8FC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8938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65605F-E13E-41EF-9847-311B0B79915D}" type="datetime7">
              <a:rPr lang="en-US" altLang="en-US" sz="1300" smtClean="0"/>
              <a:pPr/>
              <a:t>Feb-22</a:t>
            </a:fld>
            <a:endParaRPr lang="en-US" altLang="en-US" sz="1300"/>
          </a:p>
        </p:txBody>
      </p:sp>
      <p:sp>
        <p:nvSpPr>
          <p:cNvPr id="33799" name="Slide Number Placeholder 6">
            <a:extLst>
              <a:ext uri="{FF2B5EF4-FFF2-40B4-BE49-F238E27FC236}">
                <a16:creationId xmlns:a16="http://schemas.microsoft.com/office/drawing/2014/main" id="{EE9190DC-2933-4CDA-A3C6-A84068C7ED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8938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B15978-F6C6-4051-B074-EAF91CF49398}" type="slidenum">
              <a:rPr lang="en-US" altLang="en-US" sz="1300" smtClean="0"/>
              <a:pPr/>
              <a:t>5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47DCDAF7-F7A1-4D58-9B04-040496E43D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BB96E1C1-A82F-4083-8808-CED7414AB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7892" name="Header Placeholder 3">
            <a:extLst>
              <a:ext uri="{FF2B5EF4-FFF2-40B4-BE49-F238E27FC236}">
                <a16:creationId xmlns:a16="http://schemas.microsoft.com/office/drawing/2014/main" id="{44FD6CFD-F907-41AF-9A6A-FAC8B23309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8938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FPST 4333 System and Process Safety Analysis </a:t>
            </a:r>
          </a:p>
        </p:txBody>
      </p:sp>
      <p:sp>
        <p:nvSpPr>
          <p:cNvPr id="37893" name="Footer Placeholder 4">
            <a:extLst>
              <a:ext uri="{FF2B5EF4-FFF2-40B4-BE49-F238E27FC236}">
                <a16:creationId xmlns:a16="http://schemas.microsoft.com/office/drawing/2014/main" id="{DB4D2D09-27A0-4755-9392-6A51FAAEA60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8938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Notes - Hazard and Operability Studies </a:t>
            </a:r>
          </a:p>
        </p:txBody>
      </p:sp>
      <p:sp>
        <p:nvSpPr>
          <p:cNvPr id="37894" name="Date Placeholder 5">
            <a:extLst>
              <a:ext uri="{FF2B5EF4-FFF2-40B4-BE49-F238E27FC236}">
                <a16:creationId xmlns:a16="http://schemas.microsoft.com/office/drawing/2014/main" id="{7D658339-8B07-46AA-AA7C-A8F130C6F8B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8938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46891A-6CEC-452C-A51D-87397BF37220}" type="datetime7">
              <a:rPr lang="en-US" altLang="en-US" sz="1300" smtClean="0"/>
              <a:pPr/>
              <a:t>Feb-22</a:t>
            </a:fld>
            <a:endParaRPr lang="en-US" altLang="en-US" sz="1300"/>
          </a:p>
        </p:txBody>
      </p:sp>
      <p:sp>
        <p:nvSpPr>
          <p:cNvPr id="37895" name="Slide Number Placeholder 6">
            <a:extLst>
              <a:ext uri="{FF2B5EF4-FFF2-40B4-BE49-F238E27FC236}">
                <a16:creationId xmlns:a16="http://schemas.microsoft.com/office/drawing/2014/main" id="{BC45B23A-EFFB-4DBA-A3EF-E0F46E2D8C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8938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CFD53B-D4A0-46EE-9A2D-C772A3656DDD}" type="slidenum">
              <a:rPr lang="en-US" altLang="en-US" sz="1300" smtClean="0"/>
              <a:pPr/>
              <a:t>6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74AAB79C-84AD-497A-81F1-C59EC53379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F4674B3A-D813-4FC0-8FFB-2DBCC965C6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9940" name="Header Placeholder 3">
            <a:extLst>
              <a:ext uri="{FF2B5EF4-FFF2-40B4-BE49-F238E27FC236}">
                <a16:creationId xmlns:a16="http://schemas.microsoft.com/office/drawing/2014/main" id="{655D7FC7-091E-4AF1-8A52-D5860621A4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8938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FPST 4333 System and Process Safety Analysis </a:t>
            </a:r>
          </a:p>
        </p:txBody>
      </p:sp>
      <p:sp>
        <p:nvSpPr>
          <p:cNvPr id="39941" name="Footer Placeholder 4">
            <a:extLst>
              <a:ext uri="{FF2B5EF4-FFF2-40B4-BE49-F238E27FC236}">
                <a16:creationId xmlns:a16="http://schemas.microsoft.com/office/drawing/2014/main" id="{DBDEE346-CCF0-4444-824A-2D6F6F5697B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8938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/>
              <a:t>Lecture Notes - Hazard and Operability Studies </a:t>
            </a:r>
          </a:p>
        </p:txBody>
      </p:sp>
      <p:sp>
        <p:nvSpPr>
          <p:cNvPr id="39942" name="Date Placeholder 5">
            <a:extLst>
              <a:ext uri="{FF2B5EF4-FFF2-40B4-BE49-F238E27FC236}">
                <a16:creationId xmlns:a16="http://schemas.microsoft.com/office/drawing/2014/main" id="{1090DBD1-AAB8-4ED1-8995-E5AD439DDB4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8938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FB96BD3-7188-40C7-9E6D-A560847CB1C1}" type="datetime7">
              <a:rPr lang="en-US" altLang="en-US" sz="1300" smtClean="0"/>
              <a:pPr/>
              <a:t>Feb-22</a:t>
            </a:fld>
            <a:endParaRPr lang="en-US" altLang="en-US" sz="1300"/>
          </a:p>
        </p:txBody>
      </p:sp>
      <p:sp>
        <p:nvSpPr>
          <p:cNvPr id="39943" name="Slide Number Placeholder 6">
            <a:extLst>
              <a:ext uri="{FF2B5EF4-FFF2-40B4-BE49-F238E27FC236}">
                <a16:creationId xmlns:a16="http://schemas.microsoft.com/office/drawing/2014/main" id="{464BD308-9E86-4AFF-9C34-35393CE56B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8938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236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A1B7EBF-48FB-4E3A-9BA8-B01F42C329D8}" type="slidenum">
              <a:rPr lang="en-US" altLang="en-US" sz="1300" smtClean="0"/>
              <a:pPr/>
              <a:t>7</a:t>
            </a:fld>
            <a:endParaRPr lang="en-US" alt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AA27-79CC-49C5-941A-8B7F4384B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7FBB2-C9F3-486F-8717-F5C147BD1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56677-7749-40C5-BD7F-D1DBC4BA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85FF-1E50-4EE3-B48F-E03CF5AD86F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E76AA-5DE6-4FDB-B907-EED2F43CE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FACA9-9288-4BCD-9786-5A747E86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DF3E-ACD5-499F-AE63-DDA41D6C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4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8D7E-197D-490E-B418-16804590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6C040-96FD-4EAE-8157-039B10B36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A9F56-81B6-4596-ADFA-B2955D43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85FF-1E50-4EE3-B48F-E03CF5AD86F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B555D-252B-4C83-995F-076BEA4B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06FBC-D6E0-4B51-82DE-41C0DDEB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DF3E-ACD5-499F-AE63-DDA41D6C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0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9792E9-590A-458B-B8BA-286C9678F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98BF2-7059-4D90-B944-B38BF9E06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FD5E8-AFAA-4C94-BDEE-F10B689D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85FF-1E50-4EE3-B48F-E03CF5AD86F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55CF1-6BCD-40D1-9194-4F052C727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366E2-D8BF-4208-8C1B-D96E3249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DF3E-ACD5-499F-AE63-DDA41D6C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4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8086-BE07-4422-9D34-87C773DD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C5A8-6F9B-47D0-944F-8003BDC28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2DBC1-1E34-417C-925C-3962A691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85FF-1E50-4EE3-B48F-E03CF5AD86F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074C0-3558-4573-A584-E8A50E17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DD169-2C2B-431C-B31C-3D58C4DB1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DF3E-ACD5-499F-AE63-DDA41D6C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F2C0-2012-4D66-A389-20D8165E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94EDD-7254-48FC-8686-FCFCCCAFF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EA76D-FE12-45D3-B18C-C22C003E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85FF-1E50-4EE3-B48F-E03CF5AD86F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69967-FB82-4C5F-8481-70F6EC52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66220-2740-41D1-8441-611C241F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DF3E-ACD5-499F-AE63-DDA41D6C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4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EB37-40CD-4C0D-A912-09ADD6AC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26186-274B-4E6A-ABB9-367C9271E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D183-C12C-432A-B463-2F34289E8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F3872-1B7F-41B7-A3C9-6591B6EB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85FF-1E50-4EE3-B48F-E03CF5AD86F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9A669-E292-49E2-9470-AC27FCDA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C63F2-7D07-42D0-AAE5-972BCBC6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DF3E-ACD5-499F-AE63-DDA41D6C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5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B0EF-B6D8-40D8-A147-7FBAB4FD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6C6FE-07BE-4A93-9F4E-B9C514A4F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0CB1C-E39F-4E30-B641-599E081D1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99E13-DF63-4385-85DF-CEAFA377D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01CA1E-47DE-44C7-AC18-7638AF406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E429FE-B377-4993-88CA-DBA20A00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85FF-1E50-4EE3-B48F-E03CF5AD86F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A16C1E-C55F-4C68-B0A2-1685B543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9D8B92-55AE-4FE5-834B-5E3A7E2A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DF3E-ACD5-499F-AE63-DDA41D6C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6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35AB4-E32C-4E53-8681-26918E84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93EBBD-6659-47B5-8F0E-8C2E90602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85FF-1E50-4EE3-B48F-E03CF5AD86F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D3B1C-A2EB-44CD-9A55-C940AACA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49D58-EF4D-4252-96D2-06855F5B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DF3E-ACD5-499F-AE63-DDA41D6C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CCE293-59DF-48EC-ACEF-D77D193E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85FF-1E50-4EE3-B48F-E03CF5AD86F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79C81-E5B0-4190-BF89-9C2899A9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05225-D62F-4875-80A7-86EDBF08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DF3E-ACD5-499F-AE63-DDA41D6C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1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FC35-B1AC-4293-9B9B-FEE5FC4B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36218-DBF0-4BB8-8466-EFB7AC438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A5F82-501F-407A-B485-037F9F6AA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DA7DB-2887-4ACD-8ED0-14DF2539F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85FF-1E50-4EE3-B48F-E03CF5AD86F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40744-0700-4023-9B0F-E353341D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6553-3736-4D53-A18E-87EB6990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DF3E-ACD5-499F-AE63-DDA41D6C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2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31FC-4612-4556-9739-D1DF1129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E28D7-C42F-41BF-B4D9-CB10704D3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96617-B423-4DF1-8415-0112C900E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956F4-25FB-4BD3-A1AE-BE5EFDF1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85FF-1E50-4EE3-B48F-E03CF5AD86F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207B0-E723-47A1-9B64-A8F27AE2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0615D-5155-4739-BEEB-288A479C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DF3E-ACD5-499F-AE63-DDA41D6C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7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F00D13-5320-4BAF-A888-DE27A0CE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99042-D31E-4D86-98FF-023076954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4172A-5FEC-409C-84BF-CB11A1155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C85FF-1E50-4EE3-B48F-E03CF5AD86F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0FA51-7008-4BE1-B826-38627054E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2AA2-E418-4C64-9ACD-7B35542AB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4DF3E-ACD5-499F-AE63-DDA41D6C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3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F87B70A-0448-4B5C-8535-0099FDA45AE7}"/>
              </a:ext>
            </a:extLst>
          </p:cNvPr>
          <p:cNvSpPr txBox="1"/>
          <p:nvPr/>
        </p:nvSpPr>
        <p:spPr>
          <a:xfrm>
            <a:off x="477520" y="2279134"/>
            <a:ext cx="11531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/>
              <a:t>Guideword + Parameter = Deviation</a:t>
            </a:r>
          </a:p>
        </p:txBody>
      </p:sp>
    </p:spTree>
    <p:extLst>
      <p:ext uri="{BB962C8B-B14F-4D97-AF65-F5344CB8AC3E}">
        <p14:creationId xmlns:p14="http://schemas.microsoft.com/office/powerpoint/2010/main" val="32550256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67005C0-6ECA-4A31-A896-D0256EB9C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6280" y="254000"/>
            <a:ext cx="10515600" cy="715328"/>
          </a:xfrm>
        </p:spPr>
        <p:txBody>
          <a:bodyPr/>
          <a:lstStyle/>
          <a:p>
            <a:r>
              <a:rPr lang="en-US" altLang="en-US" dirty="0"/>
              <a:t>HAZOP Guidewords</a:t>
            </a:r>
          </a:p>
        </p:txBody>
      </p:sp>
      <p:graphicFrame>
        <p:nvGraphicFramePr>
          <p:cNvPr id="28675" name="Object 3">
            <a:extLst>
              <a:ext uri="{FF2B5EF4-FFF2-40B4-BE49-F238E27FC236}">
                <a16:creationId xmlns:a16="http://schemas.microsoft.com/office/drawing/2014/main" id="{BA27D010-7A3F-455E-BE5D-A2AC2C3998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50091"/>
              </p:ext>
            </p:extLst>
          </p:nvPr>
        </p:nvGraphicFramePr>
        <p:xfrm>
          <a:off x="2908618" y="1121093"/>
          <a:ext cx="6811962" cy="511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4" imgW="4902986" imgH="3708168" progId="Word.Document.8">
                  <p:embed/>
                </p:oleObj>
              </mc:Choice>
              <mc:Fallback>
                <p:oleObj name="Document" r:id="rId4" imgW="4902986" imgH="3708168" progId="Word.Document.8">
                  <p:embed/>
                  <p:pic>
                    <p:nvPicPr>
                      <p:cNvPr id="28675" name="Object 3">
                        <a:extLst>
                          <a:ext uri="{FF2B5EF4-FFF2-40B4-BE49-F238E27FC236}">
                            <a16:creationId xmlns:a16="http://schemas.microsoft.com/office/drawing/2014/main" id="{BA27D010-7A3F-455E-BE5D-A2AC2C3998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3632"/>
                      <a:stretch>
                        <a:fillRect/>
                      </a:stretch>
                    </p:blipFill>
                    <p:spPr bwMode="auto">
                      <a:xfrm>
                        <a:off x="2908618" y="1121093"/>
                        <a:ext cx="6811962" cy="5119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6EF44D3-9574-4D40-8CCD-9533A4464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22500" y="203200"/>
            <a:ext cx="7772400" cy="1143000"/>
          </a:xfrm>
        </p:spPr>
        <p:txBody>
          <a:bodyPr/>
          <a:lstStyle/>
          <a:p>
            <a:r>
              <a:rPr lang="en-US" altLang="en-US"/>
              <a:t>Additional Guidewords</a:t>
            </a:r>
          </a:p>
        </p:txBody>
      </p:sp>
      <p:graphicFrame>
        <p:nvGraphicFramePr>
          <p:cNvPr id="30723" name="Object 3">
            <a:extLst>
              <a:ext uri="{FF2B5EF4-FFF2-40B4-BE49-F238E27FC236}">
                <a16:creationId xmlns:a16="http://schemas.microsoft.com/office/drawing/2014/main" id="{5CA2DDF5-8D98-47B5-94A0-FD7E9E16EA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5325" y="1800225"/>
          <a:ext cx="8702675" cy="416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4" imgW="4902986" imgH="2342664" progId="Word.Document.8">
                  <p:embed/>
                </p:oleObj>
              </mc:Choice>
              <mc:Fallback>
                <p:oleObj name="Document" r:id="rId4" imgW="4902986" imgH="2342664" progId="Word.Document.8">
                  <p:embed/>
                  <p:pic>
                    <p:nvPicPr>
                      <p:cNvPr id="30723" name="Object 3">
                        <a:extLst>
                          <a:ext uri="{FF2B5EF4-FFF2-40B4-BE49-F238E27FC236}">
                            <a16:creationId xmlns:a16="http://schemas.microsoft.com/office/drawing/2014/main" id="{5CA2DDF5-8D98-47B5-94A0-FD7E9E16EA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1800225"/>
                        <a:ext cx="8702675" cy="416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>
            <a:extLst>
              <a:ext uri="{FF2B5EF4-FFF2-40B4-BE49-F238E27FC236}">
                <a16:creationId xmlns:a16="http://schemas.microsoft.com/office/drawing/2014/main" id="{A2031ECB-4F0B-4022-B036-D7600AC44F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1213" y="1728788"/>
          <a:ext cx="8323262" cy="486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ocument" r:id="rId4" imgW="4312972" imgH="2589642" progId="Word.Document.8">
                  <p:embed/>
                </p:oleObj>
              </mc:Choice>
              <mc:Fallback>
                <p:oleObj name="Document" r:id="rId4" imgW="4312972" imgH="2589642" progId="Word.Document.8">
                  <p:embed/>
                  <p:pic>
                    <p:nvPicPr>
                      <p:cNvPr id="34818" name="Object 2">
                        <a:extLst>
                          <a:ext uri="{FF2B5EF4-FFF2-40B4-BE49-F238E27FC236}">
                            <a16:creationId xmlns:a16="http://schemas.microsoft.com/office/drawing/2014/main" id="{A2031ECB-4F0B-4022-B036-D7600AC44F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1728788"/>
                        <a:ext cx="8323262" cy="486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" name="Rectangle 3">
            <a:extLst>
              <a:ext uri="{FF2B5EF4-FFF2-40B4-BE49-F238E27FC236}">
                <a16:creationId xmlns:a16="http://schemas.microsoft.com/office/drawing/2014/main" id="{B0AC70A3-5983-4E9A-8EA7-9B3E654BF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9163" y="219075"/>
            <a:ext cx="7772400" cy="1143000"/>
          </a:xfrm>
          <a:noFill/>
        </p:spPr>
        <p:txBody>
          <a:bodyPr/>
          <a:lstStyle/>
          <a:p>
            <a:r>
              <a:rPr lang="en-US" altLang="en-US"/>
              <a:t>Combination Examples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F4C0655-C0FB-48EF-9167-D194FF57F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87563" y="219075"/>
            <a:ext cx="7772400" cy="1143000"/>
          </a:xfrm>
        </p:spPr>
        <p:txBody>
          <a:bodyPr/>
          <a:lstStyle/>
          <a:p>
            <a:r>
              <a:rPr lang="en-US" altLang="en-US"/>
              <a:t>Process Parameter Examples</a:t>
            </a:r>
          </a:p>
        </p:txBody>
      </p:sp>
      <p:graphicFrame>
        <p:nvGraphicFramePr>
          <p:cNvPr id="32771" name="Object 3">
            <a:extLst>
              <a:ext uri="{FF2B5EF4-FFF2-40B4-BE49-F238E27FC236}">
                <a16:creationId xmlns:a16="http://schemas.microsoft.com/office/drawing/2014/main" id="{BAE55E70-3E6E-4606-9B41-153BABCDCD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2450" y="1751013"/>
          <a:ext cx="8085138" cy="440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ocument" r:id="rId4" imgW="4216510" imgH="2295155" progId="Word.Document.8">
                  <p:embed/>
                </p:oleObj>
              </mc:Choice>
              <mc:Fallback>
                <p:oleObj name="Document" r:id="rId4" imgW="4216510" imgH="2295155" progId="Word.Document.8">
                  <p:embed/>
                  <p:pic>
                    <p:nvPicPr>
                      <p:cNvPr id="32771" name="Object 3">
                        <a:extLst>
                          <a:ext uri="{FF2B5EF4-FFF2-40B4-BE49-F238E27FC236}">
                            <a16:creationId xmlns:a16="http://schemas.microsoft.com/office/drawing/2014/main" id="{BAE55E70-3E6E-4606-9B41-153BABCDCD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1751013"/>
                        <a:ext cx="8085138" cy="440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1752A87F-B2E0-454A-8050-64653EAB0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040" y="163513"/>
            <a:ext cx="11663680" cy="720407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Parameter Guide Word Combinations, Process Lines</a:t>
            </a:r>
          </a:p>
        </p:txBody>
      </p:sp>
      <p:pic>
        <p:nvPicPr>
          <p:cNvPr id="36867" name="Picture 3" descr="T 10-4">
            <a:extLst>
              <a:ext uri="{FF2B5EF4-FFF2-40B4-BE49-F238E27FC236}">
                <a16:creationId xmlns:a16="http://schemas.microsoft.com/office/drawing/2014/main" id="{121415C4-5310-49A7-BFE7-E28D5B90C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0" y="883920"/>
            <a:ext cx="10474960" cy="5224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 Box 4">
            <a:extLst>
              <a:ext uri="{FF2B5EF4-FFF2-40B4-BE49-F238E27FC236}">
                <a16:creationId xmlns:a16="http://schemas.microsoft.com/office/drawing/2014/main" id="{307DDB15-1CDD-405B-9370-9796F4F59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6108700"/>
            <a:ext cx="8763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0000"/>
              <a:buFont typeface="Wingdings 3" panose="05040102010807070707" pitchFamily="18" charset="2"/>
              <a:buChar char="_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2" panose="05020102010507070707" pitchFamily="18" charset="2"/>
              <a:buChar char="ð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4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ea typeface="MS PGothic" panose="020B0600070205080204" pitchFamily="34" charset="-128"/>
                <a:cs typeface="Arial" panose="020B0604020202020204" pitchFamily="34" charset="0"/>
              </a:rPr>
              <a:t>Crowl, D.A. and Louvar, J.F., </a:t>
            </a:r>
            <a:r>
              <a:rPr lang="en-US" altLang="en-US" sz="1800" i="1">
                <a:ea typeface="MS PGothic" panose="020B0600070205080204" pitchFamily="34" charset="-128"/>
                <a:cs typeface="Arial" panose="020B0604020202020204" pitchFamily="34" charset="0"/>
              </a:rPr>
              <a:t>Chemical Process Safety</a:t>
            </a:r>
            <a:r>
              <a:rPr lang="en-US" altLang="en-US" sz="1800">
                <a:ea typeface="MS PGothic" panose="020B0600070205080204" pitchFamily="34" charset="-128"/>
                <a:cs typeface="Arial" panose="020B0604020202020204" pitchFamily="34" charset="0"/>
              </a:rPr>
              <a:t>, 2nd ed, Prentice Hall, 2002</a:t>
            </a:r>
            <a:endParaRPr lang="en-US" altLang="en-US" sz="2400"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0AB9B02-AC47-40D8-B674-7BAF9A287F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5120" y="152400"/>
            <a:ext cx="11450320" cy="1219200"/>
          </a:xfrm>
        </p:spPr>
        <p:txBody>
          <a:bodyPr>
            <a:normAutofit/>
          </a:bodyPr>
          <a:lstStyle/>
          <a:p>
            <a:r>
              <a:rPr lang="en-US" altLang="en-US" dirty="0"/>
              <a:t>Parameter Guide Word Combinations, Vessels</a:t>
            </a:r>
          </a:p>
        </p:txBody>
      </p:sp>
      <p:pic>
        <p:nvPicPr>
          <p:cNvPr id="38915" name="Picture 3" descr="T 10-5">
            <a:extLst>
              <a:ext uri="{FF2B5EF4-FFF2-40B4-BE49-F238E27FC236}">
                <a16:creationId xmlns:a16="http://schemas.microsoft.com/office/drawing/2014/main" id="{50753586-FF33-4AFA-AA20-6699DC17D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" y="1371600"/>
            <a:ext cx="10617200" cy="494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Text Box 4">
            <a:extLst>
              <a:ext uri="{FF2B5EF4-FFF2-40B4-BE49-F238E27FC236}">
                <a16:creationId xmlns:a16="http://schemas.microsoft.com/office/drawing/2014/main" id="{B844D589-3F55-42B0-92D0-FF993E45B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780" y="6223953"/>
            <a:ext cx="8763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0000"/>
              <a:buFont typeface="Wingdings 3" panose="05040102010807070707" pitchFamily="18" charset="2"/>
              <a:buChar char="_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2" panose="05020102010507070707" pitchFamily="18" charset="2"/>
              <a:buChar char="ð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4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ea typeface="MS PGothic" panose="020B0600070205080204" pitchFamily="34" charset="-128"/>
                <a:cs typeface="Arial" panose="020B0604020202020204" pitchFamily="34" charset="0"/>
              </a:rPr>
              <a:t>Crowl</a:t>
            </a:r>
            <a:r>
              <a:rPr lang="en-US" altLang="en-US" sz="1800" dirty="0">
                <a:ea typeface="MS PGothic" panose="020B0600070205080204" pitchFamily="34" charset="-128"/>
                <a:cs typeface="Arial" panose="020B0604020202020204" pitchFamily="34" charset="0"/>
              </a:rPr>
              <a:t>, D.A. and </a:t>
            </a:r>
            <a:r>
              <a:rPr lang="en-US" altLang="en-US" sz="1800" dirty="0" err="1">
                <a:ea typeface="MS PGothic" panose="020B0600070205080204" pitchFamily="34" charset="-128"/>
                <a:cs typeface="Arial" panose="020B0604020202020204" pitchFamily="34" charset="0"/>
              </a:rPr>
              <a:t>Louvar</a:t>
            </a:r>
            <a:r>
              <a:rPr lang="en-US" altLang="en-US" sz="1800" dirty="0">
                <a:ea typeface="MS PGothic" panose="020B0600070205080204" pitchFamily="34" charset="-128"/>
                <a:cs typeface="Arial" panose="020B0604020202020204" pitchFamily="34" charset="0"/>
              </a:rPr>
              <a:t>, J.F., </a:t>
            </a:r>
            <a:r>
              <a:rPr lang="en-US" altLang="en-US" sz="1800" i="1" dirty="0">
                <a:ea typeface="MS PGothic" panose="020B0600070205080204" pitchFamily="34" charset="-128"/>
                <a:cs typeface="Arial" panose="020B0604020202020204" pitchFamily="34" charset="0"/>
              </a:rPr>
              <a:t>Chemical Process Safety</a:t>
            </a:r>
            <a:r>
              <a:rPr lang="en-US" altLang="en-US" sz="1800" dirty="0">
                <a:ea typeface="MS PGothic" panose="020B0600070205080204" pitchFamily="34" charset="-128"/>
                <a:cs typeface="Arial" panose="020B0604020202020204" pitchFamily="34" charset="0"/>
              </a:rPr>
              <a:t>, 2nd ed, Prentice Hall, 2002</a:t>
            </a:r>
            <a:endParaRPr lang="en-US" altLang="en-US" sz="2400" dirty="0"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187</Words>
  <Application>Microsoft Office PowerPoint</Application>
  <PresentationFormat>Widescreen</PresentationFormat>
  <Paragraphs>37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Microsoft Word Document</vt:lpstr>
      <vt:lpstr>Microsoft Word 97 - 2003 Document</vt:lpstr>
      <vt:lpstr>PowerPoint Presentation</vt:lpstr>
      <vt:lpstr>HAZOP Guidewords</vt:lpstr>
      <vt:lpstr>Additional Guidewords</vt:lpstr>
      <vt:lpstr>Combination Examples</vt:lpstr>
      <vt:lpstr>Process Parameter Examples</vt:lpstr>
      <vt:lpstr>Parameter Guide Word Combinations, Process Lines</vt:lpstr>
      <vt:lpstr>Parameter Guide Word Combinations, Vessels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Stockel, Leslie</dc:creator>
  <cp:lastModifiedBy>Stockel, Leslie</cp:lastModifiedBy>
  <cp:revision>1</cp:revision>
  <dcterms:created xsi:type="dcterms:W3CDTF">2022-02-14T13:48:28Z</dcterms:created>
  <dcterms:modified xsi:type="dcterms:W3CDTF">2022-02-14T13:53:06Z</dcterms:modified>
</cp:coreProperties>
</file>