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403" r:id="rId4"/>
    <p:sldId id="264" r:id="rId5"/>
    <p:sldId id="256" r:id="rId6"/>
    <p:sldId id="260" r:id="rId7"/>
    <p:sldId id="404" r:id="rId8"/>
    <p:sldId id="405" r:id="rId9"/>
    <p:sldId id="410" r:id="rId10"/>
    <p:sldId id="408" r:id="rId11"/>
    <p:sldId id="409" r:id="rId12"/>
    <p:sldId id="407" r:id="rId13"/>
    <p:sldId id="411" r:id="rId14"/>
    <p:sldId id="430" r:id="rId15"/>
    <p:sldId id="413" r:id="rId16"/>
    <p:sldId id="414" r:id="rId17"/>
    <p:sldId id="412" r:id="rId18"/>
    <p:sldId id="417" r:id="rId19"/>
    <p:sldId id="416" r:id="rId20"/>
    <p:sldId id="418" r:id="rId21"/>
    <p:sldId id="419" r:id="rId22"/>
    <p:sldId id="420" r:id="rId23"/>
    <p:sldId id="421" r:id="rId24"/>
    <p:sldId id="406" r:id="rId25"/>
    <p:sldId id="424" r:id="rId26"/>
    <p:sldId id="415" r:id="rId27"/>
    <p:sldId id="422" r:id="rId28"/>
    <p:sldId id="426" r:id="rId29"/>
    <p:sldId id="428" r:id="rId30"/>
    <p:sldId id="429" r:id="rId31"/>
    <p:sldId id="427" r:id="rId32"/>
    <p:sldId id="423" r:id="rId33"/>
    <p:sldId id="425" r:id="rId34"/>
    <p:sldId id="43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BF8D-8563-48C4-A84B-D64A53F4AB6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C973-90DA-4959-8835-C8F25AEA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A71-0A8B-4A44-84C0-ADE0E051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946" y="392736"/>
            <a:ext cx="6440537" cy="178518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b="1" noProof="0" dirty="0">
                <a:latin typeface="Arial" panose="020B0604020202020204" pitchFamily="34" charset="0"/>
                <a:cs typeface="Arial" panose="020B0604020202020204" pitchFamily="34" charset="0"/>
              </a:rPr>
              <a:t>Scientific Paper Writing II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D155A7-3153-49A2-9161-DE75EDC9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755" y="1930705"/>
            <a:ext cx="5613148" cy="1007150"/>
          </a:xfrm>
        </p:spPr>
        <p:txBody>
          <a:bodyPr anchor="t">
            <a:normAutofit fontScale="92500"/>
          </a:bodyPr>
          <a:lstStyle/>
          <a:p>
            <a:pPr algn="r"/>
            <a:r>
              <a:rPr lang="en-US" sz="4200" b="1" noProof="0" dirty="0"/>
              <a:t>Scientific Communication</a:t>
            </a:r>
            <a:r>
              <a:rPr lang="en-US" sz="2000" noProof="0" dirty="0"/>
              <a:t/>
            </a:r>
            <a:br>
              <a:rPr lang="en-US" sz="2000" noProof="0" dirty="0"/>
            </a:br>
            <a:endParaRPr lang="en-US" sz="2000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8772808" y="3508271"/>
            <a:ext cx="359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Dr M. Hassan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BF3622B-6FFF-4CF2-8CC4-39649616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" y="5889917"/>
            <a:ext cx="3004394" cy="9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05CEAB-2F70-461F-9192-C61DCC44138F}"/>
              </a:ext>
            </a:extLst>
          </p:cNvPr>
          <p:cNvSpPr/>
          <p:nvPr/>
        </p:nvSpPr>
        <p:spPr>
          <a:xfrm>
            <a:off x="3467477" y="4985585"/>
            <a:ext cx="8102852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Faculty of Geosciences &amp; Environmental Engineering</a:t>
            </a:r>
          </a:p>
          <a:p>
            <a:pPr algn="r"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Southwest Jiaotong University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9F1B-8199-4746-B654-530C91DD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3" y="358099"/>
            <a:ext cx="5010338" cy="449687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for the methods section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A6EF-7017-4762-8683-E6B18333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2" y="941560"/>
            <a:ext cx="8682273" cy="5235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basic information on study design, setting and subjects, data collection, data analysis, and ethical approval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previous publications from the same large research project, such as a study protocol, for additional information (if applicable)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providing detailed information on the methods as web only supplementary materials.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yourself, ‘‘Would a researcher be able to reproduce the study with the information I provide in this paper?’’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Checklist">
            <a:extLst>
              <a:ext uri="{FF2B5EF4-FFF2-40B4-BE49-F238E27FC236}">
                <a16:creationId xmlns:a16="http://schemas.microsoft.com/office/drawing/2014/main" id="{62AC91A8-5E33-486F-BE38-87933DAD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26" y="1167945"/>
            <a:ext cx="2999132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4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FF3-371A-4F17-9095-F66FDBD3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54378" cy="69413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section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ED46-320A-4B7D-B97F-551020C9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3" y="1195056"/>
            <a:ext cx="9850171" cy="557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know?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what you observed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are presented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interpretation.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citations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results section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section mirrors the Materials &amp; Methods section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(what you did),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 	corresponding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(what you found).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section is a dynamic interplay between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figures/tables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&amp; figures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particularly useful to present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quantities of data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0AB3A9D-41E2-4417-894E-83A9CB66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63" y="712191"/>
            <a:ext cx="3551073" cy="23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0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E3F4-364B-46E4-9436-12E82CA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58489" cy="359151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do?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D510-6753-453D-9CB3-3256D02A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64" y="823865"/>
            <a:ext cx="11055036" cy="595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results section should match &amp; answer the research questions from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the procedures explained in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section.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used for data such as baseline characteristics, outcomes, treatments, where the same variables are being described for two or more groups.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useful when the source data is either too complex for presentation or not easily interpretable.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repeat data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text that already appears in a table or figure.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total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figures and tables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check for journal guidance before including too many.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analysis should be presented in a separate paragraph.</a:t>
            </a: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Secondary results (post-hoc analysis) should be given separately.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non-significant associations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are still findings.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A871-F91F-4760-845E-2F0C6D17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for the results section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0C0A-D501-460B-97F1-BC164D75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78" y="941560"/>
            <a:ext cx="11018822" cy="5235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roughly into: recruitment/response, sample characteristics, primary analyses, secondary analyses, &amp; ancillary analyses.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 the results section with the methods section.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findings without interpretation.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findings from tables and figures in the text.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estimates with 95% confidence intervals.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providing additional results in tables and figures as web only supplementary material.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992445" cy="710638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and figures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075764"/>
            <a:ext cx="10998798" cy="5637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deliberate choice early in the writing process on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present in tables/figures.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title should reflect what is shown.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tables/figures are self-explanatory.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repeat information from tables/figures in the text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emphasize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findings.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tables/figures to make them clear and easy to read.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each table/figure on a new page, after the reference list.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4A2ED-2900-49C7-8500-FF56788E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1414463"/>
            <a:ext cx="3790950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66CEA-A73F-47DE-99FB-50F14457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526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section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4805-A187-4699-BCC4-136774DA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16" y="1032095"/>
            <a:ext cx="6724001" cy="51448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summary of the main findings &amp; compare with previous work &amp; discuss future implications &amp; any shortcomings of the research design.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can be visualized as an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funnel.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discussion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form an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hourglass shape.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with the narrowest part by answering the research question and it then gradually widens out to comparisons with other studies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84AC3818-26F0-4737-A265-758A043B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7361">
            <a:off x="6896015" y="3897262"/>
            <a:ext cx="1663279" cy="20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31FCF9B1-0328-4D52-8C52-734C7F82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17" y="1874847"/>
            <a:ext cx="1663279" cy="20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4B6D-EBB8-45FF-A347-588169A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63"/>
            <a:ext cx="4367543" cy="54320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section.. Cont..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7092-9768-457E-AAE3-3CFFA98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778598"/>
            <a:ext cx="11091250" cy="607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research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ideas in this section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discussion by imagining yourself in 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with 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interested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ignore or cover up inconvenient results.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stick to the original storyline of the paper.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section – discuss possible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research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done, based on your results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Point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your approach,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limitations</a:t>
            </a: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the discussion section with 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presenting your findings in light of the evidence in the field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BBDE-DF3A-4876-B6BD-BE7EEA13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11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for the discussion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02E8-A737-4708-9D0F-C73917AC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" y="887240"/>
            <a:ext cx="11290426" cy="59707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discussion has a clear inverted funnel shape with distinct sections providing: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-A summary of main findings (What did we find?);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-Comparisons with other studies (What is known?, What is new?, and How does this fit in?),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-Strengths and limitations (Are the findings true?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-Implications (Are the findings important? What can we do with them?).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Answer the research question in the first paragraph and check if this is in line with the research question posed in the introduction (hourglass model).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to see if the discussion section does not present new results.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frank about acknowledging limitations.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it offers a clear ending to the storyline of the paper (citable statement).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Formulate a clear and concise one-liner as the bottom line of the paper.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9257-A77E-43BD-AC3C-90664AF3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manuscript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3351-A374-4262-A861-57D8B0D4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62" y="1104523"/>
            <a:ext cx="11190838" cy="507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a manuscript gives 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impression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manuscript.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title may have the following three important keywords: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the area or specialty the article belongs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a specific disease or condition; &amp;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particular tests or interventions.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Abbreviations should be avoided unless they are very well known (e.g. DNA).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13C7-95FC-4373-B852-21CA5F78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98F5-B048-4875-AC24-394B66D9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6" y="1032095"/>
            <a:ext cx="6836325" cy="55946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may influence the editors, peer reviewers, &amp; readers about the manuscript quality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limit: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100-250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reminder of the context, and a brief statement of the main objective.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short and to the point.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 three sentences are generally sufficient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gap in knowledge that you hope to fill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63FC3-C400-4782-8C7D-CA8F402B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56" y="1592133"/>
            <a:ext cx="4677149" cy="4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14450" cy="784665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 process!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23" y="1213164"/>
            <a:ext cx="7967049" cy="49637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Target Journal Early in the Writing Process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Author Roles Early in the Process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roles,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-draft each section of the manuscript,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-submit the paper electronically,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-serve as corresponding author, &amp;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-write the cover letter.</a:t>
            </a:r>
          </a:p>
        </p:txBody>
      </p:sp>
    </p:spTree>
    <p:extLst>
      <p:ext uri="{BB962C8B-B14F-4D97-AF65-F5344CB8AC3E}">
        <p14:creationId xmlns:p14="http://schemas.microsoft.com/office/powerpoint/2010/main" val="20958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FEB1-8535-46C0-90A7-728E18D4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9F13-52A2-4D59-A162-757876BB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62" y="995882"/>
            <a:ext cx="11190838" cy="5181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Methods: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methods should be outlined: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inclusion criteria to define the population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Define the study groups, if any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Describe (very briefly) the main interventions or treatments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State the primary endpoint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53D7-911E-4B3A-9136-1719AC2C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204190"/>
            <a:ext cx="4617267" cy="47684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AD6D-9898-4A42-AFCE-BEE7E098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09" y="823866"/>
            <a:ext cx="11199891" cy="5353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main results, with means, odds ratios, p-values,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group.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result of the primary endpoint first, followed by secondary outcomes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 have given a result for every method you mentioned in the methods section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enough detail to back up your conclusion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97B0-7236-42F7-B0A9-095EB7BB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C614-25F5-4919-A103-3C8F0379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1249378"/>
            <a:ext cx="11172731" cy="49275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Conclusion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one-line conclusion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your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finding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sufficient, with a short sentence implicating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you have enough space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should be directly related to the main objective and endpoint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Discussion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Tables/tables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References</a:t>
            </a:r>
          </a:p>
        </p:txBody>
      </p:sp>
    </p:spTree>
    <p:extLst>
      <p:ext uri="{BB962C8B-B14F-4D97-AF65-F5344CB8AC3E}">
        <p14:creationId xmlns:p14="http://schemas.microsoft.com/office/powerpoint/2010/main" val="22006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C8DA-241D-4A31-B17E-0594931A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44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A5F8-2345-4284-8D03-E113DB34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664F-619F-4D82-B547-813DEF89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9" y="681037"/>
            <a:ext cx="6696075" cy="267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75E7A-1F2A-4D8E-A90E-E6C87494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34" y="3500439"/>
            <a:ext cx="6317366" cy="246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E7814-6974-452F-B593-238DAD7C1A90}"/>
              </a:ext>
            </a:extLst>
          </p:cNvPr>
          <p:cNvSpPr txBox="1"/>
          <p:nvPr/>
        </p:nvSpPr>
        <p:spPr>
          <a:xfrm>
            <a:off x="3349782" y="4074059"/>
            <a:ext cx="14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4004A6-E883-411C-9C6B-30444BB3599C}"/>
              </a:ext>
            </a:extLst>
          </p:cNvPr>
          <p:cNvSpPr/>
          <p:nvPr/>
        </p:nvSpPr>
        <p:spPr>
          <a:xfrm>
            <a:off x="4656653" y="4187226"/>
            <a:ext cx="337685" cy="1792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46463-A6FD-493F-90EC-31B61B6E960B}"/>
              </a:ext>
            </a:extLst>
          </p:cNvPr>
          <p:cNvSpPr txBox="1"/>
          <p:nvPr/>
        </p:nvSpPr>
        <p:spPr>
          <a:xfrm>
            <a:off x="3349782" y="4426616"/>
            <a:ext cx="14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C09940-423A-4FFE-A99C-5C5861529FBD}"/>
              </a:ext>
            </a:extLst>
          </p:cNvPr>
          <p:cNvSpPr/>
          <p:nvPr/>
        </p:nvSpPr>
        <p:spPr>
          <a:xfrm>
            <a:off x="4664202" y="4547849"/>
            <a:ext cx="337685" cy="1792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35D440-4E18-48F3-AC39-759F0F5663D4}"/>
              </a:ext>
            </a:extLst>
          </p:cNvPr>
          <p:cNvSpPr/>
          <p:nvPr/>
        </p:nvSpPr>
        <p:spPr>
          <a:xfrm>
            <a:off x="4650307" y="5016735"/>
            <a:ext cx="337685" cy="179209"/>
          </a:xfrm>
          <a:prstGeom prst="rightArrow">
            <a:avLst/>
          </a:prstGeom>
          <a:solidFill>
            <a:srgbClr val="D8C0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D4042-A478-4F4A-872E-7B50B9878643}"/>
              </a:ext>
            </a:extLst>
          </p:cNvPr>
          <p:cNvSpPr txBox="1"/>
          <p:nvPr/>
        </p:nvSpPr>
        <p:spPr>
          <a:xfrm>
            <a:off x="3357330" y="4896190"/>
            <a:ext cx="14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FA4F0-C62A-452F-84AF-543280801EAA}"/>
              </a:ext>
            </a:extLst>
          </p:cNvPr>
          <p:cNvSpPr txBox="1"/>
          <p:nvPr/>
        </p:nvSpPr>
        <p:spPr>
          <a:xfrm>
            <a:off x="3343435" y="5500961"/>
            <a:ext cx="14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CDCB533-B98E-4C88-A4B1-4D2C1E4754E8}"/>
              </a:ext>
            </a:extLst>
          </p:cNvPr>
          <p:cNvSpPr/>
          <p:nvPr/>
        </p:nvSpPr>
        <p:spPr>
          <a:xfrm>
            <a:off x="4650306" y="5631638"/>
            <a:ext cx="337685" cy="1792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14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064-599C-4F17-A262-6D59EEF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48" y="620071"/>
            <a:ext cx="4014457" cy="101860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tense in the manuscript writing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7DA7E-D6E4-4C6E-92BA-48EBED62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05255"/>
              </p:ext>
            </p:extLst>
          </p:nvPr>
        </p:nvGraphicFramePr>
        <p:xfrm>
          <a:off x="5281189" y="701552"/>
          <a:ext cx="6144285" cy="322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998">
                  <a:extLst>
                    <a:ext uri="{9D8B030D-6E8A-4147-A177-3AD203B41FA5}">
                      <a16:colId xmlns:a16="http://schemas.microsoft.com/office/drawing/2014/main" val="580769641"/>
                    </a:ext>
                  </a:extLst>
                </a:gridCol>
                <a:gridCol w="2996287">
                  <a:extLst>
                    <a:ext uri="{9D8B030D-6E8A-4147-A177-3AD203B41FA5}">
                      <a16:colId xmlns:a16="http://schemas.microsoft.com/office/drawing/2014/main" val="2576851060"/>
                    </a:ext>
                  </a:extLst>
                </a:gridCol>
              </a:tblGrid>
              <a:tr h="52479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9354"/>
                  </a:ext>
                </a:extLst>
              </a:tr>
              <a:tr h="54010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Present/past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37453"/>
                  </a:ext>
                </a:extLst>
              </a:tr>
              <a:tr h="54010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Present/past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36267"/>
                  </a:ext>
                </a:extLst>
              </a:tr>
              <a:tr h="54010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&amp; Methods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84167"/>
                  </a:ext>
                </a:extLst>
              </a:tr>
              <a:tr h="54010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97010"/>
                  </a:ext>
                </a:extLst>
              </a:tr>
              <a:tr h="54010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Present/past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84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3ACC348-0F8A-4528-B7FF-12A2F079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" y="4062664"/>
            <a:ext cx="11943773" cy="2537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1D1AD-E9E2-486F-93B0-28F99E87F7DF}"/>
              </a:ext>
            </a:extLst>
          </p:cNvPr>
          <p:cNvSpPr/>
          <p:nvPr/>
        </p:nvSpPr>
        <p:spPr>
          <a:xfrm>
            <a:off x="10199019" y="6525370"/>
            <a:ext cx="199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LEOKB F+ Adv P 4 D F 60 E"/>
              </a:rPr>
              <a:t>Ecarnot</a:t>
            </a:r>
            <a:r>
              <a:rPr lang="en-US" altLang="zh-CN" dirty="0">
                <a:solidFill>
                  <a:srgbClr val="000000"/>
                </a:solidFill>
                <a:latin typeface="LEOKB F+ Adv P 4 D F 60 E"/>
              </a:rPr>
              <a:t> et al. 2015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5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77" y="160731"/>
            <a:ext cx="4508351" cy="5600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Abstract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07" y="720763"/>
            <a:ext cx="11780408" cy="60457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summarize the contents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concise, pictorial form designed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attention of a wide readership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 gain an understanding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take-home message of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The general standards</a:t>
            </a:r>
            <a:r>
              <a:rPr lang="en-US" sz="2200" dirty="0"/>
              <a:t> for</a:t>
            </a:r>
            <a:r>
              <a:rPr lang="en-US" sz="2200" b="1" dirty="0"/>
              <a:t> designing</a:t>
            </a:r>
            <a:r>
              <a:rPr lang="en-US" sz="2200" dirty="0"/>
              <a:t> of the</a:t>
            </a:r>
            <a:r>
              <a:rPr lang="en-US" sz="2200" b="1" dirty="0"/>
              <a:t> graphical abstract vary from one </a:t>
            </a:r>
            <a:r>
              <a:rPr lang="en-US" sz="2200" b="1" dirty="0" smtClean="0"/>
              <a:t>journal </a:t>
            </a:r>
            <a:r>
              <a:rPr lang="en-US" sz="2200" b="1" dirty="0"/>
              <a:t>to </a:t>
            </a:r>
            <a:r>
              <a:rPr lang="en-US" sz="2200" b="1" dirty="0" smtClean="0"/>
              <a:t>another.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Cell </a:t>
            </a:r>
            <a:r>
              <a:rPr lang="en-US" sz="2200" b="1" dirty="0"/>
              <a:t>magazine</a:t>
            </a:r>
            <a:r>
              <a:rPr lang="en-US" sz="2200" dirty="0"/>
              <a:t>, the dimensions of the graphical abstract images should be </a:t>
            </a:r>
            <a:r>
              <a:rPr lang="en-US" sz="2200" b="1" dirty="0"/>
              <a:t>1200 by 1200 pixels </a:t>
            </a:r>
            <a:r>
              <a:rPr lang="en-US" sz="2200" dirty="0"/>
              <a:t>with a resolution of </a:t>
            </a:r>
            <a:r>
              <a:rPr lang="en-US" sz="2200" b="1" dirty="0"/>
              <a:t>300 </a:t>
            </a:r>
            <a:r>
              <a:rPr lang="en-US" sz="2200" b="1" dirty="0" smtClean="0"/>
              <a:t>dpi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RSC</a:t>
            </a:r>
            <a:r>
              <a:rPr lang="en-US" sz="2200" dirty="0"/>
              <a:t>, the size of the graphical abstract is very small (</a:t>
            </a:r>
            <a:r>
              <a:rPr lang="en-US" sz="2200" b="1" dirty="0"/>
              <a:t>230 by 120 pixels</a:t>
            </a:r>
            <a:r>
              <a:rPr lang="en-US" sz="22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 Graphical abstract is </a:t>
            </a:r>
            <a:r>
              <a:rPr lang="en-US" sz="2200" dirty="0" smtClean="0"/>
              <a:t>mandatory and/or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    optional depending on journals.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8" y="4254615"/>
            <a:ext cx="5239759" cy="25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13B1-4C16-4C1C-8CE5-91AA8C71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47" y="138789"/>
            <a:ext cx="6312152" cy="45874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for Title and abstract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B823-5232-4C16-8A47-6F4AE3DE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" y="860079"/>
            <a:ext cx="11236105" cy="58591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title and abstract from keywords from all sections of the main text.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important keywords at the beginning of the title.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abbreviations and passive voice (title and abstract).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state the objective and start the results section with the answer to the research question (abstract).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sample size if you report percentages (abstract).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effect sizes with confidence intervals (abstract).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if the abstract covers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is known and why is this study needed?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did you do?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did you find?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does it mean?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that the abstract can be read independently from the main text.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Revise every time the main text is revised (title and abstract).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8D0B-8E4C-476D-AECF-83CDD8CB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53143" cy="76655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Authorship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D255-807D-454B-A453-68729C33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25" y="1131684"/>
            <a:ext cx="11027875" cy="5045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start writing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Co-author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everyone that contributed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research or design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include people that only helped in writing or in collecting data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co-authors should read and approve the final version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author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contributed the most to the research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author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head of the laboratory 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author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did most of the writing and is usually, the first or last author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85160" cy="4524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989704"/>
            <a:ext cx="11213951" cy="57230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authorship and develop a written authorship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(including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authorship) at an early stage during a project.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contributed substantially to the conception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acquisition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data, or analysis and interpretation of data;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contributed to writing the paper or revising it critically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content;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given final approval of the version to be published.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coauthors to critically review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questions &amp;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them deadlines to respond.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coauthors to meticulously check their names, initials,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affiliations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submitting.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16972" cy="60306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985" y="576026"/>
            <a:ext cx="5505450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69" y="2202843"/>
            <a:ext cx="3714750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869" y="2202843"/>
            <a:ext cx="37242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569" y="5165118"/>
            <a:ext cx="3838575" cy="1438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011" y="2972473"/>
            <a:ext cx="4197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Citations </a:t>
            </a:r>
            <a:r>
              <a:rPr lang="en-GB" sz="2400" dirty="0" smtClean="0"/>
              <a:t>(In-text citation) can </a:t>
            </a:r>
            <a:r>
              <a:rPr lang="en-GB" sz="2400" dirty="0"/>
              <a:t>be used in </a:t>
            </a:r>
            <a:r>
              <a:rPr lang="en-GB" sz="2400" b="1" dirty="0"/>
              <a:t>Introduction</a:t>
            </a:r>
            <a:r>
              <a:rPr lang="en-GB" sz="2400" dirty="0"/>
              <a:t> and </a:t>
            </a:r>
            <a:r>
              <a:rPr lang="en-GB" sz="2400" b="1" dirty="0"/>
              <a:t>Discussion</a:t>
            </a:r>
            <a:r>
              <a:rPr lang="en-GB" sz="2400" dirty="0"/>
              <a:t> </a:t>
            </a:r>
            <a:r>
              <a:rPr lang="en-GB" sz="2400" dirty="0" smtClean="0"/>
              <a:t>section.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59011" y="1338030"/>
            <a:ext cx="41972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"citation" is the way you </a:t>
            </a:r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tell your readers that certain material in your work came from another source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1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E1380F-1DEF-4C93-89C8-F03B871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8593" cy="603595"/>
          </a:xfrm>
        </p:spPr>
        <p:txBody>
          <a:bodyPr>
            <a:normAutofit fontScale="90000"/>
          </a:bodyPr>
          <a:lstStyle/>
          <a:p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Scientific Papers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8D30F-3DD2-472D-AD3D-7FFA1A13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62"/>
            <a:ext cx="7644897" cy="423128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noProof="0" dirty="0"/>
              <a:t>Order of core sections </a:t>
            </a:r>
            <a:r>
              <a:rPr lang="en-US" sz="2400" noProof="0" dirty="0"/>
              <a:t>of academic research articles</a:t>
            </a:r>
          </a:p>
          <a:p>
            <a:r>
              <a:rPr lang="en-US" sz="2400" noProof="0" dirty="0"/>
              <a:t>Title page</a:t>
            </a:r>
          </a:p>
          <a:p>
            <a:r>
              <a:rPr lang="en-US" sz="2400" noProof="0" dirty="0"/>
              <a:t>Abstract</a:t>
            </a:r>
          </a:p>
          <a:p>
            <a:r>
              <a:rPr lang="en-US" sz="2400" b="1" noProof="0" dirty="0">
                <a:solidFill>
                  <a:srgbClr val="FF0000"/>
                </a:solidFill>
              </a:rPr>
              <a:t>I</a:t>
            </a:r>
            <a:r>
              <a:rPr lang="en-US" sz="2400" noProof="0" dirty="0"/>
              <a:t>ntroduction </a:t>
            </a:r>
          </a:p>
          <a:p>
            <a:r>
              <a:rPr lang="en-US" sz="2400" b="1" noProof="0" dirty="0">
                <a:solidFill>
                  <a:srgbClr val="FF0000"/>
                </a:solidFill>
                <a:ea typeface="Times New Roman"/>
              </a:rPr>
              <a:t>M</a:t>
            </a:r>
            <a:r>
              <a:rPr lang="en-US" sz="2400" noProof="0" dirty="0">
                <a:ea typeface="Times New Roman"/>
              </a:rPr>
              <a:t>aterials and Methods</a:t>
            </a:r>
          </a:p>
          <a:p>
            <a:r>
              <a:rPr lang="en-US" sz="2400" b="1" noProof="0" dirty="0">
                <a:solidFill>
                  <a:srgbClr val="FF0000"/>
                </a:solidFill>
                <a:ea typeface="Times New Roman"/>
              </a:rPr>
              <a:t>R</a:t>
            </a:r>
            <a:r>
              <a:rPr lang="en-US" sz="2400" noProof="0" dirty="0">
                <a:ea typeface="Times New Roman"/>
              </a:rPr>
              <a:t>esults</a:t>
            </a:r>
          </a:p>
          <a:p>
            <a:r>
              <a:rPr lang="en-US" sz="2400" b="1" noProof="0" dirty="0">
                <a:solidFill>
                  <a:srgbClr val="FF0000"/>
                </a:solidFill>
                <a:ea typeface="Times New Roman"/>
              </a:rPr>
              <a:t>D</a:t>
            </a:r>
            <a:r>
              <a:rPr lang="en-US" sz="2400" noProof="0" dirty="0">
                <a:ea typeface="Times New Roman"/>
              </a:rPr>
              <a:t>iscussion</a:t>
            </a:r>
          </a:p>
          <a:p>
            <a:r>
              <a:rPr lang="en-US" sz="2400" noProof="0" dirty="0">
                <a:ea typeface="Times New Roman"/>
              </a:rPr>
              <a:t>References</a:t>
            </a:r>
          </a:p>
          <a:p>
            <a:r>
              <a:rPr lang="en-US" sz="2400" noProof="0" dirty="0"/>
              <a:t>There are other formats depending on the specific </a:t>
            </a:r>
            <a:r>
              <a:rPr lang="en-US" sz="2400" b="1" noProof="0" dirty="0"/>
              <a:t>Journal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06FEE6-70F2-4B8D-A2A5-5612EA12178D}"/>
              </a:ext>
            </a:extLst>
          </p:cNvPr>
          <p:cNvSpPr/>
          <p:nvPr/>
        </p:nvSpPr>
        <p:spPr>
          <a:xfrm>
            <a:off x="4475990" y="3322275"/>
            <a:ext cx="2022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IMRaD</a:t>
            </a:r>
            <a:r>
              <a:rPr lang="en-US" altLang="zh-CN" sz="2400" dirty="0"/>
              <a:t> Format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8D1C011-F86A-4B34-89B2-35427AA03746}"/>
              </a:ext>
            </a:extLst>
          </p:cNvPr>
          <p:cNvSpPr/>
          <p:nvPr/>
        </p:nvSpPr>
        <p:spPr>
          <a:xfrm>
            <a:off x="4123652" y="2901744"/>
            <a:ext cx="293615" cy="1516175"/>
          </a:xfrm>
          <a:prstGeom prst="rightBrace">
            <a:avLst>
              <a:gd name="adj1" fmla="val 34047"/>
              <a:gd name="adj2" fmla="val 50000"/>
            </a:avLst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54101" cy="872004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22" y="1963308"/>
            <a:ext cx="70485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17" y="129093"/>
            <a:ext cx="4992746" cy="193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71" y="3848100"/>
            <a:ext cx="3438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GB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14" y="1237130"/>
            <a:ext cx="11052586" cy="4939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43" y="365126"/>
            <a:ext cx="3978928" cy="498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1" y="4843348"/>
            <a:ext cx="4324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435B-6B9D-404A-A00E-4753D84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91" y="211216"/>
            <a:ext cx="10515600" cy="60359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References 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1ED6-0AF2-4205-9751-94C56813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814812"/>
            <a:ext cx="10991661" cy="57580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idea or fact that emanates from another source (other than yourself) needs to be supported by a reference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references support your work and place it in the context of other studies on the same topic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guidance for readers who would like to engage in further reading on the topic.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Citing sections from published books is also acceptable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sites should be avoided where possible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references style will vary according to your target journal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original research manuscript, avoid too many refence list (not more than 50).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15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09" y="860612"/>
            <a:ext cx="10848191" cy="5690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reference management software at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(e.g. EndNote,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requested output style in the author instructions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and adhere to it 100%.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cite the original source behind a statement.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your own words to describe facts derived from references,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copy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sentences.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need to choose among several references, select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evidence, open-access, year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the target journal.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final reference list for errors.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activity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discussion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writing (basic skills)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Image result for article writing class 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26" y="1303916"/>
            <a:ext cx="1771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ticle writing class ac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48" y="4001294"/>
            <a:ext cx="2679478" cy="17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3302" y="602202"/>
          <a:ext cx="10726445" cy="5523390"/>
        </p:xfrm>
        <a:graphic>
          <a:graphicData uri="http://schemas.openxmlformats.org/drawingml/2006/table">
            <a:tbl>
              <a:tblPr firstRow="1" firstCol="1" bandRow="1"/>
              <a:tblGrid>
                <a:gridCol w="2103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7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/>
                        </a:rPr>
                        <a:t> Section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200" b="1" dirty="0">
                          <a:effectLst/>
                          <a:latin typeface="+mn-lt"/>
                          <a:ea typeface="Times New Roman"/>
                        </a:rPr>
                        <a:t>Details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4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Introduction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363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54725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Provides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context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by explaining how the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hypothesis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was derived and how it connects to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previous research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; gives the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purpose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of the experiment/study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89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Methods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363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Clarifies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how you tested the hypothesis and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why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you performed your study </a:t>
                      </a:r>
                      <a:b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in that particular way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89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Results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363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Explains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</a:rPr>
                        <a:t>how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the data were evaluated; shows calculations, expresses the data in table form or as figures where needed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74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Discussion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3363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Interprets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your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results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and discusses the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implications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 of your findings; </a:t>
                      </a:r>
                      <a:b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states </a:t>
                      </a:r>
                      <a:r>
                        <a:rPr lang="en-US" sz="2000" b="1" dirty="0">
                          <a:effectLst/>
                          <a:latin typeface="+mn-lt"/>
                          <a:ea typeface="Times New Roman"/>
                        </a:rPr>
                        <a:t>potential limitations 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/>
                        </a:rPr>
                        <a:t>of your experimental design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60" y="2566352"/>
            <a:ext cx="3729240" cy="27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17" y="227368"/>
            <a:ext cx="3610644" cy="58060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670" y="914400"/>
            <a:ext cx="8497652" cy="58756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Introduction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model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broadest part at the top (beginning) represents the general context of the study topic.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to five paragraphs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length.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paragraph: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general background stressing the magnitude &amp; importance of the problem.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paragraph: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what is already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known (study gap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(objective) of the study or research question or hypothesis and explain briefly what you have done to answer this question. </a:t>
            </a:r>
          </a:p>
          <a:p>
            <a:pPr algn="l">
              <a:lnSpc>
                <a:spcPct val="17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-Multiple aims: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primary aim &amp; address the secondary aims in a separate 	sentence.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DC964-B40C-4840-9F90-66355B65391F}"/>
              </a:ext>
            </a:extLst>
          </p:cNvPr>
          <p:cNvSpPr/>
          <p:nvPr/>
        </p:nvSpPr>
        <p:spPr>
          <a:xfrm>
            <a:off x="8749322" y="5328752"/>
            <a:ext cx="3360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r>
              <a:rPr lang="zh-CN" altLang="en-US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elements of introduction section of an original</a:t>
            </a:r>
          </a:p>
          <a:p>
            <a:r>
              <a:rPr lang="en-US" altLang="zh-CN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2F251EE-1228-49E2-B1AB-CD9A9BEC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40" y="755696"/>
            <a:ext cx="1928654" cy="18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0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F843-3B74-45F0-9DEF-5E5BB28C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4" y="184055"/>
            <a:ext cx="3720974" cy="757505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Introduction…. Cont..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E0B0-9E2D-4CD4-A67D-DFF86B21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122630"/>
            <a:ext cx="11136517" cy="50543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Lengthy introduction: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should not exceed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10–15%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 article.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Lack of coherence: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paragraphs &amp; between sentences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Too little or too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a reasonable number of citations.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6E25-D42F-4926-8B5F-B8CFE860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484" y="2606905"/>
            <a:ext cx="1452616" cy="1660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05DA2-8773-419E-A0E8-A317D8A7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420" y="4536923"/>
            <a:ext cx="2013128" cy="1370870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B566556-AB95-4A3B-93BE-32368E9C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72" y="1104885"/>
            <a:ext cx="1784928" cy="13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C122-981D-4DA1-987D-41EBCD86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4" y="156895"/>
            <a:ext cx="4856429" cy="57643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for the introduction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FDAD-8F25-4EE4-A313-DD764189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841972"/>
            <a:ext cx="11525062" cy="59481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introduction has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shape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clear sections 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-general background (what is this all about?);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-what is known and what is unknown about this specific subject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-(why was this study needed, and why is it important?);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-primary research question (what did we want to know?);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-study aim and design (what did we do to answer the research question?)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at the introduction length (maximum 10-15% of the total word count).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yourself, ‘‘Will this introduction sell my paper to editors, reviewers, readers, and the media?’’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Checklist">
            <a:extLst>
              <a:ext uri="{FF2B5EF4-FFF2-40B4-BE49-F238E27FC236}">
                <a16:creationId xmlns:a16="http://schemas.microsoft.com/office/drawing/2014/main" id="{226DA16B-04AF-4EC5-98B5-80C4B8EA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999" y="1738313"/>
            <a:ext cx="2999132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5988-E780-41E5-807C-7BD221C0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35" y="301752"/>
            <a:ext cx="5472065" cy="39536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&amp; Methods Section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DECB-B662-4D47-ADE3-EBD8DA7C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860079"/>
            <a:ext cx="10031240" cy="588475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Paper’s methods section would be like a food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methods &amp; means used to conduct the study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A3A3A"/>
                </a:solidFill>
                <a:latin typeface="Open Sans"/>
              </a:rPr>
              <a:t>how </a:t>
            </a: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you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gathered</a:t>
            </a: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 and sorted through all the necessary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 has to be very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specific</a:t>
            </a: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 and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comprehensive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section is important since it shows how you came to your results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if you applied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non-standard methods </a:t>
            </a: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this is the place to explain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if you </a:t>
            </a:r>
            <a:r>
              <a:rPr lang="en-US" altLang="zh-CN" sz="2400" b="1" dirty="0">
                <a:solidFill>
                  <a:srgbClr val="3A3A3A"/>
                </a:solidFill>
                <a:latin typeface="Open Sans"/>
              </a:rPr>
              <a:t>adapted existing methods</a:t>
            </a:r>
            <a:r>
              <a:rPr lang="en-US" altLang="zh-CN" sz="2400" dirty="0">
                <a:solidFill>
                  <a:srgbClr val="3A3A3A"/>
                </a:solidFill>
                <a:latin typeface="Open Sans"/>
              </a:rPr>
              <a:t>, explain here</a:t>
            </a:r>
            <a:endParaRPr lang="en-US" altLang="zh-C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link between the Introduction &amp; Results sections.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food recipe">
            <a:extLst>
              <a:ext uri="{FF2B5EF4-FFF2-40B4-BE49-F238E27FC236}">
                <a16:creationId xmlns:a16="http://schemas.microsoft.com/office/drawing/2014/main" id="{D5E34B01-DCEB-4EC0-888A-9FE1F512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59" y="877904"/>
            <a:ext cx="1590392" cy="23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160C-08CD-4BFF-8A5B-27070906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063" y="46653"/>
            <a:ext cx="5186082" cy="505609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&amp;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Methods.. Cont..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BD52-CF74-4F4E-BD23-90404165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2" y="552262"/>
            <a:ext cx="10955449" cy="6138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elements: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design &amp; setting; time period/location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− inclusion and exclusion criteria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approval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calculation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data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1773</Words>
  <Application>Microsoft Office PowerPoint</Application>
  <PresentationFormat>Widescreen</PresentationFormat>
  <Paragraphs>259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等线</vt:lpstr>
      <vt:lpstr>等线 Light</vt:lpstr>
      <vt:lpstr>LEOKB F+ Adv P 4 D F 60 E</vt:lpstr>
      <vt:lpstr>Microsoft YaHei</vt:lpstr>
      <vt:lpstr>Open Sans</vt:lpstr>
      <vt:lpstr>Arial</vt:lpstr>
      <vt:lpstr>Arial Black</vt:lpstr>
      <vt:lpstr>Calibri</vt:lpstr>
      <vt:lpstr>Calibri Light</vt:lpstr>
      <vt:lpstr>Times New Roman</vt:lpstr>
      <vt:lpstr>Office Theme</vt:lpstr>
      <vt:lpstr>Scientific Paper Writing II  </vt:lpstr>
      <vt:lpstr>Before writing process!</vt:lpstr>
      <vt:lpstr>Structure of Scientific Papers</vt:lpstr>
      <vt:lpstr>PowerPoint Presentation</vt:lpstr>
      <vt:lpstr>Introduction section</vt:lpstr>
      <vt:lpstr>Introduction…. Cont..</vt:lpstr>
      <vt:lpstr>Checklist for the introduction</vt:lpstr>
      <vt:lpstr>Materials &amp; Methods Section</vt:lpstr>
      <vt:lpstr>Materials &amp; Methods.. Cont..</vt:lpstr>
      <vt:lpstr>Checklist for the methods section</vt:lpstr>
      <vt:lpstr>Results section</vt:lpstr>
      <vt:lpstr>What should you do?</vt:lpstr>
      <vt:lpstr>Checklist for the results section</vt:lpstr>
      <vt:lpstr>Table and figures</vt:lpstr>
      <vt:lpstr>Discussion section</vt:lpstr>
      <vt:lpstr>Discussion section.. Cont..</vt:lpstr>
      <vt:lpstr>Checklist for the discussion</vt:lpstr>
      <vt:lpstr>Title of the manuscript</vt:lpstr>
      <vt:lpstr>Abstract</vt:lpstr>
      <vt:lpstr>PowerPoint Presentation</vt:lpstr>
      <vt:lpstr>PowerPoint Presentation</vt:lpstr>
      <vt:lpstr>PowerPoint Presentation</vt:lpstr>
      <vt:lpstr>PowerPoint Presentation</vt:lpstr>
      <vt:lpstr>Use of tense in the manuscript writing </vt:lpstr>
      <vt:lpstr>Graphical Abstract</vt:lpstr>
      <vt:lpstr>Checklist for Title and abstract</vt:lpstr>
      <vt:lpstr>Authorship</vt:lpstr>
      <vt:lpstr>Authorship</vt:lpstr>
      <vt:lpstr>Citation</vt:lpstr>
      <vt:lpstr>Citation</vt:lpstr>
      <vt:lpstr>Citation</vt:lpstr>
      <vt:lpstr>References </vt:lpstr>
      <vt:lpstr>References</vt:lpstr>
      <vt:lpstr>Class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Paper Writing II</dc:title>
  <dc:creator>Windows User</dc:creator>
  <cp:lastModifiedBy>Windows User</cp:lastModifiedBy>
  <cp:revision>253</cp:revision>
  <dcterms:created xsi:type="dcterms:W3CDTF">2021-11-14T08:09:14Z</dcterms:created>
  <dcterms:modified xsi:type="dcterms:W3CDTF">2021-11-15T19:19:20Z</dcterms:modified>
</cp:coreProperties>
</file>