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theme/theme7.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slideLayouts/slideLayout6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 id="2147484201" r:id="rId2"/>
    <p:sldMasterId id="2147484162" r:id="rId3"/>
    <p:sldMasterId id="2147484205" r:id="rId4"/>
    <p:sldMasterId id="2147484208" r:id="rId5"/>
    <p:sldMasterId id="2147484216" r:id="rId6"/>
    <p:sldMasterId id="2147484218" r:id="rId7"/>
    <p:sldMasterId id="2147484220" r:id="rId8"/>
    <p:sldMasterId id="2147484224" r:id="rId9"/>
    <p:sldMasterId id="2147484247" r:id="rId10"/>
  </p:sldMasterIdLst>
  <p:notesMasterIdLst>
    <p:notesMasterId r:id="rId51"/>
  </p:notesMasterIdLst>
  <p:sldIdLst>
    <p:sldId id="439" r:id="rId11"/>
    <p:sldId id="359" r:id="rId12"/>
    <p:sldId id="440" r:id="rId13"/>
    <p:sldId id="361" r:id="rId14"/>
    <p:sldId id="362" r:id="rId15"/>
    <p:sldId id="406" r:id="rId16"/>
    <p:sldId id="364" r:id="rId17"/>
    <p:sldId id="365" r:id="rId18"/>
    <p:sldId id="366" r:id="rId19"/>
    <p:sldId id="368" r:id="rId20"/>
    <p:sldId id="407" r:id="rId21"/>
    <p:sldId id="408" r:id="rId22"/>
    <p:sldId id="409" r:id="rId23"/>
    <p:sldId id="441" r:id="rId24"/>
    <p:sldId id="411" r:id="rId25"/>
    <p:sldId id="412" r:id="rId26"/>
    <p:sldId id="413" r:id="rId27"/>
    <p:sldId id="414" r:id="rId28"/>
    <p:sldId id="415" r:id="rId29"/>
    <p:sldId id="416" r:id="rId30"/>
    <p:sldId id="417" r:id="rId31"/>
    <p:sldId id="418" r:id="rId32"/>
    <p:sldId id="370" r:id="rId33"/>
    <p:sldId id="419" r:id="rId34"/>
    <p:sldId id="420" r:id="rId35"/>
    <p:sldId id="421" r:id="rId36"/>
    <p:sldId id="422" r:id="rId37"/>
    <p:sldId id="423" r:id="rId38"/>
    <p:sldId id="424" r:id="rId39"/>
    <p:sldId id="371" r:id="rId40"/>
    <p:sldId id="442" r:id="rId41"/>
    <p:sldId id="443" r:id="rId42"/>
    <p:sldId id="437" r:id="rId43"/>
    <p:sldId id="400" r:id="rId44"/>
    <p:sldId id="431" r:id="rId45"/>
    <p:sldId id="432" r:id="rId46"/>
    <p:sldId id="433" r:id="rId47"/>
    <p:sldId id="434" r:id="rId48"/>
    <p:sldId id="435" r:id="rId49"/>
    <p:sldId id="436" r:id="rId50"/>
  </p:sldIdLst>
  <p:sldSz cx="9144000" cy="6858000" type="screen4x3"/>
  <p:notesSz cx="6858000" cy="9144000"/>
  <p:custDataLst>
    <p:tags r:id="rId5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C8F9C759-C68A-4B63-897E-58D3590AB052}">
          <p14:sldIdLst>
            <p14:sldId id="439"/>
            <p14:sldId id="359"/>
            <p14:sldId id="440"/>
            <p14:sldId id="361"/>
            <p14:sldId id="362"/>
            <p14:sldId id="406"/>
            <p14:sldId id="364"/>
            <p14:sldId id="365"/>
            <p14:sldId id="366"/>
            <p14:sldId id="368"/>
            <p14:sldId id="407"/>
            <p14:sldId id="408"/>
            <p14:sldId id="409"/>
            <p14:sldId id="441"/>
            <p14:sldId id="411"/>
            <p14:sldId id="412"/>
            <p14:sldId id="413"/>
            <p14:sldId id="414"/>
            <p14:sldId id="415"/>
            <p14:sldId id="416"/>
            <p14:sldId id="417"/>
            <p14:sldId id="418"/>
            <p14:sldId id="370"/>
            <p14:sldId id="419"/>
            <p14:sldId id="420"/>
            <p14:sldId id="421"/>
            <p14:sldId id="422"/>
            <p14:sldId id="423"/>
            <p14:sldId id="424"/>
            <p14:sldId id="371"/>
            <p14:sldId id="442"/>
            <p14:sldId id="443"/>
            <p14:sldId id="437"/>
          </p14:sldIdLst>
        </p14:section>
        <p14:section name="Appendix: Image Descriptions for Unsighted Students" id="{C6356D41-9F20-4F04-8B17-FABF7781F88E}">
          <p14:sldIdLst>
            <p14:sldId id="400"/>
            <p14:sldId id="431"/>
            <p14:sldId id="432"/>
            <p14:sldId id="433"/>
            <p14:sldId id="434"/>
            <p14:sldId id="435"/>
            <p14:sldId id="43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00"/>
    <a:srgbClr val="FFE9B6"/>
    <a:srgbClr val="AF0000"/>
    <a:srgbClr val="FFE9B5"/>
    <a:srgbClr val="8AC8CD"/>
    <a:srgbClr val="95B5DF"/>
    <a:srgbClr val="D1E4EF"/>
    <a:srgbClr val="B3C9E7"/>
    <a:srgbClr val="F4C86C"/>
    <a:srgbClr val="F4B66C"/>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4" autoAdjust="0"/>
    <p:restoredTop sz="86391" autoAdjust="0"/>
  </p:normalViewPr>
  <p:slideViewPr>
    <p:cSldViewPr>
      <p:cViewPr varScale="1">
        <p:scale>
          <a:sx n="64" d="100"/>
          <a:sy n="64" d="100"/>
        </p:scale>
        <p:origin x="780" y="66"/>
      </p:cViewPr>
      <p:guideLst>
        <p:guide orient="horz" pos="2160"/>
        <p:guide pos="2880"/>
      </p:guideLst>
    </p:cSldViewPr>
  </p:slideViewPr>
  <p:outlineViewPr>
    <p:cViewPr>
      <p:scale>
        <a:sx n="33" d="100"/>
        <a:sy n="33" d="100"/>
      </p:scale>
      <p:origin x="0" y="-2506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50DCA12-2123-4DC2-99E4-D065727CEC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2</a:t>
            </a:fld>
            <a:endParaRPr lang="en-US" dirty="0"/>
          </a:p>
        </p:txBody>
      </p:sp>
    </p:spTree>
    <p:extLst>
      <p:ext uri="{BB962C8B-B14F-4D97-AF65-F5344CB8AC3E}">
        <p14:creationId xmlns:p14="http://schemas.microsoft.com/office/powerpoint/2010/main" val="1392402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7</a:t>
            </a:fld>
            <a:endParaRPr lang="en-US" dirty="0"/>
          </a:p>
        </p:txBody>
      </p:sp>
    </p:spTree>
    <p:extLst>
      <p:ext uri="{BB962C8B-B14F-4D97-AF65-F5344CB8AC3E}">
        <p14:creationId xmlns:p14="http://schemas.microsoft.com/office/powerpoint/2010/main" val="265995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9FFF49-F1E4-4199-9AF0-8738C62FD8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511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0695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2981021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CIAL_Content and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5372100" y="228600"/>
            <a:ext cx="30099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
        <p:nvSpPr>
          <p:cNvPr id="8" name="Content Placeholder 7"/>
          <p:cNvSpPr>
            <a:spLocks noGrp="1"/>
          </p:cNvSpPr>
          <p:nvPr>
            <p:ph sz="quarter" idx="13"/>
          </p:nvPr>
        </p:nvSpPr>
        <p:spPr>
          <a:xfrm>
            <a:off x="800100" y="228600"/>
            <a:ext cx="4495800" cy="495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23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90513"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46431528"/>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56D90797-CD2E-4075-AC54-763F4D6DEB29}"/>
              </a:ext>
            </a:extLst>
          </p:cNvPr>
          <p:cNvSpPr>
            <a:spLocks noGrp="1"/>
          </p:cNvSpPr>
          <p:nvPr>
            <p:ph type="body" sz="quarter" idx="11" hasCustomPrompt="1"/>
          </p:nvPr>
        </p:nvSpPr>
        <p:spPr>
          <a:xfrm>
            <a:off x="0" y="6437313"/>
            <a:ext cx="9144000" cy="420687"/>
          </a:xfrm>
          <a:prstGeom prst="rect">
            <a:avLst/>
          </a:prstGeom>
        </p:spPr>
        <p:txBody>
          <a:bodyPr/>
          <a:lstStyle>
            <a:lvl1pPr algn="ctr">
              <a:defRPr sz="800"/>
            </a:lvl1pPr>
          </a:lstStyle>
          <a:p>
            <a:pPr lvl="0"/>
            <a:r>
              <a:rPr lang="en-US" dirty="0"/>
              <a:t>Long Copyright</a:t>
            </a:r>
            <a:endParaRPr lang="en-IN" dirty="0"/>
          </a:p>
        </p:txBody>
      </p:sp>
    </p:spTree>
    <p:extLst>
      <p:ext uri="{BB962C8B-B14F-4D97-AF65-F5344CB8AC3E}">
        <p14:creationId xmlns:p14="http://schemas.microsoft.com/office/powerpoint/2010/main" val="349980184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70622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sz="700">
                <a:solidFill>
                  <a:srgbClr val="000000"/>
                </a:solidFill>
              </a:rPr>
              <a:t>No reproduction or further distribution permitted without the prior written consent of McGraw-Hill.</a:t>
            </a:r>
            <a:endParaRPr lang="en-US" sz="700" dirty="0">
              <a:solidFill>
                <a:srgbClr val="000000"/>
              </a:solidFill>
            </a:endParaRPr>
          </a:p>
        </p:txBody>
      </p:sp>
    </p:spTree>
    <p:extLst>
      <p:ext uri="{BB962C8B-B14F-4D97-AF65-F5344CB8AC3E}">
        <p14:creationId xmlns:p14="http://schemas.microsoft.com/office/powerpoint/2010/main" val="1154250955"/>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 EXTRA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Calibri" panose="020F0502020204030204" pitchFamily="34" charset="0"/>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4800600"/>
          </a:xfrm>
        </p:spPr>
        <p:txBody>
          <a:bodyPr>
            <a:normAutofit/>
          </a:bodyPr>
          <a:lstStyle>
            <a:lvl1pPr>
              <a:spcBef>
                <a:spcPts val="0"/>
              </a:spcBef>
              <a:spcAft>
                <a:spcPts val="1200"/>
              </a:spcAft>
              <a:defRPr sz="2800">
                <a:latin typeface="Calibri (Body)"/>
                <a:cs typeface="Times New Roman" panose="02020603050405020304" pitchFamily="18" charset="0"/>
              </a:defRPr>
            </a:lvl1pPr>
            <a:lvl2pPr>
              <a:spcBef>
                <a:spcPts val="0"/>
              </a:spcBef>
              <a:spcAft>
                <a:spcPts val="1200"/>
              </a:spcAft>
              <a:defRPr sz="2400">
                <a:latin typeface="Calibri (Body)"/>
                <a:cs typeface="Times New Roman" panose="02020603050405020304" pitchFamily="18" charset="0"/>
              </a:defRPr>
            </a:lvl2pPr>
            <a:lvl3pPr>
              <a:spcBef>
                <a:spcPts val="0"/>
              </a:spcBef>
              <a:spcAft>
                <a:spcPts val="1200"/>
              </a:spcAft>
              <a:defRPr sz="2000">
                <a:latin typeface="Calibri (Body)"/>
                <a:cs typeface="Times New Roman" panose="02020603050405020304" pitchFamily="18" charset="0"/>
              </a:defRPr>
            </a:lvl3pPr>
            <a:lvl4pPr>
              <a:spcBef>
                <a:spcPts val="0"/>
              </a:spcBef>
              <a:spcAft>
                <a:spcPts val="1200"/>
              </a:spcAft>
              <a:defRPr sz="1800">
                <a:latin typeface="Calibri (Body)"/>
                <a:cs typeface="Times New Roman" panose="02020603050405020304" pitchFamily="18" charset="0"/>
              </a:defRPr>
            </a:lvl4pPr>
            <a:lvl5pPr>
              <a:spcBef>
                <a:spcPts val="0"/>
              </a:spcBef>
              <a:spcAft>
                <a:spcPts val="1200"/>
              </a:spcAft>
              <a:defRPr sz="1600">
                <a:latin typeface="Calibri (Body)"/>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Appendix Link 3">
            <a:extLst>
              <a:ext uri="{FF2B5EF4-FFF2-40B4-BE49-F238E27FC236}">
                <a16:creationId xmlns:a16="http://schemas.microsoft.com/office/drawing/2014/main" id="{8B683028-115C-4277-A864-89A677FF0A97}"/>
              </a:ext>
            </a:extLst>
          </p:cNvPr>
          <p:cNvSpPr>
            <a:spLocks noGrp="1"/>
          </p:cNvSpPr>
          <p:nvPr>
            <p:ph sz="quarter" idx="11" hasCustomPrompt="1"/>
          </p:nvPr>
        </p:nvSpPr>
        <p:spPr>
          <a:xfrm>
            <a:off x="3369600" y="6400800"/>
            <a:ext cx="2404800" cy="190800"/>
          </a:xfrm>
        </p:spPr>
        <p:txBody>
          <a:bodyP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20" name="Image Credit 4">
            <a:extLst>
              <a:ext uri="{FF2B5EF4-FFF2-40B4-BE49-F238E27FC236}">
                <a16:creationId xmlns:a16="http://schemas.microsoft.com/office/drawing/2014/main" id="{E72DF78C-0D1D-4F01-A36B-63BB3F02E3CD}"/>
              </a:ext>
            </a:extLst>
          </p:cNvPr>
          <p:cNvSpPr>
            <a:spLocks noGrp="1"/>
          </p:cNvSpPr>
          <p:nvPr>
            <p:ph type="body" sz="quarter" idx="19" hasCustomPrompt="1"/>
          </p:nvPr>
        </p:nvSpPr>
        <p:spPr>
          <a:xfrm>
            <a:off x="1592570" y="6682928"/>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2872574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4" name="Appendix Link 4">
            <a:extLst>
              <a:ext uri="{FF2B5EF4-FFF2-40B4-BE49-F238E27FC236}">
                <a16:creationId xmlns:a16="http://schemas.microsoft.com/office/drawing/2014/main" id="{E8DC9E9A-6C3B-4B84-8D76-FA6277D1C9DE}"/>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 name="Text Placeholder 2">
            <a:extLst>
              <a:ext uri="{FF2B5EF4-FFF2-40B4-BE49-F238E27FC236}">
                <a16:creationId xmlns:a16="http://schemas.microsoft.com/office/drawing/2014/main" id="{DBD03C63-248D-4660-8460-83F4844185DC}"/>
              </a:ext>
            </a:extLst>
          </p:cNvPr>
          <p:cNvSpPr>
            <a:spLocks noGrp="1"/>
          </p:cNvSpPr>
          <p:nvPr>
            <p:ph type="body" sz="quarter" idx="21" hasCustomPrompt="1"/>
          </p:nvPr>
        </p:nvSpPr>
        <p:spPr>
          <a:xfrm>
            <a:off x="4876800" y="6673850"/>
            <a:ext cx="3581400" cy="184150"/>
          </a:xfrm>
        </p:spPr>
        <p:txBody>
          <a:bodyPr/>
          <a:lstStyle>
            <a:lvl1pPr>
              <a:defRPr sz="800"/>
            </a:lvl1pPr>
            <a:lvl2pPr>
              <a:defRPr sz="800"/>
            </a:lvl2pPr>
            <a:lvl3pPr>
              <a:defRPr sz="800"/>
            </a:lvl3pPr>
            <a:lvl4pPr>
              <a:defRPr sz="800"/>
            </a:lvl4pPr>
            <a:lvl5pPr>
              <a:defRPr sz="800"/>
            </a:lvl5pPr>
          </a:lstStyle>
          <a:p>
            <a:pPr lvl="0"/>
            <a:r>
              <a:rPr lang="en-US" dirty="0"/>
              <a:t>Insert image credit here</a:t>
            </a:r>
            <a:endParaRPr lang="en-IN" dirty="0"/>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314881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8" name="Appendix Link 4">
            <a:extLst>
              <a:ext uri="{FF2B5EF4-FFF2-40B4-BE49-F238E27FC236}">
                <a16:creationId xmlns:a16="http://schemas.microsoft.com/office/drawing/2014/main" id="{DA4F43A4-A316-4D55-A9CB-61C12A0D1EAB}"/>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742653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6" name="Appendix Link 9">
            <a:extLst>
              <a:ext uri="{FF2B5EF4-FFF2-40B4-BE49-F238E27FC236}">
                <a16:creationId xmlns:a16="http://schemas.microsoft.com/office/drawing/2014/main" id="{0AE673C8-F070-4FDB-A9F0-02EF7077683F}"/>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42469701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 CLOSING">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5"/>
            <a:ext cx="9144000" cy="370936"/>
          </a:xfrm>
        </p:spPr>
        <p:txBody>
          <a:bodyPr/>
          <a:lstStyle>
            <a:lvl1pPr algn="ctr">
              <a:defRPr sz="800">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a:solidFill>
                  <a:srgbClr val="000000"/>
                </a:solidFill>
              </a:rPr>
              <a:t>No reproduction or further distribution permitted without the prior written consent of McGraw-Hill.</a:t>
            </a:r>
            <a:endParaRPr lang="en-US" dirty="0">
              <a:solidFill>
                <a:srgbClr val="000000"/>
              </a:solidFill>
            </a:endParaRPr>
          </a:p>
        </p:txBody>
      </p:sp>
    </p:spTree>
    <p:extLst>
      <p:ext uri="{BB962C8B-B14F-4D97-AF65-F5344CB8AC3E}">
        <p14:creationId xmlns:p14="http://schemas.microsoft.com/office/powerpoint/2010/main" val="3605962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7958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839849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905695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72857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037034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45681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970910402"/>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811734936"/>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495402374"/>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12405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8444806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4222602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6965548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9521314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55369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910218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576320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1103713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6817953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162873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16042906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43499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50710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18276940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42114074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29904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136771" y="5329121"/>
            <a:ext cx="287045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www.mheducation.com</a:t>
            </a:r>
          </a:p>
        </p:txBody>
      </p:sp>
      <p:sp>
        <p:nvSpPr>
          <p:cNvPr id="5" name="Text Placeholder 4">
            <a:extLst>
              <a:ext uri="{FF2B5EF4-FFF2-40B4-BE49-F238E27FC236}">
                <a16:creationId xmlns:a16="http://schemas.microsoft.com/office/drawing/2014/main" id="{5D8F42E2-CCF1-4CC4-BFF9-DD453097F90D}"/>
              </a:ext>
            </a:extLst>
          </p:cNvPr>
          <p:cNvSpPr>
            <a:spLocks noGrp="1"/>
          </p:cNvSpPr>
          <p:nvPr>
            <p:ph type="body" sz="quarter" idx="10"/>
          </p:nvPr>
        </p:nvSpPr>
        <p:spPr>
          <a:xfrm>
            <a:off x="0" y="6478588"/>
            <a:ext cx="9144000" cy="400050"/>
          </a:xfrm>
          <a:prstGeom prst="rect">
            <a:avLst/>
          </a:prstGeom>
        </p:spPr>
        <p:txBody>
          <a:bodyPr anchor="ctr"/>
          <a:lstStyle>
            <a:lvl1pPr>
              <a:defRPr sz="900"/>
            </a:lvl1pPr>
          </a:lstStyle>
          <a:p>
            <a:pPr lvl="0"/>
            <a:r>
              <a:rPr lang="en-US" dirty="0"/>
              <a:t>Click to edit Master text styles</a:t>
            </a:r>
          </a:p>
        </p:txBody>
      </p:sp>
    </p:spTree>
    <p:extLst>
      <p:ext uri="{BB962C8B-B14F-4D97-AF65-F5344CB8AC3E}">
        <p14:creationId xmlns:p14="http://schemas.microsoft.com/office/powerpoint/2010/main" val="34723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6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5.xml"/><Relationship Id="rId4"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65569859"/>
      </p:ext>
    </p:extLst>
  </p:cSld>
  <p:clrMap bg1="lt1" tx1="dk1" bg2="lt2" tx2="dk2" accent1="accent1" accent2="accent2" accent3="accent3" accent4="accent4" accent5="accent5" accent6="accent6" hlink="hlink" folHlink="folHlink"/>
  <p:sldLayoutIdLst>
    <p:sldLayoutId id="2147484199" r:id="rId1"/>
    <p:sldLayoutId id="2147484200"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900">
                <a:solidFill>
                  <a:schemeClr val="tx1"/>
                </a:solidFill>
              </a:defRPr>
            </a:lvl1pPr>
          </a:lstStyle>
          <a:p>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xmlns=""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5099072"/>
      </p:ext>
    </p:extLst>
  </p:cSld>
  <p:clrMap bg1="lt1" tx1="dk1" bg2="lt2" tx2="dk2" accent1="accent1" accent2="accent2" accent3="accent3" accent4="accent4" accent5="accent5" accent6="accent6" hlink="hlink" folHlink="folHlink"/>
  <p:sldLayoutIdLst>
    <p:sldLayoutId id="2147484248" r:id="rId1"/>
  </p:sldLayoutIdLst>
  <p:hf hdr="0" ft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757949971"/>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94" r:id="rId21"/>
    <p:sldLayoutId id="2147484183" r:id="rId2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9" name="MGH Tagline">
            <a:extLst>
              <a:ext uri="{FF2B5EF4-FFF2-40B4-BE49-F238E27FC236}">
                <a16:creationId xmlns:a16="http://schemas.microsoft.com/office/drawing/2014/main" id="{70E12349-CEA7-4006-B6E3-3E283BDBD258}"/>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1067949755"/>
      </p:ext>
    </p:extLst>
  </p:cSld>
  <p:clrMap bg1="lt1" tx1="dk1" bg2="lt2" tx2="dk2" accent1="accent1" accent2="accent2" accent3="accent3" accent4="accent4" accent5="accent5" accent6="accent6" hlink="hlink" folHlink="folHlink"/>
  <p:sldLayoutIdLst>
    <p:sldLayoutId id="2147484206" r:id="rId1"/>
    <p:sldLayoutId id="2147484223" r:id="rId2"/>
    <p:sldLayoutId id="2147484207" r:id="rId3"/>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3963073705"/>
      </p:ext>
    </p:extLst>
  </p:cSld>
  <p:clrMap bg1="lt1" tx1="dk1" bg2="lt2" tx2="dk2" accent1="accent1" accent2="accent2" accent3="accent3" accent4="accent4" accent5="accent5" accent6="accent6" hlink="hlink" folHlink="folHlink"/>
  <p:sldLayoutIdLst>
    <p:sldLayoutId id="2147484209" r:id="rId1"/>
    <p:sldLayoutId id="2147484212" r:id="rId2"/>
    <p:sldLayoutId id="2147484213" r:id="rId3"/>
    <p:sldLayoutId id="2147484214" r:id="rId4"/>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2"/>
            <a:ext cx="9144000" cy="362309"/>
          </a:xfrm>
          <a:prstGeom prst="rect">
            <a:avLst/>
          </a:prstGeom>
        </p:spPr>
        <p:txBody>
          <a:bodyPr vert="horz" lIns="91440" tIns="45720" rIns="91440" bIns="45720" rtlCol="0" anchor="ctr"/>
          <a:lstStyle>
            <a:lvl1pPr algn="ctr">
              <a:defRPr sz="600">
                <a:solidFill>
                  <a:schemeClr val="tx1"/>
                </a:solidFill>
                <a:latin typeface="Times New Roman" panose="02020603050405020304" pitchFamily="18" charset="0"/>
                <a:cs typeface="Times New Roman" panose="02020603050405020304" pitchFamily="18" charset="0"/>
              </a:defRPr>
            </a:lvl1pPr>
          </a:lstStyle>
          <a:p>
            <a:endParaRPr lang="en-US" dirty="0"/>
          </a:p>
        </p:txBody>
      </p:sp>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8600"/>
      </p:ext>
    </p:extLst>
  </p:cSld>
  <p:clrMap bg1="lt1" tx1="dk1" bg2="lt2" tx2="dk2" accent1="accent1" accent2="accent2" accent3="accent3" accent4="accent4" accent5="accent5" accent6="accent6" hlink="hlink" folHlink="folHlink"/>
  <p:sldLayoutIdLst>
    <p:sldLayoutId id="2147484217" r:id="rId1"/>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rgbClr val="000000"/>
                </a:solidFill>
                <a:latin typeface="Calibri (Body)"/>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548113179"/>
      </p:ext>
    </p:extLst>
  </p:cSld>
  <p:clrMap bg1="lt1" tx1="dk1" bg2="lt2" tx2="dk2" accent1="accent1" accent2="accent2" accent3="accent3" accent4="accent4" accent5="accent5" accent6="accent6" hlink="hlink" folHlink="folHlink"/>
  <p:sldLayoutIdLst>
    <p:sldLayoutId id="2147484219" r:id="rId1"/>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Sanserif"/>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825530628"/>
      </p:ext>
    </p:extLst>
  </p:cSld>
  <p:clrMap bg1="lt1" tx1="dk1" bg2="lt2" tx2="dk2" accent1="accent1" accent2="accent2" accent3="accent3" accent4="accent4" accent5="accent5" accent6="accent6" hlink="hlink" folHlink="folHlink"/>
  <p:sldLayoutIdLst>
    <p:sldLayoutId id="2147484221" r:id="rId1"/>
    <p:sldLayoutId id="214748422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Sanserif"/>
                <a:ea typeface="+mn-ea"/>
                <a:cs typeface="+mn-cs"/>
              </a:rPr>
              <a:t>© McGraw Hill LLC</a:t>
            </a:r>
          </a:p>
        </p:txBody>
      </p:sp>
    </p:spTree>
    <p:extLst>
      <p:ext uri="{BB962C8B-B14F-4D97-AF65-F5344CB8AC3E}">
        <p14:creationId xmlns:p14="http://schemas.microsoft.com/office/powerpoint/2010/main" val="3848958114"/>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 id="2147484236" r:id="rId12"/>
    <p:sldLayoutId id="2147484237" r:id="rId13"/>
    <p:sldLayoutId id="2147484238" r:id="rId14"/>
    <p:sldLayoutId id="2147484239" r:id="rId15"/>
    <p:sldLayoutId id="2147484240" r:id="rId16"/>
    <p:sldLayoutId id="2147484241" r:id="rId17"/>
    <p:sldLayoutId id="2147484242" r:id="rId18"/>
    <p:sldLayoutId id="2147484243" r:id="rId19"/>
    <p:sldLayoutId id="2147484244" r:id="rId20"/>
    <p:sldLayoutId id="2147484245" r:id="rId2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8.jpg"/><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9.jp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11.jpeg"/><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6.jp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4AF4-BACE-4F65-90D0-0B61EE7C00BA}"/>
              </a:ext>
            </a:extLst>
          </p:cNvPr>
          <p:cNvSpPr>
            <a:spLocks noGrp="1"/>
          </p:cNvSpPr>
          <p:nvPr>
            <p:ph type="ctrTitle"/>
          </p:nvPr>
        </p:nvSpPr>
        <p:spPr>
          <a:xfrm>
            <a:off x="569307" y="2550534"/>
            <a:ext cx="3429000" cy="762000"/>
          </a:xfrm>
        </p:spPr>
        <p:txBody>
          <a:bodyPr/>
          <a:lstStyle/>
          <a:p>
            <a:r>
              <a:rPr lang="en-IN" dirty="0">
                <a:latin typeface="Sanserif"/>
              </a:rPr>
              <a:t>Chapter </a:t>
            </a:r>
            <a:r>
              <a:rPr kumimoji="0" lang="en-US" i="0" u="none" strike="noStrike" kern="1200" cap="none" spc="0" normalizeH="0" baseline="0" noProof="0" dirty="0">
                <a:ln>
                  <a:noFill/>
                </a:ln>
                <a:solidFill>
                  <a:prstClr val="white"/>
                </a:solidFill>
                <a:effectLst/>
                <a:uLnTx/>
                <a:uFillTx/>
                <a:latin typeface="Sanserif"/>
              </a:rPr>
              <a:t>1</a:t>
            </a:r>
            <a:endParaRPr lang="en-IN" dirty="0">
              <a:latin typeface="Sanserif"/>
            </a:endParaRPr>
          </a:p>
        </p:txBody>
      </p:sp>
      <p:sp>
        <p:nvSpPr>
          <p:cNvPr id="3" name="Subtitle 2">
            <a:extLst>
              <a:ext uri="{FF2B5EF4-FFF2-40B4-BE49-F238E27FC236}">
                <a16:creationId xmlns:a16="http://schemas.microsoft.com/office/drawing/2014/main" id="{CAEC33CF-256D-4DE4-B7DA-53AD14359F86}"/>
              </a:ext>
            </a:extLst>
          </p:cNvPr>
          <p:cNvSpPr>
            <a:spLocks noGrp="1"/>
          </p:cNvSpPr>
          <p:nvPr>
            <p:ph type="subTitle" idx="1"/>
          </p:nvPr>
        </p:nvSpPr>
        <p:spPr>
          <a:xfrm>
            <a:off x="569307" y="3506238"/>
            <a:ext cx="4024878" cy="1141962"/>
          </a:xfrm>
        </p:spPr>
        <p:txBody>
          <a:bodyPr/>
          <a:lstStyle/>
          <a:p>
            <a:r>
              <a:rPr kumimoji="0" lang="en-US" i="0" u="none" strike="noStrike" kern="1200" cap="none" spc="0" normalizeH="0" baseline="0" noProof="0" dirty="0">
                <a:ln>
                  <a:noFill/>
                </a:ln>
                <a:solidFill>
                  <a:prstClr val="white"/>
                </a:solidFill>
                <a:effectLst/>
                <a:uLnTx/>
                <a:uFillTx/>
                <a:latin typeface="Sanserif"/>
                <a:ea typeface="+mj-ea"/>
              </a:rPr>
              <a:t>People, Politics, and Participation</a:t>
            </a:r>
            <a:endParaRPr lang="en-IN" dirty="0">
              <a:latin typeface="Sanserif"/>
            </a:endParaRPr>
          </a:p>
        </p:txBody>
      </p:sp>
      <p:sp>
        <p:nvSpPr>
          <p:cNvPr id="4" name="Text Placeholder 3">
            <a:extLst>
              <a:ext uri="{FF2B5EF4-FFF2-40B4-BE49-F238E27FC236}">
                <a16:creationId xmlns:a16="http://schemas.microsoft.com/office/drawing/2014/main" id="{F90B214F-6D69-4C36-ABCD-7AF03B6B7304}"/>
              </a:ext>
            </a:extLst>
          </p:cNvPr>
          <p:cNvSpPr>
            <a:spLocks noGrp="1"/>
          </p:cNvSpPr>
          <p:nvPr>
            <p:ph type="body" sz="quarter" idx="10"/>
          </p:nvPr>
        </p:nvSpPr>
        <p:spPr>
          <a:xfrm>
            <a:off x="569307" y="4734119"/>
            <a:ext cx="4953000" cy="1285681"/>
          </a:xfrm>
        </p:spPr>
        <p:txBody>
          <a:bodyPr/>
          <a:lstStyle/>
          <a:p>
            <a:pPr marL="0" marR="0" lvl="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en-US" sz="1800" b="0" u="none" strike="noStrike" kern="1200" cap="none" spc="0" normalizeH="0" baseline="0" noProof="1">
                <a:ln>
                  <a:noFill/>
                </a:ln>
                <a:solidFill>
                  <a:srgbClr val="FFFFFF"/>
                </a:solidFill>
                <a:effectLst/>
                <a:uLnTx/>
                <a:uFillTx/>
                <a:latin typeface="Sanserif"/>
              </a:rPr>
              <a:t>American Democracy Now, 7th edition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Brigid Callahan Harrison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Jean Wahl Harris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Michelle D. Deardorff</a:t>
            </a:r>
          </a:p>
        </p:txBody>
      </p:sp>
      <p:sp>
        <p:nvSpPr>
          <p:cNvPr id="8" name="Text Placeholder 4">
            <a:extLst>
              <a:ext uri="{FF2B5EF4-FFF2-40B4-BE49-F238E27FC236}">
                <a16:creationId xmlns:a16="http://schemas.microsoft.com/office/drawing/2014/main" id="{25891CF1-FCA0-42C9-A5D9-B459525B6C24}"/>
              </a:ext>
            </a:extLst>
          </p:cNvPr>
          <p:cNvSpPr txBox="1">
            <a:spLocks/>
          </p:cNvSpPr>
          <p:nvPr/>
        </p:nvSpPr>
        <p:spPr>
          <a:xfrm>
            <a:off x="0" y="6477000"/>
            <a:ext cx="9144000" cy="381000"/>
          </a:xfrm>
          <a:prstGeom prst="rect">
            <a:avLst/>
          </a:prstGeom>
        </p:spPr>
        <p:txBody>
          <a:bodyPr anchor="ctr"/>
          <a:lstStyle>
            <a:lvl1pPr marL="0" marR="0" indent="0" algn="ctr" defTabSz="685800" rtl="0" eaLnBrk="1" fontAlgn="auto" latinLnBrk="0" hangingPunct="1">
              <a:lnSpc>
                <a:spcPct val="100000"/>
              </a:lnSpc>
              <a:spcBef>
                <a:spcPts val="900"/>
              </a:spcBef>
              <a:spcAft>
                <a:spcPts val="0"/>
              </a:spcAft>
              <a:buClrTx/>
              <a:buSzTx/>
              <a:buFont typeface="Arial" panose="020B0604020202020204" pitchFamily="34" charset="0"/>
              <a:buNone/>
              <a:tabLst/>
              <a:defRPr sz="80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914400" fontAlgn="base">
              <a:spcBef>
                <a:spcPts val="192"/>
              </a:spcBef>
              <a:spcAft>
                <a:spcPct val="0"/>
              </a:spcAft>
              <a:buFontTx/>
              <a:buNone/>
              <a:defRPr/>
            </a:pPr>
            <a:r>
              <a:rPr lang="en-US" dirty="0">
                <a:solidFill>
                  <a:srgbClr val="000000"/>
                </a:solidFill>
                <a:latin typeface="Sanserif"/>
                <a:cs typeface="Times New Roman" panose="02020603050405020304" pitchFamily="18" charset="0"/>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305908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Types of Government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US" b="0" noProof="1">
              <a:latin typeface="Sanserif"/>
            </a:endParaRPr>
          </a:p>
        </p:txBody>
      </p:sp>
      <p:sp>
        <p:nvSpPr>
          <p:cNvPr id="9" name="Content Placeholder 2"/>
          <p:cNvSpPr>
            <a:spLocks noGrp="1"/>
          </p:cNvSpPr>
          <p:nvPr>
            <p:ph sz="quarter" idx="20"/>
          </p:nvPr>
        </p:nvSpPr>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Monarchy</a:t>
            </a:r>
            <a:r>
              <a:rPr kumimoji="0" lang="en-US" altLang="en-US" sz="2800" b="0" i="0" u="none" strike="noStrike" kern="1200" cap="none" spc="0" normalizeH="0" baseline="0" noProof="0" dirty="0">
                <a:ln>
                  <a:noFill/>
                </a:ln>
                <a:solidFill>
                  <a:prstClr val="black"/>
                </a:solidFill>
                <a:effectLst/>
                <a:uLnTx/>
                <a:uFillTx/>
                <a:latin typeface="Sanserif"/>
                <a:cs typeface="+mn-cs"/>
              </a:rPr>
              <a:t>: usually a single ruler—a king or queen with absolute authority over a territory.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Most modern monarchies are </a:t>
            </a:r>
            <a:r>
              <a:rPr kumimoji="0" lang="en-US" altLang="en-US" sz="2400" b="0" i="1" u="none" strike="noStrike" kern="1200" cap="none" spc="0" normalizeH="0" baseline="0" noProof="0" dirty="0">
                <a:ln>
                  <a:noFill/>
                </a:ln>
                <a:solidFill>
                  <a:prstClr val="black"/>
                </a:solidFill>
                <a:effectLst/>
                <a:uLnTx/>
                <a:uFillTx/>
                <a:latin typeface="Sanserif"/>
                <a:cs typeface="+mn-cs"/>
              </a:rPr>
              <a:t>constitutional monarchies</a:t>
            </a:r>
            <a:r>
              <a:rPr kumimoji="0" lang="en-US" altLang="en-US" sz="2400" b="0" i="0" u="none" strike="noStrike" kern="1200" cap="none" spc="0" normalizeH="0" baseline="0" noProof="0" dirty="0">
                <a:ln>
                  <a:noFill/>
                </a:ln>
                <a:solidFill>
                  <a:prstClr val="black"/>
                </a:solidFill>
                <a:effectLst/>
                <a:uLnTx/>
                <a:uFillTx/>
                <a:latin typeface="Sanserif"/>
                <a:cs typeface="+mn-cs"/>
              </a:rPr>
              <a:t>, in which the monarch is ceremonial.</a:t>
            </a:r>
            <a:endParaRPr kumimoji="0" lang="en-US" altLang="en-US" sz="2400" b="0" i="1" u="none" strike="noStrike" kern="1200" cap="none" spc="0" normalizeH="0" baseline="0" noProof="0" dirty="0">
              <a:ln>
                <a:noFill/>
              </a:ln>
              <a:solidFill>
                <a:prstClr val="black"/>
              </a:solidFill>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Oligarchy</a:t>
            </a:r>
            <a:r>
              <a:rPr kumimoji="0" lang="en-US" altLang="en-US" sz="2800" b="0" i="0" u="none" strike="noStrike" kern="1200" cap="none" spc="0" normalizeH="0" baseline="0" noProof="0" dirty="0">
                <a:ln>
                  <a:noFill/>
                </a:ln>
                <a:solidFill>
                  <a:prstClr val="black"/>
                </a:solidFill>
                <a:effectLst/>
                <a:uLnTx/>
                <a:uFillTx/>
                <a:latin typeface="Sanserif"/>
                <a:cs typeface="+mn-cs"/>
              </a:rPr>
              <a:t>: an elite few hold power.</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Democracy</a:t>
            </a:r>
            <a:r>
              <a:rPr kumimoji="0" lang="en-US" altLang="en-US" sz="2800" b="0" i="0" u="none" strike="noStrike" kern="1200" cap="none" spc="0" normalizeH="0" baseline="0" noProof="0" dirty="0">
                <a:ln>
                  <a:noFill/>
                </a:ln>
                <a:solidFill>
                  <a:prstClr val="black"/>
                </a:solidFill>
                <a:effectLst/>
                <a:uLnTx/>
                <a:uFillTx/>
                <a:latin typeface="Sanserif"/>
                <a:cs typeface="+mn-cs"/>
              </a:rPr>
              <a:t>: the supreme power of governance is in the hands of citizens.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Most modern democracies are </a:t>
            </a:r>
            <a:r>
              <a:rPr kumimoji="0" lang="en-US" altLang="en-US" sz="2400" b="0" i="1" u="none" strike="noStrike" kern="1200" cap="none" spc="0" normalizeH="0" baseline="0" noProof="0" dirty="0">
                <a:ln>
                  <a:noFill/>
                </a:ln>
                <a:solidFill>
                  <a:prstClr val="black"/>
                </a:solidFill>
                <a:effectLst/>
                <a:uLnTx/>
                <a:uFillTx/>
                <a:latin typeface="Sanserif"/>
                <a:cs typeface="+mn-cs"/>
              </a:rPr>
              <a:t>republics</a:t>
            </a:r>
            <a:r>
              <a:rPr kumimoji="0" lang="en-US" altLang="en-US" sz="2400" b="0" i="0" u="none" strike="noStrike" kern="1200" cap="none" spc="0" normalizeH="0" baseline="0" noProof="0" dirty="0">
                <a:ln>
                  <a:noFill/>
                </a:ln>
                <a:solidFill>
                  <a:prstClr val="black"/>
                </a:solidFill>
                <a:effectLst/>
                <a:uLnTx/>
                <a:uFillTx/>
                <a:latin typeface="Sanserif"/>
                <a:cs typeface="+mn-cs"/>
              </a:rPr>
              <a:t> or </a:t>
            </a:r>
            <a:r>
              <a:rPr kumimoji="0" lang="en-US" altLang="en-US" sz="2400" b="0" i="1" u="none" strike="noStrike" kern="1200" cap="none" spc="0" normalizeH="0" baseline="0" noProof="0" dirty="0">
                <a:ln>
                  <a:noFill/>
                </a:ln>
                <a:solidFill>
                  <a:prstClr val="black"/>
                </a:solidFill>
                <a:effectLst/>
                <a:uLnTx/>
                <a:uFillTx/>
                <a:latin typeface="Sanserif"/>
                <a:cs typeface="+mn-cs"/>
              </a:rPr>
              <a:t>representative democracies.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10</a:t>
            </a:fld>
            <a:endParaRPr lang="en-US" dirty="0">
              <a:latin typeface="Sanserif"/>
            </a:endParaRPr>
          </a:p>
        </p:txBody>
      </p:sp>
    </p:spTree>
    <p:extLst>
      <p:ext uri="{BB962C8B-B14F-4D97-AF65-F5344CB8AC3E}">
        <p14:creationId xmlns:p14="http://schemas.microsoft.com/office/powerpoint/2010/main" val="361924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AFC9BC2-71DE-4863-A46D-C194837C6A0A}"/>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Types of Government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828CFDE2-1C60-41AA-8F4C-44BD9C757AD7}"/>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Totalitarianism</a:t>
            </a:r>
            <a:r>
              <a:rPr kumimoji="0" lang="en-US" altLang="en-US" sz="2800" b="0" i="0" u="none" strike="noStrike" kern="1200" cap="none" spc="0" normalizeH="0" baseline="0" noProof="0" dirty="0">
                <a:ln>
                  <a:noFill/>
                </a:ln>
                <a:solidFill>
                  <a:prstClr val="black"/>
                </a:solidFill>
                <a:effectLst/>
                <a:uLnTx/>
                <a:uFillTx/>
                <a:latin typeface="Sanserif"/>
                <a:cs typeface="+mn-cs"/>
              </a:rPr>
              <a:t>: government controls every aspect of citizens’ lives.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Example: North Korea.</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Authoritarianism</a:t>
            </a:r>
            <a:r>
              <a:rPr kumimoji="0" lang="en-US" altLang="en-US" sz="2800" b="0" i="0" u="none" strike="noStrike" kern="1200" cap="none" spc="0" normalizeH="0" baseline="0" noProof="0" dirty="0">
                <a:ln>
                  <a:noFill/>
                </a:ln>
                <a:solidFill>
                  <a:prstClr val="black"/>
                </a:solidFill>
                <a:effectLst/>
                <a:uLnTx/>
                <a:uFillTx/>
                <a:latin typeface="Sanserif"/>
                <a:cs typeface="+mn-cs"/>
              </a:rPr>
              <a:t>: government holds strong powers, but they are checked by other forces in society.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Examples: China, Cuba.</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Constitutionalism</a:t>
            </a:r>
            <a:r>
              <a:rPr kumimoji="0" lang="en-US" altLang="en-US" sz="2800" b="0" i="0" u="none" strike="noStrike" kern="1200" cap="none" spc="0" normalizeH="0" baseline="0" noProof="0" dirty="0">
                <a:ln>
                  <a:noFill/>
                </a:ln>
                <a:solidFill>
                  <a:prstClr val="black"/>
                </a:solidFill>
                <a:effectLst/>
                <a:uLnTx/>
                <a:uFillTx/>
                <a:latin typeface="Sanserif"/>
                <a:cs typeface="+mn-cs"/>
              </a:rPr>
              <a:t>: government is structured by law, providing for </a:t>
            </a:r>
            <a:r>
              <a:rPr kumimoji="0" lang="en-US" altLang="en-US" sz="2800" b="1" i="0" u="none" strike="noStrike" kern="1200" cap="none" spc="0" normalizeH="0" baseline="0" noProof="0" dirty="0">
                <a:ln>
                  <a:noFill/>
                </a:ln>
                <a:solidFill>
                  <a:prstClr val="black"/>
                </a:solidFill>
                <a:effectLst/>
                <a:uLnTx/>
                <a:uFillTx/>
                <a:latin typeface="Sanserif"/>
                <a:cs typeface="+mn-cs"/>
              </a:rPr>
              <a:t>limited government</a:t>
            </a:r>
            <a:r>
              <a:rPr kumimoji="0" lang="en-US" altLang="en-US" sz="2800" b="0" i="0" u="none" strike="noStrike" kern="1200" cap="none" spc="0" normalizeH="0" baseline="0" noProof="0" dirty="0">
                <a:ln>
                  <a:noFill/>
                </a:ln>
                <a:solidFill>
                  <a:prstClr val="black"/>
                </a:solidFill>
                <a:effectLst/>
                <a:uLnTx/>
                <a:uFillTx/>
                <a:latin typeface="Sanserif"/>
                <a:cs typeface="+mn-cs"/>
              </a:rPr>
              <a:t>.</a:t>
            </a:r>
          </a:p>
        </p:txBody>
      </p:sp>
      <p:sp>
        <p:nvSpPr>
          <p:cNvPr id="7" name="Slide Number Placeholder 3">
            <a:extLst>
              <a:ext uri="{FF2B5EF4-FFF2-40B4-BE49-F238E27FC236}">
                <a16:creationId xmlns:a16="http://schemas.microsoft.com/office/drawing/2014/main" id="{73D85FC3-5C22-4CC9-86B2-57F83E93B4EF}"/>
              </a:ext>
            </a:extLst>
          </p:cNvPr>
          <p:cNvSpPr>
            <a:spLocks noGrp="1"/>
          </p:cNvSpPr>
          <p:nvPr>
            <p:ph type="sldNum" sz="quarter" idx="10"/>
          </p:nvPr>
        </p:nvSpPr>
        <p:spPr/>
        <p:txBody>
          <a:bodyPr/>
          <a:lstStyle/>
          <a:p>
            <a:fld id="{68151E55-6873-49E2-B8D5-2F265E6F1973}" type="slidenum">
              <a:rPr lang="en-US" smtClean="0">
                <a:latin typeface="Sanserif"/>
              </a:rPr>
              <a:pPr/>
              <a:t>11</a:t>
            </a:fld>
            <a:endParaRPr lang="en-US" dirty="0">
              <a:latin typeface="Sanserif"/>
            </a:endParaRPr>
          </a:p>
        </p:txBody>
      </p:sp>
    </p:spTree>
    <p:extLst>
      <p:ext uri="{BB962C8B-B14F-4D97-AF65-F5344CB8AC3E}">
        <p14:creationId xmlns:p14="http://schemas.microsoft.com/office/powerpoint/2010/main" val="151706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5BCFF04-CCD5-4A92-8B6E-6A8B890C7A9B}"/>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Origins of American Democracy</a:t>
            </a:r>
            <a:endParaRPr lang="en-IN" dirty="0">
              <a:latin typeface="Sanserif"/>
            </a:endParaRPr>
          </a:p>
        </p:txBody>
      </p:sp>
      <p:sp>
        <p:nvSpPr>
          <p:cNvPr id="11" name="Content Placeholder 2">
            <a:extLst>
              <a:ext uri="{FF2B5EF4-FFF2-40B4-BE49-F238E27FC236}">
                <a16:creationId xmlns:a16="http://schemas.microsoft.com/office/drawing/2014/main" id="{F2CD0E8F-5A87-4191-99A5-9A99C58B6747}"/>
              </a:ext>
            </a:extLst>
          </p:cNvPr>
          <p:cNvSpPr>
            <a:spLocks noGrp="1"/>
          </p:cNvSpPr>
          <p:nvPr>
            <p:ph sz="quarter" idx="20"/>
          </p:nvPr>
        </p:nvSpPr>
        <p:spPr>
          <a:xfrm>
            <a:off x="342900" y="1524000"/>
            <a:ext cx="79629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Ancient Greeks developed the concept of democracy.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Citizens decided public issues in city-states based on majority rule.</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Women and slaves were not counted as citizens.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American democracy traces some of its roots to the Judeo-Christian tradition and English common law, particularly the ideas of the Protestant Reformation.</a:t>
            </a:r>
          </a:p>
        </p:txBody>
      </p:sp>
      <p:sp>
        <p:nvSpPr>
          <p:cNvPr id="7" name="Slide Number Placeholder 3">
            <a:extLst>
              <a:ext uri="{FF2B5EF4-FFF2-40B4-BE49-F238E27FC236}">
                <a16:creationId xmlns:a16="http://schemas.microsoft.com/office/drawing/2014/main" id="{2BC43195-A688-4EC6-AF81-69FFB185B95A}"/>
              </a:ext>
            </a:extLst>
          </p:cNvPr>
          <p:cNvSpPr>
            <a:spLocks noGrp="1"/>
          </p:cNvSpPr>
          <p:nvPr>
            <p:ph type="sldNum" sz="quarter" idx="10"/>
          </p:nvPr>
        </p:nvSpPr>
        <p:spPr/>
        <p:txBody>
          <a:bodyPr/>
          <a:lstStyle/>
          <a:p>
            <a:fld id="{68151E55-6873-49E2-B8D5-2F265E6F1973}" type="slidenum">
              <a:rPr lang="en-US" smtClean="0">
                <a:latin typeface="Sanserif"/>
              </a:rPr>
              <a:pPr/>
              <a:t>12</a:t>
            </a:fld>
            <a:endParaRPr lang="en-US" dirty="0">
              <a:latin typeface="Sanserif"/>
            </a:endParaRPr>
          </a:p>
        </p:txBody>
      </p:sp>
    </p:spTree>
    <p:extLst>
      <p:ext uri="{BB962C8B-B14F-4D97-AF65-F5344CB8AC3E}">
        <p14:creationId xmlns:p14="http://schemas.microsoft.com/office/powerpoint/2010/main" val="168596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E73F5AD-5503-4B1B-8F08-45B0F96A134D}"/>
              </a:ext>
            </a:extLst>
          </p:cNvPr>
          <p:cNvSpPr>
            <a:spLocks noGrp="1"/>
          </p:cNvSpPr>
          <p:nvPr>
            <p:ph type="title"/>
          </p:nvPr>
        </p:nvSpPr>
        <p:spPr>
          <a:xfrm>
            <a:off x="609600" y="198783"/>
            <a:ext cx="7848600" cy="1281085"/>
          </a:xfrm>
        </p:spPr>
        <p:txBody>
          <a:bodyPr>
            <a:noAutofit/>
          </a:bodyPr>
          <a:lstStyle/>
          <a:p>
            <a:r>
              <a:rPr kumimoji="0" lang="en-US" altLang="en-US" b="0" i="0" u="none" strike="noStrike" kern="1200" cap="none" spc="0" normalizeH="0" baseline="0" noProof="0" dirty="0">
                <a:ln>
                  <a:noFill/>
                </a:ln>
                <a:solidFill>
                  <a:srgbClr val="C30C20"/>
                </a:solidFill>
                <a:effectLst/>
                <a:uLnTx/>
                <a:uFillTx/>
                <a:latin typeface="Sanserif"/>
                <a:cs typeface="+mj-cs"/>
              </a:rPr>
              <a:t>Democracy’s Origins in Popular Protest: The Influence of the Reformation and the Enlightenment</a:t>
            </a:r>
            <a:endParaRPr lang="en-IN" dirty="0">
              <a:latin typeface="Sanserif"/>
            </a:endParaRPr>
          </a:p>
        </p:txBody>
      </p:sp>
      <p:sp>
        <p:nvSpPr>
          <p:cNvPr id="11" name="Content Placeholder 2">
            <a:extLst>
              <a:ext uri="{FF2B5EF4-FFF2-40B4-BE49-F238E27FC236}">
                <a16:creationId xmlns:a16="http://schemas.microsoft.com/office/drawing/2014/main" id="{F1CC56C1-F6EE-48E0-919E-83B1FD127846}"/>
              </a:ext>
            </a:extLst>
          </p:cNvPr>
          <p:cNvSpPr>
            <a:spLocks noGrp="1"/>
          </p:cNvSpPr>
          <p:nvPr>
            <p:ph sz="quarter" idx="20"/>
          </p:nvPr>
        </p:nvSpPr>
        <p:spPr>
          <a:xfrm>
            <a:off x="357414" y="1905000"/>
            <a:ext cx="8458200" cy="46482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Divine right of kings</a:t>
            </a:r>
            <a:r>
              <a:rPr kumimoji="0" lang="en-US" altLang="en-US" sz="2800" b="0" i="0" u="none" strike="noStrike" kern="1200" cap="none" spc="0" normalizeH="0" baseline="0" noProof="0" dirty="0">
                <a:ln>
                  <a:noFill/>
                </a:ln>
                <a:solidFill>
                  <a:prstClr val="black"/>
                </a:solidFill>
                <a:effectLst/>
                <a:uLnTx/>
                <a:uFillTx/>
                <a:latin typeface="Sanserif"/>
                <a:cs typeface="+mn-cs"/>
              </a:rPr>
              <a:t>: assertion that monarchies could rule absolutely.</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Protestant Reformation challenged basic tenets of Catholicism.</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Puritans asserted their right to communicate directly with God through prayer.</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Mayflower Compact: example of a </a:t>
            </a:r>
            <a:r>
              <a:rPr kumimoji="0" lang="en-US" altLang="en-US" sz="2400" b="1" i="0" u="none" strike="noStrike" kern="1200" cap="none" spc="0" normalizeH="0" baseline="0" noProof="0" dirty="0">
                <a:ln>
                  <a:noFill/>
                </a:ln>
                <a:solidFill>
                  <a:prstClr val="black"/>
                </a:solidFill>
                <a:effectLst/>
                <a:uLnTx/>
                <a:uFillTx/>
                <a:latin typeface="Sanserif"/>
                <a:cs typeface="+mn-cs"/>
              </a:rPr>
              <a:t>social contract</a:t>
            </a:r>
            <a:r>
              <a:rPr kumimoji="0" lang="en-US" altLang="en-US" sz="2400" b="0" i="0" u="none" strike="noStrike" kern="1200" cap="none" spc="0" normalizeH="0" baseline="0" noProof="0" dirty="0">
                <a:ln>
                  <a:noFill/>
                </a:ln>
                <a:solidFill>
                  <a:prstClr val="black"/>
                </a:solidFill>
                <a:effectLst/>
                <a:uLnTx/>
                <a:uFillTx/>
                <a:latin typeface="Sanserif"/>
                <a:cs typeface="+mn-cs"/>
              </a:rPr>
              <a: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Enlightenment: philosophical movement emphasizing individuality, reason, and scientific endeavor.</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Isaac Newton: </a:t>
            </a:r>
            <a:r>
              <a:rPr kumimoji="0" lang="en-US" altLang="en-US" sz="2400" b="1" i="0" u="none" strike="noStrike" kern="1200" cap="none" spc="0" normalizeH="0" baseline="0" noProof="0" dirty="0">
                <a:ln>
                  <a:noFill/>
                </a:ln>
                <a:solidFill>
                  <a:prstClr val="black"/>
                </a:solidFill>
                <a:effectLst/>
                <a:uLnTx/>
                <a:uFillTx/>
                <a:latin typeface="Sanserif"/>
                <a:cs typeface="+mn-cs"/>
              </a:rPr>
              <a:t>natural law</a:t>
            </a:r>
            <a:r>
              <a:rPr kumimoji="0" lang="en-US" altLang="en-US" sz="2400" b="0" i="0" u="none" strike="noStrike" kern="1200" cap="none" spc="0" normalizeH="0" baseline="0" noProof="0" dirty="0">
                <a:ln>
                  <a:noFill/>
                </a:ln>
                <a:solidFill>
                  <a:prstClr val="black"/>
                </a:solidFill>
                <a:effectLst/>
                <a:uLnTx/>
                <a:uFillTx/>
                <a:latin typeface="Sanserif"/>
                <a:cs typeface="+mn-cs"/>
              </a:rPr>
              <a:t>.</a:t>
            </a:r>
          </a:p>
        </p:txBody>
      </p:sp>
      <p:sp>
        <p:nvSpPr>
          <p:cNvPr id="7" name="Slide Number Placeholder 3">
            <a:extLst>
              <a:ext uri="{FF2B5EF4-FFF2-40B4-BE49-F238E27FC236}">
                <a16:creationId xmlns:a16="http://schemas.microsoft.com/office/drawing/2014/main" id="{BF8AF449-E673-47BD-8F52-6DD6AE1E9AE6}"/>
              </a:ext>
            </a:extLst>
          </p:cNvPr>
          <p:cNvSpPr>
            <a:spLocks noGrp="1"/>
          </p:cNvSpPr>
          <p:nvPr>
            <p:ph type="sldNum" sz="quarter" idx="10"/>
          </p:nvPr>
        </p:nvSpPr>
        <p:spPr/>
        <p:txBody>
          <a:bodyPr/>
          <a:lstStyle/>
          <a:p>
            <a:fld id="{68151E55-6873-49E2-B8D5-2F265E6F1973}" type="slidenum">
              <a:rPr lang="en-US" smtClean="0">
                <a:latin typeface="Sanserif"/>
              </a:rPr>
              <a:pPr/>
              <a:t>13</a:t>
            </a:fld>
            <a:endParaRPr lang="en-US" dirty="0">
              <a:latin typeface="Sanserif"/>
            </a:endParaRPr>
          </a:p>
        </p:txBody>
      </p:sp>
    </p:spTree>
    <p:extLst>
      <p:ext uri="{BB962C8B-B14F-4D97-AF65-F5344CB8AC3E}">
        <p14:creationId xmlns:p14="http://schemas.microsoft.com/office/powerpoint/2010/main" val="3623148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2D43F9-3493-4F62-9AAC-82912CB8328C}"/>
              </a:ext>
            </a:extLst>
          </p:cNvPr>
          <p:cNvSpPr>
            <a:spLocks noGrp="1"/>
          </p:cNvSpPr>
          <p:nvPr>
            <p:ph type="title"/>
          </p:nvPr>
        </p:nvSpPr>
        <p:spPr/>
        <p:txBody>
          <a:bodyPr>
            <a:normAutofit fontScale="90000"/>
          </a:bodyPr>
          <a:lstStyle/>
          <a:p>
            <a:r>
              <a:rPr lang="en-US" altLang="en-US" noProof="0" dirty="0">
                <a:latin typeface="Sanserif"/>
              </a:rPr>
              <a:t>The Modern Political Philosophy </a:t>
            </a:r>
            <a:br>
              <a:rPr lang="en-US" altLang="en-US" noProof="0" dirty="0">
                <a:latin typeface="Sanserif"/>
              </a:rPr>
            </a:br>
            <a:r>
              <a:rPr lang="en-US" altLang="en-US" noProof="0" dirty="0">
                <a:latin typeface="Sanserif"/>
              </a:rPr>
              <a:t>of Hobbes and Locke </a:t>
            </a:r>
            <a:r>
              <a:rPr lang="en-US" altLang="en-US" sz="1600" dirty="0">
                <a:latin typeface="Sanserif"/>
              </a:rPr>
              <a:t>1</a:t>
            </a:r>
            <a:endParaRPr lang="en-US" dirty="0">
              <a:latin typeface="Sanserif"/>
            </a:endParaRPr>
          </a:p>
        </p:txBody>
      </p:sp>
      <p:sp>
        <p:nvSpPr>
          <p:cNvPr id="11" name="Content Placeholder 2">
            <a:extLst>
              <a:ext uri="{FF2B5EF4-FFF2-40B4-BE49-F238E27FC236}">
                <a16:creationId xmlns:a16="http://schemas.microsoft.com/office/drawing/2014/main" id="{AF5519F9-A5BA-4F12-9F0F-8BD95194D3EB}"/>
              </a:ext>
            </a:extLst>
          </p:cNvPr>
          <p:cNvSpPr>
            <a:spLocks noGrp="1"/>
          </p:cNvSpPr>
          <p:nvPr>
            <p:ph sz="quarter" idx="20"/>
          </p:nvPr>
        </p:nvSpPr>
        <p:spPr/>
        <p:txBody>
          <a:bodyPr>
            <a:normAutofit fontScale="85000" lnSpcReduction="10000"/>
          </a:bodyPr>
          <a:lstStyle/>
          <a:p>
            <a:r>
              <a:rPr lang="en-US" altLang="en-US" sz="3300" noProof="0" dirty="0">
                <a:latin typeface="Sanserif"/>
              </a:rPr>
              <a:t>Thomas Hobbes, </a:t>
            </a:r>
            <a:r>
              <a:rPr lang="en-US" altLang="en-US" sz="3300" i="1" noProof="0" dirty="0">
                <a:latin typeface="Sanserif"/>
              </a:rPr>
              <a:t>Leviathan</a:t>
            </a:r>
            <a:r>
              <a:rPr lang="en-US" altLang="en-US" sz="3300" noProof="0" dirty="0">
                <a:latin typeface="Sanserif"/>
              </a:rPr>
              <a:t> (1651):</a:t>
            </a:r>
          </a:p>
          <a:p>
            <a:pPr marL="457200" indent="-457200">
              <a:buFont typeface="Arial" panose="020B0604020202020204" pitchFamily="34" charset="0"/>
              <a:buChar char="•"/>
            </a:pPr>
            <a:r>
              <a:rPr lang="en-US" altLang="en-US" noProof="0" dirty="0">
                <a:latin typeface="Sanserif"/>
              </a:rPr>
              <a:t>Social contract between an absolute sovereign and the people.</a:t>
            </a:r>
          </a:p>
          <a:p>
            <a:pPr marL="457200" indent="-457200">
              <a:buFont typeface="Arial" panose="020B0604020202020204" pitchFamily="34" charset="0"/>
              <a:buChar char="•"/>
            </a:pPr>
            <a:r>
              <a:rPr lang="en-US" altLang="en-US" noProof="0" dirty="0">
                <a:latin typeface="Sanserif"/>
              </a:rPr>
              <a:t>Sovereign provides protection, while the people </a:t>
            </a:r>
            <a:br>
              <a:rPr lang="en-US" altLang="en-US" noProof="0" dirty="0">
                <a:latin typeface="Sanserif"/>
              </a:rPr>
            </a:br>
            <a:r>
              <a:rPr lang="en-US" altLang="en-US" noProof="0" dirty="0">
                <a:latin typeface="Sanserif"/>
              </a:rPr>
              <a:t>relinquish rights.</a:t>
            </a:r>
          </a:p>
          <a:p>
            <a:r>
              <a:rPr lang="en-US" altLang="en-US" sz="3300" noProof="0" dirty="0">
                <a:latin typeface="Sanserif"/>
              </a:rPr>
              <a:t>John Locke, </a:t>
            </a:r>
            <a:r>
              <a:rPr lang="en-US" altLang="en-US" sz="3300" i="1" noProof="0" dirty="0">
                <a:latin typeface="Sanserif"/>
              </a:rPr>
              <a:t>Two Treatises on Civil Government </a:t>
            </a:r>
            <a:r>
              <a:rPr lang="en-US" altLang="en-US" sz="3300" noProof="0" dirty="0">
                <a:latin typeface="Sanserif"/>
              </a:rPr>
              <a:t>(1689):</a:t>
            </a:r>
          </a:p>
          <a:p>
            <a:pPr marL="457200" indent="-457200">
              <a:buFont typeface="Arial" panose="020B0604020202020204" pitchFamily="34" charset="0"/>
              <a:buChar char="•"/>
            </a:pPr>
            <a:r>
              <a:rPr lang="en-US" altLang="en-US" noProof="0" dirty="0">
                <a:latin typeface="Sanserif"/>
              </a:rPr>
              <a:t>Took the concept of a social contract further.</a:t>
            </a:r>
          </a:p>
          <a:p>
            <a:pPr marL="457200" indent="-457200">
              <a:buFont typeface="Arial" panose="020B0604020202020204" pitchFamily="34" charset="0"/>
              <a:buChar char="•"/>
            </a:pPr>
            <a:r>
              <a:rPr lang="en-US" altLang="en-US" noProof="0" dirty="0">
                <a:latin typeface="Sanserif"/>
              </a:rPr>
              <a:t>Government is required to protect people’s natural rights in return for popular acceptance of governmental authority.</a:t>
            </a:r>
          </a:p>
          <a:p>
            <a:pPr marL="457200" indent="-457200">
              <a:buFont typeface="Arial" panose="020B0604020202020204" pitchFamily="34" charset="0"/>
              <a:buChar char="•"/>
            </a:pPr>
            <a:r>
              <a:rPr lang="en-US" altLang="en-US" noProof="0" dirty="0">
                <a:latin typeface="Sanserif"/>
              </a:rPr>
              <a:t>People have the right to rebel in the absence of such protection.</a:t>
            </a:r>
          </a:p>
        </p:txBody>
      </p:sp>
      <p:sp>
        <p:nvSpPr>
          <p:cNvPr id="7" name="Slide Number Placeholder 3">
            <a:extLst>
              <a:ext uri="{FF2B5EF4-FFF2-40B4-BE49-F238E27FC236}">
                <a16:creationId xmlns:a16="http://schemas.microsoft.com/office/drawing/2014/main" id="{0108BAD1-E29C-46AA-85C3-C62A94FA803C}"/>
              </a:ext>
            </a:extLst>
          </p:cNvPr>
          <p:cNvSpPr>
            <a:spLocks noGrp="1"/>
          </p:cNvSpPr>
          <p:nvPr>
            <p:ph type="sldNum" sz="quarter" idx="10"/>
          </p:nvPr>
        </p:nvSpPr>
        <p:spPr/>
        <p:txBody>
          <a:bodyPr/>
          <a:lstStyle/>
          <a:p>
            <a:fld id="{68151E55-6873-49E2-B8D5-2F265E6F1973}" type="slidenum">
              <a:rPr lang="en-US" smtClean="0">
                <a:latin typeface="Sanserif"/>
              </a:rPr>
              <a:pPr/>
              <a:t>14</a:t>
            </a:fld>
            <a:endParaRPr lang="en-US" dirty="0">
              <a:latin typeface="Sanserif"/>
            </a:endParaRPr>
          </a:p>
        </p:txBody>
      </p:sp>
    </p:spTree>
    <p:extLst>
      <p:ext uri="{BB962C8B-B14F-4D97-AF65-F5344CB8AC3E}">
        <p14:creationId xmlns:p14="http://schemas.microsoft.com/office/powerpoint/2010/main" val="383741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F6330B-27BF-428F-84BD-431FF2BA931F}"/>
              </a:ext>
            </a:extLst>
          </p:cNvPr>
          <p:cNvSpPr>
            <a:spLocks noGrp="1"/>
          </p:cNvSpPr>
          <p:nvPr>
            <p:ph type="title"/>
          </p:nvPr>
        </p:nvSpPr>
        <p:spPr>
          <a:xfrm>
            <a:off x="1371600" y="228600"/>
            <a:ext cx="6286500" cy="1143000"/>
          </a:xfrm>
        </p:spPr>
        <p:txBody>
          <a:bodyPr>
            <a:normAutofit fontScale="90000"/>
          </a:bodyPr>
          <a:lstStyle/>
          <a:p>
            <a:r>
              <a:rPr kumimoji="0" lang="en-US" altLang="en-US" sz="4000" b="0" i="0" u="none" strike="noStrike" kern="1200" cap="none" spc="0" normalizeH="0" baseline="0" noProof="0" dirty="0">
                <a:ln>
                  <a:noFill/>
                </a:ln>
                <a:solidFill>
                  <a:srgbClr val="C30C20"/>
                </a:solidFill>
                <a:effectLst/>
                <a:uLnTx/>
                <a:uFillTx/>
                <a:latin typeface="Sanserif"/>
                <a:cs typeface="+mj-cs"/>
              </a:rPr>
              <a:t>The Modern Political Philosophy of Hobbes and Locke </a:t>
            </a:r>
            <a:r>
              <a:rPr kumimoji="0" lang="en-US" altLang="en-US" sz="1800" b="0" i="0" u="none" strike="noStrike" kern="1200" cap="none" spc="0" normalizeH="0" baseline="0" noProof="0" dirty="0">
                <a:ln>
                  <a:noFill/>
                </a:ln>
                <a:solidFill>
                  <a:srgbClr val="C30C20"/>
                </a:solidFill>
                <a:effectLst/>
                <a:uLnTx/>
                <a:uFillTx/>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C042A8EE-F5AF-48A4-8C48-C1D0DD01CBA9}"/>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Popular sovereignty</a:t>
            </a:r>
            <a:r>
              <a:rPr kumimoji="0" lang="en-US" altLang="en-US" sz="2800" b="0" i="0" u="none" strike="noStrike" kern="1200" cap="none" spc="0" normalizeH="0" baseline="0" noProof="0" dirty="0">
                <a:ln>
                  <a:noFill/>
                </a:ln>
                <a:solidFill>
                  <a:prstClr val="black"/>
                </a:solidFill>
                <a:effectLst/>
                <a:uLnTx/>
                <a:uFillTx/>
                <a:latin typeface="Sanserif"/>
                <a:cs typeface="+mn-cs"/>
              </a:rPr>
              <a:t>: from Jean-Jacques Rousseau; government is created by the people and depends on the people for the authority to rule.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Social contract theory</a:t>
            </a:r>
            <a:r>
              <a:rPr kumimoji="0" lang="en-US" altLang="en-US" sz="2800" b="0" i="0" u="none" strike="noStrike" kern="1200" cap="none" spc="0" normalizeH="0" baseline="0" noProof="0" dirty="0">
                <a:ln>
                  <a:noFill/>
                </a:ln>
                <a:solidFill>
                  <a:prstClr val="black"/>
                </a:solidFill>
                <a:effectLst/>
                <a:uLnTx/>
                <a:uFillTx/>
                <a:latin typeface="Sanserif"/>
                <a:cs typeface="+mn-cs"/>
              </a:rPr>
              <a:t>: assumes individuals possess free will, the God-given right of self-determination, and the ability to consent to be governed.</a:t>
            </a:r>
          </a:p>
        </p:txBody>
      </p:sp>
      <p:sp>
        <p:nvSpPr>
          <p:cNvPr id="7" name="Slide Number Placeholder 3">
            <a:extLst>
              <a:ext uri="{FF2B5EF4-FFF2-40B4-BE49-F238E27FC236}">
                <a16:creationId xmlns:a16="http://schemas.microsoft.com/office/drawing/2014/main" id="{DE87E13B-01F7-45F6-A60D-7D76BBC975DD}"/>
              </a:ext>
            </a:extLst>
          </p:cNvPr>
          <p:cNvSpPr>
            <a:spLocks noGrp="1"/>
          </p:cNvSpPr>
          <p:nvPr>
            <p:ph type="sldNum" sz="quarter" idx="10"/>
          </p:nvPr>
        </p:nvSpPr>
        <p:spPr/>
        <p:txBody>
          <a:bodyPr/>
          <a:lstStyle/>
          <a:p>
            <a:fld id="{68151E55-6873-49E2-B8D5-2F265E6F1973}" type="slidenum">
              <a:rPr lang="en-US" smtClean="0">
                <a:latin typeface="Sanserif"/>
              </a:rPr>
              <a:pPr/>
              <a:t>15</a:t>
            </a:fld>
            <a:endParaRPr lang="en-US" dirty="0">
              <a:latin typeface="Sanserif"/>
            </a:endParaRPr>
          </a:p>
        </p:txBody>
      </p:sp>
    </p:spTree>
    <p:extLst>
      <p:ext uri="{BB962C8B-B14F-4D97-AF65-F5344CB8AC3E}">
        <p14:creationId xmlns:p14="http://schemas.microsoft.com/office/powerpoint/2010/main" val="890277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B6B76C6-7F76-47CC-8AEC-19D9DB249A9D}"/>
              </a:ext>
            </a:extLst>
          </p:cNvPr>
          <p:cNvSpPr>
            <a:spLocks noGrp="1"/>
          </p:cNvSpPr>
          <p:nvPr>
            <p:ph type="title"/>
          </p:nvPr>
        </p:nvSpPr>
        <p:spPr/>
        <p:txBody>
          <a:bodyPr>
            <a:noAutofit/>
          </a:bodyPr>
          <a:lstStyle/>
          <a:p>
            <a:r>
              <a:rPr kumimoji="0" lang="en-US" altLang="en-US" b="0" i="0" u="none" strike="noStrike" kern="1200" cap="none" spc="0" normalizeH="0" baseline="0" noProof="0" dirty="0">
                <a:ln>
                  <a:noFill/>
                </a:ln>
                <a:solidFill>
                  <a:srgbClr val="C30C20"/>
                </a:solidFill>
                <a:effectLst/>
                <a:uLnTx/>
                <a:uFillTx/>
                <a:latin typeface="Sanserif"/>
                <a:cs typeface="+mj-cs"/>
              </a:rPr>
              <a:t>The Creation of the United States as an Experiment in Representative Democracy</a:t>
            </a:r>
            <a:endParaRPr lang="en-IN" dirty="0">
              <a:latin typeface="Sanserif"/>
            </a:endParaRPr>
          </a:p>
        </p:txBody>
      </p:sp>
      <p:sp>
        <p:nvSpPr>
          <p:cNvPr id="11" name="Content Placeholder 2">
            <a:extLst>
              <a:ext uri="{FF2B5EF4-FFF2-40B4-BE49-F238E27FC236}">
                <a16:creationId xmlns:a16="http://schemas.microsoft.com/office/drawing/2014/main" id="{F8246CED-62A8-4A9F-B205-CD5DD7974A20}"/>
              </a:ext>
            </a:extLst>
          </p:cNvPr>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Logic behind the rejection of the divine right of kings: people could govern themselves.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Direct democracy</a:t>
            </a:r>
            <a:r>
              <a:rPr kumimoji="0" lang="en-US" altLang="en-US" sz="2800" b="0" i="0" u="none" strike="noStrike" kern="1200" cap="none" spc="0" normalizeH="0" baseline="0" noProof="0" dirty="0">
                <a:ln>
                  <a:noFill/>
                </a:ln>
                <a:solidFill>
                  <a:prstClr val="black"/>
                </a:solidFill>
                <a:effectLst/>
                <a:uLnTx/>
                <a:uFillTx/>
                <a:latin typeface="Sanserif"/>
                <a:cs typeface="+mn-cs"/>
              </a:rPr>
              <a:t>: all citizens discuss and decide policy through majority rule.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Indirect democracy </a:t>
            </a:r>
            <a:r>
              <a:rPr kumimoji="0" lang="en-US" altLang="en-US" sz="2800" b="0" i="0" u="none" strike="noStrike" kern="1200" cap="none" spc="0" normalizeH="0" baseline="0" noProof="0" dirty="0">
                <a:ln>
                  <a:noFill/>
                </a:ln>
                <a:solidFill>
                  <a:prstClr val="black"/>
                </a:solidFill>
                <a:effectLst/>
                <a:uLnTx/>
                <a:uFillTx/>
                <a:latin typeface="Sanserif"/>
                <a:cs typeface="+mn-cs"/>
              </a:rPr>
              <a:t>(representative democracy): system in which citizens elect representatives who decide policies on behalf of their constituents.</a:t>
            </a:r>
          </a:p>
        </p:txBody>
      </p:sp>
      <p:sp>
        <p:nvSpPr>
          <p:cNvPr id="7" name="Slide Number Placeholder 3">
            <a:extLst>
              <a:ext uri="{FF2B5EF4-FFF2-40B4-BE49-F238E27FC236}">
                <a16:creationId xmlns:a16="http://schemas.microsoft.com/office/drawing/2014/main" id="{762D2EEF-81CC-4174-8883-1CA37C91657D}"/>
              </a:ext>
            </a:extLst>
          </p:cNvPr>
          <p:cNvSpPr>
            <a:spLocks noGrp="1"/>
          </p:cNvSpPr>
          <p:nvPr>
            <p:ph type="sldNum" sz="quarter" idx="10"/>
          </p:nvPr>
        </p:nvSpPr>
        <p:spPr/>
        <p:txBody>
          <a:bodyPr/>
          <a:lstStyle/>
          <a:p>
            <a:fld id="{68151E55-6873-49E2-B8D5-2F265E6F1973}" type="slidenum">
              <a:rPr lang="en-US" smtClean="0">
                <a:latin typeface="Sanserif"/>
              </a:rPr>
              <a:pPr/>
              <a:t>16</a:t>
            </a:fld>
            <a:endParaRPr lang="en-US" dirty="0">
              <a:latin typeface="Sanserif"/>
            </a:endParaRPr>
          </a:p>
        </p:txBody>
      </p:sp>
    </p:spTree>
    <p:extLst>
      <p:ext uri="{BB962C8B-B14F-4D97-AF65-F5344CB8AC3E}">
        <p14:creationId xmlns:p14="http://schemas.microsoft.com/office/powerpoint/2010/main" val="3740733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3B15DA-9BD9-4A38-B916-6FF0D522ED97}"/>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Political Culture and American Values </a:t>
            </a:r>
            <a:r>
              <a:rPr kumimoji="0" lang="en-US" sz="1600" b="0" i="0" u="none" strike="noStrike" kern="1200" cap="none" spc="0" normalizeH="0" baseline="0" noProof="0" dirty="0">
                <a:ln>
                  <a:noFill/>
                </a:ln>
                <a:solidFill>
                  <a:srgbClr val="C30C20"/>
                </a:solidFill>
                <a:effectLst/>
                <a:uLnTx/>
                <a:uFillTx/>
                <a:latin typeface="Sanserif"/>
                <a:cs typeface="+mj-cs"/>
              </a:rPr>
              <a:t>1</a:t>
            </a:r>
            <a:endParaRPr lang="en-IN" dirty="0">
              <a:latin typeface="Sanserif"/>
            </a:endParaRPr>
          </a:p>
        </p:txBody>
      </p:sp>
      <p:sp>
        <p:nvSpPr>
          <p:cNvPr id="11" name="Content Placeholder 2">
            <a:extLst>
              <a:ext uri="{FF2B5EF4-FFF2-40B4-BE49-F238E27FC236}">
                <a16:creationId xmlns:a16="http://schemas.microsoft.com/office/drawing/2014/main" id="{A8009E4F-9154-432C-82EC-F6CE08DE5373}"/>
              </a:ext>
            </a:extLst>
          </p:cNvPr>
          <p:cNvSpPr>
            <a:spLocks noGrp="1"/>
          </p:cNvSpPr>
          <p:nvPr>
            <p:ph sz="quarter" idx="20"/>
          </p:nvPr>
        </p:nvSpPr>
        <p:spPr>
          <a:xfrm>
            <a:off x="342900" y="1524000"/>
            <a:ext cx="83439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Political culture</a:t>
            </a:r>
            <a:r>
              <a:rPr kumimoji="0" lang="en-US" altLang="en-US" sz="2800" b="0" i="0" u="none" strike="noStrike" kern="1200" cap="none" spc="0" normalizeH="0" baseline="0" noProof="0" dirty="0">
                <a:ln>
                  <a:noFill/>
                </a:ln>
                <a:solidFill>
                  <a:prstClr val="black"/>
                </a:solidFill>
                <a:effectLst/>
                <a:uLnTx/>
                <a:uFillTx/>
                <a:latin typeface="Sanserif"/>
                <a:cs typeface="+mn-cs"/>
              </a:rPr>
              <a:t>: the people’s collective beliefs and attitudes about government and the political process.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Liberty</a:t>
            </a:r>
            <a:r>
              <a:rPr kumimoji="0" lang="en-US" altLang="en-US" sz="2800" b="0" i="0" u="none" strike="noStrike" kern="1200" cap="none" spc="0" normalizeH="0" baseline="0" noProof="0" dirty="0">
                <a:ln>
                  <a:noFill/>
                </a:ln>
                <a:solidFill>
                  <a:prstClr val="black"/>
                </a:solidFill>
                <a:effectLst/>
                <a:uLnTx/>
                <a:uFillTx/>
                <a:latin typeface="Sanserif"/>
                <a:cs typeface="+mn-cs"/>
              </a:rPr>
              <a:t>: both freedom from governmental interference in citizens’ lives and freedom to pursue happiness.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Notions of equality have evolved over time.</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Founders’ ideas evolved from the Greeks’ emphasis on equality of opportunity.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Struggle for legal equality continues today.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Many modern arguments focus on issues of economic equality.</a:t>
            </a:r>
          </a:p>
        </p:txBody>
      </p:sp>
      <p:sp>
        <p:nvSpPr>
          <p:cNvPr id="7" name="Slide Number Placeholder 3">
            <a:extLst>
              <a:ext uri="{FF2B5EF4-FFF2-40B4-BE49-F238E27FC236}">
                <a16:creationId xmlns:a16="http://schemas.microsoft.com/office/drawing/2014/main" id="{035AE3D4-E9A1-4927-B20E-6DD19EF02E5F}"/>
              </a:ext>
            </a:extLst>
          </p:cNvPr>
          <p:cNvSpPr>
            <a:spLocks noGrp="1"/>
          </p:cNvSpPr>
          <p:nvPr>
            <p:ph type="sldNum" sz="quarter" idx="10"/>
          </p:nvPr>
        </p:nvSpPr>
        <p:spPr/>
        <p:txBody>
          <a:bodyPr/>
          <a:lstStyle/>
          <a:p>
            <a:fld id="{68151E55-6873-49E2-B8D5-2F265E6F1973}" type="slidenum">
              <a:rPr lang="en-US" smtClean="0">
                <a:latin typeface="Sanserif"/>
              </a:rPr>
              <a:pPr/>
              <a:t>17</a:t>
            </a:fld>
            <a:endParaRPr lang="en-US" dirty="0">
              <a:latin typeface="Sanserif"/>
            </a:endParaRPr>
          </a:p>
        </p:txBody>
      </p:sp>
    </p:spTree>
    <p:extLst>
      <p:ext uri="{BB962C8B-B14F-4D97-AF65-F5344CB8AC3E}">
        <p14:creationId xmlns:p14="http://schemas.microsoft.com/office/powerpoint/2010/main" val="3845124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6507710-876D-4CCD-BA20-BB5C38B02CC3}"/>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Political Culture and American Values </a:t>
            </a:r>
            <a:r>
              <a:rPr kumimoji="0" lang="en-US" sz="1600" b="0" i="0" u="none" strike="noStrike" kern="1200" cap="none" spc="0" normalizeH="0" baseline="0" noProof="0" dirty="0">
                <a:ln>
                  <a:noFill/>
                </a:ln>
                <a:solidFill>
                  <a:srgbClr val="C30C20"/>
                </a:solidFill>
                <a:effectLst/>
                <a:uLnTx/>
                <a:uFillTx/>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A6034E6F-55DD-4730-8370-117343C2EB6F}"/>
              </a:ext>
            </a:extLst>
          </p:cNvPr>
          <p:cNvSpPr>
            <a:spLocks noGrp="1"/>
          </p:cNvSpPr>
          <p:nvPr>
            <p:ph sz="quarter" idx="20"/>
          </p:nvPr>
        </p:nvSpPr>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Capitalism</a:t>
            </a:r>
            <a:r>
              <a:rPr kumimoji="0" lang="en-US" altLang="en-US" sz="2800" b="0" i="0" u="none" strike="noStrike" kern="1200" cap="none" spc="0" normalizeH="0" baseline="0" noProof="0" dirty="0">
                <a:ln>
                  <a:noFill/>
                </a:ln>
                <a:solidFill>
                  <a:prstClr val="black"/>
                </a:solidFill>
                <a:effectLst/>
                <a:uLnTx/>
                <a:uFillTx/>
                <a:latin typeface="Sanserif"/>
                <a:cs typeface="+mn-cs"/>
              </a:rPr>
              <a:t>: economic system in which the means of producing wealth are privately owned and operated to produce profits.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Pure versus regulated capitalism.</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Key component: </a:t>
            </a:r>
            <a:r>
              <a:rPr kumimoji="0" lang="en-US" altLang="en-US" sz="2400" b="1" i="0" u="none" strike="noStrike" kern="1200" cap="none" spc="0" normalizeH="0" baseline="0" noProof="0" dirty="0">
                <a:ln>
                  <a:noFill/>
                </a:ln>
                <a:solidFill>
                  <a:prstClr val="black"/>
                </a:solidFill>
                <a:effectLst/>
                <a:uLnTx/>
                <a:uFillTx/>
                <a:latin typeface="Sanserif"/>
                <a:cs typeface="+mn-cs"/>
              </a:rPr>
              <a:t>property</a:t>
            </a:r>
            <a:r>
              <a:rPr kumimoji="0" lang="en-US" altLang="en-US" sz="2400" b="0" i="0" u="none" strike="noStrike" kern="1200" cap="none" spc="0" normalizeH="0" baseline="0" noProof="0" dirty="0">
                <a:ln>
                  <a:noFill/>
                </a:ln>
                <a:solidFill>
                  <a:prstClr val="black"/>
                </a:solidFill>
                <a:effectLst/>
                <a:uLnTx/>
                <a:uFillTx/>
                <a:latin typeface="Sanserif"/>
                <a:cs typeface="+mn-cs"/>
              </a:rPr>
              <a:t>.</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Consent of the governed</a:t>
            </a:r>
            <a:r>
              <a:rPr kumimoji="0" lang="en-US" altLang="en-US" sz="2800" b="0" i="0" u="none" strike="noStrike" kern="1200" cap="none" spc="0" normalizeH="0" baseline="0" noProof="0" dirty="0">
                <a:ln>
                  <a:noFill/>
                </a:ln>
                <a:solidFill>
                  <a:prstClr val="black"/>
                </a:solidFill>
                <a:effectLst/>
                <a:uLnTx/>
                <a:uFillTx/>
                <a:latin typeface="Sanserif"/>
                <a:cs typeface="+mn-cs"/>
              </a:rPr>
              <a:t>: government’s power derives from consent of the people.</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Majority rule </a:t>
            </a:r>
            <a:r>
              <a:rPr kumimoji="0" lang="en-US" altLang="en-US" sz="2400" b="0" i="0" u="none" strike="noStrike" kern="1200" cap="none" spc="0" normalizeH="0" baseline="0" noProof="0" dirty="0">
                <a:ln>
                  <a:noFill/>
                </a:ln>
                <a:solidFill>
                  <a:prstClr val="black"/>
                </a:solidFill>
                <a:effectLst/>
                <a:uLnTx/>
                <a:uFillTx/>
                <a:latin typeface="Sanserif"/>
                <a:cs typeface="+mn-cs"/>
              </a:rPr>
              <a:t>is implied.</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Emphasis on individual—and family and community— has played a central role in the U.S. political culture.</a:t>
            </a:r>
          </a:p>
        </p:txBody>
      </p:sp>
      <p:sp>
        <p:nvSpPr>
          <p:cNvPr id="7" name="Slide Number Placeholder 3">
            <a:extLst>
              <a:ext uri="{FF2B5EF4-FFF2-40B4-BE49-F238E27FC236}">
                <a16:creationId xmlns:a16="http://schemas.microsoft.com/office/drawing/2014/main" id="{28EF6943-0038-4E16-98C5-10C6807A80ED}"/>
              </a:ext>
            </a:extLst>
          </p:cNvPr>
          <p:cNvSpPr>
            <a:spLocks noGrp="1"/>
          </p:cNvSpPr>
          <p:nvPr>
            <p:ph type="sldNum" sz="quarter" idx="10"/>
          </p:nvPr>
        </p:nvSpPr>
        <p:spPr/>
        <p:txBody>
          <a:bodyPr/>
          <a:lstStyle/>
          <a:p>
            <a:fld id="{68151E55-6873-49E2-B8D5-2F265E6F1973}" type="slidenum">
              <a:rPr lang="en-US" smtClean="0">
                <a:latin typeface="Sanserif"/>
              </a:rPr>
              <a:pPr/>
              <a:t>18</a:t>
            </a:fld>
            <a:endParaRPr lang="en-US" dirty="0">
              <a:latin typeface="Sanserif"/>
            </a:endParaRPr>
          </a:p>
        </p:txBody>
      </p:sp>
    </p:spTree>
    <p:extLst>
      <p:ext uri="{BB962C8B-B14F-4D97-AF65-F5344CB8AC3E}">
        <p14:creationId xmlns:p14="http://schemas.microsoft.com/office/powerpoint/2010/main" val="3233769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A4705B5-5746-46CC-A621-BC8CA0F79DB4}"/>
              </a:ext>
            </a:extLst>
          </p:cNvPr>
          <p:cNvSpPr>
            <a:spLocks noGrp="1"/>
          </p:cNvSpPr>
          <p:nvPr>
            <p:ph type="title"/>
          </p:nvPr>
        </p:nvSpPr>
        <p:spPr>
          <a:xfrm>
            <a:off x="1600200" y="228600"/>
            <a:ext cx="5638800" cy="1143000"/>
          </a:xfrm>
        </p:spPr>
        <p:txBody>
          <a:bodyPr>
            <a:normAutofit fontScale="90000"/>
          </a:bodyPr>
          <a:lstStyle/>
          <a:p>
            <a:r>
              <a:rPr kumimoji="0" lang="en-US" altLang="en-US" sz="4000" b="0" i="0" u="none" strike="noStrike" kern="1200" cap="none" spc="0" normalizeH="0" baseline="0" noProof="0" dirty="0">
                <a:ln>
                  <a:noFill/>
                </a:ln>
                <a:solidFill>
                  <a:srgbClr val="C30C20"/>
                </a:solidFill>
                <a:effectLst/>
                <a:uLnTx/>
                <a:uFillTx/>
                <a:latin typeface="Sanserif"/>
                <a:cs typeface="+mj-cs"/>
              </a:rPr>
              <a:t>Ideology: A Prism for Viewing American Democracy </a:t>
            </a:r>
            <a:r>
              <a:rPr kumimoji="0" lang="en-US" altLang="en-US" sz="1800" b="0" i="0" u="none" strike="noStrike" kern="1200" cap="none" spc="0" normalizeH="0" baseline="0" noProof="0" dirty="0">
                <a:ln>
                  <a:noFill/>
                </a:ln>
                <a:solidFill>
                  <a:srgbClr val="C30C20"/>
                </a:solidFill>
                <a:effectLst/>
                <a:uLnTx/>
                <a:uFillTx/>
                <a:latin typeface="Sanserif"/>
                <a:cs typeface="+mj-cs"/>
              </a:rPr>
              <a:t>1</a:t>
            </a:r>
            <a:endParaRPr lang="en-IN" sz="1800" dirty="0">
              <a:latin typeface="Sanserif"/>
            </a:endParaRPr>
          </a:p>
        </p:txBody>
      </p:sp>
      <p:sp>
        <p:nvSpPr>
          <p:cNvPr id="11" name="Content Placeholder 2">
            <a:extLst>
              <a:ext uri="{FF2B5EF4-FFF2-40B4-BE49-F238E27FC236}">
                <a16:creationId xmlns:a16="http://schemas.microsoft.com/office/drawing/2014/main" id="{44DEF14A-8F19-4C10-86FC-9E3D0D2C3980}"/>
              </a:ext>
            </a:extLst>
          </p:cNvPr>
          <p:cNvSpPr>
            <a:spLocks noGrp="1"/>
          </p:cNvSpPr>
          <p:nvPr>
            <p:ph sz="quarter" idx="20"/>
          </p:nvPr>
        </p:nvSpPr>
        <p:spPr>
          <a:xfrm>
            <a:off x="342900" y="1524000"/>
            <a:ext cx="83439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Political ideology</a:t>
            </a:r>
            <a:r>
              <a:rPr kumimoji="0" lang="en-US" altLang="en-US" sz="2800" b="0" i="0" u="none" strike="noStrike" kern="1200" cap="none" spc="0" normalizeH="0" baseline="0" noProof="0" dirty="0">
                <a:ln>
                  <a:noFill/>
                </a:ln>
                <a:solidFill>
                  <a:prstClr val="black"/>
                </a:solidFill>
                <a:effectLst/>
                <a:uLnTx/>
                <a:uFillTx/>
                <a:latin typeface="Sanserif"/>
                <a:cs typeface="+mn-cs"/>
              </a:rPr>
              <a:t>: integrated system of ideas or beliefs about political values and about the role of government.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Liberalism</a:t>
            </a:r>
            <a:r>
              <a:rPr kumimoji="0" lang="en-US" altLang="en-US" sz="2800" b="0" i="0" u="none" strike="noStrike" kern="1200" cap="none" spc="0" normalizeH="0" baseline="0" noProof="0" dirty="0">
                <a:ln>
                  <a:noFill/>
                </a:ln>
                <a:solidFill>
                  <a:prstClr val="black"/>
                </a:solidFill>
                <a:effectLst/>
                <a:uLnTx/>
                <a:uFillTx/>
                <a:latin typeface="Sanserif"/>
                <a:cs typeface="+mn-cs"/>
              </a:rPr>
              <a:t>: ideology that advocates change in the social, political, and economic realms to better protect the well-being of individuals and to produce equality in society.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Associated with the ideas of liberty and political equality.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Classical liberalism differs from modern liberalism.</a:t>
            </a:r>
          </a:p>
        </p:txBody>
      </p:sp>
      <p:sp>
        <p:nvSpPr>
          <p:cNvPr id="7" name="Slide Number Placeholder 3">
            <a:extLst>
              <a:ext uri="{FF2B5EF4-FFF2-40B4-BE49-F238E27FC236}">
                <a16:creationId xmlns:a16="http://schemas.microsoft.com/office/drawing/2014/main" id="{FB428368-705A-44C0-99E5-2537A274C08E}"/>
              </a:ext>
            </a:extLst>
          </p:cNvPr>
          <p:cNvSpPr>
            <a:spLocks noGrp="1"/>
          </p:cNvSpPr>
          <p:nvPr>
            <p:ph type="sldNum" sz="quarter" idx="10"/>
          </p:nvPr>
        </p:nvSpPr>
        <p:spPr/>
        <p:txBody>
          <a:bodyPr/>
          <a:lstStyle/>
          <a:p>
            <a:fld id="{68151E55-6873-49E2-B8D5-2F265E6F1973}" type="slidenum">
              <a:rPr lang="en-US" smtClean="0">
                <a:latin typeface="Sanserif"/>
              </a:rPr>
              <a:pPr/>
              <a:t>19</a:t>
            </a:fld>
            <a:endParaRPr lang="en-US" dirty="0">
              <a:latin typeface="Sanserif"/>
            </a:endParaRPr>
          </a:p>
        </p:txBody>
      </p:sp>
    </p:spTree>
    <p:extLst>
      <p:ext uri="{BB962C8B-B14F-4D97-AF65-F5344CB8AC3E}">
        <p14:creationId xmlns:p14="http://schemas.microsoft.com/office/powerpoint/2010/main" val="125696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283512" cy="1143000"/>
          </a:xfrm>
        </p:spPr>
        <p:txBody>
          <a:bodyPr>
            <a:noAutofit/>
          </a:bodyPr>
          <a:lstStyle/>
          <a:p>
            <a:r>
              <a:rPr kumimoji="0" lang="en-US" b="0" i="0" u="none" strike="noStrike" kern="1200" cap="none" spc="0" normalizeH="0" baseline="0" noProof="0" dirty="0">
                <a:ln>
                  <a:noFill/>
                </a:ln>
                <a:solidFill>
                  <a:srgbClr val="C30C20"/>
                </a:solidFill>
                <a:effectLst/>
                <a:uLnTx/>
                <a:uFillTx/>
                <a:latin typeface="Sanserif"/>
                <a:cs typeface="+mj-cs"/>
              </a:rPr>
              <a:t>y </a:t>
            </a:r>
            <a:r>
              <a:rPr kumimoji="0" lang="en-US" b="0" i="0" u="none" strike="noStrike" kern="1200" cap="none" spc="0" normalizeH="0" baseline="0" noProof="0" dirty="0" err="1">
                <a:ln>
                  <a:noFill/>
                </a:ln>
                <a:solidFill>
                  <a:srgbClr val="C30C20"/>
                </a:solidFill>
                <a:effectLst/>
                <a:uLnTx/>
                <a:uFillTx/>
                <a:latin typeface="Sanserif"/>
                <a:cs typeface="+mj-cs"/>
              </a:rPr>
              <a:t>shd</a:t>
            </a:r>
            <a:r>
              <a:rPr kumimoji="0" lang="en-US" b="0" i="0" u="none" strike="noStrike" kern="1200" cap="none" spc="0" normalizeH="0" baseline="0" noProof="0" dirty="0">
                <a:ln>
                  <a:noFill/>
                </a:ln>
                <a:solidFill>
                  <a:srgbClr val="C30C20"/>
                </a:solidFill>
                <a:effectLst/>
                <a:uLnTx/>
                <a:uFillTx/>
                <a:latin typeface="Sanserif"/>
                <a:cs typeface="+mj-cs"/>
              </a:rPr>
              <a:t> u </a:t>
            </a:r>
            <a:r>
              <a:rPr kumimoji="0" lang="en-US" b="0" i="0" u="none" strike="noStrike" kern="1200" cap="none" spc="0" normalizeH="0" baseline="0" noProof="0" dirty="0" err="1">
                <a:ln>
                  <a:noFill/>
                </a:ln>
                <a:solidFill>
                  <a:srgbClr val="C30C20"/>
                </a:solidFill>
                <a:effectLst/>
                <a:uLnTx/>
                <a:uFillTx/>
                <a:latin typeface="Sanserif"/>
                <a:cs typeface="+mj-cs"/>
              </a:rPr>
              <a:t>stdy</a:t>
            </a:r>
            <a:r>
              <a:rPr kumimoji="0" lang="en-US" b="0" i="0" u="none" strike="noStrike" kern="1200" cap="none" spc="0" normalizeH="0" baseline="0" noProof="0" dirty="0">
                <a:ln>
                  <a:noFill/>
                </a:ln>
                <a:solidFill>
                  <a:srgbClr val="C30C20"/>
                </a:solidFill>
                <a:effectLst/>
                <a:uLnTx/>
                <a:uFillTx/>
                <a:latin typeface="Sanserif"/>
                <a:cs typeface="+mj-cs"/>
              </a:rPr>
              <a:t> am dem now? Or, </a:t>
            </a:r>
            <a:r>
              <a:rPr kumimoji="0" lang="en-US" altLang="en-US" b="0" i="0" u="none" strike="noStrike" kern="1200" cap="none" spc="0" normalizeH="0" baseline="0" noProof="0" dirty="0">
                <a:ln>
                  <a:noFill/>
                </a:ln>
                <a:solidFill>
                  <a:srgbClr val="C30C20"/>
                </a:solidFill>
                <a:effectLst/>
                <a:uLnTx/>
                <a:uFillTx/>
                <a:latin typeface="Sanserif"/>
                <a:cs typeface="+mj-cs"/>
              </a:rPr>
              <a:t>Why Should You Study American Democracy Now?</a:t>
            </a:r>
            <a:endParaRPr lang="en-US" sz="4000" b="0" noProof="1">
              <a:latin typeface="Sanserif"/>
            </a:endParaRPr>
          </a:p>
        </p:txBody>
      </p:sp>
      <p:sp>
        <p:nvSpPr>
          <p:cNvPr id="9" name="Content Placeholder 2"/>
          <p:cNvSpPr>
            <a:spLocks noGrp="1"/>
          </p:cNvSpPr>
          <p:nvPr>
            <p:ph sz="quarter" idx="20"/>
          </p:nvPr>
        </p:nvSpPr>
        <p:spPr>
          <a:xfrm>
            <a:off x="342900" y="16764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Politics</a:t>
            </a:r>
            <a:r>
              <a:rPr kumimoji="0" lang="en-US" altLang="en-US" sz="2800" b="0" i="0" u="none" strike="noStrike" kern="1200" cap="none" spc="0" normalizeH="0" baseline="0" noProof="0" dirty="0">
                <a:ln>
                  <a:noFill/>
                </a:ln>
                <a:solidFill>
                  <a:prstClr val="black"/>
                </a:solidFill>
                <a:effectLst/>
                <a:uLnTx/>
                <a:uFillTx/>
                <a:latin typeface="Sanserif"/>
                <a:cs typeface="+mn-cs"/>
              </a:rPr>
              <a:t>: t</a:t>
            </a:r>
            <a:r>
              <a:rPr kumimoji="0" lang="en-US" sz="2800" b="0" i="0" u="none" strike="noStrike" kern="1200" cap="none" spc="0" normalizeH="0" baseline="0" noProof="0" dirty="0">
                <a:ln>
                  <a:noFill/>
                </a:ln>
                <a:solidFill>
                  <a:prstClr val="black"/>
                </a:solidFill>
                <a:effectLst/>
                <a:uLnTx/>
                <a:uFillTx/>
                <a:latin typeface="Sanserif"/>
                <a:cs typeface="+mn-cs"/>
              </a:rPr>
              <a:t>he process of deciding who benefits in society and who does not.</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Politics practiced today is a much different process than it was even a decade ago.</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What’s changed? </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Technology, in terms of both how people communicate and how governments provide information.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World events.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a:t>
            </a:fld>
            <a:endParaRPr lang="en-US" dirty="0">
              <a:latin typeface="Sanserif"/>
            </a:endParaRPr>
          </a:p>
        </p:txBody>
      </p:sp>
    </p:spTree>
    <p:extLst>
      <p:ext uri="{BB962C8B-B14F-4D97-AF65-F5344CB8AC3E}">
        <p14:creationId xmlns:p14="http://schemas.microsoft.com/office/powerpoint/2010/main" val="122089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F3420E4-E1BB-4D02-97A7-402F96F91F4D}"/>
              </a:ext>
            </a:extLst>
          </p:cNvPr>
          <p:cNvSpPr>
            <a:spLocks noGrp="1"/>
          </p:cNvSpPr>
          <p:nvPr>
            <p:ph type="title"/>
          </p:nvPr>
        </p:nvSpPr>
        <p:spPr>
          <a:xfrm>
            <a:off x="1600200" y="228600"/>
            <a:ext cx="5638800" cy="1143000"/>
          </a:xfrm>
        </p:spPr>
        <p:txBody>
          <a:bodyPr>
            <a:normAutofit fontScale="90000"/>
          </a:bodyPr>
          <a:lstStyle/>
          <a:p>
            <a:r>
              <a:rPr kumimoji="0" lang="en-US" altLang="en-US" sz="4000" b="0" i="0" u="none" strike="noStrike" kern="1200" cap="none" spc="0" normalizeH="0" baseline="0" noProof="0" dirty="0">
                <a:ln>
                  <a:noFill/>
                </a:ln>
                <a:solidFill>
                  <a:srgbClr val="C30C20"/>
                </a:solidFill>
                <a:effectLst/>
                <a:uLnTx/>
                <a:uFillTx/>
                <a:latin typeface="Sanserif"/>
                <a:cs typeface="+mj-cs"/>
              </a:rPr>
              <a:t>Ideology: A Prism for Viewing American Democracy </a:t>
            </a:r>
            <a:r>
              <a:rPr kumimoji="0" lang="en-US" altLang="en-US" sz="1800" b="0" i="0" u="none" strike="noStrike" kern="1200" cap="none" spc="0" normalizeH="0" baseline="0" noProof="0" dirty="0">
                <a:ln>
                  <a:noFill/>
                </a:ln>
                <a:solidFill>
                  <a:srgbClr val="C30C20"/>
                </a:solidFill>
                <a:effectLst/>
                <a:uLnTx/>
                <a:uFillTx/>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9433B832-72C7-4C7C-994A-F9DF17038CF1}"/>
              </a:ext>
            </a:extLst>
          </p:cNvPr>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Conservatism</a:t>
            </a:r>
            <a:r>
              <a:rPr kumimoji="0" lang="en-US" altLang="en-US" sz="2800" b="0" i="0" u="none" strike="noStrike" kern="1200" cap="none" spc="0" normalizeH="0" baseline="0" noProof="0" dirty="0">
                <a:ln>
                  <a:noFill/>
                </a:ln>
                <a:solidFill>
                  <a:prstClr val="black"/>
                </a:solidFill>
                <a:effectLst/>
                <a:uLnTx/>
                <a:uFillTx/>
                <a:latin typeface="Sanserif"/>
                <a:cs typeface="+mn-cs"/>
              </a:rPr>
              <a:t>: ideology that emphasizes preserving tradition and relying on community and family as mechanisms of continuity in society.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Importance of order and stability.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Emphasis on individual initiative, rule of law, limited government authority, and the free market.</a:t>
            </a:r>
          </a:p>
        </p:txBody>
      </p:sp>
      <p:sp>
        <p:nvSpPr>
          <p:cNvPr id="7" name="Slide Number Placeholder 3">
            <a:extLst>
              <a:ext uri="{FF2B5EF4-FFF2-40B4-BE49-F238E27FC236}">
                <a16:creationId xmlns:a16="http://schemas.microsoft.com/office/drawing/2014/main" id="{507A2009-8138-4A9B-A392-2FA07289AE57}"/>
              </a:ext>
            </a:extLst>
          </p:cNvPr>
          <p:cNvSpPr>
            <a:spLocks noGrp="1"/>
          </p:cNvSpPr>
          <p:nvPr>
            <p:ph type="sldNum" sz="quarter" idx="10"/>
          </p:nvPr>
        </p:nvSpPr>
        <p:spPr/>
        <p:txBody>
          <a:bodyPr/>
          <a:lstStyle/>
          <a:p>
            <a:fld id="{68151E55-6873-49E2-B8D5-2F265E6F1973}" type="slidenum">
              <a:rPr lang="en-US" smtClean="0">
                <a:latin typeface="Sanserif"/>
              </a:rPr>
              <a:pPr/>
              <a:t>20</a:t>
            </a:fld>
            <a:endParaRPr lang="en-US" dirty="0">
              <a:latin typeface="Sanserif"/>
            </a:endParaRPr>
          </a:p>
        </p:txBody>
      </p:sp>
    </p:spTree>
    <p:extLst>
      <p:ext uri="{BB962C8B-B14F-4D97-AF65-F5344CB8AC3E}">
        <p14:creationId xmlns:p14="http://schemas.microsoft.com/office/powerpoint/2010/main" val="238067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0726A49-3507-4F6A-92DE-257CCEFF7D82}"/>
              </a:ext>
            </a:extLst>
          </p:cNvPr>
          <p:cNvSpPr>
            <a:spLocks noGrp="1"/>
          </p:cNvSpPr>
          <p:nvPr>
            <p:ph type="title"/>
          </p:nvPr>
        </p:nvSpPr>
        <p:spPr>
          <a:xfrm>
            <a:off x="1562100" y="304799"/>
            <a:ext cx="5676900" cy="990601"/>
          </a:xfrm>
        </p:spPr>
        <p:txBody>
          <a:bodyPr>
            <a:normAutofit fontScale="90000"/>
          </a:bodyPr>
          <a:lstStyle/>
          <a:p>
            <a:r>
              <a:rPr kumimoji="0" lang="en-US" altLang="en-US" sz="4000" b="0" i="0" u="none" strike="noStrike" kern="1200" cap="none" spc="0" normalizeH="0" baseline="0" noProof="0" dirty="0">
                <a:ln>
                  <a:noFill/>
                </a:ln>
                <a:solidFill>
                  <a:srgbClr val="C30C20"/>
                </a:solidFill>
                <a:effectLst/>
                <a:uLnTx/>
                <a:uFillTx/>
                <a:latin typeface="Sanserif"/>
                <a:cs typeface="+mj-cs"/>
              </a:rPr>
              <a:t>Ideology: A Prism for Viewing American Democracy </a:t>
            </a:r>
            <a:r>
              <a:rPr kumimoji="0" lang="en-US" altLang="en-US" sz="1800" b="0" i="0" u="none" strike="noStrike" kern="1200" cap="none" spc="0" normalizeH="0" baseline="0" noProof="0" dirty="0">
                <a:ln>
                  <a:noFill/>
                </a:ln>
                <a:solidFill>
                  <a:srgbClr val="C30C20"/>
                </a:solidFill>
                <a:effectLst/>
                <a:uLnTx/>
                <a:uFillTx/>
                <a:latin typeface="Sanserif"/>
                <a:cs typeface="+mj-cs"/>
              </a:rPr>
              <a:t>3</a:t>
            </a:r>
            <a:endParaRPr lang="en-IN" dirty="0">
              <a:latin typeface="Sanserif"/>
            </a:endParaRPr>
          </a:p>
        </p:txBody>
      </p:sp>
      <p:sp>
        <p:nvSpPr>
          <p:cNvPr id="11" name="Content Placeholder 2">
            <a:extLst>
              <a:ext uri="{FF2B5EF4-FFF2-40B4-BE49-F238E27FC236}">
                <a16:creationId xmlns:a16="http://schemas.microsoft.com/office/drawing/2014/main" id="{D483A99C-DD78-4AC4-8738-18B2DEB28B1B}"/>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Other ideologies on a traditional spectrum:</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Socialism</a:t>
            </a:r>
            <a:r>
              <a:rPr kumimoji="0" lang="en-US" altLang="en-US" sz="2400" b="0" i="0" u="none" strike="noStrike" kern="1200" cap="none" spc="0" normalizeH="0" baseline="0" noProof="0" dirty="0">
                <a:ln>
                  <a:noFill/>
                </a:ln>
                <a:solidFill>
                  <a:prstClr val="black"/>
                </a:solidFill>
                <a:effectLst/>
                <a:uLnTx/>
                <a:uFillTx/>
                <a:latin typeface="Sanserif"/>
                <a:cs typeface="+mn-cs"/>
              </a:rPr>
              <a:t>: ideology that stresses economic equality, theoretically achieved when the government or workers own the means of production.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Libertarianism</a:t>
            </a:r>
            <a:r>
              <a:rPr kumimoji="0" lang="en-US" altLang="en-US" sz="2400" b="0" i="0" u="none" strike="noStrike" kern="1200" cap="none" spc="0" normalizeH="0" baseline="0" noProof="0" dirty="0">
                <a:ln>
                  <a:noFill/>
                </a:ln>
                <a:solidFill>
                  <a:prstClr val="black"/>
                </a:solidFill>
                <a:effectLst/>
                <a:uLnTx/>
                <a:uFillTx/>
                <a:latin typeface="Sanserif"/>
                <a:cs typeface="+mn-cs"/>
              </a:rPr>
              <a:t>: government should take a “hands-off” approach in most matters.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Multidimensional political models: </a:t>
            </a:r>
            <a:r>
              <a:rPr kumimoji="0" lang="en-US" altLang="en-US" sz="2800" b="0" i="1" u="none" strike="noStrike" kern="1200" cap="none" spc="0" normalizeH="0" baseline="0" noProof="0" dirty="0">
                <a:ln>
                  <a:noFill/>
                </a:ln>
                <a:solidFill>
                  <a:prstClr val="black"/>
                </a:solidFill>
                <a:effectLst/>
                <a:uLnTx/>
                <a:uFillTx/>
                <a:latin typeface="Sanserif"/>
                <a:cs typeface="+mn-cs"/>
              </a:rPr>
              <a:t>multidimensional scales </a:t>
            </a:r>
            <a:r>
              <a:rPr kumimoji="0" lang="en-US" altLang="en-US" sz="2800" b="0" i="0" u="none" strike="noStrike" kern="1200" cap="none" spc="0" normalizeH="0" baseline="0" noProof="0" dirty="0">
                <a:ln>
                  <a:noFill/>
                </a:ln>
                <a:solidFill>
                  <a:prstClr val="black"/>
                </a:solidFill>
                <a:effectLst/>
                <a:uLnTx/>
                <a:uFillTx/>
                <a:latin typeface="Sanserif"/>
                <a:cs typeface="+mn-cs"/>
              </a:rPr>
              <a:t>measure people’s opinions on the role of government in the economy on one axis and their beliefs about personal freedom on second axis.</a:t>
            </a:r>
          </a:p>
        </p:txBody>
      </p:sp>
      <p:sp>
        <p:nvSpPr>
          <p:cNvPr id="7" name="Slide Number Placeholder 3">
            <a:extLst>
              <a:ext uri="{FF2B5EF4-FFF2-40B4-BE49-F238E27FC236}">
                <a16:creationId xmlns:a16="http://schemas.microsoft.com/office/drawing/2014/main" id="{F34E5576-5EF9-48B6-AC3D-C46593B1686B}"/>
              </a:ext>
            </a:extLst>
          </p:cNvPr>
          <p:cNvSpPr>
            <a:spLocks noGrp="1"/>
          </p:cNvSpPr>
          <p:nvPr>
            <p:ph type="sldNum" sz="quarter" idx="10"/>
          </p:nvPr>
        </p:nvSpPr>
        <p:spPr/>
        <p:txBody>
          <a:bodyPr/>
          <a:lstStyle/>
          <a:p>
            <a:fld id="{68151E55-6873-49E2-B8D5-2F265E6F1973}" type="slidenum">
              <a:rPr lang="en-US" smtClean="0">
                <a:latin typeface="Sanserif"/>
              </a:rPr>
              <a:pPr/>
              <a:t>21</a:t>
            </a:fld>
            <a:endParaRPr lang="en-US" dirty="0">
              <a:latin typeface="Sanserif"/>
            </a:endParaRPr>
          </a:p>
        </p:txBody>
      </p:sp>
    </p:spTree>
    <p:extLst>
      <p:ext uri="{BB962C8B-B14F-4D97-AF65-F5344CB8AC3E}">
        <p14:creationId xmlns:p14="http://schemas.microsoft.com/office/powerpoint/2010/main" val="2499197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646" y="313796"/>
            <a:ext cx="8496554" cy="676804"/>
          </a:xfrm>
        </p:spPr>
        <p:txBody>
          <a:bodyPr>
            <a:noAutofit/>
          </a:bodyPr>
          <a:lstStyle/>
          <a:p>
            <a:r>
              <a:rPr kumimoji="0" lang="en-US" sz="2400" b="1" i="0" u="none" strike="noStrike" kern="1200" cap="none" spc="0" normalizeH="0" baseline="0" noProof="0" dirty="0">
                <a:ln>
                  <a:noFill/>
                </a:ln>
                <a:solidFill>
                  <a:srgbClr val="C30C20"/>
                </a:solidFill>
                <a:effectLst/>
                <a:uLnTx/>
                <a:uFillTx/>
                <a:latin typeface="Sanserif"/>
                <a:cs typeface="+mj-cs"/>
              </a:rPr>
              <a:t>Table 1.1 </a:t>
            </a:r>
            <a:r>
              <a:rPr kumimoji="0" lang="en-US" sz="2400" b="1" i="0" u="none" strike="noStrike" kern="1200" cap="none" spc="0" normalizeH="0" baseline="0" noProof="0" dirty="0">
                <a:ln>
                  <a:noFill/>
                </a:ln>
                <a:solidFill>
                  <a:prstClr val="black"/>
                </a:solidFill>
                <a:effectLst/>
                <a:uLnTx/>
                <a:uFillTx/>
                <a:latin typeface="Sanserif"/>
                <a:cs typeface="+mj-cs"/>
              </a:rPr>
              <a:t>The Traditional Ideological Spectrum</a:t>
            </a:r>
            <a:endParaRPr lang="en-US" sz="2400" b="0" noProof="1">
              <a:solidFill>
                <a:schemeClr val="tx1"/>
              </a:solidFill>
              <a:latin typeface="Sanserif"/>
            </a:endParaRPr>
          </a:p>
        </p:txBody>
      </p:sp>
      <p:sp>
        <p:nvSpPr>
          <p:cNvPr id="3" name="Table Summary 2" hidden="1"/>
          <p:cNvSpPr>
            <a:spLocks noGrp="1"/>
          </p:cNvSpPr>
          <p:nvPr>
            <p:ph idx="13"/>
          </p:nvPr>
        </p:nvSpPr>
        <p:spPr>
          <a:xfrm>
            <a:off x="2133600" y="1820530"/>
            <a:ext cx="4800600" cy="1760870"/>
          </a:xfrm>
        </p:spPr>
        <p:txBody>
          <a:bodyPr>
            <a:normAutofit fontScale="92500" lnSpcReduction="10000"/>
          </a:bodyPr>
          <a:lstStyle/>
          <a:p>
            <a:r>
              <a:rPr lang="en-IN" sz="2000" noProof="1">
                <a:latin typeface="Sanserif"/>
              </a:rPr>
              <a:t>Table divided into six columns summarizes the traditional ideological spectrum. Column 1 notes goal and role of government. The column headers from 2 to 6 are marked as: Socialism, liberalism, middle of road (moderate), conservation, and libertarianism. </a:t>
            </a:r>
            <a:endParaRPr lang="en-US" sz="2000" noProof="1">
              <a:latin typeface="Sanserif"/>
            </a:endParaRPr>
          </a:p>
        </p:txBody>
      </p:sp>
      <p:graphicFrame>
        <p:nvGraphicFramePr>
          <p:cNvPr id="8" name="Table 4">
            <a:extLst>
              <a:ext uri="{FF2B5EF4-FFF2-40B4-BE49-F238E27FC236}">
                <a16:creationId xmlns:a16="http://schemas.microsoft.com/office/drawing/2014/main" id="{8A61F7D2-7FFE-4B1F-83CB-DAA08251197F}"/>
              </a:ext>
            </a:extLst>
          </p:cNvPr>
          <p:cNvGraphicFramePr>
            <a:graphicFrameLocks/>
          </p:cNvGraphicFramePr>
          <p:nvPr>
            <p:extLst>
              <p:ext uri="{D42A27DB-BD31-4B8C-83A1-F6EECF244321}">
                <p14:modId xmlns:p14="http://schemas.microsoft.com/office/powerpoint/2010/main" val="3874033310"/>
              </p:ext>
            </p:extLst>
          </p:nvPr>
        </p:nvGraphicFramePr>
        <p:xfrm>
          <a:off x="432816" y="1600200"/>
          <a:ext cx="8278368" cy="3236976"/>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420368">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93776">
                <a:tc>
                  <a:txBody>
                    <a:bodyPr/>
                    <a:lstStyle/>
                    <a:p>
                      <a:pPr marL="0" marR="0">
                        <a:lnSpc>
                          <a:spcPct val="90000"/>
                        </a:lnSpc>
                        <a:spcBef>
                          <a:spcPts val="0"/>
                        </a:spcBef>
                        <a:spcAft>
                          <a:spcPts val="0"/>
                        </a:spcAft>
                      </a:pPr>
                      <a:r>
                        <a:rPr lang="en-US" sz="1400" dirty="0">
                          <a:solidFill>
                            <a:schemeClr val="tx1"/>
                          </a:solidFill>
                          <a:latin typeface="Sanserif"/>
                          <a:ea typeface="Calibri"/>
                          <a:cs typeface="Times New Roman"/>
                        </a:rPr>
                        <a:t>GOAL/ROLE</a:t>
                      </a:r>
                    </a:p>
                  </a:txBody>
                  <a:tcPr marT="91440" marB="91440"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solidFill>
                            <a:schemeClr val="tx1"/>
                          </a:solidFill>
                          <a:latin typeface="Sanserif"/>
                          <a:ea typeface="Calibri"/>
                          <a:cs typeface="Times New Roman"/>
                        </a:rPr>
                        <a:t>SOCIALISM</a:t>
                      </a:r>
                    </a:p>
                  </a:txBody>
                  <a:tcPr marT="91440" marB="91440"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solidFill>
                            <a:schemeClr val="tx1"/>
                          </a:solidFill>
                          <a:latin typeface="Sanserif"/>
                          <a:ea typeface="Calibri"/>
                          <a:cs typeface="Times New Roman"/>
                        </a:rPr>
                        <a:t>LIBERALISM</a:t>
                      </a:r>
                    </a:p>
                  </a:txBody>
                  <a:tcPr marT="91440" marB="91440"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solidFill>
                            <a:schemeClr val="tx1"/>
                          </a:solidFill>
                          <a:latin typeface="Sanserif"/>
                          <a:ea typeface="Calibri"/>
                          <a:cs typeface="Times New Roman"/>
                        </a:rPr>
                        <a:t>MIDDLE OF ROAD (MODERATE)</a:t>
                      </a:r>
                    </a:p>
                  </a:txBody>
                  <a:tcPr marT="91440" marB="91440"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solidFill>
                            <a:schemeClr val="tx1"/>
                          </a:solidFill>
                          <a:latin typeface="Sanserif"/>
                          <a:ea typeface="Calibri"/>
                          <a:cs typeface="Times New Roman"/>
                        </a:rPr>
                        <a:t>CONSERVATISM</a:t>
                      </a:r>
                    </a:p>
                  </a:txBody>
                  <a:tcPr marT="91440" marB="91440"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solidFill>
                            <a:schemeClr val="tx1"/>
                          </a:solidFill>
                          <a:latin typeface="Sanserif"/>
                          <a:ea typeface="Calibri"/>
                          <a:cs typeface="Times New Roman"/>
                        </a:rPr>
                        <a:t>LIBERTARIANISM</a:t>
                      </a:r>
                    </a:p>
                  </a:txBody>
                  <a:tcPr marT="91440" marB="91440"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0000"/>
                  </a:ext>
                </a:extLst>
              </a:tr>
              <a:tr h="370840">
                <a:tc>
                  <a:txBody>
                    <a:bodyPr/>
                    <a:lstStyle/>
                    <a:p>
                      <a:pPr marL="0" marR="0">
                        <a:lnSpc>
                          <a:spcPct val="90000"/>
                        </a:lnSpc>
                        <a:spcBef>
                          <a:spcPts val="0"/>
                        </a:spcBef>
                        <a:spcAft>
                          <a:spcPts val="0"/>
                        </a:spcAft>
                      </a:pPr>
                      <a:r>
                        <a:rPr lang="en-US" sz="1400" dirty="0">
                          <a:latin typeface="Sanserif"/>
                          <a:ea typeface="Calibri"/>
                          <a:cs typeface="Times New Roman"/>
                        </a:rPr>
                        <a:t>GOAL OF GOVERNMENT</a:t>
                      </a:r>
                    </a:p>
                  </a:txBody>
                  <a:tcPr marT="91440" marB="91440">
                    <a:lnL w="12700" cmpd="sng">
                      <a:noFill/>
                    </a:lnL>
                    <a:lnR w="12700" cmpd="sng">
                      <a:noFill/>
                    </a:lnR>
                    <a:lnT w="381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latin typeface="Sanserif"/>
                          <a:ea typeface="Calibri"/>
                          <a:cs typeface="Times New Roman"/>
                        </a:rPr>
                        <a:t>Equality</a:t>
                      </a:r>
                    </a:p>
                  </a:txBody>
                  <a:tcPr marT="91440" marB="91440">
                    <a:lnL w="12700" cmpd="sng">
                      <a:noFill/>
                    </a:lnL>
                    <a:lnR w="12700" cmpd="sng">
                      <a:noFill/>
                    </a:lnR>
                    <a:lnT w="381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latin typeface="Sanserif"/>
                          <a:ea typeface="Calibri"/>
                          <a:cs typeface="Times New Roman"/>
                        </a:rPr>
                        <a:t>Equality of opportunity: protection of fundamental liberties</a:t>
                      </a:r>
                    </a:p>
                  </a:txBody>
                  <a:tcPr marT="91440" marB="91440">
                    <a:lnL w="12700" cmpd="sng">
                      <a:noFill/>
                    </a:lnL>
                    <a:lnR w="12700" cmpd="sng">
                      <a:noFill/>
                    </a:lnR>
                    <a:lnT w="381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latin typeface="Sanserif"/>
                          <a:ea typeface="Calibri"/>
                          <a:cs typeface="Times New Roman"/>
                        </a:rPr>
                        <a:t>Nondiscrimination in opportunity; protection of some economic freedoms; security; stability</a:t>
                      </a:r>
                    </a:p>
                  </a:txBody>
                  <a:tcPr marT="91440" marB="91440">
                    <a:lnL w="12700" cmpd="sng">
                      <a:noFill/>
                    </a:lnL>
                    <a:lnR w="12700" cmpd="sng">
                      <a:noFill/>
                    </a:lnR>
                    <a:lnT w="381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latin typeface="Sanserif"/>
                          <a:ea typeface="Calibri"/>
                          <a:cs typeface="Times New Roman"/>
                        </a:rPr>
                        <a:t>Traditional values; order; stability; economic freedom</a:t>
                      </a:r>
                    </a:p>
                  </a:txBody>
                  <a:tcPr marT="91440" marB="91440">
                    <a:lnL w="12700" cmpd="sng">
                      <a:noFill/>
                    </a:lnL>
                    <a:lnR w="12700" cmpd="sng">
                      <a:noFill/>
                    </a:lnR>
                    <a:lnT w="381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latin typeface="Sanserif"/>
                          <a:ea typeface="Calibri"/>
                          <a:cs typeface="Times New Roman"/>
                        </a:rPr>
                        <a:t>Absolute economic and social freedom</a:t>
                      </a:r>
                    </a:p>
                  </a:txBody>
                  <a:tcPr marT="91440" marB="91440">
                    <a:lnL w="12700" cmpd="sng">
                      <a:noFill/>
                    </a:lnL>
                    <a:lnR w="12700" cmpd="sng">
                      <a:noFill/>
                    </a:lnR>
                    <a:lnT w="381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0001"/>
                  </a:ext>
                </a:extLst>
              </a:tr>
              <a:tr h="370840">
                <a:tc>
                  <a:txBody>
                    <a:bodyPr/>
                    <a:lstStyle/>
                    <a:p>
                      <a:pPr marL="0" marR="0">
                        <a:lnSpc>
                          <a:spcPct val="90000"/>
                        </a:lnSpc>
                        <a:spcBef>
                          <a:spcPts val="0"/>
                        </a:spcBef>
                        <a:spcAft>
                          <a:spcPts val="0"/>
                        </a:spcAft>
                      </a:pPr>
                      <a:r>
                        <a:rPr lang="en-US" sz="1400" dirty="0">
                          <a:latin typeface="Sanserif"/>
                          <a:ea typeface="Calibri"/>
                          <a:cs typeface="Times New Roman"/>
                        </a:rPr>
                        <a:t>ROLE OF GOVERNMENT</a:t>
                      </a:r>
                    </a:p>
                  </a:txBody>
                  <a:tcPr marT="91440" marB="9144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latin typeface="Sanserif"/>
                          <a:ea typeface="Calibri"/>
                          <a:cs typeface="Times New Roman"/>
                        </a:rPr>
                        <a:t>Strong government control of economy</a:t>
                      </a:r>
                    </a:p>
                  </a:txBody>
                  <a:tcPr marT="91440" marB="9144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latin typeface="Sanserif"/>
                          <a:ea typeface="Calibri"/>
                          <a:cs typeface="Times New Roman"/>
                        </a:rPr>
                        <a:t>Government action to promote opportunity</a:t>
                      </a:r>
                    </a:p>
                  </a:txBody>
                  <a:tcPr marT="91440" marB="9144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latin typeface="Sanserif"/>
                          <a:ea typeface="Calibri"/>
                          <a:cs typeface="Times New Roman"/>
                        </a:rPr>
                        <a:t>Government action to balance the wants of workers and businesses; government fosters stability</a:t>
                      </a:r>
                    </a:p>
                  </a:txBody>
                  <a:tcPr marT="91440" marB="9144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latin typeface="Sanserif"/>
                          <a:ea typeface="Calibri"/>
                          <a:cs typeface="Times New Roman"/>
                        </a:rPr>
                        <a:t>Government action to protect capitalist system; few limitations on fundamental rights</a:t>
                      </a:r>
                    </a:p>
                  </a:txBody>
                  <a:tcPr marT="91440" marB="9144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nSpc>
                          <a:spcPct val="90000"/>
                        </a:lnSpc>
                        <a:spcBef>
                          <a:spcPts val="0"/>
                        </a:spcBef>
                        <a:spcAft>
                          <a:spcPts val="0"/>
                        </a:spcAft>
                      </a:pPr>
                      <a:r>
                        <a:rPr lang="en-US" sz="1400" dirty="0">
                          <a:latin typeface="Sanserif"/>
                          <a:ea typeface="Calibri"/>
                          <a:cs typeface="Times New Roman"/>
                        </a:rPr>
                        <a:t>No government regulations or economy; no limitations on fundamental rights</a:t>
                      </a:r>
                    </a:p>
                  </a:txBody>
                  <a:tcPr marT="91440" marB="9144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0002"/>
                  </a:ext>
                </a:extLst>
              </a:tr>
            </a:tbl>
          </a:graphicData>
        </a:graphic>
      </p:graphicFrame>
      <p:sp>
        <p:nvSpPr>
          <p:cNvPr id="10" name="Slide Number Placeholder 4"/>
          <p:cNvSpPr>
            <a:spLocks noGrp="1"/>
          </p:cNvSpPr>
          <p:nvPr>
            <p:ph type="sldNum" sz="quarter" idx="10"/>
          </p:nvPr>
        </p:nvSpPr>
        <p:spPr/>
        <p:txBody>
          <a:bodyPr/>
          <a:lstStyle/>
          <a:p>
            <a:fld id="{68151E55-6873-49E2-B8D5-2F265E6F1973}" type="slidenum">
              <a:rPr lang="en-US" smtClean="0">
                <a:latin typeface="Sanserif"/>
              </a:rPr>
              <a:pPr/>
              <a:t>22</a:t>
            </a:fld>
            <a:endParaRPr lang="en-US" dirty="0">
              <a:latin typeface="Sanserif"/>
            </a:endParaRPr>
          </a:p>
        </p:txBody>
      </p:sp>
    </p:spTree>
    <p:extLst>
      <p:ext uri="{BB962C8B-B14F-4D97-AF65-F5344CB8AC3E}">
        <p14:creationId xmlns:p14="http://schemas.microsoft.com/office/powerpoint/2010/main" val="3961902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0700" y="260669"/>
            <a:ext cx="52197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Changing Face of American Democracy</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U.S. population is growing—and on the move.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Population is also aging and becoming increasingly diverse.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U.S. families have changed.</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Number of nonfamily households and households headed by single people have increased.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Changing population matters for politics and government.</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May create new demands or indicate different priorities.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23</a:t>
            </a:fld>
            <a:endParaRPr lang="en-US" dirty="0">
              <a:latin typeface="Sanserif"/>
            </a:endParaRPr>
          </a:p>
        </p:txBody>
      </p:sp>
    </p:spTree>
    <p:extLst>
      <p:ext uri="{BB962C8B-B14F-4D97-AF65-F5344CB8AC3E}">
        <p14:creationId xmlns:p14="http://schemas.microsoft.com/office/powerpoint/2010/main" val="2788651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BECA-FCAC-4F1B-8505-D1B022AC4C65}"/>
              </a:ext>
            </a:extLst>
          </p:cNvPr>
          <p:cNvSpPr>
            <a:spLocks noGrp="1"/>
          </p:cNvSpPr>
          <p:nvPr>
            <p:ph type="title"/>
          </p:nvPr>
        </p:nvSpPr>
        <p:spPr>
          <a:xfrm>
            <a:off x="1752600" y="4286926"/>
            <a:ext cx="5334000" cy="942452"/>
          </a:xfrm>
        </p:spPr>
        <p:txBody>
          <a:bodyPr/>
          <a:lstStyle/>
          <a:p>
            <a:pPr algn="l"/>
            <a:r>
              <a:rPr kumimoji="0" lang="en-US" sz="2400" b="1" i="0" u="none" strike="noStrike" kern="1200" cap="none" spc="0" normalizeH="0" baseline="0" noProof="0" dirty="0">
                <a:ln>
                  <a:noFill/>
                </a:ln>
                <a:solidFill>
                  <a:srgbClr val="C30C20"/>
                </a:solidFill>
                <a:effectLst/>
                <a:uLnTx/>
                <a:uFillTx/>
                <a:latin typeface="Sanserif"/>
                <a:cs typeface="+mj-cs"/>
              </a:rPr>
              <a:t>Figure 1.2 </a:t>
            </a:r>
            <a:r>
              <a:rPr kumimoji="0" lang="en-US" sz="2400" b="1" i="0" u="none" strike="noStrike" kern="1200" cap="none" spc="0" normalizeH="0" baseline="0" noProof="0" dirty="0">
                <a:ln>
                  <a:noFill/>
                </a:ln>
                <a:solidFill>
                  <a:prstClr val="black"/>
                </a:solidFill>
                <a:effectLst/>
                <a:uLnTx/>
                <a:uFillTx/>
                <a:latin typeface="Sanserif"/>
                <a:cs typeface="+mj-cs"/>
              </a:rPr>
              <a:t>Growth of the U.S. Population from 1800 to 2050</a:t>
            </a:r>
            <a:endParaRPr lang="en-IN" dirty="0">
              <a:latin typeface="Sanserif"/>
            </a:endParaRPr>
          </a:p>
        </p:txBody>
      </p:sp>
      <p:pic>
        <p:nvPicPr>
          <p:cNvPr id="11" name="Picture 2" descr="The U.S. population is now at about 330 million and is projected to reach about 360 million by 2050.">
            <a:extLst>
              <a:ext uri="{FF2B5EF4-FFF2-40B4-BE49-F238E27FC236}">
                <a16:creationId xmlns:a16="http://schemas.microsoft.com/office/drawing/2014/main" id="{50AA2002-1A52-4A81-B113-93C095F691D2}"/>
              </a:ext>
            </a:extLst>
          </p:cNvPr>
          <p:cNvPicPr>
            <a:picLocks noChangeAspect="1"/>
          </p:cNvPicPr>
          <p:nvPr/>
        </p:nvPicPr>
        <p:blipFill rotWithShape="1">
          <a:blip r:embed="rId2">
            <a:extLst>
              <a:ext uri="{28A0092B-C50C-407E-A947-70E740481C1C}">
                <a14:useLocalDpi xmlns:a14="http://schemas.microsoft.com/office/drawing/2010/main" val="0"/>
              </a:ext>
            </a:extLst>
          </a:blip>
          <a:srcRect l="-10506" r="-10506"/>
          <a:stretch/>
        </p:blipFill>
        <p:spPr>
          <a:xfrm>
            <a:off x="1881893" y="457200"/>
            <a:ext cx="5357107" cy="3733800"/>
          </a:xfrm>
          <a:prstGeom prst="rect">
            <a:avLst/>
          </a:prstGeom>
        </p:spPr>
      </p:pic>
      <p:sp>
        <p:nvSpPr>
          <p:cNvPr id="4" name="Content Placeholder 3">
            <a:extLst>
              <a:ext uri="{FF2B5EF4-FFF2-40B4-BE49-F238E27FC236}">
                <a16:creationId xmlns:a16="http://schemas.microsoft.com/office/drawing/2014/main" id="{70EECE0E-24B4-409A-9ADB-3C3FA48B8D86}"/>
              </a:ext>
            </a:extLst>
          </p:cNvPr>
          <p:cNvSpPr>
            <a:spLocks noGrp="1"/>
          </p:cNvSpPr>
          <p:nvPr>
            <p:ph idx="13"/>
          </p:nvPr>
        </p:nvSpPr>
        <p:spPr>
          <a:xfrm>
            <a:off x="1752600" y="5229378"/>
            <a:ext cx="5486400" cy="942452"/>
          </a:xfrm>
        </p:spPr>
        <p:txBody>
          <a:bodyPr>
            <a:no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erif"/>
                <a:cs typeface="+mn-cs"/>
              </a:rPr>
              <a:t>The U.S. population increased gradually, and it did not reach 100 million until the second decade of the 20th century. What factors caused the steep rise during the 20th century? How will these forces continue to affect the size of the U.S. population during this century? </a:t>
            </a:r>
          </a:p>
        </p:txBody>
      </p:sp>
      <p:sp>
        <p:nvSpPr>
          <p:cNvPr id="6" name="Text Placeholder 4">
            <a:extLst>
              <a:ext uri="{FF2B5EF4-FFF2-40B4-BE49-F238E27FC236}">
                <a16:creationId xmlns:a16="http://schemas.microsoft.com/office/drawing/2014/main" id="{C817DCC8-C9C4-4D6B-92E5-B5B2A1C2F6E1}"/>
              </a:ext>
            </a:extLst>
          </p:cNvPr>
          <p:cNvSpPr>
            <a:spLocks noGrp="1"/>
          </p:cNvSpPr>
          <p:nvPr>
            <p:ph type="body" sz="quarter" idx="4294967295"/>
          </p:nvPr>
        </p:nvSpPr>
        <p:spPr>
          <a:xfrm>
            <a:off x="1592570" y="6673501"/>
            <a:ext cx="6932612" cy="184469"/>
          </a:xfrm>
        </p:spPr>
        <p:txBody>
          <a:bodyPr>
            <a:noAutofit/>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erif"/>
                <a:cs typeface="+mn-cs"/>
              </a:rPr>
              <a:t>SOURCE: </a:t>
            </a:r>
            <a:r>
              <a:rPr kumimoji="0" lang="en-US" sz="800" b="0" i="0" u="none" strike="noStrike" kern="1200" cap="none" spc="0" normalizeH="0" baseline="0" noProof="0" dirty="0">
                <a:ln>
                  <a:noFill/>
                </a:ln>
                <a:solidFill>
                  <a:schemeClr val="tx1"/>
                </a:solidFill>
                <a:effectLst/>
                <a:uLnTx/>
                <a:uFillTx/>
                <a:latin typeface="Sanserif"/>
                <a:cs typeface="+mn-cs"/>
              </a:rPr>
              <a:t>U.S. Census Bureau.</a:t>
            </a:r>
          </a:p>
        </p:txBody>
      </p:sp>
      <p:sp>
        <p:nvSpPr>
          <p:cNvPr id="7" name="Slide Number Placeholder 5">
            <a:extLst>
              <a:ext uri="{FF2B5EF4-FFF2-40B4-BE49-F238E27FC236}">
                <a16:creationId xmlns:a16="http://schemas.microsoft.com/office/drawing/2014/main" id="{937248D9-2C70-48D0-82A7-EA3B1C9EEEE8}"/>
              </a:ext>
            </a:extLst>
          </p:cNvPr>
          <p:cNvSpPr>
            <a:spLocks noGrp="1"/>
          </p:cNvSpPr>
          <p:nvPr>
            <p:ph type="sldNum" sz="quarter" idx="10"/>
          </p:nvPr>
        </p:nvSpPr>
        <p:spPr/>
        <p:txBody>
          <a:bodyPr/>
          <a:lstStyle/>
          <a:p>
            <a:fld id="{68151E55-6873-49E2-B8D5-2F265E6F1973}" type="slidenum">
              <a:rPr lang="en-US" smtClean="0">
                <a:latin typeface="Sanserif"/>
              </a:rPr>
              <a:pPr/>
              <a:t>24</a:t>
            </a:fld>
            <a:endParaRPr lang="en-US" dirty="0">
              <a:latin typeface="Sanserif"/>
            </a:endParaRPr>
          </a:p>
        </p:txBody>
      </p:sp>
    </p:spTree>
    <p:extLst>
      <p:ext uri="{BB962C8B-B14F-4D97-AF65-F5344CB8AC3E}">
        <p14:creationId xmlns:p14="http://schemas.microsoft.com/office/powerpoint/2010/main" val="2879635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15FF-8D3E-4125-8134-78628932CD73}"/>
              </a:ext>
            </a:extLst>
          </p:cNvPr>
          <p:cNvSpPr>
            <a:spLocks noGrp="1"/>
          </p:cNvSpPr>
          <p:nvPr>
            <p:ph type="title"/>
          </p:nvPr>
        </p:nvSpPr>
        <p:spPr>
          <a:xfrm>
            <a:off x="1603456" y="4796844"/>
            <a:ext cx="6055113" cy="503434"/>
          </a:xfrm>
        </p:spPr>
        <p:txBody>
          <a:bodyPr>
            <a:noAutofit/>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1.3 </a:t>
            </a:r>
            <a:r>
              <a:rPr kumimoji="0" lang="en-US" sz="2400" b="1" i="0" u="none" strike="noStrike" kern="1200" cap="none" spc="0" normalizeH="0" baseline="0" noProof="0" dirty="0">
                <a:ln>
                  <a:noFill/>
                </a:ln>
                <a:solidFill>
                  <a:prstClr val="black"/>
                </a:solidFill>
                <a:effectLst/>
                <a:uLnTx/>
                <a:uFillTx/>
                <a:latin typeface="Sanserif"/>
                <a:cs typeface="+mj-cs"/>
              </a:rPr>
              <a:t>Population Distribution by County</a:t>
            </a:r>
            <a:endParaRPr lang="en-IN" sz="2400" dirty="0">
              <a:latin typeface="Sanserif"/>
            </a:endParaRPr>
          </a:p>
        </p:txBody>
      </p:sp>
      <p:pic>
        <p:nvPicPr>
          <p:cNvPr id="9" name="Picture 2" descr="The population is concentrated in a few dense areas: the Northeast, the Great Lake states, the Carolinas, Florida, Texas, and California.">
            <a:extLst>
              <a:ext uri="{FF2B5EF4-FFF2-40B4-BE49-F238E27FC236}">
                <a16:creationId xmlns:a16="http://schemas.microsoft.com/office/drawing/2014/main" id="{0710AD94-1954-49FD-B8AC-63EFB1C88022}"/>
              </a:ext>
            </a:extLst>
          </p:cNvPr>
          <p:cNvPicPr>
            <a:picLocks noChangeAspect="1"/>
          </p:cNvPicPr>
          <p:nvPr/>
        </p:nvPicPr>
        <p:blipFill rotWithShape="1">
          <a:blip r:embed="rId2">
            <a:extLst>
              <a:ext uri="{28A0092B-C50C-407E-A947-70E740481C1C}">
                <a14:useLocalDpi xmlns:a14="http://schemas.microsoft.com/office/drawing/2010/main" val="0"/>
              </a:ext>
            </a:extLst>
          </a:blip>
          <a:srcRect l="-4040" r="-4040"/>
          <a:stretch/>
        </p:blipFill>
        <p:spPr>
          <a:xfrm>
            <a:off x="1390650" y="361073"/>
            <a:ext cx="6362700" cy="4385263"/>
          </a:xfrm>
          <a:prstGeom prst="rect">
            <a:avLst/>
          </a:prstGeom>
        </p:spPr>
      </p:pic>
      <p:sp>
        <p:nvSpPr>
          <p:cNvPr id="4" name="Content Placeholder 3">
            <a:extLst>
              <a:ext uri="{FF2B5EF4-FFF2-40B4-BE49-F238E27FC236}">
                <a16:creationId xmlns:a16="http://schemas.microsoft.com/office/drawing/2014/main" id="{7F1FA175-260E-40FA-B96E-6A21A7B49903}"/>
              </a:ext>
            </a:extLst>
          </p:cNvPr>
          <p:cNvSpPr>
            <a:spLocks noGrp="1"/>
          </p:cNvSpPr>
          <p:nvPr>
            <p:ph idx="13"/>
          </p:nvPr>
        </p:nvSpPr>
        <p:spPr>
          <a:xfrm>
            <a:off x="1698237" y="5361343"/>
            <a:ext cx="5747526" cy="931775"/>
          </a:xfrm>
        </p:spPr>
        <p:txBody>
          <a:bodyPr>
            <a:no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erif"/>
                <a:cs typeface="+mn-cs"/>
              </a:rPr>
              <a:t>The area of each diamond symbol is proportioned by the number of people in a county. The legend presents example symbol sizes from the many symbols shown on the map. Where are the largest population centers in the United States? What areas have comparatively sparse population? </a:t>
            </a:r>
          </a:p>
        </p:txBody>
      </p:sp>
      <p:sp>
        <p:nvSpPr>
          <p:cNvPr id="5" name="Text Placeholder 4">
            <a:extLst>
              <a:ext uri="{FF2B5EF4-FFF2-40B4-BE49-F238E27FC236}">
                <a16:creationId xmlns:a16="http://schemas.microsoft.com/office/drawing/2014/main" id="{28FE5F35-524B-4A5E-8880-135E6CBC4A27}"/>
              </a:ext>
            </a:extLst>
          </p:cNvPr>
          <p:cNvSpPr>
            <a:spLocks noGrp="1"/>
          </p:cNvSpPr>
          <p:nvPr>
            <p:ph sz="quarter" idx="20"/>
          </p:nvPr>
        </p:nvSpPr>
        <p:spPr>
          <a:xfrm>
            <a:off x="3369600" y="6404692"/>
            <a:ext cx="2404800" cy="184469"/>
          </a:xfrm>
        </p:spPr>
        <p:txBody>
          <a:bodyPr/>
          <a:lstStyle/>
          <a:p>
            <a:pPr marL="0" marR="0" lvl="0" indent="0" algn="ctr"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cs typeface="+mn-cs"/>
                <a:hlinkClick r:id="rId3" action="ppaction://hlinksldjump"/>
              </a:rPr>
              <a:t>Access the text alternative for slide images.</a:t>
            </a:r>
            <a:endParaRPr kumimoji="0" lang="en-US" sz="800" b="0" i="0" u="none" strike="noStrike" kern="1200" cap="none" spc="0" normalizeH="0" baseline="0" noProof="1">
              <a:ln>
                <a:noFill/>
              </a:ln>
              <a:solidFill>
                <a:srgbClr val="000000"/>
              </a:solidFill>
              <a:effectLst/>
              <a:uLnTx/>
              <a:uFillTx/>
              <a:latin typeface="Sanserif"/>
              <a:cs typeface="+mn-cs"/>
            </a:endParaRPr>
          </a:p>
        </p:txBody>
      </p:sp>
      <p:sp>
        <p:nvSpPr>
          <p:cNvPr id="6" name="Text Placeholder 5">
            <a:extLst>
              <a:ext uri="{FF2B5EF4-FFF2-40B4-BE49-F238E27FC236}">
                <a16:creationId xmlns:a16="http://schemas.microsoft.com/office/drawing/2014/main" id="{F13D95CC-D3AB-4DE3-AD2A-EE4D1927B45D}"/>
              </a:ext>
            </a:extLst>
          </p:cNvPr>
          <p:cNvSpPr>
            <a:spLocks noGrp="1"/>
          </p:cNvSpPr>
          <p:nvPr>
            <p:ph type="body" sz="quarter" idx="4294967295"/>
          </p:nvPr>
        </p:nvSpPr>
        <p:spPr>
          <a:xfrm>
            <a:off x="1592570" y="6673501"/>
            <a:ext cx="6932612" cy="184469"/>
          </a:xfrm>
        </p:spPr>
        <p:txBody>
          <a:bodyPr>
            <a:noAutofit/>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erif"/>
                <a:cs typeface="+mn-cs"/>
              </a:rPr>
              <a:t>SOURCE: </a:t>
            </a:r>
            <a:r>
              <a:rPr kumimoji="0" lang="en-US" sz="800" b="0" i="0" u="none" strike="noStrike" kern="1200" cap="none" spc="0" normalizeH="0" baseline="0" noProof="0" dirty="0">
                <a:ln>
                  <a:noFill/>
                </a:ln>
                <a:solidFill>
                  <a:schemeClr val="tx1"/>
                </a:solidFill>
                <a:effectLst/>
                <a:uLnTx/>
                <a:uFillTx/>
                <a:latin typeface="Sanserif"/>
                <a:cs typeface="+mn-cs"/>
              </a:rPr>
              <a:t>U.S. Census Bureau</a:t>
            </a:r>
          </a:p>
        </p:txBody>
      </p:sp>
      <p:sp>
        <p:nvSpPr>
          <p:cNvPr id="7" name="Slide Number Placeholder 6">
            <a:extLst>
              <a:ext uri="{FF2B5EF4-FFF2-40B4-BE49-F238E27FC236}">
                <a16:creationId xmlns:a16="http://schemas.microsoft.com/office/drawing/2014/main" id="{E67E6F2D-1C5A-4CB1-AA25-8A5379399EFF}"/>
              </a:ext>
            </a:extLst>
          </p:cNvPr>
          <p:cNvSpPr>
            <a:spLocks noGrp="1"/>
          </p:cNvSpPr>
          <p:nvPr>
            <p:ph type="sldNum" sz="quarter" idx="10"/>
          </p:nvPr>
        </p:nvSpPr>
        <p:spPr/>
        <p:txBody>
          <a:bodyPr/>
          <a:lstStyle/>
          <a:p>
            <a:fld id="{68151E55-6873-49E2-B8D5-2F265E6F1973}" type="slidenum">
              <a:rPr lang="en-US" smtClean="0">
                <a:latin typeface="Sanserif"/>
              </a:rPr>
              <a:pPr/>
              <a:t>25</a:t>
            </a:fld>
            <a:endParaRPr lang="en-US" dirty="0">
              <a:latin typeface="Sanserif"/>
            </a:endParaRPr>
          </a:p>
        </p:txBody>
      </p:sp>
    </p:spTree>
    <p:extLst>
      <p:ext uri="{BB962C8B-B14F-4D97-AF65-F5344CB8AC3E}">
        <p14:creationId xmlns:p14="http://schemas.microsoft.com/office/powerpoint/2010/main" val="4292330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7515-2562-4114-B057-A63D3282641D}"/>
              </a:ext>
            </a:extLst>
          </p:cNvPr>
          <p:cNvSpPr>
            <a:spLocks noGrp="1"/>
          </p:cNvSpPr>
          <p:nvPr>
            <p:ph type="title"/>
          </p:nvPr>
        </p:nvSpPr>
        <p:spPr>
          <a:xfrm>
            <a:off x="2133600" y="4369996"/>
            <a:ext cx="4953000" cy="609600"/>
          </a:xfrm>
        </p:spPr>
        <p:txBody>
          <a:bodyPr>
            <a:noAutofit/>
          </a:bodyPr>
          <a:lstStyle/>
          <a:p>
            <a:pPr algn="l"/>
            <a:r>
              <a:rPr kumimoji="0" lang="en-US" sz="2400" b="1" i="0" u="none" strike="noStrike" kern="1200" cap="none" spc="0" normalizeH="0" baseline="0" noProof="0" dirty="0">
                <a:ln>
                  <a:noFill/>
                </a:ln>
                <a:solidFill>
                  <a:srgbClr val="C30C20"/>
                </a:solidFill>
                <a:effectLst/>
                <a:uLnTx/>
                <a:uFillTx/>
                <a:latin typeface="Sanserif"/>
                <a:cs typeface="+mj-cs"/>
              </a:rPr>
              <a:t>Figure 1.4 </a:t>
            </a:r>
            <a:r>
              <a:rPr kumimoji="0" lang="en-US" sz="2400" b="1" i="0" u="none" strike="noStrike" kern="1200" cap="none" spc="0" normalizeH="0" baseline="0" noProof="0" dirty="0">
                <a:ln>
                  <a:noFill/>
                </a:ln>
                <a:solidFill>
                  <a:prstClr val="black"/>
                </a:solidFill>
                <a:effectLst/>
                <a:uLnTx/>
                <a:uFillTx/>
                <a:latin typeface="Sanserif"/>
                <a:cs typeface="+mj-cs"/>
              </a:rPr>
              <a:t>The Aging U.S. Population, 2000 to 2050</a:t>
            </a:r>
            <a:endParaRPr lang="en-IN" sz="2400" dirty="0">
              <a:latin typeface="Sanserif"/>
            </a:endParaRPr>
          </a:p>
        </p:txBody>
      </p:sp>
      <p:pic>
        <p:nvPicPr>
          <p:cNvPr id="9" name="Picture 2" descr="The distribution of population by age and sex is shown in a series of three pyramids for the years 2000, 2025 projected, and 2050 projected.">
            <a:extLst>
              <a:ext uri="{FF2B5EF4-FFF2-40B4-BE49-F238E27FC236}">
                <a16:creationId xmlns:a16="http://schemas.microsoft.com/office/drawing/2014/main" id="{69AB96B8-A2DB-4741-8204-7E5C21DCEB76}"/>
              </a:ext>
            </a:extLst>
          </p:cNvPr>
          <p:cNvPicPr>
            <a:picLocks noChangeAspect="1"/>
          </p:cNvPicPr>
          <p:nvPr/>
        </p:nvPicPr>
        <p:blipFill rotWithShape="1">
          <a:blip r:embed="rId2">
            <a:extLst>
              <a:ext uri="{28A0092B-C50C-407E-A947-70E740481C1C}">
                <a14:useLocalDpi xmlns:a14="http://schemas.microsoft.com/office/drawing/2010/main" val="0"/>
              </a:ext>
            </a:extLst>
          </a:blip>
          <a:srcRect t="-5356" b="390"/>
          <a:stretch/>
        </p:blipFill>
        <p:spPr>
          <a:xfrm>
            <a:off x="304800" y="304800"/>
            <a:ext cx="8534400" cy="3717090"/>
          </a:xfrm>
          <a:prstGeom prst="rect">
            <a:avLst/>
          </a:prstGeom>
        </p:spPr>
      </p:pic>
      <p:sp>
        <p:nvSpPr>
          <p:cNvPr id="4" name="Content Placeholder 3">
            <a:extLst>
              <a:ext uri="{FF2B5EF4-FFF2-40B4-BE49-F238E27FC236}">
                <a16:creationId xmlns:a16="http://schemas.microsoft.com/office/drawing/2014/main" id="{D7C8A983-E1D8-4450-A94A-6D2F51FB35C9}"/>
              </a:ext>
            </a:extLst>
          </p:cNvPr>
          <p:cNvSpPr>
            <a:spLocks noGrp="1"/>
          </p:cNvSpPr>
          <p:nvPr>
            <p:ph idx="13"/>
          </p:nvPr>
        </p:nvSpPr>
        <p:spPr>
          <a:xfrm>
            <a:off x="2133600" y="5075776"/>
            <a:ext cx="5486400" cy="947511"/>
          </a:xfrm>
        </p:spPr>
        <p:txBody>
          <a:bodyPr>
            <a:no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erif"/>
                <a:cs typeface="+mn-cs"/>
              </a:rPr>
              <a:t>What effect will the changing age distribution of the U.S. population have on demand for services in 2025? In 2050? Given what you know about the racial composition of the Millennial generation, what will that mean for the racial composition of the U.S. population as it ages?</a:t>
            </a:r>
          </a:p>
        </p:txBody>
      </p:sp>
      <p:sp>
        <p:nvSpPr>
          <p:cNvPr id="5" name="Text Placeholder 4">
            <a:extLst>
              <a:ext uri="{FF2B5EF4-FFF2-40B4-BE49-F238E27FC236}">
                <a16:creationId xmlns:a16="http://schemas.microsoft.com/office/drawing/2014/main" id="{97FBBC6C-5941-46D2-887A-3DDF80D3B7D8}"/>
              </a:ext>
            </a:extLst>
          </p:cNvPr>
          <p:cNvSpPr>
            <a:spLocks noGrp="1"/>
          </p:cNvSpPr>
          <p:nvPr>
            <p:ph sz="quarter" idx="20"/>
          </p:nvPr>
        </p:nvSpPr>
        <p:spPr/>
        <p:txBody>
          <a:bodyPr/>
          <a:lstStyle/>
          <a:p>
            <a:pPr marL="0" marR="0" lvl="0" indent="0" algn="ctr"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cs typeface="+mn-cs"/>
                <a:hlinkClick r:id="rId3" action="ppaction://hlinksldjump"/>
              </a:rPr>
              <a:t>Access the text alternative for slide images.</a:t>
            </a:r>
            <a:endParaRPr kumimoji="0" lang="en-US" sz="800" b="0" i="0" u="none" strike="noStrike" kern="1200" cap="none" spc="0" normalizeH="0" baseline="0" noProof="1">
              <a:ln>
                <a:noFill/>
              </a:ln>
              <a:solidFill>
                <a:srgbClr val="000000"/>
              </a:solidFill>
              <a:effectLst/>
              <a:uLnTx/>
              <a:uFillTx/>
              <a:latin typeface="Sanserif"/>
              <a:cs typeface="+mn-cs"/>
            </a:endParaRPr>
          </a:p>
        </p:txBody>
      </p:sp>
      <p:sp>
        <p:nvSpPr>
          <p:cNvPr id="6" name="Text Placeholder 5">
            <a:extLst>
              <a:ext uri="{FF2B5EF4-FFF2-40B4-BE49-F238E27FC236}">
                <a16:creationId xmlns:a16="http://schemas.microsoft.com/office/drawing/2014/main" id="{B240946D-E8BF-42F9-BA0E-969565A33A08}"/>
              </a:ext>
            </a:extLst>
          </p:cNvPr>
          <p:cNvSpPr>
            <a:spLocks noGrp="1"/>
          </p:cNvSpPr>
          <p:nvPr>
            <p:ph type="body" sz="quarter" idx="4294967295"/>
          </p:nvPr>
        </p:nvSpPr>
        <p:spPr>
          <a:xfrm>
            <a:off x="1600200" y="6673531"/>
            <a:ext cx="6932612" cy="184469"/>
          </a:xfrm>
        </p:spPr>
        <p:txBody>
          <a:bodyPr>
            <a:noAutofit/>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erif"/>
                <a:cs typeface="+mn-cs"/>
              </a:rPr>
              <a:t>SOURCE: </a:t>
            </a:r>
            <a:r>
              <a:rPr kumimoji="0" lang="en-US" sz="800" b="0" i="0" u="none" strike="noStrike" kern="1200" cap="none" spc="0" normalizeH="0" baseline="0" noProof="0" dirty="0">
                <a:ln>
                  <a:noFill/>
                </a:ln>
                <a:solidFill>
                  <a:schemeClr val="tx1"/>
                </a:solidFill>
                <a:effectLst/>
                <a:uLnTx/>
                <a:uFillTx/>
                <a:latin typeface="Sanserif"/>
                <a:cs typeface="+mn-cs"/>
              </a:rPr>
              <a:t>U.S. Census Bureau</a:t>
            </a:r>
          </a:p>
        </p:txBody>
      </p:sp>
      <p:sp>
        <p:nvSpPr>
          <p:cNvPr id="7" name="Slide Number Placeholder 6">
            <a:extLst>
              <a:ext uri="{FF2B5EF4-FFF2-40B4-BE49-F238E27FC236}">
                <a16:creationId xmlns:a16="http://schemas.microsoft.com/office/drawing/2014/main" id="{205F0F03-9AE1-4703-971A-FCA0ECE36251}"/>
              </a:ext>
            </a:extLst>
          </p:cNvPr>
          <p:cNvSpPr>
            <a:spLocks noGrp="1"/>
          </p:cNvSpPr>
          <p:nvPr>
            <p:ph type="sldNum" sz="quarter" idx="10"/>
          </p:nvPr>
        </p:nvSpPr>
        <p:spPr/>
        <p:txBody>
          <a:bodyPr/>
          <a:lstStyle/>
          <a:p>
            <a:fld id="{68151E55-6873-49E2-B8D5-2F265E6F1973}" type="slidenum">
              <a:rPr lang="en-US" smtClean="0">
                <a:latin typeface="Sanserif"/>
              </a:rPr>
              <a:pPr/>
              <a:t>26</a:t>
            </a:fld>
            <a:endParaRPr lang="en-US" dirty="0">
              <a:latin typeface="Sanserif"/>
            </a:endParaRPr>
          </a:p>
        </p:txBody>
      </p:sp>
    </p:spTree>
    <p:extLst>
      <p:ext uri="{BB962C8B-B14F-4D97-AF65-F5344CB8AC3E}">
        <p14:creationId xmlns:p14="http://schemas.microsoft.com/office/powerpoint/2010/main" val="538588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F7FB-DD08-4108-8AE1-AC3545D29479}"/>
              </a:ext>
            </a:extLst>
          </p:cNvPr>
          <p:cNvSpPr>
            <a:spLocks noGrp="1"/>
          </p:cNvSpPr>
          <p:nvPr>
            <p:ph type="title"/>
          </p:nvPr>
        </p:nvSpPr>
        <p:spPr>
          <a:xfrm>
            <a:off x="492837" y="5065660"/>
            <a:ext cx="5837206" cy="497642"/>
          </a:xfrm>
        </p:spPr>
        <p:txBody>
          <a:bodyPr>
            <a:noAutofit/>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1.5 </a:t>
            </a:r>
            <a:r>
              <a:rPr kumimoji="0" lang="en-US" sz="2400" b="1" i="0" u="none" strike="noStrike" kern="1200" cap="none" spc="0" normalizeH="0" baseline="0" noProof="0" dirty="0">
                <a:ln>
                  <a:noFill/>
                </a:ln>
                <a:solidFill>
                  <a:prstClr val="black"/>
                </a:solidFill>
                <a:effectLst/>
                <a:uLnTx/>
                <a:uFillTx/>
                <a:latin typeface="Sanserif"/>
                <a:cs typeface="+mj-cs"/>
              </a:rPr>
              <a:t>Population by Race, 1990 to 2060</a:t>
            </a:r>
            <a:endParaRPr lang="en-IN" sz="2400" dirty="0">
              <a:latin typeface="Sanserif"/>
            </a:endParaRPr>
          </a:p>
        </p:txBody>
      </p:sp>
      <p:pic>
        <p:nvPicPr>
          <p:cNvPr id="9" name="Picture 2" descr="4 pie charts show the distribution of Americans across ethnic identifications from 1980 to 2000 &amp; projected for 2020. Refer to long description.">
            <a:extLst>
              <a:ext uri="{FF2B5EF4-FFF2-40B4-BE49-F238E27FC236}">
                <a16:creationId xmlns:a16="http://schemas.microsoft.com/office/drawing/2014/main" id="{7600F363-C987-412D-B8AB-01A2A27300A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654" r="-26654"/>
          <a:stretch/>
        </p:blipFill>
        <p:spPr>
          <a:xfrm>
            <a:off x="1066800" y="236977"/>
            <a:ext cx="7086600" cy="4828683"/>
          </a:xfrm>
          <a:prstGeom prst="rect">
            <a:avLst/>
          </a:prstGeom>
        </p:spPr>
      </p:pic>
      <p:sp>
        <p:nvSpPr>
          <p:cNvPr id="4" name="Content Placeholder 3">
            <a:extLst>
              <a:ext uri="{FF2B5EF4-FFF2-40B4-BE49-F238E27FC236}">
                <a16:creationId xmlns:a16="http://schemas.microsoft.com/office/drawing/2014/main" id="{33AC47BD-BF3F-4712-B4C6-B285C48083A0}"/>
              </a:ext>
            </a:extLst>
          </p:cNvPr>
          <p:cNvSpPr>
            <a:spLocks noGrp="1"/>
          </p:cNvSpPr>
          <p:nvPr>
            <p:ph idx="13"/>
          </p:nvPr>
        </p:nvSpPr>
        <p:spPr>
          <a:xfrm>
            <a:off x="593788" y="5621623"/>
            <a:ext cx="8169212" cy="662535"/>
          </a:xfrm>
        </p:spPr>
        <p:txBody>
          <a:bodyPr>
            <a:no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erif"/>
                <a:cs typeface="+mn-cs"/>
              </a:rPr>
              <a:t>Note that in the above figure, “white,” “Black,” “American Indian,” and “Asian” refer to non-Hispanic only; and in 1990, “Asian” included Hawaiians and Pacific Islanders. The options of “Hawaiian &amp; Pacific Islander” and “Two or more races” were available for the first time in the 2000 census.</a:t>
            </a:r>
          </a:p>
        </p:txBody>
      </p:sp>
      <p:sp>
        <p:nvSpPr>
          <p:cNvPr id="5" name="Text Placeholder 4">
            <a:extLst>
              <a:ext uri="{FF2B5EF4-FFF2-40B4-BE49-F238E27FC236}">
                <a16:creationId xmlns:a16="http://schemas.microsoft.com/office/drawing/2014/main" id="{64BAF660-6580-48E7-9E8C-B9A1624B6DAB}"/>
              </a:ext>
            </a:extLst>
          </p:cNvPr>
          <p:cNvSpPr>
            <a:spLocks noGrp="1"/>
          </p:cNvSpPr>
          <p:nvPr>
            <p:ph sz="quarter" idx="20"/>
          </p:nvPr>
        </p:nvSpPr>
        <p:spPr/>
        <p:txBody>
          <a:bodyPr/>
          <a:lstStyle/>
          <a:p>
            <a:pPr marL="0" marR="0" lvl="0" indent="0" algn="ctr"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cs typeface="+mn-cs"/>
                <a:hlinkClick r:id="rId3" action="ppaction://hlinksldjump"/>
              </a:rPr>
              <a:t>Access the text alternative for slide images.</a:t>
            </a:r>
          </a:p>
        </p:txBody>
      </p:sp>
      <p:sp>
        <p:nvSpPr>
          <p:cNvPr id="6" name="Text Placeholder 5">
            <a:extLst>
              <a:ext uri="{FF2B5EF4-FFF2-40B4-BE49-F238E27FC236}">
                <a16:creationId xmlns:a16="http://schemas.microsoft.com/office/drawing/2014/main" id="{4BE04D3F-7D27-4EB8-B85D-A004F6C31081}"/>
              </a:ext>
            </a:extLst>
          </p:cNvPr>
          <p:cNvSpPr>
            <a:spLocks noGrp="1"/>
          </p:cNvSpPr>
          <p:nvPr>
            <p:ph type="body" sz="quarter" idx="4294967295"/>
          </p:nvPr>
        </p:nvSpPr>
        <p:spPr>
          <a:xfrm>
            <a:off x="1592570" y="6673501"/>
            <a:ext cx="6932612" cy="184469"/>
          </a:xfrm>
        </p:spPr>
        <p:txBody>
          <a:bodyPr>
            <a:noAutofit/>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erif"/>
                <a:cs typeface="+mn-cs"/>
              </a:rPr>
              <a:t>SOURCES: </a:t>
            </a:r>
            <a:r>
              <a:rPr kumimoji="0" lang="en-US" sz="800" b="0" i="0" u="none" strike="noStrike" kern="1200" cap="none" spc="0" normalizeH="0" baseline="0" noProof="0" dirty="0">
                <a:ln>
                  <a:noFill/>
                </a:ln>
                <a:solidFill>
                  <a:schemeClr val="tx1"/>
                </a:solidFill>
                <a:effectLst/>
                <a:uLnTx/>
                <a:uFillTx/>
                <a:latin typeface="Sanserif"/>
                <a:cs typeface="+mn-cs"/>
              </a:rPr>
              <a:t>Social Science Data Analysis Network, University of Michigan; and U.S. Census Bureau.</a:t>
            </a:r>
          </a:p>
        </p:txBody>
      </p:sp>
      <p:sp>
        <p:nvSpPr>
          <p:cNvPr id="7" name="Slide Number Placeholder 6">
            <a:extLst>
              <a:ext uri="{FF2B5EF4-FFF2-40B4-BE49-F238E27FC236}">
                <a16:creationId xmlns:a16="http://schemas.microsoft.com/office/drawing/2014/main" id="{6032960C-9C2D-4480-8DD8-8EF692CD0E7D}"/>
              </a:ext>
            </a:extLst>
          </p:cNvPr>
          <p:cNvSpPr>
            <a:spLocks noGrp="1"/>
          </p:cNvSpPr>
          <p:nvPr>
            <p:ph type="sldNum" sz="quarter" idx="10"/>
          </p:nvPr>
        </p:nvSpPr>
        <p:spPr/>
        <p:txBody>
          <a:bodyPr/>
          <a:lstStyle/>
          <a:p>
            <a:fld id="{68151E55-6873-49E2-B8D5-2F265E6F1973}" type="slidenum">
              <a:rPr lang="en-US" smtClean="0">
                <a:latin typeface="Sanserif"/>
              </a:rPr>
              <a:pPr/>
              <a:t>27</a:t>
            </a:fld>
            <a:endParaRPr lang="en-US" dirty="0">
              <a:latin typeface="Sanserif"/>
            </a:endParaRPr>
          </a:p>
        </p:txBody>
      </p:sp>
    </p:spTree>
    <p:extLst>
      <p:ext uri="{BB962C8B-B14F-4D97-AF65-F5344CB8AC3E}">
        <p14:creationId xmlns:p14="http://schemas.microsoft.com/office/powerpoint/2010/main" val="2701423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D839-EDDE-455A-BE74-259E75074F67}"/>
              </a:ext>
            </a:extLst>
          </p:cNvPr>
          <p:cNvSpPr>
            <a:spLocks noGrp="1"/>
          </p:cNvSpPr>
          <p:nvPr>
            <p:ph type="title"/>
          </p:nvPr>
        </p:nvSpPr>
        <p:spPr>
          <a:xfrm>
            <a:off x="1896259" y="4915544"/>
            <a:ext cx="5351482" cy="501301"/>
          </a:xfrm>
        </p:spPr>
        <p:txBody>
          <a:bodyPr>
            <a:noAutofit/>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1.6 </a:t>
            </a:r>
            <a:r>
              <a:rPr kumimoji="0" lang="en-US" sz="2400" b="1" i="0" u="none" strike="noStrike" kern="1200" cap="none" spc="0" normalizeH="0" baseline="0" noProof="0" dirty="0">
                <a:ln>
                  <a:noFill/>
                </a:ln>
                <a:solidFill>
                  <a:prstClr val="black"/>
                </a:solidFill>
                <a:effectLst/>
                <a:uLnTx/>
                <a:uFillTx/>
                <a:latin typeface="Sanserif"/>
                <a:cs typeface="+mj-cs"/>
              </a:rPr>
              <a:t>Where African Americans Live</a:t>
            </a:r>
            <a:endParaRPr lang="en-IN" sz="2400" dirty="0">
              <a:latin typeface="Sanserif"/>
            </a:endParaRPr>
          </a:p>
        </p:txBody>
      </p:sp>
      <p:pic>
        <p:nvPicPr>
          <p:cNvPr id="9" name="Picture 2" descr="African Americans tend to be centered in urban areas and in the South, where in some counties they constitute a majority of the population.">
            <a:extLst>
              <a:ext uri="{FF2B5EF4-FFF2-40B4-BE49-F238E27FC236}">
                <a16:creationId xmlns:a16="http://schemas.microsoft.com/office/drawing/2014/main" id="{B55576EB-18D0-439B-9877-56008D1B71C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614" r="-11614"/>
          <a:stretch/>
        </p:blipFill>
        <p:spPr>
          <a:xfrm>
            <a:off x="1314450" y="266400"/>
            <a:ext cx="6515100" cy="4584768"/>
          </a:xfrm>
          <a:prstGeom prst="rect">
            <a:avLst/>
          </a:prstGeom>
        </p:spPr>
      </p:pic>
      <p:sp>
        <p:nvSpPr>
          <p:cNvPr id="4" name="Content Placeholder 3">
            <a:extLst>
              <a:ext uri="{FF2B5EF4-FFF2-40B4-BE49-F238E27FC236}">
                <a16:creationId xmlns:a16="http://schemas.microsoft.com/office/drawing/2014/main" id="{C5E091A2-EB10-4E30-800E-86B923F2C934}"/>
              </a:ext>
            </a:extLst>
          </p:cNvPr>
          <p:cNvSpPr>
            <a:spLocks noGrp="1"/>
          </p:cNvSpPr>
          <p:nvPr>
            <p:ph idx="13"/>
          </p:nvPr>
        </p:nvSpPr>
        <p:spPr>
          <a:xfrm>
            <a:off x="1963717" y="5457796"/>
            <a:ext cx="5216566" cy="861103"/>
          </a:xfrm>
        </p:spPr>
        <p:txBody>
          <a:bodyPr>
            <a:no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erif"/>
                <a:cs typeface="+mn-cs"/>
              </a:rPr>
              <a:t>Given that African American voters are a core constituency of the Democratic Party, how might the distribution of this group of voters affect electoral politics in these regions? Are there national implications for this trend?</a:t>
            </a:r>
          </a:p>
        </p:txBody>
      </p:sp>
      <p:sp>
        <p:nvSpPr>
          <p:cNvPr id="5" name="Text Placeholder 4">
            <a:extLst>
              <a:ext uri="{FF2B5EF4-FFF2-40B4-BE49-F238E27FC236}">
                <a16:creationId xmlns:a16="http://schemas.microsoft.com/office/drawing/2014/main" id="{8336C80E-E283-4DC8-BFDA-5125FFC88D6E}"/>
              </a:ext>
            </a:extLst>
          </p:cNvPr>
          <p:cNvSpPr>
            <a:spLocks noGrp="1"/>
          </p:cNvSpPr>
          <p:nvPr>
            <p:ph sz="quarter" idx="20"/>
          </p:nvPr>
        </p:nvSpPr>
        <p:spPr/>
        <p:txBody>
          <a:bodyPr/>
          <a:lstStyle/>
          <a:p>
            <a:pPr marL="0" marR="0" lvl="0" indent="0" algn="ctr"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cs typeface="+mn-cs"/>
                <a:hlinkClick r:id="rId3" action="ppaction://hlinksldjump"/>
              </a:rPr>
              <a:t>Access the text alternative for slide images.</a:t>
            </a:r>
            <a:endParaRPr kumimoji="0" lang="en-US" sz="800" b="0" i="0" u="none" strike="noStrike" kern="1200" cap="none" spc="0" normalizeH="0" baseline="0" noProof="1">
              <a:ln>
                <a:noFill/>
              </a:ln>
              <a:solidFill>
                <a:srgbClr val="000000"/>
              </a:solidFill>
              <a:effectLst/>
              <a:uLnTx/>
              <a:uFillTx/>
              <a:latin typeface="Sanserif"/>
              <a:cs typeface="+mn-cs"/>
            </a:endParaRPr>
          </a:p>
        </p:txBody>
      </p:sp>
      <p:sp>
        <p:nvSpPr>
          <p:cNvPr id="6" name="Text Placeholder 5">
            <a:extLst>
              <a:ext uri="{FF2B5EF4-FFF2-40B4-BE49-F238E27FC236}">
                <a16:creationId xmlns:a16="http://schemas.microsoft.com/office/drawing/2014/main" id="{6058BE8F-562D-4747-AB05-60A837790295}"/>
              </a:ext>
            </a:extLst>
          </p:cNvPr>
          <p:cNvSpPr>
            <a:spLocks noGrp="1"/>
          </p:cNvSpPr>
          <p:nvPr>
            <p:ph type="body" sz="quarter" idx="4294967295"/>
          </p:nvPr>
        </p:nvSpPr>
        <p:spPr>
          <a:xfrm>
            <a:off x="1592570" y="6673501"/>
            <a:ext cx="6932612" cy="184469"/>
          </a:xfrm>
        </p:spPr>
        <p:txBody>
          <a:bodyPr>
            <a:noAutofit/>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erif"/>
                <a:cs typeface="+mn-cs"/>
              </a:rPr>
              <a:t>SOURCE: </a:t>
            </a:r>
            <a:r>
              <a:rPr kumimoji="0" lang="en-US" sz="800" b="0" i="0" u="none" strike="noStrike" kern="1200" cap="none" spc="0" normalizeH="0" baseline="0" noProof="0" dirty="0">
                <a:ln>
                  <a:noFill/>
                </a:ln>
                <a:solidFill>
                  <a:schemeClr val="tx1"/>
                </a:solidFill>
                <a:effectLst/>
                <a:uLnTx/>
                <a:uFillTx/>
                <a:latin typeface="Sanserif"/>
                <a:cs typeface="+mn-cs"/>
              </a:rPr>
              <a:t>U.S. Census Bureau, Census Data Mapper.</a:t>
            </a:r>
          </a:p>
        </p:txBody>
      </p:sp>
      <p:sp>
        <p:nvSpPr>
          <p:cNvPr id="7" name="Slide Number Placeholder 6">
            <a:extLst>
              <a:ext uri="{FF2B5EF4-FFF2-40B4-BE49-F238E27FC236}">
                <a16:creationId xmlns:a16="http://schemas.microsoft.com/office/drawing/2014/main" id="{AD49751E-AB0E-44A3-A84B-19C85D728AA8}"/>
              </a:ext>
            </a:extLst>
          </p:cNvPr>
          <p:cNvSpPr>
            <a:spLocks noGrp="1"/>
          </p:cNvSpPr>
          <p:nvPr>
            <p:ph type="sldNum" sz="quarter" idx="10"/>
          </p:nvPr>
        </p:nvSpPr>
        <p:spPr/>
        <p:txBody>
          <a:bodyPr/>
          <a:lstStyle/>
          <a:p>
            <a:fld id="{68151E55-6873-49E2-B8D5-2F265E6F1973}" type="slidenum">
              <a:rPr lang="en-US" smtClean="0">
                <a:latin typeface="Sanserif"/>
              </a:rPr>
              <a:pPr/>
              <a:t>28</a:t>
            </a:fld>
            <a:endParaRPr lang="en-US" dirty="0">
              <a:latin typeface="Sanserif"/>
            </a:endParaRPr>
          </a:p>
        </p:txBody>
      </p:sp>
    </p:spTree>
    <p:extLst>
      <p:ext uri="{BB962C8B-B14F-4D97-AF65-F5344CB8AC3E}">
        <p14:creationId xmlns:p14="http://schemas.microsoft.com/office/powerpoint/2010/main" val="157524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6C2E-D161-412A-AD90-47CFA225F69A}"/>
              </a:ext>
            </a:extLst>
          </p:cNvPr>
          <p:cNvSpPr>
            <a:spLocks noGrp="1"/>
          </p:cNvSpPr>
          <p:nvPr>
            <p:ph type="title"/>
          </p:nvPr>
        </p:nvSpPr>
        <p:spPr>
          <a:xfrm>
            <a:off x="1828800" y="4968526"/>
            <a:ext cx="4343400" cy="476923"/>
          </a:xfrm>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1.7 </a:t>
            </a:r>
            <a:r>
              <a:rPr kumimoji="0" lang="en-US" sz="2400" b="1" i="0" u="none" strike="noStrike" kern="1200" cap="none" spc="0" normalizeH="0" baseline="0" noProof="0" dirty="0">
                <a:ln>
                  <a:noFill/>
                </a:ln>
                <a:solidFill>
                  <a:prstClr val="black"/>
                </a:solidFill>
                <a:effectLst/>
                <a:uLnTx/>
                <a:uFillTx/>
                <a:latin typeface="Sanserif"/>
                <a:cs typeface="+mj-cs"/>
              </a:rPr>
              <a:t>Where Hispanics Live</a:t>
            </a:r>
            <a:endParaRPr lang="en-IN" dirty="0">
              <a:latin typeface="Sanserif"/>
            </a:endParaRPr>
          </a:p>
        </p:txBody>
      </p:sp>
      <p:pic>
        <p:nvPicPr>
          <p:cNvPr id="9" name="Picture 2" descr="The Hispanic population in the United States is centered in the Southwest and the Eastern Seaboard, with heaviest populations in the Southwest.">
            <a:extLst>
              <a:ext uri="{FF2B5EF4-FFF2-40B4-BE49-F238E27FC236}">
                <a16:creationId xmlns:a16="http://schemas.microsoft.com/office/drawing/2014/main" id="{6D55C9FE-9C49-4D79-A4C1-20437557885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766" r="-8766"/>
          <a:stretch/>
        </p:blipFill>
        <p:spPr>
          <a:xfrm>
            <a:off x="1447800" y="381000"/>
            <a:ext cx="6248400" cy="4267199"/>
          </a:xfrm>
          <a:prstGeom prst="rect">
            <a:avLst/>
          </a:prstGeom>
        </p:spPr>
      </p:pic>
      <p:sp>
        <p:nvSpPr>
          <p:cNvPr id="4" name="Content Placeholder 3">
            <a:extLst>
              <a:ext uri="{FF2B5EF4-FFF2-40B4-BE49-F238E27FC236}">
                <a16:creationId xmlns:a16="http://schemas.microsoft.com/office/drawing/2014/main" id="{1D309CCF-E596-4626-851C-3E39D977CCA3}"/>
              </a:ext>
            </a:extLst>
          </p:cNvPr>
          <p:cNvSpPr>
            <a:spLocks noGrp="1"/>
          </p:cNvSpPr>
          <p:nvPr>
            <p:ph idx="13"/>
          </p:nvPr>
        </p:nvSpPr>
        <p:spPr>
          <a:xfrm>
            <a:off x="1935519" y="5495623"/>
            <a:ext cx="5760681" cy="685800"/>
          </a:xfrm>
        </p:spPr>
        <p:txBody>
          <a:bodyPr>
            <a:normAutofit lnSpcReduction="1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erif"/>
                <a:cs typeface="+mn-cs"/>
              </a:rPr>
              <a:t>How might higher populations of Hispanics influence political culture in these regions? Do you think these Hispanic populations are homogeneous in their outlook? What policies might be priorities for majorities of Hispanics?</a:t>
            </a:r>
          </a:p>
        </p:txBody>
      </p:sp>
      <p:sp>
        <p:nvSpPr>
          <p:cNvPr id="5" name="Text Placeholder 4">
            <a:extLst>
              <a:ext uri="{FF2B5EF4-FFF2-40B4-BE49-F238E27FC236}">
                <a16:creationId xmlns:a16="http://schemas.microsoft.com/office/drawing/2014/main" id="{B1780AB7-64F2-4260-81FA-891782593F5A}"/>
              </a:ext>
            </a:extLst>
          </p:cNvPr>
          <p:cNvSpPr>
            <a:spLocks noGrp="1"/>
          </p:cNvSpPr>
          <p:nvPr>
            <p:ph sz="quarter" idx="20"/>
          </p:nvPr>
        </p:nvSpPr>
        <p:spPr/>
        <p:txBody>
          <a:bodyPr/>
          <a:lstStyle/>
          <a:p>
            <a:pPr marL="0" marR="0" lvl="0" indent="0" algn="ctr"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cs typeface="+mn-cs"/>
                <a:hlinkClick r:id="rId3" action="ppaction://hlinksldjump"/>
              </a:rPr>
              <a:t>Access the text alternative for slide images.</a:t>
            </a:r>
          </a:p>
        </p:txBody>
      </p:sp>
      <p:sp>
        <p:nvSpPr>
          <p:cNvPr id="6" name="Text Placeholder 5">
            <a:extLst>
              <a:ext uri="{FF2B5EF4-FFF2-40B4-BE49-F238E27FC236}">
                <a16:creationId xmlns:a16="http://schemas.microsoft.com/office/drawing/2014/main" id="{1601B603-2CCF-4282-A719-B160F4A5D582}"/>
              </a:ext>
            </a:extLst>
          </p:cNvPr>
          <p:cNvSpPr>
            <a:spLocks noGrp="1"/>
          </p:cNvSpPr>
          <p:nvPr>
            <p:ph type="body" sz="quarter" idx="4294967295"/>
          </p:nvPr>
        </p:nvSpPr>
        <p:spPr>
          <a:xfrm>
            <a:off x="1592570" y="6673501"/>
            <a:ext cx="6932612" cy="184469"/>
          </a:xfrm>
        </p:spPr>
        <p:txBody>
          <a:bodyPr>
            <a:noAutofit/>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erif"/>
                <a:cs typeface="+mn-cs"/>
              </a:rPr>
              <a:t>SOURCE: </a:t>
            </a:r>
            <a:r>
              <a:rPr kumimoji="0" lang="en-US" sz="800" b="0" i="0" u="none" strike="noStrike" kern="1200" cap="none" spc="0" normalizeH="0" baseline="0" noProof="0" dirty="0">
                <a:ln>
                  <a:noFill/>
                </a:ln>
                <a:solidFill>
                  <a:schemeClr val="tx1"/>
                </a:solidFill>
                <a:effectLst/>
                <a:uLnTx/>
                <a:uFillTx/>
                <a:latin typeface="Sanserif"/>
                <a:cs typeface="+mn-cs"/>
              </a:rPr>
              <a:t>U.S. Census Bureau, Census Data Mapper.</a:t>
            </a:r>
          </a:p>
        </p:txBody>
      </p:sp>
      <p:sp>
        <p:nvSpPr>
          <p:cNvPr id="7" name="Slide Number Placeholder 6">
            <a:extLst>
              <a:ext uri="{FF2B5EF4-FFF2-40B4-BE49-F238E27FC236}">
                <a16:creationId xmlns:a16="http://schemas.microsoft.com/office/drawing/2014/main" id="{012A0763-10E5-42B3-A4E0-62F313CFF37F}"/>
              </a:ext>
            </a:extLst>
          </p:cNvPr>
          <p:cNvSpPr>
            <a:spLocks noGrp="1"/>
          </p:cNvSpPr>
          <p:nvPr>
            <p:ph type="sldNum" sz="quarter" idx="10"/>
          </p:nvPr>
        </p:nvSpPr>
        <p:spPr/>
        <p:txBody>
          <a:bodyPr/>
          <a:lstStyle/>
          <a:p>
            <a:fld id="{68151E55-6873-49E2-B8D5-2F265E6F1973}" type="slidenum">
              <a:rPr lang="en-US" smtClean="0">
                <a:latin typeface="Sanserif"/>
              </a:rPr>
              <a:pPr/>
              <a:t>29</a:t>
            </a:fld>
            <a:endParaRPr lang="en-US" dirty="0">
              <a:latin typeface="Sanserif"/>
            </a:endParaRPr>
          </a:p>
        </p:txBody>
      </p:sp>
    </p:spTree>
    <p:extLst>
      <p:ext uri="{BB962C8B-B14F-4D97-AF65-F5344CB8AC3E}">
        <p14:creationId xmlns:p14="http://schemas.microsoft.com/office/powerpoint/2010/main" val="155510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6FBB-A0BC-42C3-B61E-9D3B7970B7E4}"/>
              </a:ext>
            </a:extLst>
          </p:cNvPr>
          <p:cNvSpPr>
            <a:spLocks noGrp="1"/>
          </p:cNvSpPr>
          <p:nvPr>
            <p:ph type="title"/>
          </p:nvPr>
        </p:nvSpPr>
        <p:spPr/>
        <p:txBody>
          <a:bodyPr/>
          <a:lstStyle/>
          <a:p>
            <a:r>
              <a:rPr lang="en-US" altLang="en-US" noProof="0" dirty="0">
                <a:latin typeface="Sanserif"/>
              </a:rPr>
              <a:t>How Technology Has Changed Politics</a:t>
            </a:r>
            <a:endParaRPr lang="en-US" dirty="0">
              <a:latin typeface="Sanserif"/>
            </a:endParaRPr>
          </a:p>
        </p:txBody>
      </p:sp>
      <p:sp>
        <p:nvSpPr>
          <p:cNvPr id="10" name="Content Placeholder 2">
            <a:extLst>
              <a:ext uri="{FF2B5EF4-FFF2-40B4-BE49-F238E27FC236}">
                <a16:creationId xmlns:a16="http://schemas.microsoft.com/office/drawing/2014/main" id="{F3165E16-FC48-4C23-94E9-008998D0549E}"/>
              </a:ext>
            </a:extLst>
          </p:cNvPr>
          <p:cNvSpPr>
            <a:spLocks noGrp="1"/>
          </p:cNvSpPr>
          <p:nvPr>
            <p:ph sz="quarter" idx="20"/>
          </p:nvPr>
        </p:nvSpPr>
        <p:spPr/>
        <p:txBody>
          <a:bodyPr/>
          <a:lstStyle/>
          <a:p>
            <a:r>
              <a:rPr lang="en-US" altLang="en-US" noProof="0" dirty="0">
                <a:latin typeface="Sanserif"/>
              </a:rPr>
              <a:t>Faster computers, the Internet, micro-targeting, and social media.</a:t>
            </a:r>
          </a:p>
          <a:p>
            <a:pPr marL="457200" indent="-457200">
              <a:buFont typeface="Arial" panose="020B0604020202020204" pitchFamily="34" charset="0"/>
              <a:buChar char="•"/>
            </a:pPr>
            <a:r>
              <a:rPr lang="en-US" altLang="en-US" sz="2400" noProof="0" dirty="0">
                <a:latin typeface="Sanserif"/>
              </a:rPr>
              <a:t>Information sources: Facebook, Twitter, and </a:t>
            </a:r>
            <a:br>
              <a:rPr lang="en-US" altLang="en-US" sz="2400" noProof="0" dirty="0">
                <a:latin typeface="Sanserif"/>
              </a:rPr>
            </a:br>
            <a:r>
              <a:rPr lang="en-US" altLang="en-US" sz="2400" noProof="0" dirty="0">
                <a:latin typeface="Sanserif"/>
              </a:rPr>
              <a:t>Internet-based news sites and blogs.</a:t>
            </a:r>
          </a:p>
          <a:p>
            <a:pPr marL="457200" indent="-457200">
              <a:buFont typeface="Arial" panose="020B0604020202020204" pitchFamily="34" charset="0"/>
              <a:buChar char="•"/>
            </a:pPr>
            <a:r>
              <a:rPr lang="en-US" altLang="en-US" sz="2400" noProof="0" dirty="0">
                <a:latin typeface="Sanserif"/>
              </a:rPr>
              <a:t>Campaigns: e-mail, text messaging, and social networking sites.</a:t>
            </a:r>
          </a:p>
          <a:p>
            <a:r>
              <a:rPr lang="en-US" altLang="en-US" noProof="0" dirty="0">
                <a:latin typeface="Sanserif"/>
              </a:rPr>
              <a:t>Computers are now used to conduct elections and to provide government services.</a:t>
            </a:r>
          </a:p>
          <a:p>
            <a:r>
              <a:rPr lang="en-US" altLang="en-US" noProof="0" dirty="0">
                <a:latin typeface="Sanserif"/>
              </a:rPr>
              <a:t>Because of these changes, Americans face both new opportunities and new challenges.</a:t>
            </a:r>
          </a:p>
        </p:txBody>
      </p:sp>
      <p:sp>
        <p:nvSpPr>
          <p:cNvPr id="7" name="Slide Number Placeholder 3">
            <a:extLst>
              <a:ext uri="{FF2B5EF4-FFF2-40B4-BE49-F238E27FC236}">
                <a16:creationId xmlns:a16="http://schemas.microsoft.com/office/drawing/2014/main" id="{6322C1EE-C1A6-4AC3-922E-F9E3CF915CB5}"/>
              </a:ext>
            </a:extLst>
          </p:cNvPr>
          <p:cNvSpPr>
            <a:spLocks noGrp="1"/>
          </p:cNvSpPr>
          <p:nvPr>
            <p:ph type="sldNum" sz="quarter" idx="10"/>
          </p:nvPr>
        </p:nvSpPr>
        <p:spPr/>
        <p:txBody>
          <a:bodyPr/>
          <a:lstStyle/>
          <a:p>
            <a:fld id="{68151E55-6873-49E2-B8D5-2F265E6F1973}" type="slidenum">
              <a:rPr lang="en-US" smtClean="0">
                <a:latin typeface="Sanserif"/>
              </a:rPr>
              <a:pPr/>
              <a:t>3</a:t>
            </a:fld>
            <a:endParaRPr lang="en-US" dirty="0">
              <a:latin typeface="Sanserif"/>
            </a:endParaRPr>
          </a:p>
        </p:txBody>
      </p:sp>
    </p:spTree>
    <p:extLst>
      <p:ext uri="{BB962C8B-B14F-4D97-AF65-F5344CB8AC3E}">
        <p14:creationId xmlns:p14="http://schemas.microsoft.com/office/powerpoint/2010/main" val="1480699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Review </a:t>
            </a:r>
            <a:r>
              <a:rPr kumimoji="0" lang="en-US" sz="1600" b="0" i="0" u="none" strike="noStrike" kern="1200" cap="none" spc="0" normalizeH="0" baseline="0" noProof="0" dirty="0">
                <a:ln>
                  <a:noFill/>
                </a:ln>
                <a:solidFill>
                  <a:srgbClr val="C30C20"/>
                </a:solidFill>
                <a:effectLst/>
                <a:uLnTx/>
                <a:uFillTx/>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b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Then</a:t>
            </a:r>
            <a:r>
              <a:rPr kumimoji="0" lang="en-US" sz="2800" b="0" i="0" u="none" strike="noStrike" kern="1200" cap="none" spc="0" normalizeH="0" baseline="0" noProof="0" dirty="0">
                <a:ln>
                  <a:noFill/>
                </a:ln>
                <a:solidFill>
                  <a:prstClr val="black"/>
                </a:solidFill>
                <a:effectLst/>
                <a:uLnTx/>
                <a:uFillTx/>
                <a:latin typeface="Sanserif"/>
                <a:cs typeface="+mn-cs"/>
              </a:rPr>
              <a:t>—Cynicism, distrust, and apathy characterized Americans’ relationship with their government for the past generation.</a:t>
            </a:r>
          </a:p>
          <a:p>
            <a:pPr marL="0" marR="0" lvl="0" indent="0" algn="l" defTabSz="457200" rtl="0" eaLnBrk="1" fontAlgn="auto" latinLnBrk="0" hangingPunct="1">
              <a:lnSpc>
                <a:spcPct val="100000"/>
              </a:lnSpc>
              <a:spcBef>
                <a:spcPts val="2400"/>
              </a:spcBef>
              <a:spcAft>
                <a:spcPts val="0"/>
              </a:spcAft>
              <a:buClrTx/>
              <a:buSzTx/>
              <a:buFont typeface="Arial"/>
              <a:buNone/>
              <a:tabLst>
                <a:tab pos="1714500" algn="l"/>
              </a:tabLst>
              <a:defRPr/>
            </a:pPr>
            <a:r>
              <a:rPr kumimoji="0" lang="en-US" sz="2800" b="1" i="0" u="none" strike="noStrike" kern="1200" cap="none" spc="0" normalizeH="0" baseline="0" noProof="0" dirty="0">
                <a:ln>
                  <a:noFill/>
                </a:ln>
                <a:solidFill>
                  <a:prstClr val="black"/>
                </a:solidFill>
                <a:effectLst/>
                <a:uLnTx/>
                <a:uFillTx/>
                <a:latin typeface="Sanserif"/>
                <a:cs typeface="+mn-cs"/>
              </a:rPr>
              <a:t>Now</a:t>
            </a:r>
            <a:r>
              <a:rPr kumimoji="0" lang="en-US" sz="2800" b="0" i="0" u="none" strike="noStrike" kern="1200" cap="none" spc="0" normalizeH="0" baseline="0" noProof="0" dirty="0">
                <a:ln>
                  <a:noFill/>
                </a:ln>
                <a:solidFill>
                  <a:prstClr val="black"/>
                </a:solidFill>
                <a:effectLst/>
                <a:uLnTx/>
                <a:uFillTx/>
                <a:latin typeface="Sanserif"/>
                <a:cs typeface="+mn-cs"/>
              </a:rPr>
              <a:t>—Polarization and anger characterize segments of the American electorate, and mistrust is rampant. </a:t>
            </a:r>
          </a:p>
          <a:p>
            <a:pPr marL="0" marR="0" lvl="0" indent="0" algn="l" defTabSz="457200" rtl="0" eaLnBrk="1" fontAlgn="auto" latinLnBrk="0" hangingPunct="1">
              <a:lnSpc>
                <a:spcPct val="100000"/>
              </a:lnSpc>
              <a:spcBef>
                <a:spcPts val="1200"/>
              </a:spcBef>
              <a:spcAft>
                <a:spcPts val="0"/>
              </a:spcAft>
              <a:buClrTx/>
              <a:buSzTx/>
              <a:buFont typeface="Arial"/>
              <a:buNone/>
              <a:tabLst>
                <a:tab pos="1714500" algn="l"/>
              </a:tabLst>
              <a:defRPr/>
            </a:pPr>
            <a:r>
              <a:rPr kumimoji="0" lang="en-US" sz="2800" b="0" i="0" u="none" strike="noStrike" kern="1200" cap="none" spc="0" normalizeH="0" baseline="0" noProof="0" dirty="0">
                <a:ln>
                  <a:noFill/>
                </a:ln>
                <a:solidFill>
                  <a:prstClr val="black"/>
                </a:solidFill>
                <a:effectLst/>
                <a:uLnTx/>
                <a:uFillTx/>
                <a:latin typeface="Sanserif"/>
                <a:cs typeface="+mn-cs"/>
              </a:rPr>
              <a:t>But new technologies and increasing participation </a:t>
            </a:r>
            <a:br>
              <a:rPr kumimoji="0" lang="en-US" sz="2800" b="0" i="0" u="none" strike="noStrike" kern="1200" cap="none" spc="0" normalizeH="0" baseline="0" noProof="0" dirty="0">
                <a:ln>
                  <a:noFill/>
                </a:ln>
                <a:solidFill>
                  <a:prstClr val="black"/>
                </a:solidFill>
                <a:effectLst/>
                <a:uLnTx/>
                <a:uFillTx/>
                <a:latin typeface="Sanserif"/>
                <a:cs typeface="+mn-cs"/>
              </a:rPr>
            </a:br>
            <a:r>
              <a:rPr kumimoji="0" lang="en-US" sz="2800" b="0" i="0" u="none" strike="noStrike" kern="1200" cap="none" spc="0" normalizeH="0" baseline="0" noProof="0" dirty="0">
                <a:ln>
                  <a:noFill/>
                </a:ln>
                <a:solidFill>
                  <a:prstClr val="black"/>
                </a:solidFill>
                <a:effectLst/>
                <a:uLnTx/>
                <a:uFillTx/>
                <a:latin typeface="Sanserif"/>
                <a:cs typeface="+mn-cs"/>
              </a:rPr>
              <a:t>among Millennials and Gen Z voters give some cause for optimism as the nation faces today’s challenges, including recovery from a global pandemic, as well as continued inequality, and the threat of terrorism and violence.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30</a:t>
            </a:fld>
            <a:endParaRPr lang="en-US" dirty="0">
              <a:latin typeface="Sanserif"/>
            </a:endParaRPr>
          </a:p>
        </p:txBody>
      </p:sp>
    </p:spTree>
    <p:extLst>
      <p:ext uri="{BB962C8B-B14F-4D97-AF65-F5344CB8AC3E}">
        <p14:creationId xmlns:p14="http://schemas.microsoft.com/office/powerpoint/2010/main" val="3263792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C24780C-D81E-44FB-A84E-E63D67AA4871}"/>
              </a:ext>
            </a:extLst>
          </p:cNvPr>
          <p:cNvSpPr>
            <a:spLocks noGrp="1"/>
          </p:cNvSpPr>
          <p:nvPr>
            <p:ph type="title"/>
          </p:nvPr>
        </p:nvSpPr>
        <p:spPr/>
        <p:txBody>
          <a:bodyPr/>
          <a:lstStyle/>
          <a:p>
            <a:r>
              <a:rPr lang="en-US" noProof="0" dirty="0">
                <a:latin typeface="Sanserif"/>
              </a:rPr>
              <a:t>Review </a:t>
            </a:r>
            <a:r>
              <a:rPr lang="en-US" sz="1600" dirty="0">
                <a:latin typeface="Sanserif"/>
              </a:rPr>
              <a:t>2</a:t>
            </a:r>
            <a:endParaRPr lang="en-US" dirty="0">
              <a:latin typeface="Sanserif"/>
            </a:endParaRPr>
          </a:p>
        </p:txBody>
      </p:sp>
      <p:sp>
        <p:nvSpPr>
          <p:cNvPr id="11" name="Content Placeholder 2">
            <a:extLst>
              <a:ext uri="{FF2B5EF4-FFF2-40B4-BE49-F238E27FC236}">
                <a16:creationId xmlns:a16="http://schemas.microsoft.com/office/drawing/2014/main" id="{10EBBB46-AB67-4BCF-A5FB-CD04A8335BED}"/>
              </a:ext>
            </a:extLst>
          </p:cNvPr>
          <p:cNvSpPr>
            <a:spLocks noGrp="1"/>
          </p:cNvSpPr>
          <p:nvPr>
            <p:ph sz="quarter" idx="20"/>
          </p:nvPr>
        </p:nvSpPr>
        <p:spPr/>
        <p:txBody>
          <a:bodyPr/>
          <a:lstStyle/>
          <a:p>
            <a:r>
              <a:rPr lang="en-US" b="1" noProof="0" dirty="0">
                <a:latin typeface="Sanserif"/>
              </a:rPr>
              <a:t>Next:</a:t>
            </a:r>
          </a:p>
          <a:p>
            <a:pPr marL="457200" indent="-457200">
              <a:buFont typeface="Arial" panose="020B0604020202020204" pitchFamily="34" charset="0"/>
              <a:buChar char="•"/>
            </a:pPr>
            <a:r>
              <a:rPr lang="en-US" sz="2400" noProof="0" dirty="0">
                <a:latin typeface="Sanserif"/>
              </a:rPr>
              <a:t>Will the present generation break the cycle of cynicism and, increasingly, anger that has pervaded the politics of the recent past?</a:t>
            </a:r>
          </a:p>
          <a:p>
            <a:pPr marL="457200" indent="-457200">
              <a:buFont typeface="Arial" panose="020B0604020202020204" pitchFamily="34" charset="0"/>
              <a:buChar char="•"/>
            </a:pPr>
            <a:r>
              <a:rPr lang="en-US" sz="2400" noProof="0" dirty="0">
                <a:latin typeface="Sanserif"/>
              </a:rPr>
              <a:t>Will new information technologies continue to facilitate and energize political participation?</a:t>
            </a:r>
          </a:p>
          <a:p>
            <a:pPr marL="457200" indent="-457200">
              <a:buFont typeface="Arial" panose="020B0604020202020204" pitchFamily="34" charset="0"/>
              <a:buChar char="•"/>
            </a:pPr>
            <a:r>
              <a:rPr lang="en-US" sz="2400" noProof="0" dirty="0">
                <a:latin typeface="Sanserif"/>
              </a:rPr>
              <a:t>Will our nation’s increasing diversity continue to tear our nation apart or eventually serve to create compassion, respect, and unity?</a:t>
            </a:r>
            <a:r>
              <a:rPr lang="en-US" noProof="0" dirty="0">
                <a:latin typeface="Sanserif"/>
              </a:rPr>
              <a:t> </a:t>
            </a:r>
          </a:p>
        </p:txBody>
      </p:sp>
      <p:sp>
        <p:nvSpPr>
          <p:cNvPr id="7" name="Slide Number Placeholder 3">
            <a:extLst>
              <a:ext uri="{FF2B5EF4-FFF2-40B4-BE49-F238E27FC236}">
                <a16:creationId xmlns:a16="http://schemas.microsoft.com/office/drawing/2014/main" id="{59E2957B-384C-4570-9C09-5464D31D83AF}"/>
              </a:ext>
            </a:extLst>
          </p:cNvPr>
          <p:cNvSpPr>
            <a:spLocks noGrp="1"/>
          </p:cNvSpPr>
          <p:nvPr>
            <p:ph type="sldNum" sz="quarter" idx="10"/>
          </p:nvPr>
        </p:nvSpPr>
        <p:spPr/>
        <p:txBody>
          <a:bodyPr/>
          <a:lstStyle/>
          <a:p>
            <a:fld id="{68151E55-6873-49E2-B8D5-2F265E6F1973}" type="slidenum">
              <a:rPr lang="en-US" smtClean="0">
                <a:latin typeface="Sanserif"/>
              </a:rPr>
              <a:pPr/>
              <a:t>31</a:t>
            </a:fld>
            <a:endParaRPr lang="en-US" dirty="0">
              <a:latin typeface="Sanserif"/>
            </a:endParaRPr>
          </a:p>
        </p:txBody>
      </p:sp>
    </p:spTree>
    <p:extLst>
      <p:ext uri="{BB962C8B-B14F-4D97-AF65-F5344CB8AC3E}">
        <p14:creationId xmlns:p14="http://schemas.microsoft.com/office/powerpoint/2010/main" val="863202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12A5EA8-435B-4F2F-A693-0C5310DEB642}"/>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Questions?</a:t>
            </a:r>
            <a:endParaRPr lang="en-US" dirty="0"/>
          </a:p>
        </p:txBody>
      </p:sp>
      <p:sp>
        <p:nvSpPr>
          <p:cNvPr id="14" name="Content Placeholder 2" hidden="1">
            <a:extLst>
              <a:ext uri="{FF2B5EF4-FFF2-40B4-BE49-F238E27FC236}">
                <a16:creationId xmlns:a16="http://schemas.microsoft.com/office/drawing/2014/main" id="{8FEAA361-C836-4D86-88B9-9425EEA3939D}"/>
              </a:ext>
            </a:extLst>
          </p:cNvPr>
          <p:cNvSpPr>
            <a:spLocks noGrp="1"/>
          </p:cNvSpPr>
          <p:nvPr>
            <p:ph sz="quarter" idx="20"/>
          </p:nvPr>
        </p:nvSpPr>
        <p:spPr/>
        <p:txBody>
          <a:bodyPr/>
          <a:lstStyle/>
          <a:p>
            <a:endParaRPr lang="en-US" dirty="0">
              <a:latin typeface="Sanserif"/>
            </a:endParaRPr>
          </a:p>
        </p:txBody>
      </p:sp>
      <p:sp>
        <p:nvSpPr>
          <p:cNvPr id="7" name="Slide Number Placeholder 3">
            <a:extLst>
              <a:ext uri="{FF2B5EF4-FFF2-40B4-BE49-F238E27FC236}">
                <a16:creationId xmlns:a16="http://schemas.microsoft.com/office/drawing/2014/main" id="{4BA9ABE8-1C76-458E-A717-42BAF128E9FB}"/>
              </a:ext>
            </a:extLst>
          </p:cNvPr>
          <p:cNvSpPr>
            <a:spLocks noGrp="1"/>
          </p:cNvSpPr>
          <p:nvPr>
            <p:ph type="sldNum" sz="quarter" idx="10"/>
          </p:nvPr>
        </p:nvSpPr>
        <p:spPr/>
        <p:txBody>
          <a:bodyPr/>
          <a:lstStyle/>
          <a:p>
            <a:fld id="{68151E55-6873-49E2-B8D5-2F265E6F1973}" type="slidenum">
              <a:rPr lang="en-US" smtClean="0">
                <a:latin typeface="Sanserif"/>
              </a:rPr>
              <a:pPr/>
              <a:t>32</a:t>
            </a:fld>
            <a:endParaRPr lang="en-US" dirty="0">
              <a:latin typeface="Sanserif"/>
            </a:endParaRPr>
          </a:p>
        </p:txBody>
      </p:sp>
    </p:spTree>
    <p:extLst>
      <p:ext uri="{BB962C8B-B14F-4D97-AF65-F5344CB8AC3E}">
        <p14:creationId xmlns:p14="http://schemas.microsoft.com/office/powerpoint/2010/main" val="211512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hidden="1">
            <a:extLst>
              <a:ext uri="{FF2B5EF4-FFF2-40B4-BE49-F238E27FC236}">
                <a16:creationId xmlns:a16="http://schemas.microsoft.com/office/drawing/2014/main" id="{6FAFE509-1B02-466B-8711-2F958D98EFCE}"/>
              </a:ext>
            </a:extLst>
          </p:cNvPr>
          <p:cNvSpPr>
            <a:spLocks noGrp="1"/>
          </p:cNvSpPr>
          <p:nvPr>
            <p:ph type="title"/>
          </p:nvPr>
        </p:nvSpPr>
        <p:spPr/>
        <p:txBody>
          <a:bodyPr>
            <a:normAutofit fontScale="90000"/>
          </a:bodyPr>
          <a:lstStyle/>
          <a:p>
            <a:r>
              <a:rPr lang="en-US" dirty="0"/>
              <a:t>End of Main Content</a:t>
            </a:r>
          </a:p>
        </p:txBody>
      </p:sp>
      <p:sp>
        <p:nvSpPr>
          <p:cNvPr id="6" name="Text Placeholder 2">
            <a:extLst>
              <a:ext uri="{FF2B5EF4-FFF2-40B4-BE49-F238E27FC236}">
                <a16:creationId xmlns:a16="http://schemas.microsoft.com/office/drawing/2014/main" id="{85D94E01-CD3E-418E-A3E0-5E7BBD121BD3}"/>
              </a:ext>
            </a:extLst>
          </p:cNvPr>
          <p:cNvSpPr txBox="1">
            <a:spLocks/>
          </p:cNvSpPr>
          <p:nvPr/>
        </p:nvSpPr>
        <p:spPr>
          <a:xfrm>
            <a:off x="0" y="6478588"/>
            <a:ext cx="9144000" cy="379412"/>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92"/>
              </a:spcBef>
            </a:pPr>
            <a:r>
              <a:rPr lang="en-US" sz="800" dirty="0">
                <a:latin typeface="Sanserif"/>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2029396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2400" noProof="1">
                <a:latin typeface="Sanserif"/>
              </a:rPr>
              <a:t>Accessibility Content: Text Alternatives for Images</a:t>
            </a:r>
          </a:p>
        </p:txBody>
      </p:sp>
      <p:sp>
        <p:nvSpPr>
          <p:cNvPr id="5" name="Slide Number Placeholder 2"/>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8151E55-6873-49E2-B8D5-2F265E6F1973}" type="slidenum">
              <a:rPr kumimoji="0" lang="en-US" sz="900" b="0" i="0" u="none" strike="noStrike" kern="1200" cap="none" spc="0" normalizeH="0" baseline="0" noProof="0" smtClean="0">
                <a:ln>
                  <a:noFill/>
                </a:ln>
                <a:solidFill>
                  <a:srgbClr val="000000"/>
                </a:solidFill>
                <a:effectLst/>
                <a:uLnTx/>
                <a:uFillTx/>
                <a:latin typeface="Sanserif"/>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900" b="0" i="0" u="none" strike="noStrike" kern="1200" cap="none" spc="0" normalizeH="0" baseline="0" noProof="0" dirty="0">
              <a:ln>
                <a:noFill/>
              </a:ln>
              <a:solidFill>
                <a:srgbClr val="000000"/>
              </a:solidFill>
              <a:effectLst/>
              <a:uLnTx/>
              <a:uFillTx/>
              <a:latin typeface="Sanserif"/>
            </a:endParaRPr>
          </a:p>
        </p:txBody>
      </p:sp>
    </p:spTree>
    <p:extLst>
      <p:ext uri="{BB962C8B-B14F-4D97-AF65-F5344CB8AC3E}">
        <p14:creationId xmlns:p14="http://schemas.microsoft.com/office/powerpoint/2010/main" val="28369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158829"/>
            <a:ext cx="68970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1.1 </a:t>
            </a:r>
            <a:r>
              <a:rPr kumimoji="0" lang="en-US" sz="2400" b="1" i="0" u="none" strike="noStrike" kern="1200" cap="none" spc="0" normalizeH="0" baseline="0" noProof="0" dirty="0">
                <a:ln>
                  <a:noFill/>
                </a:ln>
                <a:solidFill>
                  <a:prstClr val="black"/>
                </a:solidFill>
                <a:effectLst/>
                <a:uLnTx/>
                <a:uFillTx/>
                <a:latin typeface="Sanserif"/>
                <a:cs typeface="+mj-cs"/>
              </a:rPr>
              <a:t>Voter Turnout in Presidential Elections (2004 to 2020) by Voter Age – </a:t>
            </a:r>
            <a:r>
              <a:rPr kumimoji="0" lang="en-US" sz="2400" b="1" i="0" u="none" strike="noStrike" kern="1200" cap="none" spc="0" normalizeH="0" baseline="0" noProof="0" dirty="0">
                <a:ln>
                  <a:noFill/>
                </a:ln>
                <a:solidFill>
                  <a:srgbClr val="C30C20"/>
                </a:solidFill>
                <a:effectLst/>
                <a:uLnTx/>
                <a:uFillTx/>
                <a:latin typeface="Sanserif"/>
                <a:cs typeface="+mj-cs"/>
              </a:rPr>
              <a:t>Text Alternative</a:t>
            </a:r>
            <a:endParaRPr lang="en-US" noProof="1">
              <a:solidFill>
                <a:srgbClr val="B40000"/>
              </a:solidFill>
              <a:latin typeface="Sanserif"/>
            </a:endParaRPr>
          </a:p>
        </p:txBody>
      </p:sp>
      <p:sp>
        <p:nvSpPr>
          <p:cNvPr id="5" name="Text Placeholder 2"/>
          <p:cNvSpPr>
            <a:spLocks noGrp="1"/>
          </p:cNvSpPr>
          <p:nvPr>
            <p:ph type="body" sz="quarter" idx="11"/>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6" name="Content Placeholder 3"/>
          <p:cNvSpPr>
            <a:spLocks noGrp="1"/>
          </p:cNvSpPr>
          <p:nvPr>
            <p:ph sz="quarter" idx="12"/>
          </p:nvPr>
        </p:nvSpPr>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Sanserif"/>
                <a:cs typeface="+mn-cs"/>
              </a:rPr>
              <a:t>Voter turnout has been higher for all other age groups; and voter turnout rises with age.</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Sanserif"/>
                <a:cs typeface="+mn-cs"/>
              </a:rPr>
              <a:t>Of voters aged 30 to 44, about 60% voted in 2004 and 2008; about 56% in 2012; and about 57% in 2016.</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Sanserif"/>
                <a:cs typeface="+mn-cs"/>
              </a:rPr>
              <a:t>Of voters aged 45 to 59, about 70% voted in 2004 and 2008; and about 65% voted in 2012 and 2016.</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Sanserif"/>
                <a:cs typeface="+mn-cs"/>
              </a:rPr>
              <a:t>Of voters aged 60+, about 70% voted in each presidential election, with the percentage rising slightly in 2012 and 2016.</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Sanserif"/>
                <a:cs typeface="+mn-cs"/>
              </a:rPr>
              <a:t>The figure also shows that voter turn out drops considerably in midterm (non-presidential) election years—more dramatically for the younger age groups than for those in the 60+ group.</a:t>
            </a:r>
          </a:p>
        </p:txBody>
      </p:sp>
      <p:sp>
        <p:nvSpPr>
          <p:cNvPr id="7" name="Text Placeholder 4"/>
          <p:cNvSpPr>
            <a:spLocks noGrp="1"/>
          </p:cNvSpPr>
          <p:nvPr>
            <p:ph type="body" sz="quarter" idx="13"/>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3" name="Slide Number Placeholder 5"/>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8151E55-6873-49E2-B8D5-2F265E6F1973}" type="slidenum">
              <a:rPr kumimoji="0" lang="en-US" sz="900" b="0" i="0" u="none" strike="noStrike" kern="1200" cap="none" spc="0" normalizeH="0" baseline="0" noProof="0" smtClean="0">
                <a:ln>
                  <a:noFill/>
                </a:ln>
                <a:solidFill>
                  <a:srgbClr val="000000"/>
                </a:solidFill>
                <a:effectLst/>
                <a:uLnTx/>
                <a:uFillTx/>
                <a:latin typeface="Sanserif"/>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900" b="0" i="0" u="none" strike="noStrike" kern="1200" cap="none" spc="0" normalizeH="0" baseline="0" noProof="0" dirty="0">
              <a:ln>
                <a:noFill/>
              </a:ln>
              <a:solidFill>
                <a:srgbClr val="000000"/>
              </a:solidFill>
              <a:effectLst/>
              <a:uLnTx/>
              <a:uFillTx/>
              <a:latin typeface="Sanserif"/>
            </a:endParaRPr>
          </a:p>
        </p:txBody>
      </p:sp>
    </p:spTree>
    <p:extLst>
      <p:ext uri="{BB962C8B-B14F-4D97-AF65-F5344CB8AC3E}">
        <p14:creationId xmlns:p14="http://schemas.microsoft.com/office/powerpoint/2010/main" val="16528265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7821D54-D279-498D-B401-D0FF5C19DEB6}"/>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1.3 </a:t>
            </a:r>
            <a:r>
              <a:rPr kumimoji="0" lang="en-US" sz="2400" b="1" i="0" u="none" strike="noStrike" kern="1200" cap="none" spc="0" normalizeH="0" baseline="0" noProof="0" dirty="0">
                <a:ln>
                  <a:noFill/>
                </a:ln>
                <a:solidFill>
                  <a:prstClr val="black"/>
                </a:solidFill>
                <a:effectLst/>
                <a:uLnTx/>
                <a:uFillTx/>
                <a:latin typeface="Sanserif"/>
                <a:cs typeface="+mj-cs"/>
              </a:rPr>
              <a:t>Population Distribution by County – </a:t>
            </a:r>
            <a:r>
              <a:rPr kumimoji="0" lang="en-US" sz="2400" b="1" i="0" u="none" strike="noStrike" kern="1200" cap="none" spc="0" normalizeH="0" baseline="0" noProof="0" dirty="0">
                <a:ln>
                  <a:noFill/>
                </a:ln>
                <a:solidFill>
                  <a:srgbClr val="C00000"/>
                </a:solidFill>
                <a:effectLst/>
                <a:uLnTx/>
                <a:uFillTx/>
                <a:latin typeface="Sanserif"/>
                <a:cs typeface="+mj-cs"/>
              </a:rPr>
              <a:t>Text Alternative</a:t>
            </a:r>
            <a:endParaRPr lang="en-IN" dirty="0">
              <a:solidFill>
                <a:srgbClr val="C00000"/>
              </a:solidFill>
              <a:latin typeface="Sanserif"/>
            </a:endParaRPr>
          </a:p>
        </p:txBody>
      </p:sp>
      <p:sp>
        <p:nvSpPr>
          <p:cNvPr id="11" name="Text Placeholder 2">
            <a:extLst>
              <a:ext uri="{FF2B5EF4-FFF2-40B4-BE49-F238E27FC236}">
                <a16:creationId xmlns:a16="http://schemas.microsoft.com/office/drawing/2014/main" id="{5D879C32-2AA3-4EA6-8FA7-7B4B0FBC832F}"/>
              </a:ext>
            </a:extLst>
          </p:cNvPr>
          <p:cNvSpPr>
            <a:spLocks noGrp="1"/>
          </p:cNvSpPr>
          <p:nvPr>
            <p:ph type="body" sz="quarter" idx="11"/>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12" name="Content Placeholder 3">
            <a:extLst>
              <a:ext uri="{FF2B5EF4-FFF2-40B4-BE49-F238E27FC236}">
                <a16:creationId xmlns:a16="http://schemas.microsoft.com/office/drawing/2014/main" id="{9339936C-6186-4370-943E-4E5135E817C5}"/>
              </a:ext>
            </a:extLst>
          </p:cNvPr>
          <p:cNvSpPr>
            <a:spLocks noGrp="1"/>
          </p:cNvSpPr>
          <p:nvPr>
            <p:ph sz="quarter" idx="12"/>
          </p:nvPr>
        </p:nvSpPr>
        <p:spPr/>
        <p:txBody>
          <a:bodyPr/>
          <a:lstStyle/>
          <a:p>
            <a:r>
              <a:rPr lang="en-IN" sz="2200" dirty="0">
                <a:latin typeface="Sanserif"/>
              </a:rPr>
              <a:t>Density map showing the distribution of the United States' population by county. The largest population </a:t>
            </a:r>
            <a:r>
              <a:rPr lang="en-IN" sz="2200" dirty="0" err="1">
                <a:latin typeface="Sanserif"/>
              </a:rPr>
              <a:t>centers</a:t>
            </a:r>
            <a:r>
              <a:rPr lang="en-IN" sz="2200" dirty="0">
                <a:latin typeface="Sanserif"/>
              </a:rPr>
              <a:t> in the United States are located in the North Atlantic, Florida, Texas, the Great Lakes and Southern California. </a:t>
            </a:r>
          </a:p>
        </p:txBody>
      </p:sp>
      <p:sp>
        <p:nvSpPr>
          <p:cNvPr id="13" name="Text Placeholder 4">
            <a:extLst>
              <a:ext uri="{FF2B5EF4-FFF2-40B4-BE49-F238E27FC236}">
                <a16:creationId xmlns:a16="http://schemas.microsoft.com/office/drawing/2014/main" id="{592BA49B-73FC-42AB-8ED4-23F0EC058DCD}"/>
              </a:ext>
            </a:extLst>
          </p:cNvPr>
          <p:cNvSpPr>
            <a:spLocks noGrp="1"/>
          </p:cNvSpPr>
          <p:nvPr>
            <p:ph type="body" sz="quarter" idx="13"/>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9" name="Slide Number Placeholder 5">
            <a:extLst>
              <a:ext uri="{FF2B5EF4-FFF2-40B4-BE49-F238E27FC236}">
                <a16:creationId xmlns:a16="http://schemas.microsoft.com/office/drawing/2014/main" id="{6F674279-061C-417B-BE60-19D88DB60D29}"/>
              </a:ext>
            </a:extLst>
          </p:cNvPr>
          <p:cNvSpPr>
            <a:spLocks noGrp="1"/>
          </p:cNvSpPr>
          <p:nvPr>
            <p:ph type="sldNum" sz="quarter" idx="10"/>
          </p:nvPr>
        </p:nvSpPr>
        <p:spPr/>
        <p:txBody>
          <a:bodyPr/>
          <a:lstStyle/>
          <a:p>
            <a:fld id="{68151E55-6873-49E2-B8D5-2F265E6F1973}" type="slidenum">
              <a:rPr lang="en-US" smtClean="0">
                <a:latin typeface="Sanserif"/>
              </a:rPr>
              <a:pPr/>
              <a:t>36</a:t>
            </a:fld>
            <a:endParaRPr lang="en-US" dirty="0">
              <a:latin typeface="Sanserif"/>
            </a:endParaRPr>
          </a:p>
        </p:txBody>
      </p:sp>
    </p:spTree>
    <p:extLst>
      <p:ext uri="{BB962C8B-B14F-4D97-AF65-F5344CB8AC3E}">
        <p14:creationId xmlns:p14="http://schemas.microsoft.com/office/powerpoint/2010/main" val="2028665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59DEA20-A5AD-485D-A3EE-6537453C74D1}"/>
              </a:ext>
            </a:extLst>
          </p:cNvPr>
          <p:cNvSpPr>
            <a:spLocks noGrp="1"/>
          </p:cNvSpPr>
          <p:nvPr>
            <p:ph type="title"/>
          </p:nvPr>
        </p:nvSpPr>
        <p:spPr>
          <a:xfrm>
            <a:off x="0" y="218701"/>
            <a:ext cx="91440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1.4 </a:t>
            </a:r>
            <a:r>
              <a:rPr kumimoji="0" lang="en-US" sz="2400" b="1" i="0" u="none" strike="noStrike" kern="1200" cap="none" spc="0" normalizeH="0" baseline="0" noProof="0" dirty="0">
                <a:ln>
                  <a:noFill/>
                </a:ln>
                <a:solidFill>
                  <a:prstClr val="black"/>
                </a:solidFill>
                <a:effectLst/>
                <a:uLnTx/>
                <a:uFillTx/>
                <a:latin typeface="Sanserif"/>
                <a:cs typeface="+mj-cs"/>
              </a:rPr>
              <a:t>The Aging U.S. Population, 2000 to 2050 – </a:t>
            </a:r>
            <a:r>
              <a:rPr kumimoji="0" lang="en-US" sz="2400" b="1" i="0" u="none" strike="noStrike" kern="1200" cap="none" spc="0" normalizeH="0" baseline="0" noProof="0" dirty="0">
                <a:ln>
                  <a:noFill/>
                </a:ln>
                <a:solidFill>
                  <a:srgbClr val="C30C20"/>
                </a:solidFill>
                <a:effectLst/>
                <a:uLnTx/>
                <a:uFillTx/>
                <a:latin typeface="Sanserif"/>
                <a:cs typeface="+mj-cs"/>
              </a:rPr>
              <a:t>Text Alternative</a:t>
            </a:r>
            <a:endParaRPr lang="en-IN" dirty="0">
              <a:latin typeface="Sanserif"/>
            </a:endParaRPr>
          </a:p>
        </p:txBody>
      </p:sp>
      <p:sp>
        <p:nvSpPr>
          <p:cNvPr id="11" name="Text Placeholder 2">
            <a:extLst>
              <a:ext uri="{FF2B5EF4-FFF2-40B4-BE49-F238E27FC236}">
                <a16:creationId xmlns:a16="http://schemas.microsoft.com/office/drawing/2014/main" id="{2FB8BE1B-0277-440A-BB1E-FB472B482F42}"/>
              </a:ext>
            </a:extLst>
          </p:cNvPr>
          <p:cNvSpPr>
            <a:spLocks noGrp="1"/>
          </p:cNvSpPr>
          <p:nvPr>
            <p:ph type="body" sz="quarter" idx="11"/>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12" name="Content Placeholder 3">
            <a:extLst>
              <a:ext uri="{FF2B5EF4-FFF2-40B4-BE49-F238E27FC236}">
                <a16:creationId xmlns:a16="http://schemas.microsoft.com/office/drawing/2014/main" id="{E57B168E-9CB4-4405-88A7-86F9DFA20889}"/>
              </a:ext>
            </a:extLst>
          </p:cNvPr>
          <p:cNvSpPr>
            <a:spLocks noGrp="1"/>
          </p:cNvSpPr>
          <p:nvPr>
            <p:ph sz="quarter" idx="12"/>
          </p:nvPr>
        </p:nvSpPr>
        <p:spPr>
          <a:xfrm>
            <a:off x="342001" y="1371600"/>
            <a:ext cx="8284411" cy="4876800"/>
          </a:xfrm>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b="0" i="0" u="none" strike="noStrike" kern="1200" cap="none" spc="0" normalizeH="0" baseline="0" noProof="0" dirty="0">
                <a:ln>
                  <a:noFill/>
                </a:ln>
                <a:solidFill>
                  <a:prstClr val="black"/>
                </a:solidFill>
                <a:effectLst/>
                <a:uLnTx/>
                <a:uFillTx/>
                <a:latin typeface="Sanserif"/>
                <a:cs typeface="+mn-cs"/>
              </a:rPr>
              <a:t>The 2000 pyramid shows the “muffin top” of the Baby Boomers, who were 36 to 55 years old in that year. </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b="0" i="0" u="none" strike="noStrike" kern="1200" cap="none" spc="0" normalizeH="0" baseline="0" noProof="0" dirty="0">
                <a:ln>
                  <a:noFill/>
                </a:ln>
                <a:solidFill>
                  <a:prstClr val="black"/>
                </a:solidFill>
                <a:effectLst/>
                <a:uLnTx/>
                <a:uFillTx/>
                <a:latin typeface="Sanserif"/>
                <a:cs typeface="+mn-cs"/>
              </a:rPr>
              <a:t>A quarter century later, in the projected 2025 pyramid, the echo boom of the Millennials, who will be between the ages of 30 and 55 in 2025, is clearly visible. </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b="0" i="0" u="none" strike="noStrike" kern="1200" cap="none" spc="0" normalizeH="0" baseline="0" noProof="0" dirty="0">
                <a:ln>
                  <a:noFill/>
                </a:ln>
                <a:solidFill>
                  <a:prstClr val="black"/>
                </a:solidFill>
                <a:effectLst/>
                <a:uLnTx/>
                <a:uFillTx/>
                <a:latin typeface="Sanserif"/>
                <a:cs typeface="+mn-cs"/>
              </a:rPr>
              <a:t>The pyramid evens out and thickens by 2050, with a large number of people expected to live to the age of 85 and older.</a:t>
            </a:r>
          </a:p>
        </p:txBody>
      </p:sp>
      <p:sp>
        <p:nvSpPr>
          <p:cNvPr id="13" name="Text Placeholder 4">
            <a:extLst>
              <a:ext uri="{FF2B5EF4-FFF2-40B4-BE49-F238E27FC236}">
                <a16:creationId xmlns:a16="http://schemas.microsoft.com/office/drawing/2014/main" id="{A406E1EE-4791-4DDE-9A95-641D426ED85C}"/>
              </a:ext>
            </a:extLst>
          </p:cNvPr>
          <p:cNvSpPr>
            <a:spLocks noGrp="1"/>
          </p:cNvSpPr>
          <p:nvPr>
            <p:ph type="body" sz="quarter" idx="13"/>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9" name="Slide Number Placeholder 5">
            <a:extLst>
              <a:ext uri="{FF2B5EF4-FFF2-40B4-BE49-F238E27FC236}">
                <a16:creationId xmlns:a16="http://schemas.microsoft.com/office/drawing/2014/main" id="{7EF8A650-89C1-47EB-9950-F481E65130D3}"/>
              </a:ext>
            </a:extLst>
          </p:cNvPr>
          <p:cNvSpPr>
            <a:spLocks noGrp="1"/>
          </p:cNvSpPr>
          <p:nvPr>
            <p:ph type="sldNum" sz="quarter" idx="10"/>
          </p:nvPr>
        </p:nvSpPr>
        <p:spPr/>
        <p:txBody>
          <a:bodyPr/>
          <a:lstStyle/>
          <a:p>
            <a:fld id="{68151E55-6873-49E2-B8D5-2F265E6F1973}" type="slidenum">
              <a:rPr lang="en-US" smtClean="0">
                <a:latin typeface="Sanserif"/>
              </a:rPr>
              <a:pPr/>
              <a:t>37</a:t>
            </a:fld>
            <a:endParaRPr lang="en-US" dirty="0">
              <a:latin typeface="Sanserif"/>
            </a:endParaRPr>
          </a:p>
        </p:txBody>
      </p:sp>
    </p:spTree>
    <p:extLst>
      <p:ext uri="{BB962C8B-B14F-4D97-AF65-F5344CB8AC3E}">
        <p14:creationId xmlns:p14="http://schemas.microsoft.com/office/powerpoint/2010/main" val="1927176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97E213-D6B9-41BC-8FFE-53A47E92BA85}"/>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1.5 </a:t>
            </a:r>
            <a:r>
              <a:rPr kumimoji="0" lang="en-US" sz="2400" b="1" i="0" u="none" strike="noStrike" kern="1200" cap="none" spc="0" normalizeH="0" baseline="0" noProof="0" dirty="0">
                <a:ln>
                  <a:noFill/>
                </a:ln>
                <a:solidFill>
                  <a:prstClr val="black"/>
                </a:solidFill>
                <a:effectLst/>
                <a:uLnTx/>
                <a:uFillTx/>
                <a:latin typeface="Sanserif"/>
                <a:cs typeface="+mj-cs"/>
              </a:rPr>
              <a:t>Population by Race, 1990 to 2060 – </a:t>
            </a:r>
            <a:r>
              <a:rPr kumimoji="0" lang="en-US" sz="2400" b="1" i="0" u="none" strike="noStrike" kern="1200" cap="none" spc="0" normalizeH="0" baseline="0" noProof="0" dirty="0">
                <a:ln>
                  <a:noFill/>
                </a:ln>
                <a:solidFill>
                  <a:srgbClr val="C30C20"/>
                </a:solidFill>
                <a:effectLst/>
                <a:uLnTx/>
                <a:uFillTx/>
                <a:latin typeface="Sanserif"/>
                <a:cs typeface="+mj-cs"/>
              </a:rPr>
              <a:t>Text Alternative</a:t>
            </a:r>
            <a:endParaRPr lang="en-IN" dirty="0">
              <a:latin typeface="Sanserif"/>
            </a:endParaRPr>
          </a:p>
        </p:txBody>
      </p:sp>
      <p:sp>
        <p:nvSpPr>
          <p:cNvPr id="11" name="Text Placeholder 2">
            <a:extLst>
              <a:ext uri="{FF2B5EF4-FFF2-40B4-BE49-F238E27FC236}">
                <a16:creationId xmlns:a16="http://schemas.microsoft.com/office/drawing/2014/main" id="{40EDDD04-AD66-49BC-9762-09D73627FFCC}"/>
              </a:ext>
            </a:extLst>
          </p:cNvPr>
          <p:cNvSpPr>
            <a:spLocks noGrp="1"/>
          </p:cNvSpPr>
          <p:nvPr>
            <p:ph type="body" sz="quarter" idx="11"/>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12" name="Content Placeholder 3">
            <a:extLst>
              <a:ext uri="{FF2B5EF4-FFF2-40B4-BE49-F238E27FC236}">
                <a16:creationId xmlns:a16="http://schemas.microsoft.com/office/drawing/2014/main" id="{0D11E0C5-2263-4E1A-8A4F-E033CF736C60}"/>
              </a:ext>
            </a:extLst>
          </p:cNvPr>
          <p:cNvSpPr>
            <a:spLocks noGrp="1"/>
          </p:cNvSpPr>
          <p:nvPr>
            <p:ph sz="quarter" idx="12"/>
          </p:nvPr>
        </p:nvSpPr>
        <p:spPr>
          <a:xfrm>
            <a:off x="342001" y="1371600"/>
            <a:ext cx="8116199" cy="4876800"/>
          </a:xfrm>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Sanserif"/>
                <a:cs typeface="+mn-cs"/>
              </a:rPr>
              <a:t>1990: 76% white; 12% Black; 9% Hispanic; 3% Asian; 0.7% American Indian.</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Sanserif"/>
                <a:cs typeface="+mn-cs"/>
              </a:rPr>
              <a:t>2000: 69% white; 12.5% Hispanic; 12% Black; 4% Asian; 1.6% Two or more races; 0.7% American Indian; 0.1% Hawaiian &amp; Pacific Islander.</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Sanserif"/>
                <a:cs typeface="+mn-cs"/>
              </a:rPr>
              <a:t>2020: 60% white; 19% Hispanic; 12% Black; 6% Asian; 2.3% Two or more races; 0.7% American Indian; 0.1% Hawaiian &amp; Pacific Islander.</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Sanserif"/>
                <a:cs typeface="+mn-cs"/>
              </a:rPr>
              <a:t>2060 (projected): 44% white; 27% Hispanic; 15% Black; 9% Asian; 6% Two or more races; 1.4% American Indian; 0.3% Hawaiian &amp; Pacific Islander.</a:t>
            </a:r>
          </a:p>
        </p:txBody>
      </p:sp>
      <p:sp>
        <p:nvSpPr>
          <p:cNvPr id="13" name="Text Placeholder 4">
            <a:extLst>
              <a:ext uri="{FF2B5EF4-FFF2-40B4-BE49-F238E27FC236}">
                <a16:creationId xmlns:a16="http://schemas.microsoft.com/office/drawing/2014/main" id="{2F27F013-F76F-436E-A13F-5F9E09AC438A}"/>
              </a:ext>
            </a:extLst>
          </p:cNvPr>
          <p:cNvSpPr>
            <a:spLocks noGrp="1"/>
          </p:cNvSpPr>
          <p:nvPr>
            <p:ph type="body" sz="quarter" idx="13"/>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9" name="Slide Number Placeholder 5">
            <a:extLst>
              <a:ext uri="{FF2B5EF4-FFF2-40B4-BE49-F238E27FC236}">
                <a16:creationId xmlns:a16="http://schemas.microsoft.com/office/drawing/2014/main" id="{00347A90-1ED4-4D0C-BF3A-B549E37EE7B7}"/>
              </a:ext>
            </a:extLst>
          </p:cNvPr>
          <p:cNvSpPr>
            <a:spLocks noGrp="1"/>
          </p:cNvSpPr>
          <p:nvPr>
            <p:ph type="sldNum" sz="quarter" idx="10"/>
          </p:nvPr>
        </p:nvSpPr>
        <p:spPr/>
        <p:txBody>
          <a:bodyPr/>
          <a:lstStyle/>
          <a:p>
            <a:fld id="{68151E55-6873-49E2-B8D5-2F265E6F1973}" type="slidenum">
              <a:rPr lang="en-US" smtClean="0">
                <a:latin typeface="Sanserif"/>
              </a:rPr>
              <a:pPr/>
              <a:t>38</a:t>
            </a:fld>
            <a:endParaRPr lang="en-US" dirty="0">
              <a:latin typeface="Sanserif"/>
            </a:endParaRPr>
          </a:p>
        </p:txBody>
      </p:sp>
    </p:spTree>
    <p:extLst>
      <p:ext uri="{BB962C8B-B14F-4D97-AF65-F5344CB8AC3E}">
        <p14:creationId xmlns:p14="http://schemas.microsoft.com/office/powerpoint/2010/main" val="26942601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2AC791-8DE5-4C34-8AA1-4E06BC32D661}"/>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1.6 </a:t>
            </a:r>
            <a:r>
              <a:rPr kumimoji="0" lang="en-US" sz="2400" b="1" i="0" u="none" strike="noStrike" kern="1200" cap="none" spc="0" normalizeH="0" baseline="0" noProof="0" dirty="0">
                <a:ln>
                  <a:noFill/>
                </a:ln>
                <a:solidFill>
                  <a:prstClr val="black"/>
                </a:solidFill>
                <a:effectLst/>
                <a:uLnTx/>
                <a:uFillTx/>
                <a:latin typeface="Sanserif"/>
                <a:cs typeface="+mj-cs"/>
              </a:rPr>
              <a:t>Where African Americans Live – </a:t>
            </a:r>
            <a:r>
              <a:rPr kumimoji="0" lang="en-US" sz="2400" b="1" i="0" u="none" strike="noStrike" kern="1200" cap="none" spc="0" normalizeH="0" baseline="0" noProof="0" dirty="0">
                <a:ln>
                  <a:noFill/>
                </a:ln>
                <a:solidFill>
                  <a:srgbClr val="C00000"/>
                </a:solidFill>
                <a:effectLst/>
                <a:uLnTx/>
                <a:uFillTx/>
                <a:latin typeface="Sanserif"/>
                <a:cs typeface="+mj-cs"/>
              </a:rPr>
              <a:t>Text Alternative</a:t>
            </a:r>
            <a:endParaRPr lang="en-IN" dirty="0">
              <a:solidFill>
                <a:srgbClr val="C00000"/>
              </a:solidFill>
              <a:latin typeface="Sanserif"/>
            </a:endParaRPr>
          </a:p>
        </p:txBody>
      </p:sp>
      <p:sp>
        <p:nvSpPr>
          <p:cNvPr id="11" name="Text Placeholder 2">
            <a:extLst>
              <a:ext uri="{FF2B5EF4-FFF2-40B4-BE49-F238E27FC236}">
                <a16:creationId xmlns:a16="http://schemas.microsoft.com/office/drawing/2014/main" id="{D7FDCD0B-D45C-428C-8871-F5F00AD8C237}"/>
              </a:ext>
            </a:extLst>
          </p:cNvPr>
          <p:cNvSpPr>
            <a:spLocks noGrp="1"/>
          </p:cNvSpPr>
          <p:nvPr>
            <p:ph type="body" sz="quarter" idx="11"/>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12" name="Content Placeholder 3">
            <a:extLst>
              <a:ext uri="{FF2B5EF4-FFF2-40B4-BE49-F238E27FC236}">
                <a16:creationId xmlns:a16="http://schemas.microsoft.com/office/drawing/2014/main" id="{B12921EE-D30A-4F69-AFB3-EB27747B1C27}"/>
              </a:ext>
            </a:extLst>
          </p:cNvPr>
          <p:cNvSpPr>
            <a:spLocks noGrp="1"/>
          </p:cNvSpPr>
          <p:nvPr>
            <p:ph sz="quarter" idx="12"/>
          </p:nvPr>
        </p:nvSpPr>
        <p:spPr/>
        <p:txBody>
          <a:bodyPr/>
          <a:lstStyle/>
          <a:p>
            <a:r>
              <a:rPr lang="en-IN" dirty="0">
                <a:latin typeface="Sanserif"/>
              </a:rPr>
              <a:t>Density map showing the distribution of African Americans in the United States by county. The highest concentrations of African Americans are in the Southern United States, specifically Mississippi, Alabama and Georgia. The counties with the lowest populations of African Americans are in the upper Midwest and Mountain regions.</a:t>
            </a:r>
          </a:p>
        </p:txBody>
      </p:sp>
      <p:sp>
        <p:nvSpPr>
          <p:cNvPr id="13" name="Text Placeholder 4">
            <a:extLst>
              <a:ext uri="{FF2B5EF4-FFF2-40B4-BE49-F238E27FC236}">
                <a16:creationId xmlns:a16="http://schemas.microsoft.com/office/drawing/2014/main" id="{5EAE6B11-6D50-48A4-B17B-A32DB72B2C36}"/>
              </a:ext>
            </a:extLst>
          </p:cNvPr>
          <p:cNvSpPr>
            <a:spLocks noGrp="1"/>
          </p:cNvSpPr>
          <p:nvPr>
            <p:ph type="body" sz="quarter" idx="13"/>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9" name="Slide Number Placeholder 5">
            <a:extLst>
              <a:ext uri="{FF2B5EF4-FFF2-40B4-BE49-F238E27FC236}">
                <a16:creationId xmlns:a16="http://schemas.microsoft.com/office/drawing/2014/main" id="{1EA42E8D-77F9-4984-8CF0-7D4E71667334}"/>
              </a:ext>
            </a:extLst>
          </p:cNvPr>
          <p:cNvSpPr>
            <a:spLocks noGrp="1"/>
          </p:cNvSpPr>
          <p:nvPr>
            <p:ph type="sldNum" sz="quarter" idx="10"/>
          </p:nvPr>
        </p:nvSpPr>
        <p:spPr/>
        <p:txBody>
          <a:bodyPr/>
          <a:lstStyle/>
          <a:p>
            <a:fld id="{68151E55-6873-49E2-B8D5-2F265E6F1973}" type="slidenum">
              <a:rPr lang="en-US" smtClean="0">
                <a:latin typeface="Sanserif"/>
              </a:rPr>
              <a:pPr/>
              <a:t>39</a:t>
            </a:fld>
            <a:endParaRPr lang="en-US" dirty="0">
              <a:latin typeface="Sanserif"/>
            </a:endParaRPr>
          </a:p>
        </p:txBody>
      </p:sp>
    </p:spTree>
    <p:extLst>
      <p:ext uri="{BB962C8B-B14F-4D97-AF65-F5344CB8AC3E}">
        <p14:creationId xmlns:p14="http://schemas.microsoft.com/office/powerpoint/2010/main" val="35769298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Political Context Now</a:t>
            </a:r>
            <a:endParaRPr lang="en-US" b="0" noProof="1">
              <a:latin typeface="Sanserif"/>
            </a:endParaRPr>
          </a:p>
        </p:txBody>
      </p:sp>
      <p:sp>
        <p:nvSpPr>
          <p:cNvPr id="9" name="Content Placeholder 2"/>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Current debates are over the size and role of government, how to foster economic development, and issues of health care and law enforcement.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Global environment is characterized by uncertainty and instability on many fronts.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North Korea, Russia, and China.</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Multiple issues in the Middle East.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a:t>
            </a:fld>
            <a:endParaRPr lang="en-US" dirty="0">
              <a:latin typeface="Sanserif"/>
            </a:endParaRPr>
          </a:p>
        </p:txBody>
      </p:sp>
    </p:spTree>
    <p:extLst>
      <p:ext uri="{BB962C8B-B14F-4D97-AF65-F5344CB8AC3E}">
        <p14:creationId xmlns:p14="http://schemas.microsoft.com/office/powerpoint/2010/main" val="3361171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0A2EBD-32AE-4AB7-A49B-4A363E8790F7}"/>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1.7 </a:t>
            </a:r>
            <a:r>
              <a:rPr kumimoji="0" lang="en-US" sz="2400" b="1" i="0" u="none" strike="noStrike" kern="1200" cap="none" spc="0" normalizeH="0" baseline="0" noProof="0" dirty="0">
                <a:ln>
                  <a:noFill/>
                </a:ln>
                <a:solidFill>
                  <a:prstClr val="black"/>
                </a:solidFill>
                <a:effectLst/>
                <a:uLnTx/>
                <a:uFillTx/>
                <a:latin typeface="Sanserif"/>
                <a:cs typeface="+mj-cs"/>
              </a:rPr>
              <a:t>Where Hispanics Live – </a:t>
            </a:r>
            <a:r>
              <a:rPr kumimoji="0" lang="en-US" sz="2400" b="1" i="0" u="none" strike="noStrike" kern="1200" cap="none" spc="0" normalizeH="0" baseline="0" noProof="0" dirty="0">
                <a:ln>
                  <a:noFill/>
                </a:ln>
                <a:solidFill>
                  <a:srgbClr val="C00000"/>
                </a:solidFill>
                <a:effectLst/>
                <a:uLnTx/>
                <a:uFillTx/>
                <a:latin typeface="Sanserif"/>
                <a:cs typeface="+mj-cs"/>
              </a:rPr>
              <a:t>Text Alternative</a:t>
            </a:r>
            <a:endParaRPr lang="en-IN" dirty="0">
              <a:solidFill>
                <a:srgbClr val="C00000"/>
              </a:solidFill>
              <a:latin typeface="Sanserif"/>
            </a:endParaRPr>
          </a:p>
        </p:txBody>
      </p:sp>
      <p:sp>
        <p:nvSpPr>
          <p:cNvPr id="11" name="Text Placeholder 2">
            <a:extLst>
              <a:ext uri="{FF2B5EF4-FFF2-40B4-BE49-F238E27FC236}">
                <a16:creationId xmlns:a16="http://schemas.microsoft.com/office/drawing/2014/main" id="{EB0F922B-5DD0-42F9-AD03-0E50BBD324CC}"/>
              </a:ext>
            </a:extLst>
          </p:cNvPr>
          <p:cNvSpPr>
            <a:spLocks noGrp="1"/>
          </p:cNvSpPr>
          <p:nvPr>
            <p:ph type="body" sz="quarter" idx="11"/>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12" name="Content Placeholder 3">
            <a:extLst>
              <a:ext uri="{FF2B5EF4-FFF2-40B4-BE49-F238E27FC236}">
                <a16:creationId xmlns:a16="http://schemas.microsoft.com/office/drawing/2014/main" id="{D44612F3-6F00-4823-BF15-1C559A6B73F4}"/>
              </a:ext>
            </a:extLst>
          </p:cNvPr>
          <p:cNvSpPr>
            <a:spLocks noGrp="1"/>
          </p:cNvSpPr>
          <p:nvPr>
            <p:ph sz="quarter" idx="12"/>
          </p:nvPr>
        </p:nvSpPr>
        <p:spPr/>
        <p:txBody>
          <a:bodyPr/>
          <a:lstStyle/>
          <a:p>
            <a:r>
              <a:rPr lang="en-IN" dirty="0">
                <a:latin typeface="Sanserif"/>
              </a:rPr>
              <a:t>Density map showing the distribution of Hispanic Americans in the United States by county. The majority of Hispanic Americans reside is the Southwest and West, with the highest concentrations in Texas, New Mexico and California.  The counties with the lowest populations of Hispanic Americans are in the Upper Mountain region and the North Central United States.</a:t>
            </a:r>
          </a:p>
        </p:txBody>
      </p:sp>
      <p:sp>
        <p:nvSpPr>
          <p:cNvPr id="13" name="Text Placeholder 4">
            <a:extLst>
              <a:ext uri="{FF2B5EF4-FFF2-40B4-BE49-F238E27FC236}">
                <a16:creationId xmlns:a16="http://schemas.microsoft.com/office/drawing/2014/main" id="{52779AC2-7A77-48EE-959F-31154105FA34}"/>
              </a:ext>
            </a:extLst>
          </p:cNvPr>
          <p:cNvSpPr>
            <a:spLocks noGrp="1"/>
          </p:cNvSpPr>
          <p:nvPr>
            <p:ph type="body" sz="quarter" idx="13"/>
          </p:nvPr>
        </p:nvSpPr>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9" name="Slide Number Placeholder 5">
            <a:extLst>
              <a:ext uri="{FF2B5EF4-FFF2-40B4-BE49-F238E27FC236}">
                <a16:creationId xmlns:a16="http://schemas.microsoft.com/office/drawing/2014/main" id="{425C3637-E81D-459E-8BF4-081B1A2D76A2}"/>
              </a:ext>
            </a:extLst>
          </p:cNvPr>
          <p:cNvSpPr>
            <a:spLocks noGrp="1"/>
          </p:cNvSpPr>
          <p:nvPr>
            <p:ph type="sldNum" sz="quarter" idx="10"/>
          </p:nvPr>
        </p:nvSpPr>
        <p:spPr/>
        <p:txBody>
          <a:bodyPr/>
          <a:lstStyle/>
          <a:p>
            <a:fld id="{68151E55-6873-49E2-B8D5-2F265E6F1973}" type="slidenum">
              <a:rPr lang="en-US" smtClean="0">
                <a:latin typeface="Sanserif"/>
              </a:rPr>
              <a:pPr/>
              <a:t>40</a:t>
            </a:fld>
            <a:endParaRPr lang="en-US" dirty="0">
              <a:latin typeface="Sanserif"/>
            </a:endParaRPr>
          </a:p>
        </p:txBody>
      </p:sp>
    </p:spTree>
    <p:extLst>
      <p:ext uri="{BB962C8B-B14F-4D97-AF65-F5344CB8AC3E}">
        <p14:creationId xmlns:p14="http://schemas.microsoft.com/office/powerpoint/2010/main" val="2938996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Americans’ Efficacy</a:t>
            </a:r>
            <a:endParaRPr lang="en-US" b="0" noProof="1">
              <a:latin typeface="Sanserif"/>
            </a:endParaRPr>
          </a:p>
        </p:txBody>
      </p:sp>
      <p:sp>
        <p:nvSpPr>
          <p:cNvPr id="9" name="Content Placeholder 2"/>
          <p:cNvSpPr>
            <a:spLocks noGrp="1"/>
          </p:cNvSpPr>
          <p:nvPr>
            <p:ph sz="quarter" idx="20"/>
          </p:nvPr>
        </p:nvSpPr>
        <p:spPr>
          <a:xfrm>
            <a:off x="342900" y="1524000"/>
            <a:ext cx="8191500"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Americans today demonstrate increased cynicism, lower trust in government, lack of </a:t>
            </a:r>
            <a:r>
              <a:rPr kumimoji="0" lang="en-US" altLang="en-US" sz="2800" b="1" i="0" u="none" strike="noStrike" kern="1200" cap="none" spc="0" normalizeH="0" baseline="0" noProof="0" dirty="0">
                <a:ln>
                  <a:noFill/>
                </a:ln>
                <a:solidFill>
                  <a:prstClr val="black"/>
                </a:solidFill>
                <a:effectLst/>
                <a:uLnTx/>
                <a:uFillTx/>
                <a:latin typeface="Sanserif"/>
                <a:cs typeface="+mn-cs"/>
              </a:rPr>
              <a:t>efficacy</a:t>
            </a:r>
            <a:r>
              <a:rPr kumimoji="0" lang="en-US" altLang="en-US" sz="2800" b="0" i="0" u="none" strike="noStrike" kern="1200" cap="none" spc="0" normalizeH="0" baseline="0" noProof="0" dirty="0">
                <a:ln>
                  <a:noFill/>
                </a:ln>
                <a:solidFill>
                  <a:prstClr val="black"/>
                </a:solidFill>
                <a:effectLst/>
                <a:uLnTx/>
                <a:uFillTx/>
                <a:latin typeface="Sanserif"/>
                <a:cs typeface="+mn-cs"/>
              </a:rPr>
              <a:t>, and apathy.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Low voter turnout.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Many young people are enthusiastic participants in civic and political life.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Benefits of civic engagement: increased knowledge, better communication, and the ability to advocate for one’s interests.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Local communities, states, and the nation in turn benefit from an engaged populace.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a:t>
            </a:fld>
            <a:endParaRPr lang="en-US" dirty="0">
              <a:latin typeface="Sanserif"/>
            </a:endParaRPr>
          </a:p>
        </p:txBody>
      </p:sp>
    </p:spTree>
    <p:extLst>
      <p:ext uri="{BB962C8B-B14F-4D97-AF65-F5344CB8AC3E}">
        <p14:creationId xmlns:p14="http://schemas.microsoft.com/office/powerpoint/2010/main" val="124104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9C35-3764-450A-AA6C-DF6BFA2F6FF7}"/>
              </a:ext>
            </a:extLst>
          </p:cNvPr>
          <p:cNvSpPr>
            <a:spLocks noGrp="1"/>
          </p:cNvSpPr>
          <p:nvPr>
            <p:ph type="title"/>
          </p:nvPr>
        </p:nvSpPr>
        <p:spPr>
          <a:xfrm>
            <a:off x="1983095" y="4969409"/>
            <a:ext cx="4791075" cy="717869"/>
          </a:xfrm>
        </p:spPr>
        <p:txBody>
          <a:bodyPr>
            <a:normAutofit fontScale="90000"/>
          </a:bodyPr>
          <a:lstStyle/>
          <a:p>
            <a:pPr algn="l"/>
            <a:r>
              <a:rPr kumimoji="0" lang="en-US" sz="2400" b="1" i="0" u="none" strike="noStrike" kern="1200" cap="none" spc="0" normalizeH="0" baseline="0" noProof="0" dirty="0">
                <a:ln>
                  <a:noFill/>
                </a:ln>
                <a:solidFill>
                  <a:srgbClr val="C30C20"/>
                </a:solidFill>
                <a:effectLst/>
                <a:uLnTx/>
                <a:uFillTx/>
                <a:latin typeface="Sanserif"/>
                <a:cs typeface="+mj-cs"/>
              </a:rPr>
              <a:t>Figure 1.1 </a:t>
            </a:r>
            <a:r>
              <a:rPr kumimoji="0" lang="en-US" sz="2400" b="1" i="0" u="none" strike="noStrike" kern="1200" cap="none" spc="0" normalizeH="0" baseline="0" noProof="0" dirty="0">
                <a:ln>
                  <a:noFill/>
                </a:ln>
                <a:solidFill>
                  <a:prstClr val="black"/>
                </a:solidFill>
                <a:effectLst/>
                <a:uLnTx/>
                <a:uFillTx/>
                <a:latin typeface="Sanserif"/>
                <a:cs typeface="+mj-cs"/>
              </a:rPr>
              <a:t>Voter Turnout in Presidential Elections (2004 to 2020) by Voter Age</a:t>
            </a:r>
            <a:endParaRPr lang="en-IN" dirty="0">
              <a:latin typeface="Sanserif"/>
            </a:endParaRPr>
          </a:p>
        </p:txBody>
      </p:sp>
      <p:pic>
        <p:nvPicPr>
          <p:cNvPr id="14" name="Picture 2" descr="Of voters aged 18 to 29, about 44% voted in 2004; about 48% in 2008; 40% in 2012; and about 43% in 2016.">
            <a:extLst>
              <a:ext uri="{FF2B5EF4-FFF2-40B4-BE49-F238E27FC236}">
                <a16:creationId xmlns:a16="http://schemas.microsoft.com/office/drawing/2014/main" id="{ABD301B5-0477-466F-9679-A86C58A0DA54}"/>
              </a:ext>
            </a:extLst>
          </p:cNvPr>
          <p:cNvPicPr>
            <a:picLocks noChangeAspect="1"/>
          </p:cNvPicPr>
          <p:nvPr/>
        </p:nvPicPr>
        <p:blipFill rotWithShape="1">
          <a:blip r:embed="rId2">
            <a:extLst>
              <a:ext uri="{28A0092B-C50C-407E-A947-70E740481C1C}">
                <a14:useLocalDpi xmlns:a14="http://schemas.microsoft.com/office/drawing/2010/main" val="0"/>
              </a:ext>
            </a:extLst>
          </a:blip>
          <a:srcRect l="-15101" r="-15101"/>
          <a:stretch/>
        </p:blipFill>
        <p:spPr>
          <a:xfrm>
            <a:off x="1295400" y="230859"/>
            <a:ext cx="6551612" cy="4533630"/>
          </a:xfrm>
          <a:prstGeom prst="rect">
            <a:avLst/>
          </a:prstGeom>
        </p:spPr>
      </p:pic>
      <p:sp>
        <p:nvSpPr>
          <p:cNvPr id="4" name="Content Placeholder 3">
            <a:extLst>
              <a:ext uri="{FF2B5EF4-FFF2-40B4-BE49-F238E27FC236}">
                <a16:creationId xmlns:a16="http://schemas.microsoft.com/office/drawing/2014/main" id="{85B349F9-B127-42B2-BEC8-C412BBC6D153}"/>
              </a:ext>
            </a:extLst>
          </p:cNvPr>
          <p:cNvSpPr>
            <a:spLocks noGrp="1"/>
          </p:cNvSpPr>
          <p:nvPr>
            <p:ph idx="13"/>
          </p:nvPr>
        </p:nvSpPr>
        <p:spPr>
          <a:xfrm>
            <a:off x="1983095" y="5749276"/>
            <a:ext cx="5181600" cy="499124"/>
          </a:xfrm>
        </p:spPr>
        <p:txBody>
          <a:bodyPr>
            <a:normAutofit lnSpcReduction="1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erif"/>
                <a:cs typeface="+mn-cs"/>
              </a:rPr>
              <a:t>How has the turnout rate changed over time for voters aged 18 to 29? For other age groups? </a:t>
            </a:r>
          </a:p>
        </p:txBody>
      </p:sp>
      <p:sp>
        <p:nvSpPr>
          <p:cNvPr id="5" name="Text Placeholder 4">
            <a:extLst>
              <a:ext uri="{FF2B5EF4-FFF2-40B4-BE49-F238E27FC236}">
                <a16:creationId xmlns:a16="http://schemas.microsoft.com/office/drawing/2014/main" id="{7AFE82F9-C421-4508-AB28-453C10593885}"/>
              </a:ext>
            </a:extLst>
          </p:cNvPr>
          <p:cNvSpPr>
            <a:spLocks noGrp="1"/>
          </p:cNvSpPr>
          <p:nvPr>
            <p:ph sz="quarter" idx="20"/>
          </p:nvPr>
        </p:nvSpPr>
        <p:spPr/>
        <p:txBody>
          <a:bodyPr/>
          <a:lstStyle/>
          <a:p>
            <a:r>
              <a:rPr lang="en-US" sz="800" noProof="1">
                <a:latin typeface="Sanserif"/>
                <a:hlinkClick r:id="rId3" action="ppaction://hlinksldjump"/>
              </a:rPr>
              <a:t>Access the text alternative for slide images.</a:t>
            </a:r>
            <a:endParaRPr lang="en-US" sz="800" noProof="1">
              <a:latin typeface="Sanserif"/>
            </a:endParaRPr>
          </a:p>
        </p:txBody>
      </p:sp>
      <p:sp>
        <p:nvSpPr>
          <p:cNvPr id="6" name="Text Placeholder 5">
            <a:extLst>
              <a:ext uri="{FF2B5EF4-FFF2-40B4-BE49-F238E27FC236}">
                <a16:creationId xmlns:a16="http://schemas.microsoft.com/office/drawing/2014/main" id="{D1B99AEE-B388-49A1-AC51-6344FBA882E6}"/>
              </a:ext>
            </a:extLst>
          </p:cNvPr>
          <p:cNvSpPr>
            <a:spLocks noGrp="1"/>
          </p:cNvSpPr>
          <p:nvPr>
            <p:ph type="body" sz="quarter" idx="4294967295"/>
          </p:nvPr>
        </p:nvSpPr>
        <p:spPr>
          <a:xfrm>
            <a:off x="1592570" y="6673501"/>
            <a:ext cx="6932612" cy="184469"/>
          </a:xfrm>
        </p:spPr>
        <p:txBody>
          <a:bodyPr>
            <a:noAutofit/>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erif"/>
                <a:cs typeface="+mn-cs"/>
              </a:rPr>
              <a:t>SOURCE: </a:t>
            </a:r>
            <a:r>
              <a:rPr kumimoji="0" lang="en-US" sz="800" b="0" i="0" u="none" strike="noStrike" kern="1200" cap="none" spc="0" normalizeH="0" baseline="0" noProof="0" dirty="0">
                <a:ln>
                  <a:noFill/>
                </a:ln>
                <a:solidFill>
                  <a:schemeClr val="tx1"/>
                </a:solidFill>
                <a:effectLst/>
                <a:uLnTx/>
                <a:uFillTx/>
                <a:latin typeface="Sanserif"/>
                <a:cs typeface="+mn-cs"/>
              </a:rPr>
              <a:t>United States Elections Project.</a:t>
            </a:r>
          </a:p>
        </p:txBody>
      </p:sp>
      <p:sp>
        <p:nvSpPr>
          <p:cNvPr id="7" name="Slide Number Placeholder 6">
            <a:extLst>
              <a:ext uri="{FF2B5EF4-FFF2-40B4-BE49-F238E27FC236}">
                <a16:creationId xmlns:a16="http://schemas.microsoft.com/office/drawing/2014/main" id="{C756BED8-7681-4EE0-9DC3-8DCE6C91C51D}"/>
              </a:ext>
            </a:extLst>
          </p:cNvPr>
          <p:cNvSpPr>
            <a:spLocks noGrp="1"/>
          </p:cNvSpPr>
          <p:nvPr>
            <p:ph type="sldNum" sz="quarter" idx="10"/>
          </p:nvPr>
        </p:nvSpPr>
        <p:spPr/>
        <p:txBody>
          <a:bodyPr/>
          <a:lstStyle/>
          <a:p>
            <a:fld id="{68151E55-6873-49E2-B8D5-2F265E6F1973}" type="slidenum">
              <a:rPr lang="en-US" smtClean="0">
                <a:latin typeface="Sanserif"/>
              </a:rPr>
              <a:pPr/>
              <a:t>6</a:t>
            </a:fld>
            <a:endParaRPr lang="en-US" dirty="0">
              <a:latin typeface="Sanserif"/>
            </a:endParaRPr>
          </a:p>
        </p:txBody>
      </p:sp>
    </p:spTree>
    <p:extLst>
      <p:ext uri="{BB962C8B-B14F-4D97-AF65-F5344CB8AC3E}">
        <p14:creationId xmlns:p14="http://schemas.microsoft.com/office/powerpoint/2010/main" val="316312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90750" y="152400"/>
            <a:ext cx="47625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Civic Engagement: Acting on Your Views</a:t>
            </a:r>
            <a:endParaRPr lang="en-US" b="0" noProof="1">
              <a:latin typeface="Sanserif"/>
            </a:endParaRPr>
          </a:p>
        </p:txBody>
      </p:sp>
      <p:sp>
        <p:nvSpPr>
          <p:cNvPr id="9" name="Content Placeholder 2"/>
          <p:cNvSpPr>
            <a:spLocks noGrp="1"/>
          </p:cNvSpPr>
          <p:nvPr>
            <p:ph sz="quarter" idx="20"/>
          </p:nvPr>
        </p:nvSpPr>
        <p:spPr>
          <a:xfrm>
            <a:off x="342900" y="1524000"/>
            <a:ext cx="8283512" cy="48006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Civic engagement</a:t>
            </a:r>
            <a:r>
              <a:rPr kumimoji="0" lang="en-US" altLang="en-US" sz="2800" b="0" i="0" u="none" strike="noStrike" kern="1200" cap="none" spc="0" normalizeH="0" baseline="0" noProof="0" dirty="0">
                <a:ln>
                  <a:noFill/>
                </a:ln>
                <a:solidFill>
                  <a:prstClr val="black"/>
                </a:solidFill>
                <a:effectLst/>
                <a:uLnTx/>
                <a:uFillTx/>
                <a:latin typeface="Sanserif"/>
                <a:cs typeface="+mn-cs"/>
              </a:rPr>
              <a:t>: individual and collective actions designed to identify and address issues of public concern (e.g. volunteering, group involvement, campaigning).</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Political engagement</a:t>
            </a:r>
            <a:r>
              <a:rPr kumimoji="0" lang="en-US" altLang="en-US" sz="2800" b="0" i="0" u="none" strike="noStrike" kern="1200" cap="none" spc="0" normalizeH="0" baseline="0" noProof="0" dirty="0">
                <a:ln>
                  <a:noFill/>
                </a:ln>
                <a:solidFill>
                  <a:prstClr val="black"/>
                </a:solidFill>
                <a:effectLst/>
                <a:uLnTx/>
                <a:uFillTx/>
                <a:latin typeface="Sanserif"/>
                <a:cs typeface="+mn-cs"/>
              </a:rPr>
              <a:t>: citizen actions intended to solve problems through political means.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Get involved! </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7</a:t>
            </a:fld>
            <a:endParaRPr lang="en-US" dirty="0">
              <a:latin typeface="Sanserif"/>
            </a:endParaRPr>
          </a:p>
        </p:txBody>
      </p:sp>
    </p:spTree>
    <p:extLst>
      <p:ext uri="{BB962C8B-B14F-4D97-AF65-F5344CB8AC3E}">
        <p14:creationId xmlns:p14="http://schemas.microsoft.com/office/powerpoint/2010/main" val="45526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What Government Does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7353300" cy="48006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Key functions of </a:t>
            </a:r>
            <a:r>
              <a:rPr kumimoji="0" lang="en-US" sz="2800" b="1" i="0" u="none" strike="noStrike" kern="1200" cap="none" spc="0" normalizeH="0" baseline="0" noProof="0" dirty="0">
                <a:ln>
                  <a:noFill/>
                </a:ln>
                <a:solidFill>
                  <a:prstClr val="black"/>
                </a:solidFill>
                <a:effectLst/>
                <a:uLnTx/>
                <a:uFillTx/>
                <a:latin typeface="Sanserif"/>
                <a:cs typeface="+mn-cs"/>
              </a:rPr>
              <a:t>governments</a:t>
            </a:r>
            <a:r>
              <a:rPr kumimoji="0" lang="en-US" sz="2800" b="0" i="0" u="none" strike="noStrike" kern="1200" cap="none" spc="0" normalizeH="0" baseline="0" noProof="0" dirty="0">
                <a:ln>
                  <a:noFill/>
                </a:ln>
                <a:solidFill>
                  <a:prstClr val="black"/>
                </a:solidFill>
                <a:effectLst/>
                <a:uLnTx/>
                <a:uFillTx/>
                <a:latin typeface="Sanserif"/>
                <a:cs typeface="+mn-cs"/>
              </a:rPr>
              <a:t> such as that of the United States: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To protect their sovereign territory and their citizens and to provide national defense.</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To preserve order and stability.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To establish and maintain a legal system.</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To provide services.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To raise and spend money.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To socialize new generations.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8</a:t>
            </a:fld>
            <a:endParaRPr lang="en-US" dirty="0">
              <a:latin typeface="Sanserif"/>
            </a:endParaRPr>
          </a:p>
        </p:txBody>
      </p:sp>
    </p:spTree>
    <p:extLst>
      <p:ext uri="{BB962C8B-B14F-4D97-AF65-F5344CB8AC3E}">
        <p14:creationId xmlns:p14="http://schemas.microsoft.com/office/powerpoint/2010/main" val="82972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What Government Does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US" b="0" noProof="1">
              <a:latin typeface="Sanserif"/>
            </a:endParaRPr>
          </a:p>
        </p:txBody>
      </p:sp>
      <p:sp>
        <p:nvSpPr>
          <p:cNvPr id="9" name="Content Placeholder 2"/>
          <p:cNvSpPr>
            <a:spLocks noGrp="1"/>
          </p:cNvSpPr>
          <p:nvPr>
            <p:ph sz="quarter" idx="20"/>
          </p:nvPr>
        </p:nvSpPr>
        <p:spPr>
          <a:xfrm>
            <a:off x="342900" y="1524000"/>
            <a:ext cx="8283512" cy="48006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Citizens</a:t>
            </a:r>
            <a:r>
              <a:rPr kumimoji="0" lang="en-US" sz="2800" b="0" i="0" u="none" strike="noStrike" kern="1200" cap="none" spc="0" normalizeH="0" baseline="0" noProof="0" dirty="0">
                <a:ln>
                  <a:noFill/>
                </a:ln>
                <a:solidFill>
                  <a:prstClr val="black"/>
                </a:solidFill>
                <a:effectLst/>
                <a:uLnTx/>
                <a:uFillTx/>
                <a:latin typeface="Sanserif"/>
                <a:cs typeface="+mn-cs"/>
              </a:rPr>
              <a:t> are those members of a political community who enjoy the rights, privileges, and responsibilities attached to membership.</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Sanserif"/>
                <a:cs typeface="+mn-cs"/>
              </a:rPr>
              <a:t>Naturalization</a:t>
            </a:r>
            <a:r>
              <a:rPr kumimoji="0" lang="en-US" sz="2400" b="0" i="0" u="none" strike="noStrike" kern="1200" cap="none" spc="0" normalizeH="0" baseline="0" noProof="0" dirty="0">
                <a:ln>
                  <a:noFill/>
                </a:ln>
                <a:solidFill>
                  <a:prstClr val="black"/>
                </a:solidFill>
                <a:effectLst/>
                <a:uLnTx/>
                <a:uFillTx/>
                <a:latin typeface="Sanserif"/>
                <a:cs typeface="+mn-cs"/>
              </a:rPr>
              <a:t>: the process of becoming a citizen by means other than birth, as in the case of immigrants.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Governments perform their functions on the basis of </a:t>
            </a:r>
            <a:r>
              <a:rPr kumimoji="0" lang="en-US" sz="2800" b="1" i="0" u="none" strike="noStrike" kern="1200" cap="none" spc="0" normalizeH="0" baseline="0" noProof="0" dirty="0">
                <a:ln>
                  <a:noFill/>
                </a:ln>
                <a:solidFill>
                  <a:prstClr val="black"/>
                </a:solidFill>
                <a:effectLst/>
                <a:uLnTx/>
                <a:uFillTx/>
                <a:latin typeface="Sanserif"/>
                <a:cs typeface="+mn-cs"/>
              </a:rPr>
              <a:t>legitimacy</a:t>
            </a:r>
            <a:r>
              <a:rPr kumimoji="0" lang="en-US" sz="2800" b="0" i="0" u="none" strike="noStrike" kern="1200" cap="none" spc="0" normalizeH="0" baseline="0" noProof="0" dirty="0">
                <a:ln>
                  <a:noFill/>
                </a:ln>
                <a:solidFill>
                  <a:prstClr val="black"/>
                </a:solidFill>
                <a:effectLst/>
                <a:uLnTx/>
                <a:uFillTx/>
                <a:latin typeface="Sanserif"/>
                <a:cs typeface="+mn-cs"/>
              </a:rPr>
              <a:t>—a quality conferred by citizens who believe its exercise of power is right and proper.</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Many of the services provided are </a:t>
            </a:r>
            <a:r>
              <a:rPr kumimoji="0" lang="en-US" sz="2400" b="1" i="0" u="none" strike="noStrike" kern="1200" cap="none" spc="0" normalizeH="0" baseline="0" noProof="0" dirty="0">
                <a:ln>
                  <a:noFill/>
                </a:ln>
                <a:solidFill>
                  <a:prstClr val="black"/>
                </a:solidFill>
                <a:effectLst/>
                <a:uLnTx/>
                <a:uFillTx/>
                <a:latin typeface="Sanserif"/>
                <a:cs typeface="+mn-cs"/>
              </a:rPr>
              <a:t>public goods</a:t>
            </a:r>
            <a:r>
              <a:rPr kumimoji="0" lang="en-US" sz="2400" b="0" i="0" u="none" strike="noStrike" kern="1200" cap="none" spc="0" normalizeH="0" baseline="0" noProof="0" dirty="0">
                <a:ln>
                  <a:noFill/>
                </a:ln>
                <a:solidFill>
                  <a:prstClr val="black"/>
                </a:solidFill>
                <a:effectLst/>
                <a:uLnTx/>
                <a:uFillTx/>
                <a:latin typeface="Sanserif"/>
                <a:cs typeface="+mn-cs"/>
              </a:rPr>
              <a:t>: those that cannot be limited and are available to all.</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9</a:t>
            </a:fld>
            <a:endParaRPr lang="en-US" dirty="0">
              <a:latin typeface="Sanserif"/>
            </a:endParaRPr>
          </a:p>
        </p:txBody>
      </p:sp>
    </p:spTree>
    <p:extLst>
      <p:ext uri="{BB962C8B-B14F-4D97-AF65-F5344CB8AC3E}">
        <p14:creationId xmlns:p14="http://schemas.microsoft.com/office/powerpoint/2010/main" val="460236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SECTOMILLISECCONVERTED" val="1"/>
  <p:tag name="MMPROD_UIDATA" val="&lt;database version=&quot;6.0&quot;&gt;&lt;object type=&quot;1&quot; unique_id=&quot;10001&quot;&gt;&lt;object type=&quot;8&quot; unique_id=&quot;10125&quot;&gt;&lt;/object&gt;&lt;object type=&quot;2&quot; unique_id=&quot;10126&quot;&gt;&lt;object type=&quot;3&quot; unique_id=&quot;10127&quot;&gt;&lt;property id=&quot;20148&quot; value=&quot;5&quot;/&gt;&lt;property id=&quot;20300&quot; value=&quot;Slide 1 - &amp;quot;Chapter 3: Federalism&amp;quot;&quot;/&gt;&lt;property id=&quot;20307&quot; value=&quot;269&quot;/&gt;&lt;/object&gt;&lt;object type=&quot;3&quot; unique_id=&quot;10128&quot;&gt;&lt;property id=&quot;20148&quot; value=&quot;5&quot;/&gt;&lt;property id=&quot;20300&quot; value=&quot;Slide 2 - &amp;quot;Federalism&amp;quot;&quot;/&gt;&lt;property id=&quot;20307&quot; value=&quot;270&quot;/&gt;&lt;/object&gt;&lt;object type=&quot;3&quot; unique_id=&quot;10129&quot;&gt;&lt;property id=&quot;20148&quot; value=&quot;5&quot;/&gt;&lt;property id=&quot;20300&quot; value=&quot;Slide 9 - &amp;quot;Federalism&amp;quot;&quot;/&gt;&lt;property id=&quot;20307&quot; value=&quot;298&quot;/&gt;&lt;/object&gt;&lt;object type=&quot;3&quot; unique_id=&quot;10130&quot;&gt;&lt;property id=&quot;20148&quot; value=&quot;5&quot;/&gt;&lt;property id=&quot;20300&quot; value=&quot;Slide 10 - &amp;quot;Federalism&amp;quot;&quot;/&gt;&lt;property id=&quot;20307&quot; value=&quot;299&quot;/&gt;&lt;/object&gt;&lt;object type=&quot;3&quot; unique_id=&quot;10133&quot;&gt;&lt;property id=&quot;20148&quot; value=&quot;5&quot;/&gt;&lt;property id=&quot;20300&quot; value=&quot;Slide 11 - &amp;quot;Constitutional Distribution &amp;#x0D;&amp;#x0A;of Authority&amp;quot;&quot;/&gt;&lt;property id=&quot;20307&quot; value=&quot;271&quot;/&gt;&lt;/object&gt;&lt;object type=&quot;3&quot; unique_id=&quot;10138&quot;&gt;&lt;property id=&quot;20148&quot; value=&quot;5&quot;/&gt;&lt;property id=&quot;20300&quot; value=&quot;Slide 20 - &amp;quot;The Supreme Court’s Interpretation of the Constitution’s Distribution of Authority&amp;quot;&quot;/&gt;&lt;property id=&quot;20307&quot; value=&quot;288&quot;/&gt;&lt;/object&gt;&lt;object type=&quot;3&quot; unique_id=&quot;10140&quot;&gt;&lt;property id=&quot;20148&quot; value=&quot;5&quot;/&gt;&lt;property id=&quot;20300&quot; value=&quot;Slide 26 - &amp;quot;Evolution of the Federal System&amp;quot;&quot;/&gt;&lt;property id=&quot;20307&quot; value=&quot;295&quot;/&gt;&lt;/object&gt;&lt;object type=&quot;3&quot; unique_id=&quot;10141&quot;&gt;&lt;property id=&quot;20148&quot; value=&quot;5&quot;/&gt;&lt;property id=&quot;20300&quot; value=&quot;Slide 31 - &amp;quot;Federalism&amp;quot;&quot;/&gt;&lt;property id=&quot;20307&quot; value=&quot;300&quot;/&gt;&lt;/object&gt;&lt;object type=&quot;3&quot; unique_id=&quot;10142&quot;&gt;&lt;property id=&quot;20148&quot; value=&quot;5&quot;/&gt;&lt;property id=&quot;20300&quot; value=&quot;Slide 32 - &amp;quot;Constitutional Amendments and the Evolution of Federalism&amp;quot;&quot;/&gt;&lt;property id=&quot;20307&quot; value=&quot;272&quot;/&gt;&lt;/object&gt;&lt;object type=&quot;3&quot; unique_id=&quot;10143&quot;&gt;&lt;property id=&quot;20148&quot; value=&quot;5&quot;/&gt;&lt;property id=&quot;20300&quot; value=&quot;Slide 35 - &amp;quot;Further Evolutionary Landmarks: &amp;#x0D;&amp;#x0A;Grants-in-Aid&amp;quot;&quot;/&gt;&lt;property id=&quot;20307&quot; value=&quot;289&quot;/&gt;&lt;/object&gt;&lt;object type=&quot;3&quot; unique_id=&quot;10145&quot;&gt;&lt;property id=&quot;20148&quot; value=&quot;5&quot;/&gt;&lt;property id=&quot;20300&quot; value=&quot;Slide 3 - &amp;quot;Unitary System&amp;quot;&quot;/&gt;&lt;property id=&quot;20307&quot; value=&quot;301&quot;/&gt;&lt;/object&gt;&lt;object type=&quot;3&quot; unique_id=&quot;10146&quot;&gt;&lt;property id=&quot;20148&quot; value=&quot;5&quot;/&gt;&lt;property id=&quot;20300&quot; value=&quot;Slide 4 - &amp;quot;&amp;#x0D;&amp;#x0A;Confederal System&amp;#x0D;&amp;#x0A;&amp;quot;&quot;/&gt;&lt;property id=&quot;20307&quot; value=&quot;302&quot;/&gt;&lt;/object&gt;&lt;object type=&quot;3&quot; unique_id=&quot;10147&quot;&gt;&lt;property id=&quot;20148&quot; value=&quot;5&quot;/&gt;&lt;property id=&quot;20300&quot; value=&quot;Slide 5 - &amp;quot;&amp;#x0D;&amp;#x0A;Federal System&amp;#x0D;&amp;#x0A;&amp;quot;&quot;/&gt;&lt;property id=&quot;20307&quot; value=&quot;303&quot;/&gt;&lt;/object&gt;&lt;object type=&quot;3&quot; unique_id=&quot;10148&quot;&gt;&lt;property id=&quot;20148&quot; value=&quot;5&quot;/&gt;&lt;property id=&quot;20300&quot; value=&quot;Slide 7 - &amp;quot;What a Federal System Means for Citizens&amp;quot;&quot;/&gt;&lt;property id=&quot;20307&quot; value=&quot;304&quot;/&gt;&lt;/object&gt;&lt;object type=&quot;3&quot; unique_id=&quot;10149&quot;&gt;&lt;property id=&quot;20148&quot; value=&quot;5&quot;/&gt;&lt;property id=&quot;20300&quot; value=&quot;Slide 12 - &amp;quot;&amp;#x0D;&amp;#x0A;Concurrent Sovereign Authority&amp;#x0D;&amp;#x0A;&amp;quot;&quot;/&gt;&lt;property id=&quot;20307&quot; value=&quot;305&quot;/&gt;&lt;/object&gt;&lt;object type=&quot;3&quot; unique_id=&quot;10150&quot;&gt;&lt;property id=&quot;20148&quot; value=&quot;5&quot;/&gt;&lt;property id=&quot;20300&quot; value=&quot;Slide 14 - &amp;quot;&amp;#x0D;&amp;#x0A;National Sovereignty&amp;#x0D;&amp;#x0A;&amp;quot;&quot;/&gt;&lt;property id=&quot;20307&quot; value=&quot;307&quot;/&gt;&lt;/object&gt;&lt;object type=&quot;3&quot; unique_id=&quot;10151&quot;&gt;&lt;property id=&quot;20148&quot; value=&quot;5&quot;/&gt;&lt;property id=&quot;20300&quot; value=&quot;Slide 16 - &amp;quot;&amp;#x0D;&amp;#x0A;The Supremacy Clause&amp;#x0D;&amp;#x0A;&amp;quot;&quot;/&gt;&lt;property id=&quot;20307&quot; value=&quot;306&quot;/&gt;&lt;/object&gt;&lt;object type=&quot;3&quot; unique_id=&quot;10152&quot;&gt;&lt;property id=&quot;20148&quot; value=&quot;5&quot;/&gt;&lt;property id=&quot;20300&quot; value=&quot;Slide 17 - &amp;quot;&amp;#x0D;&amp;#x0A;National Treaties &amp;#x0D;&amp;#x0A;with Indian Nations&amp;#x0D;&amp;#x0A;&amp;quot;&quot;/&gt;&lt;property id=&quot;20307&quot; value=&quot;308&quot;/&gt;&lt;/object&gt;&lt;object type=&quot;3&quot; unique_id=&quot;10153&quot;&gt;&lt;property id=&quot;20148&quot; value=&quot;5&quot;/&gt;&lt;property id=&quot;20300&quot; value=&quot;Slide 18 - &amp;quot;&amp;#x0D;&amp;#x0A;State Sovereignty&amp;#x0D;&amp;#x0A;&amp;quot;&quot;/&gt;&lt;property id=&quot;20307&quot; value=&quot;309&quot;/&gt;&lt;/object&gt;&lt;object type=&quot;3&quot; unique_id=&quot;10154&quot;&gt;&lt;property id=&quot;20148&quot; value=&quot;5&quot;/&gt;&lt;property id=&quot;20300&quot; value=&quot;Slide 21 - &amp;quot;&amp;#x0D;&amp;#x0A;The Power to &amp;#x0D;&amp;#x0A;Regulate Commerce&amp;#x0D;&amp;#x0A;&amp;quot;&quot;/&gt;&lt;property id=&quot;20307&quot; value=&quot;311&quot;/&gt;&lt;/object&gt;&lt;object type=&quot;3&quot; unique_id=&quot;10155&quot;&gt;&lt;property id=&quot;20148&quot; value=&quot;5&quot;/&gt;&lt;property id=&quot;20300&quot; value=&quot;Slide 22 - &amp;quot;&amp;#x0D;&amp;#x0A;The Power to Provide for the General Welfare&amp;#x0D;&amp;#x0A;&amp;quot;&quot;/&gt;&lt;property id=&quot;20307&quot; value=&quot;310&quot;/&gt;&lt;/object&gt;&lt;object type=&quot;3&quot; unique_id=&quot;10156&quot;&gt;&lt;property id=&quot;20148&quot; value=&quot;5&quot;/&gt;&lt;property id=&quot;20300&quot; value=&quot;Slide 24 - &amp;quot;&amp;#x0D;&amp;#x0A;State-to-State Obligations: Horizontal Federalism&amp;#x0D;&amp;#x0A;&amp;quot;&quot;/&gt;&lt;property id=&quot;20307&quot; value=&quot;312&quot;/&gt;&lt;/object&gt;&lt;object type=&quot;3&quot; unique_id=&quot;10157&quot;&gt;&lt;property id=&quot;20148&quot; value=&quot;5&quot;/&gt;&lt;property id=&quot;20300&quot; value=&quot;Slide 25 - &amp;quot;&amp;#x0D;&amp;#x0A;Judicial Federalism&amp;#x0D;&amp;#x0A;&amp;quot;&quot;/&gt;&lt;property id=&quot;20307&quot; value=&quot;313&quot;/&gt;&lt;/object&gt;&lt;object type=&quot;3&quot; unique_id=&quot;10158&quot;&gt;&lt;property id=&quot;20148&quot; value=&quot;5&quot;/&gt;&lt;property id=&quot;20300&quot; value=&quot;Slide 27 - &amp;quot;&amp;#x0D;&amp;#x0A;Dual Federalism&amp;#x0D;&amp;#x0A;&amp;quot;&quot;/&gt;&lt;property id=&quot;20307&quot; value=&quot;314&quot;/&gt;&lt;/object&gt;&lt;object type=&quot;3&quot; unique_id=&quot;10159&quot;&gt;&lt;property id=&quot;20148&quot; value=&quot;5&quot;/&gt;&lt;property id=&quot;20300&quot; value=&quot;Slide 28 - &amp;quot;&amp;#x0D;&amp;#x0A;Cooperative Federalism&amp;#x0D;&amp;#x0A;&amp;quot;&quot;/&gt;&lt;property id=&quot;20307&quot; value=&quot;315&quot;/&gt;&lt;/object&gt;&lt;object type=&quot;3&quot; unique_id=&quot;10160&quot;&gt;&lt;property id=&quot;20148&quot; value=&quot;5&quot;/&gt;&lt;property id=&quot;20300&quot; value=&quot;Slide 29 - &amp;quot;&amp;#x0D;&amp;#x0A;Centralized Federalism&amp;#x0D;&amp;#x0A;&amp;quot;&quot;/&gt;&lt;property id=&quot;20307&quot; value=&quot;316&quot;/&gt;&lt;/object&gt;&lt;object type=&quot;3&quot; unique_id=&quot;10161&quot;&gt;&lt;property id=&quot;20148&quot; value=&quot;5&quot;/&gt;&lt;property id=&quot;20300&quot; value=&quot;Slide 30 - &amp;quot;&amp;#x0D;&amp;#x0A;Conflicted Federalism&amp;#x0D;&amp;#x0A;&amp;quot;&quot;/&gt;&lt;property id=&quot;20307&quot; value=&quot;317&quot;/&gt;&lt;/object&gt;&lt;object type=&quot;3&quot; unique_id=&quot;10162&quot;&gt;&lt;property id=&quot;20148&quot; value=&quot;5&quot;/&gt;&lt;property id=&quot;20300&quot; value=&quot;Slide 36 - &amp;quot;&amp;#x0D;&amp;#x0A;Categorical Grants&amp;#x0D;&amp;#x0A;&amp;quot;&quot;/&gt;&lt;property id=&quot;20307&quot; value=&quot;319&quot;/&gt;&lt;/object&gt;&lt;object type=&quot;3&quot; unique_id=&quot;10163&quot;&gt;&lt;property id=&quot;20148&quot; value=&quot;5&quot;/&gt;&lt;property id=&quot;20300&quot; value=&quot;Slide 37 - &amp;quot;&amp;#x0D;&amp;#x0A;Block Grants&amp;#x0D;&amp;#x0A;&amp;quot;&quot;/&gt;&lt;property id=&quot;20307&quot; value=&quot;318&quot;/&gt;&lt;/object&gt;&lt;object type=&quot;3&quot; unique_id=&quot;10165&quot;&gt;&lt;property id=&quot;20148&quot; value=&quot;5&quot;/&gt;&lt;property id=&quot;20300&quot; value=&quot;Slide 39 - &amp;quot;&amp;#x0D;&amp;#x0A;Preemption&amp;#x0D;&amp;#x0A;&amp;quot;&quot;/&gt;&lt;property id=&quot;20307&quot; value=&quot;320&quot;/&gt;&lt;/object&gt;&lt;object type=&quot;3&quot; unique_id=&quot;10166&quot;&gt;&lt;property id=&quot;20148&quot; value=&quot;5&quot;/&gt;&lt;property id=&quot;20300&quot; value=&quot;Slide 38 - &amp;quot;Mandates&amp;quot;&quot;/&gt;&lt;property id=&quot;20307&quot; value=&quot;322&quot;/&gt;&lt;/object&gt;&lt;object type=&quot;3&quot; unique_id=&quot;10168&quot;&gt;&lt;property id=&quot;20148&quot; value=&quot;5&quot;/&gt;&lt;property id=&quot;20300&quot; value=&quot;Slide 41 - &amp;quot;Today’s Federalism&amp;quot;&quot;/&gt;&lt;property id=&quot;20307&quot; value=&quot;324&quot;/&gt;&lt;/object&gt;&lt;object type=&quot;3&quot; unique_id=&quot;10461&quot;&gt;&lt;property id=&quot;20148&quot; value=&quot;5&quot;/&gt;&lt;property id=&quot;20300&quot; value=&quot;Slide 6&quot;/&gt;&lt;property id=&quot;20307&quot; value=&quot;325&quot;/&gt;&lt;/object&gt;&lt;object type=&quot;3&quot; unique_id=&quot;10462&quot;&gt;&lt;property id=&quot;20148&quot; value=&quot;5&quot;/&gt;&lt;property id=&quot;20300&quot; value=&quot;Slide 8&quot;/&gt;&lt;property id=&quot;20307&quot; value=&quot;326&quot;/&gt;&lt;/object&gt;&lt;object type=&quot;3&quot; unique_id=&quot;10463&quot;&gt;&lt;property id=&quot;20148&quot; value=&quot;5&quot;/&gt;&lt;property id=&quot;20300&quot; value=&quot;Slide 13&quot;/&gt;&lt;property id=&quot;20307&quot; value=&quot;327&quot;/&gt;&lt;/object&gt;&lt;object type=&quot;3&quot; unique_id=&quot;10464&quot;&gt;&lt;property id=&quot;20148&quot; value=&quot;5&quot;/&gt;&lt;property id=&quot;20300&quot; value=&quot;Slide 15&quot;/&gt;&lt;property id=&quot;20307&quot; value=&quot;328&quot;/&gt;&lt;/object&gt;&lt;object type=&quot;3&quot; unique_id=&quot;10465&quot;&gt;&lt;property id=&quot;20148&quot; value=&quot;5&quot;/&gt;&lt;property id=&quot;20300&quot; value=&quot;Slide 19&quot;/&gt;&lt;property id=&quot;20307&quot; value=&quot;329&quot;/&gt;&lt;/object&gt;&lt;object type=&quot;3&quot; unique_id=&quot;10466&quot;&gt;&lt;property id=&quot;20148&quot; value=&quot;5&quot;/&gt;&lt;property id=&quot;20300&quot; value=&quot;Slide 23&quot;/&gt;&lt;property id=&quot;20307&quot; value=&quot;330&quot;/&gt;&lt;/object&gt;&lt;object type=&quot;3&quot; unique_id=&quot;10467&quot;&gt;&lt;property id=&quot;20148&quot; value=&quot;5&quot;/&gt;&lt;property id=&quot;20300&quot; value=&quot;Slide 33 - &amp;quot;Constitutional Amendments and the Evolution of Federalism&amp;quot;&quot;/&gt;&lt;property id=&quot;20307&quot; value=&quot;331&quot;/&gt;&lt;/object&gt;&lt;object type=&quot;3&quot; unique_id=&quot;10468&quot;&gt;&lt;property id=&quot;20148&quot; value=&quot;5&quot;/&gt;&lt;property id=&quot;20300&quot; value=&quot;Slide 34 - &amp;quot;Federal Grants-in-Aid to State and Local Governments (in millions of dollars)&amp;quot;&quot;/&gt;&lt;property id=&quot;20307&quot; value=&quot;332&quot;/&gt;&lt;/object&gt;&lt;object type=&quot;3&quot; unique_id=&quot;10469&quot;&gt;&lt;property id=&quot;20148&quot; value=&quot;5&quot;/&gt;&lt;property id=&quot;20300&quot; value=&quot;Slide 40 - &amp;quot;&amp;#x0D;&amp;#x0A;Preemption&amp;#x0D;&amp;#x0A;&amp;quot;&quot;/&gt;&lt;property id=&quot;20307&quot; value=&quot;333&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10.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1_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2016_HarrisonADNtx5</Template>
  <TotalTime>6252</TotalTime>
  <Words>2766</Words>
  <Application>Microsoft Office PowerPoint</Application>
  <PresentationFormat>On-screen Show (4:3)</PresentationFormat>
  <Paragraphs>255</Paragraphs>
  <Slides>40</Slides>
  <Notes>3</Notes>
  <HiddenSlides>7</HiddenSlides>
  <MMClips>0</MMClips>
  <ScaleCrop>false</ScaleCrop>
  <HeadingPairs>
    <vt:vector size="6" baseType="variant">
      <vt:variant>
        <vt:lpstr>Fonts Used</vt:lpstr>
      </vt:variant>
      <vt:variant>
        <vt:i4>5</vt:i4>
      </vt:variant>
      <vt:variant>
        <vt:lpstr>Theme</vt:lpstr>
      </vt:variant>
      <vt:variant>
        <vt:i4>10</vt:i4>
      </vt:variant>
      <vt:variant>
        <vt:lpstr>Slide Titles</vt:lpstr>
      </vt:variant>
      <vt:variant>
        <vt:i4>40</vt:i4>
      </vt:variant>
    </vt:vector>
  </HeadingPairs>
  <TitlesOfParts>
    <vt:vector size="55" baseType="lpstr">
      <vt:lpstr>Arial</vt:lpstr>
      <vt:lpstr>Calibri</vt:lpstr>
      <vt:lpstr>Calibri (Body)</vt:lpstr>
      <vt:lpstr>Sanserif</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1_Red bar footer BODY/MAIN CONTENT</vt:lpstr>
      <vt:lpstr>ClosingMaster</vt:lpstr>
      <vt:lpstr>Chapter 1</vt:lpstr>
      <vt:lpstr>y shd u stdy am dem now? Or, Why Should You Study American Democracy Now?</vt:lpstr>
      <vt:lpstr>How Technology Has Changed Politics</vt:lpstr>
      <vt:lpstr>The Political Context Now</vt:lpstr>
      <vt:lpstr>Americans’ Efficacy</vt:lpstr>
      <vt:lpstr>Figure 1.1 Voter Turnout in Presidential Elections (2004 to 2020) by Voter Age</vt:lpstr>
      <vt:lpstr>Civic Engagement: Acting on Your Views</vt:lpstr>
      <vt:lpstr>What Government Does 1</vt:lpstr>
      <vt:lpstr>What Government Does 2</vt:lpstr>
      <vt:lpstr>Types of Government 1</vt:lpstr>
      <vt:lpstr>Types of Government 2</vt:lpstr>
      <vt:lpstr>The Origins of American Democracy</vt:lpstr>
      <vt:lpstr>Democracy’s Origins in Popular Protest: The Influence of the Reformation and the Enlightenment</vt:lpstr>
      <vt:lpstr>The Modern Political Philosophy  of Hobbes and Locke 1</vt:lpstr>
      <vt:lpstr>The Modern Political Philosophy of Hobbes and Locke 2</vt:lpstr>
      <vt:lpstr>The Creation of the United States as an Experiment in Representative Democracy</vt:lpstr>
      <vt:lpstr>Political Culture and American Values 1</vt:lpstr>
      <vt:lpstr>Political Culture and American Values 2</vt:lpstr>
      <vt:lpstr>Ideology: A Prism for Viewing American Democracy 1</vt:lpstr>
      <vt:lpstr>Ideology: A Prism for Viewing American Democracy 2</vt:lpstr>
      <vt:lpstr>Ideology: A Prism for Viewing American Democracy 3</vt:lpstr>
      <vt:lpstr>Table 1.1 The Traditional Ideological Spectrum</vt:lpstr>
      <vt:lpstr>The Changing Face of American Democracy</vt:lpstr>
      <vt:lpstr>Figure 1.2 Growth of the U.S. Population from 1800 to 2050</vt:lpstr>
      <vt:lpstr>Figure 1.3 Population Distribution by County</vt:lpstr>
      <vt:lpstr>Figure 1.4 The Aging U.S. Population, 2000 to 2050</vt:lpstr>
      <vt:lpstr>Figure 1.5 Population by Race, 1990 to 2060</vt:lpstr>
      <vt:lpstr>Figure 1.6 Where African Americans Live</vt:lpstr>
      <vt:lpstr>Figure 1.7 Where Hispanics Live</vt:lpstr>
      <vt:lpstr>Review 1</vt:lpstr>
      <vt:lpstr>Review 2</vt:lpstr>
      <vt:lpstr>Questions?</vt:lpstr>
      <vt:lpstr>End of Main Content</vt:lpstr>
      <vt:lpstr>Accessibility Content: Text Alternatives for Images</vt:lpstr>
      <vt:lpstr>Figure 1.1 Voter Turnout in Presidential Elections (2004 to 2020) by Voter Age – Text Alternative</vt:lpstr>
      <vt:lpstr>Figure 1.3 Population Distribution by County – Text Alternative</vt:lpstr>
      <vt:lpstr>Figure 1.4 The Aging U.S. Population, 2000 to 2050 – Text Alternative</vt:lpstr>
      <vt:lpstr>Figure 1.5 Population by Race, 1990 to 2060 – Text Alternative</vt:lpstr>
      <vt:lpstr>Figure 1.6 Where African Americans Live – Text Alternative</vt:lpstr>
      <vt:lpstr>Figure 1.7 Where Hispanics Live – Text Alternative</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People, Politics, and Participation</dc:title>
  <dc:subject>American Democracy Now, 7e</dc:subject>
  <dc:creator>Brigid Callahan Harrison, Jean Wahl Harris, Michelle D. Deardorff</dc:creator>
  <cp:lastModifiedBy>Herrick, Rebekah</cp:lastModifiedBy>
  <cp:revision>831</cp:revision>
  <dcterms:created xsi:type="dcterms:W3CDTF">2008-10-22T16:53:51Z</dcterms:created>
  <dcterms:modified xsi:type="dcterms:W3CDTF">2022-05-16T01:46:00Z</dcterms:modified>
</cp:coreProperties>
</file>