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5.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6.xml" ContentType="application/vnd.openxmlformats-officedocument.theme+xml"/>
  <Override PartName="/ppt/slideLayouts/slideLayout36.xml" ContentType="application/vnd.openxmlformats-officedocument.presentationml.slideLayout+xml"/>
  <Override PartName="/ppt/theme/theme7.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5" r:id="rId1"/>
    <p:sldMasterId id="2147484051" r:id="rId2"/>
    <p:sldMasterId id="2147484016" r:id="rId3"/>
    <p:sldMasterId id="2147484058" r:id="rId4"/>
    <p:sldMasterId id="2147484061" r:id="rId5"/>
    <p:sldMasterId id="2147484066" r:id="rId6"/>
    <p:sldMasterId id="2147484068" r:id="rId7"/>
    <p:sldMasterId id="2147484070" r:id="rId8"/>
  </p:sldMasterIdLst>
  <p:notesMasterIdLst>
    <p:notesMasterId r:id="rId73"/>
  </p:notesMasterIdLst>
  <p:sldIdLst>
    <p:sldId id="448" r:id="rId9"/>
    <p:sldId id="349" r:id="rId10"/>
    <p:sldId id="350" r:id="rId11"/>
    <p:sldId id="351" r:id="rId12"/>
    <p:sldId id="352" r:id="rId13"/>
    <p:sldId id="353" r:id="rId14"/>
    <p:sldId id="391" r:id="rId15"/>
    <p:sldId id="392" r:id="rId16"/>
    <p:sldId id="393" r:id="rId17"/>
    <p:sldId id="394" r:id="rId18"/>
    <p:sldId id="450" r:id="rId19"/>
    <p:sldId id="396" r:id="rId20"/>
    <p:sldId id="397" r:id="rId21"/>
    <p:sldId id="398" r:id="rId22"/>
    <p:sldId id="451" r:id="rId23"/>
    <p:sldId id="400" r:id="rId24"/>
    <p:sldId id="402" r:id="rId25"/>
    <p:sldId id="403" r:id="rId26"/>
    <p:sldId id="404" r:id="rId27"/>
    <p:sldId id="405" r:id="rId28"/>
    <p:sldId id="406" r:id="rId29"/>
    <p:sldId id="407" r:id="rId30"/>
    <p:sldId id="408" r:id="rId31"/>
    <p:sldId id="409" r:id="rId32"/>
    <p:sldId id="410" r:id="rId33"/>
    <p:sldId id="411" r:id="rId34"/>
    <p:sldId id="412" r:id="rId35"/>
    <p:sldId id="413" r:id="rId36"/>
    <p:sldId id="414" r:id="rId37"/>
    <p:sldId id="415" r:id="rId38"/>
    <p:sldId id="416" r:id="rId39"/>
    <p:sldId id="417" r:id="rId40"/>
    <p:sldId id="418" r:id="rId41"/>
    <p:sldId id="419" r:id="rId42"/>
    <p:sldId id="420" r:id="rId43"/>
    <p:sldId id="421" r:id="rId44"/>
    <p:sldId id="422" r:id="rId45"/>
    <p:sldId id="423" r:id="rId46"/>
    <p:sldId id="424" r:id="rId47"/>
    <p:sldId id="425" r:id="rId48"/>
    <p:sldId id="426" r:id="rId49"/>
    <p:sldId id="427" r:id="rId50"/>
    <p:sldId id="428" r:id="rId51"/>
    <p:sldId id="429" r:id="rId52"/>
    <p:sldId id="430" r:id="rId53"/>
    <p:sldId id="431" r:id="rId54"/>
    <p:sldId id="432" r:id="rId55"/>
    <p:sldId id="433" r:id="rId56"/>
    <p:sldId id="434" r:id="rId57"/>
    <p:sldId id="435" r:id="rId58"/>
    <p:sldId id="436" r:id="rId59"/>
    <p:sldId id="437" r:id="rId60"/>
    <p:sldId id="438" r:id="rId61"/>
    <p:sldId id="439" r:id="rId62"/>
    <p:sldId id="440" r:id="rId63"/>
    <p:sldId id="441" r:id="rId64"/>
    <p:sldId id="442" r:id="rId65"/>
    <p:sldId id="443" r:id="rId66"/>
    <p:sldId id="388" r:id="rId67"/>
    <p:sldId id="449" r:id="rId68"/>
    <p:sldId id="444" r:id="rId69"/>
    <p:sldId id="446" r:id="rId70"/>
    <p:sldId id="447" r:id="rId71"/>
    <p:sldId id="445" r:id="rId72"/>
  </p:sldIdLst>
  <p:sldSz cx="9144000" cy="6858000" type="screen4x3"/>
  <p:notesSz cx="6858000" cy="9144000"/>
  <p:custDataLst>
    <p:tags r:id="rId74"/>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Main Content" id="{293E9F86-81C1-45DC-848F-988D39A6B147}">
          <p14:sldIdLst>
            <p14:sldId id="448"/>
            <p14:sldId id="349"/>
            <p14:sldId id="350"/>
            <p14:sldId id="351"/>
            <p14:sldId id="352"/>
            <p14:sldId id="353"/>
            <p14:sldId id="391"/>
            <p14:sldId id="392"/>
            <p14:sldId id="393"/>
            <p14:sldId id="394"/>
            <p14:sldId id="450"/>
            <p14:sldId id="396"/>
            <p14:sldId id="397"/>
            <p14:sldId id="398"/>
            <p14:sldId id="451"/>
            <p14:sldId id="400"/>
            <p14:sldId id="402"/>
            <p14:sldId id="403"/>
            <p14:sldId id="404"/>
            <p14:sldId id="405"/>
            <p14:sldId id="406"/>
            <p14:sldId id="407"/>
            <p14:sldId id="408"/>
            <p14:sldId id="409"/>
            <p14:sldId id="410"/>
            <p14:sldId id="411"/>
            <p14:sldId id="412"/>
            <p14:sldId id="413"/>
            <p14:sldId id="414"/>
            <p14:sldId id="415"/>
            <p14:sldId id="416"/>
            <p14:sldId id="417"/>
            <p14:sldId id="418"/>
            <p14:sldId id="419"/>
            <p14:sldId id="420"/>
            <p14:sldId id="421"/>
            <p14:sldId id="422"/>
            <p14:sldId id="423"/>
            <p14:sldId id="424"/>
            <p14:sldId id="425"/>
            <p14:sldId id="426"/>
            <p14:sldId id="427"/>
            <p14:sldId id="428"/>
            <p14:sldId id="429"/>
            <p14:sldId id="430"/>
            <p14:sldId id="431"/>
            <p14:sldId id="432"/>
            <p14:sldId id="433"/>
            <p14:sldId id="434"/>
            <p14:sldId id="435"/>
            <p14:sldId id="436"/>
            <p14:sldId id="437"/>
            <p14:sldId id="438"/>
            <p14:sldId id="439"/>
            <p14:sldId id="440"/>
            <p14:sldId id="441"/>
            <p14:sldId id="442"/>
            <p14:sldId id="443"/>
            <p14:sldId id="388"/>
            <p14:sldId id="449"/>
          </p14:sldIdLst>
        </p14:section>
        <p14:section name="Appendix: Image Descriptions for Unsighted Students" id="{31DB926E-23A4-48C6-8AC8-8F04306B6BB6}">
          <p14:sldIdLst>
            <p14:sldId id="444"/>
            <p14:sldId id="446"/>
            <p14:sldId id="447"/>
            <p14:sldId id="44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0C20"/>
    <a:srgbClr val="C30000"/>
    <a:srgbClr val="AF0000"/>
    <a:srgbClr val="D4515F"/>
    <a:srgbClr val="FFE9B6"/>
    <a:srgbClr val="B40000"/>
    <a:srgbClr val="B90000"/>
    <a:srgbClr val="AFB3B2"/>
    <a:srgbClr val="F4C86C"/>
    <a:srgbClr val="F4B66C"/>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74" autoAdjust="0"/>
    <p:restoredTop sz="86391" autoAdjust="0"/>
  </p:normalViewPr>
  <p:slideViewPr>
    <p:cSldViewPr>
      <p:cViewPr varScale="1">
        <p:scale>
          <a:sx n="64" d="100"/>
          <a:sy n="64" d="100"/>
        </p:scale>
        <p:origin x="780" y="66"/>
      </p:cViewPr>
      <p:guideLst>
        <p:guide orient="horz" pos="2160"/>
        <p:guide pos="2880"/>
      </p:guideLst>
    </p:cSldViewPr>
  </p:slideViewPr>
  <p:outlineViewPr>
    <p:cViewPr>
      <p:scale>
        <a:sx n="33" d="100"/>
        <a:sy n="33" d="100"/>
      </p:scale>
      <p:origin x="0" y="-4729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slide" Target="slides/slide60.xml"/><Relationship Id="rId16" Type="http://schemas.openxmlformats.org/officeDocument/2006/relationships/slide" Target="slides/slide8.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slide" Target="slides/slide58.xml"/><Relationship Id="rId74" Type="http://schemas.openxmlformats.org/officeDocument/2006/relationships/tags" Target="tags/tag1.xml"/><Relationship Id="rId5" Type="http://schemas.openxmlformats.org/officeDocument/2006/relationships/slideMaster" Target="slideMasters/slideMaster5.xml"/><Relationship Id="rId61" Type="http://schemas.openxmlformats.org/officeDocument/2006/relationships/slide" Target="slides/slide53.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77"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43.xml"/><Relationship Id="rId72" Type="http://schemas.openxmlformats.org/officeDocument/2006/relationships/slide" Target="slides/slide64.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slide" Target="slides/slide63.xml"/><Relationship Id="rId2" Type="http://schemas.openxmlformats.org/officeDocument/2006/relationships/slideMaster" Target="slideMasters/slideMaster2.xml"/><Relationship Id="rId29"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dirty="0"/>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dirty="0"/>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dirty="0"/>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3CC53178-A0BD-47A7-B309-A37242CDA3A3}"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CC53178-A0BD-47A7-B309-A37242CDA3A3}" type="slidenum">
              <a:rPr lang="en-US" smtClean="0"/>
              <a:pPr>
                <a:defRPr/>
              </a:pPr>
              <a:t>17</a:t>
            </a:fld>
            <a:endParaRPr lang="en-US" dirty="0"/>
          </a:p>
        </p:txBody>
      </p:sp>
    </p:spTree>
    <p:extLst>
      <p:ext uri="{BB962C8B-B14F-4D97-AF65-F5344CB8AC3E}">
        <p14:creationId xmlns:p14="http://schemas.microsoft.com/office/powerpoint/2010/main" val="3924400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Subtitle Right">
    <p:spTree>
      <p:nvGrpSpPr>
        <p:cNvPr id="1" name=""/>
        <p:cNvGrpSpPr/>
        <p:nvPr/>
      </p:nvGrpSpPr>
      <p:grpSpPr>
        <a:xfrm>
          <a:off x="0" y="0"/>
          <a:ext cx="0" cy="0"/>
          <a:chOff x="0" y="0"/>
          <a:chExt cx="0" cy="0"/>
        </a:xfrm>
      </p:grpSpPr>
      <p:sp>
        <p:nvSpPr>
          <p:cNvPr id="8" name="Rectangle 7"/>
          <p:cNvSpPr/>
          <p:nvPr/>
        </p:nvSpPr>
        <p:spPr>
          <a:xfrm>
            <a:off x="2898648" y="3124200"/>
            <a:ext cx="6245352" cy="20574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ctrTitle"/>
          </p:nvPr>
        </p:nvSpPr>
        <p:spPr>
          <a:xfrm>
            <a:off x="3276600" y="3581400"/>
            <a:ext cx="56388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6"/>
          <p:cNvSpPr>
            <a:spLocks noGrp="1"/>
          </p:cNvSpPr>
          <p:nvPr>
            <p:ph type="body" sz="quarter" idx="10" hasCustomPrompt="1"/>
          </p:nvPr>
        </p:nvSpPr>
        <p:spPr>
          <a:xfrm>
            <a:off x="3276600" y="4260273"/>
            <a:ext cx="5638800" cy="692727"/>
          </a:xfrm>
          <a:prstGeom prst="rect">
            <a:avLst/>
          </a:prstGeom>
          <a:effectLst>
            <a:outerShdw blurRad="50800" dist="38100" dir="5400000" algn="t" rotWithShape="0">
              <a:schemeClr val="tx1">
                <a:lumMod val="85000"/>
                <a:lumOff val="15000"/>
                <a:alpha val="40000"/>
              </a:schemeClr>
            </a:outerShdw>
          </a:effectLst>
        </p:spPr>
        <p:txBody>
          <a:bodyPr anchor="ctr"/>
          <a:lstStyle>
            <a:lvl1pPr marL="0" indent="0" algn="r">
              <a:buNone/>
              <a:defRPr sz="2200" b="0" i="1">
                <a:solidFill>
                  <a:schemeClr val="bg1"/>
                </a:solidFill>
                <a:latin typeface="+mn-lt"/>
              </a:defRPr>
            </a:lvl1pPr>
            <a:lvl2pPr marL="457200" indent="0" algn="r">
              <a:buNone/>
              <a:defRPr sz="2200" b="0">
                <a:solidFill>
                  <a:schemeClr val="bg1"/>
                </a:solidFill>
                <a:latin typeface="+mn-lt"/>
              </a:defRPr>
            </a:lvl2pPr>
            <a:lvl3pPr marL="914400" indent="0" algn="r">
              <a:buNone/>
              <a:defRPr sz="2200" b="0">
                <a:solidFill>
                  <a:schemeClr val="bg1"/>
                </a:solidFill>
                <a:latin typeface="+mn-lt"/>
              </a:defRPr>
            </a:lvl3pPr>
            <a:lvl4pPr marL="1371600" indent="0" algn="r">
              <a:buNone/>
              <a:defRPr sz="2200" b="0">
                <a:solidFill>
                  <a:schemeClr val="bg1"/>
                </a:solidFill>
                <a:latin typeface="+mn-lt"/>
              </a:defRPr>
            </a:lvl4pPr>
            <a:lvl5pPr marL="1828800" indent="0" algn="r">
              <a:buNone/>
              <a:defRPr sz="2200" b="0">
                <a:solidFill>
                  <a:schemeClr val="bg1"/>
                </a:solidFill>
                <a:latin typeface="+mn-lt"/>
              </a:defRPr>
            </a:lvl5pPr>
          </a:lstStyle>
          <a:p>
            <a:pPr lvl="0"/>
            <a:r>
              <a:rPr lang="en-US" dirty="0"/>
              <a:t>Click to edit Master text styles</a:t>
            </a:r>
          </a:p>
        </p:txBody>
      </p:sp>
      <p:sp>
        <p:nvSpPr>
          <p:cNvPr id="5" name="Text Placeholder 3"/>
          <p:cNvSpPr>
            <a:spLocks noGrp="1"/>
          </p:cNvSpPr>
          <p:nvPr>
            <p:ph type="body" sz="quarter" idx="11" hasCustomPrompt="1"/>
          </p:nvPr>
        </p:nvSpPr>
        <p:spPr>
          <a:xfrm>
            <a:off x="6096000" y="6486525"/>
            <a:ext cx="3048000" cy="228600"/>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
        <p:nvSpPr>
          <p:cNvPr id="4" name="Text Placeholder 3">
            <a:extLst>
              <a:ext uri="{FF2B5EF4-FFF2-40B4-BE49-F238E27FC236}">
                <a16:creationId xmlns:a16="http://schemas.microsoft.com/office/drawing/2014/main" id="{69D4569B-17B2-4BBD-A6C9-F3ED66584F4B}"/>
              </a:ext>
            </a:extLst>
          </p:cNvPr>
          <p:cNvSpPr>
            <a:spLocks noGrp="1"/>
          </p:cNvSpPr>
          <p:nvPr>
            <p:ph type="body" sz="quarter" idx="12" hasCustomPrompt="1"/>
          </p:nvPr>
        </p:nvSpPr>
        <p:spPr>
          <a:xfrm>
            <a:off x="0" y="6693408"/>
            <a:ext cx="9144000" cy="142875"/>
          </a:xfrm>
        </p:spPr>
        <p:txBody>
          <a:bodyPr/>
          <a:lstStyle>
            <a:lvl1pPr marL="0" indent="0">
              <a:buNone/>
              <a:defRPr kumimoji="0" lang="en-US" sz="800" b="0" i="0" u="none" strike="noStrike" kern="1200" cap="none" spc="0" normalizeH="0" baseline="0" dirty="0">
                <a:ln>
                  <a:noFill/>
                </a:ln>
                <a:solidFill>
                  <a:srgbClr val="6A6A6A"/>
                </a:solidFill>
                <a:effectLst/>
                <a:uLnTx/>
                <a:uFillTx/>
                <a:latin typeface="Calibri"/>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Copyright</a:t>
            </a:r>
          </a:p>
        </p:txBody>
      </p:sp>
    </p:spTree>
    <p:extLst>
      <p:ext uri="{BB962C8B-B14F-4D97-AF65-F5344CB8AC3E}">
        <p14:creationId xmlns:p14="http://schemas.microsoft.com/office/powerpoint/2010/main" val="3213715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lor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457200" y="1600199"/>
            <a:ext cx="8229600" cy="4953001"/>
          </a:xfrm>
          <a:prstGeom prst="rect">
            <a:avLst/>
          </a:prstGeom>
        </p:spPr>
        <p:txBody>
          <a:bodyPr/>
          <a:lstStyle>
            <a:lvl1pPr marL="0" indent="0">
              <a:spcBef>
                <a:spcPts val="2400"/>
              </a:spcBef>
              <a:buNone/>
              <a:defRPr sz="2800"/>
            </a:lvl1pPr>
            <a:lvl2pPr marL="290513" indent="-285750">
              <a:buFont typeface="Arial" panose="020B0604020202020204" pitchFamily="34" charset="0"/>
              <a:buChar char="•"/>
              <a:defRPr sz="2400"/>
            </a:lvl2pPr>
            <a:lvl3pPr marL="568325" indent="-228600">
              <a:defRPr sz="2000"/>
            </a:lvl3pPr>
            <a:lvl4pPr marL="914400" indent="-228600">
              <a:buFont typeface="Arial" panose="020B0604020202020204" pitchFamily="34" charset="0"/>
              <a:buChar cha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6"/>
          <p:cNvSpPr>
            <a:spLocks noGrp="1"/>
          </p:cNvSpPr>
          <p:nvPr>
            <p:ph type="body" sz="quarter" idx="11"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051531200"/>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57200" y="1143000"/>
            <a:ext cx="8229600" cy="5410199"/>
          </a:xfrm>
          <a:prstGeom prst="rect">
            <a:avLst/>
          </a:prstGeo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509343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lor_Two Content">
    <p:spTree>
      <p:nvGrpSpPr>
        <p:cNvPr id="1" name=""/>
        <p:cNvGrpSpPr/>
        <p:nvPr/>
      </p:nvGrpSpPr>
      <p:grpSpPr>
        <a:xfrm>
          <a:off x="0" y="0"/>
          <a:ext cx="0" cy="0"/>
          <a:chOff x="0" y="0"/>
          <a:chExt cx="0" cy="0"/>
        </a:xfrm>
      </p:grpSpPr>
      <p:sp>
        <p:nvSpPr>
          <p:cNvPr id="6"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95604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95604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33990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ck_Two Content">
    <p:spTree>
      <p:nvGrpSpPr>
        <p:cNvPr id="1" name=""/>
        <p:cNvGrpSpPr/>
        <p:nvPr/>
      </p:nvGrpSpPr>
      <p:grpSpPr>
        <a:xfrm>
          <a:off x="0" y="0"/>
          <a:ext cx="0" cy="0"/>
          <a:chOff x="0" y="0"/>
          <a:chExt cx="0" cy="0"/>
        </a:xfrm>
      </p:grpSpPr>
      <p:sp>
        <p:nvSpPr>
          <p:cNvPr id="6" name="Title 1"/>
          <p:cNvSpPr>
            <a:spLocks noGrp="1"/>
          </p:cNvSpPr>
          <p:nvPr>
            <p:ph type="title"/>
          </p:nvPr>
        </p:nvSpPr>
        <p:spPr>
          <a:xfrm>
            <a:off x="1066800" y="228600"/>
            <a:ext cx="70104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143000"/>
            <a:ext cx="4038600" cy="541020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143000"/>
            <a:ext cx="4038600" cy="541020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2513413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or_Comparison">
    <p:spTree>
      <p:nvGrpSpPr>
        <p:cNvPr id="1" name=""/>
        <p:cNvGrpSpPr/>
        <p:nvPr/>
      </p:nvGrpSpPr>
      <p:grpSpPr>
        <a:xfrm>
          <a:off x="0" y="0"/>
          <a:ext cx="0" cy="0"/>
          <a:chOff x="0" y="0"/>
          <a:chExt cx="0" cy="0"/>
        </a:xfrm>
      </p:grpSpPr>
      <p:sp>
        <p:nvSpPr>
          <p:cNvPr id="8"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1" y="1600200"/>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239962"/>
            <a:ext cx="4040188" cy="43132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600200"/>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239962"/>
            <a:ext cx="4041775" cy="43132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2372601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ck_Comparison">
    <p:spTree>
      <p:nvGrpSpPr>
        <p:cNvPr id="1" name=""/>
        <p:cNvGrpSpPr/>
        <p:nvPr/>
      </p:nvGrpSpPr>
      <p:grpSpPr>
        <a:xfrm>
          <a:off x="0" y="0"/>
          <a:ext cx="0" cy="0"/>
          <a:chOff x="0" y="0"/>
          <a:chExt cx="0" cy="0"/>
        </a:xfrm>
      </p:grpSpPr>
      <p:sp>
        <p:nvSpPr>
          <p:cNvPr id="8" name="Title 1"/>
          <p:cNvSpPr>
            <a:spLocks noGrp="1"/>
          </p:cNvSpPr>
          <p:nvPr>
            <p:ph type="title"/>
          </p:nvPr>
        </p:nvSpPr>
        <p:spPr>
          <a:xfrm>
            <a:off x="1066800" y="228600"/>
            <a:ext cx="70104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1" y="1143000"/>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1828800"/>
            <a:ext cx="4040188" cy="4724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143000"/>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828800"/>
            <a:ext cx="4041775" cy="4724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2919938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_Content with Lef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304800"/>
            <a:ext cx="3008313" cy="838200"/>
          </a:xfrm>
          <a:prstGeom prst="rect">
            <a:avLst/>
          </a:prstGeom>
        </p:spPr>
        <p:txBody>
          <a:bodyPr anchor="b"/>
          <a:lstStyle>
            <a:lvl1pPr algn="l">
              <a:defRPr sz="32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2057400" y="685800"/>
            <a:ext cx="6629400" cy="5797296"/>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224868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_Content with Lef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304800"/>
            <a:ext cx="3008313" cy="838200"/>
          </a:xfrm>
          <a:prstGeom prst="rect">
            <a:avLst/>
          </a:prstGeom>
        </p:spPr>
        <p:txBody>
          <a:bodyPr anchor="b"/>
          <a:lstStyle>
            <a:lvl1pPr algn="l">
              <a:defRPr sz="1800" b="1">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3575050" y="304800"/>
            <a:ext cx="5111751" cy="617981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31071468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lor_Content with Righ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57200" y="304800"/>
            <a:ext cx="5111751" cy="617981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2194495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ck_Content with Righ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5678487" y="304800"/>
            <a:ext cx="3008313" cy="838200"/>
          </a:xfrm>
          <a:prstGeom prst="rect">
            <a:avLst/>
          </a:prstGeom>
        </p:spPr>
        <p:txBody>
          <a:bodyPr anchor="b"/>
          <a:lstStyle>
            <a:lvl1pPr algn="l">
              <a:defRPr sz="1800" b="1">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57200" y="304800"/>
            <a:ext cx="5111751" cy="617981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2182551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lor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457200" y="1447800"/>
            <a:ext cx="8229600" cy="4724399"/>
          </a:xfrm>
          <a:prstGeom prst="rect">
            <a:avLst/>
          </a:prstGeom>
        </p:spPr>
        <p:txBody>
          <a:bodyPr/>
          <a:lstStyle>
            <a:lvl1pPr marL="0" indent="0">
              <a:spcBef>
                <a:spcPts val="1800"/>
              </a:spcBef>
              <a:buNone/>
              <a:defRPr sz="2800"/>
            </a:lvl1pPr>
            <a:lvl2pPr marL="285750" indent="-285750">
              <a:buFont typeface="Arial" panose="020B0604020202020204" pitchFamily="34" charset="0"/>
              <a:buChar char="•"/>
              <a:defRPr sz="2400"/>
            </a:lvl2pPr>
            <a:lvl3pPr marL="574675" indent="-228600">
              <a:defRPr sz="2000"/>
            </a:lvl3pPr>
            <a:lvl4pPr marL="855663" indent="-228600">
              <a:buFont typeface="Arial" panose="020B0604020202020204" pitchFamily="34" charset="0"/>
              <a:buChar cha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6"/>
          <p:cNvSpPr>
            <a:spLocks noGrp="1"/>
          </p:cNvSpPr>
          <p:nvPr>
            <p:ph type="body" sz="quarter" idx="10" hasCustomPrompt="1"/>
          </p:nvPr>
        </p:nvSpPr>
        <p:spPr>
          <a:xfrm>
            <a:off x="5867400" y="65532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
        <p:nvSpPr>
          <p:cNvPr id="6" name="Text Placeholder 5">
            <a:extLst>
              <a:ext uri="{FF2B5EF4-FFF2-40B4-BE49-F238E27FC236}">
                <a16:creationId xmlns:a16="http://schemas.microsoft.com/office/drawing/2014/main" id="{102AC264-7552-41D4-BAF5-978FFE241393}"/>
              </a:ext>
            </a:extLst>
          </p:cNvPr>
          <p:cNvSpPr>
            <a:spLocks noGrp="1"/>
          </p:cNvSpPr>
          <p:nvPr>
            <p:ph type="body" sz="quarter" idx="11" hasCustomPrompt="1"/>
          </p:nvPr>
        </p:nvSpPr>
        <p:spPr>
          <a:xfrm>
            <a:off x="0" y="6693408"/>
            <a:ext cx="9144000" cy="152400"/>
          </a:xfrm>
        </p:spPr>
        <p:txBody>
          <a:bodyPr/>
          <a:lstStyle>
            <a:lvl1pPr marL="0" indent="0">
              <a:buNone/>
              <a:defRPr kumimoji="0" lang="en-US" sz="800" b="0" i="0" u="none" strike="noStrike" kern="1200" cap="none" spc="0" normalizeH="0" baseline="0" dirty="0">
                <a:ln>
                  <a:noFill/>
                </a:ln>
                <a:solidFill>
                  <a:srgbClr val="6A6A6A"/>
                </a:solidFill>
                <a:effectLst/>
                <a:uLnTx/>
                <a:uFillTx/>
                <a:latin typeface="Calibri"/>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Copyright</a:t>
            </a:r>
          </a:p>
        </p:txBody>
      </p:sp>
    </p:spTree>
    <p:extLst>
      <p:ext uri="{BB962C8B-B14F-4D97-AF65-F5344CB8AC3E}">
        <p14:creationId xmlns:p14="http://schemas.microsoft.com/office/powerpoint/2010/main" val="18192694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lor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028700" y="22860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0276733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ck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028700" y="22860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38757728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lor_Title and Video">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solidFill>
                  <a:schemeClr val="bg2"/>
                </a:solidFill>
              </a:defRPr>
            </a:lvl1pPr>
          </a:lstStyle>
          <a:p>
            <a:r>
              <a:rPr lang="en-US"/>
              <a:t>Click to edit Master title style</a:t>
            </a:r>
            <a:endParaRPr lang="en-US" dirty="0"/>
          </a:p>
        </p:txBody>
      </p:sp>
      <p:sp>
        <p:nvSpPr>
          <p:cNvPr id="6" name="Media Placeholder 5"/>
          <p:cNvSpPr>
            <a:spLocks noGrp="1"/>
          </p:cNvSpPr>
          <p:nvPr>
            <p:ph type="media" sz="quarter" idx="11"/>
          </p:nvPr>
        </p:nvSpPr>
        <p:spPr>
          <a:xfrm>
            <a:off x="0" y="990600"/>
            <a:ext cx="9144000" cy="5410200"/>
          </a:xfrm>
          <a:prstGeom prst="rect">
            <a:avLst/>
          </a:prstGeom>
        </p:spPr>
        <p:txBody>
          <a:bodyPr/>
          <a:lstStyle/>
          <a:p>
            <a:r>
              <a:rPr lang="en-US" dirty="0"/>
              <a:t>Click icon to add media</a:t>
            </a:r>
          </a:p>
        </p:txBody>
      </p:sp>
      <p:sp>
        <p:nvSpPr>
          <p:cNvPr id="9" name="TextBox 8"/>
          <p:cNvSpPr txBox="1"/>
          <p:nvPr/>
        </p:nvSpPr>
        <p:spPr>
          <a:xfrm>
            <a:off x="2933700" y="6382757"/>
            <a:ext cx="3276600" cy="3686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Click above to play video</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Video Credit Here</a:t>
            </a:r>
          </a:p>
        </p:txBody>
      </p:sp>
    </p:spTree>
    <p:extLst>
      <p:ext uri="{BB962C8B-B14F-4D97-AF65-F5344CB8AC3E}">
        <p14:creationId xmlns:p14="http://schemas.microsoft.com/office/powerpoint/2010/main" val="1306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_Title and Video">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6" name="Media Placeholder 5"/>
          <p:cNvSpPr>
            <a:spLocks noGrp="1"/>
          </p:cNvSpPr>
          <p:nvPr>
            <p:ph type="media" sz="quarter" idx="11"/>
          </p:nvPr>
        </p:nvSpPr>
        <p:spPr>
          <a:xfrm>
            <a:off x="0" y="990600"/>
            <a:ext cx="9144000" cy="5410200"/>
          </a:xfrm>
          <a:prstGeom prst="rect">
            <a:avLst/>
          </a:prstGeom>
        </p:spPr>
        <p:txBody>
          <a:bodyPr/>
          <a:lstStyle/>
          <a:p>
            <a:r>
              <a:rPr lang="en-US" dirty="0"/>
              <a:t>Click icon to add media</a:t>
            </a:r>
          </a:p>
        </p:txBody>
      </p:sp>
      <p:sp>
        <p:nvSpPr>
          <p:cNvPr id="9" name="TextBox 8"/>
          <p:cNvSpPr txBox="1"/>
          <p:nvPr/>
        </p:nvSpPr>
        <p:spPr>
          <a:xfrm>
            <a:off x="2933700" y="6382757"/>
            <a:ext cx="3276600" cy="3686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Click above to play video</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Video Credit Here</a:t>
            </a:r>
          </a:p>
        </p:txBody>
      </p:sp>
    </p:spTree>
    <p:extLst>
      <p:ext uri="{BB962C8B-B14F-4D97-AF65-F5344CB8AC3E}">
        <p14:creationId xmlns:p14="http://schemas.microsoft.com/office/powerpoint/2010/main" val="253792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mp; Subtitle Right">
    <p:spTree>
      <p:nvGrpSpPr>
        <p:cNvPr id="1" name=""/>
        <p:cNvGrpSpPr/>
        <p:nvPr/>
      </p:nvGrpSpPr>
      <p:grpSpPr>
        <a:xfrm>
          <a:off x="0" y="0"/>
          <a:ext cx="0" cy="0"/>
          <a:chOff x="0" y="0"/>
          <a:chExt cx="0" cy="0"/>
        </a:xfrm>
      </p:grpSpPr>
      <p:sp>
        <p:nvSpPr>
          <p:cNvPr id="8" name="Rectangle 7"/>
          <p:cNvSpPr/>
          <p:nvPr/>
        </p:nvSpPr>
        <p:spPr>
          <a:xfrm>
            <a:off x="2898648" y="3429000"/>
            <a:ext cx="6245352"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ctrTitle"/>
          </p:nvPr>
        </p:nvSpPr>
        <p:spPr>
          <a:xfrm>
            <a:off x="3276600" y="3581400"/>
            <a:ext cx="56388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6"/>
          <p:cNvSpPr>
            <a:spLocks noGrp="1"/>
          </p:cNvSpPr>
          <p:nvPr>
            <p:ph type="body" sz="quarter" idx="10"/>
          </p:nvPr>
        </p:nvSpPr>
        <p:spPr>
          <a:xfrm>
            <a:off x="3276600" y="4260273"/>
            <a:ext cx="5638800" cy="692727"/>
          </a:xfrm>
          <a:prstGeom prst="rect">
            <a:avLst/>
          </a:prstGeom>
        </p:spPr>
        <p:txBody>
          <a:bodyPr/>
          <a:lstStyle>
            <a:lvl1pPr marL="0" indent="0" algn="r">
              <a:buNone/>
              <a:defRPr sz="2200" b="0">
                <a:solidFill>
                  <a:schemeClr val="bg1"/>
                </a:solidFill>
                <a:latin typeface="+mn-lt"/>
              </a:defRPr>
            </a:lvl1pPr>
            <a:lvl2pPr marL="457200" indent="0" algn="r">
              <a:buNone/>
              <a:defRPr sz="2200" b="0">
                <a:solidFill>
                  <a:schemeClr val="bg1"/>
                </a:solidFill>
                <a:latin typeface="+mn-lt"/>
              </a:defRPr>
            </a:lvl2pPr>
            <a:lvl3pPr marL="914400" indent="0" algn="r">
              <a:buNone/>
              <a:defRPr sz="2200" b="0">
                <a:solidFill>
                  <a:schemeClr val="bg1"/>
                </a:solidFill>
                <a:latin typeface="+mn-lt"/>
              </a:defRPr>
            </a:lvl3pPr>
            <a:lvl4pPr marL="1371600" indent="0" algn="r">
              <a:buNone/>
              <a:defRPr sz="2200" b="0">
                <a:solidFill>
                  <a:schemeClr val="bg1"/>
                </a:solidFill>
                <a:latin typeface="+mn-lt"/>
              </a:defRPr>
            </a:lvl4pPr>
            <a:lvl5pPr marL="1828800" indent="0" algn="r">
              <a:buNone/>
              <a:defRPr sz="2200" b="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hasCustomPrompt="1"/>
          </p:nvPr>
        </p:nvSpPr>
        <p:spPr>
          <a:xfrm>
            <a:off x="6096000" y="6486525"/>
            <a:ext cx="3048000" cy="228600"/>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3145307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Color_Picture with Caption and Jump to Long Descrip">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028700" y="22860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
        <p:nvSpPr>
          <p:cNvPr id="7" name="Text Placeholder 6"/>
          <p:cNvSpPr>
            <a:spLocks noGrp="1"/>
          </p:cNvSpPr>
          <p:nvPr>
            <p:ph type="body" sz="quarter" idx="12" hasCustomPrompt="1"/>
          </p:nvPr>
        </p:nvSpPr>
        <p:spPr>
          <a:xfrm>
            <a:off x="3200400" y="6505575"/>
            <a:ext cx="2743200" cy="172838"/>
          </a:xfrm>
          <a:prstGeom prst="rect">
            <a:avLst/>
          </a:prstGeom>
        </p:spPr>
        <p:txBody>
          <a:bodyPr/>
          <a:lstStyle>
            <a:lvl1pPr marL="0" indent="0" algn="ctr">
              <a:buNone/>
              <a:defRPr sz="800" baseline="0"/>
            </a:lvl1pPr>
            <a:lvl5pPr>
              <a:defRPr/>
            </a:lvl5pPr>
          </a:lstStyle>
          <a:p>
            <a:pPr lvl="0"/>
            <a:r>
              <a:rPr lang="en-US" sz="800" dirty="0"/>
              <a:t>Jump to long image description</a:t>
            </a:r>
            <a:endParaRPr lang="en-US" dirty="0"/>
          </a:p>
        </p:txBody>
      </p:sp>
    </p:spTree>
    <p:extLst>
      <p:ext uri="{BB962C8B-B14F-4D97-AF65-F5344CB8AC3E}">
        <p14:creationId xmlns:p14="http://schemas.microsoft.com/office/powerpoint/2010/main" val="8780846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Black_Title and Content with Jump to Long Image Descrip">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57200" y="1143000"/>
            <a:ext cx="8229600" cy="5410199"/>
          </a:xfrm>
          <a:prstGeom prst="rect">
            <a:avLst/>
          </a:prstGeom>
        </p:spPr>
        <p:txBody>
          <a:bodyPr/>
          <a:lstStyle>
            <a:lvl1pPr marL="0" indent="0">
              <a:spcBef>
                <a:spcPts val="1800"/>
              </a:spcBef>
              <a:buNone/>
              <a:defRPr sz="2800"/>
            </a:lvl1pPr>
            <a:lvl2pPr marL="285750" indent="-285750">
              <a:buFont typeface="Arial" panose="020B0604020202020204" pitchFamily="34" charset="0"/>
              <a:buChar cha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
        <p:nvSpPr>
          <p:cNvPr id="6" name="Text Placeholder 5"/>
          <p:cNvSpPr>
            <a:spLocks noGrp="1"/>
          </p:cNvSpPr>
          <p:nvPr>
            <p:ph type="body" sz="quarter" idx="11" hasCustomPrompt="1"/>
          </p:nvPr>
        </p:nvSpPr>
        <p:spPr>
          <a:xfrm>
            <a:off x="3200400" y="6510528"/>
            <a:ext cx="2743200" cy="173736"/>
          </a:xfrm>
          <a:prstGeom prst="rect">
            <a:avLst/>
          </a:prstGeom>
        </p:spPr>
        <p:txBody>
          <a:bodyPr/>
          <a:lstStyle>
            <a:lvl1pPr marL="0" indent="0" algn="ctr">
              <a:buNone/>
              <a:defRPr sz="800" baseline="0"/>
            </a:lvl1pPr>
          </a:lstStyle>
          <a:p>
            <a:pPr lvl="0"/>
            <a:r>
              <a:rPr lang="en-US" sz="800" dirty="0"/>
              <a:t>Jump back to slide containing original image</a:t>
            </a:r>
            <a:endParaRPr lang="en-US" dirty="0"/>
          </a:p>
        </p:txBody>
      </p:sp>
    </p:spTree>
    <p:extLst>
      <p:ext uri="{BB962C8B-B14F-4D97-AF65-F5344CB8AC3E}">
        <p14:creationId xmlns:p14="http://schemas.microsoft.com/office/powerpoint/2010/main" val="1520654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xmlns=""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000" b="1">
                <a:solidFill>
                  <a:schemeClr val="bg1"/>
                </a:solidFill>
                <a:latin typeface="Calibri" panose="020F0502020204030204" pitchFamily="34" charset="0"/>
                <a:cs typeface="Times New Roman" panose="02020603050405020304" pitchFamily="18" charset="0"/>
              </a:defRPr>
            </a:lvl1pPr>
          </a:lstStyle>
          <a:p>
            <a:r>
              <a:rPr lang="en-US" dirty="0"/>
              <a:t>Presentation Title</a:t>
            </a:r>
          </a:p>
        </p:txBody>
      </p:sp>
      <p:sp>
        <p:nvSpPr>
          <p:cNvPr id="8" name="Subtitle"/>
          <p:cNvSpPr>
            <a:spLocks noGrp="1"/>
          </p:cNvSpPr>
          <p:nvPr>
            <p:ph type="subTitle" idx="1" hasCustomPrompt="1"/>
          </p:nvPr>
        </p:nvSpPr>
        <p:spPr>
          <a:xfrm>
            <a:off x="621792" y="4261104"/>
            <a:ext cx="2788920" cy="612821"/>
          </a:xfrm>
          <a:prstGeom prst="rect">
            <a:avLst/>
          </a:prstGeom>
        </p:spPr>
        <p:txBody>
          <a:bodyPr/>
          <a:lstStyle>
            <a:lvl1pPr marL="0" indent="0" algn="l">
              <a:buNone/>
              <a:defRPr sz="1800" b="0">
                <a:solidFill>
                  <a:schemeClr val="bg1"/>
                </a:solidFill>
                <a:latin typeface="Calibri" panose="020F0502020204030204" pitchFamily="34" charset="0"/>
                <a:cs typeface="Times New Roman"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900" b="1">
                <a:solidFill>
                  <a:schemeClr val="bg1"/>
                </a:solidFill>
                <a:latin typeface="Calibri (Body)"/>
                <a:cs typeface="Times New Roman" panose="02020603050405020304" pitchFamily="18" charset="0"/>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sz="1000">
                <a:latin typeface="Calibri (Body)"/>
                <a:cs typeface="Times New Roman" panose="02020603050405020304" pitchFamily="18" charset="0"/>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9"/>
            <a:ext cx="9144000" cy="374266"/>
          </a:xfrm>
        </p:spPr>
        <p:txBody>
          <a:bodyPr/>
          <a:lstStyle>
            <a:lvl1pPr algn="ctr">
              <a:defRPr sz="800">
                <a:solidFill>
                  <a:schemeClr val="tx1"/>
                </a:solidFill>
                <a:latin typeface="Calibri (Body)"/>
                <a:cs typeface="Times New Roman" panose="02020603050405020304" pitchFamily="18" charset="0"/>
              </a:defRPr>
            </a:lvl1pPr>
          </a:lstStyle>
          <a:p>
            <a:pPr defTabSz="342900">
              <a:spcBef>
                <a:spcPct val="20000"/>
              </a:spcBef>
              <a:defRPr/>
            </a:pPr>
            <a:endParaRPr lang="en-US" dirty="0"/>
          </a:p>
        </p:txBody>
      </p:sp>
    </p:spTree>
    <p:extLst>
      <p:ext uri="{BB962C8B-B14F-4D97-AF65-F5344CB8AC3E}">
        <p14:creationId xmlns:p14="http://schemas.microsoft.com/office/powerpoint/2010/main" val="4179081164"/>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xmlns=""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sp>
        <p:nvSpPr>
          <p:cNvPr id="2" name="Title"/>
          <p:cNvSpPr>
            <a:spLocks noGrp="1"/>
          </p:cNvSpPr>
          <p:nvPr userDrawn="1">
            <p:ph type="ctrTitle"/>
          </p:nvPr>
        </p:nvSpPr>
        <p:spPr>
          <a:xfrm>
            <a:off x="567378" y="2607858"/>
            <a:ext cx="6980170" cy="1130559"/>
          </a:xfrm>
          <a:prstGeom prst="rect">
            <a:avLst/>
          </a:prstGeom>
        </p:spPr>
        <p:txBody>
          <a:bodyPr anchor="b">
            <a:noAutofit/>
          </a:bodyPr>
          <a:lstStyle>
            <a:lvl1pPr algn="l">
              <a:lnSpc>
                <a:spcPct val="100000"/>
              </a:lnSpc>
              <a:defRPr sz="2800" b="1">
                <a:solidFill>
                  <a:schemeClr val="bg1"/>
                </a:solidFill>
                <a:latin typeface="Calibri (Body)"/>
                <a:cs typeface="Times New Roman" panose="02020603050405020304" pitchFamily="18" charset="0"/>
              </a:defRPr>
            </a:lvl1pPr>
          </a:lstStyle>
          <a:p>
            <a:r>
              <a:rPr lang="en-US" dirty="0"/>
              <a:t>Click to edit Master title style</a:t>
            </a:r>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2400" b="1">
                <a:solidFill>
                  <a:schemeClr val="bg1"/>
                </a:solidFill>
                <a:latin typeface="Calibri (Body)"/>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800">
                <a:solidFill>
                  <a:schemeClr val="bg1"/>
                </a:solidFill>
                <a:latin typeface="Calibri (Body)"/>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edit Master text styles</a:t>
            </a:r>
          </a:p>
        </p:txBody>
      </p:sp>
      <p:sp>
        <p:nvSpPr>
          <p:cNvPr id="6" name="Text Placeholder 5">
            <a:extLst>
              <a:ext uri="{FF2B5EF4-FFF2-40B4-BE49-F238E27FC236}">
                <a16:creationId xmlns:a16="http://schemas.microsoft.com/office/drawing/2014/main" id="{B8D430E3-1EEB-4B33-A3C8-DC5257303FFA}"/>
              </a:ext>
            </a:extLst>
          </p:cNvPr>
          <p:cNvSpPr>
            <a:spLocks noGrp="1"/>
          </p:cNvSpPr>
          <p:nvPr>
            <p:ph type="body" sz="quarter" idx="11" hasCustomPrompt="1"/>
          </p:nvPr>
        </p:nvSpPr>
        <p:spPr>
          <a:xfrm>
            <a:off x="0" y="6477000"/>
            <a:ext cx="9144000" cy="381000"/>
          </a:xfrm>
          <a:prstGeom prst="rect">
            <a:avLst/>
          </a:prstGeom>
        </p:spPr>
        <p:txBody>
          <a:bodyPr/>
          <a:lstStyle>
            <a:lvl1pPr>
              <a:defRPr sz="900">
                <a:latin typeface="Sanserif"/>
              </a:defRPr>
            </a:lvl1pPr>
          </a:lstStyle>
          <a:p>
            <a:pPr lvl="0"/>
            <a:r>
              <a:rPr lang="en-US" dirty="0"/>
              <a:t>Footer</a:t>
            </a:r>
            <a:endParaRPr lang="en-IN" dirty="0"/>
          </a:p>
        </p:txBody>
      </p:sp>
    </p:spTree>
    <p:extLst>
      <p:ext uri="{BB962C8B-B14F-4D97-AF65-F5344CB8AC3E}">
        <p14:creationId xmlns:p14="http://schemas.microsoft.com/office/powerpoint/2010/main" val="2593503621"/>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sp>
        <p:nvSpPr>
          <p:cNvPr id="7" name="Title"/>
          <p:cNvSpPr>
            <a:spLocks noGrp="1"/>
          </p:cNvSpPr>
          <p:nvPr userDrawn="1">
            <p:ph type="ctrTitle" hasCustomPrompt="1"/>
          </p:nvPr>
        </p:nvSpPr>
        <p:spPr>
          <a:xfrm>
            <a:off x="433192" y="2608290"/>
            <a:ext cx="3673328" cy="457200"/>
          </a:xfrm>
          <a:prstGeom prst="rect">
            <a:avLst/>
          </a:prstGeom>
        </p:spPr>
        <p:txBody>
          <a:bodyPr anchor="b">
            <a:noAutofit/>
          </a:bodyPr>
          <a:lstStyle>
            <a:lvl1pPr algn="l">
              <a:lnSpc>
                <a:spcPct val="100000"/>
              </a:lnSpc>
              <a:defRPr sz="2000" b="1">
                <a:solidFill>
                  <a:schemeClr val="tx1"/>
                </a:solidFill>
                <a:latin typeface="Calibri" panose="020F0502020204030204" pitchFamily="34" charset="0"/>
                <a:cs typeface="Times New Roman" panose="02020603050405020304" pitchFamily="18" charset="0"/>
              </a:defRPr>
            </a:lvl1pPr>
          </a:lstStyle>
          <a:p>
            <a:r>
              <a:rPr lang="en-US" dirty="0"/>
              <a:t>Presentation Title</a:t>
            </a:r>
          </a:p>
        </p:txBody>
      </p:sp>
      <p:sp>
        <p:nvSpPr>
          <p:cNvPr id="8" name="Subtitle"/>
          <p:cNvSpPr>
            <a:spLocks noGrp="1"/>
          </p:cNvSpPr>
          <p:nvPr userDrawn="1">
            <p:ph type="subTitle" idx="1" hasCustomPrompt="1"/>
          </p:nvPr>
        </p:nvSpPr>
        <p:spPr>
          <a:xfrm>
            <a:off x="433192" y="3117248"/>
            <a:ext cx="3673328" cy="1405586"/>
          </a:xfrm>
          <a:prstGeom prst="rect">
            <a:avLst/>
          </a:prstGeom>
        </p:spPr>
        <p:txBody>
          <a:bodyPr anchor="ctr"/>
          <a:lstStyle>
            <a:lvl1pPr marL="0" indent="0" algn="l">
              <a:buNone/>
              <a:defRPr lang="en-US" sz="2000" b="1" kern="1200" baseline="0" dirty="0" smtClean="0">
                <a:solidFill>
                  <a:schemeClr val="tx1"/>
                </a:solidFill>
                <a:latin typeface="Calibri" panose="020F0502020204030204" pitchFamily="34" charset="0"/>
                <a:ea typeface="+mn-ea"/>
                <a:cs typeface="Times New Roman"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marL="0" marR="0" lvl="0" indent="0" defTabSz="685800" rtl="0" eaLnBrk="1" fontAlgn="auto" latinLnBrk="0" hangingPunct="1">
              <a:lnSpc>
                <a:spcPct val="100000"/>
              </a:lnSpc>
              <a:spcBef>
                <a:spcPct val="0"/>
              </a:spcBef>
              <a:spcAft>
                <a:spcPts val="450"/>
              </a:spcAft>
              <a:buClrTx/>
              <a:buSzTx/>
              <a:buFont typeface="Arial" panose="020B0604020202020204" pitchFamily="34" charset="0"/>
              <a:buNone/>
              <a:tabLst/>
              <a:defRPr/>
            </a:pPr>
            <a:r>
              <a:rPr lang="en-US" dirty="0"/>
              <a:t>Presentation Subtitle</a:t>
            </a:r>
          </a:p>
          <a:p>
            <a:pPr marL="0" marR="0" lvl="0" indent="0" defTabSz="685800" rtl="0" eaLnBrk="1" fontAlgn="auto" latinLnBrk="0" hangingPunct="1">
              <a:lnSpc>
                <a:spcPct val="100000"/>
              </a:lnSpc>
              <a:spcBef>
                <a:spcPts val="1350"/>
              </a:spcBef>
              <a:buClrTx/>
              <a:buSzTx/>
              <a:buFont typeface="Arial" panose="020B0604020202020204" pitchFamily="34" charset="0"/>
              <a:buNone/>
              <a:tabLst/>
              <a:defRPr/>
            </a:pPr>
            <a:r>
              <a:rPr kumimoji="0" lang="en-US" altLang="en-US" sz="1800" b="0" i="0" u="none" strike="noStrike" kern="1200" cap="none" spc="0" normalizeH="0" baseline="0" noProof="0" dirty="0">
                <a:ln>
                  <a:noFill/>
                </a:ln>
                <a:solidFill>
                  <a:srgbClr val="000000"/>
                </a:solidFill>
                <a:effectLst/>
                <a:uLnTx/>
                <a:uFillTx/>
              </a:rPr>
              <a:t>Lecture PowerPoint</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462626" y="4557522"/>
            <a:ext cx="361446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432404" y="4609280"/>
            <a:ext cx="3682396" cy="1188720"/>
          </a:xfrm>
          <a:prstGeom prst="rect">
            <a:avLst/>
          </a:prstGeom>
        </p:spPr>
        <p:txBody>
          <a:bodyPr/>
          <a:lstStyle>
            <a:lvl1pPr>
              <a:spcBef>
                <a:spcPts val="375"/>
              </a:spcBef>
              <a:spcAft>
                <a:spcPts val="750"/>
              </a:spcAft>
              <a:defRPr sz="1200" b="1">
                <a:solidFill>
                  <a:schemeClr val="tx1"/>
                </a:solidFill>
                <a:latin typeface="Calibri (Body)"/>
                <a:cs typeface="Times New Roman" panose="02020603050405020304" pitchFamily="18" charset="0"/>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a:spcBef>
                <a:spcPts val="600"/>
              </a:spcBef>
            </a:pPr>
            <a:r>
              <a:rPr lang="en-US" sz="1050" dirty="0">
                <a:solidFill>
                  <a:srgbClr val="1E3482"/>
                </a:solidFill>
                <a:latin typeface="+mj-lt"/>
              </a:rPr>
              <a:t>Book Title</a:t>
            </a:r>
          </a:p>
          <a:p>
            <a:pPr>
              <a:spcBef>
                <a:spcPts val="600"/>
              </a:spcBef>
            </a:pPr>
            <a:r>
              <a:rPr lang="en-US" dirty="0">
                <a:latin typeface="+mj-lt"/>
              </a:rPr>
              <a:t>Subtitle</a:t>
            </a:r>
          </a:p>
          <a:p>
            <a:pPr>
              <a:spcBef>
                <a:spcPts val="600"/>
              </a:spcBef>
              <a:spcAft>
                <a:spcPts val="1200"/>
              </a:spcAft>
            </a:pPr>
            <a:r>
              <a:rPr lang="en-US" dirty="0">
                <a:solidFill>
                  <a:srgbClr val="AA0555"/>
                </a:solidFill>
                <a:latin typeface="+mj-lt"/>
              </a:rPr>
              <a:t>Edition</a:t>
            </a:r>
          </a:p>
          <a:p>
            <a:pPr>
              <a:spcBef>
                <a:spcPts val="600"/>
              </a:spcBef>
            </a:pPr>
            <a:r>
              <a:rPr lang="en-US" dirty="0">
                <a:latin typeface="+mj-lt"/>
              </a:rPr>
              <a:t>Author</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371600"/>
            <a:ext cx="4229100" cy="4976453"/>
          </a:xfrm>
          <a:prstGeom prst="rect">
            <a:avLst/>
          </a:prstGeom>
        </p:spPr>
        <p:txBody>
          <a:bodyPr/>
          <a:lstStyle>
            <a:lvl1pPr>
              <a:defRPr sz="1000">
                <a:latin typeface="Calibri" panose="020F0502020204030204" pitchFamily="34" charset="0"/>
                <a:cs typeface="Times New Roman" panose="02020603050405020304" pitchFamily="18" charset="0"/>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sz="800">
                <a:solidFill>
                  <a:schemeClr val="tx1"/>
                </a:solidFill>
                <a:latin typeface="Calibri (Body)"/>
                <a:cs typeface="Times New Roman" panose="02020603050405020304" pitchFamily="18" charset="0"/>
              </a:defRPr>
            </a:lvl1pPr>
          </a:lstStyle>
          <a:p>
            <a:pPr>
              <a:defRPr/>
            </a:pPr>
            <a:r>
              <a:rPr lang="en-US" dirty="0">
                <a:solidFill>
                  <a:srgbClr val="000000"/>
                </a:solidFill>
              </a:rPr>
              <a:t>© 20XX McGraw-Hill. All rights reserved. Authorized only for instructor use in the classroom.</a:t>
            </a:r>
          </a:p>
          <a:p>
            <a:pPr>
              <a:defRPr/>
            </a:pPr>
            <a:r>
              <a:rPr lang="en-US" sz="700" dirty="0">
                <a:solidFill>
                  <a:srgbClr val="000000"/>
                </a:solidFill>
              </a:rPr>
              <a:t>No reproduction or further distribution permitted without the prior written consent of McGraw-Hill.</a:t>
            </a:r>
          </a:p>
        </p:txBody>
      </p:sp>
    </p:spTree>
    <p:extLst>
      <p:ext uri="{BB962C8B-B14F-4D97-AF65-F5344CB8AC3E}">
        <p14:creationId xmlns:p14="http://schemas.microsoft.com/office/powerpoint/2010/main" val="3064916590"/>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ppendix section ">
    <p:spTree>
      <p:nvGrpSpPr>
        <p:cNvPr id="1" name=""/>
        <p:cNvGrpSpPr/>
        <p:nvPr/>
      </p:nvGrpSpPr>
      <p:grpSpPr>
        <a:xfrm>
          <a:off x="0" y="0"/>
          <a:ext cx="0" cy="0"/>
          <a:chOff x="0" y="0"/>
          <a:chExt cx="0" cy="0"/>
        </a:xfrm>
      </p:grpSpPr>
      <p:sp>
        <p:nvSpPr>
          <p:cNvPr id="2" name="Title 1"/>
          <p:cNvSpPr>
            <a:spLocks noGrp="1"/>
          </p:cNvSpPr>
          <p:nvPr>
            <p:ph type="ctrTitle"/>
          </p:nvPr>
        </p:nvSpPr>
        <p:spPr>
          <a:xfrm>
            <a:off x="1047750" y="1524000"/>
            <a:ext cx="7048500" cy="1470025"/>
          </a:xfrm>
          <a:prstGeom prst="rect">
            <a:avLst/>
          </a:prstGeom>
        </p:spPr>
        <p:txBody>
          <a:bodyPr/>
          <a:lstStyle>
            <a:lvl1pPr algn="l">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2765229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PLACEHOLDER - EXTRA1">
    <p:spTree>
      <p:nvGrpSpPr>
        <p:cNvPr id="1" name=""/>
        <p:cNvGrpSpPr/>
        <p:nvPr/>
      </p:nvGrpSpPr>
      <p:grpSpPr>
        <a:xfrm>
          <a:off x="0" y="0"/>
          <a:ext cx="0" cy="0"/>
          <a:chOff x="0" y="0"/>
          <a:chExt cx="0" cy="0"/>
        </a:xfrm>
      </p:grpSpPr>
      <p:sp>
        <p:nvSpPr>
          <p:cNvPr id="17" name="Slide Title 1">
            <a:extLst>
              <a:ext uri="{FF2B5EF4-FFF2-40B4-BE49-F238E27FC236}">
                <a16:creationId xmlns:a16="http://schemas.microsoft.com/office/drawing/2014/main" id="{DDD6C561-8E82-4789-A8FD-32A79AFD5593}"/>
              </a:ext>
            </a:extLst>
          </p:cNvPr>
          <p:cNvSpPr>
            <a:spLocks noGrp="1"/>
          </p:cNvSpPr>
          <p:nvPr>
            <p:ph type="title" hasCustomPrompt="1"/>
          </p:nvPr>
        </p:nvSpPr>
        <p:spPr>
          <a:xfrm>
            <a:off x="342900" y="198784"/>
            <a:ext cx="8458200" cy="1143000"/>
          </a:xfrm>
          <a:prstGeom prst="rect">
            <a:avLst/>
          </a:prstGeom>
        </p:spPr>
        <p:txBody>
          <a:bodyPr anchor="ctr">
            <a:normAutofit/>
          </a:bodyPr>
          <a:lstStyle>
            <a:lvl1pPr algn="ctr" defTabSz="685800" rtl="0" eaLnBrk="1" latinLnBrk="0" hangingPunct="1">
              <a:lnSpc>
                <a:spcPct val="100000"/>
              </a:lnSpc>
              <a:spcBef>
                <a:spcPct val="0"/>
              </a:spcBef>
              <a:buNone/>
              <a:defRPr lang="en-US" sz="3600" b="0" kern="1200" dirty="0">
                <a:solidFill>
                  <a:srgbClr val="B40000"/>
                </a:solidFill>
                <a:latin typeface="Calibri" panose="020F0502020204030204" pitchFamily="34" charset="0"/>
                <a:ea typeface="+mj-ea"/>
                <a:cs typeface="Times New Roman" panose="02020603050405020304" pitchFamily="18" charset="0"/>
              </a:defRPr>
            </a:lvl1pPr>
          </a:lstStyle>
          <a:p>
            <a:r>
              <a:rPr lang="en-US" dirty="0"/>
              <a:t>Slide Title</a:t>
            </a:r>
          </a:p>
        </p:txBody>
      </p:sp>
      <p:sp>
        <p:nvSpPr>
          <p:cNvPr id="18" name="Content Placeholder 2">
            <a:extLst>
              <a:ext uri="{FF2B5EF4-FFF2-40B4-BE49-F238E27FC236}">
                <a16:creationId xmlns:a16="http://schemas.microsoft.com/office/drawing/2014/main" id="{8A362111-DA48-43CE-8AC3-BD67F497EE0E}"/>
              </a:ext>
            </a:extLst>
          </p:cNvPr>
          <p:cNvSpPr>
            <a:spLocks noGrp="1"/>
          </p:cNvSpPr>
          <p:nvPr>
            <p:ph sz="quarter" idx="20" hasCustomPrompt="1"/>
          </p:nvPr>
        </p:nvSpPr>
        <p:spPr>
          <a:xfrm>
            <a:off x="342900" y="1524000"/>
            <a:ext cx="8458200" cy="4800600"/>
          </a:xfrm>
        </p:spPr>
        <p:txBody>
          <a:bodyPr>
            <a:normAutofit/>
          </a:bodyPr>
          <a:lstStyle>
            <a:lvl1pPr>
              <a:spcBef>
                <a:spcPts val="0"/>
              </a:spcBef>
              <a:spcAft>
                <a:spcPts val="1200"/>
              </a:spcAft>
              <a:defRPr sz="2800">
                <a:latin typeface="Calibri (Body)"/>
                <a:cs typeface="Times New Roman" panose="02020603050405020304" pitchFamily="18" charset="0"/>
              </a:defRPr>
            </a:lvl1pPr>
            <a:lvl2pPr>
              <a:spcBef>
                <a:spcPts val="0"/>
              </a:spcBef>
              <a:spcAft>
                <a:spcPts val="1200"/>
              </a:spcAft>
              <a:defRPr sz="2400">
                <a:latin typeface="Calibri (Body)"/>
                <a:cs typeface="Times New Roman" panose="02020603050405020304" pitchFamily="18" charset="0"/>
              </a:defRPr>
            </a:lvl2pPr>
            <a:lvl3pPr>
              <a:spcBef>
                <a:spcPts val="0"/>
              </a:spcBef>
              <a:spcAft>
                <a:spcPts val="1200"/>
              </a:spcAft>
              <a:defRPr sz="2000">
                <a:latin typeface="Calibri (Body)"/>
                <a:cs typeface="Times New Roman" panose="02020603050405020304" pitchFamily="18" charset="0"/>
              </a:defRPr>
            </a:lvl3pPr>
            <a:lvl4pPr>
              <a:spcBef>
                <a:spcPts val="0"/>
              </a:spcBef>
              <a:spcAft>
                <a:spcPts val="1200"/>
              </a:spcAft>
              <a:defRPr sz="1800">
                <a:latin typeface="Calibri (Body)"/>
                <a:cs typeface="Times New Roman" panose="02020603050405020304" pitchFamily="18" charset="0"/>
              </a:defRPr>
            </a:lvl4pPr>
            <a:lvl5pPr>
              <a:spcBef>
                <a:spcPts val="0"/>
              </a:spcBef>
              <a:spcAft>
                <a:spcPts val="1200"/>
              </a:spcAft>
              <a:defRPr sz="1600">
                <a:latin typeface="Calibri (Body)"/>
                <a:cs typeface="Times New Roman" panose="02020603050405020304" pitchFamily="18" charset="0"/>
              </a:defRPr>
            </a:lvl5pPr>
          </a:lstStyle>
          <a:p>
            <a:pPr lvl="0"/>
            <a:r>
              <a:rPr lang="en-US" dirty="0"/>
              <a:t>Slide Content</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Appendix Link 3">
            <a:extLst>
              <a:ext uri="{FF2B5EF4-FFF2-40B4-BE49-F238E27FC236}">
                <a16:creationId xmlns:a16="http://schemas.microsoft.com/office/drawing/2014/main" id="{8B683028-115C-4277-A864-89A677FF0A97}"/>
              </a:ext>
            </a:extLst>
          </p:cNvPr>
          <p:cNvSpPr>
            <a:spLocks noGrp="1"/>
          </p:cNvSpPr>
          <p:nvPr>
            <p:ph sz="quarter" idx="11" hasCustomPrompt="1"/>
          </p:nvPr>
        </p:nvSpPr>
        <p:spPr>
          <a:xfrm>
            <a:off x="3369600" y="6400800"/>
            <a:ext cx="2404800" cy="190800"/>
          </a:xfrm>
        </p:spPr>
        <p:txBody>
          <a:bodyPr>
            <a:noAutofit/>
          </a:bodyPr>
          <a:lstStyle>
            <a:lvl1pPr algn="ctr">
              <a:defRPr lang="en-US" sz="900" kern="1200" dirty="0">
                <a:solidFill>
                  <a:schemeClr val="tx2"/>
                </a:solidFill>
                <a:latin typeface="Calibri (Body)"/>
                <a:ea typeface="+mn-ea"/>
                <a:cs typeface="+mn-cs"/>
              </a:defRPr>
            </a:lvl1pPr>
            <a:lvl2pPr>
              <a:defRPr sz="750">
                <a:latin typeface="Times New Roman" panose="02020603050405020304" pitchFamily="18" charset="0"/>
                <a:cs typeface="Times New Roman" panose="02020603050405020304" pitchFamily="18" charset="0"/>
              </a:defRPr>
            </a:lvl2pPr>
            <a:lvl3pPr>
              <a:defRPr sz="750">
                <a:latin typeface="Times New Roman" panose="02020603050405020304" pitchFamily="18" charset="0"/>
                <a:cs typeface="Times New Roman" panose="02020603050405020304" pitchFamily="18" charset="0"/>
              </a:defRPr>
            </a:lvl3pPr>
            <a:lvl4pPr>
              <a:defRPr sz="750">
                <a:latin typeface="Times New Roman" panose="02020603050405020304" pitchFamily="18" charset="0"/>
                <a:cs typeface="Times New Roman" panose="02020603050405020304" pitchFamily="18" charset="0"/>
              </a:defRPr>
            </a:lvl4pPr>
            <a:lvl5pPr>
              <a:defRPr sz="750">
                <a:latin typeface="Times New Roman" panose="02020603050405020304" pitchFamily="18" charset="0"/>
                <a:cs typeface="Times New Roman" panose="02020603050405020304" pitchFamily="18" charset="0"/>
              </a:defRPr>
            </a:lvl5pPr>
          </a:lstStyle>
          <a:p>
            <a:pPr marL="0" marR="0" lvl="0" indent="0" algn="ct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Add text alternative link, if needed.</a:t>
            </a:r>
          </a:p>
        </p:txBody>
      </p:sp>
      <p:sp>
        <p:nvSpPr>
          <p:cNvPr id="20" name="Image Credit 4">
            <a:extLst>
              <a:ext uri="{FF2B5EF4-FFF2-40B4-BE49-F238E27FC236}">
                <a16:creationId xmlns:a16="http://schemas.microsoft.com/office/drawing/2014/main" id="{E72DF78C-0D1D-4F01-A36B-63BB3F02E3CD}"/>
              </a:ext>
            </a:extLst>
          </p:cNvPr>
          <p:cNvSpPr>
            <a:spLocks noGrp="1"/>
          </p:cNvSpPr>
          <p:nvPr>
            <p:ph type="body" sz="quarter" idx="19" hasCustomPrompt="1"/>
          </p:nvPr>
        </p:nvSpPr>
        <p:spPr>
          <a:xfrm>
            <a:off x="1592570" y="6682928"/>
            <a:ext cx="6932612" cy="184469"/>
          </a:xfrm>
        </p:spPr>
        <p:txBody>
          <a:bodyPr rIns="0" anchor="ctr" anchorCtr="0">
            <a:noAutofit/>
          </a:bodyPr>
          <a:lstStyle>
            <a:lvl1pPr algn="r">
              <a:defRPr lang="en-US" sz="900" kern="1200" dirty="0">
                <a:solidFill>
                  <a:schemeClr val="tx2"/>
                </a:solidFill>
                <a:latin typeface="Calibri (Body)"/>
                <a:ea typeface="+mn-ea"/>
                <a:cs typeface="Times New Roman" panose="02020603050405020304" pitchFamily="18" charset="0"/>
              </a:defRPr>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21" name="Slide Number Placeholder 5">
            <a:extLst>
              <a:ext uri="{FF2B5EF4-FFF2-40B4-BE49-F238E27FC236}">
                <a16:creationId xmlns:a16="http://schemas.microsoft.com/office/drawing/2014/main" id="{0616356B-CC93-4F4E-B595-6EA3C0D2625B}"/>
              </a:ext>
            </a:extLst>
          </p:cNvPr>
          <p:cNvSpPr>
            <a:spLocks noGrp="1"/>
          </p:cNvSpPr>
          <p:nvPr>
            <p:ph type="sldNum" sz="quarter" idx="10"/>
          </p:nvPr>
        </p:nvSpPr>
        <p:spPr>
          <a:xfrm>
            <a:off x="8626412" y="6673531"/>
            <a:ext cx="355840" cy="161396"/>
          </a:xfrm>
        </p:spPr>
        <p:txBody>
          <a:bodyPr/>
          <a:lstStyle>
            <a:lvl1pPr>
              <a:defRPr sz="900">
                <a:latin typeface="Calibri (Body)"/>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3578098024"/>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31" name="Slide Title 1">
            <a:extLst>
              <a:ext uri="{FF2B5EF4-FFF2-40B4-BE49-F238E27FC236}">
                <a16:creationId xmlns:a16="http://schemas.microsoft.com/office/drawing/2014/main" id="{3D0D8C85-F56C-4538-B55D-157BD6D94C35}"/>
              </a:ext>
            </a:extLst>
          </p:cNvPr>
          <p:cNvSpPr>
            <a:spLocks noGrp="1"/>
          </p:cNvSpPr>
          <p:nvPr>
            <p:ph type="title" hasCustomPrompt="1"/>
          </p:nvPr>
        </p:nvSpPr>
        <p:spPr>
          <a:xfrm>
            <a:off x="342646" y="198000"/>
            <a:ext cx="8460000" cy="1143000"/>
          </a:xfrm>
          <a:prstGeom prst="rect">
            <a:avLst/>
          </a:prstGeom>
        </p:spPr>
        <p:txBody>
          <a:bodyPr anchor="ctr">
            <a:normAutofit/>
          </a:bodyPr>
          <a:lstStyle>
            <a:lvl1pPr algn="ctr">
              <a:defRPr sz="3600" b="0">
                <a:solidFill>
                  <a:srgbClr val="B40000"/>
                </a:solidFill>
                <a:latin typeface="Calibri" panose="020F0502020204030204" pitchFamily="34" charset="0"/>
                <a:cs typeface="Times New Roman" panose="02020603050405020304" pitchFamily="18" charset="0"/>
              </a:defRPr>
            </a:lvl1pPr>
          </a:lstStyle>
          <a:p>
            <a:r>
              <a:rPr lang="en-US" dirty="0"/>
              <a:t>Slide Title</a:t>
            </a:r>
          </a:p>
        </p:txBody>
      </p:sp>
      <p:sp>
        <p:nvSpPr>
          <p:cNvPr id="32" name="Content Placeholder 2">
            <a:extLst>
              <a:ext uri="{FF2B5EF4-FFF2-40B4-BE49-F238E27FC236}">
                <a16:creationId xmlns:a16="http://schemas.microsoft.com/office/drawing/2014/main" id="{EEF80F99-A396-44B3-94AB-AEC6C593574D}"/>
              </a:ext>
            </a:extLst>
          </p:cNvPr>
          <p:cNvSpPr>
            <a:spLocks noGrp="1"/>
          </p:cNvSpPr>
          <p:nvPr>
            <p:ph idx="1" hasCustomPrompt="1"/>
          </p:nvPr>
        </p:nvSpPr>
        <p:spPr>
          <a:xfrm>
            <a:off x="342646" y="1524000"/>
            <a:ext cx="8460000" cy="23622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1</a:t>
            </a:r>
          </a:p>
          <a:p>
            <a:pPr lvl="1"/>
            <a:r>
              <a:rPr lang="en-US" dirty="0"/>
              <a:t>Second level</a:t>
            </a:r>
          </a:p>
          <a:p>
            <a:pPr lvl="2"/>
            <a:r>
              <a:rPr lang="en-US" dirty="0"/>
              <a:t>Third level</a:t>
            </a:r>
          </a:p>
        </p:txBody>
      </p:sp>
      <p:sp>
        <p:nvSpPr>
          <p:cNvPr id="33" name="Content Placeholder 3">
            <a:extLst>
              <a:ext uri="{FF2B5EF4-FFF2-40B4-BE49-F238E27FC236}">
                <a16:creationId xmlns:a16="http://schemas.microsoft.com/office/drawing/2014/main" id="{BDB1F3D1-701A-43B1-8413-640C37A68857}"/>
              </a:ext>
            </a:extLst>
          </p:cNvPr>
          <p:cNvSpPr>
            <a:spLocks noGrp="1"/>
          </p:cNvSpPr>
          <p:nvPr>
            <p:ph idx="13" hasCustomPrompt="1"/>
          </p:nvPr>
        </p:nvSpPr>
        <p:spPr>
          <a:xfrm>
            <a:off x="342646" y="3810000"/>
            <a:ext cx="8460000" cy="23622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2</a:t>
            </a:r>
          </a:p>
          <a:p>
            <a:pPr lvl="1"/>
            <a:r>
              <a:rPr lang="en-US" dirty="0"/>
              <a:t>Second level</a:t>
            </a:r>
          </a:p>
          <a:p>
            <a:pPr lvl="2"/>
            <a:r>
              <a:rPr lang="en-US" dirty="0"/>
              <a:t>Third level</a:t>
            </a:r>
          </a:p>
        </p:txBody>
      </p:sp>
      <p:sp>
        <p:nvSpPr>
          <p:cNvPr id="34" name="Appendix Link 4">
            <a:extLst>
              <a:ext uri="{FF2B5EF4-FFF2-40B4-BE49-F238E27FC236}">
                <a16:creationId xmlns:a16="http://schemas.microsoft.com/office/drawing/2014/main" id="{E8DC9E9A-6C3B-4B84-8D76-FA6277D1C9DE}"/>
              </a:ext>
            </a:extLst>
          </p:cNvPr>
          <p:cNvSpPr>
            <a:spLocks noGrp="1"/>
          </p:cNvSpPr>
          <p:nvPr>
            <p:ph sz="quarter" idx="20" hasCustomPrompt="1"/>
          </p:nvPr>
        </p:nvSpPr>
        <p:spPr>
          <a:xfrm>
            <a:off x="3369600" y="6400800"/>
            <a:ext cx="2404800" cy="190800"/>
          </a:xfrm>
        </p:spPr>
        <p:txBody>
          <a:bodyPr>
            <a:noAutofit/>
          </a:bodyPr>
          <a:lstStyle>
            <a:lvl1pPr algn="ctr">
              <a:defRPr sz="900"/>
            </a:lvl1pPr>
          </a:lstStyle>
          <a:p>
            <a:pPr lvl="0"/>
            <a:r>
              <a:rPr lang="en-US" dirty="0"/>
              <a:t>Add text alternative link, if needed.</a:t>
            </a:r>
          </a:p>
        </p:txBody>
      </p:sp>
      <p:sp>
        <p:nvSpPr>
          <p:cNvPr id="35" name="Image Credit 5">
            <a:extLst>
              <a:ext uri="{FF2B5EF4-FFF2-40B4-BE49-F238E27FC236}">
                <a16:creationId xmlns:a16="http://schemas.microsoft.com/office/drawing/2014/main" id="{8DBA62DF-01D7-4AB9-8D1B-9D39A8C704E7}"/>
              </a:ext>
            </a:extLst>
          </p:cNvPr>
          <p:cNvSpPr>
            <a:spLocks noGrp="1"/>
          </p:cNvSpPr>
          <p:nvPr>
            <p:ph type="body" sz="quarter" idx="19" hasCustomPrompt="1"/>
          </p:nvPr>
        </p:nvSpPr>
        <p:spPr>
          <a:xfrm>
            <a:off x="1592570" y="6673501"/>
            <a:ext cx="6932612" cy="184469"/>
          </a:xfrm>
        </p:spPr>
        <p:txBody>
          <a:bodyPr rIns="0" anchor="ctr" anchorCtr="0">
            <a:noAutofit/>
          </a:bodyPr>
          <a:lstStyle>
            <a:lvl1pPr algn="r">
              <a:defRPr lang="en-US" sz="900" kern="1200" dirty="0">
                <a:solidFill>
                  <a:schemeClr val="tx2"/>
                </a:solidFill>
                <a:latin typeface="Calibri (Body)"/>
                <a:ea typeface="+mn-ea"/>
                <a:cs typeface="Times New Roman" panose="02020603050405020304" pitchFamily="18" charset="0"/>
              </a:defRPr>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36" name="Slide Number Placeholder 6">
            <a:extLst>
              <a:ext uri="{FF2B5EF4-FFF2-40B4-BE49-F238E27FC236}">
                <a16:creationId xmlns:a16="http://schemas.microsoft.com/office/drawing/2014/main" id="{A85811D5-C2F0-4F97-8142-E218D74E6408}"/>
              </a:ext>
            </a:extLst>
          </p:cNvPr>
          <p:cNvSpPr>
            <a:spLocks noGrp="1"/>
          </p:cNvSpPr>
          <p:nvPr>
            <p:ph type="sldNum" sz="quarter" idx="10"/>
          </p:nvPr>
        </p:nvSpPr>
        <p:spPr>
          <a:xfrm>
            <a:off x="8626412" y="6673531"/>
            <a:ext cx="355840" cy="161396"/>
          </a:xfrm>
        </p:spPr>
        <p:txBody>
          <a:bodyPr/>
          <a:lstStyle>
            <a:lvl1pPr>
              <a:defRPr sz="900">
                <a:latin typeface="Calibri (Body)"/>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42624188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31" name="Slide Title 1">
            <a:extLst>
              <a:ext uri="{FF2B5EF4-FFF2-40B4-BE49-F238E27FC236}">
                <a16:creationId xmlns:a16="http://schemas.microsoft.com/office/drawing/2014/main" id="{3D0D8C85-F56C-4538-B55D-157BD6D94C35}"/>
              </a:ext>
            </a:extLst>
          </p:cNvPr>
          <p:cNvSpPr>
            <a:spLocks noGrp="1"/>
          </p:cNvSpPr>
          <p:nvPr>
            <p:ph type="title" hasCustomPrompt="1"/>
          </p:nvPr>
        </p:nvSpPr>
        <p:spPr>
          <a:xfrm>
            <a:off x="342646" y="198000"/>
            <a:ext cx="8460000" cy="1143000"/>
          </a:xfrm>
          <a:prstGeom prst="rect">
            <a:avLst/>
          </a:prstGeom>
        </p:spPr>
        <p:txBody>
          <a:bodyPr anchor="ctr">
            <a:normAutofit/>
          </a:bodyPr>
          <a:lstStyle>
            <a:lvl1pPr algn="ctr">
              <a:defRPr sz="3600" b="0">
                <a:solidFill>
                  <a:srgbClr val="B40000"/>
                </a:solidFill>
                <a:latin typeface="Calibri" panose="020F0502020204030204" pitchFamily="34" charset="0"/>
                <a:cs typeface="Times New Roman" panose="02020603050405020304" pitchFamily="18" charset="0"/>
              </a:defRPr>
            </a:lvl1pPr>
          </a:lstStyle>
          <a:p>
            <a:r>
              <a:rPr lang="en-US" dirty="0"/>
              <a:t>Slide Title</a:t>
            </a:r>
          </a:p>
        </p:txBody>
      </p:sp>
      <p:sp>
        <p:nvSpPr>
          <p:cNvPr id="32" name="Content Placeholder 2">
            <a:extLst>
              <a:ext uri="{FF2B5EF4-FFF2-40B4-BE49-F238E27FC236}">
                <a16:creationId xmlns:a16="http://schemas.microsoft.com/office/drawing/2014/main" id="{EEF80F99-A396-44B3-94AB-AEC6C593574D}"/>
              </a:ext>
            </a:extLst>
          </p:cNvPr>
          <p:cNvSpPr>
            <a:spLocks noGrp="1"/>
          </p:cNvSpPr>
          <p:nvPr>
            <p:ph idx="1" hasCustomPrompt="1"/>
          </p:nvPr>
        </p:nvSpPr>
        <p:spPr>
          <a:xfrm>
            <a:off x="342646" y="1524000"/>
            <a:ext cx="4075200" cy="48006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1</a:t>
            </a:r>
          </a:p>
          <a:p>
            <a:pPr lvl="1"/>
            <a:r>
              <a:rPr lang="en-US" dirty="0"/>
              <a:t>Second level</a:t>
            </a:r>
          </a:p>
          <a:p>
            <a:pPr lvl="2"/>
            <a:r>
              <a:rPr lang="en-US" dirty="0"/>
              <a:t>Third level</a:t>
            </a:r>
          </a:p>
        </p:txBody>
      </p:sp>
      <p:sp>
        <p:nvSpPr>
          <p:cNvPr id="33" name="Content Placeholder 3">
            <a:extLst>
              <a:ext uri="{FF2B5EF4-FFF2-40B4-BE49-F238E27FC236}">
                <a16:creationId xmlns:a16="http://schemas.microsoft.com/office/drawing/2014/main" id="{BDB1F3D1-701A-43B1-8413-640C37A68857}"/>
              </a:ext>
            </a:extLst>
          </p:cNvPr>
          <p:cNvSpPr>
            <a:spLocks noGrp="1"/>
          </p:cNvSpPr>
          <p:nvPr>
            <p:ph idx="13" hasCustomPrompt="1"/>
          </p:nvPr>
        </p:nvSpPr>
        <p:spPr>
          <a:xfrm>
            <a:off x="4726154" y="1524000"/>
            <a:ext cx="4075200" cy="48006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2</a:t>
            </a:r>
          </a:p>
          <a:p>
            <a:pPr lvl="1"/>
            <a:r>
              <a:rPr lang="en-US" dirty="0"/>
              <a:t>Second level</a:t>
            </a:r>
          </a:p>
          <a:p>
            <a:pPr lvl="2"/>
            <a:r>
              <a:rPr lang="en-US" dirty="0"/>
              <a:t>Third level</a:t>
            </a:r>
          </a:p>
        </p:txBody>
      </p:sp>
      <p:sp>
        <p:nvSpPr>
          <p:cNvPr id="8" name="Appendix Link 4">
            <a:extLst>
              <a:ext uri="{FF2B5EF4-FFF2-40B4-BE49-F238E27FC236}">
                <a16:creationId xmlns:a16="http://schemas.microsoft.com/office/drawing/2014/main" id="{DA4F43A4-A316-4D55-A9CB-61C12A0D1EAB}"/>
              </a:ext>
            </a:extLst>
          </p:cNvPr>
          <p:cNvSpPr>
            <a:spLocks noGrp="1"/>
          </p:cNvSpPr>
          <p:nvPr>
            <p:ph sz="quarter" idx="20" hasCustomPrompt="1"/>
          </p:nvPr>
        </p:nvSpPr>
        <p:spPr>
          <a:xfrm>
            <a:off x="3369600" y="6400800"/>
            <a:ext cx="2404800" cy="190800"/>
          </a:xfrm>
        </p:spPr>
        <p:txBody>
          <a:bodyPr>
            <a:noAutofit/>
          </a:bodyPr>
          <a:lstStyle>
            <a:lvl1pPr algn="ctr">
              <a:defRPr sz="900"/>
            </a:lvl1pPr>
          </a:lstStyle>
          <a:p>
            <a:pPr lvl="0"/>
            <a:r>
              <a:rPr lang="en-US" dirty="0"/>
              <a:t>Add text alternative link, if needed.</a:t>
            </a:r>
          </a:p>
        </p:txBody>
      </p:sp>
      <p:sp>
        <p:nvSpPr>
          <p:cNvPr id="3" name="Image Credit 5">
            <a:extLst>
              <a:ext uri="{FF2B5EF4-FFF2-40B4-BE49-F238E27FC236}">
                <a16:creationId xmlns:a16="http://schemas.microsoft.com/office/drawing/2014/main" id="{FC4BA145-4152-484C-BBD5-C60A9D8045EB}"/>
              </a:ext>
            </a:extLst>
          </p:cNvPr>
          <p:cNvSpPr>
            <a:spLocks noGrp="1"/>
          </p:cNvSpPr>
          <p:nvPr>
            <p:ph type="body" sz="quarter" idx="21" hasCustomPrompt="1"/>
          </p:nvPr>
        </p:nvSpPr>
        <p:spPr>
          <a:xfrm>
            <a:off x="1592263" y="6686746"/>
            <a:ext cx="6932612" cy="161396"/>
          </a:xfrm>
        </p:spPr>
        <p:txBody>
          <a:bodyPr>
            <a:noAutofit/>
          </a:bodyPr>
          <a:lstStyle>
            <a:lvl1pPr>
              <a:defRPr sz="900"/>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12" name="Slide Number Placeholder 6">
            <a:extLst>
              <a:ext uri="{FF2B5EF4-FFF2-40B4-BE49-F238E27FC236}">
                <a16:creationId xmlns:a16="http://schemas.microsoft.com/office/drawing/2014/main" id="{56E8E6CA-4930-40B6-B110-A411FF979431}"/>
              </a:ext>
            </a:extLst>
          </p:cNvPr>
          <p:cNvSpPr>
            <a:spLocks noGrp="1"/>
          </p:cNvSpPr>
          <p:nvPr>
            <p:ph type="sldNum" sz="quarter" idx="10"/>
          </p:nvPr>
        </p:nvSpPr>
        <p:spPr>
          <a:xfrm>
            <a:off x="8626412" y="6673531"/>
            <a:ext cx="355840" cy="161396"/>
          </a:xfrm>
        </p:spPr>
        <p:txBody>
          <a:bodyPr/>
          <a:lstStyle>
            <a:lvl1pPr>
              <a:defRPr sz="900">
                <a:latin typeface="Calibri (Body)"/>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5508384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_PLUS_CONTENT PLACEHOLDER">
    <p:spTree>
      <p:nvGrpSpPr>
        <p:cNvPr id="1" name=""/>
        <p:cNvGrpSpPr/>
        <p:nvPr/>
      </p:nvGrpSpPr>
      <p:grpSpPr>
        <a:xfrm>
          <a:off x="0" y="0"/>
          <a:ext cx="0" cy="0"/>
          <a:chOff x="0" y="0"/>
          <a:chExt cx="0" cy="0"/>
        </a:xfrm>
      </p:grpSpPr>
      <p:sp>
        <p:nvSpPr>
          <p:cNvPr id="28" name="Slide Title 1">
            <a:extLst>
              <a:ext uri="{FF2B5EF4-FFF2-40B4-BE49-F238E27FC236}">
                <a16:creationId xmlns:a16="http://schemas.microsoft.com/office/drawing/2014/main" id="{38A07930-AB41-4C2A-B51A-FE9D9CCD490E}"/>
              </a:ext>
            </a:extLst>
          </p:cNvPr>
          <p:cNvSpPr>
            <a:spLocks noGrp="1"/>
          </p:cNvSpPr>
          <p:nvPr>
            <p:ph type="title" hasCustomPrompt="1"/>
          </p:nvPr>
        </p:nvSpPr>
        <p:spPr>
          <a:xfrm>
            <a:off x="342000" y="198000"/>
            <a:ext cx="8460000" cy="1143000"/>
          </a:xfrm>
          <a:prstGeom prst="rect">
            <a:avLst/>
          </a:prstGeom>
        </p:spPr>
        <p:txBody>
          <a:bodyPr vert="horz" lIns="91440" tIns="45720" rIns="91440" bIns="45720" rtlCol="0" anchor="ctr">
            <a:normAutofit/>
          </a:bodyPr>
          <a:lstStyle>
            <a:lvl1pPr algn="ctr" defTabSz="685800" rtl="0" eaLnBrk="1" latinLnBrk="0" hangingPunct="1">
              <a:spcBef>
                <a:spcPct val="0"/>
              </a:spcBef>
              <a:buNone/>
              <a:defRPr lang="en-US" sz="3600" dirty="0">
                <a:solidFill>
                  <a:srgbClr val="B40000"/>
                </a:solidFill>
              </a:defRPr>
            </a:lvl1pPr>
          </a:lstStyle>
          <a:p>
            <a:pPr lvl="0" algn="ctr"/>
            <a:r>
              <a:rPr lang="en-US" dirty="0"/>
              <a:t>Slide Title</a:t>
            </a:r>
          </a:p>
        </p:txBody>
      </p:sp>
      <p:sp>
        <p:nvSpPr>
          <p:cNvPr id="29" name="Content Placeholder 2">
            <a:extLst>
              <a:ext uri="{FF2B5EF4-FFF2-40B4-BE49-F238E27FC236}">
                <a16:creationId xmlns:a16="http://schemas.microsoft.com/office/drawing/2014/main" id="{A9714154-AF96-4E41-9C12-92237B79035D}"/>
              </a:ext>
            </a:extLst>
          </p:cNvPr>
          <p:cNvSpPr>
            <a:spLocks noGrp="1"/>
          </p:cNvSpPr>
          <p:nvPr>
            <p:ph sz="quarter" idx="11" hasCustomPrompt="1"/>
          </p:nvPr>
        </p:nvSpPr>
        <p:spPr>
          <a:xfrm>
            <a:off x="342000" y="1524000"/>
            <a:ext cx="8460000" cy="457200"/>
          </a:xfrm>
        </p:spPr>
        <p:txBody>
          <a:bodyPr>
            <a:noAutofit/>
          </a:bodyPr>
          <a:lstStyle>
            <a:lvl1pPr>
              <a:defRPr sz="2800">
                <a:latin typeface="Calibri (Body)"/>
                <a:cs typeface="Times New Roman" panose="02020603050405020304" pitchFamily="18" charset="0"/>
              </a:defRPr>
            </a:lvl1pPr>
            <a:lvl2pPr>
              <a:defRPr sz="2400">
                <a:latin typeface="Calibri (Body)"/>
              </a:defRPr>
            </a:lvl2pPr>
            <a:lvl3pPr>
              <a:defRPr sz="2400">
                <a:latin typeface="Calibri (Body)"/>
              </a:defRPr>
            </a:lvl3pPr>
            <a:lvl4pPr>
              <a:defRPr sz="2400">
                <a:latin typeface="Calibri (Body)"/>
              </a:defRPr>
            </a:lvl4pPr>
            <a:lvl5pPr>
              <a:defRPr sz="2400">
                <a:latin typeface="Calibri (Body)"/>
              </a:defRPr>
            </a:lvl5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1</a:t>
            </a:r>
          </a:p>
        </p:txBody>
      </p:sp>
      <p:sp>
        <p:nvSpPr>
          <p:cNvPr id="30" name="Content Placeholder 3">
            <a:extLst>
              <a:ext uri="{FF2B5EF4-FFF2-40B4-BE49-F238E27FC236}">
                <a16:creationId xmlns:a16="http://schemas.microsoft.com/office/drawing/2014/main" id="{5E76B15F-F418-437A-9667-808069D61A22}"/>
              </a:ext>
            </a:extLst>
          </p:cNvPr>
          <p:cNvSpPr>
            <a:spLocks noGrp="1"/>
          </p:cNvSpPr>
          <p:nvPr>
            <p:ph sz="quarter" idx="12" hasCustomPrompt="1"/>
          </p:nvPr>
        </p:nvSpPr>
        <p:spPr>
          <a:xfrm>
            <a:off x="342000" y="2133600"/>
            <a:ext cx="8460000" cy="457200"/>
          </a:xfrm>
        </p:spPr>
        <p:txBody>
          <a:bodyPr>
            <a:noAutofit/>
          </a:bodyPr>
          <a:lstStyle>
            <a:lvl1pPr>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2</a:t>
            </a:r>
          </a:p>
        </p:txBody>
      </p:sp>
      <p:sp>
        <p:nvSpPr>
          <p:cNvPr id="31" name="Content Placeholder 4">
            <a:extLst>
              <a:ext uri="{FF2B5EF4-FFF2-40B4-BE49-F238E27FC236}">
                <a16:creationId xmlns:a16="http://schemas.microsoft.com/office/drawing/2014/main" id="{FE5659B1-C523-48B0-8F94-C14174EA72E4}"/>
              </a:ext>
            </a:extLst>
          </p:cNvPr>
          <p:cNvSpPr>
            <a:spLocks noGrp="1"/>
          </p:cNvSpPr>
          <p:nvPr>
            <p:ph sz="quarter" idx="13" hasCustomPrompt="1"/>
          </p:nvPr>
        </p:nvSpPr>
        <p:spPr>
          <a:xfrm>
            <a:off x="342000" y="2675182"/>
            <a:ext cx="8460000" cy="558800"/>
          </a:xfrm>
        </p:spPr>
        <p:txBody>
          <a:bodyPr>
            <a:norm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3</a:t>
            </a:r>
          </a:p>
        </p:txBody>
      </p:sp>
      <p:sp>
        <p:nvSpPr>
          <p:cNvPr id="32" name="Content Placeholder 5">
            <a:extLst>
              <a:ext uri="{FF2B5EF4-FFF2-40B4-BE49-F238E27FC236}">
                <a16:creationId xmlns:a16="http://schemas.microsoft.com/office/drawing/2014/main" id="{3EFBD9E4-1992-4FF6-8639-498C6A828CD6}"/>
              </a:ext>
            </a:extLst>
          </p:cNvPr>
          <p:cNvSpPr>
            <a:spLocks noGrp="1"/>
          </p:cNvSpPr>
          <p:nvPr>
            <p:ph sz="quarter" idx="14" hasCustomPrompt="1"/>
          </p:nvPr>
        </p:nvSpPr>
        <p:spPr>
          <a:xfrm>
            <a:off x="342000" y="3389974"/>
            <a:ext cx="8460000" cy="558800"/>
          </a:xfrm>
        </p:spPr>
        <p:txBody>
          <a:bodyPr>
            <a:norm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4</a:t>
            </a:r>
          </a:p>
        </p:txBody>
      </p:sp>
      <p:sp>
        <p:nvSpPr>
          <p:cNvPr id="33" name="Content Placeholder 6">
            <a:extLst>
              <a:ext uri="{FF2B5EF4-FFF2-40B4-BE49-F238E27FC236}">
                <a16:creationId xmlns:a16="http://schemas.microsoft.com/office/drawing/2014/main" id="{7B38EE77-54FE-4BAF-8298-4A674CBF28DB}"/>
              </a:ext>
            </a:extLst>
          </p:cNvPr>
          <p:cNvSpPr>
            <a:spLocks noGrp="1"/>
          </p:cNvSpPr>
          <p:nvPr>
            <p:ph sz="quarter" idx="15" hasCustomPrompt="1"/>
          </p:nvPr>
        </p:nvSpPr>
        <p:spPr>
          <a:xfrm>
            <a:off x="342000" y="4077050"/>
            <a:ext cx="8460000" cy="558800"/>
          </a:xfrm>
        </p:spPr>
        <p:txBody>
          <a:bodyPr>
            <a:norm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5</a:t>
            </a:r>
          </a:p>
        </p:txBody>
      </p:sp>
      <p:sp>
        <p:nvSpPr>
          <p:cNvPr id="34" name="Content Placeholder 7">
            <a:extLst>
              <a:ext uri="{FF2B5EF4-FFF2-40B4-BE49-F238E27FC236}">
                <a16:creationId xmlns:a16="http://schemas.microsoft.com/office/drawing/2014/main" id="{4DCD4EF9-45E3-4449-8C53-F5BA2B33D0E1}"/>
              </a:ext>
            </a:extLst>
          </p:cNvPr>
          <p:cNvSpPr>
            <a:spLocks noGrp="1"/>
          </p:cNvSpPr>
          <p:nvPr>
            <p:ph sz="quarter" idx="16" hasCustomPrompt="1"/>
          </p:nvPr>
        </p:nvSpPr>
        <p:spPr>
          <a:xfrm>
            <a:off x="342000" y="4724401"/>
            <a:ext cx="8460000" cy="558801"/>
          </a:xfrm>
        </p:spPr>
        <p:txBody>
          <a:bodyPr>
            <a:no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6</a:t>
            </a:r>
          </a:p>
        </p:txBody>
      </p:sp>
      <p:sp>
        <p:nvSpPr>
          <p:cNvPr id="35" name="Content Placeholder 8">
            <a:extLst>
              <a:ext uri="{FF2B5EF4-FFF2-40B4-BE49-F238E27FC236}">
                <a16:creationId xmlns:a16="http://schemas.microsoft.com/office/drawing/2014/main" id="{339D8DFC-B6FA-47FD-8F4B-D342238E57DF}"/>
              </a:ext>
            </a:extLst>
          </p:cNvPr>
          <p:cNvSpPr>
            <a:spLocks noGrp="1"/>
          </p:cNvSpPr>
          <p:nvPr>
            <p:ph sz="quarter" idx="17" hasCustomPrompt="1"/>
          </p:nvPr>
        </p:nvSpPr>
        <p:spPr>
          <a:xfrm>
            <a:off x="342000" y="5435078"/>
            <a:ext cx="8460000" cy="568325"/>
          </a:xfrm>
        </p:spPr>
        <p:txBody>
          <a:bodyPr>
            <a:no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7</a:t>
            </a:r>
          </a:p>
        </p:txBody>
      </p:sp>
      <p:sp>
        <p:nvSpPr>
          <p:cNvPr id="36" name="Appendix Link 9">
            <a:extLst>
              <a:ext uri="{FF2B5EF4-FFF2-40B4-BE49-F238E27FC236}">
                <a16:creationId xmlns:a16="http://schemas.microsoft.com/office/drawing/2014/main" id="{0AE673C8-F070-4FDB-A9F0-02EF7077683F}"/>
              </a:ext>
            </a:extLst>
          </p:cNvPr>
          <p:cNvSpPr>
            <a:spLocks noGrp="1"/>
          </p:cNvSpPr>
          <p:nvPr>
            <p:ph type="body" sz="quarter" idx="18" hasCustomPrompt="1"/>
          </p:nvPr>
        </p:nvSpPr>
        <p:spPr>
          <a:xfrm>
            <a:off x="3369600" y="6400800"/>
            <a:ext cx="2404800" cy="190800"/>
          </a:xfrm>
        </p:spPr>
        <p:txBody>
          <a:bodyPr anchor="ctr">
            <a:noAutofit/>
          </a:bodyPr>
          <a:lstStyle>
            <a:lvl1pPr algn="ctr">
              <a:defRPr sz="900">
                <a:latin typeface="Calibri (Body)"/>
                <a:cs typeface="Times New Roman" panose="02020603050405020304" pitchFamily="18" charset="0"/>
              </a:defRPr>
            </a:lvl1pPr>
          </a:lstStyle>
          <a:p>
            <a:pPr lvl="0"/>
            <a:r>
              <a:rPr lang="en-US" dirty="0"/>
              <a:t>Add text alternative link, if needed.</a:t>
            </a:r>
          </a:p>
        </p:txBody>
      </p:sp>
      <p:sp>
        <p:nvSpPr>
          <p:cNvPr id="37" name="Image Credit 10">
            <a:extLst>
              <a:ext uri="{FF2B5EF4-FFF2-40B4-BE49-F238E27FC236}">
                <a16:creationId xmlns:a16="http://schemas.microsoft.com/office/drawing/2014/main" id="{56933D97-ADC9-4BDA-81B1-AC8D9F532812}"/>
              </a:ext>
            </a:extLst>
          </p:cNvPr>
          <p:cNvSpPr>
            <a:spLocks noGrp="1"/>
          </p:cNvSpPr>
          <p:nvPr>
            <p:ph type="body" sz="quarter" idx="19" hasCustomPrompt="1"/>
          </p:nvPr>
        </p:nvSpPr>
        <p:spPr>
          <a:xfrm>
            <a:off x="1592570" y="6673501"/>
            <a:ext cx="6932612" cy="184469"/>
          </a:xfrm>
        </p:spPr>
        <p:txBody>
          <a:bodyPr rIns="0" anchor="ctr" anchorCtr="0">
            <a:noAutofit/>
          </a:bodyPr>
          <a:lstStyle>
            <a:lvl1pPr algn="r">
              <a:defRPr lang="en-US" sz="900" kern="1200" dirty="0">
                <a:solidFill>
                  <a:schemeClr val="tx2"/>
                </a:solidFill>
                <a:latin typeface="Calibri (Body)"/>
                <a:ea typeface="+mn-ea"/>
                <a:cs typeface="Times New Roman" panose="02020603050405020304" pitchFamily="18" charset="0"/>
              </a:defRPr>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38" name="Slide Number Placeholder 11">
            <a:extLst>
              <a:ext uri="{FF2B5EF4-FFF2-40B4-BE49-F238E27FC236}">
                <a16:creationId xmlns:a16="http://schemas.microsoft.com/office/drawing/2014/main" id="{77E6A768-18A5-4407-9CEE-90462E70A4F4}"/>
              </a:ext>
            </a:extLst>
          </p:cNvPr>
          <p:cNvSpPr>
            <a:spLocks noGrp="1"/>
          </p:cNvSpPr>
          <p:nvPr>
            <p:ph type="sldNum" sz="quarter" idx="10"/>
          </p:nvPr>
        </p:nvSpPr>
        <p:spPr>
          <a:xfrm>
            <a:off x="8626412" y="6681999"/>
            <a:ext cx="355840" cy="161396"/>
          </a:xfrm>
        </p:spPr>
        <p:txBody>
          <a:bodyPr/>
          <a:lstStyle>
            <a:lvl1pPr>
              <a:defRPr sz="900">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108501777"/>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PTER CLOSING">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50" y="381447"/>
            <a:ext cx="2292103" cy="291823"/>
          </a:xfrm>
          <a:prstGeom prst="rect">
            <a:avLst/>
          </a:prstGeom>
        </p:spPr>
        <p:txBody>
          <a:bodyPr/>
          <a:lstStyle>
            <a:lvl1pPr>
              <a:defRPr>
                <a:solidFill>
                  <a:schemeClr val="tx1"/>
                </a:solidFill>
                <a:latin typeface="Calibri (Body)"/>
                <a:cs typeface="Times New Roman" panose="02020603050405020304" pitchFamily="18" charset="0"/>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350212" y="1005698"/>
            <a:ext cx="2443579" cy="2443579"/>
          </a:xfrm>
          <a:prstGeom prst="rect">
            <a:avLst/>
          </a:prstGeom>
        </p:spPr>
      </p:pic>
      <p:sp>
        <p:nvSpPr>
          <p:cNvPr id="9" name="MGH Tagline">
            <a:extLst>
              <a:ext uri="{FF2B5EF4-FFF2-40B4-BE49-F238E27FC236}">
                <a16:creationId xmlns:a16="http://schemas.microsoft.com/office/drawing/2014/main" id="{F040BF5C-A78D-440C-93DF-72F3F641F3F1}"/>
              </a:ext>
            </a:extLst>
          </p:cNvPr>
          <p:cNvSpPr txBox="1"/>
          <p:nvPr userDrawn="1"/>
        </p:nvSpPr>
        <p:spPr>
          <a:xfrm>
            <a:off x="1730747" y="3759738"/>
            <a:ext cx="5682508" cy="400110"/>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30" normalizeH="0" baseline="0" noProof="0" dirty="0">
                <a:ln>
                  <a:noFill/>
                </a:ln>
                <a:solidFill>
                  <a:srgbClr val="000000"/>
                </a:solidFill>
                <a:effectLst/>
                <a:uLnTx/>
                <a:uFillTx/>
                <a:latin typeface="Calibri (Body)"/>
                <a:ea typeface="Calibri" panose="020F0502020204030204" pitchFamily="34" charset="0"/>
                <a:cs typeface="Times New Roman" panose="02020603050405020304" pitchFamily="18" charset="0"/>
              </a:rPr>
              <a:t>Because learning changes everything.</a:t>
            </a:r>
            <a:r>
              <a:rPr kumimoji="0" lang="en-US" sz="2000" b="0" i="0" u="none" strike="noStrike" kern="1200" cap="none" spc="30" normalizeH="0" baseline="60000" noProof="0" dirty="0">
                <a:ln>
                  <a:noFill/>
                </a:ln>
                <a:solidFill>
                  <a:srgbClr val="000000"/>
                </a:solidFill>
                <a:effectLst/>
                <a:uLnTx/>
                <a:uFillTx/>
                <a:latin typeface="Calibri (Body)"/>
                <a:ea typeface="Calibri" panose="020F0502020204030204" pitchFamily="34" charset="0"/>
                <a:cs typeface="Times New Roman" panose="02020603050405020304" pitchFamily="18" charset="0"/>
              </a:rPr>
              <a:t>®</a:t>
            </a:r>
            <a:endParaRPr kumimoji="0" lang="en-US" sz="2000" b="0" i="0" u="none" strike="noStrike" kern="1200" cap="none" spc="30" normalizeH="0" baseline="60000" noProof="0" dirty="0">
              <a:ln>
                <a:noFill/>
              </a:ln>
              <a:solidFill>
                <a:srgbClr val="000000"/>
              </a:solidFill>
              <a:effectLst/>
              <a:uLnTx/>
              <a:uFillTx/>
              <a:latin typeface="Calibri (Body)"/>
              <a:ea typeface="+mn-ea"/>
              <a:cs typeface="Times New Roman" panose="02020603050405020304" pitchFamily="18" charset="0"/>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6" y="5292176"/>
            <a:ext cx="2605831" cy="307777"/>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Body)"/>
                <a:ea typeface="+mn-ea"/>
                <a:cs typeface="Times New Roman" panose="02020603050405020304" pitchFamily="18" charset="0"/>
              </a:rPr>
              <a:t>www.mheducation.com</a:t>
            </a:r>
          </a:p>
        </p:txBody>
      </p:sp>
      <p:sp>
        <p:nvSpPr>
          <p:cNvPr id="7" name="Text Placeholder 4">
            <a:extLst>
              <a:ext uri="{FF2B5EF4-FFF2-40B4-BE49-F238E27FC236}">
                <a16:creationId xmlns:a16="http://schemas.microsoft.com/office/drawing/2014/main" id="{7EC6B4BB-4ECC-4B88-ADEE-1D2EAC0422FF}"/>
              </a:ext>
            </a:extLst>
          </p:cNvPr>
          <p:cNvSpPr>
            <a:spLocks noGrp="1"/>
          </p:cNvSpPr>
          <p:nvPr>
            <p:ph type="body" sz="quarter" idx="10"/>
          </p:nvPr>
        </p:nvSpPr>
        <p:spPr>
          <a:xfrm>
            <a:off x="0" y="6478588"/>
            <a:ext cx="9144000" cy="400050"/>
          </a:xfrm>
          <a:prstGeom prst="rect">
            <a:avLst/>
          </a:prstGeom>
        </p:spPr>
        <p:txBody>
          <a:bodyPr anchor="ctr"/>
          <a:lstStyle>
            <a:lvl1pPr>
              <a:defRPr sz="900"/>
            </a:lvl1pPr>
          </a:lstStyle>
          <a:p>
            <a:pPr lvl="0"/>
            <a:r>
              <a:rPr lang="en-US" dirty="0"/>
              <a:t>Click to edit Master text styles</a:t>
            </a:r>
          </a:p>
        </p:txBody>
      </p:sp>
    </p:spTree>
    <p:extLst>
      <p:ext uri="{BB962C8B-B14F-4D97-AF65-F5344CB8AC3E}">
        <p14:creationId xmlns:p14="http://schemas.microsoft.com/office/powerpoint/2010/main" val="18679747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8"/>
            <a:ext cx="7696919" cy="609600"/>
          </a:xfrm>
          <a:prstGeom prst="rect">
            <a:avLst/>
          </a:prstGeom>
        </p:spPr>
        <p:txBody>
          <a:bodyPr anchor="ctr">
            <a:noAutofit/>
          </a:bodyPr>
          <a:lstStyle>
            <a:lvl1pPr algn="l">
              <a:defRPr lang="en-US" sz="2000" b="1" kern="1200" dirty="0">
                <a:solidFill>
                  <a:schemeClr val="tx1"/>
                </a:solidFill>
                <a:latin typeface="Calibri" panose="020F0502020204030204" pitchFamily="34" charset="0"/>
                <a:ea typeface="+mj-ea"/>
                <a:cs typeface="Times New Roman" panose="02020603050405020304" pitchFamily="18" charset="0"/>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5"/>
            <a:ext cx="342900" cy="143831"/>
          </a:xfrm>
          <a:prstGeom prst="rect">
            <a:avLst/>
          </a:prstGeom>
        </p:spPr>
        <p:txBody>
          <a:bodyPr/>
          <a:lstStyle>
            <a:lvl1pPr>
              <a:defRPr sz="900"/>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031417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8"/>
            <a:ext cx="7696919" cy="609600"/>
          </a:xfrm>
          <a:prstGeom prst="rect">
            <a:avLst/>
          </a:prstGeom>
        </p:spPr>
        <p:txBody>
          <a:bodyPr anchor="ctr">
            <a:noAutofit/>
          </a:bodyPr>
          <a:lstStyle>
            <a:lvl1pPr algn="l">
              <a:defRPr lang="en-US" sz="2000" b="1" kern="1200" dirty="0">
                <a:solidFill>
                  <a:schemeClr val="tx1"/>
                </a:solidFill>
                <a:latin typeface="Calibri" panose="020F0502020204030204" pitchFamily="34" charset="0"/>
                <a:ea typeface="+mj-ea"/>
                <a:cs typeface="Times New Roman" panose="02020603050405020304" pitchFamily="18" charset="0"/>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5"/>
            <a:ext cx="342900" cy="143831"/>
          </a:xfrm>
          <a:prstGeom prst="rect">
            <a:avLst/>
          </a:prstGeom>
        </p:spPr>
        <p:txBody>
          <a:bodyPr/>
          <a:lstStyle>
            <a:lvl1pPr>
              <a:defRPr sz="900"/>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34885882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PPENDIX CONT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000" y="198000"/>
            <a:ext cx="8460000" cy="810000"/>
          </a:xfrm>
          <a:prstGeom prst="rect">
            <a:avLst/>
          </a:prstGeom>
        </p:spPr>
        <p:txBody>
          <a:bodyPr anchor="ctr">
            <a:noAutofit/>
          </a:bodyPr>
          <a:lstStyle>
            <a:lvl1pPr algn="ctr" defTabSz="685800" rtl="0" eaLnBrk="1" latinLnBrk="0" hangingPunct="1">
              <a:spcBef>
                <a:spcPct val="0"/>
              </a:spcBef>
              <a:buNone/>
              <a:defRPr lang="en-US" sz="2400" b="1" kern="1200" dirty="0">
                <a:solidFill>
                  <a:srgbClr val="AF0000"/>
                </a:solidFill>
                <a:latin typeface="Calibri" panose="020F0502020204030204" pitchFamily="34" charset="0"/>
                <a:ea typeface="+mj-ea"/>
                <a:cs typeface="Times New Roman" panose="02020603050405020304" pitchFamily="18" charset="0"/>
              </a:defRPr>
            </a:lvl1pPr>
          </a:lstStyle>
          <a:p>
            <a:r>
              <a:rPr lang="en-US" dirty="0"/>
              <a:t>Appendix Title - Text Alternative</a:t>
            </a:r>
          </a:p>
        </p:txBody>
      </p:sp>
      <p:sp>
        <p:nvSpPr>
          <p:cNvPr id="5" name="Text Placeholder 2">
            <a:extLst>
              <a:ext uri="{FF2B5EF4-FFF2-40B4-BE49-F238E27FC236}">
                <a16:creationId xmlns:a16="http://schemas.microsoft.com/office/drawing/2014/main" id="{7ACFBE1A-8155-4B68-803A-1CB4404DBE13}"/>
              </a:ext>
            </a:extLst>
          </p:cNvPr>
          <p:cNvSpPr>
            <a:spLocks noGrp="1"/>
          </p:cNvSpPr>
          <p:nvPr>
            <p:ph type="body" sz="quarter" idx="11" hasCustomPrompt="1"/>
          </p:nvPr>
        </p:nvSpPr>
        <p:spPr>
          <a:xfrm>
            <a:off x="3064800" y="1066801"/>
            <a:ext cx="2980800" cy="250825"/>
          </a:xfrm>
        </p:spPr>
        <p:txBody>
          <a:bodyPr anchor="ctr">
            <a:noAutofit/>
          </a:bodyPr>
          <a:lstStyle>
            <a:lvl1pPr algn="ctr">
              <a:defRPr sz="900">
                <a:latin typeface="Calibri (Body)"/>
                <a:cs typeface="Times New Roman" panose="02020603050405020304" pitchFamily="18" charset="0"/>
              </a:defRPr>
            </a:lvl1pPr>
          </a:lstStyle>
          <a:p>
            <a:pPr lvl="0"/>
            <a:r>
              <a:rPr lang="en-US" dirty="0"/>
              <a:t>Return to parent-slide containing images.</a:t>
            </a:r>
          </a:p>
        </p:txBody>
      </p:sp>
      <p:sp>
        <p:nvSpPr>
          <p:cNvPr id="10" name="Content Placeholder 3">
            <a:extLst>
              <a:ext uri="{FF2B5EF4-FFF2-40B4-BE49-F238E27FC236}">
                <a16:creationId xmlns:a16="http://schemas.microsoft.com/office/drawing/2014/main" id="{F8A9D907-A1B3-4E65-A793-5004CBDB4B08}"/>
              </a:ext>
            </a:extLst>
          </p:cNvPr>
          <p:cNvSpPr>
            <a:spLocks noGrp="1"/>
          </p:cNvSpPr>
          <p:nvPr>
            <p:ph sz="quarter" idx="12" hasCustomPrompt="1"/>
          </p:nvPr>
        </p:nvSpPr>
        <p:spPr>
          <a:xfrm>
            <a:off x="342001" y="1371600"/>
            <a:ext cx="8459999" cy="4876800"/>
          </a:xfrm>
        </p:spPr>
        <p:txBody>
          <a:bodyPr>
            <a:noAutofit/>
          </a:bodyPr>
          <a:lstStyle>
            <a:lvl1pPr>
              <a:defRPr sz="2000">
                <a:latin typeface="Calibri (Body)"/>
                <a:cs typeface="Times New Roman" panose="02020603050405020304" pitchFamily="18" charset="0"/>
              </a:defRPr>
            </a:lvl1pPr>
            <a:lvl2pPr>
              <a:defRPr sz="2100">
                <a:latin typeface="Calibri (Body)"/>
              </a:defRPr>
            </a:lvl2pPr>
            <a:lvl3pPr>
              <a:defRPr sz="2100">
                <a:latin typeface="Calibri (Body)"/>
              </a:defRPr>
            </a:lvl3pPr>
            <a:lvl4pPr>
              <a:defRPr sz="2100">
                <a:latin typeface="Calibri (Body)"/>
              </a:defRPr>
            </a:lvl4pPr>
            <a:lvl5pPr>
              <a:defRPr sz="2100">
                <a:latin typeface="Calibri (Body)"/>
              </a:defRPr>
            </a:lvl5pPr>
          </a:lstStyle>
          <a:p>
            <a:pPr lvl="0"/>
            <a:r>
              <a:rPr lang="en-US" dirty="0"/>
              <a:t>Slide Content</a:t>
            </a:r>
          </a:p>
        </p:txBody>
      </p:sp>
      <p:sp>
        <p:nvSpPr>
          <p:cNvPr id="7" name="Text Placeholder 4">
            <a:extLst>
              <a:ext uri="{FF2B5EF4-FFF2-40B4-BE49-F238E27FC236}">
                <a16:creationId xmlns:a16="http://schemas.microsoft.com/office/drawing/2014/main" id="{075013BC-66C3-4B7A-8117-CDC3C96CEC33}"/>
              </a:ext>
            </a:extLst>
          </p:cNvPr>
          <p:cNvSpPr>
            <a:spLocks noGrp="1"/>
          </p:cNvSpPr>
          <p:nvPr>
            <p:ph type="body" sz="quarter" idx="13" hasCustomPrompt="1"/>
          </p:nvPr>
        </p:nvSpPr>
        <p:spPr>
          <a:xfrm>
            <a:off x="3064800" y="6324601"/>
            <a:ext cx="2980800" cy="250825"/>
          </a:xfrm>
        </p:spPr>
        <p:txBody>
          <a:bodyPr anchor="ctr">
            <a:noAutofit/>
          </a:bodyPr>
          <a:lstStyle>
            <a:lvl1pPr algn="ctr">
              <a:defRPr sz="900">
                <a:latin typeface="Calibri (Body)"/>
                <a:cs typeface="Times New Roman" panose="02020603050405020304" pitchFamily="18" charset="0"/>
              </a:defRPr>
            </a:lvl1pPr>
          </a:lstStyle>
          <a:p>
            <a:pPr lvl="0"/>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81999"/>
            <a:ext cx="355840" cy="161396"/>
          </a:xfrm>
        </p:spPr>
        <p:txBody>
          <a:bodyPr/>
          <a:lstStyle>
            <a:lvl1pPr>
              <a:defRPr sz="900">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680063073"/>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1"/>
            <a:ext cx="8458200" cy="678611"/>
          </a:xfrm>
          <a:prstGeom prst="rect">
            <a:avLst/>
          </a:prstGeom>
        </p:spPr>
        <p:txBody>
          <a:bodyPr vert="horz" lIns="91440" tIns="45720" rIns="91440" bIns="45720" rtlCol="0" anchor="ctr">
            <a:noAutofit/>
          </a:bodyPr>
          <a:lstStyle>
            <a:lvl1pPr>
              <a:lnSpc>
                <a:spcPct val="90000"/>
              </a:lnSpc>
              <a:defRPr lang="en-US" sz="2400" dirty="0">
                <a:solidFill>
                  <a:srgbClr val="C00000"/>
                </a:solidFill>
                <a:latin typeface="Calibri" panose="020F0502020204030204" pitchFamily="34" charset="0"/>
                <a:cs typeface="Times New Roman" panose="02020603050405020304" pitchFamily="18" charset="0"/>
              </a:defRPr>
            </a:lvl1pPr>
          </a:lstStyle>
          <a:p>
            <a:pPr lvl="0" algn="ctr"/>
            <a:r>
              <a:rPr lang="en-US" dirty="0"/>
              <a:t>Slide Title</a:t>
            </a:r>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900" dirty="0">
                <a:latin typeface="Calibri (Body)"/>
                <a:cs typeface="Times New Roman" panose="02020603050405020304" pitchFamily="18" charset="0"/>
              </a:defRPr>
            </a:lvl1pPr>
          </a:lstStyle>
          <a:p>
            <a:pPr lvl="0" algn="ctr"/>
            <a:r>
              <a:rPr lang="en-US" dirty="0"/>
              <a:t>Return to parent-slide containing images.</a:t>
            </a:r>
          </a:p>
        </p:txBody>
      </p:sp>
      <p:sp>
        <p:nvSpPr>
          <p:cNvPr id="4" name="Image Identifier 1">
            <a:extLst>
              <a:ext uri="{FF2B5EF4-FFF2-40B4-BE49-F238E27FC236}">
                <a16:creationId xmlns:a16="http://schemas.microsoft.com/office/drawing/2014/main" id="{06B6FD09-21E6-4C44-B034-2825B085D9AB}"/>
              </a:ext>
            </a:extLst>
          </p:cNvPr>
          <p:cNvSpPr>
            <a:spLocks noGrp="1"/>
          </p:cNvSpPr>
          <p:nvPr>
            <p:ph type="body" sz="quarter" idx="17" hasCustomPrompt="1"/>
          </p:nvPr>
        </p:nvSpPr>
        <p:spPr>
          <a:xfrm>
            <a:off x="365125" y="1410562"/>
            <a:ext cx="4078224" cy="393192"/>
          </a:xfrm>
        </p:spPr>
        <p:txBody>
          <a:bodyPr anchor="ctr">
            <a:noAutofit/>
          </a:bodyPr>
          <a:lstStyle>
            <a:lvl1pPr algn="ctr">
              <a:defRPr b="1">
                <a:solidFill>
                  <a:srgbClr val="C00000"/>
                </a:solidFill>
                <a:latin typeface="Calibri" panose="020F0502020204030204" pitchFamily="34" charset="0"/>
                <a:cs typeface="Times New Roman" panose="02020603050405020304" pitchFamily="18" charset="0"/>
              </a:defRPr>
            </a:lvl1pPr>
          </a:lstStyle>
          <a:p>
            <a:pPr lvl="0"/>
            <a:r>
              <a:rPr lang="en-US" dirty="0"/>
              <a:t>Image Identifier 1</a:t>
            </a:r>
          </a:p>
        </p:txBody>
      </p:sp>
      <p:sp>
        <p:nvSpPr>
          <p:cNvPr id="12" name="Content Placeholder 1">
            <a:extLst>
              <a:ext uri="{FF2B5EF4-FFF2-40B4-BE49-F238E27FC236}">
                <a16:creationId xmlns:a16="http://schemas.microsoft.com/office/drawing/2014/main" id="{211AB556-A79C-4FDF-BD73-C1AB72D9590A}"/>
              </a:ext>
            </a:extLst>
          </p:cNvPr>
          <p:cNvSpPr>
            <a:spLocks noGrp="1"/>
          </p:cNvSpPr>
          <p:nvPr>
            <p:ph sz="quarter" idx="18" hasCustomPrompt="1"/>
          </p:nvPr>
        </p:nvSpPr>
        <p:spPr>
          <a:xfrm>
            <a:off x="342900" y="1933303"/>
            <a:ext cx="4078224" cy="4315968"/>
          </a:xfrm>
        </p:spPr>
        <p:txBody>
          <a:bodyPr>
            <a:noAutofit/>
          </a:bodyPr>
          <a:lstStyle>
            <a:lvl1pPr>
              <a:defRPr sz="2000">
                <a:latin typeface="Calibri (Body)"/>
                <a:cs typeface="Times New Roman" panose="02020603050405020304" pitchFamily="18" charset="0"/>
              </a:defRPr>
            </a:lvl1pPr>
            <a:lvl2pPr>
              <a:defRPr sz="2000">
                <a:latin typeface="Calibri (Body)"/>
                <a:cs typeface="Times New Roman" panose="02020603050405020304" pitchFamily="18" charset="0"/>
              </a:defRPr>
            </a:lvl2pPr>
            <a:lvl3pPr>
              <a:defRPr sz="2000">
                <a:latin typeface="Calibri (Body)"/>
                <a:cs typeface="Times New Roman" panose="02020603050405020304" pitchFamily="18" charset="0"/>
              </a:defRPr>
            </a:lvl3pPr>
          </a:lstStyle>
          <a:p>
            <a:pPr lvl="0"/>
            <a:r>
              <a:rPr lang="en-US" dirty="0"/>
              <a:t>Slide Content 1</a:t>
            </a:r>
          </a:p>
          <a:p>
            <a:pPr lvl="1"/>
            <a:r>
              <a:rPr lang="en-US" dirty="0"/>
              <a:t>Second level</a:t>
            </a:r>
          </a:p>
          <a:p>
            <a:pPr lvl="2"/>
            <a:r>
              <a:rPr lang="en-US" dirty="0"/>
              <a:t>Third level</a:t>
            </a:r>
          </a:p>
        </p:txBody>
      </p:sp>
      <p:sp>
        <p:nvSpPr>
          <p:cNvPr id="14" name="Image Identifier 2">
            <a:extLst>
              <a:ext uri="{FF2B5EF4-FFF2-40B4-BE49-F238E27FC236}">
                <a16:creationId xmlns:a16="http://schemas.microsoft.com/office/drawing/2014/main" id="{8126F7C8-57F8-404E-8B7F-DFB94AEB3363}"/>
              </a:ext>
            </a:extLst>
          </p:cNvPr>
          <p:cNvSpPr>
            <a:spLocks noGrp="1"/>
          </p:cNvSpPr>
          <p:nvPr>
            <p:ph type="body" sz="quarter" idx="19" hasCustomPrompt="1"/>
          </p:nvPr>
        </p:nvSpPr>
        <p:spPr>
          <a:xfrm>
            <a:off x="4715145" y="1410562"/>
            <a:ext cx="4078224" cy="393192"/>
          </a:xfrm>
        </p:spPr>
        <p:txBody>
          <a:bodyPr anchor="ctr">
            <a:noAutofit/>
          </a:bodyPr>
          <a:lstStyle>
            <a:lvl1pPr algn="ctr">
              <a:defRPr b="1">
                <a:solidFill>
                  <a:srgbClr val="C00000"/>
                </a:solidFill>
                <a:latin typeface="Calibri" panose="020F0502020204030204" pitchFamily="34" charset="0"/>
                <a:cs typeface="Times New Roman" panose="02020603050405020304" pitchFamily="18" charset="0"/>
              </a:defRPr>
            </a:lvl1pPr>
          </a:lstStyle>
          <a:p>
            <a:pPr lvl="0"/>
            <a:r>
              <a:rPr lang="en-US" dirty="0"/>
              <a:t>Image Identifier 2</a:t>
            </a:r>
          </a:p>
        </p:txBody>
      </p:sp>
      <p:sp>
        <p:nvSpPr>
          <p:cNvPr id="16" name="Content Placeholder 2">
            <a:extLst>
              <a:ext uri="{FF2B5EF4-FFF2-40B4-BE49-F238E27FC236}">
                <a16:creationId xmlns:a16="http://schemas.microsoft.com/office/drawing/2014/main" id="{241441BC-54C7-474E-887C-32AF8F737FA5}"/>
              </a:ext>
            </a:extLst>
          </p:cNvPr>
          <p:cNvSpPr>
            <a:spLocks noGrp="1"/>
          </p:cNvSpPr>
          <p:nvPr>
            <p:ph sz="quarter" idx="20" hasCustomPrompt="1"/>
          </p:nvPr>
        </p:nvSpPr>
        <p:spPr>
          <a:xfrm>
            <a:off x="4722876" y="1932432"/>
            <a:ext cx="4078224" cy="4315968"/>
          </a:xfrm>
        </p:spPr>
        <p:txBody>
          <a:bodyPr>
            <a:noAutofit/>
          </a:bodyPr>
          <a:lstStyle>
            <a:lvl1pPr>
              <a:defRPr sz="2000">
                <a:latin typeface="Calibri (Body)"/>
                <a:cs typeface="Times New Roman" panose="02020603050405020304" pitchFamily="18" charset="0"/>
              </a:defRPr>
            </a:lvl1pPr>
            <a:lvl2pPr>
              <a:defRPr sz="2000">
                <a:latin typeface="Calibri (Body)"/>
                <a:cs typeface="Times New Roman" panose="02020603050405020304" pitchFamily="18" charset="0"/>
              </a:defRPr>
            </a:lvl2pPr>
            <a:lvl3pPr>
              <a:defRPr sz="2000">
                <a:latin typeface="Calibri (Body)"/>
                <a:cs typeface="Times New Roman" panose="02020603050405020304" pitchFamily="18" charset="0"/>
              </a:defRPr>
            </a:lvl3pPr>
            <a:lvl4pPr>
              <a:defRPr sz="2000">
                <a:latin typeface="Calibri (Body)"/>
                <a:cs typeface="Times New Roman" panose="02020603050405020304" pitchFamily="18" charset="0"/>
              </a:defRPr>
            </a:lvl4pPr>
            <a:lvl5pPr>
              <a:defRPr sz="2000">
                <a:latin typeface="Calibri (Body)"/>
                <a:cs typeface="Times New Roman" panose="02020603050405020304" pitchFamily="18" charset="0"/>
              </a:defRPr>
            </a:lvl5pPr>
          </a:lstStyle>
          <a:p>
            <a:pPr lvl="0"/>
            <a:r>
              <a:rPr lang="en-US" dirty="0"/>
              <a:t>Slide Content 2</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8" name="Return to main slide Link 2">
            <a:extLst>
              <a:ext uri="{FF2B5EF4-FFF2-40B4-BE49-F238E27FC236}">
                <a16:creationId xmlns:a16="http://schemas.microsoft.com/office/drawing/2014/main" id="{B9537776-81D3-4405-934B-448730728479}"/>
              </a:ext>
            </a:extLst>
          </p:cNvPr>
          <p:cNvSpPr>
            <a:spLocks noGrp="1"/>
          </p:cNvSpPr>
          <p:nvPr>
            <p:ph type="body" sz="quarter" idx="21" hasCustomPrompt="1"/>
          </p:nvPr>
        </p:nvSpPr>
        <p:spPr>
          <a:xfrm>
            <a:off x="3081528" y="6348550"/>
            <a:ext cx="2980944" cy="228600"/>
          </a:xfrm>
        </p:spPr>
        <p:txBody>
          <a:bodyPr anchor="ctr">
            <a:noAutofit/>
          </a:bodyPr>
          <a:lstStyle>
            <a:lvl1pPr algn="ctr">
              <a:defRPr sz="900">
                <a:latin typeface="Calibri (Body)"/>
                <a:cs typeface="Times New Roman" panose="02020603050405020304" pitchFamily="18" charset="0"/>
              </a:defRPr>
            </a:lvl1pPr>
          </a:lstStyle>
          <a:p>
            <a:pPr lvl="0"/>
            <a:r>
              <a:rPr lang="en-IN" dirty="0"/>
              <a:t>Return to parent-slide containing images.</a:t>
            </a:r>
          </a:p>
        </p:txBody>
      </p:sp>
      <p:sp>
        <p:nvSpPr>
          <p:cNvPr id="10"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9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368473783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bove text">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104229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Text above title">
    <p:spTree>
      <p:nvGrpSpPr>
        <p:cNvPr id="1" name=""/>
        <p:cNvGrpSpPr/>
        <p:nvPr/>
      </p:nvGrpSpPr>
      <p:grpSpPr>
        <a:xfrm>
          <a:off x="0" y="0"/>
          <a:ext cx="0" cy="0"/>
          <a:chOff x="0" y="0"/>
          <a:chExt cx="0" cy="0"/>
        </a:xfrm>
      </p:grpSpPr>
      <p:sp>
        <p:nvSpPr>
          <p:cNvPr id="2" name="Title 1"/>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244897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lor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276725"/>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685800" y="2776539"/>
            <a:ext cx="7772400" cy="1500187"/>
          </a:xfrm>
          <a:prstGeom prst="rect">
            <a:avLst/>
          </a:prstGeom>
        </p:spPr>
        <p:txBody>
          <a:bodyPr anchor="b"/>
          <a:lstStyle>
            <a:lvl1pPr marL="0" indent="0">
              <a:buNone/>
              <a:defRPr sz="2400">
                <a:solidFill>
                  <a:srgbClr val="6A6A6A"/>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934314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276725"/>
            <a:ext cx="7772400" cy="1362075"/>
          </a:xfrm>
          <a:prstGeom prst="rect">
            <a:avLst/>
          </a:prstGeom>
        </p:spPr>
        <p:txBody>
          <a:bodyPr anchor="t"/>
          <a:lstStyle>
            <a:lvl1pPr algn="l">
              <a:defRPr sz="3600" b="1" cap="a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685800" y="2776539"/>
            <a:ext cx="7772400" cy="1500187"/>
          </a:xfrm>
          <a:prstGeom prst="rect">
            <a:avLst/>
          </a:prstGeom>
        </p:spPr>
        <p:txBody>
          <a:bodyPr anchor="b"/>
          <a:lstStyle>
            <a:lvl1pPr marL="0" indent="0">
              <a:buNone/>
              <a:defRPr sz="2400">
                <a:solidFill>
                  <a:srgbClr val="6A6A6A"/>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1699124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lor_Title Only (Title can be hidden)">
    <p:spTree>
      <p:nvGrpSpPr>
        <p:cNvPr id="1" name=""/>
        <p:cNvGrpSpPr/>
        <p:nvPr/>
      </p:nvGrpSpPr>
      <p:grpSpPr>
        <a:xfrm>
          <a:off x="0" y="0"/>
          <a:ext cx="0" cy="0"/>
          <a:chOff x="0" y="0"/>
          <a:chExt cx="0" cy="0"/>
        </a:xfrm>
      </p:grpSpPr>
      <p:sp>
        <p:nvSpPr>
          <p:cNvPr id="4"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151084695"/>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8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ck_Title Only (Title can be hidden)">
    <p:spTree>
      <p:nvGrpSpPr>
        <p:cNvPr id="1" name=""/>
        <p:cNvGrpSpPr/>
        <p:nvPr/>
      </p:nvGrpSpPr>
      <p:grpSpPr>
        <a:xfrm>
          <a:off x="0" y="0"/>
          <a:ext cx="0" cy="0"/>
          <a:chOff x="0" y="0"/>
          <a:chExt cx="0" cy="0"/>
        </a:xfrm>
      </p:grpSpPr>
      <p:sp>
        <p:nvSpPr>
          <p:cNvPr id="4" name="Title 1"/>
          <p:cNvSpPr>
            <a:spLocks noGrp="1"/>
          </p:cNvSpPr>
          <p:nvPr>
            <p:ph type="title"/>
          </p:nvPr>
        </p:nvSpPr>
        <p:spPr>
          <a:xfrm>
            <a:off x="1066800" y="228600"/>
            <a:ext cx="70104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417999168"/>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8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5" Type="http://schemas.openxmlformats.org/officeDocument/2006/relationships/image" Target="../media/image4.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5" Type="http://schemas.openxmlformats.org/officeDocument/2006/relationships/theme" Target="../theme/theme5.xml"/><Relationship Id="rId4" Type="http://schemas.openxmlformats.org/officeDocument/2006/relationships/slideLayout" Target="../slideLayouts/slideLayout33.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35.xml"/><Relationship Id="rId1" Type="http://schemas.openxmlformats.org/officeDocument/2006/relationships/slideLayout" Target="../slideLayouts/slideLayout34.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36.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8.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descr="Logo: McGraw-Hill Educati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ctangle 12"/>
          <p:cNvSpPr/>
          <p:nvPr/>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Picture 11" descr="Tagline: Because learning changes everythi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
        <p:nvSpPr>
          <p:cNvPr id="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1773528232"/>
      </p:ext>
    </p:extLst>
  </p:cSld>
  <p:clrMap bg1="lt1" tx1="dk1" bg2="lt2" tx2="dk2" accent1="accent1" accent2="accent2" accent3="accent3" accent4="accent4" accent5="accent5" accent6="accent6" hlink="hlink" folHlink="folHlink"/>
  <p:sldLayoutIdLst>
    <p:sldLayoutId id="2147484056" r:id="rId1"/>
    <p:sldLayoutId id="2147484057" r:id="rId2"/>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5"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TextBox 7" descr="©McGraw-Hill Education"/>
          <p:cNvSpPr txBox="1"/>
          <p:nvPr userDrawn="1"/>
        </p:nvSpPr>
        <p:spPr>
          <a:xfrm>
            <a:off x="0" y="6693408"/>
            <a:ext cx="1828800" cy="215444"/>
          </a:xfrm>
          <a:prstGeom prst="rect">
            <a:avLst/>
          </a:prstGeom>
          <a:noFill/>
        </p:spPr>
        <p:txBody>
          <a:bodyPr wrap="square" rtlCol="0">
            <a:spAutoFit/>
          </a:bodyPr>
          <a:lstStyle/>
          <a:p>
            <a:r>
              <a:rPr lang="en-US" sz="800" b="0" dirty="0">
                <a:solidFill>
                  <a:schemeClr val="bg1"/>
                </a:solidFill>
                <a:latin typeface="+mn-lt"/>
              </a:rPr>
              <a:t>© McGraw Hill LLC</a:t>
            </a:r>
          </a:p>
        </p:txBody>
      </p:sp>
    </p:spTree>
    <p:extLst>
      <p:ext uri="{BB962C8B-B14F-4D97-AF65-F5344CB8AC3E}">
        <p14:creationId xmlns:p14="http://schemas.microsoft.com/office/powerpoint/2010/main" val="4267387022"/>
      </p:ext>
    </p:extLst>
  </p:cSld>
  <p:clrMap bg1="lt1" tx1="dk1" bg2="lt2" tx2="dk2" accent1="accent1" accent2="accent2" accent3="accent3" accent4="accent4" accent5="accent5" accent6="accent6" hlink="hlink" folHlink="folHlink"/>
  <p:sldLayoutIdLst>
    <p:sldLayoutId id="2147484052" r:id="rId1"/>
    <p:sldLayoutId id="2147484053" r:id="rId2"/>
    <p:sldLayoutId id="2147484054" r:id="rId3"/>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Text Placeholder 2" descr="©McGraw-Hill Education&#10;"/>
          <p:cNvSpPr txBox="1">
            <a:spLocks/>
          </p:cNvSpPr>
          <p:nvPr/>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McGraw Hill LLC</a:t>
            </a:r>
          </a:p>
        </p:txBody>
      </p:sp>
    </p:spTree>
    <p:extLst>
      <p:ext uri="{BB962C8B-B14F-4D97-AF65-F5344CB8AC3E}">
        <p14:creationId xmlns:p14="http://schemas.microsoft.com/office/powerpoint/2010/main" val="99117920"/>
      </p:ext>
    </p:extLst>
  </p:cSld>
  <p:clrMap bg1="lt1" tx1="dk1" bg2="lt2" tx2="dk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 id="2147484028" r:id="rId12"/>
    <p:sldLayoutId id="2147484029" r:id="rId13"/>
    <p:sldLayoutId id="2147484030" r:id="rId14"/>
    <p:sldLayoutId id="2147484031" r:id="rId15"/>
    <p:sldLayoutId id="2147484032" r:id="rId16"/>
    <p:sldLayoutId id="2147484033" r:id="rId17"/>
    <p:sldLayoutId id="2147484034" r:id="rId18"/>
    <p:sldLayoutId id="2147484035" r:id="rId19"/>
    <p:sldLayoutId id="2147484036" r:id="rId20"/>
    <p:sldLayoutId id="2147484037" r:id="rId2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6" name="MGH Tagline">
            <a:extLst>
              <a:ext uri="{FF2B5EF4-FFF2-40B4-BE49-F238E27FC236}">
                <a16:creationId xmlns:a16="http://schemas.microsoft.com/office/drawing/2014/main" id="{9A5DF1B0-979E-46FB-9D5A-931CB35ECBAA}"/>
              </a:ext>
            </a:extLst>
          </p:cNvPr>
          <p:cNvSpPr txBox="1"/>
          <p:nvPr userDrawn="1"/>
        </p:nvSpPr>
        <p:spPr>
          <a:xfrm>
            <a:off x="5105400" y="322650"/>
            <a:ext cx="3544947" cy="439350"/>
          </a:xfrm>
          <a:prstGeom prst="rect">
            <a:avLst/>
          </a:prstGeom>
          <a:noFill/>
        </p:spPr>
        <p:txBody>
          <a:bodyPr wrap="square" lIns="28575" rIns="28575" rtlCol="0">
            <a:spAutoFit/>
          </a:bodyPr>
          <a:lstStyle/>
          <a:p>
            <a:pPr marL="0" marR="0" lvl="0" indent="0" algn="l" defTabSz="571500" rtl="0" eaLnBrk="1" fontAlgn="auto" latinLnBrk="0" hangingPunct="1">
              <a:lnSpc>
                <a:spcPct val="100000"/>
              </a:lnSpc>
              <a:spcBef>
                <a:spcPts val="0"/>
              </a:spcBef>
              <a:spcAft>
                <a:spcPts val="0"/>
              </a:spcAft>
              <a:buClrTx/>
              <a:buSzTx/>
              <a:buFontTx/>
              <a:buNone/>
              <a:tabLst/>
              <a:defRPr/>
            </a:pPr>
            <a:r>
              <a:rPr lang="en-US" sz="1600" spc="25" dirty="0">
                <a:effectLst/>
                <a:latin typeface="Calibri (Body)"/>
                <a:ea typeface="Calibri" panose="020F0502020204030204" pitchFamily="34" charset="0"/>
                <a:cs typeface="Times New Roman" panose="02020603050405020304" pitchFamily="18" charset="0"/>
              </a:rPr>
              <a:t>Because learning changes everything.</a:t>
            </a:r>
            <a:r>
              <a:rPr lang="en-US" sz="1600" spc="25" baseline="60000" dirty="0">
                <a:effectLst/>
                <a:latin typeface="Calibri (Body)"/>
                <a:ea typeface="Calibri" panose="020F0502020204030204" pitchFamily="34" charset="0"/>
                <a:cs typeface="Times New Roman" panose="02020603050405020304" pitchFamily="18" charset="0"/>
              </a:rPr>
              <a:t>®</a:t>
            </a:r>
            <a:endParaRPr lang="en-US" sz="1600" spc="25" baseline="60000" dirty="0">
              <a:latin typeface="Calibri (Body)"/>
              <a:cs typeface="Times New Roman" panose="02020603050405020304" pitchFamily="18" charset="0"/>
            </a:endParaRP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xmlns="" val="1"/>
              </a:ext>
            </a:extLst>
          </p:cNvPr>
          <p:cNvSpPr/>
          <p:nvPr userDrawn="1"/>
        </p:nvSpPr>
        <p:spPr>
          <a:xfrm>
            <a:off x="0" y="6432548"/>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50" dirty="0">
              <a:latin typeface="Calibri (Body)"/>
              <a:cs typeface="Times New Roman" panose="02020603050405020304" pitchFamily="18" charset="0"/>
            </a:endParaRPr>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600">
                <a:solidFill>
                  <a:schemeClr val="tx1">
                    <a:lumMod val="50000"/>
                    <a:lumOff val="50000"/>
                  </a:schemeClr>
                </a:solidFill>
                <a:latin typeface="Calibri (Body)"/>
                <a:cs typeface="Times New Roman" panose="02020603050405020304" pitchFamily="18" charset="0"/>
              </a:defRPr>
            </a:lvl1pPr>
          </a:lstStyle>
          <a:p>
            <a:pPr defTabSz="342900">
              <a:spcBef>
                <a:spcPct val="20000"/>
              </a:spcBef>
              <a:defRPr/>
            </a:pPr>
            <a:endParaRPr lang="en-US" dirty="0"/>
          </a:p>
        </p:txBody>
      </p:sp>
    </p:spTree>
    <p:extLst>
      <p:ext uri="{BB962C8B-B14F-4D97-AF65-F5344CB8AC3E}">
        <p14:creationId xmlns:p14="http://schemas.microsoft.com/office/powerpoint/2010/main" val="3678588978"/>
      </p:ext>
    </p:extLst>
  </p:cSld>
  <p:clrMap bg1="lt1" tx1="dk1" bg2="lt2" tx2="dk2" accent1="accent1" accent2="accent2" accent3="accent3" accent4="accent4" accent5="accent5" accent6="accent6" hlink="hlink" folHlink="folHlink"/>
  <p:sldLayoutIdLst>
    <p:sldLayoutId id="2147484059" r:id="rId1"/>
    <p:sldLayoutId id="2147484073" r:id="rId2"/>
    <p:sldLayoutId id="2147484060" r:id="rId3"/>
  </p:sldLayoutIdLst>
  <p:hf hdr="0" ftr="0" dt="0"/>
  <p:txStyles>
    <p:titleStyle>
      <a:lvl1pPr algn="l" defTabSz="685800" rtl="0" eaLnBrk="1" latinLnBrk="0" hangingPunct="1">
        <a:lnSpc>
          <a:spcPct val="90000"/>
        </a:lnSpc>
        <a:spcBef>
          <a:spcPct val="0"/>
        </a:spcBef>
        <a:buNone/>
        <a:defRPr sz="1800" b="1" kern="1200">
          <a:solidFill>
            <a:schemeClr val="tx2"/>
          </a:solidFill>
          <a:latin typeface="+mj-lt"/>
          <a:ea typeface="+mj-ea"/>
          <a:cs typeface="+mj-cs"/>
        </a:defRPr>
      </a:lvl1pPr>
    </p:titleStyle>
    <p:bodyStyle>
      <a:lvl1pPr marL="0" marR="0" indent="0" algn="l" defTabSz="685800" rtl="0" eaLnBrk="1" fontAlgn="auto" latinLnBrk="0" hangingPunct="1">
        <a:lnSpc>
          <a:spcPct val="100000"/>
        </a:lnSpc>
        <a:spcBef>
          <a:spcPts val="900"/>
        </a:spcBef>
        <a:spcAft>
          <a:spcPts val="0"/>
        </a:spcAft>
        <a:buClrTx/>
        <a:buSzTx/>
        <a:buFont typeface="Arial" panose="020B0604020202020204" pitchFamily="34" charset="0"/>
        <a:buNone/>
        <a:tabLst/>
        <a:defRPr sz="1050" kern="1200" baseline="0">
          <a:solidFill>
            <a:schemeClr val="tx2"/>
          </a:solidFill>
          <a:latin typeface="+mn-lt"/>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98000"/>
            <a:ext cx="8458200" cy="1143000"/>
          </a:xfrm>
          <a:prstGeom prst="rect">
            <a:avLst/>
          </a:prstGeom>
          <a:ln w="28575">
            <a:noFill/>
          </a:ln>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524000"/>
            <a:ext cx="8458200" cy="48768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p:nvSpPr>
        <p:spPr>
          <a:xfrm>
            <a:off x="215659" y="6664281"/>
            <a:ext cx="1233578" cy="215444"/>
          </a:xfrm>
          <a:prstGeom prst="rect">
            <a:avLst/>
          </a:prstGeom>
          <a:noFill/>
        </p:spPr>
        <p:txBody>
          <a:bodyPr wrap="square" lIns="34290" rIns="34290" rtlCol="0" anchor="ctr">
            <a:spAutoFit/>
          </a:bodyPr>
          <a:lstStyle/>
          <a:p>
            <a:r>
              <a:rPr lang="en-US" sz="800" b="0" dirty="0">
                <a:solidFill>
                  <a:schemeClr val="tx1"/>
                </a:solidFill>
                <a:latin typeface="Calibri (Body)"/>
                <a:cs typeface="Times New Roman" panose="02020603050405020304" pitchFamily="18" charset="0"/>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6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
        <p:nvSpPr>
          <p:cNvPr id="7" name="MGH Yellow Line">
            <a:extLst>
              <a:ext uri="{FF2B5EF4-FFF2-40B4-BE49-F238E27FC236}">
                <a16:creationId xmlns:a16="http://schemas.microsoft.com/office/drawing/2014/main" id="{57D5A372-C0CA-43F7-B652-973281BD7572}"/>
              </a:ext>
              <a:ext uri="{C183D7F6-B498-43B3-948B-1728B52AA6E4}">
                <adec:decorative xmlns:adec="http://schemas.microsoft.com/office/drawing/2017/decorative" xmlns=""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50" dirty="0">
              <a:latin typeface="Calibri (Body)"/>
              <a:cs typeface="Times New Roman" panose="02020603050405020304" pitchFamily="18" charset="0"/>
            </a:endParaRPr>
          </a:p>
        </p:txBody>
      </p:sp>
    </p:spTree>
    <p:extLst>
      <p:ext uri="{BB962C8B-B14F-4D97-AF65-F5344CB8AC3E}">
        <p14:creationId xmlns:p14="http://schemas.microsoft.com/office/powerpoint/2010/main" val="2822790749"/>
      </p:ext>
    </p:extLst>
  </p:cSld>
  <p:clrMap bg1="lt1" tx1="dk1" bg2="lt2" tx2="dk2" accent1="accent1" accent2="accent2" accent3="accent3" accent4="accent4" accent5="accent5" accent6="accent6" hlink="hlink" folHlink="folHlink"/>
  <p:sldLayoutIdLst>
    <p:sldLayoutId id="2147484062" r:id="rId1"/>
    <p:sldLayoutId id="2147484063" r:id="rId2"/>
    <p:sldLayoutId id="2147484064" r:id="rId3"/>
    <p:sldLayoutId id="2147484065" r:id="rId4"/>
  </p:sldLayoutIdLst>
  <p:hf hdr="0" ftr="0" dt="0"/>
  <p:txStyles>
    <p:titleStyle>
      <a:lvl1pPr algn="ctr" defTabSz="685800" rtl="0" eaLnBrk="1" latinLnBrk="0" hangingPunct="1">
        <a:lnSpc>
          <a:spcPct val="100000"/>
        </a:lnSpc>
        <a:spcBef>
          <a:spcPct val="0"/>
        </a:spcBef>
        <a:buNone/>
        <a:defRPr sz="3600" b="0" kern="1200">
          <a:solidFill>
            <a:srgbClr val="B40000"/>
          </a:solidFill>
          <a:latin typeface="Calibri" panose="020F0502020204030204" pitchFamily="34" charset="0"/>
          <a:ea typeface="+mj-ea"/>
          <a:cs typeface="Times New Roman" panose="02020603050405020304" pitchFamily="18" charset="0"/>
        </a:defRPr>
      </a:lvl1pPr>
    </p:titleStyle>
    <p:bodyStyle>
      <a:lvl1pPr marL="0" marR="0" indent="0" algn="l" defTabSz="685800" rtl="0" eaLnBrk="1" fontAlgn="auto" latinLnBrk="0" hangingPunct="1">
        <a:lnSpc>
          <a:spcPct val="100000"/>
        </a:lnSpc>
        <a:spcBef>
          <a:spcPts val="0"/>
        </a:spcBef>
        <a:spcAft>
          <a:spcPts val="1200"/>
        </a:spcAft>
        <a:buClrTx/>
        <a:buSzTx/>
        <a:buFont typeface="Arial" panose="020B0604020202020204" pitchFamily="34" charset="0"/>
        <a:buNone/>
        <a:tabLst/>
        <a:defRPr sz="2800" kern="1200">
          <a:solidFill>
            <a:schemeClr val="tx2"/>
          </a:solidFill>
          <a:latin typeface="Calibri (Body)"/>
          <a:ea typeface="+mn-ea"/>
          <a:cs typeface="Times New Roman" panose="02020603050405020304" pitchFamily="18" charset="0"/>
        </a:defRPr>
      </a:lvl1pPr>
      <a:lvl2pPr marL="258366" indent="-257175" algn="l" defTabSz="685800" rtl="0" eaLnBrk="1" latinLnBrk="0" hangingPunct="1">
        <a:lnSpc>
          <a:spcPct val="100000"/>
        </a:lnSpc>
        <a:spcBef>
          <a:spcPts val="0"/>
        </a:spcBef>
        <a:spcAft>
          <a:spcPts val="1200"/>
        </a:spcAft>
        <a:buClrTx/>
        <a:buFont typeface="Arial" panose="020B0604020202020204" pitchFamily="34" charset="0"/>
        <a:buChar char="•"/>
        <a:defRPr sz="2400" kern="1200">
          <a:solidFill>
            <a:schemeClr val="tx2"/>
          </a:solidFill>
          <a:latin typeface="Calibri (Body)"/>
          <a:ea typeface="+mn-ea"/>
          <a:cs typeface="Times New Roman" panose="02020603050405020304" pitchFamily="18" charset="0"/>
        </a:defRPr>
      </a:lvl2pPr>
      <a:lvl3pPr marL="388144" indent="-214313" algn="l" defTabSz="685800" rtl="0" eaLnBrk="1" latinLnBrk="0" hangingPunct="1">
        <a:lnSpc>
          <a:spcPct val="100000"/>
        </a:lnSpc>
        <a:spcBef>
          <a:spcPts val="0"/>
        </a:spcBef>
        <a:spcAft>
          <a:spcPts val="1200"/>
        </a:spcAft>
        <a:buFont typeface="Arial" panose="020B0604020202020204" pitchFamily="34" charset="0"/>
        <a:buChar char="•"/>
        <a:defRPr sz="2400" kern="1200">
          <a:solidFill>
            <a:schemeClr val="tx2"/>
          </a:solidFill>
          <a:latin typeface="Calibri (Body)"/>
          <a:ea typeface="+mn-ea"/>
          <a:cs typeface="Times New Roman" panose="02020603050405020304" pitchFamily="18" charset="0"/>
        </a:defRPr>
      </a:lvl3pPr>
      <a:lvl4pPr marL="556023" indent="-214313" algn="l" defTabSz="685800" rtl="0" eaLnBrk="1" latinLnBrk="0" hangingPunct="1">
        <a:lnSpc>
          <a:spcPct val="100000"/>
        </a:lnSpc>
        <a:spcBef>
          <a:spcPts val="600"/>
        </a:spcBef>
        <a:spcAft>
          <a:spcPts val="600"/>
        </a:spcAft>
        <a:buFont typeface="Arial" panose="020B0604020202020204" pitchFamily="34" charset="0"/>
        <a:buChar char="•"/>
        <a:defRPr sz="900" kern="1200">
          <a:solidFill>
            <a:schemeClr val="tx1"/>
          </a:solidFill>
          <a:latin typeface="+mn-lt"/>
          <a:ea typeface="+mn-ea"/>
          <a:cs typeface="+mn-cs"/>
        </a:defRPr>
      </a:lvl4pPr>
      <a:lvl5pPr marL="728663" indent="-214313" algn="l" defTabSz="685800" rtl="0" eaLnBrk="1" latinLnBrk="0" hangingPunct="1">
        <a:lnSpc>
          <a:spcPct val="100000"/>
        </a:lnSpc>
        <a:spcBef>
          <a:spcPts val="600"/>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MGH Yellow Line">
            <a:extLst>
              <a:ext uri="{FF2B5EF4-FFF2-40B4-BE49-F238E27FC236}">
                <a16:creationId xmlns:a16="http://schemas.microsoft.com/office/drawing/2014/main" id="{0C2341B1-EE18-431D-86B4-AAE756BDE3E4}"/>
              </a:ext>
              <a:ext uri="{C183D7F6-B498-43B3-948B-1728B52AA6E4}">
                <adec:decorative xmlns:adec="http://schemas.microsoft.com/office/drawing/2017/decorative" xmlns="" val="1"/>
              </a:ext>
            </a:extLst>
          </p:cNvPr>
          <p:cNvSpPr/>
          <p:nvPr/>
        </p:nvSpPr>
        <p:spPr>
          <a:xfrm>
            <a:off x="0" y="6432548"/>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50" dirty="0">
              <a:latin typeface="Times New Roman" panose="02020603050405020304" pitchFamily="18" charset="0"/>
              <a:cs typeface="Times New Roman" panose="02020603050405020304" pitchFamily="18" charset="0"/>
            </a:endParaRPr>
          </a:p>
        </p:txBody>
      </p:sp>
      <p:sp>
        <p:nvSpPr>
          <p:cNvPr id="6" name="Footer Placeholder 4">
            <a:extLst>
              <a:ext uri="{FF2B5EF4-FFF2-40B4-BE49-F238E27FC236}">
                <a16:creationId xmlns:a16="http://schemas.microsoft.com/office/drawing/2014/main" id="{C151497E-6644-402B-91BC-AE5B13BE1148}"/>
              </a:ext>
            </a:extLst>
          </p:cNvPr>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900">
                <a:solidFill>
                  <a:schemeClr val="tx1"/>
                </a:solidFill>
              </a:defRPr>
            </a:lvl1pPr>
          </a:lstStyle>
          <a:p>
            <a:endParaRPr lang="en-US" dirty="0"/>
          </a:p>
        </p:txBody>
      </p:sp>
    </p:spTree>
    <p:extLst>
      <p:ext uri="{BB962C8B-B14F-4D97-AF65-F5344CB8AC3E}">
        <p14:creationId xmlns:p14="http://schemas.microsoft.com/office/powerpoint/2010/main" val="3272529029"/>
      </p:ext>
    </p:extLst>
  </p:cSld>
  <p:clrMap bg1="lt1" tx1="dk1" bg2="lt2" tx2="dk2" accent1="accent1" accent2="accent2" accent3="accent3" accent4="accent4" accent5="accent5" accent6="accent6" hlink="hlink" folHlink="folHlink"/>
  <p:sldLayoutIdLst>
    <p:sldLayoutId id="2147484067" r:id="rId1"/>
    <p:sldLayoutId id="2147484074" r:id="rId2"/>
  </p:sldLayoutIdLst>
  <p:hf hdr="0" ftr="0" dt="0"/>
  <p:txStyles>
    <p:titleStyle>
      <a:lvl1pPr algn="ctr" defTabSz="685800" rtl="0" eaLnBrk="1" latinLnBrk="0" hangingPunct="1">
        <a:lnSpc>
          <a:spcPct val="90000"/>
        </a:lnSpc>
        <a:spcBef>
          <a:spcPct val="0"/>
        </a:spcBef>
        <a:buNone/>
        <a:defRPr sz="1200" b="0" kern="1200">
          <a:solidFill>
            <a:schemeClr val="tx2"/>
          </a:solidFill>
          <a:latin typeface="+mj-lt"/>
          <a:ea typeface="+mj-ea"/>
          <a:cs typeface="+mj-cs"/>
        </a:defRPr>
      </a:lvl1pPr>
    </p:titleStyle>
    <p:bodyStyle>
      <a:lvl1pPr marL="0" marR="0" indent="0" algn="ctr" defTabSz="685800" rtl="0" eaLnBrk="1" fontAlgn="auto" latinLnBrk="0" hangingPunct="1">
        <a:lnSpc>
          <a:spcPct val="100000"/>
        </a:lnSpc>
        <a:spcBef>
          <a:spcPts val="0"/>
        </a:spcBef>
        <a:spcAft>
          <a:spcPts val="0"/>
        </a:spcAft>
        <a:buClrTx/>
        <a:buSzTx/>
        <a:buFontTx/>
        <a:buNone/>
        <a:tabLst/>
        <a:defRPr sz="1500" kern="1200">
          <a:solidFill>
            <a:schemeClr val="tx2"/>
          </a:solidFill>
          <a:latin typeface="+mn-lt"/>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2160">
          <p15:clr>
            <a:srgbClr val="F26B43"/>
          </p15:clr>
        </p15:guide>
        <p15:guide id="13" pos="364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2"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xmlns=""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9456" y="6665976"/>
            <a:ext cx="1234440" cy="215444"/>
          </a:xfrm>
          <a:prstGeom prst="rect">
            <a:avLst/>
          </a:prstGeom>
          <a:noFill/>
        </p:spPr>
        <p:txBody>
          <a:bodyPr wrap="square" lIns="34290" rIns="34290" rtlCol="0" anchor="ctr">
            <a:spAutoFit/>
          </a:bodyPr>
          <a:lstStyle/>
          <a:p>
            <a:r>
              <a:rPr lang="en-US" sz="800" b="0" dirty="0">
                <a:solidFill>
                  <a:srgbClr val="000000"/>
                </a:solidFill>
                <a:latin typeface="Calibri (Body)"/>
                <a:cs typeface="Times New Roman" panose="02020603050405020304" pitchFamily="18" charset="0"/>
              </a:rPr>
              <a:t>© McGraw Hill LLC</a:t>
            </a:r>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xmlns=""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Calibri (Body)"/>
                <a:cs typeface="Times New Roman" panose="02020603050405020304" pitchFamily="18" charset="0"/>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Calibri (Body)"/>
                <a:cs typeface="Times New Roman" panose="02020603050405020304" pitchFamily="18" charset="0"/>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Calibri (Body)"/>
                <a:cs typeface="Times New Roman" panose="02020603050405020304" pitchFamily="18" charset="0"/>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1" y="136257"/>
            <a:ext cx="6073803" cy="685800"/>
          </a:xfrm>
          <a:prstGeom prst="rect">
            <a:avLst/>
          </a:prstGeom>
        </p:spPr>
        <p:txBody>
          <a:bodyPr vert="horz" lIns="91440" tIns="45720" rIns="91440" bIns="45720" rtlCol="0" anchor="ctr">
            <a:normAutofit/>
          </a:bodyPr>
          <a:lstStyle/>
          <a:p>
            <a:r>
              <a:rPr lang="en-US" dirty="0"/>
              <a:t>Title goes here</a:t>
            </a:r>
          </a:p>
        </p:txBody>
      </p:sp>
      <p:sp>
        <p:nvSpPr>
          <p:cNvPr id="14"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9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86301647"/>
      </p:ext>
    </p:extLst>
  </p:cSld>
  <p:clrMap bg1="lt1" tx1="dk1" bg2="lt2" tx2="dk2" accent1="accent1" accent2="accent2" accent3="accent3" accent4="accent4" accent5="accent5" accent6="accent6" hlink="hlink" folHlink="folHlink"/>
  <p:sldLayoutIdLst>
    <p:sldLayoutId id="2147484069" r:id="rId1"/>
  </p:sldLayoutIdLst>
  <p:hf hdr="0" ftr="0" dt="0"/>
  <p:txStyles>
    <p:titleStyle>
      <a:lvl1pPr algn="l" defTabSz="685800" rtl="0" eaLnBrk="1" latinLnBrk="0" hangingPunct="1">
        <a:lnSpc>
          <a:spcPct val="90000"/>
        </a:lnSpc>
        <a:spcBef>
          <a:spcPct val="0"/>
        </a:spcBef>
        <a:buNone/>
        <a:defRPr sz="2000" b="1" kern="1200">
          <a:solidFill>
            <a:schemeClr val="tx2"/>
          </a:solidFill>
          <a:latin typeface="Calibri" panose="020F0502020204030204" pitchFamily="34" charset="0"/>
          <a:ea typeface="+mj-ea"/>
          <a:cs typeface="Times New Roman" panose="02020603050405020304" pitchFamily="18" charset="0"/>
        </a:defRPr>
      </a:lvl1pPr>
    </p:titleStyle>
    <p:body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1800" kern="1200">
          <a:solidFill>
            <a:schemeClr val="tx2"/>
          </a:solidFill>
          <a:latin typeface="Calibri (Body)"/>
          <a:ea typeface="+mn-ea"/>
          <a:cs typeface="Times New Roman" panose="02020603050405020304" pitchFamily="18" charset="0"/>
        </a:defRPr>
      </a:lvl1pPr>
      <a:lvl2pPr marL="1191" indent="0" algn="l" defTabSz="685800" rtl="0" eaLnBrk="1" latinLnBrk="0" hangingPunct="1">
        <a:lnSpc>
          <a:spcPct val="100000"/>
        </a:lnSpc>
        <a:spcBef>
          <a:spcPts val="600"/>
        </a:spcBef>
        <a:buClrTx/>
        <a:buFont typeface="Arial" panose="020B0604020202020204" pitchFamily="34" charset="0"/>
        <a:buNone/>
        <a:defRPr sz="1500" kern="1200">
          <a:solidFill>
            <a:schemeClr val="tx2"/>
          </a:solidFill>
          <a:latin typeface="+mn-lt"/>
          <a:ea typeface="+mn-ea"/>
          <a:cs typeface="+mn-cs"/>
        </a:defRPr>
      </a:lvl2pPr>
      <a:lvl3pPr marL="388144" indent="-214313" algn="l" defTabSz="685800" rtl="0" eaLnBrk="1" latinLnBrk="0" hangingPunct="1">
        <a:lnSpc>
          <a:spcPct val="100000"/>
        </a:lnSpc>
        <a:spcBef>
          <a:spcPts val="600"/>
        </a:spcBef>
        <a:buFont typeface="Arial" panose="020B0604020202020204" pitchFamily="34" charset="0"/>
        <a:buChar char="•"/>
        <a:defRPr sz="1800" kern="1200">
          <a:solidFill>
            <a:schemeClr val="tx2"/>
          </a:solidFill>
          <a:latin typeface="Calibri (Body)"/>
          <a:ea typeface="+mn-ea"/>
          <a:cs typeface="Times New Roman" panose="02020603050405020304" pitchFamily="18" charset="0"/>
        </a:defRPr>
      </a:lvl3pPr>
      <a:lvl4pPr marL="556023" indent="-214313" algn="l" defTabSz="685800" rtl="0" eaLnBrk="1" latinLnBrk="0" hangingPunct="1">
        <a:lnSpc>
          <a:spcPct val="100000"/>
        </a:lnSpc>
        <a:spcBef>
          <a:spcPts val="600"/>
        </a:spcBef>
        <a:buFont typeface="Arial" panose="020B0604020202020204" pitchFamily="34" charset="0"/>
        <a:buChar char="•"/>
        <a:defRPr sz="1800" kern="1200">
          <a:solidFill>
            <a:schemeClr val="tx1"/>
          </a:solidFill>
          <a:latin typeface="Calibri (Body)"/>
          <a:ea typeface="+mn-ea"/>
          <a:cs typeface="Times New Roman" panose="02020603050405020304" pitchFamily="18" charset="0"/>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p15:clr>
            <a:srgbClr val="F26B43"/>
          </p15:clr>
        </p15:guide>
        <p15:guide id="6" pos="216">
          <p15:clr>
            <a:srgbClr val="F26B43"/>
          </p15:clr>
        </p15:guide>
        <p15:guide id="7" pos="4296">
          <p15:clr>
            <a:srgbClr val="F26B43"/>
          </p15:clr>
        </p15:guide>
        <p15:guide id="9" orient="horz" pos="4211">
          <p15:clr>
            <a:srgbClr val="F26B43"/>
          </p15:clr>
        </p15:guide>
        <p15:guide id="10" orient="horz" pos="1248">
          <p15:clr>
            <a:srgbClr val="F26B43"/>
          </p15:clr>
        </p15:guide>
        <p15:guide id="11" orient="horz" pos="3984">
          <p15:clr>
            <a:srgbClr val="F26B43"/>
          </p15:clr>
        </p15:guide>
        <p15:guide id="12" orient="horz" pos="1656">
          <p15:clr>
            <a:srgbClr val="F26B43"/>
          </p15:clr>
        </p15:guide>
        <p15:guide id="13" pos="2980">
          <p15:clr>
            <a:srgbClr val="F26B43"/>
          </p15:clr>
        </p15:guide>
        <p15:guide id="14" orient="horz" pos="2260">
          <p15:clr>
            <a:srgbClr val="F26B43"/>
          </p15:clr>
        </p15:guide>
        <p15:guide id="15" pos="264">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Autofit/>
          </a:bodyPr>
          <a:lstStyle/>
          <a:p>
            <a:pPr lvl="0" algn="ctr"/>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p:nvSpPr>
        <p:spPr>
          <a:xfrm>
            <a:off x="215659" y="6664280"/>
            <a:ext cx="1233578" cy="215444"/>
          </a:xfrm>
          <a:prstGeom prst="rect">
            <a:avLst/>
          </a:prstGeom>
          <a:noFill/>
        </p:spPr>
        <p:txBody>
          <a:bodyPr wrap="square" lIns="34290" rIns="34290" rtlCol="0" anchor="ctr">
            <a:spAutoFit/>
          </a:bodyPr>
          <a:lstStyle/>
          <a:p>
            <a:r>
              <a:rPr lang="en-US" sz="800" b="0" dirty="0">
                <a:solidFill>
                  <a:schemeClr val="tx1"/>
                </a:solidFill>
                <a:latin typeface="Calibri (Body)"/>
                <a:cs typeface="Times New Roman" panose="02020603050405020304" pitchFamily="18" charset="0"/>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9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
        <p:nvSpPr>
          <p:cNvPr id="6" name="MGH Yellow Line">
            <a:extLst>
              <a:ext uri="{FF2B5EF4-FFF2-40B4-BE49-F238E27FC236}">
                <a16:creationId xmlns:a16="http://schemas.microsoft.com/office/drawing/2014/main" id="{E3BE6750-A346-4CF4-BE1F-CE885148EB90}"/>
              </a:ext>
              <a:ext uri="{C183D7F6-B498-43B3-948B-1728B52AA6E4}">
                <adec:decorative xmlns:adec="http://schemas.microsoft.com/office/drawing/2017/decorative" xmlns="" val="1"/>
              </a:ext>
            </a:extLst>
          </p:cNvPr>
          <p:cNvSpPr/>
          <p:nvPr/>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Calibri (Body)"/>
              <a:cs typeface="Times New Roman" panose="02020603050405020304" pitchFamily="18" charset="0"/>
            </a:endParaRPr>
          </a:p>
        </p:txBody>
      </p:sp>
    </p:spTree>
    <p:extLst>
      <p:ext uri="{BB962C8B-B14F-4D97-AF65-F5344CB8AC3E}">
        <p14:creationId xmlns:p14="http://schemas.microsoft.com/office/powerpoint/2010/main" val="2139514660"/>
      </p:ext>
    </p:extLst>
  </p:cSld>
  <p:clrMap bg1="lt1" tx1="dk1" bg2="lt2" tx2="dk2" accent1="accent1" accent2="accent2" accent3="accent3" accent4="accent4" accent5="accent5" accent6="accent6" hlink="hlink" folHlink="folHlink"/>
  <p:sldLayoutIdLst>
    <p:sldLayoutId id="2147484071" r:id="rId1"/>
    <p:sldLayoutId id="2147484072" r:id="rId2"/>
  </p:sldLayoutIdLst>
  <p:hf hdr="0" ftr="0" dt="0"/>
  <p:txStyles>
    <p:titleStyle>
      <a:lvl1pPr algn="l" defTabSz="685800" rtl="0" eaLnBrk="1" latinLnBrk="0" hangingPunct="1">
        <a:lnSpc>
          <a:spcPct val="100000"/>
        </a:lnSpc>
        <a:spcBef>
          <a:spcPct val="0"/>
        </a:spcBef>
        <a:buNone/>
        <a:defRPr lang="en-US" sz="2400" b="1" kern="1200" dirty="0">
          <a:solidFill>
            <a:srgbClr val="AF0000"/>
          </a:solidFill>
          <a:latin typeface="Calibri" panose="020F0502020204030204" pitchFamily="34" charset="0"/>
          <a:ea typeface="+mj-ea"/>
          <a:cs typeface="Times New Roman" panose="02020603050405020304" pitchFamily="18" charset="0"/>
        </a:defRPr>
      </a:lvl1pPr>
    </p:titleStyle>
    <p:body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sz="2000" kern="1200">
          <a:solidFill>
            <a:schemeClr val="tx2"/>
          </a:solidFill>
          <a:latin typeface="Calibri (Body)"/>
          <a:ea typeface="+mn-ea"/>
          <a:cs typeface="Times New Roman" panose="02020603050405020304" pitchFamily="18" charset="0"/>
        </a:defRPr>
      </a:lvl1pPr>
      <a:lvl2pPr marL="258366" indent="-257175" algn="l" defTabSz="685800" rtl="0" eaLnBrk="1" latinLnBrk="0" hangingPunct="1">
        <a:lnSpc>
          <a:spcPct val="100000"/>
        </a:lnSpc>
        <a:spcBef>
          <a:spcPts val="600"/>
        </a:spcBef>
        <a:spcAft>
          <a:spcPts val="600"/>
        </a:spcAft>
        <a:buClrTx/>
        <a:buFont typeface="Arial" panose="020B0604020202020204" pitchFamily="34" charset="0"/>
        <a:buChar char="•"/>
        <a:defRPr sz="1800" kern="1200">
          <a:solidFill>
            <a:schemeClr val="tx2"/>
          </a:solidFill>
          <a:latin typeface="Calibri (Body)"/>
          <a:ea typeface="+mn-ea"/>
          <a:cs typeface="Times New Roman" panose="02020603050405020304" pitchFamily="18" charset="0"/>
        </a:defRPr>
      </a:lvl2pPr>
      <a:lvl3pPr marL="388144" indent="-214313" algn="l" defTabSz="685800" rtl="0" eaLnBrk="1" latinLnBrk="0" hangingPunct="1">
        <a:lnSpc>
          <a:spcPct val="100000"/>
        </a:lnSpc>
        <a:spcBef>
          <a:spcPts val="600"/>
        </a:spcBef>
        <a:spcAft>
          <a:spcPts val="600"/>
        </a:spcAft>
        <a:buFont typeface="Arial" panose="020B0604020202020204" pitchFamily="34" charset="0"/>
        <a:buChar char="•"/>
        <a:defRPr sz="1600" kern="1200">
          <a:solidFill>
            <a:schemeClr val="tx2"/>
          </a:solidFill>
          <a:latin typeface="Calibri (Body)"/>
          <a:ea typeface="+mn-ea"/>
          <a:cs typeface="Times New Roman" panose="02020603050405020304" pitchFamily="18" charset="0"/>
        </a:defRPr>
      </a:lvl3pPr>
      <a:lvl4pPr marL="556023" indent="-214313" algn="l" defTabSz="685800" rtl="0" eaLnBrk="1" latinLnBrk="0" hangingPunct="1">
        <a:lnSpc>
          <a:spcPct val="100000"/>
        </a:lnSpc>
        <a:spcBef>
          <a:spcPts val="600"/>
        </a:spcBef>
        <a:spcAft>
          <a:spcPts val="600"/>
        </a:spcAft>
        <a:buFont typeface="Arial" panose="020B0604020202020204" pitchFamily="34" charset="0"/>
        <a:buChar char="•"/>
        <a:defRPr sz="900" kern="1200">
          <a:solidFill>
            <a:schemeClr val="tx1"/>
          </a:solidFill>
          <a:latin typeface="+mn-lt"/>
          <a:ea typeface="+mn-ea"/>
          <a:cs typeface="+mn-cs"/>
        </a:defRPr>
      </a:lvl4pPr>
      <a:lvl5pPr marL="728663" indent="-214313" algn="l" defTabSz="685800" rtl="0" eaLnBrk="1" latinLnBrk="0" hangingPunct="1">
        <a:lnSpc>
          <a:spcPct val="100000"/>
        </a:lnSpc>
        <a:spcBef>
          <a:spcPts val="600"/>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33.xml"/><Relationship Id="rId4" Type="http://schemas.openxmlformats.org/officeDocument/2006/relationships/slide" Target="slide6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image" Target="../media/image7.jpg"/><Relationship Id="rId1" Type="http://schemas.openxmlformats.org/officeDocument/2006/relationships/slideLayout" Target="../slideLayouts/slideLayout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2.xml.rels><?xml version="1.0" encoding="UTF-8" standalone="yes"?>
<Relationships xmlns="http://schemas.openxmlformats.org/package/2006/relationships"><Relationship Id="rId3" Type="http://schemas.openxmlformats.org/officeDocument/2006/relationships/slide" Target="slide64.xml"/><Relationship Id="rId2" Type="http://schemas.openxmlformats.org/officeDocument/2006/relationships/image" Target="../media/image8.jpeg"/><Relationship Id="rId1" Type="http://schemas.openxmlformats.org/officeDocument/2006/relationships/slideLayout" Target="../slideLayouts/slideLayout3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2.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37.xml"/></Relationships>
</file>

<file path=ppt/slides/_rels/slide63.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37.xml"/></Relationships>
</file>

<file path=ppt/slides/_rels/slide64.xml.rels><?xml version="1.0" encoding="UTF-8" standalone="yes"?>
<Relationships xmlns="http://schemas.openxmlformats.org/package/2006/relationships"><Relationship Id="rId2" Type="http://schemas.openxmlformats.org/officeDocument/2006/relationships/slide" Target="slide52.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D3DA72B4-D5A8-4E97-9DFE-A597575A6507}"/>
              </a:ext>
            </a:extLst>
          </p:cNvPr>
          <p:cNvSpPr>
            <a:spLocks noGrp="1"/>
          </p:cNvSpPr>
          <p:nvPr>
            <p:ph type="ctrTitle"/>
          </p:nvPr>
        </p:nvSpPr>
        <p:spPr>
          <a:xfrm>
            <a:off x="567378" y="2729203"/>
            <a:ext cx="6980170" cy="1130559"/>
          </a:xfrm>
        </p:spPr>
        <p:txBody>
          <a:bodyPr/>
          <a:lstStyle/>
          <a:p>
            <a:r>
              <a:rPr lang="en-US" noProof="0" dirty="0"/>
              <a:t>Chapter 5</a:t>
            </a:r>
            <a:endParaRPr lang="en-IN" dirty="0"/>
          </a:p>
        </p:txBody>
      </p:sp>
      <p:sp>
        <p:nvSpPr>
          <p:cNvPr id="17" name="Subtitle 2">
            <a:extLst>
              <a:ext uri="{FF2B5EF4-FFF2-40B4-BE49-F238E27FC236}">
                <a16:creationId xmlns:a16="http://schemas.microsoft.com/office/drawing/2014/main" id="{160DA726-6505-44F3-9934-F169036952D8}"/>
              </a:ext>
            </a:extLst>
          </p:cNvPr>
          <p:cNvSpPr>
            <a:spLocks noGrp="1"/>
          </p:cNvSpPr>
          <p:nvPr>
            <p:ph type="subTitle" idx="1"/>
          </p:nvPr>
        </p:nvSpPr>
        <p:spPr>
          <a:xfrm>
            <a:off x="567378" y="3928848"/>
            <a:ext cx="4542020" cy="719352"/>
          </a:xfrm>
        </p:spPr>
        <p:txBody>
          <a:bodyPr/>
          <a:lstStyle/>
          <a:p>
            <a:pPr marL="0" marR="0" lvl="0" indent="0" defTabSz="457200" rtl="0" eaLnBrk="1" fontAlgn="auto" latinLnBrk="0" hangingPunct="1">
              <a:lnSpc>
                <a:spcPct val="100000"/>
              </a:lnSpc>
              <a:spcBef>
                <a:spcPct val="20000"/>
              </a:spcBef>
              <a:spcAft>
                <a:spcPts val="0"/>
              </a:spcAft>
              <a:buClrTx/>
              <a:buSzTx/>
              <a:buFont typeface="Arial"/>
              <a:buNone/>
              <a:tabLst/>
              <a:defRPr/>
            </a:pPr>
            <a:r>
              <a:rPr kumimoji="0" lang="en-US" altLang="en-US" sz="2400" i="0" u="none" strike="noStrike" kern="1200" cap="none" spc="0" normalizeH="0" baseline="0" noProof="0" dirty="0">
                <a:ln>
                  <a:noFill/>
                </a:ln>
                <a:solidFill>
                  <a:prstClr val="white"/>
                </a:solidFill>
                <a:effectLst/>
                <a:uLnTx/>
                <a:uFillTx/>
                <a:latin typeface="Calibri"/>
                <a:ea typeface="+mj-ea"/>
                <a:cs typeface="+mj-cs"/>
              </a:rPr>
              <a:t>Civil Rights</a:t>
            </a:r>
            <a:endParaRPr kumimoji="0" lang="en-US" altLang="en-US" sz="2200" b="0" i="1" u="none" strike="noStrike" kern="1200" cap="none" spc="0" normalizeH="0" baseline="0" noProof="0" dirty="0">
              <a:ln>
                <a:noFill/>
              </a:ln>
              <a:solidFill>
                <a:prstClr val="white"/>
              </a:solidFill>
              <a:effectLst/>
              <a:uLnTx/>
              <a:uFillTx/>
              <a:latin typeface="Calibri"/>
              <a:ea typeface="+mn-ea"/>
              <a:cs typeface="+mn-cs"/>
            </a:endParaRPr>
          </a:p>
        </p:txBody>
      </p:sp>
      <p:sp>
        <p:nvSpPr>
          <p:cNvPr id="18" name="Text Placeholder 3">
            <a:extLst>
              <a:ext uri="{FF2B5EF4-FFF2-40B4-BE49-F238E27FC236}">
                <a16:creationId xmlns:a16="http://schemas.microsoft.com/office/drawing/2014/main" id="{5123FB5B-ED86-48C5-8E8E-D7F91BC776DC}"/>
              </a:ext>
            </a:extLst>
          </p:cNvPr>
          <p:cNvSpPr>
            <a:spLocks noGrp="1"/>
          </p:cNvSpPr>
          <p:nvPr>
            <p:ph type="body" sz="quarter" idx="10"/>
          </p:nvPr>
        </p:nvSpPr>
        <p:spPr>
          <a:xfrm>
            <a:off x="567378" y="4770769"/>
            <a:ext cx="4443413" cy="1096631"/>
          </a:xfrm>
        </p:spPr>
        <p:txBody>
          <a:bodyPr/>
          <a:lstStyle/>
          <a:p>
            <a:pPr marL="0" marR="0" lvl="0" indent="0" algn="l" defTabSz="6858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altLang="en-US" sz="1800" b="0" i="0" u="none" strike="noStrike" kern="1200" cap="none" spc="0" normalizeH="0" baseline="0" noProof="1">
                <a:ln>
                  <a:noFill/>
                </a:ln>
                <a:solidFill>
                  <a:srgbClr val="FFFFFF"/>
                </a:solidFill>
                <a:effectLst/>
                <a:uLnTx/>
                <a:uFillTx/>
                <a:latin typeface="Calibri (Body)"/>
                <a:ea typeface="+mn-ea"/>
                <a:cs typeface="Times New Roman" panose="02020603050405020304" pitchFamily="18" charset="0"/>
              </a:rPr>
              <a:t>American Democracy Now, 7th edition</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1">
                <a:ln>
                  <a:noFill/>
                </a:ln>
                <a:solidFill>
                  <a:srgbClr val="FFFFFF"/>
                </a:solidFill>
                <a:effectLst/>
                <a:uLnTx/>
                <a:uFillTx/>
                <a:latin typeface="Calibri (Body)"/>
                <a:ea typeface="+mn-ea"/>
                <a:cs typeface="Times New Roman" panose="02020603050405020304" pitchFamily="18" charset="0"/>
              </a:rPr>
              <a:t>Brigid Callahan Harrison</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1">
                <a:ln>
                  <a:noFill/>
                </a:ln>
                <a:solidFill>
                  <a:srgbClr val="FFFFFF"/>
                </a:solidFill>
                <a:effectLst/>
                <a:uLnTx/>
                <a:uFillTx/>
                <a:latin typeface="Calibri (Body)"/>
                <a:ea typeface="+mn-ea"/>
                <a:cs typeface="Times New Roman" panose="02020603050405020304" pitchFamily="18" charset="0"/>
              </a:rPr>
              <a:t>Jean Wahl Harris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1">
                <a:ln>
                  <a:noFill/>
                </a:ln>
                <a:solidFill>
                  <a:srgbClr val="FFFFFF"/>
                </a:solidFill>
                <a:effectLst/>
                <a:uLnTx/>
                <a:uFillTx/>
                <a:latin typeface="Calibri (Body)"/>
                <a:ea typeface="+mn-ea"/>
                <a:cs typeface="Times New Roman" panose="02020603050405020304" pitchFamily="18" charset="0"/>
              </a:rPr>
              <a:t>Michelle D. Deardorff</a:t>
            </a:r>
          </a:p>
        </p:txBody>
      </p:sp>
      <p:sp>
        <p:nvSpPr>
          <p:cNvPr id="8" name="Text Placeholder 4">
            <a:extLst>
              <a:ext uri="{FF2B5EF4-FFF2-40B4-BE49-F238E27FC236}">
                <a16:creationId xmlns:a16="http://schemas.microsoft.com/office/drawing/2014/main" id="{13AB33AD-BB3A-429F-A8C0-FA9A2220D6CD}"/>
              </a:ext>
            </a:extLst>
          </p:cNvPr>
          <p:cNvSpPr txBox="1">
            <a:spLocks/>
          </p:cNvSpPr>
          <p:nvPr/>
        </p:nvSpPr>
        <p:spPr>
          <a:xfrm>
            <a:off x="9832" y="6477000"/>
            <a:ext cx="9144000" cy="381000"/>
          </a:xfrm>
          <a:prstGeom prst="rect">
            <a:avLst/>
          </a:prstGeom>
        </p:spPr>
        <p:txBody>
          <a:bodyPr anchor="ctr"/>
          <a:lstStyle>
            <a:lvl1pPr marL="0" marR="0" indent="0" algn="l" defTabSz="685800" rtl="0" eaLnBrk="1" fontAlgn="auto" latinLnBrk="0" hangingPunct="1">
              <a:lnSpc>
                <a:spcPct val="100000"/>
              </a:lnSpc>
              <a:spcBef>
                <a:spcPts val="900"/>
              </a:spcBef>
              <a:spcAft>
                <a:spcPts val="0"/>
              </a:spcAft>
              <a:buClrTx/>
              <a:buSzTx/>
              <a:buFont typeface="Arial" panose="020B0604020202020204" pitchFamily="34" charset="0"/>
              <a:buNone/>
              <a:tabLst/>
              <a:defRPr sz="900" kern="1200" baseline="0">
                <a:solidFill>
                  <a:schemeClr val="tx2"/>
                </a:solidFill>
                <a:latin typeface="Sanserif"/>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defRPr/>
            </a:pPr>
            <a:r>
              <a:rPr lang="en-US" sz="800" dirty="0">
                <a:solidFill>
                  <a:srgbClr val="000000"/>
                </a:solidFill>
              </a:rPr>
              <a:t>Copyright 2022 © McGraw Hill LLC. All rights reserved. No reproduction or distribution without the prior written consent of McGraw Hill LLC.</a:t>
            </a:r>
          </a:p>
        </p:txBody>
      </p:sp>
    </p:spTree>
    <p:extLst>
      <p:ext uri="{BB962C8B-B14F-4D97-AF65-F5344CB8AC3E}">
        <p14:creationId xmlns:p14="http://schemas.microsoft.com/office/powerpoint/2010/main" val="2841492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1440" y="198784"/>
            <a:ext cx="8961120" cy="1143000"/>
          </a:xfrm>
        </p:spPr>
        <p:txBody>
          <a:bodyPr lIns="0" rIns="0">
            <a:noAutofit/>
          </a:bodyPr>
          <a:lstStyle/>
          <a:p>
            <a:r>
              <a:rPr kumimoji="0" lang="en-US" sz="3600" b="0" i="0" u="none" strike="noStrike" kern="1200" cap="none" spc="0" normalizeH="0" baseline="0" noProof="0" dirty="0">
                <a:ln>
                  <a:noFill/>
                </a:ln>
                <a:solidFill>
                  <a:srgbClr val="C30C20"/>
                </a:solidFill>
                <a:effectLst/>
                <a:uLnTx/>
                <a:uFillTx/>
                <a:latin typeface="Sanserif"/>
                <a:cs typeface="+mj-cs"/>
              </a:rPr>
              <a:t>Opposition to Slavery</a:t>
            </a:r>
            <a:endParaRPr lang="en-US" noProof="0" dirty="0">
              <a:latin typeface="Sanserif"/>
            </a:endParaRPr>
          </a:p>
        </p:txBody>
      </p:sp>
      <p:sp>
        <p:nvSpPr>
          <p:cNvPr id="9" name="Content Placeholder 2"/>
          <p:cNvSpPr>
            <a:spLocks noGrp="1"/>
          </p:cNvSpPr>
          <p:nvPr>
            <p:ph sz="quarter" idx="20"/>
          </p:nvPr>
        </p:nvSpPr>
        <p:spPr>
          <a:xfrm>
            <a:off x="342900" y="1524000"/>
            <a:ext cx="8283512" cy="5029200"/>
          </a:xfrm>
        </p:spPr>
        <p:txBody>
          <a:bodyPr>
            <a:normAutofit lnSpcReduction="10000"/>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Missouri Compromise (1820) regulated slavery in newly acquired western territories.</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Black and white dissenters to slavery were actively engaged in </a:t>
            </a:r>
            <a:r>
              <a:rPr kumimoji="0" lang="en-US" sz="2800" b="1" i="0" u="none" strike="noStrike" kern="1200" cap="none" spc="0" normalizeH="0" baseline="0" noProof="0" dirty="0">
                <a:ln>
                  <a:noFill/>
                </a:ln>
                <a:solidFill>
                  <a:prstClr val="black"/>
                </a:solidFill>
                <a:effectLst/>
                <a:uLnTx/>
                <a:uFillTx/>
                <a:latin typeface="Sanserif"/>
                <a:cs typeface="+mn-cs"/>
              </a:rPr>
              <a:t>civil disobedience</a:t>
            </a:r>
            <a:r>
              <a:rPr kumimoji="0" lang="en-US" sz="2800" b="0" i="0" u="none" strike="noStrike" kern="1200" cap="none" spc="0" normalizeH="0" baseline="0" noProof="0" dirty="0">
                <a:ln>
                  <a:noFill/>
                </a:ln>
                <a:solidFill>
                  <a:prstClr val="black"/>
                </a:solidFill>
                <a:effectLst/>
                <a:uLnTx/>
                <a:uFillTx/>
                <a:latin typeface="Sanserif"/>
                <a:cs typeface="+mn-cs"/>
              </a:rPr>
              <a:t>: nonviolent refusal to comply with laws or government policies that are morally objectionable.</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Underground Railroad formed as a series of safe houses allowing slaves to flee to northern states and Canada.</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Fugitive Slave Act of 1850 required the return of runaway slaves.</a:t>
            </a:r>
            <a:endParaRPr kumimoji="0" lang="en-US" sz="2400" b="0" i="0" u="none" strike="noStrike" kern="1200" cap="none" spc="0" normalizeH="0" baseline="0" noProof="0" dirty="0">
              <a:ln>
                <a:noFill/>
              </a:ln>
              <a:solidFill>
                <a:prstClr val="black"/>
              </a:solidFill>
              <a:effectLst/>
              <a:uLnTx/>
              <a:uFillTx/>
              <a:latin typeface="Sanserif"/>
              <a:cs typeface="+mn-cs"/>
            </a:endParaRP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10</a:t>
            </a:fld>
            <a:endParaRPr lang="en-US" dirty="0">
              <a:latin typeface="Sanserif"/>
            </a:endParaRPr>
          </a:p>
        </p:txBody>
      </p:sp>
    </p:spTree>
    <p:extLst>
      <p:ext uri="{BB962C8B-B14F-4D97-AF65-F5344CB8AC3E}">
        <p14:creationId xmlns:p14="http://schemas.microsoft.com/office/powerpoint/2010/main" val="810070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E62D0AC-72EA-409A-8E1E-3DD5BA7756C2}"/>
              </a:ext>
            </a:extLst>
          </p:cNvPr>
          <p:cNvSpPr>
            <a:spLocks noGrp="1"/>
          </p:cNvSpPr>
          <p:nvPr>
            <p:ph type="title"/>
          </p:nvPr>
        </p:nvSpPr>
        <p:spPr/>
        <p:txBody>
          <a:bodyPr/>
          <a:lstStyle/>
          <a:p>
            <a:r>
              <a:rPr lang="en-US" altLang="en-US" noProof="0" dirty="0">
                <a:latin typeface="Sanserif"/>
              </a:rPr>
              <a:t>The</a:t>
            </a:r>
            <a:r>
              <a:rPr lang="en-US" altLang="en-US" noProof="0" dirty="0"/>
              <a:t> Civil War Era </a:t>
            </a:r>
            <a:r>
              <a:rPr lang="en-US" altLang="en-US" sz="1600" dirty="0"/>
              <a:t>1</a:t>
            </a:r>
            <a:endParaRPr lang="en-US" dirty="0"/>
          </a:p>
        </p:txBody>
      </p:sp>
      <p:sp>
        <p:nvSpPr>
          <p:cNvPr id="11" name="Content Placeholder 2">
            <a:extLst>
              <a:ext uri="{FF2B5EF4-FFF2-40B4-BE49-F238E27FC236}">
                <a16:creationId xmlns:a16="http://schemas.microsoft.com/office/drawing/2014/main" id="{A19525E7-503B-4894-A12C-AF335986A1F1}"/>
              </a:ext>
            </a:extLst>
          </p:cNvPr>
          <p:cNvSpPr>
            <a:spLocks noGrp="1"/>
          </p:cNvSpPr>
          <p:nvPr>
            <p:ph sz="quarter" idx="20"/>
          </p:nvPr>
        </p:nvSpPr>
        <p:spPr/>
        <p:txBody>
          <a:bodyPr>
            <a:normAutofit fontScale="92500"/>
          </a:bodyPr>
          <a:lstStyle/>
          <a:p>
            <a:r>
              <a:rPr lang="en-US" altLang="en-US" sz="3000" i="1" noProof="0" dirty="0">
                <a:latin typeface="Sanserif"/>
              </a:rPr>
              <a:t>Uncle Tom’s Cabin </a:t>
            </a:r>
            <a:r>
              <a:rPr lang="en-US" altLang="en-US" sz="3000" noProof="0" dirty="0">
                <a:latin typeface="Sanserif"/>
              </a:rPr>
              <a:t>(1852).</a:t>
            </a:r>
          </a:p>
          <a:p>
            <a:r>
              <a:rPr lang="en-US" altLang="en-US" sz="3000" noProof="0" dirty="0">
                <a:latin typeface="Sanserif"/>
              </a:rPr>
              <a:t>John Brown and Harper’s Ferry.</a:t>
            </a:r>
          </a:p>
          <a:p>
            <a:r>
              <a:rPr lang="en-US" altLang="en-US" sz="3000" i="1" noProof="0" dirty="0">
                <a:latin typeface="Sanserif"/>
              </a:rPr>
              <a:t>Dred Scott v. Sandford </a:t>
            </a:r>
            <a:r>
              <a:rPr lang="en-US" altLang="en-US" sz="3000" noProof="0" dirty="0">
                <a:latin typeface="Sanserif"/>
              </a:rPr>
              <a:t>(1857): Supreme Court ruled </a:t>
            </a:r>
            <a:br>
              <a:rPr lang="en-US" altLang="en-US" sz="3000" noProof="0" dirty="0">
                <a:latin typeface="Sanserif"/>
              </a:rPr>
            </a:br>
            <a:r>
              <a:rPr lang="en-US" altLang="en-US" sz="3000" noProof="0" dirty="0">
                <a:latin typeface="Sanserif"/>
              </a:rPr>
              <a:t>the Missouri Compromise was unconstitutional, </a:t>
            </a:r>
            <a:br>
              <a:rPr lang="en-US" altLang="en-US" sz="3000" noProof="0" dirty="0">
                <a:latin typeface="Sanserif"/>
              </a:rPr>
            </a:br>
            <a:r>
              <a:rPr lang="en-US" altLang="en-US" sz="3000" noProof="0" dirty="0">
                <a:latin typeface="Sanserif"/>
              </a:rPr>
              <a:t>and that African Americans were not citizens with </a:t>
            </a:r>
            <a:r>
              <a:rPr lang="en-US" altLang="en-US" sz="3000" b="1" noProof="0" dirty="0">
                <a:latin typeface="Sanserif"/>
              </a:rPr>
              <a:t>standing to sue</a:t>
            </a:r>
            <a:r>
              <a:rPr lang="en-US" altLang="en-US" sz="3000" noProof="0" dirty="0">
                <a:latin typeface="Sanserif"/>
              </a:rPr>
              <a:t>.</a:t>
            </a:r>
          </a:p>
          <a:p>
            <a:pPr marL="457200" indent="-457200">
              <a:buFont typeface="Arial" panose="020B0604020202020204" pitchFamily="34" charset="0"/>
              <a:buChar char="•"/>
            </a:pPr>
            <a:r>
              <a:rPr lang="en-US" altLang="en-US" sz="2600" noProof="0" dirty="0">
                <a:latin typeface="Sanserif"/>
              </a:rPr>
              <a:t>Mobilized the abolitionist movement.</a:t>
            </a:r>
          </a:p>
          <a:p>
            <a:pPr marL="457200" indent="-457200">
              <a:buFont typeface="Arial" panose="020B0604020202020204" pitchFamily="34" charset="0"/>
              <a:buChar char="•"/>
            </a:pPr>
            <a:r>
              <a:rPr lang="en-US" altLang="en-US" sz="2600" noProof="0" dirty="0">
                <a:latin typeface="Sanserif"/>
              </a:rPr>
              <a:t>Viewing their way of life as under siege and alarmed </a:t>
            </a:r>
            <a:br>
              <a:rPr lang="en-US" altLang="en-US" sz="2600" noProof="0" dirty="0">
                <a:latin typeface="Sanserif"/>
              </a:rPr>
            </a:br>
            <a:r>
              <a:rPr lang="en-US" altLang="en-US" sz="2600" noProof="0" dirty="0">
                <a:latin typeface="Sanserif"/>
              </a:rPr>
              <a:t>by the election of Abraham Lincoln in 1860, southern states decided to secede; and a long and bloody war followed.</a:t>
            </a:r>
          </a:p>
        </p:txBody>
      </p:sp>
      <p:sp>
        <p:nvSpPr>
          <p:cNvPr id="7" name="Slide Number Placeholder 3">
            <a:extLst>
              <a:ext uri="{FF2B5EF4-FFF2-40B4-BE49-F238E27FC236}">
                <a16:creationId xmlns:a16="http://schemas.microsoft.com/office/drawing/2014/main" id="{C08966D8-4785-4A01-862C-CEB2D3205674}"/>
              </a:ext>
            </a:extLst>
          </p:cNvPr>
          <p:cNvSpPr>
            <a:spLocks noGrp="1"/>
          </p:cNvSpPr>
          <p:nvPr>
            <p:ph type="sldNum" sz="quarter" idx="10"/>
          </p:nvPr>
        </p:nvSpPr>
        <p:spPr/>
        <p:txBody>
          <a:bodyPr/>
          <a:lstStyle/>
          <a:p>
            <a:fld id="{68151E55-6873-49E2-B8D5-2F265E6F1973}" type="slidenum">
              <a:rPr lang="en-US" smtClean="0">
                <a:latin typeface="Sanserif"/>
              </a:rPr>
              <a:pPr/>
              <a:t>11</a:t>
            </a:fld>
            <a:endParaRPr lang="en-US" dirty="0">
              <a:latin typeface="Sanserif"/>
            </a:endParaRPr>
          </a:p>
        </p:txBody>
      </p:sp>
    </p:spTree>
    <p:extLst>
      <p:ext uri="{BB962C8B-B14F-4D97-AF65-F5344CB8AC3E}">
        <p14:creationId xmlns:p14="http://schemas.microsoft.com/office/powerpoint/2010/main" val="2526336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1440" y="198784"/>
            <a:ext cx="8961120" cy="1143000"/>
          </a:xfrm>
        </p:spPr>
        <p:txBody>
          <a:bodyPr lIns="0" rIns="0">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The Civil War Era </a:t>
            </a:r>
            <a:r>
              <a:rPr kumimoji="0" lang="en-US" altLang="en-US" sz="1600" b="0" i="0" u="none" strike="noStrike" kern="1200" cap="none" spc="0" normalizeH="0" baseline="0" noProof="0" dirty="0">
                <a:ln>
                  <a:noFill/>
                </a:ln>
                <a:solidFill>
                  <a:srgbClr val="C30C20"/>
                </a:solidFill>
                <a:effectLst/>
                <a:uLnTx/>
                <a:uFillTx/>
                <a:latin typeface="Sanserif"/>
                <a:cs typeface="+mj-cs"/>
              </a:rPr>
              <a:t>2</a:t>
            </a:r>
            <a:endParaRPr lang="en-US" noProof="0" dirty="0">
              <a:latin typeface="Sanserif"/>
            </a:endParaRPr>
          </a:p>
        </p:txBody>
      </p:sp>
      <p:sp>
        <p:nvSpPr>
          <p:cNvPr id="9" name="Content Placeholder 2"/>
          <p:cNvSpPr>
            <a:spLocks noGrp="1"/>
          </p:cNvSpPr>
          <p:nvPr>
            <p:ph sz="quarter" idx="20"/>
          </p:nvPr>
        </p:nvSpPr>
        <p:spPr>
          <a:xfrm>
            <a:off x="342900" y="1524000"/>
            <a:ext cx="8343900" cy="5029200"/>
          </a:xfrm>
        </p:spPr>
        <p:txBody>
          <a:bodyPr>
            <a:normAutofit/>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Emancipation Proclamation, issued by Lincoln in April 1862, abolished slavery in the states that had seceded.</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Thirteenth Amendment (1865) ended slavery.</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Fourteenth Amendment (1868) defined citizens as “all persons born or naturalized in the United States” and mandates the same privileges and immunities for all citizens and due process and equal protection for all.</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Fifteenth Amendment (1870) decrees every man has the right to vote, regardless of color.</a:t>
            </a:r>
            <a:endParaRPr kumimoji="0" lang="en-US" altLang="en-US" sz="2400" b="0" i="0" u="none" strike="noStrike" kern="1200" cap="none" spc="0" normalizeH="0" baseline="0" noProof="0" dirty="0">
              <a:ln>
                <a:noFill/>
              </a:ln>
              <a:solidFill>
                <a:prstClr val="black"/>
              </a:solidFill>
              <a:effectLst/>
              <a:uLnTx/>
              <a:uFillTx/>
              <a:latin typeface="Sanserif"/>
              <a:cs typeface="+mn-cs"/>
            </a:endParaRP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12</a:t>
            </a:fld>
            <a:endParaRPr lang="en-US" dirty="0">
              <a:latin typeface="Sanserif"/>
            </a:endParaRPr>
          </a:p>
        </p:txBody>
      </p:sp>
    </p:spTree>
    <p:extLst>
      <p:ext uri="{BB962C8B-B14F-4D97-AF65-F5344CB8AC3E}">
        <p14:creationId xmlns:p14="http://schemas.microsoft.com/office/powerpoint/2010/main" val="1456109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905000" y="260669"/>
            <a:ext cx="5090160" cy="1143000"/>
          </a:xfrm>
        </p:spPr>
        <p:txBody>
          <a:bodyPr lIns="0" rIns="0">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Reconstruction and the First Civil Rights Acts</a:t>
            </a:r>
            <a:endParaRPr lang="en-US" noProof="0" dirty="0">
              <a:latin typeface="Sanserif"/>
            </a:endParaRPr>
          </a:p>
        </p:txBody>
      </p:sp>
      <p:sp>
        <p:nvSpPr>
          <p:cNvPr id="9" name="Content Placeholder 2"/>
          <p:cNvSpPr>
            <a:spLocks noGrp="1"/>
          </p:cNvSpPr>
          <p:nvPr>
            <p:ph sz="quarter" idx="20"/>
          </p:nvPr>
        </p:nvSpPr>
        <p:spPr>
          <a:xfrm>
            <a:off x="342900" y="1524000"/>
            <a:ext cx="8458200" cy="5029200"/>
          </a:xfrm>
        </p:spPr>
        <p:txBody>
          <a:bodyPr>
            <a:normAutofit/>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Radical Republicans overruled moderates on how the South would be brought back into the political fold.</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Reconstruction era</a:t>
            </a:r>
            <a:r>
              <a:rPr kumimoji="0" lang="en-US" altLang="en-US" sz="2800" b="0" i="0" u="none" strike="noStrike" kern="1200" cap="none" spc="0" normalizeH="0" baseline="0" noProof="0" dirty="0">
                <a:ln>
                  <a:noFill/>
                </a:ln>
                <a:solidFill>
                  <a:prstClr val="black"/>
                </a:solidFill>
                <a:effectLst/>
                <a:uLnTx/>
                <a:uFillTx/>
                <a:latin typeface="Sanserif"/>
                <a:cs typeface="+mn-cs"/>
              </a:rPr>
              <a:t>: rebuilding of the institutions and infrastructure of the South, 1866 to 1877.</a:t>
            </a:r>
            <a:endParaRPr kumimoji="0" lang="en-US" altLang="en-US" sz="2800" b="1" i="0" u="none" strike="noStrike" kern="1200" cap="none" spc="0" normalizeH="0" baseline="0" noProof="0" dirty="0">
              <a:ln>
                <a:noFill/>
              </a:ln>
              <a:solidFill>
                <a:prstClr val="black"/>
              </a:solidFill>
              <a:effectLst/>
              <a:uLnTx/>
              <a:uFillTx/>
              <a:latin typeface="Sanserif"/>
              <a:cs typeface="+mn-cs"/>
            </a:endParaRP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“Freemen,” or former slaves, made up a significant portion of the electorate and candidate pool.</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Black Codes</a:t>
            </a:r>
            <a:r>
              <a:rPr kumimoji="0" lang="en-US" altLang="en-US" sz="2800" b="0" i="0" u="none" strike="noStrike" kern="1200" cap="none" spc="0" normalizeH="0" baseline="0" noProof="0" dirty="0">
                <a:ln>
                  <a:noFill/>
                </a:ln>
                <a:solidFill>
                  <a:prstClr val="black"/>
                </a:solidFill>
                <a:effectLst/>
                <a:uLnTx/>
                <a:uFillTx/>
                <a:latin typeface="Sanserif"/>
                <a:cs typeface="+mn-cs"/>
              </a:rPr>
              <a:t> limited the rights of freemen.</a:t>
            </a:r>
          </a:p>
          <a:p>
            <a:pPr marL="0" marR="0" lvl="1" indent="0" algn="l" defTabSz="457200" rtl="0" eaLnBrk="1" fontAlgn="auto" latinLnBrk="0" hangingPunct="1">
              <a:lnSpc>
                <a:spcPct val="100000"/>
              </a:lnSpc>
              <a:spcBef>
                <a:spcPct val="20000"/>
              </a:spcBef>
              <a:spcAft>
                <a:spcPts val="0"/>
              </a:spcAft>
              <a:buClrTx/>
              <a:buSzTx/>
              <a:buNone/>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Congress passed laws that sought to negate Black Codes.</a:t>
            </a:r>
          </a:p>
          <a:p>
            <a:pPr marL="284400" lvl="1" indent="-284400" defTabSz="457200">
              <a:spcBef>
                <a:spcPts val="576"/>
              </a:spcBef>
              <a:spcAft>
                <a:spcPts val="0"/>
              </a:spcAft>
              <a:defRPr/>
            </a:pPr>
            <a:r>
              <a:rPr kumimoji="0" lang="en-US" sz="2000" b="0" i="0" u="none" strike="noStrike" kern="1200" cap="none" spc="0" normalizeH="0" baseline="0" noProof="0" dirty="0">
                <a:ln>
                  <a:noFill/>
                </a:ln>
                <a:solidFill>
                  <a:prstClr val="black"/>
                </a:solidFill>
                <a:effectLst/>
                <a:uLnTx/>
                <a:uFillTx/>
                <a:latin typeface="Sanserif"/>
                <a:cs typeface="+mn-cs"/>
              </a:rPr>
              <a:t>Civil Rights Act of 1866.</a:t>
            </a:r>
          </a:p>
          <a:p>
            <a:pPr marL="284400" lvl="1" indent="-284400" defTabSz="457200">
              <a:spcBef>
                <a:spcPts val="576"/>
              </a:spcBef>
              <a:spcAft>
                <a:spcPts val="0"/>
              </a:spcAft>
              <a:defRPr/>
            </a:pPr>
            <a:r>
              <a:rPr kumimoji="0" lang="en-US" sz="2000" b="0" i="0" u="none" strike="noStrike" kern="1200" cap="none" spc="0" normalizeH="0" baseline="0" noProof="0" dirty="0">
                <a:ln>
                  <a:noFill/>
                </a:ln>
                <a:solidFill>
                  <a:prstClr val="black"/>
                </a:solidFill>
                <a:effectLst/>
                <a:uLnTx/>
                <a:uFillTx/>
                <a:latin typeface="Sanserif"/>
                <a:cs typeface="+mn-cs"/>
              </a:rPr>
              <a:t>Civil Rights Act of 1872.</a:t>
            </a:r>
            <a:endParaRPr kumimoji="0" lang="en-US" altLang="en-US" sz="2000" b="0" i="0" u="none" strike="noStrike" kern="1200" cap="none" spc="0" normalizeH="0" baseline="0" noProof="0" dirty="0">
              <a:ln>
                <a:noFill/>
              </a:ln>
              <a:solidFill>
                <a:prstClr val="black"/>
              </a:solidFill>
              <a:effectLst/>
              <a:uLnTx/>
              <a:uFillTx/>
              <a:latin typeface="Sanserif"/>
              <a:cs typeface="+mn-cs"/>
            </a:endParaRP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13</a:t>
            </a:fld>
            <a:endParaRPr lang="en-US" dirty="0">
              <a:latin typeface="Sanserif"/>
            </a:endParaRPr>
          </a:p>
        </p:txBody>
      </p:sp>
    </p:spTree>
    <p:extLst>
      <p:ext uri="{BB962C8B-B14F-4D97-AF65-F5344CB8AC3E}">
        <p14:creationId xmlns:p14="http://schemas.microsoft.com/office/powerpoint/2010/main" val="1341468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1440" y="198784"/>
            <a:ext cx="8961120" cy="1143000"/>
          </a:xfrm>
        </p:spPr>
        <p:txBody>
          <a:bodyPr lIns="0" rIns="0">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Arial" charset="0"/>
              </a:rPr>
              <a:t>Backlash: Jim Crow Laws </a:t>
            </a:r>
            <a:r>
              <a:rPr kumimoji="0" lang="en-US" altLang="en-US" sz="1600" b="0" i="0" u="none" strike="noStrike" kern="1200" cap="none" spc="0" normalizeH="0" baseline="0" noProof="0" dirty="0">
                <a:ln>
                  <a:noFill/>
                </a:ln>
                <a:solidFill>
                  <a:srgbClr val="C30C20"/>
                </a:solidFill>
                <a:effectLst/>
                <a:uLnTx/>
                <a:uFillTx/>
                <a:latin typeface="Sanserif"/>
                <a:cs typeface="Arial" charset="0"/>
              </a:rPr>
              <a:t>1</a:t>
            </a:r>
            <a:endParaRPr lang="en-US" noProof="0" dirty="0">
              <a:latin typeface="Sanserif"/>
            </a:endParaRPr>
          </a:p>
        </p:txBody>
      </p:sp>
      <p:sp>
        <p:nvSpPr>
          <p:cNvPr id="9" name="Content Placeholder 2"/>
          <p:cNvSpPr>
            <a:spLocks noGrp="1"/>
          </p:cNvSpPr>
          <p:nvPr>
            <p:ph sz="quarter" idx="20"/>
          </p:nvPr>
        </p:nvSpPr>
        <p:spPr>
          <a:xfrm>
            <a:off x="342900" y="1524000"/>
            <a:ext cx="8458200" cy="5029200"/>
          </a:xfrm>
        </p:spPr>
        <p:txBody>
          <a:bodyPr>
            <a:normAutofit/>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When Reconstruction ended, a rollback of gains for African Americans began.</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Sanserif"/>
                <a:cs typeface="+mn-cs"/>
              </a:rPr>
              <a:t>Jim Crow laws </a:t>
            </a:r>
            <a:r>
              <a:rPr kumimoji="0" lang="en-US" altLang="en-US" sz="2400" b="0" i="0" u="none" strike="noStrike" kern="1200" cap="none" spc="0" normalizeH="0" baseline="0" noProof="0" dirty="0">
                <a:ln>
                  <a:noFill/>
                </a:ln>
                <a:solidFill>
                  <a:prstClr val="black"/>
                </a:solidFill>
                <a:effectLst/>
                <a:uLnTx/>
                <a:uFillTx/>
                <a:latin typeface="Sanserif"/>
                <a:cs typeface="+mn-cs"/>
              </a:rPr>
              <a:t>required the strict separation of racial groups.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Sanserif"/>
                <a:cs typeface="+mn-cs"/>
              </a:rPr>
              <a:t>De jure segregation</a:t>
            </a:r>
            <a:r>
              <a:rPr kumimoji="0" lang="en-US" altLang="en-US" sz="2400" b="0" i="0" u="none" strike="noStrike" kern="1200" cap="none" spc="0" normalizeH="0" baseline="0" noProof="0" dirty="0">
                <a:ln>
                  <a:noFill/>
                </a:ln>
                <a:solidFill>
                  <a:prstClr val="black"/>
                </a:solidFill>
                <a:effectLst/>
                <a:uLnTx/>
                <a:uFillTx/>
                <a:latin typeface="Sanserif"/>
                <a:cs typeface="+mn-cs"/>
              </a:rPr>
              <a:t>,</a:t>
            </a:r>
            <a:r>
              <a:rPr kumimoji="0" lang="en-US" altLang="en-US" sz="2400" b="1" i="0" u="none" strike="noStrike" kern="1200" cap="none" spc="0" normalizeH="0" baseline="0" noProof="0" dirty="0">
                <a:ln>
                  <a:noFill/>
                </a:ln>
                <a:solidFill>
                  <a:prstClr val="black"/>
                </a:solidFill>
                <a:effectLst/>
                <a:uLnTx/>
                <a:uFillTx/>
                <a:latin typeface="Sanserif"/>
                <a:cs typeface="+mn-cs"/>
              </a:rPr>
              <a:t> </a:t>
            </a:r>
            <a:r>
              <a:rPr kumimoji="0" lang="en-US" altLang="en-US" sz="2400" b="0" i="0" u="none" strike="noStrike" kern="1200" cap="none" spc="0" normalizeH="0" baseline="0" noProof="0" dirty="0">
                <a:ln>
                  <a:noFill/>
                </a:ln>
                <a:solidFill>
                  <a:prstClr val="black"/>
                </a:solidFill>
                <a:effectLst/>
                <a:uLnTx/>
                <a:uFillTx/>
                <a:latin typeface="Sanserif"/>
                <a:cs typeface="+mn-cs"/>
              </a:rPr>
              <a:t>legally mandated separation of the races, became the norm in much of the South.</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latin typeface="Sanserif"/>
                <a:cs typeface="+mn-cs"/>
              </a:rPr>
              <a:t>De facto segregation </a:t>
            </a:r>
            <a:r>
              <a:rPr kumimoji="0" lang="en-US" sz="2400" b="0" i="0" u="none" strike="noStrike" kern="1200" cap="none" spc="0" normalizeH="0" baseline="0" noProof="0" dirty="0">
                <a:ln>
                  <a:noFill/>
                </a:ln>
                <a:solidFill>
                  <a:prstClr val="black"/>
                </a:solidFill>
                <a:effectLst/>
                <a:uLnTx/>
                <a:uFillTx/>
                <a:latin typeface="Sanserif"/>
                <a:cs typeface="+mn-cs"/>
              </a:rPr>
              <a:t>(in fact if not in law) manifested in the North in housing, employment, and education.</a:t>
            </a:r>
            <a:endParaRPr kumimoji="0" lang="en-US" altLang="en-US" sz="2400" b="0" i="0" u="none" strike="noStrike" kern="1200" cap="none" spc="0" normalizeH="0" baseline="0" noProof="0" dirty="0">
              <a:ln>
                <a:noFill/>
              </a:ln>
              <a:solidFill>
                <a:prstClr val="black"/>
              </a:solidFill>
              <a:effectLst/>
              <a:uLnTx/>
              <a:uFillTx/>
              <a:latin typeface="Sanserif"/>
              <a:cs typeface="+mn-cs"/>
            </a:endParaRP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14</a:t>
            </a:fld>
            <a:endParaRPr lang="en-US" dirty="0">
              <a:latin typeface="Sanserif"/>
            </a:endParaRPr>
          </a:p>
        </p:txBody>
      </p:sp>
    </p:spTree>
    <p:extLst>
      <p:ext uri="{BB962C8B-B14F-4D97-AF65-F5344CB8AC3E}">
        <p14:creationId xmlns:p14="http://schemas.microsoft.com/office/powerpoint/2010/main" val="2185519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2619489-463A-4CDD-8919-E3B5E79D1970}"/>
              </a:ext>
            </a:extLst>
          </p:cNvPr>
          <p:cNvSpPr>
            <a:spLocks noGrp="1"/>
          </p:cNvSpPr>
          <p:nvPr>
            <p:ph type="title"/>
          </p:nvPr>
        </p:nvSpPr>
        <p:spPr/>
        <p:txBody>
          <a:bodyPr/>
          <a:lstStyle/>
          <a:p>
            <a:r>
              <a:rPr kumimoji="0" lang="en-US" altLang="en-US" sz="3600" b="0" i="0" u="none" strike="noStrike" kern="1200" cap="none" spc="0" normalizeH="0" baseline="0" noProof="0" dirty="0">
                <a:ln>
                  <a:noFill/>
                </a:ln>
                <a:solidFill>
                  <a:srgbClr val="C30C20"/>
                </a:solidFill>
                <a:effectLst/>
                <a:uLnTx/>
                <a:uFillTx/>
                <a:latin typeface="Sanserif"/>
                <a:cs typeface="Arial" charset="0"/>
              </a:rPr>
              <a:t>Backlash: Jim Crow Laws </a:t>
            </a:r>
            <a:r>
              <a:rPr kumimoji="0" lang="en-US" altLang="en-US" sz="1600" b="0" i="0" u="none" strike="noStrike" kern="1200" cap="none" spc="0" normalizeH="0" baseline="0" noProof="0" dirty="0">
                <a:ln>
                  <a:noFill/>
                </a:ln>
                <a:solidFill>
                  <a:srgbClr val="C30C20"/>
                </a:solidFill>
                <a:effectLst/>
                <a:uLnTx/>
                <a:uFillTx/>
                <a:latin typeface="Sanserif"/>
                <a:cs typeface="Arial" charset="0"/>
              </a:rPr>
              <a:t>2</a:t>
            </a:r>
            <a:endParaRPr lang="en-US" dirty="0"/>
          </a:p>
        </p:txBody>
      </p:sp>
      <p:sp>
        <p:nvSpPr>
          <p:cNvPr id="11" name="Content Placeholder 2">
            <a:extLst>
              <a:ext uri="{FF2B5EF4-FFF2-40B4-BE49-F238E27FC236}">
                <a16:creationId xmlns:a16="http://schemas.microsoft.com/office/drawing/2014/main" id="{93ED4930-55DB-4B3E-AFA4-A73FBD23E22F}"/>
              </a:ext>
            </a:extLst>
          </p:cNvPr>
          <p:cNvSpPr>
            <a:spLocks noGrp="1"/>
          </p:cNvSpPr>
          <p:nvPr>
            <p:ph sz="quarter" idx="20"/>
          </p:nvPr>
        </p:nvSpPr>
        <p:spPr/>
        <p:txBody>
          <a:bodyPr>
            <a:normAutofit lnSpcReduction="10000"/>
          </a:bodyPr>
          <a:lstStyle/>
          <a:p>
            <a:r>
              <a:rPr lang="en-US" altLang="en-US" sz="2800" noProof="0" dirty="0">
                <a:latin typeface="Sanserif"/>
              </a:rPr>
              <a:t>State and local governments in the South also found ways to prevent African Americans from exercising their right to vote.</a:t>
            </a:r>
          </a:p>
          <a:p>
            <a:pPr marL="457200" indent="-457200">
              <a:buFont typeface="Arial" panose="020B0604020202020204" pitchFamily="34" charset="0"/>
              <a:buChar char="•"/>
            </a:pPr>
            <a:r>
              <a:rPr lang="en-US" altLang="en-US" sz="2400" b="1" noProof="0" dirty="0">
                <a:latin typeface="Sanserif"/>
              </a:rPr>
              <a:t>White primary</a:t>
            </a:r>
            <a:r>
              <a:rPr lang="en-US" altLang="en-US" sz="2400" noProof="0" dirty="0">
                <a:latin typeface="Sanserif"/>
              </a:rPr>
              <a:t>.</a:t>
            </a:r>
          </a:p>
          <a:p>
            <a:pPr marL="457200" indent="-457200">
              <a:buFont typeface="Arial" panose="020B0604020202020204" pitchFamily="34" charset="0"/>
              <a:buChar char="•"/>
            </a:pPr>
            <a:r>
              <a:rPr lang="en-US" altLang="en-US" sz="2400" b="1" noProof="0" dirty="0">
                <a:latin typeface="Sanserif"/>
              </a:rPr>
              <a:t>Literary test</a:t>
            </a:r>
            <a:r>
              <a:rPr lang="en-US" altLang="en-US" sz="2400" noProof="0" dirty="0">
                <a:latin typeface="Sanserif"/>
              </a:rPr>
              <a:t>.</a:t>
            </a:r>
          </a:p>
          <a:p>
            <a:pPr marL="457200" indent="-457200">
              <a:buFont typeface="Arial" panose="020B0604020202020204" pitchFamily="34" charset="0"/>
              <a:buChar char="•"/>
            </a:pPr>
            <a:r>
              <a:rPr lang="en-US" altLang="en-US" sz="2400" b="1" noProof="0" dirty="0">
                <a:latin typeface="Sanserif"/>
              </a:rPr>
              <a:t>Poll tax</a:t>
            </a:r>
            <a:r>
              <a:rPr lang="en-US" altLang="en-US" sz="2400" noProof="0" dirty="0">
                <a:latin typeface="Sanserif"/>
              </a:rPr>
              <a:t>.</a:t>
            </a:r>
          </a:p>
          <a:p>
            <a:pPr marL="457200" indent="-457200">
              <a:buFont typeface="Arial" panose="020B0604020202020204" pitchFamily="34" charset="0"/>
              <a:buChar char="•"/>
            </a:pPr>
            <a:r>
              <a:rPr lang="en-US" altLang="en-US" sz="2400" b="1" noProof="0" dirty="0">
                <a:latin typeface="Sanserif"/>
              </a:rPr>
              <a:t>Grandfather clause</a:t>
            </a:r>
            <a:r>
              <a:rPr lang="en-US" altLang="en-US" sz="2400" noProof="0" dirty="0">
                <a:latin typeface="Sanserif"/>
              </a:rPr>
              <a:t>.</a:t>
            </a:r>
          </a:p>
          <a:p>
            <a:r>
              <a:rPr lang="en-US" altLang="en-US" sz="2800" noProof="0" dirty="0">
                <a:latin typeface="Sanserif"/>
              </a:rPr>
              <a:t>Jim Crow laws were enforced by both government agents and non-governmental groups, such as the </a:t>
            </a:r>
            <a:br>
              <a:rPr lang="en-US" altLang="en-US" sz="2800" noProof="0" dirty="0">
                <a:latin typeface="Sanserif"/>
              </a:rPr>
            </a:br>
            <a:r>
              <a:rPr lang="en-US" altLang="en-US" sz="2800" noProof="0" dirty="0">
                <a:latin typeface="Sanserif"/>
              </a:rPr>
              <a:t>Ku Klux Klan.</a:t>
            </a:r>
          </a:p>
        </p:txBody>
      </p:sp>
      <p:sp>
        <p:nvSpPr>
          <p:cNvPr id="7" name="Slide Number Placeholder 3">
            <a:extLst>
              <a:ext uri="{FF2B5EF4-FFF2-40B4-BE49-F238E27FC236}">
                <a16:creationId xmlns:a16="http://schemas.microsoft.com/office/drawing/2014/main" id="{A1F5D149-0087-4719-B8B2-A4362BE5EA28}"/>
              </a:ext>
            </a:extLst>
          </p:cNvPr>
          <p:cNvSpPr>
            <a:spLocks noGrp="1"/>
          </p:cNvSpPr>
          <p:nvPr>
            <p:ph type="sldNum" sz="quarter" idx="10"/>
          </p:nvPr>
        </p:nvSpPr>
        <p:spPr/>
        <p:txBody>
          <a:bodyPr/>
          <a:lstStyle/>
          <a:p>
            <a:fld id="{68151E55-6873-49E2-B8D5-2F265E6F1973}" type="slidenum">
              <a:rPr lang="en-US" smtClean="0">
                <a:latin typeface="Sanserif"/>
              </a:rPr>
              <a:pPr/>
              <a:t>15</a:t>
            </a:fld>
            <a:endParaRPr lang="en-US" dirty="0">
              <a:latin typeface="Sanserif"/>
            </a:endParaRPr>
          </a:p>
        </p:txBody>
      </p:sp>
    </p:spTree>
    <p:extLst>
      <p:ext uri="{BB962C8B-B14F-4D97-AF65-F5344CB8AC3E}">
        <p14:creationId xmlns:p14="http://schemas.microsoft.com/office/powerpoint/2010/main" val="1191538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33400" y="228600"/>
            <a:ext cx="7680960" cy="1143000"/>
          </a:xfrm>
        </p:spPr>
        <p:txBody>
          <a:bodyPr lIns="0" rIns="0">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Arial" charset="0"/>
              </a:rPr>
              <a:t>Governmental Acceptance of Discrimination</a:t>
            </a:r>
            <a:endParaRPr lang="en-US" noProof="0" dirty="0">
              <a:latin typeface="Sanserif"/>
            </a:endParaRPr>
          </a:p>
        </p:txBody>
      </p:sp>
      <p:sp>
        <p:nvSpPr>
          <p:cNvPr id="9" name="Content Placeholder 2"/>
          <p:cNvSpPr>
            <a:spLocks noGrp="1"/>
          </p:cNvSpPr>
          <p:nvPr>
            <p:ph sz="quarter" idx="20"/>
          </p:nvPr>
        </p:nvSpPr>
        <p:spPr>
          <a:xfrm>
            <a:off x="342900" y="1752600"/>
            <a:ext cx="8283512" cy="45720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1" u="none" strike="noStrike" kern="1200" cap="none" spc="0" normalizeH="0" baseline="0" noProof="0" dirty="0">
                <a:ln>
                  <a:noFill/>
                </a:ln>
                <a:solidFill>
                  <a:prstClr val="black"/>
                </a:solidFill>
                <a:effectLst/>
                <a:uLnTx/>
                <a:uFillTx/>
                <a:latin typeface="Sanserif"/>
                <a:cs typeface="+mn-cs"/>
              </a:rPr>
              <a:t>Civil Rights Cases </a:t>
            </a:r>
            <a:r>
              <a:rPr kumimoji="0" lang="en-US" altLang="en-US" sz="2800" b="0" i="0" u="none" strike="noStrike" kern="1200" cap="none" spc="0" normalizeH="0" baseline="0" noProof="0" dirty="0">
                <a:ln>
                  <a:noFill/>
                </a:ln>
                <a:solidFill>
                  <a:prstClr val="black"/>
                </a:solidFill>
                <a:effectLst/>
                <a:uLnTx/>
                <a:uFillTx/>
                <a:latin typeface="Sanserif"/>
                <a:cs typeface="+mn-cs"/>
              </a:rPr>
              <a:t>of 1883:</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Court ruled that Congress lacked the authority to </a:t>
            </a:r>
            <a:r>
              <a:rPr kumimoji="0" lang="en-US" sz="2400" b="0" i="0" u="none" strike="noStrike" kern="1200" cap="none" spc="0" normalizeH="0" baseline="0" noProof="0" dirty="0">
                <a:ln>
                  <a:noFill/>
                </a:ln>
                <a:solidFill>
                  <a:prstClr val="black"/>
                </a:solidFill>
                <a:effectLst/>
                <a:uLnTx/>
                <a:uFillTx/>
                <a:latin typeface="Sanserif"/>
                <a:cs typeface="+mn-cs"/>
              </a:rPr>
              <a:t>prevent discrimination by private individuals and organizations </a:t>
            </a:r>
            <a:endParaRPr kumimoji="0" lang="en-US" altLang="en-US" sz="2400" b="0" i="0" u="none" strike="noStrike" kern="1200" cap="none" spc="0" normalizeH="0" baseline="0" noProof="0" dirty="0">
              <a:ln>
                <a:noFill/>
              </a:ln>
              <a:solidFill>
                <a:prstClr val="black"/>
              </a:solidFill>
              <a:effectLst/>
              <a:uLnTx/>
              <a:uFillTx/>
              <a:latin typeface="Sanserif"/>
              <a:cs typeface="+mn-cs"/>
            </a:endParaRP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Declared the Civil Rights Act of 1875 unconstitutional.</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1" u="none" strike="noStrike" kern="1200" cap="none" spc="0" normalizeH="0" baseline="0" noProof="0" dirty="0">
                <a:ln>
                  <a:noFill/>
                </a:ln>
                <a:solidFill>
                  <a:prstClr val="black"/>
                </a:solidFill>
                <a:effectLst/>
                <a:uLnTx/>
                <a:uFillTx/>
                <a:latin typeface="Sanserif"/>
                <a:cs typeface="+mn-cs"/>
              </a:rPr>
              <a:t>Plessy v. Ferguson </a:t>
            </a:r>
            <a:r>
              <a:rPr kumimoji="0" lang="en-US" altLang="en-US" sz="2800" b="0" i="0" u="none" strike="noStrike" kern="1200" cap="none" spc="0" normalizeH="0" baseline="0" noProof="0" dirty="0">
                <a:ln>
                  <a:noFill/>
                </a:ln>
                <a:solidFill>
                  <a:prstClr val="black"/>
                </a:solidFill>
                <a:effectLst/>
                <a:uLnTx/>
                <a:uFillTx/>
                <a:latin typeface="Sanserif"/>
                <a:cs typeface="+mn-cs"/>
              </a:rPr>
              <a:t>(1896):</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Created the </a:t>
            </a:r>
            <a:r>
              <a:rPr kumimoji="0" lang="en-US" altLang="en-US" sz="2400" b="1" i="0" u="none" strike="noStrike" kern="1200" cap="none" spc="0" normalizeH="0" baseline="0" noProof="0" dirty="0">
                <a:ln>
                  <a:noFill/>
                </a:ln>
                <a:solidFill>
                  <a:prstClr val="black"/>
                </a:solidFill>
                <a:effectLst/>
                <a:uLnTx/>
                <a:uFillTx/>
                <a:latin typeface="Sanserif"/>
                <a:cs typeface="+mn-cs"/>
              </a:rPr>
              <a:t>separate but equal doctrine </a:t>
            </a:r>
            <a:r>
              <a:rPr kumimoji="0" lang="en-US" altLang="en-US" sz="2400" b="0" i="0" u="none" strike="noStrike" kern="1200" cap="none" spc="0" normalizeH="0" baseline="0" noProof="0" dirty="0">
                <a:ln>
                  <a:noFill/>
                </a:ln>
                <a:solidFill>
                  <a:prstClr val="black"/>
                </a:solidFill>
                <a:effectLst/>
                <a:uLnTx/>
                <a:uFillTx/>
                <a:latin typeface="Sanserif"/>
                <a:cs typeface="+mn-cs"/>
              </a:rPr>
              <a:t>declaring that separate but equal facilities do not violate the Fourteenth Amendment’s </a:t>
            </a:r>
            <a:r>
              <a:rPr kumimoji="0" lang="en-US" altLang="en-US" sz="2400" b="1" i="0" u="none" strike="noStrike" kern="1200" cap="none" spc="0" normalizeH="0" baseline="0" noProof="0" dirty="0">
                <a:ln>
                  <a:noFill/>
                </a:ln>
                <a:solidFill>
                  <a:prstClr val="black"/>
                </a:solidFill>
                <a:effectLst/>
                <a:uLnTx/>
                <a:uFillTx/>
                <a:latin typeface="Sanserif"/>
                <a:cs typeface="+mn-cs"/>
              </a:rPr>
              <a:t>equal protection clause</a:t>
            </a:r>
            <a:r>
              <a:rPr kumimoji="0" lang="en-US" altLang="en-US" sz="2400" b="0" i="0" u="none" strike="noStrike" kern="1200" cap="none" spc="0" normalizeH="0" baseline="0" noProof="0" dirty="0">
                <a:ln>
                  <a:noFill/>
                </a:ln>
                <a:solidFill>
                  <a:prstClr val="black"/>
                </a:solidFill>
                <a:effectLst/>
                <a:uLnTx/>
                <a:uFillTx/>
                <a:latin typeface="Sanserif"/>
                <a:cs typeface="+mn-cs"/>
              </a:rPr>
              <a:t>.</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16</a:t>
            </a:fld>
            <a:endParaRPr lang="en-US" dirty="0">
              <a:latin typeface="Sanserif"/>
            </a:endParaRPr>
          </a:p>
        </p:txBody>
      </p:sp>
    </p:spTree>
    <p:extLst>
      <p:ext uri="{BB962C8B-B14F-4D97-AF65-F5344CB8AC3E}">
        <p14:creationId xmlns:p14="http://schemas.microsoft.com/office/powerpoint/2010/main" val="2703867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AE4B0C7-F715-4801-A50C-FED760E93530}"/>
              </a:ext>
            </a:extLst>
          </p:cNvPr>
          <p:cNvSpPr>
            <a:spLocks noGrp="1"/>
          </p:cNvSpPr>
          <p:nvPr>
            <p:ph type="title"/>
          </p:nvPr>
        </p:nvSpPr>
        <p:spPr>
          <a:xfrm>
            <a:off x="152400" y="4829402"/>
            <a:ext cx="8814194" cy="695097"/>
          </a:xfrm>
        </p:spPr>
        <p:txBody>
          <a:bodyPr>
            <a:normAutofit/>
          </a:bodyPr>
          <a:lstStyle/>
          <a:p>
            <a:r>
              <a:rPr kumimoji="0" lang="en-US" sz="2400" b="1" i="0" u="none" strike="noStrike" kern="1200" cap="none" spc="0" normalizeH="0" baseline="0" noProof="0" dirty="0">
                <a:ln>
                  <a:noFill/>
                </a:ln>
                <a:solidFill>
                  <a:srgbClr val="C30C20"/>
                </a:solidFill>
                <a:effectLst/>
                <a:uLnTx/>
                <a:uFillTx/>
                <a:latin typeface="Sanserif"/>
                <a:cs typeface="+mj-cs"/>
              </a:rPr>
              <a:t>Figure 5.1 </a:t>
            </a:r>
            <a:r>
              <a:rPr kumimoji="0" lang="en-US" sz="2400" b="1" i="0" u="none" strike="noStrike" kern="1200" cap="none" spc="0" normalizeH="0" baseline="0" noProof="0" dirty="0">
                <a:ln>
                  <a:noFill/>
                </a:ln>
                <a:solidFill>
                  <a:prstClr val="black"/>
                </a:solidFill>
                <a:effectLst/>
                <a:uLnTx/>
                <a:uFillTx/>
                <a:latin typeface="Sanserif"/>
                <a:cs typeface="+mj-cs"/>
              </a:rPr>
              <a:t>Median Family Wealth by Race/Ethnicity, 1963–2016</a:t>
            </a:r>
            <a:endParaRPr lang="en-IN" dirty="0">
              <a:latin typeface="Sanserif"/>
            </a:endParaRPr>
          </a:p>
        </p:txBody>
      </p:sp>
      <p:pic>
        <p:nvPicPr>
          <p:cNvPr id="20" name="Picture 2" descr="Line graph shows median family wealth by race or ethnicity.">
            <a:extLst>
              <a:ext uri="{FF2B5EF4-FFF2-40B4-BE49-F238E27FC236}">
                <a16:creationId xmlns:a16="http://schemas.microsoft.com/office/drawing/2014/main" id="{14EFAE5F-8A26-43A9-8D3E-8E62F2D35C3E}"/>
              </a:ext>
            </a:extLst>
          </p:cNvPr>
          <p:cNvPicPr>
            <a:picLocks noGrp="1" noChangeAspect="1"/>
          </p:cNvPicPr>
          <p:nvPr>
            <p:ph sz="quarter" idx="11"/>
          </p:nvPr>
        </p:nvPicPr>
        <p:blipFill rotWithShape="1">
          <a:blip r:embed="rId3" cstate="print">
            <a:extLst>
              <a:ext uri="{28A0092B-C50C-407E-A947-70E740481C1C}">
                <a14:useLocalDpi xmlns:a14="http://schemas.microsoft.com/office/drawing/2010/main" val="0"/>
              </a:ext>
            </a:extLst>
          </a:blip>
          <a:srcRect t="-1064" b="-4603"/>
          <a:stretch/>
        </p:blipFill>
        <p:spPr>
          <a:xfrm>
            <a:off x="304800" y="762000"/>
            <a:ext cx="8321612" cy="3886200"/>
          </a:xfrm>
        </p:spPr>
      </p:pic>
      <p:sp>
        <p:nvSpPr>
          <p:cNvPr id="16" name="Text Placeholder 3">
            <a:extLst>
              <a:ext uri="{FF2B5EF4-FFF2-40B4-BE49-F238E27FC236}">
                <a16:creationId xmlns:a16="http://schemas.microsoft.com/office/drawing/2014/main" id="{1E2599FB-20FC-4630-BA6C-CB6511742A2F}"/>
              </a:ext>
            </a:extLst>
          </p:cNvPr>
          <p:cNvSpPr>
            <a:spLocks noGrp="1"/>
          </p:cNvSpPr>
          <p:nvPr>
            <p:ph type="body" sz="quarter" idx="18"/>
          </p:nvPr>
        </p:nvSpPr>
        <p:spPr>
          <a:xfrm>
            <a:off x="3357097" y="6324600"/>
            <a:ext cx="2404800" cy="190800"/>
          </a:xfrm>
        </p:spPr>
        <p:txBody>
          <a:bodyPr/>
          <a:lstStyle/>
          <a:p>
            <a:r>
              <a:rPr lang="en-IN" dirty="0">
                <a:latin typeface="Sanserif"/>
                <a:hlinkClick r:id="rId4" action="ppaction://hlinksldjump"/>
              </a:rPr>
              <a:t>Access the text alternative for slide images.</a:t>
            </a:r>
            <a:endParaRPr lang="en-IN" dirty="0">
              <a:latin typeface="Sanserif"/>
            </a:endParaRPr>
          </a:p>
        </p:txBody>
      </p:sp>
      <p:sp>
        <p:nvSpPr>
          <p:cNvPr id="17" name="Text Placeholder 4">
            <a:extLst>
              <a:ext uri="{FF2B5EF4-FFF2-40B4-BE49-F238E27FC236}">
                <a16:creationId xmlns:a16="http://schemas.microsoft.com/office/drawing/2014/main" id="{31626D32-EB22-4A45-A8C3-93FB9F18D2B4}"/>
              </a:ext>
            </a:extLst>
          </p:cNvPr>
          <p:cNvSpPr>
            <a:spLocks noGrp="1"/>
          </p:cNvSpPr>
          <p:nvPr>
            <p:ph type="body" sz="quarter" idx="19"/>
          </p:nvPr>
        </p:nvSpPr>
        <p:spPr>
          <a:xfrm>
            <a:off x="1000125" y="6717497"/>
            <a:ext cx="7626287" cy="90399"/>
          </a:xfrm>
        </p:spPr>
        <p:txBody>
          <a:bodyPr/>
          <a:lstStyle/>
          <a:p>
            <a:pPr marL="0" marR="0" lvl="0" indent="0" defTabSz="457200" rtl="0" eaLnBrk="1" fontAlgn="auto" latinLnBrk="0" hangingPunct="1">
              <a:lnSpc>
                <a:spcPct val="100000"/>
              </a:lnSpc>
              <a:spcBef>
                <a:spcPct val="20000"/>
              </a:spcBef>
              <a:spcAft>
                <a:spcPts val="0"/>
              </a:spcAft>
              <a:buClrTx/>
              <a:buSzTx/>
              <a:buFont typeface="Arial"/>
              <a:buNone/>
              <a:tabLst/>
              <a:defRPr/>
            </a:pPr>
            <a:r>
              <a:rPr kumimoji="0" lang="en-US" sz="700" b="1" i="0" u="none" strike="noStrike" kern="1200" cap="none" spc="0" normalizeH="0" baseline="0" noProof="0" dirty="0">
                <a:ln>
                  <a:noFill/>
                </a:ln>
                <a:solidFill>
                  <a:schemeClr val="tx1"/>
                </a:solidFill>
                <a:effectLst/>
                <a:uLnTx/>
                <a:uFillTx/>
                <a:latin typeface="Sanserif"/>
                <a:cs typeface="+mn-cs"/>
              </a:rPr>
              <a:t>SOURCE</a:t>
            </a:r>
            <a:r>
              <a:rPr kumimoji="0" lang="en-US" sz="700" b="0" i="0" u="none" strike="noStrike" kern="1200" cap="none" spc="0" normalizeH="0" baseline="0" noProof="0" dirty="0">
                <a:ln>
                  <a:noFill/>
                </a:ln>
                <a:solidFill>
                  <a:schemeClr val="tx1"/>
                </a:solidFill>
                <a:effectLst/>
                <a:uLnTx/>
                <a:uFillTx/>
                <a:latin typeface="Sanserif"/>
                <a:cs typeface="+mn-cs"/>
              </a:rPr>
              <a:t>: Urban Institute calculations from Survey of Financial Characteristics of Consumers 1962 (December 31); Survey of Changes in Family Finances 1963; and Survey of Consumer Finances 1983–2016.</a:t>
            </a:r>
          </a:p>
        </p:txBody>
      </p:sp>
      <p:sp>
        <p:nvSpPr>
          <p:cNvPr id="7" name="Slide Number Placeholder 5">
            <a:extLst>
              <a:ext uri="{FF2B5EF4-FFF2-40B4-BE49-F238E27FC236}">
                <a16:creationId xmlns:a16="http://schemas.microsoft.com/office/drawing/2014/main" id="{72F6E9C8-81C3-4EC2-8A25-5FC0C2CB792C}"/>
              </a:ext>
            </a:extLst>
          </p:cNvPr>
          <p:cNvSpPr>
            <a:spLocks noGrp="1"/>
          </p:cNvSpPr>
          <p:nvPr>
            <p:ph type="sldNum" sz="quarter" idx="10"/>
          </p:nvPr>
        </p:nvSpPr>
        <p:spPr/>
        <p:txBody>
          <a:bodyPr/>
          <a:lstStyle/>
          <a:p>
            <a:fld id="{68151E55-6873-49E2-B8D5-2F265E6F1973}" type="slidenum">
              <a:rPr lang="en-US" smtClean="0">
                <a:latin typeface="Sanserif"/>
              </a:rPr>
              <a:pPr/>
              <a:t>17</a:t>
            </a:fld>
            <a:endParaRPr lang="en-US" dirty="0">
              <a:latin typeface="Sanserif"/>
            </a:endParaRPr>
          </a:p>
        </p:txBody>
      </p:sp>
    </p:spTree>
    <p:extLst>
      <p:ext uri="{BB962C8B-B14F-4D97-AF65-F5344CB8AC3E}">
        <p14:creationId xmlns:p14="http://schemas.microsoft.com/office/powerpoint/2010/main" val="32054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1440" y="198784"/>
            <a:ext cx="8961120" cy="1143000"/>
          </a:xfrm>
        </p:spPr>
        <p:txBody>
          <a:bodyPr lIns="0" rIns="0">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The Modern Civil Rights Movement</a:t>
            </a:r>
            <a:endParaRPr lang="en-US" noProof="0" dirty="0">
              <a:latin typeface="Sanserif"/>
            </a:endParaRPr>
          </a:p>
        </p:txBody>
      </p:sp>
      <p:sp>
        <p:nvSpPr>
          <p:cNvPr id="9" name="Content Placeholder 2"/>
          <p:cNvSpPr>
            <a:spLocks noGrp="1"/>
          </p:cNvSpPr>
          <p:nvPr>
            <p:ph sz="quarter" idx="20"/>
          </p:nvPr>
        </p:nvSpPr>
        <p:spPr>
          <a:xfrm>
            <a:off x="342900" y="1524000"/>
            <a:ext cx="8343900" cy="47244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In the early decades of the 20th century, African Americans continued their struggle for equal protection of the laws.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Movement enjoyed some early successes.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Century was nearly half over before momentous victories finally began to change the status of African Americans in revolutionary ways.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Strong leadership, effective strategies, and new national media.</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18</a:t>
            </a:fld>
            <a:endParaRPr lang="en-US" dirty="0">
              <a:latin typeface="Sanserif"/>
            </a:endParaRPr>
          </a:p>
        </p:txBody>
      </p:sp>
    </p:spTree>
    <p:extLst>
      <p:ext uri="{BB962C8B-B14F-4D97-AF65-F5344CB8AC3E}">
        <p14:creationId xmlns:p14="http://schemas.microsoft.com/office/powerpoint/2010/main" val="1474778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981200" y="253295"/>
            <a:ext cx="4495800" cy="1143000"/>
          </a:xfrm>
        </p:spPr>
        <p:txBody>
          <a:bodyPr lIns="0" rIns="0">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Fighting Back: Early Civil Rights Organizations</a:t>
            </a:r>
            <a:endParaRPr lang="en-US" noProof="0" dirty="0">
              <a:latin typeface="Sanserif"/>
            </a:endParaRPr>
          </a:p>
        </p:txBody>
      </p:sp>
      <p:sp>
        <p:nvSpPr>
          <p:cNvPr id="9" name="Content Placeholder 2"/>
          <p:cNvSpPr>
            <a:spLocks noGrp="1"/>
          </p:cNvSpPr>
          <p:nvPr>
            <p:ph sz="quarter" idx="20"/>
          </p:nvPr>
        </p:nvSpPr>
        <p:spPr>
          <a:xfrm>
            <a:off x="342900" y="1524000"/>
            <a:ext cx="8283512" cy="47244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National Association for the Advancement of Colored People (NAACP) formed in 1909.</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During the 1930s, lawsuits brought by the NAACP in several states ended discriminatory admissions practices in professional schools.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By the 1950s civil rights groups began to argue that </a:t>
            </a:r>
            <a:r>
              <a:rPr kumimoji="0" lang="en-US" sz="2800" b="0" i="0" u="none" strike="noStrike" kern="1200" cap="none" spc="0" normalizeH="0" baseline="0" noProof="0" dirty="0">
                <a:ln>
                  <a:noFill/>
                </a:ln>
                <a:solidFill>
                  <a:prstClr val="black"/>
                </a:solidFill>
                <a:effectLst/>
                <a:uLnTx/>
                <a:uFillTx/>
                <a:latin typeface="Sanserif"/>
                <a:cs typeface="+mn-cs"/>
              </a:rPr>
              <a:t>segregation itself was unconstitutional.</a:t>
            </a:r>
            <a:endParaRPr kumimoji="0" lang="en-US" altLang="en-US" sz="2800" b="0" i="0" u="none" strike="noStrike" kern="1200" cap="none" spc="0" normalizeH="0" baseline="0" noProof="0" dirty="0">
              <a:ln>
                <a:noFill/>
              </a:ln>
              <a:solidFill>
                <a:prstClr val="black"/>
              </a:solidFill>
              <a:effectLst/>
              <a:uLnTx/>
              <a:uFillTx/>
              <a:latin typeface="Sanserif"/>
              <a:cs typeface="+mn-cs"/>
            </a:endParaRP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19</a:t>
            </a:fld>
            <a:endParaRPr lang="en-US" dirty="0">
              <a:latin typeface="Sanserif"/>
            </a:endParaRPr>
          </a:p>
        </p:txBody>
      </p:sp>
    </p:spTree>
    <p:extLst>
      <p:ext uri="{BB962C8B-B14F-4D97-AF65-F5344CB8AC3E}">
        <p14:creationId xmlns:p14="http://schemas.microsoft.com/office/powerpoint/2010/main" val="651362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057400" y="304800"/>
            <a:ext cx="5029200" cy="1143000"/>
          </a:xfrm>
        </p:spPr>
        <p:txBody>
          <a:bodyPr>
            <a:normAutofit fontScale="90000"/>
          </a:bodyPr>
          <a:lstStyle/>
          <a:p>
            <a:r>
              <a:rPr kumimoji="0" lang="en-US" altLang="en-US" sz="4000" b="0" i="0" u="none" strike="noStrike" kern="1200" cap="none" spc="0" normalizeH="0" baseline="0" noProof="0" dirty="0">
                <a:ln>
                  <a:noFill/>
                </a:ln>
                <a:solidFill>
                  <a:srgbClr val="C30C20"/>
                </a:solidFill>
                <a:effectLst/>
                <a:uLnTx/>
                <a:uFillTx/>
                <a:latin typeface="Sanserif"/>
                <a:cs typeface="+mj-cs"/>
              </a:rPr>
              <a:t>The Meaning of Equality Under the Law </a:t>
            </a:r>
            <a:r>
              <a:rPr kumimoji="0" lang="en-US" altLang="en-US" sz="1800" b="0" i="0" u="none" strike="noStrike" kern="1200" cap="none" spc="0" normalizeH="0" baseline="0" noProof="0" dirty="0">
                <a:ln>
                  <a:noFill/>
                </a:ln>
                <a:solidFill>
                  <a:srgbClr val="C30C20"/>
                </a:solidFill>
                <a:effectLst/>
                <a:uLnTx/>
                <a:uFillTx/>
                <a:latin typeface="Sanserif"/>
                <a:cs typeface="+mj-cs"/>
              </a:rPr>
              <a:t>1</a:t>
            </a:r>
            <a:endParaRPr lang="en-US" sz="1800" noProof="0" dirty="0">
              <a:solidFill>
                <a:schemeClr val="accent1"/>
              </a:solidFill>
              <a:latin typeface="Sanserif"/>
            </a:endParaRPr>
          </a:p>
        </p:txBody>
      </p:sp>
      <p:sp>
        <p:nvSpPr>
          <p:cNvPr id="9" name="Content Placeholder 2"/>
          <p:cNvSpPr>
            <a:spLocks noGrp="1"/>
          </p:cNvSpPr>
          <p:nvPr>
            <p:ph sz="quarter" idx="20"/>
          </p:nvPr>
        </p:nvSpPr>
        <p:spPr>
          <a:xfrm>
            <a:off x="342900" y="1600200"/>
            <a:ext cx="8283512" cy="5029200"/>
          </a:xfrm>
        </p:spPr>
        <p:txBody>
          <a:bodyPr>
            <a:normAutofit fontScale="92500" lnSpcReduction="20000"/>
          </a:bodyPr>
          <a:lstStyle/>
          <a:p>
            <a:pPr marL="0" marR="0" lvl="0" indent="0" algn="l" defTabSz="457200" rtl="0" eaLnBrk="1" fontAlgn="auto" latinLnBrk="0" hangingPunct="1">
              <a:lnSpc>
                <a:spcPct val="110000"/>
              </a:lnSpc>
              <a:spcBef>
                <a:spcPts val="2400"/>
              </a:spcBef>
              <a:spcAft>
                <a:spcPts val="0"/>
              </a:spcAft>
              <a:buClrTx/>
              <a:buSzTx/>
              <a:buFont typeface="Arial"/>
              <a:buNone/>
              <a:tabLst/>
              <a:defRPr/>
            </a:pPr>
            <a:r>
              <a:rPr kumimoji="0" lang="en-US" altLang="en-US" sz="3000" b="1" i="0" u="none" strike="noStrike" kern="1200" cap="none" spc="0" normalizeH="0" baseline="0" noProof="0" dirty="0">
                <a:ln>
                  <a:noFill/>
                </a:ln>
                <a:solidFill>
                  <a:prstClr val="black"/>
                </a:solidFill>
                <a:effectLst/>
                <a:uLnTx/>
                <a:uFillTx/>
                <a:latin typeface="Sanserif"/>
                <a:cs typeface="+mn-cs"/>
              </a:rPr>
              <a:t>Civil rights</a:t>
            </a:r>
            <a:r>
              <a:rPr kumimoji="0" lang="en-US" altLang="en-US" sz="3000" b="0" i="0" u="none" strike="noStrike" kern="1200" cap="none" spc="0" normalizeH="0" baseline="0" noProof="0" dirty="0">
                <a:ln>
                  <a:noFill/>
                </a:ln>
                <a:solidFill>
                  <a:prstClr val="black"/>
                </a:solidFill>
                <a:effectLst/>
                <a:uLnTx/>
                <a:uFillTx/>
                <a:latin typeface="Sanserif"/>
                <a:cs typeface="+mn-cs"/>
              </a:rPr>
              <a:t>:</a:t>
            </a:r>
            <a:r>
              <a:rPr kumimoji="0" lang="en-US" altLang="en-US" sz="3000" b="1" i="0" u="none" strike="noStrike" kern="1200" cap="none" spc="0" normalizeH="0" baseline="0" noProof="0" dirty="0">
                <a:ln>
                  <a:noFill/>
                </a:ln>
                <a:solidFill>
                  <a:prstClr val="black"/>
                </a:solidFill>
                <a:effectLst/>
                <a:uLnTx/>
                <a:uFillTx/>
                <a:latin typeface="Sanserif"/>
                <a:cs typeface="+mn-cs"/>
              </a:rPr>
              <a:t> </a:t>
            </a:r>
            <a:r>
              <a:rPr kumimoji="0" lang="en-US" altLang="en-US" sz="3000" b="0" i="0" u="none" strike="noStrike" kern="1200" cap="none" spc="0" normalizeH="0" baseline="0" noProof="0" dirty="0">
                <a:ln>
                  <a:noFill/>
                </a:ln>
                <a:solidFill>
                  <a:prstClr val="black"/>
                </a:solidFill>
                <a:effectLst/>
                <a:uLnTx/>
                <a:uFillTx/>
                <a:latin typeface="Sanserif"/>
                <a:cs typeface="+mn-cs"/>
              </a:rPr>
              <a:t>the rights and privileges guaranteed by the government under the equal protection and due process clauses of the Fifth and Fourteenth amendments; the idea that individuals are protected from discrimination based on inherent characteristics.</a:t>
            </a:r>
          </a:p>
          <a:p>
            <a:pPr marL="285750" marR="0" lvl="1" indent="-285750" algn="l" defTabSz="457200" rtl="0" eaLnBrk="1" fontAlgn="auto" latinLnBrk="0" hangingPunct="1">
              <a:lnSpc>
                <a:spcPct val="110000"/>
              </a:lnSpc>
              <a:spcBef>
                <a:spcPct val="20000"/>
              </a:spcBef>
              <a:spcAft>
                <a:spcPts val="0"/>
              </a:spcAft>
              <a:buClrTx/>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Sanserif"/>
                <a:cs typeface="+mn-cs"/>
              </a:rPr>
              <a:t>Also the privileges and immunities clause of the Fourteenth Amendment.</a:t>
            </a:r>
          </a:p>
          <a:p>
            <a:pPr marL="285750" marR="0" lvl="1" indent="-285750" algn="l" defTabSz="457200" rtl="0" eaLnBrk="1" fontAlgn="auto" latinLnBrk="0" hangingPunct="1">
              <a:lnSpc>
                <a:spcPct val="110000"/>
              </a:lnSpc>
              <a:spcBef>
                <a:spcPct val="20000"/>
              </a:spcBef>
              <a:spcAft>
                <a:spcPts val="0"/>
              </a:spcAft>
              <a:buClrTx/>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Sanserif"/>
                <a:cs typeface="+mn-cs"/>
              </a:rPr>
              <a:t>Some r</a:t>
            </a:r>
            <a:r>
              <a:rPr kumimoji="0" lang="en-US" sz="2600" b="0" i="0" u="none" strike="noStrike" kern="1200" cap="none" spc="0" normalizeH="0" baseline="0" noProof="0" dirty="0">
                <a:ln>
                  <a:noFill/>
                </a:ln>
                <a:solidFill>
                  <a:prstClr val="black"/>
                </a:solidFill>
                <a:effectLst/>
                <a:uLnTx/>
                <a:uFillTx/>
                <a:latin typeface="Sanserif"/>
                <a:cs typeface="+mn-cs"/>
              </a:rPr>
              <a:t>ights are extended only to citizens, i.e. the right to vote.</a:t>
            </a:r>
            <a:endParaRPr kumimoji="0" lang="en-US" altLang="en-US" sz="2600" b="0" i="0" u="none" strike="noStrike" kern="1200" cap="none" spc="0" normalizeH="0" baseline="0" noProof="0" dirty="0">
              <a:ln>
                <a:noFill/>
              </a:ln>
              <a:solidFill>
                <a:prstClr val="black"/>
              </a:solidFill>
              <a:effectLst/>
              <a:uLnTx/>
              <a:uFillTx/>
              <a:latin typeface="Sanserif"/>
              <a:cs typeface="+mn-cs"/>
            </a:endParaRPr>
          </a:p>
          <a:p>
            <a:pPr marL="0" marR="0" lvl="0" indent="0" algn="l" defTabSz="457200" rtl="0" eaLnBrk="1" fontAlgn="auto" latinLnBrk="0" hangingPunct="1">
              <a:lnSpc>
                <a:spcPct val="110000"/>
              </a:lnSpc>
              <a:spcBef>
                <a:spcPts val="2400"/>
              </a:spcBef>
              <a:spcAft>
                <a:spcPts val="0"/>
              </a:spcAft>
              <a:buClrTx/>
              <a:buSzTx/>
              <a:buFont typeface="Arial"/>
              <a:buNone/>
              <a:tabLst/>
              <a:defRPr/>
            </a:pPr>
            <a:r>
              <a:rPr kumimoji="0" lang="en-US" altLang="en-US" sz="3000" b="1" i="0" u="none" strike="noStrike" kern="1200" cap="none" spc="0" normalizeH="0" baseline="0" noProof="0" dirty="0">
                <a:ln>
                  <a:noFill/>
                </a:ln>
                <a:solidFill>
                  <a:prstClr val="black"/>
                </a:solidFill>
                <a:effectLst/>
                <a:uLnTx/>
                <a:uFillTx/>
                <a:latin typeface="Sanserif"/>
                <a:cs typeface="+mn-cs"/>
              </a:rPr>
              <a:t>Inherent characteristics</a:t>
            </a:r>
            <a:r>
              <a:rPr kumimoji="0" lang="en-US" altLang="en-US" sz="3000" b="0" i="0" u="none" strike="noStrike" kern="1200" cap="none" spc="0" normalizeH="0" baseline="0" noProof="0" dirty="0">
                <a:ln>
                  <a:noFill/>
                </a:ln>
                <a:solidFill>
                  <a:prstClr val="black"/>
                </a:solidFill>
                <a:effectLst/>
                <a:uLnTx/>
                <a:uFillTx/>
                <a:latin typeface="Sanserif"/>
                <a:cs typeface="+mn-cs"/>
              </a:rPr>
              <a:t>:</a:t>
            </a:r>
            <a:r>
              <a:rPr kumimoji="0" lang="en-US" altLang="en-US" sz="3000" b="1" i="0" u="none" strike="noStrike" kern="1200" cap="none" spc="0" normalizeH="0" baseline="0" noProof="0" dirty="0">
                <a:ln>
                  <a:noFill/>
                </a:ln>
                <a:solidFill>
                  <a:prstClr val="black"/>
                </a:solidFill>
                <a:effectLst/>
                <a:uLnTx/>
                <a:uFillTx/>
                <a:latin typeface="Sanserif"/>
                <a:cs typeface="+mn-cs"/>
              </a:rPr>
              <a:t> </a:t>
            </a:r>
            <a:r>
              <a:rPr kumimoji="0" lang="en-US" altLang="en-US" sz="3000" b="0" i="0" u="none" strike="noStrike" kern="1200" cap="none" spc="0" normalizeH="0" baseline="0" noProof="0" dirty="0">
                <a:ln>
                  <a:noFill/>
                </a:ln>
                <a:solidFill>
                  <a:prstClr val="black"/>
                </a:solidFill>
                <a:effectLst/>
                <a:uLnTx/>
                <a:uFillTx/>
                <a:latin typeface="Sanserif"/>
                <a:cs typeface="+mn-cs"/>
              </a:rPr>
              <a:t>individual characteristics that are part of a person’s nature, such as race, religion, national origin, and sex.</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2</a:t>
            </a:fld>
            <a:endParaRPr lang="en-US" dirty="0">
              <a:latin typeface="Sanserif"/>
            </a:endParaRPr>
          </a:p>
        </p:txBody>
      </p:sp>
    </p:spTree>
    <p:extLst>
      <p:ext uri="{BB962C8B-B14F-4D97-AF65-F5344CB8AC3E}">
        <p14:creationId xmlns:p14="http://schemas.microsoft.com/office/powerpoint/2010/main" val="2921518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1440" y="198784"/>
            <a:ext cx="8961120" cy="1143000"/>
          </a:xfrm>
        </p:spPr>
        <p:txBody>
          <a:bodyPr lIns="0" rIns="0">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Arial" charset="0"/>
              </a:rPr>
              <a:t>The End of Separate But Equal</a:t>
            </a:r>
            <a:endParaRPr lang="en-US" noProof="0" dirty="0">
              <a:latin typeface="Sanserif"/>
            </a:endParaRPr>
          </a:p>
        </p:txBody>
      </p:sp>
      <p:sp>
        <p:nvSpPr>
          <p:cNvPr id="9" name="Content Placeholder 2"/>
          <p:cNvSpPr>
            <a:spLocks noGrp="1"/>
          </p:cNvSpPr>
          <p:nvPr>
            <p:ph sz="quarter" idx="20"/>
          </p:nvPr>
        </p:nvSpPr>
        <p:spPr>
          <a:xfrm>
            <a:off x="342900" y="1524000"/>
            <a:ext cx="8115300" cy="2514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In 1954 the Supreme Court ruled in </a:t>
            </a:r>
            <a:r>
              <a:rPr kumimoji="0" lang="en-US" altLang="en-US" sz="2800" b="1" i="1" u="none" strike="noStrike" kern="1200" cap="none" spc="0" normalizeH="0" baseline="0" noProof="0" dirty="0">
                <a:ln>
                  <a:noFill/>
                </a:ln>
                <a:solidFill>
                  <a:prstClr val="black"/>
                </a:solidFill>
                <a:effectLst/>
                <a:uLnTx/>
                <a:uFillTx/>
                <a:latin typeface="Sanserif"/>
                <a:cs typeface="+mn-cs"/>
              </a:rPr>
              <a:t>Brown v. Board of Education of Topeka </a:t>
            </a:r>
            <a:r>
              <a:rPr kumimoji="0" lang="en-US" altLang="en-US" sz="2800" b="0" i="0" u="none" strike="noStrike" kern="1200" cap="none" spc="0" normalizeH="0" baseline="0" noProof="0" dirty="0">
                <a:ln>
                  <a:noFill/>
                </a:ln>
                <a:solidFill>
                  <a:prstClr val="black"/>
                </a:solidFill>
                <a:effectLst/>
                <a:uLnTx/>
                <a:uFillTx/>
                <a:latin typeface="Sanserif"/>
                <a:cs typeface="+mn-cs"/>
              </a:rPr>
              <a:t>that segregated schools violate the equal protection clause of the Fourteenth Amendment.</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20</a:t>
            </a:fld>
            <a:endParaRPr lang="en-US" dirty="0">
              <a:latin typeface="Sanserif"/>
            </a:endParaRPr>
          </a:p>
        </p:txBody>
      </p:sp>
    </p:spTree>
    <p:extLst>
      <p:ext uri="{BB962C8B-B14F-4D97-AF65-F5344CB8AC3E}">
        <p14:creationId xmlns:p14="http://schemas.microsoft.com/office/powerpoint/2010/main" val="2035281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836420" y="245921"/>
            <a:ext cx="5471160" cy="1143000"/>
          </a:xfrm>
        </p:spPr>
        <p:txBody>
          <a:bodyPr lIns="0" rIns="0">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The Movement Gains National Visibility</a:t>
            </a:r>
            <a:endParaRPr lang="en-US" noProof="0" dirty="0">
              <a:latin typeface="Sanserif"/>
            </a:endParaRPr>
          </a:p>
        </p:txBody>
      </p:sp>
      <p:sp>
        <p:nvSpPr>
          <p:cNvPr id="9" name="Content Placeholder 2"/>
          <p:cNvSpPr>
            <a:spLocks noGrp="1"/>
          </p:cNvSpPr>
          <p:nvPr>
            <p:ph sz="quarter" idx="20"/>
          </p:nvPr>
        </p:nvSpPr>
        <p:spPr>
          <a:xfrm>
            <a:off x="342900" y="1676400"/>
            <a:ext cx="8039100" cy="37338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Civil rights activists were buoyed by the </a:t>
            </a:r>
            <a:r>
              <a:rPr kumimoji="0" lang="en-US" altLang="en-US" sz="2800" b="0" i="1" u="none" strike="noStrike" kern="1200" cap="none" spc="0" normalizeH="0" baseline="0" noProof="0" dirty="0">
                <a:ln>
                  <a:noFill/>
                </a:ln>
                <a:solidFill>
                  <a:prstClr val="black"/>
                </a:solidFill>
                <a:effectLst/>
                <a:uLnTx/>
                <a:uFillTx/>
                <a:latin typeface="Sanserif"/>
                <a:cs typeface="+mn-cs"/>
              </a:rPr>
              <a:t>Brown </a:t>
            </a:r>
            <a:r>
              <a:rPr kumimoji="0" lang="en-US" altLang="en-US" sz="2800" b="0" i="0" u="none" strike="noStrike" kern="1200" cap="none" spc="0" normalizeH="0" baseline="0" noProof="0" dirty="0">
                <a:ln>
                  <a:noFill/>
                </a:ln>
                <a:solidFill>
                  <a:prstClr val="black"/>
                </a:solidFill>
                <a:effectLst/>
                <a:uLnTx/>
                <a:uFillTx/>
                <a:latin typeface="Sanserif"/>
                <a:cs typeface="+mn-cs"/>
              </a:rPr>
              <a:t>decision, but white supremacists were mobilized.</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Murder of Emmett Till, 1955.</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Rosa Parks and the Montgomery Bus Boycott, 1955.</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Boycott was led by Martin Luther King, Jr.</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21</a:t>
            </a:fld>
            <a:endParaRPr lang="en-US" dirty="0">
              <a:latin typeface="Sanserif"/>
            </a:endParaRPr>
          </a:p>
        </p:txBody>
      </p:sp>
    </p:spTree>
    <p:extLst>
      <p:ext uri="{BB962C8B-B14F-4D97-AF65-F5344CB8AC3E}">
        <p14:creationId xmlns:p14="http://schemas.microsoft.com/office/powerpoint/2010/main" val="3705840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828800" y="260669"/>
            <a:ext cx="5257800" cy="1143000"/>
          </a:xfrm>
        </p:spPr>
        <p:txBody>
          <a:bodyPr lIns="0" rIns="0">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Local Organizing and Civil Disobedience Strategies </a:t>
            </a:r>
            <a:endParaRPr lang="en-US" noProof="0" dirty="0">
              <a:latin typeface="Sanserif"/>
            </a:endParaRPr>
          </a:p>
        </p:txBody>
      </p:sp>
      <p:sp>
        <p:nvSpPr>
          <p:cNvPr id="9" name="Content Placeholder 2"/>
          <p:cNvSpPr>
            <a:spLocks noGrp="1"/>
          </p:cNvSpPr>
          <p:nvPr>
            <p:ph sz="quarter" idx="20"/>
          </p:nvPr>
        </p:nvSpPr>
        <p:spPr>
          <a:xfrm>
            <a:off x="342900" y="1524000"/>
            <a:ext cx="8458200" cy="50292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Martin Luther King, Jr., advocated protesting government-sanctioned discrimination through civil disobedience and peaceful demonstrations, boycotts, and marches.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Other groups, including the SNCC and CORE, advocated voter registration drives and sit-ins.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Coalition of Federated Organizations’ 1964 Summer Project. </a:t>
            </a:r>
            <a:endParaRPr kumimoji="0" lang="en-US" altLang="en-US" sz="2400" b="0" i="0" u="none" strike="noStrike" kern="1200" cap="none" spc="0" normalizeH="0" baseline="0" noProof="0" dirty="0">
              <a:ln>
                <a:noFill/>
              </a:ln>
              <a:solidFill>
                <a:prstClr val="black"/>
              </a:solidFill>
              <a:effectLst/>
              <a:uLnTx/>
              <a:uFillTx/>
              <a:latin typeface="Sanserif"/>
              <a:cs typeface="+mn-cs"/>
            </a:endParaRP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Televised violence against demonstrators generated positive opinions of the movement; but urban rioting eroded some of those feelings of goodwill.</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April 4, 1968, Martin Luther King, Jr., was assassinated.</a:t>
            </a:r>
            <a:endParaRPr kumimoji="0" lang="en-US" altLang="en-US" sz="2800" b="0" i="0" u="none" strike="noStrike" kern="1200" cap="none" spc="0" normalizeH="0" baseline="0" noProof="0" dirty="0">
              <a:ln>
                <a:noFill/>
              </a:ln>
              <a:solidFill>
                <a:prstClr val="black"/>
              </a:solidFill>
              <a:effectLst/>
              <a:uLnTx/>
              <a:uFillTx/>
              <a:latin typeface="Sanserif"/>
              <a:cs typeface="+mn-cs"/>
            </a:endParaRP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22</a:t>
            </a:fld>
            <a:endParaRPr lang="en-US" dirty="0">
              <a:latin typeface="Sanserif"/>
            </a:endParaRPr>
          </a:p>
        </p:txBody>
      </p:sp>
    </p:spTree>
    <p:extLst>
      <p:ext uri="{BB962C8B-B14F-4D97-AF65-F5344CB8AC3E}">
        <p14:creationId xmlns:p14="http://schemas.microsoft.com/office/powerpoint/2010/main" val="1962025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43000" y="270387"/>
            <a:ext cx="6918960" cy="1143000"/>
          </a:xfrm>
        </p:spPr>
        <p:txBody>
          <a:bodyPr lIns="0" rIns="0">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The Government’s Response to the Civil Rights Movement</a:t>
            </a:r>
            <a:endParaRPr lang="en-US" noProof="0" dirty="0">
              <a:latin typeface="Sanserif"/>
            </a:endParaRPr>
          </a:p>
        </p:txBody>
      </p:sp>
      <p:sp>
        <p:nvSpPr>
          <p:cNvPr id="9" name="Content Placeholder 2"/>
          <p:cNvSpPr>
            <a:spLocks noGrp="1"/>
          </p:cNvSpPr>
          <p:nvPr>
            <p:ph sz="quarter" idx="20"/>
          </p:nvPr>
        </p:nvSpPr>
        <p:spPr>
          <a:xfrm>
            <a:off x="507880" y="1676399"/>
            <a:ext cx="8296452" cy="4038601"/>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As a result of the civil rights movement, Congress passed the 1965 Voting Rights Act, as well as the 1964 Civil Rights Act and the 1968 Civil Rights Act.</a:t>
            </a:r>
            <a:endParaRPr kumimoji="0" lang="en-US" sz="2800" b="0" i="0" u="none" strike="noStrike" kern="1200" cap="none" spc="0" normalizeH="0" baseline="0" noProof="0" dirty="0">
              <a:ln>
                <a:noFill/>
              </a:ln>
              <a:solidFill>
                <a:prstClr val="black"/>
              </a:solidFill>
              <a:effectLst/>
              <a:uLnTx/>
              <a:uFillTx/>
              <a:latin typeface="Sanserif"/>
              <a:cs typeface="+mn-cs"/>
            </a:endParaRP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23</a:t>
            </a:fld>
            <a:endParaRPr lang="en-US" dirty="0">
              <a:latin typeface="Sanserif"/>
            </a:endParaRPr>
          </a:p>
        </p:txBody>
      </p:sp>
    </p:spTree>
    <p:extLst>
      <p:ext uri="{BB962C8B-B14F-4D97-AF65-F5344CB8AC3E}">
        <p14:creationId xmlns:p14="http://schemas.microsoft.com/office/powerpoint/2010/main" val="3475177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1440" y="198784"/>
            <a:ext cx="8961120" cy="1143000"/>
          </a:xfrm>
        </p:spPr>
        <p:txBody>
          <a:bodyPr lIns="0" rIns="0">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The Civil Rights Act of 1964</a:t>
            </a:r>
            <a:endParaRPr lang="en-US" noProof="0" dirty="0">
              <a:latin typeface="Sanserif"/>
            </a:endParaRPr>
          </a:p>
        </p:txBody>
      </p:sp>
      <p:sp>
        <p:nvSpPr>
          <p:cNvPr id="9" name="Content Placeholder 2"/>
          <p:cNvSpPr>
            <a:spLocks noGrp="1"/>
          </p:cNvSpPr>
          <p:nvPr>
            <p:ph sz="quarter" idx="20"/>
          </p:nvPr>
        </p:nvSpPr>
        <p:spPr>
          <a:xfrm>
            <a:off x="342900" y="1524000"/>
            <a:ext cx="8283512" cy="50292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Includes numerous provisions that mandate equality:</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Bans discrimination in public accommodations, including hotels, restaurants, and theaters.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Bars government agencies from discriminating and allows the federal government to sue to desegregate public schools.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Establishes the equality standard in employment opportunity (Title VII) and the legal foundation for a body of law that regulates fair employment practices.</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24</a:t>
            </a:fld>
            <a:endParaRPr lang="en-US" dirty="0">
              <a:latin typeface="Sanserif"/>
            </a:endParaRPr>
          </a:p>
        </p:txBody>
      </p:sp>
    </p:spTree>
    <p:extLst>
      <p:ext uri="{BB962C8B-B14F-4D97-AF65-F5344CB8AC3E}">
        <p14:creationId xmlns:p14="http://schemas.microsoft.com/office/powerpoint/2010/main" val="3159814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1440" y="198784"/>
            <a:ext cx="8961120" cy="1143000"/>
          </a:xfrm>
        </p:spPr>
        <p:txBody>
          <a:bodyPr lIns="0" rIns="0">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Voting Rights Act of 1965</a:t>
            </a:r>
            <a:endParaRPr lang="en-US" noProof="0" dirty="0">
              <a:latin typeface="Sanserif"/>
            </a:endParaRPr>
          </a:p>
        </p:txBody>
      </p:sp>
      <p:sp>
        <p:nvSpPr>
          <p:cNvPr id="9" name="Content Placeholder 2"/>
          <p:cNvSpPr>
            <a:spLocks noGrp="1"/>
          </p:cNvSpPr>
          <p:nvPr>
            <p:ph sz="quarter" idx="20"/>
          </p:nvPr>
        </p:nvSpPr>
        <p:spPr>
          <a:xfrm>
            <a:off x="342900" y="1524000"/>
            <a:ext cx="8191500" cy="50292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In the voter registration drive of 1964, two hundred and fifty thousand new voters registered.</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Violent attacks </a:t>
            </a:r>
            <a:r>
              <a:rPr kumimoji="0" lang="en-US" sz="2400" b="0" i="0" u="none" strike="noStrike" kern="1200" cap="none" spc="0" normalizeH="0" baseline="0" noProof="0" dirty="0">
                <a:ln>
                  <a:noFill/>
                </a:ln>
                <a:solidFill>
                  <a:prstClr val="black"/>
                </a:solidFill>
                <a:effectLst/>
                <a:uLnTx/>
                <a:uFillTx/>
                <a:latin typeface="Sanserif"/>
                <a:cs typeface="+mn-cs"/>
              </a:rPr>
              <a:t>on civil rights activists and citizens took place.</a:t>
            </a:r>
            <a:endParaRPr kumimoji="0" lang="en-US" altLang="en-US" sz="2400" b="0" i="0" u="none" strike="noStrike" kern="1200" cap="none" spc="0" normalizeH="0" baseline="0" noProof="0" dirty="0">
              <a:ln>
                <a:noFill/>
              </a:ln>
              <a:solidFill>
                <a:prstClr val="black"/>
              </a:solidFill>
              <a:effectLst/>
              <a:uLnTx/>
              <a:uFillTx/>
              <a:latin typeface="Sanserif"/>
              <a:cs typeface="+mn-cs"/>
            </a:endParaRP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Congress passed the Voting Rights Act (VRA) of 1965.</a:t>
            </a:r>
            <a:endParaRPr kumimoji="0" lang="en-US" altLang="en-US" sz="2800" b="0" i="0" u="none" strike="noStrike" kern="1200" cap="none" spc="0" normalizeH="0" baseline="0" noProof="0" dirty="0">
              <a:ln>
                <a:noFill/>
              </a:ln>
              <a:solidFill>
                <a:prstClr val="black"/>
              </a:solidFill>
              <a:effectLst/>
              <a:uLnTx/>
              <a:uFillTx/>
              <a:latin typeface="Sanserif"/>
              <a:cs typeface="+mn-cs"/>
            </a:endParaRP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Banned unfair voter registration practices.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Changes in some voting procedures required pre-approval from the Justice Department.</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1" u="none" strike="noStrike" kern="1200" cap="none" spc="0" normalizeH="0" baseline="0" noProof="0" dirty="0">
                <a:ln>
                  <a:noFill/>
                </a:ln>
                <a:solidFill>
                  <a:prstClr val="black"/>
                </a:solidFill>
                <a:effectLst/>
                <a:uLnTx/>
                <a:uFillTx/>
                <a:latin typeface="Sanserif"/>
                <a:cs typeface="+mn-cs"/>
              </a:rPr>
              <a:t>Shelby v. Alabama </a:t>
            </a:r>
            <a:r>
              <a:rPr kumimoji="0" lang="en-US" altLang="en-US" sz="2800" b="0" i="0" u="none" strike="noStrike" kern="1200" cap="none" spc="0" normalizeH="0" baseline="0" noProof="0" dirty="0">
                <a:ln>
                  <a:noFill/>
                </a:ln>
                <a:solidFill>
                  <a:prstClr val="black"/>
                </a:solidFill>
                <a:effectLst/>
                <a:uLnTx/>
                <a:uFillTx/>
                <a:latin typeface="Sanserif"/>
                <a:cs typeface="+mn-cs"/>
              </a:rPr>
              <a:t>(2013) eliminated some protections provided by the VRA.</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25</a:t>
            </a:fld>
            <a:endParaRPr lang="en-US" dirty="0">
              <a:latin typeface="Sanserif"/>
            </a:endParaRPr>
          </a:p>
        </p:txBody>
      </p:sp>
    </p:spTree>
    <p:extLst>
      <p:ext uri="{BB962C8B-B14F-4D97-AF65-F5344CB8AC3E}">
        <p14:creationId xmlns:p14="http://schemas.microsoft.com/office/powerpoint/2010/main" val="4194817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1440" y="198784"/>
            <a:ext cx="8961120" cy="1143000"/>
          </a:xfrm>
        </p:spPr>
        <p:txBody>
          <a:bodyPr lIns="0" rIns="0">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Impact of the Civil Rights Movement</a:t>
            </a:r>
            <a:endParaRPr lang="en-US" noProof="0" dirty="0">
              <a:latin typeface="Sanserif"/>
            </a:endParaRPr>
          </a:p>
        </p:txBody>
      </p:sp>
      <p:sp>
        <p:nvSpPr>
          <p:cNvPr id="9" name="Content Placeholder 2"/>
          <p:cNvSpPr>
            <a:spLocks noGrp="1"/>
          </p:cNvSpPr>
          <p:nvPr>
            <p:ph sz="quarter" idx="20"/>
          </p:nvPr>
        </p:nvSpPr>
        <p:spPr>
          <a:xfrm>
            <a:off x="342900" y="1524000"/>
            <a:ext cx="8283512" cy="50292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Had a momentous impact on society by working for the laws and rulings that bar discrimination in employment, public accommodations, education, and housing.</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Also had a profound impact on voting rights by establishing the principle that the laws governing voter registration and participation should ensure individuals are permitted to vote regardless of race.</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Mississippi registration rates for African Americans went from 7 percent in 1965 to 90 percent in 2012.</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26</a:t>
            </a:fld>
            <a:endParaRPr lang="en-US" dirty="0">
              <a:latin typeface="Sanserif"/>
            </a:endParaRPr>
          </a:p>
        </p:txBody>
      </p:sp>
    </p:spTree>
    <p:extLst>
      <p:ext uri="{BB962C8B-B14F-4D97-AF65-F5344CB8AC3E}">
        <p14:creationId xmlns:p14="http://schemas.microsoft.com/office/powerpoint/2010/main" val="2385405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1440" y="198784"/>
            <a:ext cx="8961120" cy="1143000"/>
          </a:xfrm>
        </p:spPr>
        <p:txBody>
          <a:bodyPr lIns="0" rIns="0">
            <a:noAutofit/>
          </a:bodyPr>
          <a:lstStyle/>
          <a:p>
            <a:r>
              <a:rPr kumimoji="0" lang="en-US" sz="3600" b="0" i="0" u="none" strike="noStrike" kern="1200" cap="none" spc="0" normalizeH="0" baseline="0" noProof="0" dirty="0">
                <a:ln>
                  <a:noFill/>
                </a:ln>
                <a:solidFill>
                  <a:srgbClr val="C30C20"/>
                </a:solidFill>
                <a:effectLst/>
                <a:uLnTx/>
                <a:uFillTx/>
                <a:latin typeface="Sanserif"/>
                <a:cs typeface="+mj-cs"/>
              </a:rPr>
              <a:t>Black Lives Matter</a:t>
            </a:r>
            <a:r>
              <a:rPr kumimoji="0" lang="en-US" altLang="en-US" sz="1600" b="0" i="0" u="none" strike="noStrike" kern="1200" cap="none" spc="0" normalizeH="0" baseline="0" noProof="0" dirty="0">
                <a:ln>
                  <a:noFill/>
                </a:ln>
                <a:solidFill>
                  <a:srgbClr val="C30C20"/>
                </a:solidFill>
                <a:effectLst/>
                <a:uLnTx/>
                <a:uFillTx/>
                <a:latin typeface="Sanserif"/>
                <a:cs typeface="+mj-cs"/>
              </a:rPr>
              <a:t> 1</a:t>
            </a:r>
            <a:endParaRPr lang="en-US" noProof="0" dirty="0">
              <a:latin typeface="Sanserif"/>
            </a:endParaRPr>
          </a:p>
        </p:txBody>
      </p:sp>
      <p:sp>
        <p:nvSpPr>
          <p:cNvPr id="9" name="Content Placeholder 2"/>
          <p:cNvSpPr>
            <a:spLocks noGrp="1"/>
          </p:cNvSpPr>
          <p:nvPr>
            <p:ph sz="quarter" idx="20"/>
          </p:nvPr>
        </p:nvSpPr>
        <p:spPr>
          <a:xfrm>
            <a:off x="342900" y="1524000"/>
            <a:ext cx="8283512" cy="50292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It was the killing of Michael Brown in Ferguson, Missouri, that propelled the creation of the Black Lives Matter movement.</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DOJ found the shooting of Brown to be justified.</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Investigation also found continuous violations of the rights of Black citizens in Ferguson, MO, by the local police.</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Protests took place in Ferguson, with the cry of “Hands Up, Don’t Shoot!”</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Long history of state-sanctioned violence reinforces the belief that lives of Black citizens are of lesser value.</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27</a:t>
            </a:fld>
            <a:endParaRPr lang="en-US" dirty="0">
              <a:latin typeface="Sanserif"/>
            </a:endParaRPr>
          </a:p>
        </p:txBody>
      </p:sp>
    </p:spTree>
    <p:extLst>
      <p:ext uri="{BB962C8B-B14F-4D97-AF65-F5344CB8AC3E}">
        <p14:creationId xmlns:p14="http://schemas.microsoft.com/office/powerpoint/2010/main" val="2063158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1440" y="198784"/>
            <a:ext cx="8961120" cy="1143000"/>
          </a:xfrm>
        </p:spPr>
        <p:txBody>
          <a:bodyPr lIns="0" rIns="0">
            <a:noAutofit/>
          </a:bodyPr>
          <a:lstStyle/>
          <a:p>
            <a:r>
              <a:rPr kumimoji="0" lang="en-US" sz="3600" b="0" i="0" u="none" strike="noStrike" kern="1200" cap="none" spc="0" normalizeH="0" baseline="0" noProof="0" dirty="0">
                <a:ln>
                  <a:noFill/>
                </a:ln>
                <a:solidFill>
                  <a:srgbClr val="C30C20"/>
                </a:solidFill>
                <a:effectLst/>
                <a:uLnTx/>
                <a:uFillTx/>
                <a:latin typeface="Sanserif"/>
                <a:cs typeface="+mj-cs"/>
              </a:rPr>
              <a:t>Black Lives Matter</a:t>
            </a:r>
            <a:r>
              <a:rPr kumimoji="0" lang="en-US" altLang="en-US" sz="1600" b="0" i="0" u="none" strike="noStrike" kern="1200" cap="none" spc="0" normalizeH="0" baseline="0" noProof="0" dirty="0">
                <a:ln>
                  <a:noFill/>
                </a:ln>
                <a:solidFill>
                  <a:srgbClr val="C30C20"/>
                </a:solidFill>
                <a:effectLst/>
                <a:uLnTx/>
                <a:uFillTx/>
                <a:latin typeface="Sanserif"/>
                <a:cs typeface="+mj-cs"/>
              </a:rPr>
              <a:t> 2</a:t>
            </a:r>
            <a:endParaRPr lang="en-US" noProof="0" dirty="0">
              <a:latin typeface="Sanserif"/>
            </a:endParaRPr>
          </a:p>
        </p:txBody>
      </p:sp>
      <p:sp>
        <p:nvSpPr>
          <p:cNvPr id="9" name="Content Placeholder 2"/>
          <p:cNvSpPr>
            <a:spLocks noGrp="1"/>
          </p:cNvSpPr>
          <p:nvPr>
            <p:ph sz="quarter" idx="20"/>
          </p:nvPr>
        </p:nvSpPr>
        <p:spPr>
          <a:xfrm>
            <a:off x="342900" y="1524000"/>
            <a:ext cx="8191500" cy="50292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Use of social media allowed for a more Afrocentric interpretation of political events and popular culture led to support from other communities of color.</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Because the movement had no central organizational structure, activists challenge perceived injustices throughout the country with #BlackLivesMatter.</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28</a:t>
            </a:fld>
            <a:endParaRPr lang="en-US" dirty="0">
              <a:latin typeface="Sanserif"/>
            </a:endParaRPr>
          </a:p>
        </p:txBody>
      </p:sp>
    </p:spTree>
    <p:extLst>
      <p:ext uri="{BB962C8B-B14F-4D97-AF65-F5344CB8AC3E}">
        <p14:creationId xmlns:p14="http://schemas.microsoft.com/office/powerpoint/2010/main" val="827204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1440" y="198784"/>
            <a:ext cx="8961120" cy="1143000"/>
          </a:xfrm>
        </p:spPr>
        <p:txBody>
          <a:bodyPr lIns="0" rIns="0">
            <a:noAutofit/>
          </a:bodyPr>
          <a:lstStyle/>
          <a:p>
            <a:r>
              <a:rPr kumimoji="0" lang="en-US" sz="3600" b="0" i="0" u="none" strike="noStrike" kern="1200" cap="none" spc="0" normalizeH="0" baseline="0" noProof="0" dirty="0">
                <a:ln>
                  <a:noFill/>
                </a:ln>
                <a:solidFill>
                  <a:srgbClr val="C30C20"/>
                </a:solidFill>
                <a:effectLst/>
                <a:uLnTx/>
                <a:uFillTx/>
                <a:latin typeface="Sanserif"/>
                <a:cs typeface="+mj-cs"/>
              </a:rPr>
              <a:t>Future of the Movement</a:t>
            </a:r>
            <a:endParaRPr lang="en-US" noProof="0" dirty="0">
              <a:latin typeface="Sanserif"/>
            </a:endParaRPr>
          </a:p>
        </p:txBody>
      </p:sp>
      <p:sp>
        <p:nvSpPr>
          <p:cNvPr id="9" name="Content Placeholder 2"/>
          <p:cNvSpPr>
            <a:spLocks noGrp="1"/>
          </p:cNvSpPr>
          <p:nvPr>
            <p:ph sz="quarter" idx="20"/>
          </p:nvPr>
        </p:nvSpPr>
        <p:spPr>
          <a:xfrm>
            <a:off x="342900" y="1524000"/>
            <a:ext cx="8283512" cy="50292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Black Lives Matter movement has resulted in the rethinking of strategies and training for police in their interaction with communities of color and in new policies relative to body cameras and protocol during potential violent scenarios.</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29</a:t>
            </a:fld>
            <a:endParaRPr lang="en-US" dirty="0">
              <a:latin typeface="Sanserif"/>
            </a:endParaRPr>
          </a:p>
        </p:txBody>
      </p:sp>
    </p:spTree>
    <p:extLst>
      <p:ext uri="{BB962C8B-B14F-4D97-AF65-F5344CB8AC3E}">
        <p14:creationId xmlns:p14="http://schemas.microsoft.com/office/powerpoint/2010/main" val="4274396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057400" y="304800"/>
            <a:ext cx="5029200" cy="1143000"/>
          </a:xfrm>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The Meaning of Equality Under the Law </a:t>
            </a:r>
            <a:r>
              <a:rPr kumimoji="0" lang="en-US" altLang="en-US" sz="1600" b="0" i="0" u="none" strike="noStrike" kern="1200" cap="none" spc="0" normalizeH="0" baseline="0" noProof="0" dirty="0">
                <a:ln>
                  <a:noFill/>
                </a:ln>
                <a:solidFill>
                  <a:srgbClr val="C30C20"/>
                </a:solidFill>
                <a:effectLst/>
                <a:uLnTx/>
                <a:uFillTx/>
                <a:latin typeface="Sanserif"/>
                <a:cs typeface="+mj-cs"/>
              </a:rPr>
              <a:t>2</a:t>
            </a:r>
            <a:endParaRPr lang="en-US" b="1" noProof="0" dirty="0">
              <a:solidFill>
                <a:schemeClr val="tx1"/>
              </a:solidFill>
              <a:latin typeface="Sanserif"/>
            </a:endParaRPr>
          </a:p>
        </p:txBody>
      </p:sp>
      <p:sp>
        <p:nvSpPr>
          <p:cNvPr id="9" name="Content Placeholder 2"/>
          <p:cNvSpPr>
            <a:spLocks noGrp="1"/>
          </p:cNvSpPr>
          <p:nvPr>
            <p:ph sz="quarter" idx="20"/>
          </p:nvPr>
        </p:nvSpPr>
        <p:spPr>
          <a:xfrm>
            <a:off x="430244" y="1752600"/>
            <a:ext cx="8283512" cy="4800600"/>
          </a:xfrm>
        </p:spPr>
        <p:txBody>
          <a:bodyPr rIns="0" bIns="0">
            <a:normAutofit/>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Constitution imposes constraints (civil liberties) and responsibilities (civil rights) on governments.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Like civil liberties, civil rights are not absolute.</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Today, the courts use three tests to determine when unequal treatment is legal.</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Strict scrutiny, heightened scrutiny, and ordinary scrutiny.</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Courts view race, ethnic origin, and religion to be </a:t>
            </a:r>
            <a:r>
              <a:rPr kumimoji="0" lang="en-US" altLang="en-US" sz="2800" b="1" i="0" u="none" strike="noStrike" kern="1200" cap="none" spc="0" normalizeH="0" baseline="0" noProof="0" dirty="0">
                <a:ln>
                  <a:noFill/>
                </a:ln>
                <a:solidFill>
                  <a:prstClr val="black"/>
                </a:solidFill>
                <a:effectLst/>
                <a:uLnTx/>
                <a:uFillTx/>
                <a:latin typeface="Sanserif"/>
                <a:cs typeface="+mn-cs"/>
              </a:rPr>
              <a:t>suspect classifications</a:t>
            </a:r>
            <a:r>
              <a:rPr kumimoji="0" lang="en-US" altLang="en-US" sz="2800" b="0" i="0" u="none" strike="noStrike" kern="1200" cap="none" spc="0" normalizeH="0" baseline="0" noProof="0" dirty="0">
                <a:ln>
                  <a:noFill/>
                </a:ln>
                <a:solidFill>
                  <a:prstClr val="black"/>
                </a:solidFill>
                <a:effectLst/>
                <a:uLnTx/>
                <a:uFillTx/>
                <a:latin typeface="Sanserif"/>
                <a:cs typeface="+mn-cs"/>
              </a:rPr>
              <a:t>.</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3</a:t>
            </a:fld>
            <a:endParaRPr lang="en-US" dirty="0">
              <a:latin typeface="Sanserif"/>
            </a:endParaRPr>
          </a:p>
        </p:txBody>
      </p:sp>
    </p:spTree>
    <p:extLst>
      <p:ext uri="{BB962C8B-B14F-4D97-AF65-F5344CB8AC3E}">
        <p14:creationId xmlns:p14="http://schemas.microsoft.com/office/powerpoint/2010/main" val="3722270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828800" y="260669"/>
            <a:ext cx="5166360" cy="1143000"/>
          </a:xfrm>
        </p:spPr>
        <p:txBody>
          <a:bodyPr lIns="0" rIns="0">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The Movement for Women’s Civil Rights</a:t>
            </a:r>
            <a:endParaRPr lang="en-US" noProof="0" dirty="0">
              <a:latin typeface="Sanserif"/>
            </a:endParaRPr>
          </a:p>
        </p:txBody>
      </p:sp>
      <p:sp>
        <p:nvSpPr>
          <p:cNvPr id="9" name="Content Placeholder 2"/>
          <p:cNvSpPr>
            <a:spLocks noGrp="1"/>
          </p:cNvSpPr>
          <p:nvPr>
            <p:ph sz="quarter" idx="20"/>
          </p:nvPr>
        </p:nvSpPr>
        <p:spPr>
          <a:xfrm>
            <a:off x="342900" y="1600200"/>
            <a:ext cx="8283512" cy="49530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Like African American men, women had to wait until the Constitution was amended and civil rights legislation was adopted for equal protection of the laws.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Advocates for women’s civil rights began their efforts in the mid-1800s, initially focusing on suffrage.</a:t>
            </a:r>
            <a:endParaRPr kumimoji="0" lang="en-US" altLang="en-US" sz="2800" b="0" i="0" u="none" strike="noStrike" kern="1200" cap="none" spc="0" normalizeH="0" baseline="0" noProof="0" dirty="0">
              <a:ln>
                <a:noFill/>
              </a:ln>
              <a:solidFill>
                <a:prstClr val="black"/>
              </a:solidFill>
              <a:effectLst/>
              <a:uLnTx/>
              <a:uFillTx/>
              <a:latin typeface="Sanserif"/>
              <a:cs typeface="+mn-cs"/>
            </a:endParaRP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30</a:t>
            </a:fld>
            <a:endParaRPr lang="en-US" dirty="0">
              <a:latin typeface="Sanserif"/>
            </a:endParaRPr>
          </a:p>
        </p:txBody>
      </p:sp>
    </p:spTree>
    <p:extLst>
      <p:ext uri="{BB962C8B-B14F-4D97-AF65-F5344CB8AC3E}">
        <p14:creationId xmlns:p14="http://schemas.microsoft.com/office/powerpoint/2010/main" val="3012896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60220" y="236088"/>
            <a:ext cx="5623560" cy="1143000"/>
          </a:xfrm>
        </p:spPr>
        <p:txBody>
          <a:bodyPr lIns="0" rIns="0">
            <a:noAutofit/>
          </a:bodyPr>
          <a:lstStyle/>
          <a:p>
            <a:r>
              <a:rPr kumimoji="0" lang="en-US" sz="3600" b="0" i="0" u="none" strike="noStrike" kern="1200" cap="none" spc="0" normalizeH="0" baseline="0" noProof="0" dirty="0">
                <a:ln>
                  <a:noFill/>
                </a:ln>
                <a:solidFill>
                  <a:srgbClr val="C30C20"/>
                </a:solidFill>
                <a:effectLst/>
                <a:uLnTx/>
                <a:uFillTx/>
                <a:latin typeface="Sanserif"/>
                <a:cs typeface="+mj-cs"/>
              </a:rPr>
              <a:t>The First Wave of the Women’s Rights Movement</a:t>
            </a:r>
            <a:endParaRPr lang="en-US" noProof="0" dirty="0">
              <a:latin typeface="Sanserif"/>
            </a:endParaRPr>
          </a:p>
        </p:txBody>
      </p:sp>
      <p:sp>
        <p:nvSpPr>
          <p:cNvPr id="9" name="Content Placeholder 2"/>
          <p:cNvSpPr>
            <a:spLocks noGrp="1"/>
          </p:cNvSpPr>
          <p:nvPr>
            <p:ph sz="quarter" idx="20"/>
          </p:nvPr>
        </p:nvSpPr>
        <p:spPr>
          <a:xfrm>
            <a:off x="342900" y="1600200"/>
            <a:ext cx="8283512" cy="49530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First wave of the movement began with the segregation of women delegates at the 1840 World Anti-Slavery Conference in London.</a:t>
            </a:r>
          </a:p>
          <a:p>
            <a:pPr marL="0" marR="0" lvl="1" indent="0" algn="l" defTabSz="457200" rtl="0" eaLnBrk="1" fontAlgn="auto" latinLnBrk="0" hangingPunct="1">
              <a:lnSpc>
                <a:spcPct val="100000"/>
              </a:lnSpc>
              <a:spcBef>
                <a:spcPct val="20000"/>
              </a:spcBef>
              <a:spcAft>
                <a:spcPts val="0"/>
              </a:spcAft>
              <a:buClrTx/>
              <a:buSzTx/>
              <a:buNone/>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Seneca Falls 1848 Declaration of Sentiments.</a:t>
            </a:r>
          </a:p>
          <a:p>
            <a:pPr marL="342900" lvl="1" indent="-342900" defTabSz="457200">
              <a:spcBef>
                <a:spcPct val="20000"/>
              </a:spcBef>
              <a:spcAft>
                <a:spcPts val="0"/>
              </a:spcAft>
              <a:defRPr/>
            </a:pPr>
            <a:r>
              <a:rPr kumimoji="0" lang="en-US" altLang="en-US" sz="2000" b="0" i="0" u="none" strike="noStrike" kern="1200" cap="none" spc="0" normalizeH="0" baseline="0" noProof="0" dirty="0">
                <a:ln>
                  <a:noFill/>
                </a:ln>
                <a:solidFill>
                  <a:prstClr val="black"/>
                </a:solidFill>
                <a:effectLst/>
                <a:uLnTx/>
                <a:uFillTx/>
                <a:latin typeface="Sanserif"/>
                <a:cs typeface="+mn-cs"/>
              </a:rPr>
              <a:t>Insisted “that [women] have immediate admission to all rights and privileges which belong to them as citizens of these United States.”</a:t>
            </a:r>
          </a:p>
          <a:p>
            <a:pPr marL="0" marR="0" lvl="1" indent="0" algn="l" defTabSz="457200" rtl="0" eaLnBrk="1" fontAlgn="auto" latinLnBrk="0" hangingPunct="1">
              <a:lnSpc>
                <a:spcPct val="100000"/>
              </a:lnSpc>
              <a:spcBef>
                <a:spcPct val="20000"/>
              </a:spcBef>
              <a:spcAft>
                <a:spcPts val="0"/>
              </a:spcAft>
              <a:buClrTx/>
              <a:buSzTx/>
              <a:buNone/>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State-level rights cases:</a:t>
            </a:r>
          </a:p>
          <a:p>
            <a:pPr marL="342900" lvl="1" indent="-342900" defTabSz="457200">
              <a:spcBef>
                <a:spcPct val="20000"/>
              </a:spcBef>
              <a:spcAft>
                <a:spcPts val="0"/>
              </a:spcAft>
              <a:defRPr/>
            </a:pPr>
            <a:r>
              <a:rPr kumimoji="0" lang="en-US" altLang="en-US" sz="2000" b="0" i="1" u="none" strike="noStrike" kern="1200" cap="none" spc="0" normalizeH="0" baseline="0" noProof="0" dirty="0">
                <a:ln>
                  <a:noFill/>
                </a:ln>
                <a:solidFill>
                  <a:prstClr val="black"/>
                </a:solidFill>
                <a:effectLst/>
                <a:uLnTx/>
                <a:uFillTx/>
                <a:latin typeface="Sanserif"/>
                <a:cs typeface="+mn-cs"/>
              </a:rPr>
              <a:t>Bradwell</a:t>
            </a:r>
            <a:r>
              <a:rPr kumimoji="0" lang="en-US" altLang="en-US" sz="2000" b="0" i="0" u="none" strike="noStrike" kern="1200" cap="none" spc="0" normalizeH="0" baseline="0" noProof="0" dirty="0">
                <a:ln>
                  <a:noFill/>
                </a:ln>
                <a:solidFill>
                  <a:prstClr val="black"/>
                </a:solidFill>
                <a:effectLst/>
                <a:uLnTx/>
                <a:uFillTx/>
                <a:latin typeface="Sanserif"/>
                <a:cs typeface="+mn-cs"/>
              </a:rPr>
              <a:t> case (1873).</a:t>
            </a:r>
          </a:p>
          <a:p>
            <a:pPr marL="342900" lvl="1" indent="-342900" defTabSz="457200">
              <a:spcBef>
                <a:spcPct val="20000"/>
              </a:spcBef>
              <a:spcAft>
                <a:spcPts val="0"/>
              </a:spcAft>
              <a:defRPr/>
            </a:pPr>
            <a:r>
              <a:rPr kumimoji="0" lang="en-US" altLang="en-US" sz="2000" b="0" i="1" u="none" strike="noStrike" kern="1200" cap="none" spc="0" normalizeH="0" baseline="0" noProof="0" dirty="0">
                <a:ln>
                  <a:noFill/>
                </a:ln>
                <a:solidFill>
                  <a:prstClr val="black"/>
                </a:solidFill>
                <a:effectLst/>
                <a:uLnTx/>
                <a:uFillTx/>
                <a:latin typeface="Sanserif"/>
                <a:cs typeface="+mn-cs"/>
              </a:rPr>
              <a:t>Minor v. </a:t>
            </a:r>
            <a:r>
              <a:rPr kumimoji="0" lang="en-US" altLang="en-US" sz="2000" b="0" i="1" u="none" strike="noStrike" kern="1200" cap="none" spc="0" normalizeH="0" baseline="0" noProof="0" dirty="0" err="1">
                <a:ln>
                  <a:noFill/>
                </a:ln>
                <a:solidFill>
                  <a:prstClr val="black"/>
                </a:solidFill>
                <a:effectLst/>
                <a:uLnTx/>
                <a:uFillTx/>
                <a:latin typeface="Sanserif"/>
                <a:cs typeface="+mn-cs"/>
              </a:rPr>
              <a:t>Happersett</a:t>
            </a:r>
            <a:r>
              <a:rPr kumimoji="0" lang="en-US" altLang="en-US" sz="2000" b="0" i="1" u="none" strike="noStrike" kern="1200" cap="none" spc="0" normalizeH="0" baseline="0" noProof="0" dirty="0">
                <a:ln>
                  <a:noFill/>
                </a:ln>
                <a:solidFill>
                  <a:prstClr val="black"/>
                </a:solidFill>
                <a:effectLst/>
                <a:uLnTx/>
                <a:uFillTx/>
                <a:latin typeface="Sanserif"/>
                <a:cs typeface="+mn-cs"/>
              </a:rPr>
              <a:t> </a:t>
            </a:r>
            <a:r>
              <a:rPr kumimoji="0" lang="en-US" altLang="en-US" sz="2000" b="0" i="0" u="none" strike="noStrike" kern="1200" cap="none" spc="0" normalizeH="0" baseline="0" noProof="0" dirty="0">
                <a:ln>
                  <a:noFill/>
                </a:ln>
                <a:solidFill>
                  <a:prstClr val="black"/>
                </a:solidFill>
                <a:effectLst/>
                <a:uLnTx/>
                <a:uFillTx/>
                <a:latin typeface="Sanserif"/>
                <a:cs typeface="+mn-cs"/>
              </a:rPr>
              <a:t>(1875).</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31</a:t>
            </a:fld>
            <a:endParaRPr lang="en-US" dirty="0">
              <a:latin typeface="Sanserif"/>
            </a:endParaRPr>
          </a:p>
        </p:txBody>
      </p:sp>
    </p:spTree>
    <p:extLst>
      <p:ext uri="{BB962C8B-B14F-4D97-AF65-F5344CB8AC3E}">
        <p14:creationId xmlns:p14="http://schemas.microsoft.com/office/powerpoint/2010/main" val="1065845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52600" y="260669"/>
            <a:ext cx="5623560" cy="1143000"/>
          </a:xfrm>
        </p:spPr>
        <p:txBody>
          <a:bodyPr lIns="0" rIns="0">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The Nineteenth Amendment to the Constitution</a:t>
            </a:r>
            <a:endParaRPr lang="en-US" noProof="0" dirty="0">
              <a:latin typeface="Sanserif"/>
            </a:endParaRPr>
          </a:p>
        </p:txBody>
      </p:sp>
      <p:sp>
        <p:nvSpPr>
          <p:cNvPr id="9" name="Content Placeholder 2"/>
          <p:cNvSpPr>
            <a:spLocks noGrp="1"/>
          </p:cNvSpPr>
          <p:nvPr>
            <p:ph sz="quarter" idx="20"/>
          </p:nvPr>
        </p:nvSpPr>
        <p:spPr>
          <a:xfrm>
            <a:off x="342900" y="1524000"/>
            <a:ext cx="8283512" cy="50292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Nineteenth Amendment (1920) to the Constitution prohibited the national and state governments from abridging or denying citizens the right to vote on account of sex.</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Right to vote was extended to another group of citizens in 1971 when the states ratified the Twenty-Sixth Amendment, guaranteeing citizens 18 years of age and older the right to vote.</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32</a:t>
            </a:fld>
            <a:endParaRPr lang="en-US" dirty="0">
              <a:latin typeface="Sanserif"/>
            </a:endParaRPr>
          </a:p>
        </p:txBody>
      </p:sp>
    </p:spTree>
    <p:extLst>
      <p:ext uri="{BB962C8B-B14F-4D97-AF65-F5344CB8AC3E}">
        <p14:creationId xmlns:p14="http://schemas.microsoft.com/office/powerpoint/2010/main" val="38584933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455420" y="255753"/>
            <a:ext cx="6233160" cy="1143000"/>
          </a:xfrm>
        </p:spPr>
        <p:txBody>
          <a:bodyPr lIns="0" rIns="0">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The Second Wave of the Women’s Rights Movement </a:t>
            </a:r>
            <a:r>
              <a:rPr kumimoji="0" lang="en-US" altLang="en-US" sz="1600" b="0" i="0" u="none" strike="noStrike" kern="1200" cap="none" spc="0" normalizeH="0" baseline="0" noProof="0" dirty="0">
                <a:ln>
                  <a:noFill/>
                </a:ln>
                <a:solidFill>
                  <a:srgbClr val="C30C20"/>
                </a:solidFill>
                <a:effectLst/>
                <a:uLnTx/>
                <a:uFillTx/>
                <a:latin typeface="Sanserif"/>
                <a:cs typeface="+mj-cs"/>
              </a:rPr>
              <a:t>1</a:t>
            </a:r>
            <a:endParaRPr lang="en-US" noProof="0" dirty="0">
              <a:latin typeface="Sanserif"/>
            </a:endParaRPr>
          </a:p>
        </p:txBody>
      </p:sp>
      <p:sp>
        <p:nvSpPr>
          <p:cNvPr id="9" name="Content Placeholder 2"/>
          <p:cNvSpPr>
            <a:spLocks noGrp="1"/>
          </p:cNvSpPr>
          <p:nvPr>
            <p:ph sz="quarter" idx="20"/>
          </p:nvPr>
        </p:nvSpPr>
        <p:spPr>
          <a:xfrm>
            <a:off x="342900" y="1524000"/>
            <a:ext cx="8458200" cy="50292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Several factors account for the mobilization of the second wave of the movement in the 1960s: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By the 1960s, large numbers of women were working outside the home in the paid labor force.</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Women recognized that as a class of citizens they did not have equal protection of the laws.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Goal of the new mass activity was equal legal rights for women.</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33</a:t>
            </a:fld>
            <a:endParaRPr lang="en-US" dirty="0">
              <a:latin typeface="Sanserif"/>
            </a:endParaRPr>
          </a:p>
        </p:txBody>
      </p:sp>
    </p:spTree>
    <p:extLst>
      <p:ext uri="{BB962C8B-B14F-4D97-AF65-F5344CB8AC3E}">
        <p14:creationId xmlns:p14="http://schemas.microsoft.com/office/powerpoint/2010/main" val="21392710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447800" y="255753"/>
            <a:ext cx="6233160" cy="1115847"/>
          </a:xfrm>
        </p:spPr>
        <p:txBody>
          <a:bodyPr lIns="0" rIns="0">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The Second Wave of the Women’s Rights Movement </a:t>
            </a:r>
            <a:r>
              <a:rPr kumimoji="0" lang="en-US" altLang="en-US" sz="1600" b="0" i="0" u="none" strike="noStrike" kern="1200" cap="none" spc="0" normalizeH="0" baseline="0" noProof="0" dirty="0">
                <a:ln>
                  <a:noFill/>
                </a:ln>
                <a:solidFill>
                  <a:srgbClr val="C30C20"/>
                </a:solidFill>
                <a:effectLst/>
                <a:uLnTx/>
                <a:uFillTx/>
                <a:latin typeface="Sanserif"/>
                <a:cs typeface="+mj-cs"/>
              </a:rPr>
              <a:t>2</a:t>
            </a:r>
            <a:endParaRPr lang="en-US" noProof="0" dirty="0">
              <a:latin typeface="Sanserif"/>
            </a:endParaRPr>
          </a:p>
        </p:txBody>
      </p:sp>
      <p:sp>
        <p:nvSpPr>
          <p:cNvPr id="9" name="Content Placeholder 2"/>
          <p:cNvSpPr>
            <a:spLocks noGrp="1"/>
          </p:cNvSpPr>
          <p:nvPr>
            <p:ph sz="quarter" idx="20"/>
          </p:nvPr>
        </p:nvSpPr>
        <p:spPr>
          <a:xfrm>
            <a:off x="342900" y="1524000"/>
            <a:ext cx="8458200" cy="50292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Federal legislation:</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Equal Pay Act (1963).</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Title VII of the 1964 Civil Rights Act.</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Title IX of 1972 Amendment to the 1964 Civil Rights Act.</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Women’s rights and the equal protection clause:</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1" u="none" strike="noStrike" kern="1200" cap="none" spc="0" normalizeH="0" baseline="0" noProof="0" dirty="0">
                <a:ln>
                  <a:noFill/>
                </a:ln>
                <a:solidFill>
                  <a:prstClr val="black"/>
                </a:solidFill>
                <a:effectLst/>
                <a:uLnTx/>
                <a:uFillTx/>
                <a:latin typeface="Sanserif"/>
                <a:cs typeface="+mn-cs"/>
              </a:rPr>
              <a:t>Reed v. Reed </a:t>
            </a:r>
            <a:r>
              <a:rPr kumimoji="0" lang="en-US" altLang="en-US" sz="2400" b="0" i="0" u="none" strike="noStrike" kern="1200" cap="none" spc="0" normalizeH="0" baseline="0" noProof="0" dirty="0">
                <a:ln>
                  <a:noFill/>
                </a:ln>
                <a:solidFill>
                  <a:prstClr val="black"/>
                </a:solidFill>
                <a:effectLst/>
                <a:uLnTx/>
                <a:uFillTx/>
                <a:latin typeface="Sanserif"/>
                <a:cs typeface="+mn-cs"/>
              </a:rPr>
              <a:t>(1971).</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1" u="none" strike="noStrike" kern="1200" cap="none" spc="0" normalizeH="0" baseline="0" noProof="0" dirty="0">
                <a:ln>
                  <a:noFill/>
                </a:ln>
                <a:solidFill>
                  <a:prstClr val="black"/>
                </a:solidFill>
                <a:effectLst/>
                <a:uLnTx/>
                <a:uFillTx/>
                <a:latin typeface="Sanserif"/>
                <a:cs typeface="+mn-cs"/>
              </a:rPr>
              <a:t>Craig v. Boren </a:t>
            </a:r>
            <a:r>
              <a:rPr kumimoji="0" lang="en-US" altLang="en-US" sz="2400" b="0" i="0" u="none" strike="noStrike" kern="1200" cap="none" spc="0" normalizeH="0" baseline="0" noProof="0" dirty="0">
                <a:ln>
                  <a:noFill/>
                </a:ln>
                <a:solidFill>
                  <a:prstClr val="black"/>
                </a:solidFill>
                <a:effectLst/>
                <a:uLnTx/>
                <a:uFillTx/>
                <a:latin typeface="Sanserif"/>
                <a:cs typeface="+mn-cs"/>
              </a:rPr>
              <a:t>(1976).</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1" u="none" strike="noStrike" kern="1200" cap="none" spc="0" normalizeH="0" baseline="0" noProof="0" dirty="0">
                <a:ln>
                  <a:noFill/>
                </a:ln>
                <a:solidFill>
                  <a:prstClr val="black"/>
                </a:solidFill>
                <a:effectLst/>
                <a:uLnTx/>
                <a:uFillTx/>
                <a:latin typeface="Sanserif"/>
                <a:cs typeface="+mn-cs"/>
              </a:rPr>
              <a:t>United States v. Virginia </a:t>
            </a:r>
            <a:r>
              <a:rPr kumimoji="0" lang="en-US" altLang="en-US" sz="2400" b="0" i="0" u="none" strike="noStrike" kern="1200" cap="none" spc="0" normalizeH="0" baseline="0" noProof="0" dirty="0">
                <a:ln>
                  <a:noFill/>
                </a:ln>
                <a:solidFill>
                  <a:prstClr val="black"/>
                </a:solidFill>
                <a:effectLst/>
                <a:uLnTx/>
                <a:uFillTx/>
                <a:latin typeface="Sanserif"/>
                <a:cs typeface="+mn-cs"/>
              </a:rPr>
              <a:t>(1996).</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34</a:t>
            </a:fld>
            <a:endParaRPr lang="en-US" dirty="0">
              <a:latin typeface="Sanserif"/>
            </a:endParaRPr>
          </a:p>
        </p:txBody>
      </p:sp>
    </p:spTree>
    <p:extLst>
      <p:ext uri="{BB962C8B-B14F-4D97-AF65-F5344CB8AC3E}">
        <p14:creationId xmlns:p14="http://schemas.microsoft.com/office/powerpoint/2010/main" val="15517891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524000" y="228600"/>
            <a:ext cx="6096000" cy="1143000"/>
          </a:xfrm>
        </p:spPr>
        <p:txBody>
          <a:bodyPr lIns="0" rIns="0">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The Second Wave of the Women’s Rights Movement </a:t>
            </a:r>
            <a:r>
              <a:rPr kumimoji="0" lang="en-US" altLang="en-US" sz="1600" b="0" i="0" u="none" strike="noStrike" kern="1200" cap="none" spc="0" normalizeH="0" baseline="0" noProof="0" dirty="0">
                <a:ln>
                  <a:noFill/>
                </a:ln>
                <a:solidFill>
                  <a:srgbClr val="C30C20"/>
                </a:solidFill>
                <a:effectLst/>
                <a:uLnTx/>
                <a:uFillTx/>
                <a:latin typeface="Sanserif"/>
                <a:cs typeface="+mj-cs"/>
              </a:rPr>
              <a:t>3</a:t>
            </a:r>
            <a:endParaRPr lang="en-US" noProof="0" dirty="0">
              <a:latin typeface="Sanserif"/>
            </a:endParaRPr>
          </a:p>
        </p:txBody>
      </p:sp>
      <p:sp>
        <p:nvSpPr>
          <p:cNvPr id="9" name="Content Placeholder 2"/>
          <p:cNvSpPr>
            <a:spLocks noGrp="1"/>
          </p:cNvSpPr>
          <p:nvPr>
            <p:ph sz="quarter" idx="20"/>
          </p:nvPr>
        </p:nvSpPr>
        <p:spPr>
          <a:xfrm>
            <a:off x="342900" y="1524000"/>
            <a:ext cx="8283512" cy="50292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Proposed Equal Rights Amendment (1972).</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In 1972, Congress approved the ERA, which states that “equality of rights under the law shall not be denied or abridged by the United States or by any State on account of sex.”</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Opponents were successful in defeating the ERA, which by the deadline of 1982 had not been ratified by enough states.</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35</a:t>
            </a:fld>
            <a:endParaRPr lang="en-US" dirty="0">
              <a:latin typeface="Sanserif"/>
            </a:endParaRPr>
          </a:p>
        </p:txBody>
      </p:sp>
    </p:spTree>
    <p:extLst>
      <p:ext uri="{BB962C8B-B14F-4D97-AF65-F5344CB8AC3E}">
        <p14:creationId xmlns:p14="http://schemas.microsoft.com/office/powerpoint/2010/main" val="16070895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76400" y="228600"/>
            <a:ext cx="5562600" cy="1066800"/>
          </a:xfrm>
        </p:spPr>
        <p:txBody>
          <a:bodyPr lIns="0" rIns="0">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The Third Wave of the Women’s Rights Movement</a:t>
            </a:r>
            <a:endParaRPr lang="en-US" noProof="0" dirty="0">
              <a:latin typeface="Sanserif"/>
            </a:endParaRPr>
          </a:p>
        </p:txBody>
      </p:sp>
      <p:sp>
        <p:nvSpPr>
          <p:cNvPr id="9" name="Content Placeholder 2"/>
          <p:cNvSpPr>
            <a:spLocks noGrp="1"/>
          </p:cNvSpPr>
          <p:nvPr>
            <p:ph sz="quarter" idx="20"/>
          </p:nvPr>
        </p:nvSpPr>
        <p:spPr>
          <a:xfrm>
            <a:off x="342900" y="1524000"/>
            <a:ext cx="8191500" cy="50292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Although the first two waves advocated for formal equality or identical legal treatment to that of men, by the 1990s, feminists realized that a good deal still needed to be done to realize these goals in practice.</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Third-wave feminism recognizes that women have unequal access to legal rights owing to differences in race, class, sexual orientation, gender identity, ethnicity, and religion.</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Intersectionality</a:t>
            </a:r>
            <a:r>
              <a:rPr kumimoji="0" lang="en-US" altLang="en-US" sz="2800" b="0" i="0" u="none" strike="noStrike" kern="1200" cap="none" spc="0" normalizeH="0" baseline="0" noProof="0" dirty="0">
                <a:ln>
                  <a:noFill/>
                </a:ln>
                <a:solidFill>
                  <a:prstClr val="black"/>
                </a:solidFill>
                <a:effectLst/>
                <a:uLnTx/>
                <a:uFillTx/>
                <a:latin typeface="Sanserif"/>
                <a:cs typeface="+mn-cs"/>
              </a:rPr>
              <a:t>: the experience of multiple forms of oppression simultaneously.</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36</a:t>
            </a:fld>
            <a:endParaRPr lang="en-US" dirty="0">
              <a:latin typeface="Sanserif"/>
            </a:endParaRPr>
          </a:p>
        </p:txBody>
      </p:sp>
    </p:spTree>
    <p:extLst>
      <p:ext uri="{BB962C8B-B14F-4D97-AF65-F5344CB8AC3E}">
        <p14:creationId xmlns:p14="http://schemas.microsoft.com/office/powerpoint/2010/main" val="29562944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F17FE35-751E-4686-8BAE-0B901300150A}"/>
              </a:ext>
            </a:extLst>
          </p:cNvPr>
          <p:cNvSpPr>
            <a:spLocks noGrp="1"/>
          </p:cNvSpPr>
          <p:nvPr>
            <p:ph type="title"/>
          </p:nvPr>
        </p:nvSpPr>
        <p:spPr>
          <a:xfrm>
            <a:off x="1295400" y="5079893"/>
            <a:ext cx="6477000" cy="550812"/>
          </a:xfrm>
        </p:spPr>
        <p:txBody>
          <a:bodyPr/>
          <a:lstStyle/>
          <a:p>
            <a:r>
              <a:rPr kumimoji="0" lang="en-US" sz="2400" b="1" i="0" u="none" strike="noStrike" kern="1200" cap="none" spc="0" normalizeH="0" baseline="0" noProof="0" dirty="0">
                <a:ln>
                  <a:noFill/>
                </a:ln>
                <a:solidFill>
                  <a:srgbClr val="C30C20"/>
                </a:solidFill>
                <a:effectLst/>
                <a:uLnTx/>
                <a:uFillTx/>
                <a:latin typeface="Sanserif"/>
                <a:cs typeface="+mj-cs"/>
              </a:rPr>
              <a:t>Figure 5.2 </a:t>
            </a:r>
            <a:r>
              <a:rPr kumimoji="0" lang="en-US" sz="2400" b="1" i="0" u="none" strike="noStrike" kern="1200" cap="none" spc="0" normalizeH="0" baseline="0" noProof="0" dirty="0">
                <a:ln>
                  <a:noFill/>
                </a:ln>
                <a:solidFill>
                  <a:prstClr val="black"/>
                </a:solidFill>
                <a:effectLst/>
                <a:uLnTx/>
                <a:uFillTx/>
                <a:latin typeface="Sanserif"/>
                <a:cs typeface="+mj-cs"/>
              </a:rPr>
              <a:t>The Wage Gap, by Gender and Race</a:t>
            </a:r>
            <a:endParaRPr lang="en-IN" dirty="0">
              <a:latin typeface="Sanserif"/>
            </a:endParaRPr>
          </a:p>
        </p:txBody>
      </p:sp>
      <p:pic>
        <p:nvPicPr>
          <p:cNvPr id="18" name="Picture 2" descr="A bar graph shows the wage gap by gender and race in comparison to white non-Hispanic men. Please refer to long description.">
            <a:extLst>
              <a:ext uri="{FF2B5EF4-FFF2-40B4-BE49-F238E27FC236}">
                <a16:creationId xmlns:a16="http://schemas.microsoft.com/office/drawing/2014/main" id="{8C215241-E854-4A5B-A410-91713B734D9A}"/>
              </a:ext>
            </a:extLst>
          </p:cNvPr>
          <p:cNvPicPr>
            <a:picLocks noGrp="1" noChangeAspect="1"/>
          </p:cNvPicPr>
          <p:nvPr>
            <p:ph sz="quarter" idx="11"/>
          </p:nvPr>
        </p:nvPicPr>
        <p:blipFill rotWithShape="1">
          <a:blip r:embed="rId2">
            <a:extLst>
              <a:ext uri="{28A0092B-C50C-407E-A947-70E740481C1C}">
                <a14:useLocalDpi xmlns:a14="http://schemas.microsoft.com/office/drawing/2010/main" val="0"/>
              </a:ext>
            </a:extLst>
          </a:blip>
          <a:srcRect t="-5767" b="-5767"/>
          <a:stretch/>
        </p:blipFill>
        <p:spPr>
          <a:xfrm>
            <a:off x="1143000" y="228599"/>
            <a:ext cx="6900546" cy="4851293"/>
          </a:xfrm>
        </p:spPr>
      </p:pic>
      <p:sp>
        <p:nvSpPr>
          <p:cNvPr id="10" name="Content Placeholder 3">
            <a:extLst>
              <a:ext uri="{FF2B5EF4-FFF2-40B4-BE49-F238E27FC236}">
                <a16:creationId xmlns:a16="http://schemas.microsoft.com/office/drawing/2014/main" id="{91E80AFF-DAFC-471B-A3BE-B62BA0BB8538}"/>
              </a:ext>
            </a:extLst>
          </p:cNvPr>
          <p:cNvSpPr>
            <a:spLocks noGrp="1"/>
          </p:cNvSpPr>
          <p:nvPr>
            <p:ph sz="quarter" idx="12"/>
          </p:nvPr>
        </p:nvSpPr>
        <p:spPr>
          <a:xfrm>
            <a:off x="1504500" y="5715000"/>
            <a:ext cx="6135000" cy="457200"/>
          </a:xfrm>
        </p:spPr>
        <p:txBody>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400" b="0" i="0" u="none" strike="noStrike" kern="1200" cap="none" spc="0" normalizeH="0" baseline="0" noProof="0" dirty="0">
                <a:ln>
                  <a:noFill/>
                </a:ln>
                <a:solidFill>
                  <a:prstClr val="black"/>
                </a:solidFill>
                <a:effectLst/>
                <a:uLnTx/>
                <a:uFillTx/>
                <a:latin typeface="Sanserif"/>
                <a:cs typeface="+mn-cs"/>
              </a:rPr>
              <a:t>White, non-Hispanic men (not shown on the chart) are at 100 percent, and the bars show the percentage of that amount other demographic groups make.</a:t>
            </a:r>
          </a:p>
        </p:txBody>
      </p:sp>
      <p:sp>
        <p:nvSpPr>
          <p:cNvPr id="16" name="Text Placeholder 4">
            <a:extLst>
              <a:ext uri="{FF2B5EF4-FFF2-40B4-BE49-F238E27FC236}">
                <a16:creationId xmlns:a16="http://schemas.microsoft.com/office/drawing/2014/main" id="{0F777030-C084-49AA-AAA5-92470980C2F7}"/>
              </a:ext>
            </a:extLst>
          </p:cNvPr>
          <p:cNvSpPr>
            <a:spLocks noGrp="1"/>
          </p:cNvSpPr>
          <p:nvPr>
            <p:ph type="body" sz="quarter" idx="18"/>
          </p:nvPr>
        </p:nvSpPr>
        <p:spPr/>
        <p:txBody>
          <a:bodyPr/>
          <a:lstStyle/>
          <a:p>
            <a:r>
              <a:rPr lang="en-IN" dirty="0">
                <a:latin typeface="Sanserif"/>
                <a:hlinkClick r:id="rId3" action="ppaction://hlinksldjump"/>
              </a:rPr>
              <a:t>Access the text alternative for slide images.</a:t>
            </a:r>
            <a:endParaRPr lang="en-IN" dirty="0">
              <a:latin typeface="Sanserif"/>
            </a:endParaRPr>
          </a:p>
        </p:txBody>
      </p:sp>
      <p:sp>
        <p:nvSpPr>
          <p:cNvPr id="17" name="Text Placeholder 5">
            <a:extLst>
              <a:ext uri="{FF2B5EF4-FFF2-40B4-BE49-F238E27FC236}">
                <a16:creationId xmlns:a16="http://schemas.microsoft.com/office/drawing/2014/main" id="{C91761E3-677F-47B9-A909-37170B5C9724}"/>
              </a:ext>
            </a:extLst>
          </p:cNvPr>
          <p:cNvSpPr>
            <a:spLocks noGrp="1"/>
          </p:cNvSpPr>
          <p:nvPr>
            <p:ph type="body" sz="quarter" idx="19"/>
          </p:nvPr>
        </p:nvSpPr>
        <p:spPr>
          <a:xfrm>
            <a:off x="1143000" y="6667297"/>
            <a:ext cx="7432732" cy="190800"/>
          </a:xfrm>
        </p:spPr>
        <p:txBody>
          <a:bodyPr/>
          <a:lstStyle/>
          <a:p>
            <a:r>
              <a:rPr lang="en-US" sz="650" b="1" noProof="0" dirty="0">
                <a:solidFill>
                  <a:schemeClr val="tx1"/>
                </a:solidFill>
                <a:latin typeface="Sanserif"/>
              </a:rPr>
              <a:t>SOURCE</a:t>
            </a:r>
            <a:r>
              <a:rPr lang="en-US" sz="650" noProof="0" dirty="0">
                <a:solidFill>
                  <a:schemeClr val="tx1"/>
                </a:solidFill>
                <a:latin typeface="Sanserif"/>
              </a:rPr>
              <a:t>: U.S. Census Bureau, Current Population Survey. 2019. “PINC-05. Work Experience-People 15 Years Old and Over, by Total Money Earnings, Age, Race, Hispanic Origin, Sex, and Disability Status &lt;https://www.census.gov/data/tables/time-series/demo/income-poverty/cps-pinc/pinc-05.html#par_textimage_0.&gt; (accessed September 10, 2019). </a:t>
            </a:r>
          </a:p>
        </p:txBody>
      </p:sp>
      <p:sp>
        <p:nvSpPr>
          <p:cNvPr id="7" name="Slide Number Placeholder 6">
            <a:extLst>
              <a:ext uri="{FF2B5EF4-FFF2-40B4-BE49-F238E27FC236}">
                <a16:creationId xmlns:a16="http://schemas.microsoft.com/office/drawing/2014/main" id="{63E32940-559C-4201-8B6C-8BFC2DA718CD}"/>
              </a:ext>
            </a:extLst>
          </p:cNvPr>
          <p:cNvSpPr>
            <a:spLocks noGrp="1"/>
          </p:cNvSpPr>
          <p:nvPr>
            <p:ph type="sldNum" sz="quarter" idx="10"/>
          </p:nvPr>
        </p:nvSpPr>
        <p:spPr/>
        <p:txBody>
          <a:bodyPr/>
          <a:lstStyle/>
          <a:p>
            <a:fld id="{68151E55-6873-49E2-B8D5-2F265E6F1973}" type="slidenum">
              <a:rPr lang="en-US" smtClean="0">
                <a:latin typeface="Sanserif"/>
              </a:rPr>
              <a:pPr/>
              <a:t>37</a:t>
            </a:fld>
            <a:endParaRPr lang="en-US" dirty="0">
              <a:latin typeface="Sanserif"/>
            </a:endParaRPr>
          </a:p>
        </p:txBody>
      </p:sp>
    </p:spTree>
    <p:extLst>
      <p:ext uri="{BB962C8B-B14F-4D97-AF65-F5344CB8AC3E}">
        <p14:creationId xmlns:p14="http://schemas.microsoft.com/office/powerpoint/2010/main" val="37981594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43000" y="228600"/>
            <a:ext cx="6766560" cy="1143000"/>
          </a:xfrm>
        </p:spPr>
        <p:txBody>
          <a:bodyPr lIns="0" rIns="0">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Lesbian, Gay, Bisexual, and Transgendered Citizens (LGBT)</a:t>
            </a:r>
            <a:endParaRPr lang="en-US" noProof="0" dirty="0">
              <a:latin typeface="Sanserif"/>
            </a:endParaRPr>
          </a:p>
        </p:txBody>
      </p:sp>
      <p:sp>
        <p:nvSpPr>
          <p:cNvPr id="9" name="Content Placeholder 2"/>
          <p:cNvSpPr>
            <a:spLocks noGrp="1"/>
          </p:cNvSpPr>
          <p:nvPr>
            <p:ph sz="quarter" idx="20"/>
          </p:nvPr>
        </p:nvSpPr>
        <p:spPr>
          <a:xfrm>
            <a:off x="342900" y="1600200"/>
            <a:ext cx="8343900" cy="50292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Lesbian, gay, bisexual, and </a:t>
            </a:r>
            <a:r>
              <a:rPr kumimoji="0" lang="en-US" sz="2800" b="1" i="0" u="none" strike="noStrike" kern="1200" cap="none" spc="0" normalizeH="0" baseline="0" noProof="0" dirty="0">
                <a:ln>
                  <a:noFill/>
                </a:ln>
                <a:solidFill>
                  <a:prstClr val="black"/>
                </a:solidFill>
                <a:effectLst/>
                <a:uLnTx/>
                <a:uFillTx/>
                <a:latin typeface="Sanserif"/>
                <a:cs typeface="+mn-cs"/>
              </a:rPr>
              <a:t>transgender</a:t>
            </a:r>
            <a:r>
              <a:rPr kumimoji="0" lang="en-US" sz="2800" b="0" i="0" u="none" strike="noStrike" kern="1200" cap="none" spc="0" normalizeH="0" baseline="0" noProof="0" dirty="0">
                <a:ln>
                  <a:noFill/>
                </a:ln>
                <a:solidFill>
                  <a:prstClr val="black"/>
                </a:solidFill>
                <a:effectLst/>
                <a:uLnTx/>
                <a:uFillTx/>
                <a:latin typeface="Sanserif"/>
                <a:cs typeface="+mn-cs"/>
              </a:rPr>
              <a:t> people, and those questioning their sexual identity or who identify as “queer,” are often referred to with the abbreviation LGBTQ+.</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Some of the specific rights LGBTQ+ persons have organized to fight for are focused on employment, housing, marriage, and protection from violence.</a:t>
            </a:r>
            <a:endParaRPr kumimoji="0" lang="en-US" altLang="en-US" sz="2800" b="0" i="0" u="none" strike="noStrike" kern="1200" cap="none" spc="0" normalizeH="0" baseline="0" noProof="0" dirty="0">
              <a:ln>
                <a:noFill/>
              </a:ln>
              <a:solidFill>
                <a:prstClr val="black"/>
              </a:solidFill>
              <a:effectLst/>
              <a:uLnTx/>
              <a:uFillTx/>
              <a:latin typeface="Sanserif"/>
              <a:cs typeface="+mn-cs"/>
            </a:endParaRP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38</a:t>
            </a:fld>
            <a:endParaRPr lang="en-US" dirty="0">
              <a:latin typeface="Sanserif"/>
            </a:endParaRPr>
          </a:p>
        </p:txBody>
      </p:sp>
    </p:spTree>
    <p:extLst>
      <p:ext uri="{BB962C8B-B14F-4D97-AF65-F5344CB8AC3E}">
        <p14:creationId xmlns:p14="http://schemas.microsoft.com/office/powerpoint/2010/main" val="9497907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1440" y="198784"/>
            <a:ext cx="8961120" cy="1143000"/>
          </a:xfrm>
        </p:spPr>
        <p:txBody>
          <a:bodyPr lIns="0" rIns="0">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Rights for Transgender People</a:t>
            </a:r>
            <a:endParaRPr lang="en-US" noProof="0" dirty="0">
              <a:latin typeface="Sanserif"/>
            </a:endParaRPr>
          </a:p>
        </p:txBody>
      </p:sp>
      <p:sp>
        <p:nvSpPr>
          <p:cNvPr id="9" name="Content Placeholder 2"/>
          <p:cNvSpPr>
            <a:spLocks noGrp="1"/>
          </p:cNvSpPr>
          <p:nvPr>
            <p:ph sz="quarter" idx="20"/>
          </p:nvPr>
        </p:nvSpPr>
        <p:spPr>
          <a:xfrm>
            <a:off x="342900" y="1524000"/>
            <a:ext cx="8191500" cy="5029200"/>
          </a:xfrm>
        </p:spPr>
        <p:txBody>
          <a:bodyPr/>
          <a:lstStyle/>
          <a:p>
            <a:pPr defTabSz="457200">
              <a:spcBef>
                <a:spcPts val="2400"/>
              </a:spcBef>
              <a:spcAft>
                <a:spcPts val="0"/>
              </a:spcAft>
              <a:defRPr/>
            </a:pPr>
            <a:r>
              <a:rPr lang="en-US" altLang="en-US" b="1" noProof="0" dirty="0"/>
              <a:t>Hate crimes </a:t>
            </a:r>
            <a:r>
              <a:rPr lang="en-US" altLang="en-US" noProof="0" dirty="0"/>
              <a:t>are a continuing problem that go largely </a:t>
            </a:r>
            <a:r>
              <a:rPr lang="en-US" altLang="en-US" noProof="0" dirty="0">
                <a:latin typeface="Sanserif"/>
              </a:rPr>
              <a:t>underreported</a:t>
            </a:r>
            <a:r>
              <a:rPr lang="en-US" altLang="en-US" noProof="0" dirty="0"/>
              <a:t>.</a:t>
            </a:r>
          </a:p>
          <a:p>
            <a:pPr marL="342900" indent="-342900" defTabSz="457200">
              <a:spcBef>
                <a:spcPts val="2400"/>
              </a:spcBef>
              <a:spcAft>
                <a:spcPts val="0"/>
              </a:spcAft>
              <a:buFont typeface="Arial" panose="020B0604020202020204" pitchFamily="34" charset="0"/>
              <a:buChar char="•"/>
              <a:defRPr/>
            </a:pPr>
            <a:r>
              <a:rPr lang="en-US" altLang="en-US" sz="2400" noProof="0" dirty="0">
                <a:latin typeface="Sanserif"/>
              </a:rPr>
              <a:t>2014 FBI crime data shows violent crime overall is down, </a:t>
            </a:r>
            <a:br>
              <a:rPr lang="en-US" altLang="en-US" sz="2400" noProof="0" dirty="0">
                <a:latin typeface="Sanserif"/>
              </a:rPr>
            </a:br>
            <a:r>
              <a:rPr lang="en-US" altLang="en-US" sz="2400" noProof="0" dirty="0">
                <a:latin typeface="Sanserif"/>
              </a:rPr>
              <a:t>but violent crime based on the victim’s sexual identity has increased.</a:t>
            </a:r>
          </a:p>
          <a:p>
            <a:pPr marL="342900" indent="-342900" defTabSz="457200">
              <a:spcBef>
                <a:spcPts val="2400"/>
              </a:spcBef>
              <a:spcAft>
                <a:spcPts val="0"/>
              </a:spcAft>
              <a:buFont typeface="Arial" panose="020B0604020202020204" pitchFamily="34" charset="0"/>
              <a:buChar char="•"/>
              <a:defRPr/>
            </a:pPr>
            <a:r>
              <a:rPr lang="en-US" sz="2400" noProof="0" dirty="0">
                <a:latin typeface="Sanserif"/>
              </a:rPr>
              <a:t>As with other groups, intersectionality complicates the issue.</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39</a:t>
            </a:fld>
            <a:endParaRPr lang="en-US" dirty="0">
              <a:latin typeface="Sanserif"/>
            </a:endParaRPr>
          </a:p>
        </p:txBody>
      </p:sp>
    </p:spTree>
    <p:extLst>
      <p:ext uri="{BB962C8B-B14F-4D97-AF65-F5344CB8AC3E}">
        <p14:creationId xmlns:p14="http://schemas.microsoft.com/office/powerpoint/2010/main" val="2136818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Strict Scrutiny</a:t>
            </a:r>
            <a:endParaRPr lang="en-US" b="1" noProof="0" dirty="0">
              <a:solidFill>
                <a:schemeClr val="tx1"/>
              </a:solidFill>
              <a:latin typeface="Sanserif"/>
            </a:endParaRPr>
          </a:p>
        </p:txBody>
      </p:sp>
      <p:sp>
        <p:nvSpPr>
          <p:cNvPr id="9" name="Content Placeholder 2"/>
          <p:cNvSpPr>
            <a:spLocks noGrp="1"/>
          </p:cNvSpPr>
          <p:nvPr>
            <p:ph sz="quarter" idx="20"/>
          </p:nvPr>
        </p:nvSpPr>
        <p:spPr>
          <a:xfrm>
            <a:off x="342900" y="1524000"/>
            <a:ext cx="8283512" cy="4419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Courts use the </a:t>
            </a:r>
            <a:r>
              <a:rPr kumimoji="0" lang="en-US" altLang="en-US" sz="2800" b="1" i="0" u="none" strike="noStrike" kern="1200" cap="none" spc="0" normalizeH="0" baseline="0" noProof="0" dirty="0">
                <a:ln>
                  <a:noFill/>
                </a:ln>
                <a:solidFill>
                  <a:prstClr val="black"/>
                </a:solidFill>
                <a:effectLst/>
                <a:uLnTx/>
                <a:uFillTx/>
                <a:latin typeface="Sanserif"/>
                <a:cs typeface="+mn-cs"/>
              </a:rPr>
              <a:t>strict scrutiny test </a:t>
            </a:r>
            <a:r>
              <a:rPr kumimoji="0" lang="en-US" altLang="en-US" sz="2800" b="0" i="0" u="none" strike="noStrike" kern="1200" cap="none" spc="0" normalizeH="0" baseline="0" noProof="0" dirty="0">
                <a:ln>
                  <a:noFill/>
                </a:ln>
                <a:solidFill>
                  <a:prstClr val="black"/>
                </a:solidFill>
                <a:effectLst/>
                <a:uLnTx/>
                <a:uFillTx/>
                <a:latin typeface="Sanserif"/>
                <a:cs typeface="+mn-cs"/>
              </a:rPr>
              <a:t>to hear a challenge to laws with suspect classifications.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Government must show that the differential treatment is necessary for it to achieve a compelling public interest for which it is responsible.</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4</a:t>
            </a:fld>
            <a:endParaRPr lang="en-US" dirty="0">
              <a:latin typeface="Sanserif"/>
            </a:endParaRPr>
          </a:p>
        </p:txBody>
      </p:sp>
    </p:spTree>
    <p:extLst>
      <p:ext uri="{BB962C8B-B14F-4D97-AF65-F5344CB8AC3E}">
        <p14:creationId xmlns:p14="http://schemas.microsoft.com/office/powerpoint/2010/main" val="25785416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1440" y="198784"/>
            <a:ext cx="8961120" cy="1143000"/>
          </a:xfrm>
        </p:spPr>
        <p:txBody>
          <a:bodyPr lIns="0" rIns="0">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Growth of the Movement </a:t>
            </a:r>
            <a:r>
              <a:rPr kumimoji="0" lang="en-US" altLang="en-US" sz="1600" b="0" i="0" u="none" strike="noStrike" kern="1200" cap="none" spc="0" normalizeH="0" baseline="0" noProof="0" dirty="0">
                <a:ln>
                  <a:noFill/>
                </a:ln>
                <a:solidFill>
                  <a:srgbClr val="C30C20"/>
                </a:solidFill>
                <a:effectLst/>
                <a:uLnTx/>
                <a:uFillTx/>
                <a:latin typeface="Sanserif"/>
                <a:cs typeface="+mj-cs"/>
              </a:rPr>
              <a:t>1</a:t>
            </a:r>
            <a:endParaRPr lang="en-US" noProof="0" dirty="0">
              <a:latin typeface="Sanserif"/>
            </a:endParaRPr>
          </a:p>
        </p:txBody>
      </p:sp>
      <p:sp>
        <p:nvSpPr>
          <p:cNvPr id="9" name="Content Placeholder 2"/>
          <p:cNvSpPr>
            <a:spLocks noGrp="1"/>
          </p:cNvSpPr>
          <p:nvPr>
            <p:ph sz="quarter" idx="20"/>
          </p:nvPr>
        </p:nvSpPr>
        <p:spPr>
          <a:xfrm>
            <a:off x="342900" y="1524000"/>
            <a:ext cx="8283512" cy="50292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Stonewall Rebellion (1969) and the formation of Lambda Legal (1970).</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Protection under the law:</a:t>
            </a:r>
          </a:p>
          <a:p>
            <a:pPr marL="0" marR="0" lvl="1" indent="0" algn="l" defTabSz="457200" rtl="0" eaLnBrk="1" fontAlgn="auto" latinLnBrk="0" hangingPunct="1">
              <a:lnSpc>
                <a:spcPct val="100000"/>
              </a:lnSpc>
              <a:spcBef>
                <a:spcPct val="20000"/>
              </a:spcBef>
              <a:spcAft>
                <a:spcPts val="0"/>
              </a:spcAft>
              <a:buClrTx/>
              <a:buSzTx/>
              <a:buNone/>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Anti-discrimination laws were introduced by a number of state and local governments in the 1980s.</a:t>
            </a:r>
          </a:p>
          <a:p>
            <a:pPr marL="0" marR="0" lvl="1" indent="0" algn="l" defTabSz="457200" rtl="0" eaLnBrk="1" fontAlgn="auto" latinLnBrk="0" hangingPunct="1">
              <a:lnSpc>
                <a:spcPct val="100000"/>
              </a:lnSpc>
              <a:spcBef>
                <a:spcPct val="20000"/>
              </a:spcBef>
              <a:spcAft>
                <a:spcPts val="0"/>
              </a:spcAft>
              <a:buClrTx/>
              <a:buSzTx/>
              <a:buNone/>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Sodomy laws in court:</a:t>
            </a:r>
          </a:p>
          <a:p>
            <a:pPr marL="342900" lvl="1" indent="-342900" defTabSz="457200">
              <a:spcBef>
                <a:spcPct val="20000"/>
              </a:spcBef>
              <a:spcAft>
                <a:spcPts val="0"/>
              </a:spcAft>
              <a:defRPr/>
            </a:pPr>
            <a:r>
              <a:rPr kumimoji="0" lang="en-US" altLang="en-US" sz="2000" b="0" i="1" u="none" strike="noStrike" kern="1200" cap="none" spc="0" normalizeH="0" baseline="0" noProof="0" dirty="0">
                <a:ln>
                  <a:noFill/>
                </a:ln>
                <a:solidFill>
                  <a:prstClr val="black"/>
                </a:solidFill>
                <a:effectLst/>
                <a:uLnTx/>
                <a:uFillTx/>
                <a:latin typeface="Sanserif"/>
                <a:cs typeface="+mn-cs"/>
              </a:rPr>
              <a:t>Bowers v. Hardwick </a:t>
            </a:r>
            <a:r>
              <a:rPr kumimoji="0" lang="en-US" altLang="en-US" sz="2000" b="0" i="0" u="none" strike="noStrike" kern="1200" cap="none" spc="0" normalizeH="0" baseline="0" noProof="0" dirty="0">
                <a:ln>
                  <a:noFill/>
                </a:ln>
                <a:solidFill>
                  <a:prstClr val="black"/>
                </a:solidFill>
                <a:effectLst/>
                <a:uLnTx/>
                <a:uFillTx/>
                <a:latin typeface="Sanserif"/>
                <a:cs typeface="+mn-cs"/>
              </a:rPr>
              <a:t>(1986) upheld Georgia’s </a:t>
            </a:r>
            <a:r>
              <a:rPr kumimoji="0" lang="en-US" altLang="en-US" sz="2000" b="0" i="0" u="none" strike="noStrike" kern="1200" cap="none" spc="0" normalizeH="0" baseline="0" noProof="0" dirty="0" err="1">
                <a:ln>
                  <a:noFill/>
                </a:ln>
                <a:solidFill>
                  <a:prstClr val="black"/>
                </a:solidFill>
                <a:effectLst/>
                <a:uLnTx/>
                <a:uFillTx/>
                <a:latin typeface="Sanserif"/>
                <a:cs typeface="+mn-cs"/>
              </a:rPr>
              <a:t>antisodomy</a:t>
            </a:r>
            <a:r>
              <a:rPr kumimoji="0" lang="en-US" altLang="en-US" sz="2000" b="0" i="0" u="none" strike="noStrike" kern="1200" cap="none" spc="0" normalizeH="0" baseline="0" noProof="0" dirty="0">
                <a:ln>
                  <a:noFill/>
                </a:ln>
                <a:solidFill>
                  <a:prstClr val="black"/>
                </a:solidFill>
                <a:effectLst/>
                <a:uLnTx/>
                <a:uFillTx/>
                <a:latin typeface="Sanserif"/>
                <a:cs typeface="+mn-cs"/>
              </a:rPr>
              <a:t> law.</a:t>
            </a:r>
          </a:p>
          <a:p>
            <a:pPr marL="342900" lvl="1" indent="-342900" defTabSz="457200">
              <a:spcBef>
                <a:spcPct val="20000"/>
              </a:spcBef>
              <a:spcAft>
                <a:spcPts val="0"/>
              </a:spcAft>
              <a:defRPr/>
            </a:pPr>
            <a:r>
              <a:rPr kumimoji="0" lang="en-US" altLang="en-US" sz="2000" b="0" i="1" u="none" strike="noStrike" kern="1200" cap="none" spc="0" normalizeH="0" baseline="0" noProof="0" dirty="0">
                <a:ln>
                  <a:noFill/>
                </a:ln>
                <a:solidFill>
                  <a:prstClr val="black"/>
                </a:solidFill>
                <a:effectLst/>
                <a:uLnTx/>
                <a:uFillTx/>
                <a:latin typeface="Sanserif"/>
                <a:cs typeface="+mn-cs"/>
              </a:rPr>
              <a:t>Lawrence v. Texas </a:t>
            </a:r>
            <a:r>
              <a:rPr kumimoji="0" lang="en-US" altLang="en-US" sz="2000" b="0" i="0" u="none" strike="noStrike" kern="1200" cap="none" spc="0" normalizeH="0" baseline="0" noProof="0" dirty="0">
                <a:ln>
                  <a:noFill/>
                </a:ln>
                <a:solidFill>
                  <a:prstClr val="black"/>
                </a:solidFill>
                <a:effectLst/>
                <a:uLnTx/>
                <a:uFillTx/>
                <a:latin typeface="Sanserif"/>
                <a:cs typeface="+mn-cs"/>
              </a:rPr>
              <a:t>(2003) overturned the </a:t>
            </a:r>
            <a:r>
              <a:rPr kumimoji="0" lang="en-US" altLang="en-US" sz="2000" b="0" i="1" u="none" strike="noStrike" kern="1200" cap="none" spc="0" normalizeH="0" baseline="0" noProof="0" dirty="0">
                <a:ln>
                  <a:noFill/>
                </a:ln>
                <a:solidFill>
                  <a:prstClr val="black"/>
                </a:solidFill>
                <a:effectLst/>
                <a:uLnTx/>
                <a:uFillTx/>
                <a:latin typeface="Sanserif"/>
                <a:cs typeface="+mn-cs"/>
              </a:rPr>
              <a:t>Bowers</a:t>
            </a:r>
            <a:r>
              <a:rPr kumimoji="0" lang="en-US" altLang="en-US" sz="2000" b="0" i="0" u="none" strike="noStrike" kern="1200" cap="none" spc="0" normalizeH="0" baseline="0" noProof="0" dirty="0">
                <a:ln>
                  <a:noFill/>
                </a:ln>
                <a:solidFill>
                  <a:prstClr val="black"/>
                </a:solidFill>
                <a:effectLst/>
                <a:uLnTx/>
                <a:uFillTx/>
                <a:latin typeface="Sanserif"/>
                <a:cs typeface="+mn-cs"/>
              </a:rPr>
              <a:t> decision.</a:t>
            </a:r>
          </a:p>
          <a:p>
            <a:pPr marL="0" marR="0" lvl="1" indent="0" algn="l" defTabSz="457200" rtl="0" eaLnBrk="1" fontAlgn="auto" latinLnBrk="0" hangingPunct="1">
              <a:lnSpc>
                <a:spcPct val="100000"/>
              </a:lnSpc>
              <a:spcBef>
                <a:spcPct val="20000"/>
              </a:spcBef>
              <a:spcAft>
                <a:spcPts val="0"/>
              </a:spcAft>
              <a:buClrTx/>
              <a:buSzTx/>
              <a:buNone/>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There is still no federal law </a:t>
            </a:r>
            <a:r>
              <a:rPr kumimoji="0" lang="en-US" sz="2400" b="0" i="0" u="none" strike="noStrike" kern="1200" cap="none" spc="0" normalizeH="0" baseline="0" noProof="0" dirty="0">
                <a:ln>
                  <a:noFill/>
                </a:ln>
                <a:solidFill>
                  <a:prstClr val="black"/>
                </a:solidFill>
                <a:effectLst/>
                <a:uLnTx/>
                <a:uFillTx/>
                <a:latin typeface="Sanserif"/>
                <a:cs typeface="+mn-cs"/>
              </a:rPr>
              <a:t>prohibiting LGBTQ+-based discrimination in the workplace.</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40</a:t>
            </a:fld>
            <a:endParaRPr lang="en-US" dirty="0">
              <a:latin typeface="Sanserif"/>
            </a:endParaRPr>
          </a:p>
        </p:txBody>
      </p:sp>
    </p:spTree>
    <p:extLst>
      <p:ext uri="{BB962C8B-B14F-4D97-AF65-F5344CB8AC3E}">
        <p14:creationId xmlns:p14="http://schemas.microsoft.com/office/powerpoint/2010/main" val="25451974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1440" y="198784"/>
            <a:ext cx="8961120" cy="1143000"/>
          </a:xfrm>
        </p:spPr>
        <p:txBody>
          <a:bodyPr lIns="0" rIns="0">
            <a:noAutofit/>
          </a:bodyPr>
          <a:lstStyle/>
          <a:p>
            <a:r>
              <a:rPr lang="en-US" altLang="en-US" noProof="0" dirty="0">
                <a:latin typeface="Sanserif"/>
              </a:rPr>
              <a:t>Growth of the Movement </a:t>
            </a:r>
            <a:r>
              <a:rPr lang="en-US" altLang="en-US" sz="1600" noProof="0" dirty="0">
                <a:latin typeface="Sanserif"/>
              </a:rPr>
              <a:t>2</a:t>
            </a:r>
            <a:endParaRPr lang="en-US" noProof="0" dirty="0">
              <a:latin typeface="Sanserif"/>
            </a:endParaRPr>
          </a:p>
        </p:txBody>
      </p:sp>
      <p:sp>
        <p:nvSpPr>
          <p:cNvPr id="9" name="Content Placeholder 2"/>
          <p:cNvSpPr>
            <a:spLocks noGrp="1"/>
          </p:cNvSpPr>
          <p:nvPr>
            <p:ph sz="quarter" idx="20"/>
          </p:nvPr>
        </p:nvSpPr>
        <p:spPr>
          <a:xfrm>
            <a:off x="342900" y="1524000"/>
            <a:ext cx="8458200" cy="50292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Several states have passed legislation affirming the religious liberty of business owners to refuse service to lesbians, gay men, and transgender people.</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How do we protect personal religious liberties while simultaneously advancing civil rights?</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41</a:t>
            </a:fld>
            <a:endParaRPr lang="en-US" dirty="0">
              <a:latin typeface="Sanserif"/>
            </a:endParaRPr>
          </a:p>
        </p:txBody>
      </p:sp>
    </p:spTree>
    <p:extLst>
      <p:ext uri="{BB962C8B-B14F-4D97-AF65-F5344CB8AC3E}">
        <p14:creationId xmlns:p14="http://schemas.microsoft.com/office/powerpoint/2010/main" val="24910124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1440" y="198784"/>
            <a:ext cx="8961120" cy="1143000"/>
          </a:xfrm>
        </p:spPr>
        <p:txBody>
          <a:bodyPr lIns="0" rIns="0">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Same-Sex Marriage</a:t>
            </a:r>
            <a:endParaRPr lang="en-US" noProof="0" dirty="0">
              <a:latin typeface="Sanserif"/>
            </a:endParaRPr>
          </a:p>
        </p:txBody>
      </p:sp>
      <p:sp>
        <p:nvSpPr>
          <p:cNvPr id="9" name="Content Placeholder 2"/>
          <p:cNvSpPr>
            <a:spLocks noGrp="1"/>
          </p:cNvSpPr>
          <p:nvPr>
            <p:ph sz="quarter" idx="20"/>
          </p:nvPr>
        </p:nvSpPr>
        <p:spPr>
          <a:xfrm>
            <a:off x="342900" y="1524000"/>
            <a:ext cx="8191500" cy="50292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Marriage confers important rights.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Inheritance rights.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Rights to governmental benefits.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Hospital visitation rights.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Decision in </a:t>
            </a:r>
            <a:r>
              <a:rPr kumimoji="0" lang="en-US" altLang="en-US" sz="2800" b="0" i="1" u="none" strike="noStrike" kern="1200" cap="none" spc="0" normalizeH="0" baseline="0" noProof="0" dirty="0">
                <a:ln>
                  <a:noFill/>
                </a:ln>
                <a:solidFill>
                  <a:prstClr val="black"/>
                </a:solidFill>
                <a:effectLst/>
                <a:uLnTx/>
                <a:uFillTx/>
                <a:latin typeface="Sanserif"/>
                <a:cs typeface="+mn-cs"/>
              </a:rPr>
              <a:t>United States v. Windsor</a:t>
            </a:r>
            <a:r>
              <a:rPr kumimoji="0" lang="en-US" altLang="en-US" sz="2800" b="0" i="0" u="none" strike="noStrike" kern="1200" cap="none" spc="0" normalizeH="0" baseline="0" noProof="0" dirty="0">
                <a:ln>
                  <a:noFill/>
                </a:ln>
                <a:solidFill>
                  <a:prstClr val="black"/>
                </a:solidFill>
                <a:effectLst/>
                <a:uLnTx/>
                <a:uFillTx/>
                <a:latin typeface="Sanserif"/>
                <a:cs typeface="+mn-cs"/>
              </a:rPr>
              <a:t> (2013) declared the 1996 Defense of Marriage Act unconstitutional.</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In </a:t>
            </a:r>
            <a:r>
              <a:rPr kumimoji="0" lang="en-US" sz="2800" b="0" i="1" u="none" strike="noStrike" kern="1200" cap="none" spc="0" normalizeH="0" baseline="0" noProof="0" dirty="0">
                <a:ln>
                  <a:noFill/>
                </a:ln>
                <a:solidFill>
                  <a:prstClr val="black"/>
                </a:solidFill>
                <a:effectLst/>
                <a:uLnTx/>
                <a:uFillTx/>
                <a:latin typeface="Sanserif"/>
                <a:cs typeface="+mn-cs"/>
              </a:rPr>
              <a:t>Obergefell v. Hodges </a:t>
            </a:r>
            <a:r>
              <a:rPr kumimoji="0" lang="en-US" sz="2800" b="0" i="0" u="none" strike="noStrike" kern="1200" cap="none" spc="0" normalizeH="0" baseline="0" noProof="0" dirty="0">
                <a:ln>
                  <a:noFill/>
                </a:ln>
                <a:solidFill>
                  <a:prstClr val="black"/>
                </a:solidFill>
                <a:effectLst/>
                <a:uLnTx/>
                <a:uFillTx/>
                <a:latin typeface="Sanserif"/>
                <a:cs typeface="+mn-cs"/>
              </a:rPr>
              <a:t>(2015), the Supreme Court found the right to marry was a fundamental liberty and was protected by the due process clause of the Fourteenth Amendment.</a:t>
            </a:r>
            <a:endParaRPr kumimoji="0" lang="en-US" altLang="en-US" sz="2800" b="0" i="0" u="none" strike="noStrike" kern="1200" cap="none" spc="0" normalizeH="0" baseline="0" noProof="0" dirty="0">
              <a:ln>
                <a:noFill/>
              </a:ln>
              <a:solidFill>
                <a:prstClr val="black"/>
              </a:solidFill>
              <a:effectLst/>
              <a:uLnTx/>
              <a:uFillTx/>
              <a:latin typeface="Sanserif"/>
              <a:cs typeface="+mn-cs"/>
            </a:endParaRP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42</a:t>
            </a:fld>
            <a:endParaRPr lang="en-US" dirty="0">
              <a:latin typeface="Sanserif"/>
            </a:endParaRPr>
          </a:p>
        </p:txBody>
      </p:sp>
    </p:spTree>
    <p:extLst>
      <p:ext uri="{BB962C8B-B14F-4D97-AF65-F5344CB8AC3E}">
        <p14:creationId xmlns:p14="http://schemas.microsoft.com/office/powerpoint/2010/main" val="12157963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1440" y="198784"/>
            <a:ext cx="8961120" cy="1143000"/>
          </a:xfrm>
        </p:spPr>
        <p:txBody>
          <a:bodyPr lIns="0" rIns="0">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Native Americans’ Rights</a:t>
            </a:r>
            <a:endParaRPr lang="en-US" noProof="0" dirty="0">
              <a:latin typeface="Sanserif"/>
            </a:endParaRPr>
          </a:p>
        </p:txBody>
      </p:sp>
      <p:sp>
        <p:nvSpPr>
          <p:cNvPr id="9" name="Content Placeholder 2"/>
          <p:cNvSpPr>
            <a:spLocks noGrp="1"/>
          </p:cNvSpPr>
          <p:nvPr>
            <p:ph sz="quarter" idx="20"/>
          </p:nvPr>
        </p:nvSpPr>
        <p:spPr>
          <a:xfrm>
            <a:off x="342900" y="1524000"/>
            <a:ext cx="8191500" cy="50292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Until passage of the Indian Citizenship Act of 1924, Native Americans had virtually no rights to U.S. citizenship, and laws that allowed immigrants to become citizens did not apply.</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American Indian Movement (AIM), founded in 1968.</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Indian Civil Rights Act, 1968.</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Indian Gaming Regulatory Act, 1988.</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Even with gaming profits, the prospects for many Native Americans today remain bleak.</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43</a:t>
            </a:fld>
            <a:endParaRPr lang="en-US" dirty="0">
              <a:latin typeface="Sanserif"/>
            </a:endParaRPr>
          </a:p>
        </p:txBody>
      </p:sp>
    </p:spTree>
    <p:extLst>
      <p:ext uri="{BB962C8B-B14F-4D97-AF65-F5344CB8AC3E}">
        <p14:creationId xmlns:p14="http://schemas.microsoft.com/office/powerpoint/2010/main" val="29342865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1440" y="198784"/>
            <a:ext cx="8961120" cy="1143000"/>
          </a:xfrm>
        </p:spPr>
        <p:txBody>
          <a:bodyPr lIns="0" rIns="0">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Citizens of Latin American Descent</a:t>
            </a:r>
            <a:endParaRPr lang="en-US" noProof="0" dirty="0">
              <a:latin typeface="Sanserif"/>
            </a:endParaRPr>
          </a:p>
        </p:txBody>
      </p:sp>
      <p:sp>
        <p:nvSpPr>
          <p:cNvPr id="9" name="Content Placeholder 2"/>
          <p:cNvSpPr>
            <a:spLocks noGrp="1"/>
          </p:cNvSpPr>
          <p:nvPr>
            <p:ph sz="quarter" idx="20"/>
          </p:nvPr>
        </p:nvSpPr>
        <p:spPr>
          <a:xfrm>
            <a:off x="342900" y="1524000"/>
            <a:ext cx="7962900" cy="50292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U.S. citizens of Latin American descent (Latinos or Latinx) include those whose families hail from Central America, South America, or the Caribbean.</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Latinos are the largest minority group in the U.S.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Over 17 percent of the total U.S. population.</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Of this Latino population, 67 percent is composed of natural-born U.S. citizens.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Group has lower voter turnout rates that others.</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44</a:t>
            </a:fld>
            <a:endParaRPr lang="en-US" dirty="0">
              <a:latin typeface="Sanserif"/>
            </a:endParaRPr>
          </a:p>
        </p:txBody>
      </p:sp>
    </p:spTree>
    <p:extLst>
      <p:ext uri="{BB962C8B-B14F-4D97-AF65-F5344CB8AC3E}">
        <p14:creationId xmlns:p14="http://schemas.microsoft.com/office/powerpoint/2010/main" val="33905458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1440" y="198784"/>
            <a:ext cx="8961120" cy="1143000"/>
          </a:xfrm>
        </p:spPr>
        <p:txBody>
          <a:bodyPr lIns="0" rIns="0">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Early Struggles of Mexican Americans</a:t>
            </a:r>
            <a:endParaRPr lang="en-US" noProof="0" dirty="0">
              <a:latin typeface="Sanserif"/>
            </a:endParaRPr>
          </a:p>
        </p:txBody>
      </p:sp>
      <p:sp>
        <p:nvSpPr>
          <p:cNvPr id="9" name="Content Placeholder 2"/>
          <p:cNvSpPr>
            <a:spLocks noGrp="1"/>
          </p:cNvSpPr>
          <p:nvPr>
            <p:ph sz="quarter" idx="20"/>
          </p:nvPr>
        </p:nvSpPr>
        <p:spPr>
          <a:xfrm>
            <a:off x="342900" y="1524000"/>
            <a:ext cx="8458200" cy="50292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1846, U.S. declared war on Mexico.</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1848: Treaty of Guadalupe Hidalgo.</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Formation of the League of United Latin American Citizens (LULAC) in 1929.</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1" u="none" strike="noStrike" kern="1200" cap="none" spc="0" normalizeH="0" baseline="0" noProof="0" dirty="0">
                <a:ln>
                  <a:noFill/>
                </a:ln>
                <a:solidFill>
                  <a:prstClr val="black"/>
                </a:solidFill>
                <a:effectLst/>
                <a:uLnTx/>
                <a:uFillTx/>
                <a:latin typeface="Sanserif"/>
                <a:cs typeface="+mn-cs"/>
              </a:rPr>
              <a:t>Mendez v. Westminster </a:t>
            </a:r>
            <a:r>
              <a:rPr kumimoji="0" lang="en-US" altLang="en-US" sz="2800" b="0" i="0" u="none" strike="noStrike" kern="1200" cap="none" spc="0" normalizeH="0" baseline="0" noProof="0" dirty="0">
                <a:ln>
                  <a:noFill/>
                </a:ln>
                <a:solidFill>
                  <a:prstClr val="black"/>
                </a:solidFill>
                <a:effectLst/>
                <a:uLnTx/>
                <a:uFillTx/>
                <a:latin typeface="Sanserif"/>
                <a:cs typeface="+mn-cs"/>
              </a:rPr>
              <a:t>(1945) struck down segregated schools in California.</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45</a:t>
            </a:fld>
            <a:endParaRPr lang="en-US" dirty="0">
              <a:latin typeface="Sanserif"/>
            </a:endParaRPr>
          </a:p>
        </p:txBody>
      </p:sp>
    </p:spTree>
    <p:extLst>
      <p:ext uri="{BB962C8B-B14F-4D97-AF65-F5344CB8AC3E}">
        <p14:creationId xmlns:p14="http://schemas.microsoft.com/office/powerpoint/2010/main" val="37451556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1440" y="198784"/>
            <a:ext cx="8961120" cy="1143000"/>
          </a:xfrm>
        </p:spPr>
        <p:txBody>
          <a:bodyPr lIns="0" rIns="0">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The Chicano Movement</a:t>
            </a:r>
            <a:endParaRPr lang="en-US" noProof="0" dirty="0">
              <a:latin typeface="Sanserif"/>
            </a:endParaRPr>
          </a:p>
        </p:txBody>
      </p:sp>
      <p:sp>
        <p:nvSpPr>
          <p:cNvPr id="9" name="Content Placeholder 2"/>
          <p:cNvSpPr>
            <a:spLocks noGrp="1"/>
          </p:cNvSpPr>
          <p:nvPr>
            <p:ph sz="quarter" idx="20"/>
          </p:nvPr>
        </p:nvSpPr>
        <p:spPr>
          <a:xfrm>
            <a:off x="342900" y="1524000"/>
            <a:ext cx="8283512" cy="50292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Chicano Movement was composed of Latino organizations focusing on many issues, including equal employment and educational opportunities.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Cesar Chavez was one of the most widely recognized leaders in the movement.</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United Farm Workers (UFW) organized successful protests and boycotts to improve working conditions and pay for farmworkers.</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46</a:t>
            </a:fld>
            <a:endParaRPr lang="en-US" dirty="0">
              <a:latin typeface="Sanserif"/>
            </a:endParaRPr>
          </a:p>
        </p:txBody>
      </p:sp>
    </p:spTree>
    <p:extLst>
      <p:ext uri="{BB962C8B-B14F-4D97-AF65-F5344CB8AC3E}">
        <p14:creationId xmlns:p14="http://schemas.microsoft.com/office/powerpoint/2010/main" val="36797006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828800" y="260669"/>
            <a:ext cx="5105400" cy="1143000"/>
          </a:xfrm>
        </p:spPr>
        <p:txBody>
          <a:bodyPr lIns="0" rIns="0">
            <a:noAutofit/>
          </a:bodyPr>
          <a:lstStyle/>
          <a:p>
            <a:r>
              <a:rPr kumimoji="0" lang="en-US" sz="3600" b="0" i="0" u="none" strike="noStrike" kern="1200" cap="none" spc="0" normalizeH="0" baseline="0" noProof="0" dirty="0">
                <a:ln>
                  <a:noFill/>
                </a:ln>
                <a:solidFill>
                  <a:srgbClr val="C30C20"/>
                </a:solidFill>
                <a:effectLst/>
                <a:uLnTx/>
                <a:uFillTx/>
                <a:latin typeface="Sanserif"/>
                <a:cs typeface="+mj-cs"/>
              </a:rPr>
              <a:t>Immigration and Other Civil Rights Issues </a:t>
            </a:r>
            <a:r>
              <a:rPr kumimoji="0" lang="en-US" sz="1600" b="0" i="0" u="none" strike="noStrike" kern="1200" cap="none" spc="0" normalizeH="0" baseline="0" noProof="0" dirty="0">
                <a:ln>
                  <a:noFill/>
                </a:ln>
                <a:solidFill>
                  <a:srgbClr val="C30C20"/>
                </a:solidFill>
                <a:effectLst/>
                <a:uLnTx/>
                <a:uFillTx/>
                <a:latin typeface="Sanserif"/>
                <a:cs typeface="+mj-cs"/>
              </a:rPr>
              <a:t>1</a:t>
            </a:r>
            <a:endParaRPr lang="en-US" noProof="0" dirty="0">
              <a:latin typeface="Sanserif"/>
            </a:endParaRPr>
          </a:p>
        </p:txBody>
      </p:sp>
      <p:sp>
        <p:nvSpPr>
          <p:cNvPr id="9" name="Content Placeholder 2"/>
          <p:cNvSpPr>
            <a:spLocks noGrp="1"/>
          </p:cNvSpPr>
          <p:nvPr>
            <p:ph sz="quarter" idx="20"/>
          </p:nvPr>
        </p:nvSpPr>
        <p:spPr>
          <a:xfrm>
            <a:off x="342900" y="1524000"/>
            <a:ext cx="8458200" cy="50292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There are approximately 10.5 million undocumented immigrants in the United States.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About 47 percent are Hispanic.</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In 2003, U.S. Immigration and Customs Enforcement (ICE) was created to enforce immigration laws.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President Donald Trump in 2017 issued an executive order that expanded the grounds of who could be considered “removable aliens.”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Beginning in July 2019, ICE deported 267,258 individuals.</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47</a:t>
            </a:fld>
            <a:endParaRPr lang="en-US" dirty="0">
              <a:latin typeface="Sanserif"/>
            </a:endParaRPr>
          </a:p>
        </p:txBody>
      </p:sp>
    </p:spTree>
    <p:extLst>
      <p:ext uri="{BB962C8B-B14F-4D97-AF65-F5344CB8AC3E}">
        <p14:creationId xmlns:p14="http://schemas.microsoft.com/office/powerpoint/2010/main" val="11705138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072640" y="260669"/>
            <a:ext cx="4632960" cy="1143000"/>
          </a:xfrm>
        </p:spPr>
        <p:txBody>
          <a:bodyPr lIns="0" rIns="0">
            <a:noAutofit/>
          </a:bodyPr>
          <a:lstStyle/>
          <a:p>
            <a:r>
              <a:rPr kumimoji="0" lang="en-US" sz="3600" b="0" i="0" u="none" strike="noStrike" kern="1200" cap="none" spc="0" normalizeH="0" baseline="0" noProof="0" dirty="0">
                <a:ln>
                  <a:noFill/>
                </a:ln>
                <a:solidFill>
                  <a:srgbClr val="C30C20"/>
                </a:solidFill>
                <a:effectLst/>
                <a:uLnTx/>
                <a:uFillTx/>
                <a:latin typeface="Sanserif"/>
                <a:cs typeface="+mj-cs"/>
              </a:rPr>
              <a:t>Immigration and Other Civil Rights Issues </a:t>
            </a:r>
            <a:r>
              <a:rPr kumimoji="0" lang="en-US" sz="1600" b="0" i="0" u="none" strike="noStrike" kern="1200" cap="none" spc="0" normalizeH="0" baseline="0" noProof="0" dirty="0">
                <a:ln>
                  <a:noFill/>
                </a:ln>
                <a:solidFill>
                  <a:srgbClr val="C30C20"/>
                </a:solidFill>
                <a:effectLst/>
                <a:uLnTx/>
                <a:uFillTx/>
                <a:latin typeface="Sanserif"/>
                <a:cs typeface="+mj-cs"/>
              </a:rPr>
              <a:t>2</a:t>
            </a:r>
            <a:endParaRPr lang="en-US" noProof="0" dirty="0">
              <a:latin typeface="Sanserif"/>
            </a:endParaRPr>
          </a:p>
        </p:txBody>
      </p:sp>
      <p:sp>
        <p:nvSpPr>
          <p:cNvPr id="9" name="Content Placeholder 2"/>
          <p:cNvSpPr>
            <a:spLocks noGrp="1"/>
          </p:cNvSpPr>
          <p:nvPr>
            <p:ph sz="quarter" idx="20"/>
          </p:nvPr>
        </p:nvSpPr>
        <p:spPr>
          <a:xfrm>
            <a:off x="342900" y="1524000"/>
            <a:ext cx="8283512" cy="50292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Four primary approaches have been discussed nationally to address illegal immigration:</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Implementing mass deportations.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Offering pathways to citizenship for families with children born in the United States.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Providing temporary reprieves from deportation without a pathway to citizenship.</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Providing refugee status to unaccompanied minors fleeing their home countries.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Issue will continue to be a contentious one.</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48</a:t>
            </a:fld>
            <a:endParaRPr lang="en-US" dirty="0">
              <a:latin typeface="Sanserif"/>
            </a:endParaRPr>
          </a:p>
        </p:txBody>
      </p:sp>
    </p:spTree>
    <p:extLst>
      <p:ext uri="{BB962C8B-B14F-4D97-AF65-F5344CB8AC3E}">
        <p14:creationId xmlns:p14="http://schemas.microsoft.com/office/powerpoint/2010/main" val="4181385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1440" y="198784"/>
            <a:ext cx="8961120" cy="1143000"/>
          </a:xfrm>
        </p:spPr>
        <p:txBody>
          <a:bodyPr lIns="0" rIns="0">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Citizens of Asian Descent</a:t>
            </a:r>
            <a:endParaRPr lang="en-US" noProof="0" dirty="0">
              <a:latin typeface="Sanserif"/>
            </a:endParaRPr>
          </a:p>
        </p:txBody>
      </p:sp>
      <p:sp>
        <p:nvSpPr>
          <p:cNvPr id="9" name="Content Placeholder 2"/>
          <p:cNvSpPr>
            <a:spLocks noGrp="1"/>
          </p:cNvSpPr>
          <p:nvPr>
            <p:ph sz="quarter" idx="20"/>
          </p:nvPr>
        </p:nvSpPr>
        <p:spPr>
          <a:xfrm>
            <a:off x="342900" y="1524000"/>
            <a:ext cx="8458200" cy="50292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Asian Americans are from a number of different countries and diverse cultures, religions, histories, and languages.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Like other nonwhite groups, Asian Americans have had to fight continually for their civil rights.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Civil rights groups formed to take up the cause.</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Immigration and Nationality Act of 1952.</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49</a:t>
            </a:fld>
            <a:endParaRPr lang="en-US" dirty="0">
              <a:latin typeface="Sanserif"/>
            </a:endParaRPr>
          </a:p>
        </p:txBody>
      </p:sp>
    </p:spTree>
    <p:extLst>
      <p:ext uri="{BB962C8B-B14F-4D97-AF65-F5344CB8AC3E}">
        <p14:creationId xmlns:p14="http://schemas.microsoft.com/office/powerpoint/2010/main" val="393210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Heightened  or Intermediate Scrutiny</a:t>
            </a:r>
            <a:endParaRPr lang="en-US" b="1" noProof="0" dirty="0">
              <a:solidFill>
                <a:schemeClr val="tx1"/>
              </a:solidFill>
              <a:latin typeface="Sanserif"/>
            </a:endParaRPr>
          </a:p>
        </p:txBody>
      </p:sp>
      <p:sp>
        <p:nvSpPr>
          <p:cNvPr id="9" name="Content Placeholder 2"/>
          <p:cNvSpPr>
            <a:spLocks noGrp="1"/>
          </p:cNvSpPr>
          <p:nvPr>
            <p:ph sz="quarter" idx="20"/>
          </p:nvPr>
        </p:nvSpPr>
        <p:spPr>
          <a:xfrm>
            <a:off x="342900" y="1524000"/>
            <a:ext cx="8152171" cy="3962400"/>
          </a:xfrm>
        </p:spPr>
        <p:txBody>
          <a:bodyPr rIns="0"/>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Courts apply the </a:t>
            </a:r>
            <a:r>
              <a:rPr kumimoji="0" lang="en-US" altLang="en-US" sz="2800" b="1" i="0" u="none" strike="noStrike" kern="1200" cap="none" spc="0" normalizeH="0" baseline="0" noProof="0" dirty="0">
                <a:ln>
                  <a:noFill/>
                </a:ln>
                <a:solidFill>
                  <a:prstClr val="black"/>
                </a:solidFill>
                <a:effectLst/>
                <a:uLnTx/>
                <a:uFillTx/>
                <a:latin typeface="Sanserif"/>
                <a:cs typeface="+mn-cs"/>
              </a:rPr>
              <a:t>heightened scrutiny test </a:t>
            </a:r>
            <a:r>
              <a:rPr kumimoji="0" lang="en-US" altLang="en-US" sz="2800" b="0" i="0" u="none" strike="noStrike" kern="1200" cap="none" spc="0" normalizeH="0" baseline="0" noProof="0" dirty="0">
                <a:ln>
                  <a:noFill/>
                </a:ln>
                <a:solidFill>
                  <a:prstClr val="black"/>
                </a:solidFill>
                <a:effectLst/>
                <a:uLnTx/>
                <a:uFillTx/>
                <a:latin typeface="Sanserif"/>
                <a:cs typeface="+mn-cs"/>
              </a:rPr>
              <a:t>(also known as the </a:t>
            </a:r>
            <a:r>
              <a:rPr kumimoji="0" lang="en-US" altLang="en-US" sz="2800" b="1" i="0" u="none" strike="noStrike" kern="1200" cap="none" spc="0" normalizeH="0" baseline="0" noProof="0" dirty="0">
                <a:ln>
                  <a:noFill/>
                </a:ln>
                <a:solidFill>
                  <a:prstClr val="black"/>
                </a:solidFill>
                <a:effectLst/>
                <a:uLnTx/>
                <a:uFillTx/>
                <a:latin typeface="Sanserif"/>
                <a:cs typeface="+mn-cs"/>
              </a:rPr>
              <a:t>intermediate scrutiny test</a:t>
            </a:r>
            <a:r>
              <a:rPr kumimoji="0" lang="en-US" altLang="en-US" sz="2800" b="0" i="0" u="none" strike="noStrike" kern="1200" cap="none" spc="0" normalizeH="0" baseline="0" noProof="0" dirty="0">
                <a:ln>
                  <a:noFill/>
                </a:ln>
                <a:solidFill>
                  <a:prstClr val="black"/>
                </a:solidFill>
                <a:effectLst/>
                <a:uLnTx/>
                <a:uFillTx/>
                <a:latin typeface="Sanserif"/>
                <a:cs typeface="+mn-cs"/>
              </a:rPr>
              <a:t>) in sex-based discrimination cases.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Government must show that the sex-based differential treatment is substantially related to an important public interest for which the government is responsible.</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5</a:t>
            </a:fld>
            <a:endParaRPr lang="en-US" dirty="0">
              <a:latin typeface="Sanserif"/>
            </a:endParaRPr>
          </a:p>
        </p:txBody>
      </p:sp>
    </p:spTree>
    <p:extLst>
      <p:ext uri="{BB962C8B-B14F-4D97-AF65-F5344CB8AC3E}">
        <p14:creationId xmlns:p14="http://schemas.microsoft.com/office/powerpoint/2010/main" val="112165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493520" y="255753"/>
            <a:ext cx="6156960" cy="1143000"/>
          </a:xfrm>
        </p:spPr>
        <p:txBody>
          <a:bodyPr lIns="0" rIns="0">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Internment of Japanese Americans During WWII</a:t>
            </a:r>
            <a:endParaRPr lang="en-US" noProof="0" dirty="0">
              <a:latin typeface="Sanserif"/>
            </a:endParaRPr>
          </a:p>
        </p:txBody>
      </p:sp>
      <p:sp>
        <p:nvSpPr>
          <p:cNvPr id="9" name="Content Placeholder 2"/>
          <p:cNvSpPr>
            <a:spLocks noGrp="1"/>
          </p:cNvSpPr>
          <p:nvPr>
            <p:ph sz="quarter" idx="20"/>
          </p:nvPr>
        </p:nvSpPr>
        <p:spPr>
          <a:xfrm>
            <a:off x="342900" y="1524000"/>
            <a:ext cx="8191500" cy="50292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Americans of Japanese ancestry were forced to move to government-established camps.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Two-thirds of the 120,000 were native-born U.S. citizens.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Relocated from the West Coast.</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Many lost their homes and businesses.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Activists fought for decades to obtain reparations.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In 1987, President Ronald Reagan signed a bill providing $1.2 billion in reparations.</a:t>
            </a:r>
            <a:endParaRPr kumimoji="0" lang="en-US" altLang="en-US" sz="2800" b="0" i="0" u="none" strike="noStrike" kern="1200" cap="none" spc="0" normalizeH="0" baseline="0" noProof="0" dirty="0">
              <a:ln>
                <a:noFill/>
              </a:ln>
              <a:solidFill>
                <a:prstClr val="black"/>
              </a:solidFill>
              <a:effectLst/>
              <a:uLnTx/>
              <a:uFillTx/>
              <a:latin typeface="Sanserif"/>
              <a:cs typeface="+mn-cs"/>
            </a:endParaRP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50</a:t>
            </a:fld>
            <a:endParaRPr lang="en-US" dirty="0">
              <a:latin typeface="Sanserif"/>
            </a:endParaRPr>
          </a:p>
        </p:txBody>
      </p:sp>
    </p:spTree>
    <p:extLst>
      <p:ext uri="{BB962C8B-B14F-4D97-AF65-F5344CB8AC3E}">
        <p14:creationId xmlns:p14="http://schemas.microsoft.com/office/powerpoint/2010/main" val="6400469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67840" y="272959"/>
            <a:ext cx="5547360" cy="1143000"/>
          </a:xfrm>
        </p:spPr>
        <p:txBody>
          <a:bodyPr lIns="0" rIns="0">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Contemporary Issues for Asian Americans</a:t>
            </a:r>
            <a:endParaRPr lang="en-US" noProof="0" dirty="0">
              <a:latin typeface="Sanserif"/>
            </a:endParaRPr>
          </a:p>
        </p:txBody>
      </p:sp>
      <p:sp>
        <p:nvSpPr>
          <p:cNvPr id="9" name="Content Placeholder 2"/>
          <p:cNvSpPr>
            <a:spLocks noGrp="1"/>
          </p:cNvSpPr>
          <p:nvPr>
            <p:ph sz="quarter" idx="20"/>
          </p:nvPr>
        </p:nvSpPr>
        <p:spPr>
          <a:xfrm>
            <a:off x="342900" y="1524000"/>
            <a:ext cx="8283512" cy="50292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Immigration waves from Asia in the 1960s and 1980s brought different focuses to their communities.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In the 1960s: civil rights.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In the 1980s: voting rights, hate crimes, and employment discrimination.</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Asian Americans have the highest median income compared with the population as a whole, but this varies greatly within Asian origin groups.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Like women, Asian Americans appear to hit a glass ceiling.</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51</a:t>
            </a:fld>
            <a:endParaRPr lang="en-US" dirty="0">
              <a:latin typeface="Sanserif"/>
            </a:endParaRPr>
          </a:p>
        </p:txBody>
      </p:sp>
    </p:spTree>
    <p:extLst>
      <p:ext uri="{BB962C8B-B14F-4D97-AF65-F5344CB8AC3E}">
        <p14:creationId xmlns:p14="http://schemas.microsoft.com/office/powerpoint/2010/main" val="32025837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F17FE35-751E-4686-8BAE-0B901300150A}"/>
              </a:ext>
            </a:extLst>
          </p:cNvPr>
          <p:cNvSpPr>
            <a:spLocks noGrp="1"/>
          </p:cNvSpPr>
          <p:nvPr>
            <p:ph type="title"/>
          </p:nvPr>
        </p:nvSpPr>
        <p:spPr>
          <a:xfrm>
            <a:off x="990599" y="4297602"/>
            <a:ext cx="4048143" cy="1143000"/>
          </a:xfrm>
        </p:spPr>
        <p:txBody>
          <a:bodyPr>
            <a:noAutofit/>
          </a:bodyPr>
          <a:lstStyle/>
          <a:p>
            <a:pPr algn="l"/>
            <a:r>
              <a:rPr kumimoji="0" lang="en-US" sz="2400" b="1" i="0" u="none" strike="noStrike" kern="1200" cap="none" spc="0" normalizeH="0" baseline="0" noProof="0" dirty="0">
                <a:ln>
                  <a:noFill/>
                </a:ln>
                <a:solidFill>
                  <a:srgbClr val="C30C20"/>
                </a:solidFill>
                <a:effectLst/>
                <a:uLnTx/>
                <a:uFillTx/>
                <a:latin typeface="Sanserif"/>
                <a:cs typeface="+mj-cs"/>
              </a:rPr>
              <a:t>Figure 5.3 </a:t>
            </a:r>
            <a:r>
              <a:rPr kumimoji="0" lang="en-US" sz="2400" b="1" i="0" u="none" strike="noStrike" kern="1200" cap="none" spc="0" normalizeH="0" baseline="0" noProof="0" dirty="0">
                <a:ln>
                  <a:noFill/>
                </a:ln>
                <a:solidFill>
                  <a:prstClr val="black"/>
                </a:solidFill>
                <a:effectLst/>
                <a:uLnTx/>
                <a:uFillTx/>
                <a:latin typeface="Sanserif"/>
                <a:cs typeface="+mj-cs"/>
              </a:rPr>
              <a:t>Comparative Asian American Household Incomes</a:t>
            </a:r>
            <a:endParaRPr lang="en-IN" sz="2400" dirty="0">
              <a:latin typeface="Sanserif"/>
            </a:endParaRPr>
          </a:p>
        </p:txBody>
      </p:sp>
      <p:pic>
        <p:nvPicPr>
          <p:cNvPr id="11" name="Picture 2" descr="For example, while the median annual household income for those of Indian origin is $100,000, the income for those of Burmese origin is just $36,000.">
            <a:extLst>
              <a:ext uri="{FF2B5EF4-FFF2-40B4-BE49-F238E27FC236}">
                <a16:creationId xmlns:a16="http://schemas.microsoft.com/office/drawing/2014/main" id="{141AB3B2-08B5-497E-909C-A9E537A31047}"/>
              </a:ext>
            </a:extLst>
          </p:cNvPr>
          <p:cNvPicPr>
            <a:picLocks noGrp="1" noChangeAspect="1"/>
          </p:cNvPicPr>
          <p:nvPr>
            <p:ph sz="quarter" idx="11"/>
          </p:nvPr>
        </p:nvPicPr>
        <p:blipFill rotWithShape="1">
          <a:blip r:embed="rId2" cstate="print">
            <a:extLst>
              <a:ext uri="{28A0092B-C50C-407E-A947-70E740481C1C}">
                <a14:useLocalDpi xmlns:a14="http://schemas.microsoft.com/office/drawing/2010/main" val="0"/>
              </a:ext>
            </a:extLst>
          </a:blip>
          <a:srcRect l="-4387" r="-4387"/>
          <a:stretch/>
        </p:blipFill>
        <p:spPr>
          <a:xfrm>
            <a:off x="5257800" y="76201"/>
            <a:ext cx="3124200" cy="6229296"/>
          </a:xfrm>
        </p:spPr>
      </p:pic>
      <p:sp>
        <p:nvSpPr>
          <p:cNvPr id="10" name="Content Placeholder 2">
            <a:extLst>
              <a:ext uri="{FF2B5EF4-FFF2-40B4-BE49-F238E27FC236}">
                <a16:creationId xmlns:a16="http://schemas.microsoft.com/office/drawing/2014/main" id="{91E80AFF-DAFC-471B-A3BE-B62BA0BB8538}"/>
              </a:ext>
            </a:extLst>
          </p:cNvPr>
          <p:cNvSpPr>
            <a:spLocks noGrp="1"/>
          </p:cNvSpPr>
          <p:nvPr>
            <p:ph sz="quarter" idx="12"/>
          </p:nvPr>
        </p:nvSpPr>
        <p:spPr>
          <a:xfrm>
            <a:off x="990600" y="5446944"/>
            <a:ext cx="4343400" cy="801456"/>
          </a:xfrm>
        </p:spPr>
        <p:txBody>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400" b="0" i="0" u="none" strike="noStrike" kern="1200" cap="none" spc="0" normalizeH="0" baseline="0" noProof="0" dirty="0">
                <a:ln>
                  <a:noFill/>
                </a:ln>
                <a:solidFill>
                  <a:prstClr val="black"/>
                </a:solidFill>
                <a:effectLst/>
                <a:uLnTx/>
                <a:uFillTx/>
                <a:latin typeface="Sanserif"/>
                <a:cs typeface="+mn-cs"/>
              </a:rPr>
              <a:t>This chart shows wide variation in the household incomes of Asian American origin groups.</a:t>
            </a:r>
          </a:p>
        </p:txBody>
      </p:sp>
      <p:sp>
        <p:nvSpPr>
          <p:cNvPr id="16" name="Text Placeholder 4">
            <a:extLst>
              <a:ext uri="{FF2B5EF4-FFF2-40B4-BE49-F238E27FC236}">
                <a16:creationId xmlns:a16="http://schemas.microsoft.com/office/drawing/2014/main" id="{0F777030-C084-49AA-AAA5-92470980C2F7}"/>
              </a:ext>
            </a:extLst>
          </p:cNvPr>
          <p:cNvSpPr>
            <a:spLocks noGrp="1"/>
          </p:cNvSpPr>
          <p:nvPr>
            <p:ph type="body" sz="quarter" idx="18"/>
          </p:nvPr>
        </p:nvSpPr>
        <p:spPr/>
        <p:txBody>
          <a:bodyPr/>
          <a:lstStyle/>
          <a:p>
            <a:r>
              <a:rPr lang="en-IN" dirty="0">
                <a:latin typeface="Sanserif"/>
                <a:hlinkClick r:id="rId3" action="ppaction://hlinksldjump"/>
              </a:rPr>
              <a:t>Access the text alternative for slide images.</a:t>
            </a:r>
          </a:p>
        </p:txBody>
      </p:sp>
      <p:sp>
        <p:nvSpPr>
          <p:cNvPr id="17" name="Text Placeholder 5">
            <a:extLst>
              <a:ext uri="{FF2B5EF4-FFF2-40B4-BE49-F238E27FC236}">
                <a16:creationId xmlns:a16="http://schemas.microsoft.com/office/drawing/2014/main" id="{C91761E3-677F-47B9-A909-37170B5C9724}"/>
              </a:ext>
            </a:extLst>
          </p:cNvPr>
          <p:cNvSpPr>
            <a:spLocks noGrp="1"/>
          </p:cNvSpPr>
          <p:nvPr>
            <p:ph type="body" sz="quarter" idx="19"/>
          </p:nvPr>
        </p:nvSpPr>
        <p:spPr>
          <a:xfrm>
            <a:off x="993429" y="6696604"/>
            <a:ext cx="7610782" cy="161396"/>
          </a:xfrm>
        </p:spPr>
        <p:txBody>
          <a:bodyPr/>
          <a:lstStyle/>
          <a:p>
            <a:pPr marL="0" marR="0" lvl="0" indent="0" algn="r" defTabSz="457200" rtl="0" eaLnBrk="1" fontAlgn="auto" latinLnBrk="0" hangingPunct="1">
              <a:lnSpc>
                <a:spcPct val="100000"/>
              </a:lnSpc>
              <a:spcBef>
                <a:spcPct val="20000"/>
              </a:spcBef>
              <a:spcAft>
                <a:spcPts val="0"/>
              </a:spcAft>
              <a:buClrTx/>
              <a:buSzTx/>
              <a:buFont typeface="Arial"/>
              <a:buNone/>
              <a:tabLst/>
              <a:defRPr/>
            </a:pPr>
            <a:r>
              <a:rPr kumimoji="0" lang="en-US" sz="800" b="1" i="0" u="none" strike="noStrike" kern="1200" cap="none" spc="0" normalizeH="0" baseline="0" noProof="0" dirty="0">
                <a:ln>
                  <a:noFill/>
                </a:ln>
                <a:solidFill>
                  <a:schemeClr val="tx1"/>
                </a:solidFill>
                <a:effectLst/>
                <a:uLnTx/>
                <a:uFillTx/>
                <a:latin typeface="Sanserif"/>
                <a:cs typeface="+mn-cs"/>
              </a:rPr>
              <a:t>SOURCE</a:t>
            </a:r>
            <a:r>
              <a:rPr kumimoji="0" lang="en-US" sz="800" b="0" i="0" u="none" strike="noStrike" kern="1200" cap="none" spc="0" normalizeH="0" baseline="0" noProof="0" dirty="0">
                <a:ln>
                  <a:noFill/>
                </a:ln>
                <a:solidFill>
                  <a:schemeClr val="tx1"/>
                </a:solidFill>
                <a:effectLst/>
                <a:uLnTx/>
                <a:uFillTx/>
                <a:latin typeface="Sanserif"/>
                <a:cs typeface="+mn-cs"/>
              </a:rPr>
              <a:t>: Lopez, Gustavo, Neil G. Ruiz and Eileen Patten. Key facts about Asian Americans, a Diverse and Growing Population. Pew Research Center, September 8, 2017.</a:t>
            </a:r>
          </a:p>
        </p:txBody>
      </p:sp>
      <p:sp>
        <p:nvSpPr>
          <p:cNvPr id="7" name="Slide Number Placeholder 6">
            <a:extLst>
              <a:ext uri="{FF2B5EF4-FFF2-40B4-BE49-F238E27FC236}">
                <a16:creationId xmlns:a16="http://schemas.microsoft.com/office/drawing/2014/main" id="{63E32940-559C-4201-8B6C-8BFC2DA718CD}"/>
              </a:ext>
            </a:extLst>
          </p:cNvPr>
          <p:cNvSpPr>
            <a:spLocks noGrp="1"/>
          </p:cNvSpPr>
          <p:nvPr>
            <p:ph type="sldNum" sz="quarter" idx="10"/>
          </p:nvPr>
        </p:nvSpPr>
        <p:spPr/>
        <p:txBody>
          <a:bodyPr/>
          <a:lstStyle/>
          <a:p>
            <a:fld id="{68151E55-6873-49E2-B8D5-2F265E6F1973}" type="slidenum">
              <a:rPr lang="en-US" smtClean="0">
                <a:latin typeface="Sanserif"/>
              </a:rPr>
              <a:pPr/>
              <a:t>52</a:t>
            </a:fld>
            <a:endParaRPr lang="en-US" dirty="0">
              <a:latin typeface="Sanserif"/>
            </a:endParaRPr>
          </a:p>
        </p:txBody>
      </p:sp>
    </p:spTree>
    <p:extLst>
      <p:ext uri="{BB962C8B-B14F-4D97-AF65-F5344CB8AC3E}">
        <p14:creationId xmlns:p14="http://schemas.microsoft.com/office/powerpoint/2010/main" val="5738215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1440" y="198784"/>
            <a:ext cx="8961120" cy="1143000"/>
          </a:xfrm>
        </p:spPr>
        <p:txBody>
          <a:bodyPr lIns="0" rIns="0">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Citizens with Disabilities</a:t>
            </a:r>
            <a:endParaRPr lang="en-US" noProof="0" dirty="0">
              <a:latin typeface="Sanserif"/>
            </a:endParaRPr>
          </a:p>
        </p:txBody>
      </p:sp>
      <p:sp>
        <p:nvSpPr>
          <p:cNvPr id="9" name="Content Placeholder 2"/>
          <p:cNvSpPr>
            <a:spLocks noGrp="1"/>
          </p:cNvSpPr>
          <p:nvPr>
            <p:ph sz="quarter" idx="20"/>
          </p:nvPr>
        </p:nvSpPr>
        <p:spPr>
          <a:xfrm>
            <a:off x="342900" y="1524000"/>
            <a:ext cx="8283512" cy="50292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Americans with Disabilities Act (ADA) of 1990.</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Defines a disability as any “physical or mental impairment that substantially limits one or more of the major life activities of the individual.”</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Americans with Disabilities Act Amendments of 2008.</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Act broadens what “substantially limits” and “major life activities” mean.</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53</a:t>
            </a:fld>
            <a:endParaRPr lang="en-US" dirty="0">
              <a:latin typeface="Sanserif"/>
            </a:endParaRPr>
          </a:p>
        </p:txBody>
      </p:sp>
    </p:spTree>
    <p:extLst>
      <p:ext uri="{BB962C8B-B14F-4D97-AF65-F5344CB8AC3E}">
        <p14:creationId xmlns:p14="http://schemas.microsoft.com/office/powerpoint/2010/main" val="1731196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950720" y="263127"/>
            <a:ext cx="5242560" cy="1143000"/>
          </a:xfrm>
        </p:spPr>
        <p:txBody>
          <a:bodyPr lIns="0" rIns="0">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When Is Voter Suppression a Threat to Civil Rights?</a:t>
            </a:r>
            <a:endParaRPr lang="en-US" noProof="0" dirty="0">
              <a:latin typeface="Sanserif"/>
            </a:endParaRPr>
          </a:p>
        </p:txBody>
      </p:sp>
      <p:sp>
        <p:nvSpPr>
          <p:cNvPr id="9" name="Content Placeholder 2"/>
          <p:cNvSpPr>
            <a:spLocks noGrp="1"/>
          </p:cNvSpPr>
          <p:nvPr>
            <p:ph sz="quarter" idx="20"/>
          </p:nvPr>
        </p:nvSpPr>
        <p:spPr>
          <a:xfrm>
            <a:off x="342900" y="1600200"/>
            <a:ext cx="8283512" cy="48768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The vote has expanded over time and is no longer limited by race, literacy, and property ownership.</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Voter suppression is the attempt to control the outcome of an election by preventing or discouraging voting among certain categories of people.</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Those who believe voting is a right view barriers to the ballot for legal voters as suppression.</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Those who believe voting is a privilege view access to the ballot as only for the most committed and well informed.</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54</a:t>
            </a:fld>
            <a:endParaRPr lang="en-US" dirty="0">
              <a:latin typeface="Sanserif"/>
            </a:endParaRPr>
          </a:p>
        </p:txBody>
      </p:sp>
    </p:spTree>
    <p:extLst>
      <p:ext uri="{BB962C8B-B14F-4D97-AF65-F5344CB8AC3E}">
        <p14:creationId xmlns:p14="http://schemas.microsoft.com/office/powerpoint/2010/main" val="12730705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1440" y="198784"/>
            <a:ext cx="8961120" cy="1143000"/>
          </a:xfrm>
        </p:spPr>
        <p:txBody>
          <a:bodyPr lIns="0" rIns="0">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Recent Examples of Voter Suppression</a:t>
            </a:r>
            <a:endParaRPr lang="en-US" noProof="0" dirty="0">
              <a:latin typeface="Sanserif"/>
            </a:endParaRPr>
          </a:p>
        </p:txBody>
      </p:sp>
      <p:sp>
        <p:nvSpPr>
          <p:cNvPr id="9" name="Content Placeholder 2"/>
          <p:cNvSpPr>
            <a:spLocks noGrp="1"/>
          </p:cNvSpPr>
          <p:nvPr>
            <p:ph sz="quarter" idx="20"/>
          </p:nvPr>
        </p:nvSpPr>
        <p:spPr>
          <a:xfrm>
            <a:off x="342900" y="1524000"/>
            <a:ext cx="8458200" cy="50292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In the 2018 midterm elections there were claims of significant voter suppression in some states.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Names were purged from voter rolls.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Overly strict rules regarding voter IDs were applied.</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Polls closed early or there were excessively long wait times.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A 2019 story reported poll workers harassed student voters near Sacred Heart University in Connecticut.</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Virginia moved polling places farther from campuses, making access more difficult.</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55</a:t>
            </a:fld>
            <a:endParaRPr lang="en-US" dirty="0">
              <a:latin typeface="Sanserif"/>
            </a:endParaRPr>
          </a:p>
        </p:txBody>
      </p:sp>
    </p:spTree>
    <p:extLst>
      <p:ext uri="{BB962C8B-B14F-4D97-AF65-F5344CB8AC3E}">
        <p14:creationId xmlns:p14="http://schemas.microsoft.com/office/powerpoint/2010/main" val="13820552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1440" y="198784"/>
            <a:ext cx="8961120" cy="1143000"/>
          </a:xfrm>
        </p:spPr>
        <p:txBody>
          <a:bodyPr lIns="0" rIns="0">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The Question of Voter Fraud</a:t>
            </a:r>
            <a:endParaRPr lang="en-US" noProof="0" dirty="0">
              <a:latin typeface="Sanserif"/>
            </a:endParaRPr>
          </a:p>
        </p:txBody>
      </p:sp>
      <p:sp>
        <p:nvSpPr>
          <p:cNvPr id="9" name="Content Placeholder 2"/>
          <p:cNvSpPr>
            <a:spLocks noGrp="1"/>
          </p:cNvSpPr>
          <p:nvPr>
            <p:ph sz="quarter" idx="20"/>
          </p:nvPr>
        </p:nvSpPr>
        <p:spPr>
          <a:xfrm>
            <a:off x="342900" y="1524000"/>
            <a:ext cx="8283512" cy="50292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Research into the 2016 and 2018 elections found:</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Fraud is very rare.</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Voter impersonation is virtually nonexistent.</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Mistakes by voters or voting administrators are mischaracterized as fraud.</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President Trump established and then later dissolved a Presidential Advisory Commission on Election Integrity before it could issue a final report.</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56</a:t>
            </a:fld>
            <a:endParaRPr lang="en-US" dirty="0">
              <a:latin typeface="Sanserif"/>
            </a:endParaRPr>
          </a:p>
        </p:txBody>
      </p:sp>
    </p:spTree>
    <p:extLst>
      <p:ext uri="{BB962C8B-B14F-4D97-AF65-F5344CB8AC3E}">
        <p14:creationId xmlns:p14="http://schemas.microsoft.com/office/powerpoint/2010/main" val="27904948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1440" y="198784"/>
            <a:ext cx="8961120" cy="1143000"/>
          </a:xfrm>
        </p:spPr>
        <p:txBody>
          <a:bodyPr lIns="0" rIns="0">
            <a:noAutofit/>
          </a:bodyPr>
          <a:lstStyle/>
          <a:p>
            <a:r>
              <a:rPr kumimoji="0" lang="en-US" sz="3600" b="0" i="0" u="none" strike="noStrike" kern="1200" cap="none" spc="0" normalizeH="0" baseline="0" noProof="0" dirty="0">
                <a:ln>
                  <a:noFill/>
                </a:ln>
                <a:solidFill>
                  <a:srgbClr val="C30C20"/>
                </a:solidFill>
                <a:effectLst/>
                <a:uLnTx/>
                <a:uFillTx/>
                <a:latin typeface="Sanserif"/>
                <a:cs typeface="+mj-cs"/>
              </a:rPr>
              <a:t>Review </a:t>
            </a:r>
            <a:r>
              <a:rPr kumimoji="0" lang="en-US" sz="1600" b="0" i="0" u="none" strike="noStrike" kern="1200" cap="none" spc="0" normalizeH="0" baseline="0" noProof="0" dirty="0">
                <a:ln>
                  <a:noFill/>
                </a:ln>
                <a:solidFill>
                  <a:srgbClr val="C30C20"/>
                </a:solidFill>
                <a:effectLst/>
                <a:uLnTx/>
                <a:uFillTx/>
                <a:latin typeface="Sanserif"/>
                <a:cs typeface="+mj-cs"/>
              </a:rPr>
              <a:t>1</a:t>
            </a:r>
            <a:endParaRPr lang="en-US" noProof="0" dirty="0">
              <a:latin typeface="Sanserif"/>
            </a:endParaRPr>
          </a:p>
        </p:txBody>
      </p:sp>
      <p:sp>
        <p:nvSpPr>
          <p:cNvPr id="9" name="Content Placeholder 2"/>
          <p:cNvSpPr>
            <a:spLocks noGrp="1"/>
          </p:cNvSpPr>
          <p:nvPr>
            <p:ph sz="quarter" idx="20"/>
          </p:nvPr>
        </p:nvSpPr>
        <p:spPr>
          <a:xfrm>
            <a:off x="342900" y="1524000"/>
            <a:ext cx="8343900" cy="50292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1" i="0" u="none" strike="noStrike" kern="1200" cap="none" spc="0" normalizeH="0" baseline="0" noProof="0" dirty="0">
                <a:ln>
                  <a:noFill/>
                </a:ln>
                <a:solidFill>
                  <a:prstClr val="black"/>
                </a:solidFill>
                <a:effectLst/>
                <a:uLnTx/>
                <a:uFillTx/>
                <a:latin typeface="Sanserif"/>
                <a:cs typeface="+mn-cs"/>
              </a:rPr>
              <a:t>Then</a:t>
            </a:r>
            <a:r>
              <a:rPr kumimoji="0" lang="en-US" sz="2800" b="0" i="0" u="none" strike="noStrike" kern="1200" cap="none" spc="0" normalizeH="0" baseline="0" noProof="0" dirty="0">
                <a:ln>
                  <a:noFill/>
                </a:ln>
                <a:solidFill>
                  <a:prstClr val="black"/>
                </a:solidFill>
                <a:effectLst/>
                <a:uLnTx/>
                <a:uFillTx/>
                <a:latin typeface="Sanserif"/>
                <a:cs typeface="+mn-cs"/>
              </a:rPr>
              <a:t>—African Americans, women, Native Americans, Latinos, and other groups struggled to achieve equality in the United States. </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1" i="0" u="none" strike="noStrike" kern="1200" cap="none" spc="0" normalizeH="0" baseline="0" noProof="0" dirty="0">
                <a:ln>
                  <a:noFill/>
                </a:ln>
                <a:solidFill>
                  <a:prstClr val="black"/>
                </a:solidFill>
                <a:effectLst/>
                <a:uLnTx/>
                <a:uFillTx/>
                <a:latin typeface="Sanserif"/>
                <a:cs typeface="+mn-cs"/>
              </a:rPr>
              <a:t>Now</a:t>
            </a:r>
            <a:r>
              <a:rPr kumimoji="0" lang="en-US" sz="2800" b="0" i="0" u="none" strike="noStrike" kern="1200" cap="none" spc="0" normalizeH="0" baseline="0" noProof="0" dirty="0">
                <a:ln>
                  <a:noFill/>
                </a:ln>
                <a:solidFill>
                  <a:prstClr val="black"/>
                </a:solidFill>
                <a:effectLst/>
                <a:uLnTx/>
                <a:uFillTx/>
                <a:latin typeface="Sanserif"/>
                <a:cs typeface="+mn-cs"/>
              </a:rPr>
              <a:t>—</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solidFill>
                  <a:prstClr val="black"/>
                </a:solidFill>
                <a:effectLst/>
                <a:uLnTx/>
                <a:uFillTx/>
                <a:latin typeface="Sanserif"/>
                <a:cs typeface="+mn-cs"/>
              </a:rPr>
              <a:t>State-sanctioned attempts to control the voting population are being challenged as civil rights violations.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solidFill>
                  <a:prstClr val="black"/>
                </a:solidFill>
                <a:effectLst/>
                <a:uLnTx/>
                <a:uFillTx/>
                <a:latin typeface="Sanserif"/>
                <a:cs typeface="+mn-cs"/>
              </a:rPr>
              <a:t>Changing understandings of gender identity and sexual orientation are altering our definition of civil rights. </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solidFill>
                  <a:prstClr val="black"/>
                </a:solidFill>
                <a:effectLst/>
                <a:uLnTx/>
                <a:uFillTx/>
                <a:latin typeface="Sanserif"/>
                <a:cs typeface="+mn-cs"/>
              </a:rPr>
              <a:t>Communities of color are protesting abuses from law enforcement through the Black Lives Matter movement. </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57</a:t>
            </a:fld>
            <a:endParaRPr lang="en-US" dirty="0">
              <a:latin typeface="Sanserif"/>
            </a:endParaRPr>
          </a:p>
        </p:txBody>
      </p:sp>
    </p:spTree>
    <p:extLst>
      <p:ext uri="{BB962C8B-B14F-4D97-AF65-F5344CB8AC3E}">
        <p14:creationId xmlns:p14="http://schemas.microsoft.com/office/powerpoint/2010/main" val="39632359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1440" y="198784"/>
            <a:ext cx="8961120" cy="1143000"/>
          </a:xfrm>
        </p:spPr>
        <p:txBody>
          <a:bodyPr lIns="0" rIns="0">
            <a:noAutofit/>
          </a:bodyPr>
          <a:lstStyle/>
          <a:p>
            <a:r>
              <a:rPr kumimoji="0" lang="en-US" sz="3600" b="0" i="0" u="none" strike="noStrike" kern="1200" cap="none" spc="0" normalizeH="0" baseline="0" noProof="0" dirty="0">
                <a:ln>
                  <a:noFill/>
                </a:ln>
                <a:solidFill>
                  <a:srgbClr val="C30C20"/>
                </a:solidFill>
                <a:effectLst/>
                <a:uLnTx/>
                <a:uFillTx/>
                <a:latin typeface="Sanserif"/>
                <a:cs typeface="+mj-cs"/>
              </a:rPr>
              <a:t>Review </a:t>
            </a:r>
            <a:r>
              <a:rPr kumimoji="0" lang="en-US" sz="1600" b="0" i="0" u="none" strike="noStrike" kern="1200" cap="none" spc="0" normalizeH="0" baseline="0" noProof="0" dirty="0">
                <a:ln>
                  <a:noFill/>
                </a:ln>
                <a:solidFill>
                  <a:srgbClr val="C30C20"/>
                </a:solidFill>
                <a:effectLst/>
                <a:uLnTx/>
                <a:uFillTx/>
                <a:latin typeface="Sanserif"/>
                <a:cs typeface="+mj-cs"/>
              </a:rPr>
              <a:t>2</a:t>
            </a:r>
            <a:endParaRPr lang="en-US" noProof="0" dirty="0">
              <a:latin typeface="Sanserif"/>
            </a:endParaRPr>
          </a:p>
        </p:txBody>
      </p:sp>
      <p:sp>
        <p:nvSpPr>
          <p:cNvPr id="9" name="Content Placeholder 2"/>
          <p:cNvSpPr>
            <a:spLocks noGrp="1"/>
          </p:cNvSpPr>
          <p:nvPr>
            <p:ph sz="quarter" idx="20"/>
          </p:nvPr>
        </p:nvSpPr>
        <p:spPr>
          <a:xfrm>
            <a:off x="342900" y="1524000"/>
            <a:ext cx="8458200" cy="50292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1" i="0" u="none" strike="noStrike" kern="1200" cap="none" spc="0" normalizeH="0" baseline="0" noProof="0" dirty="0">
                <a:ln>
                  <a:noFill/>
                </a:ln>
                <a:solidFill>
                  <a:prstClr val="black"/>
                </a:solidFill>
                <a:effectLst/>
                <a:uLnTx/>
                <a:uFillTx/>
                <a:latin typeface="Sanserif"/>
                <a:cs typeface="+mn-cs"/>
              </a:rPr>
              <a:t>Next—</a:t>
            </a:r>
            <a:endParaRPr kumimoji="0" lang="en-US" sz="2800" b="0" i="0" u="none" strike="noStrike" kern="1200" cap="none" spc="0" normalizeH="0" baseline="0" noProof="0" dirty="0">
              <a:ln>
                <a:noFill/>
              </a:ln>
              <a:solidFill>
                <a:prstClr val="black"/>
              </a:solidFill>
              <a:effectLst/>
              <a:uLnTx/>
              <a:uFillTx/>
              <a:latin typeface="Sanserif"/>
              <a:cs typeface="+mn-cs"/>
            </a:endParaRP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solidFill>
                  <a:prstClr val="black"/>
                </a:solidFill>
                <a:effectLst/>
                <a:uLnTx/>
                <a:uFillTx/>
                <a:latin typeface="Sanserif"/>
                <a:cs typeface="+mn-cs"/>
              </a:rPr>
              <a:t>What protections will the nation be willing to extend to undocumented immigrants and their children? </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solidFill>
                  <a:prstClr val="black"/>
                </a:solidFill>
                <a:effectLst/>
                <a:uLnTx/>
                <a:uFillTx/>
                <a:latin typeface="Sanserif"/>
                <a:cs typeface="+mn-cs"/>
              </a:rPr>
              <a:t>What will be the impact of new movements such as “Fat Rights” on our understanding of civil rights?</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solidFill>
                  <a:prstClr val="black"/>
                </a:solidFill>
                <a:effectLst/>
                <a:uLnTx/>
                <a:uFillTx/>
                <a:latin typeface="Sanserif"/>
                <a:cs typeface="+mn-cs"/>
              </a:rPr>
              <a:t>Should quality, affordable housing and child care be considered civil rights? </a:t>
            </a:r>
            <a:endParaRPr kumimoji="0" lang="en-US" sz="2600" b="1" i="0" u="none" strike="noStrike" kern="1200" cap="none" spc="0" normalizeH="0" baseline="0" noProof="0" dirty="0">
              <a:ln>
                <a:noFill/>
              </a:ln>
              <a:solidFill>
                <a:prstClr val="black"/>
              </a:solidFill>
              <a:effectLst/>
              <a:uLnTx/>
              <a:uFillTx/>
              <a:latin typeface="Sanserif"/>
              <a:cs typeface="+mn-cs"/>
            </a:endParaRP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58</a:t>
            </a:fld>
            <a:endParaRPr lang="en-US" dirty="0">
              <a:latin typeface="Sanserif"/>
            </a:endParaRPr>
          </a:p>
        </p:txBody>
      </p:sp>
    </p:spTree>
    <p:extLst>
      <p:ext uri="{BB962C8B-B14F-4D97-AF65-F5344CB8AC3E}">
        <p14:creationId xmlns:p14="http://schemas.microsoft.com/office/powerpoint/2010/main" val="36754259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kumimoji="0" lang="en-US" sz="3600" b="0" i="0" u="none" strike="noStrike" kern="1200" cap="none" spc="0" normalizeH="0" baseline="0" noProof="0" dirty="0">
                <a:ln>
                  <a:noFill/>
                </a:ln>
                <a:solidFill>
                  <a:srgbClr val="C30C20"/>
                </a:solidFill>
                <a:effectLst/>
                <a:uLnTx/>
                <a:uFillTx/>
                <a:latin typeface="Sanserif"/>
                <a:cs typeface="+mj-cs"/>
              </a:rPr>
              <a:t>Questions?</a:t>
            </a:r>
            <a:endParaRPr lang="en-US" noProof="0" dirty="0">
              <a:latin typeface="Sanserif"/>
            </a:endParaRPr>
          </a:p>
        </p:txBody>
      </p:sp>
      <p:sp>
        <p:nvSpPr>
          <p:cNvPr id="4" name="Content Placeholder 2" hidden="1">
            <a:extLst>
              <a:ext uri="{FF2B5EF4-FFF2-40B4-BE49-F238E27FC236}">
                <a16:creationId xmlns:a16="http://schemas.microsoft.com/office/drawing/2014/main" id="{12243C3B-2EE6-4349-88FB-EEC5C926DD22}"/>
              </a:ext>
            </a:extLst>
          </p:cNvPr>
          <p:cNvSpPr>
            <a:spLocks noGrp="1"/>
          </p:cNvSpPr>
          <p:nvPr>
            <p:ph sz="quarter" idx="20"/>
          </p:nvPr>
        </p:nvSpPr>
        <p:spPr/>
        <p:txBody>
          <a:bodyPr/>
          <a:lstStyle/>
          <a:p>
            <a:endParaRPr lang="en-US" dirty="0"/>
          </a:p>
        </p:txBody>
      </p:sp>
      <p:sp>
        <p:nvSpPr>
          <p:cNvPr id="7" name="Slide Number Placeholder 3"/>
          <p:cNvSpPr>
            <a:spLocks noGrp="1"/>
          </p:cNvSpPr>
          <p:nvPr>
            <p:ph type="sldNum" sz="quarter" idx="10"/>
          </p:nvPr>
        </p:nvSpPr>
        <p:spPr/>
        <p:txBody>
          <a:bodyPr/>
          <a:lstStyle/>
          <a:p>
            <a:fld id="{68151E55-6873-49E2-B8D5-2F265E6F1973}" type="slidenum">
              <a:rPr lang="en-US" smtClean="0">
                <a:latin typeface="Sanserif"/>
              </a:rPr>
              <a:pPr/>
              <a:t>59</a:t>
            </a:fld>
            <a:endParaRPr lang="en-US" dirty="0">
              <a:latin typeface="Sanserif"/>
            </a:endParaRPr>
          </a:p>
        </p:txBody>
      </p:sp>
    </p:spTree>
    <p:extLst>
      <p:ext uri="{BB962C8B-B14F-4D97-AF65-F5344CB8AC3E}">
        <p14:creationId xmlns:p14="http://schemas.microsoft.com/office/powerpoint/2010/main" val="789136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Ordinary Scrutiny</a:t>
            </a:r>
            <a:endParaRPr lang="en-US" sz="1600" b="1" noProof="0" dirty="0">
              <a:solidFill>
                <a:schemeClr val="tx1"/>
              </a:solidFill>
              <a:latin typeface="Sanserif"/>
            </a:endParaRPr>
          </a:p>
        </p:txBody>
      </p:sp>
      <p:sp>
        <p:nvSpPr>
          <p:cNvPr id="9" name="Content Placeholder 2"/>
          <p:cNvSpPr>
            <a:spLocks noGrp="1"/>
          </p:cNvSpPr>
          <p:nvPr>
            <p:ph sz="quarter" idx="20"/>
          </p:nvPr>
        </p:nvSpPr>
        <p:spPr>
          <a:xfrm>
            <a:off x="342900" y="1524000"/>
            <a:ext cx="8283512" cy="5029200"/>
          </a:xfrm>
        </p:spPr>
        <p:txBody>
          <a:bodyPr rIns="91440"/>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Under the </a:t>
            </a:r>
            <a:r>
              <a:rPr kumimoji="0" lang="en-US" altLang="en-US" sz="2800" b="1" i="0" u="none" strike="noStrike" kern="1200" cap="none" spc="0" normalizeH="0" baseline="0" dirty="0">
                <a:ln>
                  <a:noFill/>
                </a:ln>
                <a:solidFill>
                  <a:prstClr val="black"/>
                </a:solidFill>
                <a:effectLst/>
                <a:uLnTx/>
                <a:uFillTx/>
                <a:latin typeface="Sanserif"/>
                <a:cs typeface="+mn-cs"/>
              </a:rPr>
              <a:t>ordinary</a:t>
            </a:r>
            <a:r>
              <a:rPr kumimoji="0" lang="en-US" altLang="en-US" sz="2800" b="1" i="0" u="none" strike="noStrike" kern="1200" cap="none" spc="0" normalizeH="0" baseline="0" noProof="0" dirty="0">
                <a:ln>
                  <a:noFill/>
                </a:ln>
                <a:solidFill>
                  <a:prstClr val="black"/>
                </a:solidFill>
                <a:effectLst/>
                <a:uLnTx/>
                <a:uFillTx/>
                <a:latin typeface="Sanserif"/>
                <a:cs typeface="+mn-cs"/>
              </a:rPr>
              <a:t> scrutiny test</a:t>
            </a:r>
            <a:r>
              <a:rPr kumimoji="0" lang="en-US" altLang="en-US" sz="2800" b="0" i="0" u="none" strike="noStrike" kern="1200" cap="none" spc="0" normalizeH="0" baseline="0" noProof="0" dirty="0">
                <a:ln>
                  <a:noFill/>
                </a:ln>
                <a:solidFill>
                  <a:prstClr val="black"/>
                </a:solidFill>
                <a:effectLst/>
                <a:uLnTx/>
                <a:uFillTx/>
                <a:latin typeface="Sanserif"/>
                <a:cs typeface="+mn-cs"/>
              </a:rPr>
              <a:t>, courts require governments to show that the differential treatment is a rational means to achieve a legitimate public interest for which the government is responsible.</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Example: legal age discrimination in the establishment of minimum ages for certain activities.</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6</a:t>
            </a:fld>
            <a:endParaRPr lang="en-US" dirty="0">
              <a:latin typeface="Sanserif"/>
            </a:endParaRPr>
          </a:p>
        </p:txBody>
      </p:sp>
    </p:spTree>
    <p:extLst>
      <p:ext uri="{BB962C8B-B14F-4D97-AF65-F5344CB8AC3E}">
        <p14:creationId xmlns:p14="http://schemas.microsoft.com/office/powerpoint/2010/main" val="22309820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1253927B-DC1F-4F0F-A74D-5C52D22E09AA}"/>
              </a:ext>
            </a:extLst>
          </p:cNvPr>
          <p:cNvSpPr>
            <a:spLocks noGrp="1"/>
          </p:cNvSpPr>
          <p:nvPr>
            <p:ph type="title"/>
          </p:nvPr>
        </p:nvSpPr>
        <p:spPr/>
        <p:txBody>
          <a:bodyPr/>
          <a:lstStyle/>
          <a:p>
            <a:r>
              <a:rPr kumimoji="0" lang="en-US" sz="1600" b="0" i="0" u="none" strike="noStrike" kern="1200" cap="none" spc="0" normalizeH="0" baseline="0" noProof="0" dirty="0">
                <a:ln>
                  <a:noFill/>
                </a:ln>
                <a:solidFill>
                  <a:srgbClr val="000000"/>
                </a:solidFill>
                <a:effectLst/>
                <a:uLnTx/>
                <a:uFillTx/>
                <a:latin typeface="Calibri (Body)"/>
                <a:ea typeface="+mj-ea"/>
                <a:cs typeface="Times New Roman" panose="02020603050405020304" pitchFamily="18" charset="0"/>
              </a:rPr>
              <a:t>End of Main Content</a:t>
            </a:r>
            <a:endParaRPr lang="en-IN" dirty="0"/>
          </a:p>
        </p:txBody>
      </p:sp>
      <p:sp>
        <p:nvSpPr>
          <p:cNvPr id="6" name="Text Placeholder 4">
            <a:extLst>
              <a:ext uri="{FF2B5EF4-FFF2-40B4-BE49-F238E27FC236}">
                <a16:creationId xmlns:a16="http://schemas.microsoft.com/office/drawing/2014/main" id="{CDFA34DE-A4DE-4B94-AFF1-051DBD8B508B}"/>
              </a:ext>
            </a:extLst>
          </p:cNvPr>
          <p:cNvSpPr txBox="1">
            <a:spLocks/>
          </p:cNvSpPr>
          <p:nvPr/>
        </p:nvSpPr>
        <p:spPr>
          <a:xfrm>
            <a:off x="0" y="6461722"/>
            <a:ext cx="9144000" cy="400050"/>
          </a:xfrm>
          <a:prstGeom prst="rect">
            <a:avLst/>
          </a:prstGeom>
        </p:spPr>
        <p:txBody>
          <a:bodyPr anchor="ctr"/>
          <a:lstStyle>
            <a:lvl1pPr marL="0" marR="0" indent="0" algn="ctr" defTabSz="685800" rtl="0" eaLnBrk="1" fontAlgn="auto" latinLnBrk="0" hangingPunct="1">
              <a:lnSpc>
                <a:spcPct val="100000"/>
              </a:lnSpc>
              <a:spcBef>
                <a:spcPts val="0"/>
              </a:spcBef>
              <a:spcAft>
                <a:spcPts val="0"/>
              </a:spcAft>
              <a:buClrTx/>
              <a:buSzTx/>
              <a:buFontTx/>
              <a:buNone/>
              <a:tabLst/>
              <a:defRPr sz="900" kern="1200">
                <a:solidFill>
                  <a:schemeClr val="tx2"/>
                </a:solidFill>
                <a:latin typeface="+mn-lt"/>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defTabSz="914400" fontAlgn="base">
              <a:spcBef>
                <a:spcPct val="0"/>
              </a:spcBef>
              <a:spcAft>
                <a:spcPct val="0"/>
              </a:spcAft>
              <a:defRPr/>
            </a:pPr>
            <a:r>
              <a:rPr lang="en-US" sz="800" dirty="0">
                <a:solidFill>
                  <a:srgbClr val="000000"/>
                </a:solidFill>
                <a:latin typeface="Sanserif"/>
              </a:rPr>
              <a:t>Copyright 2022 © McGraw Hill LLC. All rights reserved. No reproduction or distribution without the prior written consent of McGraw Hill LLC.</a:t>
            </a:r>
          </a:p>
        </p:txBody>
      </p:sp>
    </p:spTree>
    <p:extLst>
      <p:ext uri="{BB962C8B-B14F-4D97-AF65-F5344CB8AC3E}">
        <p14:creationId xmlns:p14="http://schemas.microsoft.com/office/powerpoint/2010/main" val="12404419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9DB19-6AF6-42F5-88B1-42001C7C9685}"/>
              </a:ext>
            </a:extLst>
          </p:cNvPr>
          <p:cNvSpPr>
            <a:spLocks noGrp="1"/>
          </p:cNvSpPr>
          <p:nvPr>
            <p:ph type="title"/>
          </p:nvPr>
        </p:nvSpPr>
        <p:spPr>
          <a:xfrm>
            <a:off x="342899" y="2366308"/>
            <a:ext cx="7429501" cy="609600"/>
          </a:xfrm>
        </p:spPr>
        <p:txBody>
          <a:bodyPr/>
          <a:lstStyle/>
          <a:p>
            <a:r>
              <a:rPr kumimoji="0" lang="en-US" sz="2400" i="0" u="none" strike="noStrike" kern="1200" cap="none" spc="0" normalizeH="0" baseline="0" noProof="0" dirty="0">
                <a:ln>
                  <a:noFill/>
                </a:ln>
                <a:effectLst/>
                <a:uLnTx/>
                <a:uFillTx/>
                <a:latin typeface="Sanserif"/>
                <a:cs typeface="+mj-cs"/>
              </a:rPr>
              <a:t>Accessibility Content: Text Alternatives for Images</a:t>
            </a:r>
            <a:endParaRPr lang="en-IN" sz="2400" dirty="0">
              <a:latin typeface="Sanserif"/>
            </a:endParaRPr>
          </a:p>
        </p:txBody>
      </p:sp>
      <p:sp>
        <p:nvSpPr>
          <p:cNvPr id="7" name="Slide Number Placeholder 2">
            <a:extLst>
              <a:ext uri="{FF2B5EF4-FFF2-40B4-BE49-F238E27FC236}">
                <a16:creationId xmlns:a16="http://schemas.microsoft.com/office/drawing/2014/main" id="{11748A4D-2FB6-4831-B9A4-27AA9E5EC684}"/>
              </a:ext>
            </a:extLst>
          </p:cNvPr>
          <p:cNvSpPr>
            <a:spLocks noGrp="1"/>
          </p:cNvSpPr>
          <p:nvPr>
            <p:ph type="sldNum" sz="quarter" idx="10"/>
          </p:nvPr>
        </p:nvSpPr>
        <p:spPr/>
        <p:txBody>
          <a:bodyPr/>
          <a:lstStyle/>
          <a:p>
            <a:fld id="{68151E55-6873-49E2-B8D5-2F265E6F1973}" type="slidenum">
              <a:rPr lang="en-US" smtClean="0">
                <a:latin typeface="Sanserif"/>
              </a:rPr>
              <a:pPr/>
              <a:t>61</a:t>
            </a:fld>
            <a:endParaRPr lang="en-US" dirty="0">
              <a:latin typeface="Sanserif"/>
            </a:endParaRPr>
          </a:p>
        </p:txBody>
      </p:sp>
    </p:spTree>
    <p:extLst>
      <p:ext uri="{BB962C8B-B14F-4D97-AF65-F5344CB8AC3E}">
        <p14:creationId xmlns:p14="http://schemas.microsoft.com/office/powerpoint/2010/main" val="15392083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88B6526-4C4F-47EE-9786-BFD56AA7C1B4}"/>
              </a:ext>
            </a:extLst>
          </p:cNvPr>
          <p:cNvSpPr>
            <a:spLocks noGrp="1"/>
          </p:cNvSpPr>
          <p:nvPr>
            <p:ph type="title"/>
          </p:nvPr>
        </p:nvSpPr>
        <p:spPr/>
        <p:txBody>
          <a:bodyPr/>
          <a:lstStyle/>
          <a:p>
            <a:r>
              <a:rPr kumimoji="0" lang="en-US" sz="2400" b="1" i="0" u="none" strike="noStrike" kern="1200" cap="none" spc="0" normalizeH="0" baseline="0" noProof="0" dirty="0">
                <a:ln>
                  <a:noFill/>
                </a:ln>
                <a:solidFill>
                  <a:srgbClr val="C30C20"/>
                </a:solidFill>
                <a:effectLst/>
                <a:uLnTx/>
                <a:uFillTx/>
                <a:latin typeface="Sanserif"/>
                <a:ea typeface="+mj-ea"/>
                <a:cs typeface="Times New Roman" panose="02020603050405020304" pitchFamily="18" charset="0"/>
              </a:rPr>
              <a:t>Figure 5.1 </a:t>
            </a:r>
            <a:r>
              <a:rPr kumimoji="0" lang="en-US" sz="2400" b="1" i="0" u="none" strike="noStrike" kern="1200" cap="none" spc="0" normalizeH="0" baseline="0" noProof="0" dirty="0">
                <a:ln>
                  <a:noFill/>
                </a:ln>
                <a:solidFill>
                  <a:prstClr val="black"/>
                </a:solidFill>
                <a:effectLst/>
                <a:uLnTx/>
                <a:uFillTx/>
                <a:latin typeface="Sanserif"/>
                <a:ea typeface="+mj-ea"/>
                <a:cs typeface="Times New Roman" panose="02020603050405020304" pitchFamily="18" charset="0"/>
              </a:rPr>
              <a:t>Median Family Wealth by Race/Ethnicity, 1963–2016 </a:t>
            </a:r>
            <a:r>
              <a:rPr kumimoji="0" lang="en-US" sz="2400" b="1" i="0" u="none" strike="noStrike" kern="1200" cap="none" spc="0" normalizeH="0" baseline="0" noProof="0" dirty="0">
                <a:ln>
                  <a:noFill/>
                </a:ln>
                <a:solidFill>
                  <a:srgbClr val="C30C20"/>
                </a:solidFill>
                <a:effectLst/>
                <a:uLnTx/>
                <a:uFillTx/>
                <a:latin typeface="Sanserif"/>
                <a:ea typeface="+mj-ea"/>
                <a:cs typeface="Times New Roman" panose="02020603050405020304" pitchFamily="18" charset="0"/>
              </a:rPr>
              <a:t>– Text Alternative</a:t>
            </a:r>
            <a:endParaRPr lang="en-IN" dirty="0">
              <a:solidFill>
                <a:srgbClr val="C30C20"/>
              </a:solidFill>
            </a:endParaRPr>
          </a:p>
        </p:txBody>
      </p:sp>
      <p:sp>
        <p:nvSpPr>
          <p:cNvPr id="5" name="Text Placeholder 2">
            <a:extLst>
              <a:ext uri="{FF2B5EF4-FFF2-40B4-BE49-F238E27FC236}">
                <a16:creationId xmlns:a16="http://schemas.microsoft.com/office/drawing/2014/main" id="{9F4F92DF-A47E-431E-B6DF-98E3FA417F48}"/>
              </a:ext>
            </a:extLst>
          </p:cNvPr>
          <p:cNvSpPr>
            <a:spLocks noGrp="1"/>
          </p:cNvSpPr>
          <p:nvPr>
            <p:ph type="body" sz="quarter" idx="11"/>
          </p:nvPr>
        </p:nvSpPr>
        <p:spPr/>
        <p:txBody>
          <a:bodyPr/>
          <a:lstStyle/>
          <a:p>
            <a:r>
              <a:rPr lang="en-IN" dirty="0">
                <a:latin typeface="Sanserif"/>
                <a:hlinkClick r:id="rId2" action="ppaction://hlinksldjump"/>
              </a:rPr>
              <a:t>Return to parent-slide containing images.</a:t>
            </a:r>
            <a:endParaRPr lang="en-IN" dirty="0">
              <a:latin typeface="Sanserif"/>
            </a:endParaRPr>
          </a:p>
        </p:txBody>
      </p:sp>
      <p:sp>
        <p:nvSpPr>
          <p:cNvPr id="6" name="Content Placeholder 3">
            <a:extLst>
              <a:ext uri="{FF2B5EF4-FFF2-40B4-BE49-F238E27FC236}">
                <a16:creationId xmlns:a16="http://schemas.microsoft.com/office/drawing/2014/main" id="{5F3C7F72-35BA-4A4D-AD86-C388A5A06BF1}"/>
              </a:ext>
            </a:extLst>
          </p:cNvPr>
          <p:cNvSpPr>
            <a:spLocks noGrp="1"/>
          </p:cNvSpPr>
          <p:nvPr>
            <p:ph sz="quarter" idx="12"/>
          </p:nvPr>
        </p:nvSpPr>
        <p:spPr/>
        <p:txBody>
          <a:bodyPr/>
          <a:lstStyle/>
          <a:p>
            <a:r>
              <a:rPr lang="en-IN" sz="1400" dirty="0">
                <a:latin typeface="Sanserif"/>
              </a:rPr>
              <a:t>Horizontal axis represents year ranging from 1963 to 2016 in increments of 3 from 1989, while vertical axis represents median family wealth ranging from 0 to 200000 dollars in increments of 50000 dollars. </a:t>
            </a:r>
          </a:p>
          <a:p>
            <a:r>
              <a:rPr lang="en-IN" sz="1400" dirty="0">
                <a:latin typeface="Sanserif"/>
              </a:rPr>
              <a:t>The data is as follows:</a:t>
            </a:r>
          </a:p>
          <a:p>
            <a:r>
              <a:rPr lang="en-IN" sz="1400" dirty="0">
                <a:latin typeface="Sanserif"/>
              </a:rPr>
              <a:t>White: </a:t>
            </a:r>
          </a:p>
          <a:p>
            <a:r>
              <a:rPr lang="en-IN" sz="1400" dirty="0">
                <a:latin typeface="Sanserif"/>
              </a:rPr>
              <a:t>Curve begins in 1963 at 50,000 and ends in 2016 at 175,000 passing through the coordinates (1983, 100000), (1989, 140,000), (1992, 115000), (1995, 120000), (1998, 145000), (2001, 160,000), (2004, 175,000), (2007, 200000), (2010, 148000), and (2013, 149000).</a:t>
            </a:r>
          </a:p>
          <a:p>
            <a:r>
              <a:rPr lang="en-IN" sz="1400" dirty="0">
                <a:latin typeface="Sanserif"/>
              </a:rPr>
              <a:t>Non-White:</a:t>
            </a:r>
          </a:p>
          <a:p>
            <a:r>
              <a:rPr lang="en-IN" sz="1400" dirty="0">
                <a:latin typeface="Sanserif"/>
              </a:rPr>
              <a:t>Curve begins in 1963 at 0 and ends in 1983 at 12000 showing an increasing trend after 1963.</a:t>
            </a:r>
          </a:p>
          <a:p>
            <a:r>
              <a:rPr lang="en-IN" sz="1400" dirty="0">
                <a:latin typeface="Sanserif"/>
              </a:rPr>
              <a:t>Black:</a:t>
            </a:r>
          </a:p>
          <a:p>
            <a:r>
              <a:rPr lang="en-IN" sz="1400" dirty="0">
                <a:latin typeface="Sanserif"/>
              </a:rPr>
              <a:t>Curve begins in 1983 at 12,000 and ends in 2016 at 20,000 passing through the coordinates, (1989, 11000), (1992, 15000), (1995, 14500), (1998, 25000), (2001, 27000), (2004, 26000), (2007, 25000), (2010, 20000), and (2013, 15000).</a:t>
            </a:r>
          </a:p>
          <a:p>
            <a:r>
              <a:rPr lang="en-IN" sz="1400" dirty="0">
                <a:latin typeface="Sanserif"/>
              </a:rPr>
              <a:t>Hispanic: </a:t>
            </a:r>
          </a:p>
          <a:p>
            <a:r>
              <a:rPr lang="en-IN" sz="1400" dirty="0">
                <a:latin typeface="Sanserif"/>
              </a:rPr>
              <a:t>Curve begins in 1983 at 11000 and ends in 2016 at 20,500 passing through the coordinates, (1989, 11000), (1992, 14000), (1995, 15000), (1998, 14500), (2001, 14700), (2004, 20000), (2007, 25000), (2010, 20000), and (2013, 15000).</a:t>
            </a:r>
          </a:p>
          <a:p>
            <a:r>
              <a:rPr lang="en-IN" sz="1400" dirty="0">
                <a:latin typeface="Sanserif"/>
              </a:rPr>
              <a:t>Note: All data is approximate.</a:t>
            </a:r>
          </a:p>
        </p:txBody>
      </p:sp>
      <p:sp>
        <p:nvSpPr>
          <p:cNvPr id="7" name="Text Placeholder 4">
            <a:extLst>
              <a:ext uri="{FF2B5EF4-FFF2-40B4-BE49-F238E27FC236}">
                <a16:creationId xmlns:a16="http://schemas.microsoft.com/office/drawing/2014/main" id="{046EC4BE-CA2D-4496-A349-B984059DEFC8}"/>
              </a:ext>
            </a:extLst>
          </p:cNvPr>
          <p:cNvSpPr>
            <a:spLocks noGrp="1"/>
          </p:cNvSpPr>
          <p:nvPr>
            <p:ph type="body" sz="quarter" idx="13"/>
          </p:nvPr>
        </p:nvSpPr>
        <p:spPr>
          <a:xfrm>
            <a:off x="3064800" y="6302374"/>
            <a:ext cx="2980800" cy="309626"/>
          </a:xfrm>
        </p:spPr>
        <p:txBody>
          <a:bodyPr/>
          <a:lstStyle/>
          <a:p>
            <a:pPr marL="0" marR="0" lvl="0" indent="0" algn="ctr"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IN" sz="900" b="0" i="0" u="none" strike="noStrike" kern="1200" cap="none" spc="0" normalizeH="0" baseline="0" noProof="0" dirty="0">
                <a:ln>
                  <a:noFill/>
                </a:ln>
                <a:solidFill>
                  <a:srgbClr val="000000"/>
                </a:solidFill>
                <a:effectLst/>
                <a:uLnTx/>
                <a:uFillTx/>
                <a:latin typeface="Sanserif"/>
                <a:hlinkClick r:id="rId2" action="ppaction://hlinksldjump"/>
              </a:rPr>
              <a:t>Return to parent-slide containing images.</a:t>
            </a:r>
            <a:endParaRPr kumimoji="0" lang="en-IN" sz="900" b="0" i="0" u="none" strike="noStrike" kern="1200" cap="none" spc="0" normalizeH="0" baseline="0" noProof="0" dirty="0">
              <a:ln>
                <a:noFill/>
              </a:ln>
              <a:solidFill>
                <a:srgbClr val="000000"/>
              </a:solidFill>
              <a:effectLst/>
              <a:uLnTx/>
              <a:uFillTx/>
              <a:latin typeface="Sanserif"/>
            </a:endParaRPr>
          </a:p>
        </p:txBody>
      </p:sp>
      <p:sp>
        <p:nvSpPr>
          <p:cNvPr id="3" name="Slide Number Placeholder 5">
            <a:extLst>
              <a:ext uri="{FF2B5EF4-FFF2-40B4-BE49-F238E27FC236}">
                <a16:creationId xmlns:a16="http://schemas.microsoft.com/office/drawing/2014/main" id="{48DC5F88-36C4-4DA9-AC85-8F480A16BAAF}"/>
              </a:ext>
            </a:extLst>
          </p:cNvPr>
          <p:cNvSpPr>
            <a:spLocks noGrp="1"/>
          </p:cNvSpPr>
          <p:nvPr>
            <p:ph type="sldNum" sz="quarter" idx="10"/>
          </p:nvPr>
        </p:nvSpPr>
        <p:spPr/>
        <p:txBody>
          <a:bodyPr/>
          <a:lstStyle/>
          <a:p>
            <a:fld id="{68151E55-6873-49E2-B8D5-2F265E6F1973}" type="slidenum">
              <a:rPr lang="en-US" smtClean="0">
                <a:latin typeface="Sanserif"/>
              </a:rPr>
              <a:pPr/>
              <a:t>62</a:t>
            </a:fld>
            <a:endParaRPr lang="en-US" dirty="0">
              <a:latin typeface="Sanserif"/>
            </a:endParaRPr>
          </a:p>
        </p:txBody>
      </p:sp>
    </p:spTree>
    <p:extLst>
      <p:ext uri="{BB962C8B-B14F-4D97-AF65-F5344CB8AC3E}">
        <p14:creationId xmlns:p14="http://schemas.microsoft.com/office/powerpoint/2010/main" val="31008403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0A094BE-DDEE-4C38-AC17-55413CF5ED38}"/>
              </a:ext>
            </a:extLst>
          </p:cNvPr>
          <p:cNvSpPr>
            <a:spLocks noGrp="1"/>
          </p:cNvSpPr>
          <p:nvPr>
            <p:ph type="title"/>
          </p:nvPr>
        </p:nvSpPr>
        <p:spPr/>
        <p:txBody>
          <a:bodyPr/>
          <a:lstStyle/>
          <a:p>
            <a:r>
              <a:rPr kumimoji="0" lang="en-US" sz="2400" b="1" i="0" u="none" strike="noStrike" kern="1200" cap="none" spc="0" normalizeH="0" baseline="0" noProof="0" dirty="0">
                <a:ln>
                  <a:noFill/>
                </a:ln>
                <a:solidFill>
                  <a:srgbClr val="C30C20"/>
                </a:solidFill>
                <a:effectLst/>
                <a:uLnTx/>
                <a:uFillTx/>
                <a:latin typeface="Sanserif"/>
                <a:ea typeface="+mj-ea"/>
                <a:cs typeface="Times New Roman" panose="02020603050405020304" pitchFamily="18" charset="0"/>
              </a:rPr>
              <a:t>Figure 5.2 </a:t>
            </a:r>
            <a:r>
              <a:rPr kumimoji="0" lang="en-US" sz="2400" b="1" i="0" u="none" strike="noStrike" kern="1200" cap="none" spc="0" normalizeH="0" baseline="0" noProof="0" dirty="0">
                <a:ln>
                  <a:noFill/>
                </a:ln>
                <a:solidFill>
                  <a:prstClr val="black"/>
                </a:solidFill>
                <a:effectLst/>
                <a:uLnTx/>
                <a:uFillTx/>
                <a:latin typeface="Sanserif"/>
                <a:ea typeface="+mj-ea"/>
                <a:cs typeface="Times New Roman" panose="02020603050405020304" pitchFamily="18" charset="0"/>
              </a:rPr>
              <a:t>The Wage Gap, by Gender and Race </a:t>
            </a:r>
            <a:r>
              <a:rPr kumimoji="0" lang="en-US" sz="2400" b="1" i="0" u="none" strike="noStrike" kern="1200" cap="none" spc="0" normalizeH="0" baseline="0" noProof="0" dirty="0">
                <a:ln>
                  <a:noFill/>
                </a:ln>
                <a:solidFill>
                  <a:srgbClr val="C30C20"/>
                </a:solidFill>
                <a:effectLst/>
                <a:uLnTx/>
                <a:uFillTx/>
                <a:latin typeface="Sanserif"/>
                <a:ea typeface="+mj-ea"/>
                <a:cs typeface="Times New Roman" panose="02020603050405020304" pitchFamily="18" charset="0"/>
              </a:rPr>
              <a:t>– Text Alternative</a:t>
            </a:r>
            <a:endParaRPr lang="en-IN" dirty="0">
              <a:solidFill>
                <a:srgbClr val="C30C20"/>
              </a:solidFill>
            </a:endParaRPr>
          </a:p>
        </p:txBody>
      </p:sp>
      <p:sp>
        <p:nvSpPr>
          <p:cNvPr id="11" name="Text Placeholder 2">
            <a:extLst>
              <a:ext uri="{FF2B5EF4-FFF2-40B4-BE49-F238E27FC236}">
                <a16:creationId xmlns:a16="http://schemas.microsoft.com/office/drawing/2014/main" id="{F4474C77-54DE-46AF-93E1-CDC22F4C437E}"/>
              </a:ext>
            </a:extLst>
          </p:cNvPr>
          <p:cNvSpPr>
            <a:spLocks noGrp="1"/>
          </p:cNvSpPr>
          <p:nvPr>
            <p:ph type="body" sz="quarter" idx="11"/>
          </p:nvPr>
        </p:nvSpPr>
        <p:spPr>
          <a:xfrm>
            <a:off x="3020555" y="914401"/>
            <a:ext cx="2980800" cy="563821"/>
          </a:xfrm>
        </p:spPr>
        <p:txBody>
          <a:bodyPr/>
          <a:lstStyle/>
          <a:p>
            <a:pPr marL="0" marR="0" lvl="0" indent="0" algn="ctr"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IN" sz="900" b="0" i="0" u="none" strike="noStrike" kern="1200" cap="none" spc="0" normalizeH="0" baseline="0" noProof="0" dirty="0">
                <a:ln>
                  <a:noFill/>
                </a:ln>
                <a:solidFill>
                  <a:srgbClr val="000000"/>
                </a:solidFill>
                <a:effectLst/>
                <a:uLnTx/>
                <a:uFillTx/>
                <a:latin typeface="Sanserif"/>
                <a:hlinkClick r:id="rId2" action="ppaction://hlinksldjump"/>
              </a:rPr>
              <a:t>Return to parent-slide containing images.</a:t>
            </a:r>
            <a:endParaRPr kumimoji="0" lang="en-IN" sz="900" b="0" i="0" u="none" strike="noStrike" kern="1200" cap="none" spc="0" normalizeH="0" baseline="0" noProof="0" dirty="0">
              <a:ln>
                <a:noFill/>
              </a:ln>
              <a:solidFill>
                <a:srgbClr val="000000"/>
              </a:solidFill>
              <a:effectLst/>
              <a:uLnTx/>
              <a:uFillTx/>
              <a:latin typeface="Sanserif"/>
            </a:endParaRPr>
          </a:p>
        </p:txBody>
      </p:sp>
      <p:sp>
        <p:nvSpPr>
          <p:cNvPr id="12" name="Content Placeholder 3">
            <a:extLst>
              <a:ext uri="{FF2B5EF4-FFF2-40B4-BE49-F238E27FC236}">
                <a16:creationId xmlns:a16="http://schemas.microsoft.com/office/drawing/2014/main" id="{FD0326B5-2EC3-4F91-87E6-514D1DCCC253}"/>
              </a:ext>
            </a:extLst>
          </p:cNvPr>
          <p:cNvSpPr>
            <a:spLocks noGrp="1"/>
          </p:cNvSpPr>
          <p:nvPr>
            <p:ph sz="quarter" idx="12"/>
          </p:nvPr>
        </p:nvSpPr>
        <p:spPr>
          <a:xfrm>
            <a:off x="342001" y="1569779"/>
            <a:ext cx="8459999" cy="3809999"/>
          </a:xfrm>
        </p:spPr>
        <p:txBody>
          <a:bodyPr/>
          <a:lstStyle/>
          <a:p>
            <a:r>
              <a:rPr lang="en-IN" sz="1600" dirty="0">
                <a:latin typeface="Sanserif"/>
              </a:rPr>
              <a:t>A bar graph shows the wage gap by gender and race in comparison to white non-Hispanic men. Asian women 87%, Asian men 117%, white non-Hispanic women 82%, African-American men 73%, African-American women 65%, Latinos 69%, Latinas 58%.</a:t>
            </a:r>
          </a:p>
        </p:txBody>
      </p:sp>
      <p:sp>
        <p:nvSpPr>
          <p:cNvPr id="13" name="Text Placeholder 4">
            <a:extLst>
              <a:ext uri="{FF2B5EF4-FFF2-40B4-BE49-F238E27FC236}">
                <a16:creationId xmlns:a16="http://schemas.microsoft.com/office/drawing/2014/main" id="{FCE3A800-BA21-42F2-8F41-955E08E6B18E}"/>
              </a:ext>
            </a:extLst>
          </p:cNvPr>
          <p:cNvSpPr>
            <a:spLocks noGrp="1"/>
          </p:cNvSpPr>
          <p:nvPr>
            <p:ph type="body" sz="quarter" idx="13"/>
          </p:nvPr>
        </p:nvSpPr>
        <p:spPr>
          <a:xfrm>
            <a:off x="3081600" y="5941557"/>
            <a:ext cx="2980800" cy="611642"/>
          </a:xfrm>
        </p:spPr>
        <p:txBody>
          <a:bodyPr/>
          <a:lstStyle/>
          <a:p>
            <a:pPr marL="0" marR="0" lvl="0" indent="0" algn="ctr"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IN" sz="900" b="0" i="0" u="none" strike="noStrike" kern="1200" cap="none" spc="0" normalizeH="0" baseline="0" noProof="0" dirty="0">
                <a:ln>
                  <a:noFill/>
                </a:ln>
                <a:solidFill>
                  <a:srgbClr val="000000"/>
                </a:solidFill>
                <a:effectLst/>
                <a:uLnTx/>
                <a:uFillTx/>
                <a:latin typeface="Sanserif"/>
                <a:hlinkClick r:id="rId2" action="ppaction://hlinksldjump"/>
              </a:rPr>
              <a:t>Return to parent-slide containing images.</a:t>
            </a:r>
            <a:endParaRPr kumimoji="0" lang="en-IN" sz="900" b="0" i="0" u="none" strike="noStrike" kern="1200" cap="none" spc="0" normalizeH="0" baseline="0" noProof="0" dirty="0">
              <a:ln>
                <a:noFill/>
              </a:ln>
              <a:solidFill>
                <a:srgbClr val="000000"/>
              </a:solidFill>
              <a:effectLst/>
              <a:uLnTx/>
              <a:uFillTx/>
              <a:latin typeface="Sanserif"/>
            </a:endParaRPr>
          </a:p>
        </p:txBody>
      </p:sp>
      <p:sp>
        <p:nvSpPr>
          <p:cNvPr id="9" name="Slide Number Placeholder 5">
            <a:extLst>
              <a:ext uri="{FF2B5EF4-FFF2-40B4-BE49-F238E27FC236}">
                <a16:creationId xmlns:a16="http://schemas.microsoft.com/office/drawing/2014/main" id="{0CF6CAC8-D9A8-47AE-8AC4-A250281A27DF}"/>
              </a:ext>
            </a:extLst>
          </p:cNvPr>
          <p:cNvSpPr>
            <a:spLocks noGrp="1"/>
          </p:cNvSpPr>
          <p:nvPr>
            <p:ph type="sldNum" sz="quarter" idx="10"/>
          </p:nvPr>
        </p:nvSpPr>
        <p:spPr/>
        <p:txBody>
          <a:bodyPr/>
          <a:lstStyle/>
          <a:p>
            <a:fld id="{68151E55-6873-49E2-B8D5-2F265E6F1973}" type="slidenum">
              <a:rPr lang="en-US" smtClean="0">
                <a:latin typeface="Sanserif"/>
              </a:rPr>
              <a:pPr/>
              <a:t>63</a:t>
            </a:fld>
            <a:endParaRPr lang="en-US" dirty="0">
              <a:latin typeface="Sanserif"/>
            </a:endParaRPr>
          </a:p>
        </p:txBody>
      </p:sp>
    </p:spTree>
    <p:extLst>
      <p:ext uri="{BB962C8B-B14F-4D97-AF65-F5344CB8AC3E}">
        <p14:creationId xmlns:p14="http://schemas.microsoft.com/office/powerpoint/2010/main" val="20828798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4FD533F-016C-4E40-B9D5-EAAC8B5FB0E5}"/>
              </a:ext>
            </a:extLst>
          </p:cNvPr>
          <p:cNvSpPr>
            <a:spLocks noGrp="1"/>
          </p:cNvSpPr>
          <p:nvPr>
            <p:ph type="title"/>
          </p:nvPr>
        </p:nvSpPr>
        <p:spPr>
          <a:xfrm>
            <a:off x="990600" y="245602"/>
            <a:ext cx="7430400" cy="810000"/>
          </a:xfrm>
        </p:spPr>
        <p:txBody>
          <a:bodyPr/>
          <a:lstStyle/>
          <a:p>
            <a:r>
              <a:rPr kumimoji="0" lang="en-US" sz="2400" b="1" i="0" u="none" strike="noStrike" kern="1200" cap="none" spc="0" normalizeH="0" baseline="0" noProof="0" dirty="0">
                <a:ln>
                  <a:noFill/>
                </a:ln>
                <a:solidFill>
                  <a:srgbClr val="C30C20"/>
                </a:solidFill>
                <a:effectLst/>
                <a:uLnTx/>
                <a:uFillTx/>
                <a:latin typeface="Sanserif"/>
                <a:cs typeface="+mj-cs"/>
              </a:rPr>
              <a:t>Figure 5.3 </a:t>
            </a:r>
            <a:r>
              <a:rPr kumimoji="0" lang="en-US" sz="2400" b="1" i="0" u="none" strike="noStrike" kern="1200" cap="none" spc="0" normalizeH="0" baseline="0" noProof="0" dirty="0">
                <a:ln>
                  <a:noFill/>
                </a:ln>
                <a:solidFill>
                  <a:prstClr val="black"/>
                </a:solidFill>
                <a:effectLst/>
                <a:uLnTx/>
                <a:uFillTx/>
                <a:latin typeface="Sanserif"/>
                <a:cs typeface="+mj-cs"/>
              </a:rPr>
              <a:t>Comparative Asian American Household Incomes </a:t>
            </a:r>
            <a:r>
              <a:rPr kumimoji="0" lang="en-US" sz="2400" b="1" i="0" u="none" strike="noStrike" kern="1200" cap="none" spc="0" normalizeH="0" baseline="0" noProof="0" dirty="0">
                <a:ln>
                  <a:noFill/>
                </a:ln>
                <a:solidFill>
                  <a:srgbClr val="C30C20"/>
                </a:solidFill>
                <a:effectLst/>
                <a:uLnTx/>
                <a:uFillTx/>
                <a:latin typeface="Sanserif"/>
                <a:ea typeface="+mj-ea"/>
                <a:cs typeface="Times New Roman" panose="02020603050405020304" pitchFamily="18" charset="0"/>
              </a:rPr>
              <a:t>–</a:t>
            </a:r>
            <a:r>
              <a:rPr kumimoji="0" lang="en-US" sz="2400" b="1" i="0" u="none" strike="noStrike" kern="1200" cap="none" spc="0" normalizeH="0" baseline="0" noProof="0" dirty="0">
                <a:ln>
                  <a:noFill/>
                </a:ln>
                <a:solidFill>
                  <a:srgbClr val="C30C20"/>
                </a:solidFill>
                <a:effectLst/>
                <a:uLnTx/>
                <a:uFillTx/>
                <a:latin typeface="Sanserif"/>
                <a:cs typeface="+mj-cs"/>
              </a:rPr>
              <a:t> Text Alternative</a:t>
            </a:r>
            <a:endParaRPr lang="en-IN" dirty="0">
              <a:solidFill>
                <a:srgbClr val="C30C20"/>
              </a:solidFill>
              <a:latin typeface="Sanserif"/>
            </a:endParaRPr>
          </a:p>
        </p:txBody>
      </p:sp>
      <p:sp>
        <p:nvSpPr>
          <p:cNvPr id="5" name="Text Placeholder 2">
            <a:extLst>
              <a:ext uri="{FF2B5EF4-FFF2-40B4-BE49-F238E27FC236}">
                <a16:creationId xmlns:a16="http://schemas.microsoft.com/office/drawing/2014/main" id="{2FB2BFE7-9E6D-4F94-8C37-8F4ACBFA480C}"/>
              </a:ext>
            </a:extLst>
          </p:cNvPr>
          <p:cNvSpPr>
            <a:spLocks noGrp="1"/>
          </p:cNvSpPr>
          <p:nvPr>
            <p:ph type="body" sz="quarter" idx="11"/>
          </p:nvPr>
        </p:nvSpPr>
        <p:spPr>
          <a:xfrm>
            <a:off x="3064800" y="1084201"/>
            <a:ext cx="2980800" cy="287399"/>
          </a:xfrm>
        </p:spPr>
        <p:txBody>
          <a:bodyPr/>
          <a:lstStyle/>
          <a:p>
            <a:pPr marL="0" marR="0" lvl="0" indent="0" algn="ctr"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IN" sz="900" b="0" i="0" u="none" strike="noStrike" kern="1200" cap="none" spc="0" normalizeH="0" baseline="0" noProof="0" dirty="0">
                <a:ln>
                  <a:noFill/>
                </a:ln>
                <a:solidFill>
                  <a:srgbClr val="000000"/>
                </a:solidFill>
                <a:effectLst/>
                <a:uLnTx/>
                <a:uFillTx/>
                <a:latin typeface="Sanserif"/>
                <a:hlinkClick r:id="rId2" action="ppaction://hlinksldjump"/>
              </a:rPr>
              <a:t>Return to parent-slide containing images.</a:t>
            </a:r>
            <a:endParaRPr kumimoji="0" lang="en-IN" sz="900" b="0" i="0" u="none" strike="noStrike" kern="1200" cap="none" spc="0" normalizeH="0" baseline="0" noProof="0" dirty="0">
              <a:ln>
                <a:noFill/>
              </a:ln>
              <a:solidFill>
                <a:srgbClr val="000000"/>
              </a:solidFill>
              <a:effectLst/>
              <a:uLnTx/>
              <a:uFillTx/>
              <a:latin typeface="Sanserif"/>
            </a:endParaRPr>
          </a:p>
        </p:txBody>
      </p:sp>
      <p:sp>
        <p:nvSpPr>
          <p:cNvPr id="6" name="Content Placeholder 3">
            <a:extLst>
              <a:ext uri="{FF2B5EF4-FFF2-40B4-BE49-F238E27FC236}">
                <a16:creationId xmlns:a16="http://schemas.microsoft.com/office/drawing/2014/main" id="{A2D0B8D4-B843-40D5-BC44-03E2D2042705}"/>
              </a:ext>
            </a:extLst>
          </p:cNvPr>
          <p:cNvSpPr>
            <a:spLocks noGrp="1"/>
          </p:cNvSpPr>
          <p:nvPr>
            <p:ph sz="quarter" idx="12"/>
          </p:nvPr>
        </p:nvSpPr>
        <p:spPr/>
        <p:txBody>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Sanserif"/>
                <a:cs typeface="+mn-cs"/>
              </a:rPr>
              <a:t>Median annual household income:</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anserif"/>
                <a:cs typeface="+mn-cs"/>
              </a:rPr>
              <a:t>All United States $53,600.</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anserif"/>
                <a:cs typeface="+mn-cs"/>
              </a:rPr>
              <a:t>Asian Americans $73,060.</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anserif"/>
                <a:cs typeface="+mn-cs"/>
              </a:rPr>
              <a:t>Bangladeshi $49,800.</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anserif"/>
                <a:cs typeface="+mn-cs"/>
              </a:rPr>
              <a:t>Hmong $48,000.</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anserif"/>
                <a:cs typeface="+mn-cs"/>
              </a:rPr>
              <a:t>Nepalese $43,500.</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anserif"/>
                <a:cs typeface="+mn-cs"/>
              </a:rPr>
              <a:t>Burmese $36,000.</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anserif"/>
                <a:cs typeface="+mn-cs"/>
              </a:rPr>
              <a:t>Indian $100,000.</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anserif"/>
                <a:cs typeface="+mn-cs"/>
              </a:rPr>
              <a:t>Filipino $80,000.</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anserif"/>
                <a:cs typeface="+mn-cs"/>
              </a:rPr>
              <a:t>Japanese $74,000.</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anserif"/>
                <a:cs typeface="+mn-cs"/>
              </a:rPr>
              <a:t>Sri Lankan $74,000.</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anserif"/>
                <a:cs typeface="+mn-cs"/>
              </a:rPr>
              <a:t>Korean $70,000.</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anserif"/>
                <a:cs typeface="+mn-cs"/>
              </a:rPr>
              <a:t>Chinese $60,000.</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anserif"/>
                <a:cs typeface="+mn-cs"/>
              </a:rPr>
              <a:t>Thai $54,500.</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anserif"/>
                <a:cs typeface="+mn-cs"/>
              </a:rPr>
              <a:t>Vietnamese $60,000.</a:t>
            </a:r>
          </a:p>
        </p:txBody>
      </p:sp>
      <p:sp>
        <p:nvSpPr>
          <p:cNvPr id="7" name="Text Placeholder 4">
            <a:extLst>
              <a:ext uri="{FF2B5EF4-FFF2-40B4-BE49-F238E27FC236}">
                <a16:creationId xmlns:a16="http://schemas.microsoft.com/office/drawing/2014/main" id="{575CE3C2-5ED2-4FB7-9E65-31645997CD52}"/>
              </a:ext>
            </a:extLst>
          </p:cNvPr>
          <p:cNvSpPr>
            <a:spLocks noGrp="1"/>
          </p:cNvSpPr>
          <p:nvPr>
            <p:ph type="body" sz="quarter" idx="13"/>
          </p:nvPr>
        </p:nvSpPr>
        <p:spPr>
          <a:xfrm>
            <a:off x="3191400" y="6248400"/>
            <a:ext cx="2980800" cy="281199"/>
          </a:xfrm>
        </p:spPr>
        <p:txBody>
          <a:bodyPr/>
          <a:lstStyle/>
          <a:p>
            <a:pPr marL="0" marR="0" lvl="0" indent="0" algn="ctr"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IN" sz="900" b="0" i="0" u="none" strike="noStrike" kern="1200" cap="none" spc="0" normalizeH="0" baseline="0" noProof="0" dirty="0">
                <a:ln>
                  <a:noFill/>
                </a:ln>
                <a:solidFill>
                  <a:srgbClr val="000000"/>
                </a:solidFill>
                <a:effectLst/>
                <a:uLnTx/>
                <a:uFillTx/>
                <a:latin typeface="Sanserif"/>
                <a:hlinkClick r:id="rId2" action="ppaction://hlinksldjump"/>
              </a:rPr>
              <a:t>Return to parent-slide containing images.</a:t>
            </a:r>
            <a:endParaRPr kumimoji="0" lang="en-IN" sz="900" b="0" i="0" u="none" strike="noStrike" kern="1200" cap="none" spc="0" normalizeH="0" baseline="0" noProof="0" dirty="0">
              <a:ln>
                <a:noFill/>
              </a:ln>
              <a:solidFill>
                <a:srgbClr val="000000"/>
              </a:solidFill>
              <a:effectLst/>
              <a:uLnTx/>
              <a:uFillTx/>
              <a:latin typeface="Sanserif"/>
            </a:endParaRPr>
          </a:p>
        </p:txBody>
      </p:sp>
      <p:sp>
        <p:nvSpPr>
          <p:cNvPr id="3" name="Slide Number Placeholder 5">
            <a:extLst>
              <a:ext uri="{FF2B5EF4-FFF2-40B4-BE49-F238E27FC236}">
                <a16:creationId xmlns:a16="http://schemas.microsoft.com/office/drawing/2014/main" id="{961D4B5F-2CCC-4826-8FB8-CB6D76D8782E}"/>
              </a:ext>
            </a:extLst>
          </p:cNvPr>
          <p:cNvSpPr>
            <a:spLocks noGrp="1"/>
          </p:cNvSpPr>
          <p:nvPr>
            <p:ph type="sldNum" sz="quarter" idx="10"/>
          </p:nvPr>
        </p:nvSpPr>
        <p:spPr/>
        <p:txBody>
          <a:bodyPr/>
          <a:lstStyle/>
          <a:p>
            <a:fld id="{68151E55-6873-49E2-B8D5-2F265E6F1973}" type="slidenum">
              <a:rPr lang="en-US" smtClean="0">
                <a:latin typeface="Sanserif"/>
              </a:rPr>
              <a:pPr/>
              <a:t>64</a:t>
            </a:fld>
            <a:endParaRPr lang="en-US" dirty="0">
              <a:latin typeface="Sanserif"/>
            </a:endParaRPr>
          </a:p>
        </p:txBody>
      </p:sp>
    </p:spTree>
    <p:extLst>
      <p:ext uri="{BB962C8B-B14F-4D97-AF65-F5344CB8AC3E}">
        <p14:creationId xmlns:p14="http://schemas.microsoft.com/office/powerpoint/2010/main" val="20871448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255753"/>
            <a:ext cx="7299960" cy="1143000"/>
          </a:xfrm>
        </p:spPr>
        <p:txBody>
          <a:bodyPr lIns="0" rIns="0">
            <a:noAutofit/>
          </a:bodyPr>
          <a:lstStyle/>
          <a:p>
            <a:r>
              <a:rPr kumimoji="0" lang="en-US" sz="3600" b="0" i="0" u="none" strike="noStrike" kern="1200" cap="none" spc="0" normalizeH="0" baseline="0" noProof="0" dirty="0">
                <a:ln>
                  <a:noFill/>
                </a:ln>
                <a:solidFill>
                  <a:srgbClr val="C30C20"/>
                </a:solidFill>
                <a:effectLst/>
                <a:uLnTx/>
                <a:uFillTx/>
                <a:latin typeface="Sanserif"/>
                <a:cs typeface="+mj-cs"/>
              </a:rPr>
              <a:t>Fat Rights: Prohibiting Weight Discrimination at Work</a:t>
            </a:r>
            <a:endParaRPr lang="en-US" b="1" noProof="0" dirty="0">
              <a:solidFill>
                <a:schemeClr val="tx1"/>
              </a:solidFill>
              <a:latin typeface="Sanserif"/>
            </a:endParaRPr>
          </a:p>
        </p:txBody>
      </p:sp>
      <p:sp>
        <p:nvSpPr>
          <p:cNvPr id="9" name="Content Placeholder 2"/>
          <p:cNvSpPr>
            <a:spLocks noGrp="1"/>
          </p:cNvSpPr>
          <p:nvPr>
            <p:ph sz="quarter" idx="20"/>
          </p:nvPr>
        </p:nvSpPr>
        <p:spPr>
          <a:xfrm>
            <a:off x="342900" y="1641359"/>
            <a:ext cx="8458200" cy="4930105"/>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A new arena of civil rights activism is developing to protect against weight discrimination in the workplace.</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San Francisco and Washington, D.C. have passed antidiscrimination laws based on weight or appearance, and Michigan (2014) and Washington State (2019) have such laws on record.</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Critics argue that weight is under the control of the individual and therefore falls into a different category than race or gender.</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7</a:t>
            </a:fld>
            <a:endParaRPr lang="en-US" dirty="0">
              <a:latin typeface="Sanserif"/>
            </a:endParaRPr>
          </a:p>
        </p:txBody>
      </p:sp>
    </p:spTree>
    <p:extLst>
      <p:ext uri="{BB962C8B-B14F-4D97-AF65-F5344CB8AC3E}">
        <p14:creationId xmlns:p14="http://schemas.microsoft.com/office/powerpoint/2010/main" val="3017548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1440" y="198784"/>
            <a:ext cx="8961120" cy="1143000"/>
          </a:xfrm>
        </p:spPr>
        <p:txBody>
          <a:bodyPr lIns="0" rIns="0">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Slavery and Its Aftermath</a:t>
            </a:r>
            <a:endParaRPr lang="en-US" b="1" noProof="0" dirty="0">
              <a:solidFill>
                <a:schemeClr val="tx1"/>
              </a:solidFill>
              <a:latin typeface="Sanserif"/>
            </a:endParaRPr>
          </a:p>
        </p:txBody>
      </p:sp>
      <p:sp>
        <p:nvSpPr>
          <p:cNvPr id="9" name="Content Placeholder 2"/>
          <p:cNvSpPr>
            <a:spLocks noGrp="1"/>
          </p:cNvSpPr>
          <p:nvPr>
            <p:ph sz="quarter" idx="20"/>
          </p:nvPr>
        </p:nvSpPr>
        <p:spPr>
          <a:xfrm>
            <a:off x="342900" y="1524000"/>
            <a:ext cx="8458200" cy="50292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When it was first written, the Constitution implicitly endorsed unequal and discriminatory treatment of African Americans.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Although the movement to abolish slavery was in its early stages in 1787 (the year the Constitution was completed), by the early to mid-1800s it had gained significant momentum in the North.</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Largely because of the activism of various religious and humanitarian groups.</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8</a:t>
            </a:fld>
            <a:endParaRPr lang="en-US" dirty="0">
              <a:latin typeface="Sanserif"/>
            </a:endParaRPr>
          </a:p>
        </p:txBody>
      </p:sp>
    </p:spTree>
    <p:extLst>
      <p:ext uri="{BB962C8B-B14F-4D97-AF65-F5344CB8AC3E}">
        <p14:creationId xmlns:p14="http://schemas.microsoft.com/office/powerpoint/2010/main" val="317254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1440" y="198784"/>
            <a:ext cx="8961120" cy="1143000"/>
          </a:xfrm>
        </p:spPr>
        <p:txBody>
          <a:bodyPr lIns="0" rIns="0">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Arial" charset="0"/>
              </a:rPr>
              <a:t>Slavery in the United States</a:t>
            </a:r>
            <a:endParaRPr lang="en-US" noProof="0" dirty="0">
              <a:latin typeface="Sanserif"/>
            </a:endParaRPr>
          </a:p>
        </p:txBody>
      </p:sp>
      <p:sp>
        <p:nvSpPr>
          <p:cNvPr id="9" name="Content Placeholder 2"/>
          <p:cNvSpPr>
            <a:spLocks noGrp="1"/>
          </p:cNvSpPr>
          <p:nvPr>
            <p:ph sz="quarter" idx="20"/>
          </p:nvPr>
        </p:nvSpPr>
        <p:spPr>
          <a:xfrm>
            <a:off x="533400" y="1447800"/>
            <a:ext cx="8093012" cy="50292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Most African Americans today are descendants of those who were forcibly brought to the New World.</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1619: the first Africans arrived as </a:t>
            </a:r>
            <a:r>
              <a:rPr kumimoji="0" lang="en-US" sz="2800" b="0" i="1" u="none" strike="noStrike" kern="1200" cap="none" spc="0" normalizeH="0" baseline="0" noProof="0" dirty="0">
                <a:ln>
                  <a:noFill/>
                </a:ln>
                <a:solidFill>
                  <a:prstClr val="black"/>
                </a:solidFill>
                <a:effectLst/>
                <a:uLnTx/>
                <a:uFillTx/>
                <a:latin typeface="Sanserif"/>
                <a:cs typeface="+mn-cs"/>
              </a:rPr>
              <a:t>indentured servants</a:t>
            </a:r>
            <a:r>
              <a:rPr kumimoji="0" lang="en-US" sz="2800" b="0" i="0" u="none" strike="noStrike" kern="1200" cap="none" spc="0" normalizeH="0" baseline="0" noProof="0" dirty="0">
                <a:ln>
                  <a:noFill/>
                </a:ln>
                <a:solidFill>
                  <a:prstClr val="black"/>
                </a:solidFill>
                <a:effectLst/>
                <a:uLnTx/>
                <a:uFillTx/>
                <a:latin typeface="Sanserif"/>
                <a:cs typeface="+mn-cs"/>
              </a:rPr>
              <a:t>, workers with a fixed term of service.</a:t>
            </a:r>
            <a:endParaRPr kumimoji="0" lang="en-US" sz="2800" b="0" i="1" u="none" strike="noStrike" kern="1200" cap="none" spc="0" normalizeH="0" baseline="0" noProof="0" dirty="0">
              <a:ln>
                <a:noFill/>
              </a:ln>
              <a:solidFill>
                <a:prstClr val="black"/>
              </a:solidFill>
              <a:effectLst/>
              <a:uLnTx/>
              <a:uFillTx/>
              <a:latin typeface="Sanserif"/>
              <a:cs typeface="+mn-cs"/>
            </a:endParaRP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By the mid-1600s, slavery had begun to replace indentured servitude.</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9</a:t>
            </a:fld>
            <a:endParaRPr lang="en-US" dirty="0">
              <a:latin typeface="Sanserif"/>
            </a:endParaRPr>
          </a:p>
        </p:txBody>
      </p:sp>
    </p:spTree>
    <p:extLst>
      <p:ext uri="{BB962C8B-B14F-4D97-AF65-F5344CB8AC3E}">
        <p14:creationId xmlns:p14="http://schemas.microsoft.com/office/powerpoint/2010/main" val="20528731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2"/>
  <p:tag name="SECTOMILLISECCONVERTED" val="1"/>
  <p:tag name="MMPROD_UIDATA" val="&lt;database version=&quot;6.0&quot;&gt;&lt;object type=&quot;1&quot; unique_id=&quot;10001&quot;&gt;&lt;object type=&quot;8&quot; unique_id=&quot;10185&quot;&gt;&lt;/object&gt;&lt;object type=&quot;2&quot; unique_id=&quot;10186&quot;&gt;&lt;object type=&quot;3&quot; unique_id=&quot;10187&quot;&gt;&lt;property id=&quot;20148&quot; value=&quot;5&quot;/&gt;&lt;property id=&quot;20300&quot; value=&quot;Slide 1 - &amp;quot;Chapter 4: Civil Liberties&amp;quot;&quot;/&gt;&lt;property id=&quot;20307&quot; value=&quot;269&quot;/&gt;&lt;/object&gt;&lt;object type=&quot;3&quot; unique_id=&quot;10188&quot;&gt;&lt;property id=&quot;20148&quot; value=&quot;5&quot;/&gt;&lt;property id=&quot;20300&quot; value=&quot;Slide 2 - &amp;quot;Civil Liberties in the American Legal System&amp;quot;&quot;/&gt;&lt;property id=&quot;20307&quot; value=&quot;270&quot;/&gt;&lt;/object&gt;&lt;object type=&quot;3&quot; unique_id=&quot;10189&quot;&gt;&lt;property id=&quot;20148&quot; value=&quot;5&quot;/&gt;&lt;property id=&quot;20300&quot; value=&quot;Slide 5&quot;/&gt;&lt;property id=&quot;20307&quot; value=&quot;278&quot;/&gt;&lt;/object&gt;&lt;object type=&quot;3&quot; unique_id=&quot;10191&quot;&gt;&lt;property id=&quot;20148&quot; value=&quot;5&quot;/&gt;&lt;property id=&quot;20300&quot; value=&quot;Slide 7 - &amp;quot;Civil Liberties&amp;quot;&quot;/&gt;&lt;property id=&quot;20307&quot; value=&quot;285&quot;/&gt;&lt;/object&gt;&lt;object type=&quot;3&quot; unique_id=&quot;10192&quot;&gt;&lt;property id=&quot;20148&quot; value=&quot;5&quot;/&gt;&lt;property id=&quot;20300&quot; value=&quot;Slide 8 - &amp;quot;Incorporation of the Bill of Rights to Apply to the States&amp;quot;&quot;/&gt;&lt;property id=&quot;20307&quot; value=&quot;276&quot;/&gt;&lt;/object&gt;&lt;object type=&quot;3&quot; unique_id=&quot;10193&quot;&gt;&lt;property id=&quot;20148&quot; value=&quot;5&quot;/&gt;&lt;property id=&quot;20300&quot; value=&quot;Slide 10&quot;/&gt;&lt;property id=&quot;20307&quot; value=&quot;280&quot;/&gt;&lt;/object&gt;&lt;object type=&quot;3&quot; unique_id=&quot;10194&quot;&gt;&lt;property id=&quot;20148&quot; value=&quot;5&quot;/&gt;&lt;property id=&quot;20300&quot; value=&quot;Slide 15 - &amp;quot;&amp;#x0D;&amp;#x0A;Freedoms of Speech, Assembly, and &amp;#x0D;&amp;#x0A;the Press: First Amendment Freedoms Supporting Civil Discourse&amp;#x0D;&amp;#x0A;&amp;quot;&quot;/&gt;&lt;property id=&quot;20307&quot; value=&quot;271&quot;/&gt;&lt;/object&gt;&lt;object type=&quot;3&quot; unique_id=&quot;10195&quot;&gt;&lt;property id=&quot;20148&quot; value=&quot;5&quot;/&gt;&lt;property id=&quot;20300&quot; value=&quot;Slide 19 - &amp;quot;Freedom of Speech&amp;quot;&quot;/&gt;&lt;property id=&quot;20307&quot; value=&quot;277&quot;/&gt;&lt;/object&gt;&lt;object type=&quot;3&quot; unique_id=&quot;10196&quot;&gt;&lt;property id=&quot;20148&quot; value=&quot;5&quot;/&gt;&lt;property id=&quot;20300&quot; value=&quot;Slide 25 - &amp;quot;Freedoms of Religion, Privacy, and Criminal Due Process&amp;quot;&quot;/&gt;&lt;property id=&quot;20307&quot; value=&quot;272&quot;/&gt;&lt;/object&gt;&lt;object type=&quot;3&quot; unique_id=&quot;10199&quot;&gt;&lt;property id=&quot;20148&quot; value=&quot;5&quot;/&gt;&lt;property id=&quot;20300&quot; value=&quot;Slide 32 - &amp;quot;The Fourth, Fifth, Sixth, and Eighth Amendments: Ensuring Criminal Due Process&amp;quot;&quot;/&gt;&lt;property id=&quot;20307&quot; value=&quot;273&quot;/&gt;&lt;/object&gt;&lt;object type=&quot;3&quot; unique_id=&quot;10200&quot;&gt;&lt;property id=&quot;20148&quot; value=&quot;5&quot;/&gt;&lt;property id=&quot;20300&quot; value=&quot;Slide 36 - &amp;quot;The Eighth Amendment: Protection Against Cruel and Unusual Punishment&amp;quot;&quot;/&gt;&lt;property id=&quot;20307&quot; value=&quot;282&quot;/&gt;&lt;/object&gt;&lt;object type=&quot;3&quot; unique_id=&quot;10201&quot;&gt;&lt;property id=&quot;20148&quot; value=&quot;5&quot;/&gt;&lt;property id=&quot;20300&quot; value=&quot;Slide 37 - &amp;quot;Civil Liberties&amp;quot;&quot;/&gt;&lt;property id=&quot;20307&quot; value=&quot;286&quot;/&gt;&lt;/object&gt;&lt;object type=&quot;3&quot; unique_id=&quot;10205&quot;&gt;&lt;property id=&quot;20148&quot; value=&quot;5&quot;/&gt;&lt;property id=&quot;20300&quot; value=&quot;Slide 39 - &amp;quot;Perceived Intrusions on Free Speech and Assembly&amp;quot;&quot;/&gt;&lt;property id=&quot;20307&quot; value=&quot;275&quot;/&gt;&lt;/object&gt;&lt;object type=&quot;3&quot; unique_id=&quot;10206&quot;&gt;&lt;property id=&quot;20148&quot; value=&quot;5&quot;/&gt;&lt;property id=&quot;20300&quot; value=&quot;Slide 41 - &amp;quot;Civil Liberties&amp;quot;&quot;/&gt;&lt;property id=&quot;20307&quot; value=&quot;288&quot;/&gt;&lt;/object&gt;&lt;object type=&quot;3&quot; unique_id=&quot;10207&quot;&gt;&lt;property id=&quot;20148&quot; value=&quot;5&quot;/&gt;&lt;property id=&quot;20300&quot; value=&quot;Slide 3 - &amp;quot;&amp;#x0D;&amp;#x0A;The Freedoms Protected in the American System&amp;#x0D;&amp;#x0A;&amp;quot;&quot;/&gt;&lt;property id=&quot;20307&quot; value=&quot;289&quot;/&gt;&lt;/object&gt;&lt;object type=&quot;3&quot; unique_id=&quot;10208&quot;&gt;&lt;property id=&quot;20148&quot; value=&quot;5&quot;/&gt;&lt;property id=&quot;20300&quot; value=&quot;Slide 4 - &amp;quot;&amp;#x0D;&amp;#x0A;The Historical Basis for American Civil Liberties: The Bill of Rights&amp;#x0D;&amp;#x0A;&amp;quot;&quot;/&gt;&lt;property id=&quot;20307&quot; value=&quot;290&quot;/&gt;&lt;/object&gt;&lt;object type=&quot;3&quot; unique_id=&quot;10209&quot;&gt;&lt;property id=&quot;20148&quot; value=&quot;5&quot;/&gt;&lt;property id=&quot;20300&quot; value=&quot;Slide 9 - &amp;quot;Incorporation of the Bill of Rights to Apply to the States&amp;quot;&quot;/&gt;&lt;property id=&quot;20307&quot; value=&quot;292&quot;/&gt;&lt;/object&gt;&lt;object type=&quot;3&quot; unique_id=&quot;10210&quot;&gt;&lt;property id=&quot;20148&quot; value=&quot;5&quot;/&gt;&lt;property id=&quot;20300&quot; value=&quot;Slide 16 - &amp;quot;The First Amendment and Political Instability&amp;quot;&quot;/&gt;&lt;property id=&quot;20307&quot; value=&quot;293&quot;/&gt;&lt;/object&gt;&lt;object type=&quot;3&quot; unique_id=&quot;10211&quot;&gt;&lt;property id=&quot;20148&quot; value=&quot;5&quot;/&gt;&lt;property id=&quot;20300&quot; value=&quot;Slide 17 - &amp;quot;The First Amendment and Political Instability&amp;quot;&quot;/&gt;&lt;property id=&quot;20307&quot; value=&quot;294&quot;/&gt;&lt;/object&gt;&lt;object type=&quot;3&quot; unique_id=&quot;10212&quot;&gt;&lt;property id=&quot;20148&quot; value=&quot;5&quot;/&gt;&lt;property id=&quot;20300&quot; value=&quot;Slide 18 - &amp;quot;The First Amendment and Political Instability&amp;quot;&quot;/&gt;&lt;property id=&quot;20307&quot; value=&quot;295&quot;/&gt;&lt;/object&gt;&lt;object type=&quot;3&quot; unique_id=&quot;10213&quot;&gt;&lt;property id=&quot;20148&quot; value=&quot;5&quot;/&gt;&lt;property id=&quot;20300&quot; value=&quot;Slide 20 - &amp;quot;Freedom of Speech&amp;quot;&quot;/&gt;&lt;property id=&quot;20307&quot; value=&quot;296&quot;/&gt;&lt;/object&gt;&lt;object type=&quot;3&quot; unique_id=&quot;10214&quot;&gt;&lt;property id=&quot;20148&quot; value=&quot;5&quot;/&gt;&lt;property id=&quot;20300&quot; value=&quot;Slide 21 - &amp;quot;Freedom of Speech&amp;quot;&quot;/&gt;&lt;property id=&quot;20307&quot; value=&quot;298&quot;/&gt;&lt;/object&gt;&lt;object type=&quot;3&quot; unique_id=&quot;10215&quot;&gt;&lt;property id=&quot;20148&quot; value=&quot;5&quot;/&gt;&lt;property id=&quot;20300&quot; value=&quot;Slide 22 - &amp;quot;Freedom of Speech&amp;quot;&quot;/&gt;&lt;property id=&quot;20307&quot; value=&quot;299&quot;/&gt;&lt;/object&gt;&lt;object type=&quot;3&quot; unique_id=&quot;10216&quot;&gt;&lt;property id=&quot;20148&quot; value=&quot;5&quot;/&gt;&lt;property id=&quot;20300&quot; value=&quot;Slide 23 - &amp;quot;&amp;#x0D;&amp;#x0A;Freedom of Assembly and Redress of Grievances&amp;#x0D;&amp;#x0A;&amp;quot;&quot;/&gt;&lt;property id=&quot;20307&quot; value=&quot;297&quot;/&gt;&lt;/object&gt;&lt;object type=&quot;3&quot; unique_id=&quot;10217&quot;&gt;&lt;property id=&quot;20148&quot; value=&quot;5&quot;/&gt;&lt;property id=&quot;20300&quot; value=&quot;Slide 24 - &amp;quot;&amp;#x0D;&amp;#x0A;Freedom of the Press&amp;#x0D;&amp;#x0A;&amp;quot;&quot;/&gt;&lt;property id=&quot;20307&quot; value=&quot;300&quot;/&gt;&lt;/object&gt;&lt;object type=&quot;3&quot; unique_id=&quot;10218&quot;&gt;&lt;property id=&quot;20148&quot; value=&quot;5&quot;/&gt;&lt;property id=&quot;20300&quot; value=&quot;Slide 26 - &amp;quot;&amp;#x0D;&amp;#x0A;The First Amendment and the Freedom of Religion&amp;#x0D;&amp;#x0A;&amp;quot;&quot;/&gt;&lt;property id=&quot;20307&quot; value=&quot;301&quot;/&gt;&lt;/object&gt;&lt;object type=&quot;3&quot; unique_id=&quot;10219&quot;&gt;&lt;property id=&quot;20148&quot; value=&quot;5&quot;/&gt;&lt;property id=&quot;20300&quot; value=&quot;Slide 27 - &amp;quot;&amp;#x0D;&amp;#x0A;The Establishment Clause&amp;#x0D;&amp;#x0A;&amp;quot;&quot;/&gt;&lt;property id=&quot;20307&quot; value=&quot;303&quot;/&gt;&lt;/object&gt;&lt;object type=&quot;3&quot; unique_id=&quot;10220&quot;&gt;&lt;property id=&quot;20148&quot; value=&quot;5&quot;/&gt;&lt;property id=&quot;20300&quot; value=&quot;Slide 30 - &amp;quot;&amp;#x0D;&amp;#x0A;The Free Exercise Clause&amp;#x0D;&amp;#x0A;&amp;quot;&quot;/&gt;&lt;property id=&quot;20307&quot; value=&quot;302&quot;/&gt;&lt;/object&gt;&lt;object type=&quot;3&quot; unique_id=&quot;10221&quot;&gt;&lt;property id=&quot;20148&quot; value=&quot;5&quot;/&gt;&lt;property id=&quot;20300&quot; value=&quot;Slide 29&quot;/&gt;&lt;property id=&quot;20307&quot; value=&quot;305&quot;/&gt;&lt;/object&gt;&lt;object type=&quot;3&quot; unique_id=&quot;10222&quot;&gt;&lt;property id=&quot;20148&quot; value=&quot;5&quot;/&gt;&lt;property id=&quot;20300&quot; value=&quot;Slide 31 - &amp;quot;&amp;#x0D;&amp;#x0A;The Right to Privacy&amp;#x0D;&amp;#x0A;&amp;quot;&quot;/&gt;&lt;property id=&quot;20307&quot; value=&quot;304&quot;/&gt;&lt;/object&gt;&lt;object type=&quot;3&quot; unique_id=&quot;10223&quot;&gt;&lt;property id=&quot;20148&quot; value=&quot;5&quot;/&gt;&lt;property id=&quot;20300&quot; value=&quot;Slide 33 - &amp;quot;&amp;#x0D;&amp;#x0A;The Fourth Amendment and the Protection Against Unreasonable Searches and Seizures&amp;#x0D;&amp;#x0A;&amp;quot;&quot;/&gt;&lt;property id=&quot;20307&quot; value=&quot;306&quot;/&gt;&lt;/object&gt;&lt;object type=&quot;3&quot; unique_id=&quot;10224&quot;&gt;&lt;property id=&quot;20148&quot; value=&quot;5&quot;/&gt;&lt;property id=&quot;20300&quot; value=&quot;Slide 34 - &amp;quot;&amp;#x0D;&amp;#x0A;The Fifth and Sixth Amendments: The Right to a Fair Trial and the Right to Counsel&amp;#x0D;&amp;#x0A;&amp;quot;&quot;/&gt;&lt;property id=&quot;20307&quot; value=&quot;307&quot;/&gt;&lt;/object&gt;&lt;object type=&quot;3&quot; unique_id=&quot;10227&quot;&gt;&lt;property id=&quot;20148&quot; value=&quot;5&quot;/&gt;&lt;property id=&quot;20300&quot; value=&quot;Slide 38 - &amp;quot;&amp;#x0D;&amp;#x0A;Civil Liberties in Post-9/11 America&amp;#x0D;&amp;#x0A;&amp;quot;&quot;/&gt;&lt;property id=&quot;20307&quot; value=&quot;310&quot;/&gt;&lt;/object&gt;&lt;object type=&quot;3&quot; unique_id=&quot;10228&quot;&gt;&lt;property id=&quot;20148&quot; value=&quot;5&quot;/&gt;&lt;property id=&quot;20300&quot; value=&quot;Slide 40 - &amp;quot;&amp;#x0D;&amp;#x0A;Perceived Intrusions on Criminal Due Process&amp;#x0D;&amp;#x0A;&amp;quot;&quot;/&gt;&lt;property id=&quot;20307&quot; value=&quot;311&quot;/&gt;&lt;/object&gt;&lt;object type=&quot;3&quot; unique_id=&quot;10609&quot;&gt;&lt;property id=&quot;20148&quot; value=&quot;5&quot;/&gt;&lt;property id=&quot;20300&quot; value=&quot;Slide 6&quot;/&gt;&lt;property id=&quot;20307&quot; value=&quot;313&quot;/&gt;&lt;/object&gt;&lt;object type=&quot;3&quot; unique_id=&quot;10610&quot;&gt;&lt;property id=&quot;20148&quot; value=&quot;5&quot;/&gt;&lt;property id=&quot;20300&quot; value=&quot;Slide 11 - &amp;quot;Freedoms in Practice: Controversy over the Second Amendment and the Right to Bear Arms&amp;quot;&quot;/&gt;&lt;property id=&quot;20307&quot; value=&quot;314&quot;/&gt;&lt;/object&gt;&lt;object type=&quot;3&quot; unique_id=&quot;10611&quot;&gt;&lt;property id=&quot;20148&quot; value=&quot;5&quot;/&gt;&lt;property id=&quot;20300&quot; value=&quot;Slide 12 - &amp;quot;Freedoms in Practice: Controversy over the Second Amendment and the Right to Bear Arms&amp;quot;&quot;/&gt;&lt;property id=&quot;20307&quot; value=&quot;317&quot;/&gt;&lt;/object&gt;&lt;object type=&quot;3&quot; unique_id=&quot;10612&quot;&gt;&lt;property id=&quot;20148&quot; value=&quot;5&quot;/&gt;&lt;property id=&quot;20300&quot; value=&quot;Slide 13&quot;/&gt;&lt;property id=&quot;20307&quot; value=&quot;315&quot;/&gt;&lt;/object&gt;&lt;object type=&quot;3&quot; unique_id=&quot;10613&quot;&gt;&lt;property id=&quot;20148&quot; value=&quot;5&quot;/&gt;&lt;property id=&quot;20300&quot; value=&quot;Slide 14 - &amp;quot;Civil Liberties&amp;quot;&quot;/&gt;&lt;property id=&quot;20307&quot; value=&quot;319&quot;/&gt;&lt;/object&gt;&lt;object type=&quot;3&quot; unique_id=&quot;10614&quot;&gt;&lt;property id=&quot;20148&quot; value=&quot;5&quot;/&gt;&lt;property id=&quot;20300&quot; value=&quot;Slide 28 - &amp;quot;&amp;#x0D;&amp;#x0A;The Establishment Clause&amp;#x0D;&amp;#x0A;&amp;quot;&quot;/&gt;&lt;property id=&quot;20307&quot; value=&quot;316&quot;/&gt;&lt;/object&gt;&lt;object type=&quot;3&quot; unique_id=&quot;10615&quot;&gt;&lt;property id=&quot;20148&quot; value=&quot;5&quot;/&gt;&lt;property id=&quot;20300&quot; value=&quot;Slide 35&quot;/&gt;&lt;property id=&quot;20307&quot; value=&quot;318&quot;/&gt;&lt;/object&gt;&lt;/object&gt;&lt;/object&gt;&lt;/database&gt;"/>
</p:tagLst>
</file>

<file path=ppt/theme/theme1.xml><?xml version="1.0" encoding="utf-8"?>
<a:theme xmlns:a="http://schemas.openxmlformats.org/drawingml/2006/main" name="harrison6e_title and end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6_Modified_MHHE_Accessible" id="{E82C14FF-4BDE-4F64-9A68-F6EDA5AFB1BB}" vid="{F737F535-3048-4356-99AF-2805CA228E6B}"/>
    </a:ext>
  </a:extLst>
</a:theme>
</file>

<file path=ppt/theme/theme2.xml><?xml version="1.0" encoding="utf-8"?>
<a:theme xmlns:a="http://schemas.openxmlformats.org/drawingml/2006/main" name="harrison6e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84F6219E-3D47-41AC-9893-1108D06AA07D}"/>
    </a:ext>
  </a:extLst>
</a:theme>
</file>

<file path=ppt/theme/theme5.xml><?xml version="1.0" encoding="utf-8"?>
<a:theme xmlns:a="http://schemas.openxmlformats.org/drawingml/2006/main" name="CONTENT PLACEHOLD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B9FDA032-B3B1-4FDF-8A44-9303BC60C76A}"/>
    </a:ext>
  </a:extLst>
</a:theme>
</file>

<file path=ppt/theme/theme6.xml><?xml version="1.0" encoding="utf-8"?>
<a:theme xmlns:a="http://schemas.openxmlformats.org/drawingml/2006/main" name="CHAPTER CLOSING">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AD8FA8EE-38E3-45B4-B8A8-91E7376F22D2}"/>
    </a:ext>
  </a:extLst>
</a:theme>
</file>

<file path=ppt/theme/theme7.xml><?xml version="1.0" encoding="utf-8"?>
<a:theme xmlns:a="http://schemas.openxmlformats.org/drawingml/2006/main" name="1_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59A53402-BF8D-4356-9B02-35501F8B049D}"/>
    </a:ext>
  </a:extLst>
</a:theme>
</file>

<file path=ppt/theme/theme8.xml><?xml version="1.0" encoding="utf-8"?>
<a:theme xmlns:a="http://schemas.openxmlformats.org/drawingml/2006/main" name="APPENDIX CONTENT">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B9FDA032-B3B1-4FDF-8A44-9303BC60C76A}"/>
    </a:ext>
  </a:ext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2016_HarrisonADNtx5</Template>
  <TotalTime>4166</TotalTime>
  <Words>4356</Words>
  <Application>Microsoft Office PowerPoint</Application>
  <PresentationFormat>On-screen Show (4:3)</PresentationFormat>
  <Paragraphs>392</Paragraphs>
  <Slides>64</Slides>
  <Notes>1</Notes>
  <HiddenSlides>4</HiddenSlides>
  <MMClips>0</MMClips>
  <ScaleCrop>false</ScaleCrop>
  <HeadingPairs>
    <vt:vector size="6" baseType="variant">
      <vt:variant>
        <vt:lpstr>Fonts Used</vt:lpstr>
      </vt:variant>
      <vt:variant>
        <vt:i4>5</vt:i4>
      </vt:variant>
      <vt:variant>
        <vt:lpstr>Theme</vt:lpstr>
      </vt:variant>
      <vt:variant>
        <vt:i4>8</vt:i4>
      </vt:variant>
      <vt:variant>
        <vt:lpstr>Slide Titles</vt:lpstr>
      </vt:variant>
      <vt:variant>
        <vt:i4>64</vt:i4>
      </vt:variant>
    </vt:vector>
  </HeadingPairs>
  <TitlesOfParts>
    <vt:vector size="77" baseType="lpstr">
      <vt:lpstr>Arial</vt:lpstr>
      <vt:lpstr>Calibri</vt:lpstr>
      <vt:lpstr>Calibri (Body)</vt:lpstr>
      <vt:lpstr>Sanserif</vt:lpstr>
      <vt:lpstr>Times New Roman</vt:lpstr>
      <vt:lpstr>harrison6e_title and end slides</vt:lpstr>
      <vt:lpstr>harrison6e_appendix</vt:lpstr>
      <vt:lpstr>Red bar footer BODY/MAIN CONTENT</vt:lpstr>
      <vt:lpstr>1_Title Slides Master</vt:lpstr>
      <vt:lpstr>CONTENT PLACEHOLDER</vt:lpstr>
      <vt:lpstr>CHAPTER CLOSING</vt:lpstr>
      <vt:lpstr>1_DividerSlideMaster</vt:lpstr>
      <vt:lpstr>APPENDIX CONTENT</vt:lpstr>
      <vt:lpstr>Chapter 5</vt:lpstr>
      <vt:lpstr>The Meaning of Equality Under the Law 1</vt:lpstr>
      <vt:lpstr>The Meaning of Equality Under the Law 2</vt:lpstr>
      <vt:lpstr>Strict Scrutiny</vt:lpstr>
      <vt:lpstr>Heightened  or Intermediate Scrutiny</vt:lpstr>
      <vt:lpstr>Ordinary Scrutiny</vt:lpstr>
      <vt:lpstr>Fat Rights: Prohibiting Weight Discrimination at Work</vt:lpstr>
      <vt:lpstr>Slavery and Its Aftermath</vt:lpstr>
      <vt:lpstr>Slavery in the United States</vt:lpstr>
      <vt:lpstr>Opposition to Slavery</vt:lpstr>
      <vt:lpstr>The Civil War Era 1</vt:lpstr>
      <vt:lpstr>The Civil War Era 2</vt:lpstr>
      <vt:lpstr>Reconstruction and the First Civil Rights Acts</vt:lpstr>
      <vt:lpstr>Backlash: Jim Crow Laws 1</vt:lpstr>
      <vt:lpstr>Backlash: Jim Crow Laws 2</vt:lpstr>
      <vt:lpstr>Governmental Acceptance of Discrimination</vt:lpstr>
      <vt:lpstr>Figure 5.1 Median Family Wealth by Race/Ethnicity, 1963–2016</vt:lpstr>
      <vt:lpstr>The Modern Civil Rights Movement</vt:lpstr>
      <vt:lpstr>Fighting Back: Early Civil Rights Organizations</vt:lpstr>
      <vt:lpstr>The End of Separate But Equal</vt:lpstr>
      <vt:lpstr>The Movement Gains National Visibility</vt:lpstr>
      <vt:lpstr>Local Organizing and Civil Disobedience Strategies </vt:lpstr>
      <vt:lpstr>The Government’s Response to the Civil Rights Movement</vt:lpstr>
      <vt:lpstr>The Civil Rights Act of 1964</vt:lpstr>
      <vt:lpstr>Voting Rights Act of 1965</vt:lpstr>
      <vt:lpstr>Impact of the Civil Rights Movement</vt:lpstr>
      <vt:lpstr>Black Lives Matter 1</vt:lpstr>
      <vt:lpstr>Black Lives Matter 2</vt:lpstr>
      <vt:lpstr>Future of the Movement</vt:lpstr>
      <vt:lpstr>The Movement for Women’s Civil Rights</vt:lpstr>
      <vt:lpstr>The First Wave of the Women’s Rights Movement</vt:lpstr>
      <vt:lpstr>The Nineteenth Amendment to the Constitution</vt:lpstr>
      <vt:lpstr>The Second Wave of the Women’s Rights Movement 1</vt:lpstr>
      <vt:lpstr>The Second Wave of the Women’s Rights Movement 2</vt:lpstr>
      <vt:lpstr>The Second Wave of the Women’s Rights Movement 3</vt:lpstr>
      <vt:lpstr>The Third Wave of the Women’s Rights Movement</vt:lpstr>
      <vt:lpstr>Figure 5.2 The Wage Gap, by Gender and Race</vt:lpstr>
      <vt:lpstr>Lesbian, Gay, Bisexual, and Transgendered Citizens (LGBT)</vt:lpstr>
      <vt:lpstr>Rights for Transgender People</vt:lpstr>
      <vt:lpstr>Growth of the Movement 1</vt:lpstr>
      <vt:lpstr>Growth of the Movement 2</vt:lpstr>
      <vt:lpstr>Same-Sex Marriage</vt:lpstr>
      <vt:lpstr>Native Americans’ Rights</vt:lpstr>
      <vt:lpstr>Citizens of Latin American Descent</vt:lpstr>
      <vt:lpstr>Early Struggles of Mexican Americans</vt:lpstr>
      <vt:lpstr>The Chicano Movement</vt:lpstr>
      <vt:lpstr>Immigration and Other Civil Rights Issues 1</vt:lpstr>
      <vt:lpstr>Immigration and Other Civil Rights Issues 2</vt:lpstr>
      <vt:lpstr>Citizens of Asian Descent</vt:lpstr>
      <vt:lpstr>Internment of Japanese Americans During WWII</vt:lpstr>
      <vt:lpstr>Contemporary Issues for Asian Americans</vt:lpstr>
      <vt:lpstr>Figure 5.3 Comparative Asian American Household Incomes</vt:lpstr>
      <vt:lpstr>Citizens with Disabilities</vt:lpstr>
      <vt:lpstr>When Is Voter Suppression a Threat to Civil Rights?</vt:lpstr>
      <vt:lpstr>Recent Examples of Voter Suppression</vt:lpstr>
      <vt:lpstr>The Question of Voter Fraud</vt:lpstr>
      <vt:lpstr>Review 1</vt:lpstr>
      <vt:lpstr>Review 2</vt:lpstr>
      <vt:lpstr>Questions?</vt:lpstr>
      <vt:lpstr>End of Main Content</vt:lpstr>
      <vt:lpstr>Accessibility Content: Text Alternatives for Images</vt:lpstr>
      <vt:lpstr>Figure 5.1 Median Family Wealth by Race/Ethnicity, 1963–2016 – Text Alternative</vt:lpstr>
      <vt:lpstr>Figure 5.2 The Wage Gap, by Gender and Race – Text Alternative</vt:lpstr>
      <vt:lpstr>Figure 5.3 Comparative Asian American Household Incomes – Text Alternative</vt:lpstr>
    </vt:vector>
  </TitlesOfParts>
  <Company>McGraw-Hill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Civil Rights</dc:title>
  <dc:subject>American Democracy Now, 7e</dc:subject>
  <dc:creator>Brigid Callahan Harrison, Jean Wahl Harris, Michelle D. Deardorff</dc:creator>
  <cp:lastModifiedBy>Herrick, Rebekah</cp:lastModifiedBy>
  <cp:revision>755</cp:revision>
  <dcterms:created xsi:type="dcterms:W3CDTF">2008-10-22T16:53:51Z</dcterms:created>
  <dcterms:modified xsi:type="dcterms:W3CDTF">2022-05-16T01:47:36Z</dcterms:modified>
</cp:coreProperties>
</file>