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slideLayouts/slideLayout3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 id="2147484224" r:id="rId9"/>
  </p:sldMasterIdLst>
  <p:notesMasterIdLst>
    <p:notesMasterId r:id="rId62"/>
  </p:notesMasterIdLst>
  <p:sldIdLst>
    <p:sldId id="405" r:id="rId10"/>
    <p:sldId id="406" r:id="rId11"/>
    <p:sldId id="407" r:id="rId12"/>
    <p:sldId id="408" r:id="rId13"/>
    <p:sldId id="409" r:id="rId14"/>
    <p:sldId id="410" r:id="rId15"/>
    <p:sldId id="411" r:id="rId16"/>
    <p:sldId id="412" r:id="rId17"/>
    <p:sldId id="413" r:id="rId18"/>
    <p:sldId id="369" r:id="rId19"/>
    <p:sldId id="415" r:id="rId20"/>
    <p:sldId id="486" r:id="rId21"/>
    <p:sldId id="447" r:id="rId22"/>
    <p:sldId id="448" r:id="rId23"/>
    <p:sldId id="449" r:id="rId24"/>
    <p:sldId id="487" r:id="rId25"/>
    <p:sldId id="421" r:id="rId26"/>
    <p:sldId id="450" r:id="rId27"/>
    <p:sldId id="452" r:id="rId28"/>
    <p:sldId id="424" r:id="rId29"/>
    <p:sldId id="453" r:id="rId30"/>
    <p:sldId id="455" r:id="rId31"/>
    <p:sldId id="456" r:id="rId32"/>
    <p:sldId id="457" r:id="rId33"/>
    <p:sldId id="458" r:id="rId34"/>
    <p:sldId id="430" r:id="rId35"/>
    <p:sldId id="459" r:id="rId36"/>
    <p:sldId id="460" r:id="rId37"/>
    <p:sldId id="461" r:id="rId38"/>
    <p:sldId id="462" r:id="rId39"/>
    <p:sldId id="463" r:id="rId40"/>
    <p:sldId id="464" r:id="rId41"/>
    <p:sldId id="465" r:id="rId42"/>
    <p:sldId id="466" r:id="rId43"/>
    <p:sldId id="467" r:id="rId44"/>
    <p:sldId id="468" r:id="rId45"/>
    <p:sldId id="469" r:id="rId46"/>
    <p:sldId id="471" r:id="rId47"/>
    <p:sldId id="474" r:id="rId48"/>
    <p:sldId id="475" r:id="rId49"/>
    <p:sldId id="476" r:id="rId50"/>
    <p:sldId id="477" r:id="rId51"/>
    <p:sldId id="437" r:id="rId52"/>
    <p:sldId id="400" r:id="rId53"/>
    <p:sldId id="478" r:id="rId54"/>
    <p:sldId id="479" r:id="rId55"/>
    <p:sldId id="480" r:id="rId56"/>
    <p:sldId id="481" r:id="rId57"/>
    <p:sldId id="482" r:id="rId58"/>
    <p:sldId id="483" r:id="rId59"/>
    <p:sldId id="484" r:id="rId60"/>
    <p:sldId id="485" r:id="rId61"/>
  </p:sldIdLst>
  <p:sldSz cx="9144000" cy="6858000" type="screen4x3"/>
  <p:notesSz cx="6858000" cy="9144000"/>
  <p:custDataLst>
    <p:tags r:id="rId6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05"/>
            <p14:sldId id="406"/>
            <p14:sldId id="407"/>
            <p14:sldId id="408"/>
            <p14:sldId id="409"/>
            <p14:sldId id="410"/>
            <p14:sldId id="411"/>
            <p14:sldId id="412"/>
            <p14:sldId id="413"/>
            <p14:sldId id="369"/>
            <p14:sldId id="415"/>
            <p14:sldId id="486"/>
            <p14:sldId id="447"/>
            <p14:sldId id="448"/>
            <p14:sldId id="449"/>
            <p14:sldId id="487"/>
            <p14:sldId id="421"/>
            <p14:sldId id="450"/>
            <p14:sldId id="452"/>
            <p14:sldId id="424"/>
            <p14:sldId id="453"/>
            <p14:sldId id="455"/>
            <p14:sldId id="456"/>
            <p14:sldId id="457"/>
            <p14:sldId id="458"/>
            <p14:sldId id="430"/>
            <p14:sldId id="459"/>
            <p14:sldId id="460"/>
            <p14:sldId id="461"/>
            <p14:sldId id="462"/>
            <p14:sldId id="463"/>
            <p14:sldId id="464"/>
            <p14:sldId id="465"/>
            <p14:sldId id="466"/>
            <p14:sldId id="467"/>
            <p14:sldId id="468"/>
            <p14:sldId id="469"/>
            <p14:sldId id="471"/>
            <p14:sldId id="474"/>
            <p14:sldId id="475"/>
            <p14:sldId id="476"/>
            <p14:sldId id="477"/>
            <p14:sldId id="437"/>
          </p14:sldIdLst>
        </p14:section>
        <p14:section name="Appendix: Image Descriptions for Unsighted Students" id="{C6356D41-9F20-4F04-8B17-FABF7781F88E}">
          <p14:sldIdLst>
            <p14:sldId id="400"/>
            <p14:sldId id="478"/>
            <p14:sldId id="479"/>
            <p14:sldId id="480"/>
            <p14:sldId id="481"/>
            <p14:sldId id="482"/>
            <p14:sldId id="483"/>
            <p14:sldId id="484"/>
            <p14:sldId id="4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B6"/>
    <a:srgbClr val="EB85B6"/>
    <a:srgbClr val="F4C86C"/>
    <a:srgbClr val="F4B66C"/>
    <a:srgbClr val="B40000"/>
    <a:srgbClr val="AF0000"/>
    <a:srgbClr val="FFE9B5"/>
    <a:srgbClr val="8AC8CD"/>
    <a:srgbClr val="95B5DF"/>
    <a:srgbClr val="D1E4E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22632"/>
    </p:cViewPr>
  </p:outlin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ags" Target="tags/tag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a:t>
            </a:fld>
            <a:endParaRPr lang="en-US" dirty="0"/>
          </a:p>
        </p:txBody>
      </p:sp>
    </p:spTree>
    <p:extLst>
      <p:ext uri="{BB962C8B-B14F-4D97-AF65-F5344CB8AC3E}">
        <p14:creationId xmlns:p14="http://schemas.microsoft.com/office/powerpoint/2010/main" val="203820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9FFF49-F1E4-4199-9AF0-8738C62FD8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11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11" name="Long Copyright">
            <a:extLst>
              <a:ext uri="{FF2B5EF4-FFF2-40B4-BE49-F238E27FC236}">
                <a16:creationId xmlns:a16="http://schemas.microsoft.com/office/drawing/2014/main" id="{B989A412-7F46-4597-B14C-358875653499}"/>
              </a:ext>
            </a:extLst>
          </p:cNvPr>
          <p:cNvSpPr>
            <a:spLocks noGrp="1"/>
          </p:cNvSpPr>
          <p:nvPr>
            <p:ph type="ftr" sz="quarter" idx="12"/>
          </p:nvPr>
        </p:nvSpPr>
        <p:spPr>
          <a:xfrm>
            <a:off x="0" y="6478439"/>
            <a:ext cx="9144000" cy="379562"/>
          </a:xfrm>
        </p:spPr>
        <p:txBody>
          <a:bodyPr/>
          <a:lstStyle>
            <a:lvl1pPr algn="ctr">
              <a:defRPr sz="800">
                <a:solidFill>
                  <a:schemeClr val="tx1"/>
                </a:solidFill>
                <a:latin typeface="Calibri (Body)"/>
                <a:cs typeface="Times New Roman" panose="02020603050405020304" pitchFamily="18" charset="0"/>
              </a:defRPr>
            </a:lvl1pPr>
          </a:lstStyle>
          <a:p>
            <a:pPr>
              <a:defRPr/>
            </a:pPr>
            <a:r>
              <a:rPr lang="en-US" dirty="0">
                <a:solidFill>
                  <a:srgbClr val="000000"/>
                </a:solidFill>
              </a:rPr>
              <a:t>© 20XX McGraw-Hill. All rights reserved. Authorized only for instructor use in the classroom.</a:t>
            </a:r>
          </a:p>
          <a:p>
            <a:pPr>
              <a:defRPr/>
            </a:pPr>
            <a:r>
              <a:rPr lang="en-US" sz="700" dirty="0">
                <a:solidFill>
                  <a:srgbClr val="000000"/>
                </a:solidFill>
              </a:rPr>
              <a:t>No reproduction or further distribution permitted without the prior written consent of McGraw-Hill.</a:t>
            </a:r>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31242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7" name="Appendix Link 3">
            <a:extLst>
              <a:ext uri="{FF2B5EF4-FFF2-40B4-BE49-F238E27FC236}">
                <a16:creationId xmlns:a16="http://schemas.microsoft.com/office/drawing/2014/main" id="{FC0931BE-5415-4CDC-BDCB-2D4BC3F38431}"/>
              </a:ext>
            </a:extLst>
          </p:cNvPr>
          <p:cNvSpPr>
            <a:spLocks noGrp="1"/>
          </p:cNvSpPr>
          <p:nvPr>
            <p:ph sz="quarter" idx="11" hasCustomPrompt="1"/>
          </p:nvPr>
        </p:nvSpPr>
        <p:spPr>
          <a:xfrm>
            <a:off x="3369600" y="6400800"/>
            <a:ext cx="2404800" cy="190800"/>
          </a:xfrm>
        </p:spPr>
        <p:txBody>
          <a:bodyPr anchor="ct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Contents_1_1">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4" name="Text Placeholder 3">
            <a:extLst>
              <a:ext uri="{FF2B5EF4-FFF2-40B4-BE49-F238E27FC236}">
                <a16:creationId xmlns:a16="http://schemas.microsoft.com/office/drawing/2014/main" id="{C3CCD568-8029-405E-AE82-4CC9B0BA2DBE}"/>
              </a:ext>
            </a:extLst>
          </p:cNvPr>
          <p:cNvSpPr>
            <a:spLocks noGrp="1"/>
          </p:cNvSpPr>
          <p:nvPr>
            <p:ph type="body" sz="quarter" idx="21" hasCustomPrompt="1"/>
          </p:nvPr>
        </p:nvSpPr>
        <p:spPr>
          <a:xfrm>
            <a:off x="5181600" y="6673850"/>
            <a:ext cx="3124200" cy="160338"/>
          </a:xfrm>
        </p:spPr>
        <p:txBody>
          <a:bodyPr/>
          <a:lstStyle>
            <a:lvl1pPr>
              <a:defRPr sz="800"/>
            </a:lvl1pPr>
            <a:lvl2pPr>
              <a:defRPr sz="800"/>
            </a:lvl2pPr>
            <a:lvl3pPr>
              <a:defRPr sz="800"/>
            </a:lvl3pPr>
            <a:lvl4pPr>
              <a:defRPr sz="800"/>
            </a:lvl4pPr>
            <a:lvl5pPr>
              <a:defRPr sz="800"/>
            </a:lvl5pPr>
          </a:lstStyle>
          <a:p>
            <a:pPr lvl="0"/>
            <a:r>
              <a:rPr lang="en-US" dirty="0"/>
              <a:t>Insert image </a:t>
            </a:r>
            <a:r>
              <a:rPr lang="en-US" dirty="0" err="1"/>
              <a:t>credi</a:t>
            </a:r>
            <a:r>
              <a:rPr lang="en-US" dirty="0"/>
              <a:t> here</a:t>
            </a:r>
            <a:endParaRPr lang="en-IN" dirty="0"/>
          </a:p>
        </p:txBody>
      </p:sp>
      <p:sp>
        <p:nvSpPr>
          <p:cNvPr id="8" name="Appendix Link 3">
            <a:extLst>
              <a:ext uri="{FF2B5EF4-FFF2-40B4-BE49-F238E27FC236}">
                <a16:creationId xmlns:a16="http://schemas.microsoft.com/office/drawing/2014/main" id="{C44B2504-325F-42CC-87ED-ADE9B36FC925}"/>
              </a:ext>
            </a:extLst>
          </p:cNvPr>
          <p:cNvSpPr>
            <a:spLocks noGrp="1"/>
          </p:cNvSpPr>
          <p:nvPr>
            <p:ph sz="quarter" idx="11" hasCustomPrompt="1"/>
          </p:nvPr>
        </p:nvSpPr>
        <p:spPr>
          <a:xfrm>
            <a:off x="3369600" y="6400800"/>
            <a:ext cx="2404800" cy="190800"/>
          </a:xfrm>
        </p:spPr>
        <p:txBody>
          <a:bodyPr anchor="ct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9" name="Appendix Link 3">
            <a:extLst>
              <a:ext uri="{FF2B5EF4-FFF2-40B4-BE49-F238E27FC236}">
                <a16:creationId xmlns:a16="http://schemas.microsoft.com/office/drawing/2014/main" id="{FD20CF39-30A4-4F1F-8B94-9F747970B8D7}"/>
              </a:ext>
            </a:extLst>
          </p:cNvPr>
          <p:cNvSpPr>
            <a:spLocks noGrp="1"/>
          </p:cNvSpPr>
          <p:nvPr>
            <p:ph sz="quarter" idx="11" hasCustomPrompt="1"/>
          </p:nvPr>
        </p:nvSpPr>
        <p:spPr>
          <a:xfrm>
            <a:off x="3369600" y="6400800"/>
            <a:ext cx="2404800" cy="190800"/>
          </a:xfrm>
        </p:spPr>
        <p:txBody>
          <a:bodyPr anchor="ct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3" name="Appendix Link 3">
            <a:extLst>
              <a:ext uri="{FF2B5EF4-FFF2-40B4-BE49-F238E27FC236}">
                <a16:creationId xmlns:a16="http://schemas.microsoft.com/office/drawing/2014/main" id="{0F66E354-7948-43B8-94D6-468133691A12}"/>
              </a:ext>
            </a:extLst>
          </p:cNvPr>
          <p:cNvSpPr>
            <a:spLocks noGrp="1"/>
          </p:cNvSpPr>
          <p:nvPr>
            <p:ph sz="quarter" idx="20" hasCustomPrompt="1"/>
          </p:nvPr>
        </p:nvSpPr>
        <p:spPr>
          <a:xfrm>
            <a:off x="3369600" y="6400800"/>
            <a:ext cx="2404800" cy="190800"/>
          </a:xfrm>
        </p:spPr>
        <p:txBody>
          <a:bodyPr anchor="ct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5"/>
            <a:ext cx="9144000" cy="370936"/>
          </a:xfrm>
        </p:spPr>
        <p:txBody>
          <a:bodyPr/>
          <a:lstStyle>
            <a:lvl1pPr algn="ctr">
              <a:defRPr sz="800">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a:solidFill>
                  <a:srgbClr val="000000"/>
                </a:solidFill>
              </a:rPr>
              <a:t>No reproduction or further distribution permitted without the prior written consent of McGraw-Hill.</a:t>
            </a:r>
            <a:endParaRPr lang="en-US" dirty="0">
              <a:solidFill>
                <a:srgbClr val="000000"/>
              </a:solidFill>
            </a:endParaRPr>
          </a:p>
        </p:txBody>
      </p:sp>
    </p:spTree>
    <p:extLst>
      <p:ext uri="{BB962C8B-B14F-4D97-AF65-F5344CB8AC3E}">
        <p14:creationId xmlns:p14="http://schemas.microsoft.com/office/powerpoint/2010/main" val="3605962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136771" y="5329121"/>
            <a:ext cx="287045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www.mheducation.com</a:t>
            </a:r>
          </a:p>
        </p:txBody>
      </p:sp>
      <p:sp>
        <p:nvSpPr>
          <p:cNvPr id="5" name="Text Placeholder 4">
            <a:extLst>
              <a:ext uri="{FF2B5EF4-FFF2-40B4-BE49-F238E27FC236}">
                <a16:creationId xmlns:a16="http://schemas.microsoft.com/office/drawing/2014/main" id="{5D8F42E2-CCF1-4CC4-BFF9-DD453097F90D}"/>
              </a:ext>
            </a:extLst>
          </p:cNvPr>
          <p:cNvSpPr>
            <a:spLocks noGrp="1"/>
          </p:cNvSpPr>
          <p:nvPr>
            <p:ph type="body" sz="quarter" idx="10"/>
          </p:nvPr>
        </p:nvSpPr>
        <p:spPr>
          <a:xfrm>
            <a:off x="0" y="6478588"/>
            <a:ext cx="9144000" cy="400050"/>
          </a:xfrm>
          <a:prstGeom prst="rect">
            <a:avLst/>
          </a:prstGeom>
        </p:spPr>
        <p:txBody>
          <a:bodyPr anchor="ctr"/>
          <a:lstStyle>
            <a:lvl1pPr>
              <a:defRPr sz="900"/>
            </a:lvl1pPr>
          </a:lstStyle>
          <a:p>
            <a:pPr lvl="0"/>
            <a:r>
              <a:rPr lang="en-US" dirty="0"/>
              <a:t>Click to edit Master text styles</a:t>
            </a:r>
          </a:p>
        </p:txBody>
      </p:sp>
    </p:spTree>
    <p:extLst>
      <p:ext uri="{BB962C8B-B14F-4D97-AF65-F5344CB8AC3E}">
        <p14:creationId xmlns:p14="http://schemas.microsoft.com/office/powerpoint/2010/main" val="31773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900">
                <a:solidFill>
                  <a:schemeClr val="tx1"/>
                </a:solidFill>
              </a:defRPr>
            </a:lvl1pPr>
          </a:lstStyle>
          <a:p>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5038076"/>
      </p:ext>
    </p:extLst>
  </p:cSld>
  <p:clrMap bg1="lt1" tx1="dk1" bg2="lt2" tx2="dk2" accent1="accent1" accent2="accent2" accent3="accent3" accent4="accent4" accent5="accent5" accent6="accent6" hlink="hlink" folHlink="folHlink"/>
  <p:sldLayoutIdLst>
    <p:sldLayoutId id="2147484225" r:id="rId1"/>
  </p:sldLayoutIdLst>
  <p:hf hdr="0" ft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13.jpe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a:lstStyle/>
          <a:p>
            <a:r>
              <a:rPr lang="en-US" noProof="1">
                <a:latin typeface="Sanserif"/>
              </a:rPr>
              <a:t>Chapter 6</a:t>
            </a:r>
          </a:p>
        </p:txBody>
      </p:sp>
      <p:sp>
        <p:nvSpPr>
          <p:cNvPr id="7" name="Subtitle 2"/>
          <p:cNvSpPr>
            <a:spLocks noGrp="1"/>
          </p:cNvSpPr>
          <p:nvPr>
            <p:ph type="subTitle" idx="1"/>
          </p:nvPr>
        </p:nvSpPr>
        <p:spPr>
          <a:xfrm>
            <a:off x="567378" y="3894917"/>
            <a:ext cx="7890822" cy="719352"/>
          </a:xfrm>
        </p:spPr>
        <p:txBody>
          <a:bodyPr/>
          <a:lstStyle/>
          <a:p>
            <a:r>
              <a:rPr kumimoji="0" lang="en-US" altLang="en-US" i="0" u="none" strike="noStrike" kern="1200" cap="none" spc="0" normalizeH="0" baseline="0" noProof="0" dirty="0">
                <a:ln>
                  <a:noFill/>
                </a:ln>
                <a:solidFill>
                  <a:prstClr val="white"/>
                </a:solidFill>
                <a:effectLst/>
                <a:uLnTx/>
                <a:uFillTx/>
                <a:latin typeface="Sanserif"/>
                <a:ea typeface="+mj-ea"/>
                <a:cs typeface="+mj-cs"/>
              </a:rPr>
              <a:t>Political Socialization and Public Opinion</a:t>
            </a:r>
            <a:endParaRPr lang="en-US" noProof="1">
              <a:latin typeface="Sanserif"/>
            </a:endParaRPr>
          </a:p>
        </p:txBody>
      </p:sp>
      <p:sp>
        <p:nvSpPr>
          <p:cNvPr id="8" name="Content Placeholder 3"/>
          <p:cNvSpPr>
            <a:spLocks noGrp="1"/>
          </p:cNvSpPr>
          <p:nvPr>
            <p:ph type="body" sz="quarter" idx="10"/>
          </p:nvPr>
        </p:nvSpPr>
        <p:spPr>
          <a:xfrm>
            <a:off x="567378" y="4770769"/>
            <a:ext cx="4538022" cy="1325231"/>
          </a:xfrm>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i="0" u="none" strike="noStrike" kern="1200" cap="none" spc="0" normalizeH="0" baseline="0" noProof="1">
                <a:ln>
                  <a:noFill/>
                </a:ln>
                <a:solidFill>
                  <a:srgbClr val="FFFFFF"/>
                </a:solidFill>
                <a:effectLst/>
                <a:uLnTx/>
                <a:uFillTx/>
                <a:latin typeface="Sanserif"/>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Michelle D. Deardorff</a:t>
            </a:r>
          </a:p>
        </p:txBody>
      </p:sp>
      <p:sp>
        <p:nvSpPr>
          <p:cNvPr id="9" name="Footer Placeholder 4">
            <a:extLst>
              <a:ext uri="{FF2B5EF4-FFF2-40B4-BE49-F238E27FC236}">
                <a16:creationId xmlns:a16="http://schemas.microsoft.com/office/drawing/2014/main" id="{2BBA029E-444D-43B0-A6CE-F6590004B11C}"/>
              </a:ext>
            </a:extLst>
          </p:cNvPr>
          <p:cNvSpPr>
            <a:spLocks noGrp="1"/>
          </p:cNvSpPr>
          <p:nvPr>
            <p:ph type="ftr" sz="quarter" idx="12"/>
          </p:nvPr>
        </p:nvSpPr>
        <p:spPr>
          <a:xfrm>
            <a:off x="0" y="6487064"/>
            <a:ext cx="9144000" cy="370935"/>
          </a:xfrm>
        </p:spPr>
        <p:txBody>
          <a:bodyPr/>
          <a:lstStyle/>
          <a:p>
            <a:pPr lvl="0"/>
            <a:r>
              <a:rPr lang="en-US" dirty="0">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4763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09700" y="5410200"/>
            <a:ext cx="6362700" cy="548640"/>
          </a:xfrm>
        </p:spPr>
        <p:txBody>
          <a:bodyPr>
            <a:noAutofit/>
          </a:bodyPr>
          <a:lstStyle/>
          <a:p>
            <a:pPr algn="l"/>
            <a:r>
              <a:rPr kumimoji="0" lang="en-US" sz="2400" b="1" i="0" u="none" strike="noStrike" kern="1200" cap="none" spc="0" normalizeH="0" baseline="0" noProof="0" dirty="0">
                <a:ln>
                  <a:noFill/>
                </a:ln>
                <a:solidFill>
                  <a:srgbClr val="C30C20"/>
                </a:solidFill>
                <a:effectLst/>
                <a:uLnTx/>
                <a:uFillTx/>
                <a:latin typeface="Sanserif"/>
                <a:cs typeface="+mj-cs"/>
              </a:rPr>
              <a:t>Figure 6.1 </a:t>
            </a:r>
            <a:r>
              <a:rPr kumimoji="0" lang="en-US" sz="2400" b="1" i="0" u="none" strike="noStrike" kern="1200" cap="none" spc="0" normalizeH="0" baseline="0" noProof="0" dirty="0">
                <a:ln>
                  <a:noFill/>
                </a:ln>
                <a:solidFill>
                  <a:prstClr val="black"/>
                </a:solidFill>
                <a:effectLst/>
                <a:uLnTx/>
                <a:uFillTx/>
                <a:latin typeface="Sanserif"/>
                <a:cs typeface="+mj-cs"/>
              </a:rPr>
              <a:t>Candidate Preference of Religious and Non-Religious Americans</a:t>
            </a:r>
            <a:endParaRPr lang="en-US" sz="2400" b="0" noProof="1">
              <a:latin typeface="Sanserif"/>
            </a:endParaRPr>
          </a:p>
        </p:txBody>
      </p:sp>
      <p:pic>
        <p:nvPicPr>
          <p:cNvPr id="4" name="Picture 2" descr="Bar graph shows individuals’ likelihood of voting Democrat and Republic.">
            <a:extLst>
              <a:ext uri="{FF2B5EF4-FFF2-40B4-BE49-F238E27FC236}">
                <a16:creationId xmlns:a16="http://schemas.microsoft.com/office/drawing/2014/main" id="{E88A5752-48A6-434E-9B1B-53572F0BA4ED}"/>
              </a:ext>
            </a:extLst>
          </p:cNvPr>
          <p:cNvPicPr>
            <a:picLocks noGrp="1" noChangeAspect="1"/>
          </p:cNvPicPr>
          <p:nvPr>
            <p:ph sz="quarter" idx="20"/>
          </p:nvPr>
        </p:nvPicPr>
        <p:blipFill>
          <a:blip r:embed="rId2"/>
          <a:stretch>
            <a:fillRect/>
          </a:stretch>
        </p:blipFill>
        <p:spPr>
          <a:xfrm>
            <a:off x="1371600" y="685800"/>
            <a:ext cx="6383652" cy="4455372"/>
          </a:xfrm>
          <a:prstGeom prst="rect">
            <a:avLst/>
          </a:prstGeom>
        </p:spPr>
      </p:pic>
      <p:sp>
        <p:nvSpPr>
          <p:cNvPr id="7" name="Text Placeholder 3"/>
          <p:cNvSpPr>
            <a:spLocks noGrp="1"/>
          </p:cNvSpPr>
          <p:nvPr>
            <p:ph sz="quarter" idx="4294967295"/>
          </p:nvPr>
        </p:nvSpPr>
        <p:spPr>
          <a:xfrm>
            <a:off x="3369600" y="6371396"/>
            <a:ext cx="2404800" cy="190800"/>
          </a:xfrm>
        </p:spPr>
        <p:txBody>
          <a:bodyPr anchor="ctr">
            <a:noAutofit/>
          </a:bodyPr>
          <a:lstStyle/>
          <a:p>
            <a:pPr algn="ctr"/>
            <a:r>
              <a:rPr lang="en-US" sz="900" noProof="1">
                <a:latin typeface="Sanserif"/>
                <a:hlinkClick r:id="rId3" action="ppaction://hlinksldjump"/>
              </a:rPr>
              <a:t>Access the text alternative for slide images.</a:t>
            </a:r>
          </a:p>
        </p:txBody>
      </p:sp>
      <p:sp>
        <p:nvSpPr>
          <p:cNvPr id="8" name="Text Placeholder 4"/>
          <p:cNvSpPr>
            <a:spLocks noGrp="1"/>
          </p:cNvSpPr>
          <p:nvPr>
            <p:ph type="body" sz="quarter" idx="19"/>
          </p:nvPr>
        </p:nvSpPr>
        <p:spPr>
          <a:xfrm>
            <a:off x="3886199" y="6673531"/>
            <a:ext cx="4769709" cy="161396"/>
          </a:xfrm>
        </p:spPr>
        <p:txBody>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 </a:t>
            </a:r>
            <a:r>
              <a:rPr kumimoji="0" lang="en-US" sz="800" i="0" u="none" strike="noStrike" kern="1200" cap="none" spc="0" normalizeH="0" baseline="0" noProof="0" dirty="0">
                <a:ln>
                  <a:noFill/>
                </a:ln>
                <a:solidFill>
                  <a:schemeClr val="tx1"/>
                </a:solidFill>
                <a:effectLst/>
                <a:uLnTx/>
                <a:uFillTx/>
                <a:latin typeface="Sanserif"/>
                <a:cs typeface="+mn-cs"/>
              </a:rPr>
              <a:t>www.pewresearch.org/fact-tank/2018/11/07/how-religious-garoups-voted-in-the-midterm-elections/</a:t>
            </a: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erif"/>
              </a:rPr>
              <a:pPr/>
              <a:t>10</a:t>
            </a:fld>
            <a:endParaRPr lang="en-US" dirty="0">
              <a:latin typeface="Sanserif"/>
            </a:endParaRPr>
          </a:p>
        </p:txBody>
      </p:sp>
    </p:spTree>
    <p:extLst>
      <p:ext uri="{BB962C8B-B14F-4D97-AF65-F5344CB8AC3E}">
        <p14:creationId xmlns:p14="http://schemas.microsoft.com/office/powerpoint/2010/main" val="197654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090BE7D-38AE-4C9D-9E26-8EF5C276D5DC}"/>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rPr>
              <a:t>Peers and Group Norms</a:t>
            </a:r>
            <a:endParaRPr lang="en-IN" dirty="0">
              <a:latin typeface="Sanserif"/>
            </a:endParaRPr>
          </a:p>
        </p:txBody>
      </p:sp>
      <p:sp>
        <p:nvSpPr>
          <p:cNvPr id="5" name="Content Placeholder 2">
            <a:extLst>
              <a:ext uri="{FF2B5EF4-FFF2-40B4-BE49-F238E27FC236}">
                <a16:creationId xmlns:a16="http://schemas.microsoft.com/office/drawing/2014/main" id="{C17F1B4C-E859-4A0D-95AF-E72CB2F872A1}"/>
              </a:ext>
            </a:extLst>
          </p:cNvPr>
          <p:cNvSpPr>
            <a:spLocks noGrp="1"/>
          </p:cNvSpPr>
          <p:nvPr>
            <p:ph sz="quarter" idx="20"/>
          </p:nvPr>
        </p:nvSpPr>
        <p:spPr>
          <a:xfrm>
            <a:off x="537310" y="1524000"/>
            <a:ext cx="8263790" cy="3124200"/>
          </a:xfrm>
        </p:spPr>
        <p:txBody>
          <a:bodyPr>
            <a:normAutofit/>
          </a:bodyPr>
          <a:lstStyle/>
          <a:p>
            <a:pPr lvl="0" defTabSz="457200">
              <a:spcBef>
                <a:spcPts val="2400"/>
              </a:spcBef>
              <a:spcAft>
                <a:spcPts val="0"/>
              </a:spcAft>
            </a:pPr>
            <a:r>
              <a:rPr lang="en-US" altLang="en-US" dirty="0">
                <a:solidFill>
                  <a:prstClr val="black"/>
                </a:solidFill>
                <a:latin typeface="Sanserif"/>
                <a:cs typeface="+mn-cs"/>
              </a:rPr>
              <a:t>Friends, neighbors, coworkers, and other peers influence political socialization.</a:t>
            </a:r>
          </a:p>
          <a:p>
            <a:pPr lvl="0" defTabSz="457200">
              <a:spcBef>
                <a:spcPts val="2400"/>
              </a:spcBef>
              <a:spcAft>
                <a:spcPts val="0"/>
              </a:spcAft>
            </a:pPr>
            <a:r>
              <a:rPr lang="en-US" altLang="en-US" dirty="0">
                <a:solidFill>
                  <a:prstClr val="black"/>
                </a:solidFill>
                <a:latin typeface="Sanserif"/>
                <a:cs typeface="+mn-cs"/>
              </a:rPr>
              <a:t>Research indicates that the primary function of peers is to reinforce our already-held beliefs and values.</a:t>
            </a:r>
          </a:p>
        </p:txBody>
      </p:sp>
      <p:sp>
        <p:nvSpPr>
          <p:cNvPr id="12" name="Slide Number Placeholder 3">
            <a:extLst>
              <a:ext uri="{FF2B5EF4-FFF2-40B4-BE49-F238E27FC236}">
                <a16:creationId xmlns:a16="http://schemas.microsoft.com/office/drawing/2014/main" id="{E3EE52CF-D13B-42EB-97FB-540A4523079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Sanserif"/>
              </a:rPr>
              <a:pPr/>
              <a:t>11</a:t>
            </a:fld>
            <a:endParaRPr lang="en-US" dirty="0">
              <a:latin typeface="Sanserif"/>
            </a:endParaRPr>
          </a:p>
        </p:txBody>
      </p:sp>
    </p:spTree>
    <p:extLst>
      <p:ext uri="{BB962C8B-B14F-4D97-AF65-F5344CB8AC3E}">
        <p14:creationId xmlns:p14="http://schemas.microsoft.com/office/powerpoint/2010/main" val="308962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723BA20-F434-4A1E-9F07-876F48D09E8A}"/>
              </a:ext>
            </a:extLst>
          </p:cNvPr>
          <p:cNvSpPr>
            <a:spLocks noGrp="1"/>
          </p:cNvSpPr>
          <p:nvPr>
            <p:ph type="title"/>
          </p:nvPr>
        </p:nvSpPr>
        <p:spPr>
          <a:xfrm>
            <a:off x="1028700" y="198784"/>
            <a:ext cx="6819900" cy="1143000"/>
          </a:xfrm>
        </p:spPr>
        <p:txBody>
          <a:bodyPr>
            <a:normAutofit fontScale="90000"/>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Political and Community Leaders: Opinion Shapers</a:t>
            </a:r>
            <a:endParaRPr lang="en-IN" dirty="0">
              <a:latin typeface="Sanserif"/>
            </a:endParaRPr>
          </a:p>
        </p:txBody>
      </p:sp>
      <p:sp>
        <p:nvSpPr>
          <p:cNvPr id="11" name="Content Placeholder 2">
            <a:extLst>
              <a:ext uri="{FF2B5EF4-FFF2-40B4-BE49-F238E27FC236}">
                <a16:creationId xmlns:a16="http://schemas.microsoft.com/office/drawing/2014/main" id="{D941CE69-FD00-4EB1-A6E3-D7AFF682482D}"/>
              </a:ext>
            </a:extLst>
          </p:cNvPr>
          <p:cNvSpPr>
            <a:spLocks noGrp="1"/>
          </p:cNvSpPr>
          <p:nvPr>
            <p:ph sz="quarter" idx="20"/>
          </p:nvPr>
        </p:nvSpPr>
        <p:spPr>
          <a:xfrm>
            <a:off x="342900" y="1524000"/>
            <a:ext cx="8115300" cy="47244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Political and community leaders also help to socialize people and influence public opinion.</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President plays an especially important role in shaping Americans’ views.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Often we rely on the recommendations and priorities of well-respected leaders who have earned our trust.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People in other kinds of leadership roles also influence our opinions.</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Example: student activists of Marjory Stoneman Douglas High School after the mass shooting of 2018.</a:t>
            </a:r>
          </a:p>
        </p:txBody>
      </p:sp>
      <p:sp>
        <p:nvSpPr>
          <p:cNvPr id="7" name="Slide Number Placeholder 3">
            <a:extLst>
              <a:ext uri="{FF2B5EF4-FFF2-40B4-BE49-F238E27FC236}">
                <a16:creationId xmlns:a16="http://schemas.microsoft.com/office/drawing/2014/main" id="{C9B1FE90-46A3-4EFE-A2B6-A371C0F944CA}"/>
              </a:ext>
            </a:extLst>
          </p:cNvPr>
          <p:cNvSpPr>
            <a:spLocks noGrp="1"/>
          </p:cNvSpPr>
          <p:nvPr>
            <p:ph type="sldNum" sz="quarter" idx="10"/>
          </p:nvPr>
        </p:nvSpPr>
        <p:spPr/>
        <p:txBody>
          <a:bodyPr/>
          <a:lstStyle/>
          <a:p>
            <a:fld id="{68151E55-6873-49E2-B8D5-2F265E6F1973}" type="slidenum">
              <a:rPr lang="en-US" smtClean="0">
                <a:latin typeface="Sanserif"/>
              </a:rPr>
              <a:pPr/>
              <a:t>12</a:t>
            </a:fld>
            <a:endParaRPr lang="en-US" dirty="0">
              <a:latin typeface="Sanserif"/>
            </a:endParaRPr>
          </a:p>
        </p:txBody>
      </p:sp>
    </p:spTree>
    <p:extLst>
      <p:ext uri="{BB962C8B-B14F-4D97-AF65-F5344CB8AC3E}">
        <p14:creationId xmlns:p14="http://schemas.microsoft.com/office/powerpoint/2010/main" val="207973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1488A06-D2C3-470E-9B1E-7FD7FB741EF7}"/>
              </a:ext>
            </a:extLst>
          </p:cNvPr>
          <p:cNvSpPr>
            <a:spLocks noGrp="1"/>
          </p:cNvSpPr>
          <p:nvPr>
            <p:ph type="title"/>
          </p:nvPr>
        </p:nvSpPr>
        <p:spPr>
          <a:xfrm>
            <a:off x="1219200" y="198784"/>
            <a:ext cx="6400800" cy="13252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Demographic Characteristics: </a:t>
            </a:r>
            <a:r>
              <a:rPr kumimoji="0" lang="en-US" sz="3600" b="0" i="0" u="none" strike="noStrike" kern="1200" cap="none" spc="0" normalizeH="0" baseline="0" noProof="0" dirty="0">
                <a:ln>
                  <a:noFill/>
                </a:ln>
                <a:solidFill>
                  <a:srgbClr val="C30C20"/>
                </a:solidFill>
                <a:effectLst/>
                <a:uLnTx/>
                <a:uFillTx/>
                <a:latin typeface="Sanserif"/>
                <a:cs typeface="+mj-cs"/>
              </a:rPr>
              <a:t>Our Politics Are a Reflection of Us</a:t>
            </a:r>
            <a:endParaRPr lang="en-IN" dirty="0">
              <a:latin typeface="Sanserif"/>
            </a:endParaRPr>
          </a:p>
        </p:txBody>
      </p:sp>
      <p:sp>
        <p:nvSpPr>
          <p:cNvPr id="11" name="Content Placeholder 2">
            <a:extLst>
              <a:ext uri="{FF2B5EF4-FFF2-40B4-BE49-F238E27FC236}">
                <a16:creationId xmlns:a16="http://schemas.microsoft.com/office/drawing/2014/main" id="{72B432B1-BD81-41FE-B61E-2D6910A497B2}"/>
              </a:ext>
            </a:extLst>
          </p:cNvPr>
          <p:cNvSpPr>
            <a:spLocks noGrp="1"/>
          </p:cNvSpPr>
          <p:nvPr>
            <p:ph sz="quarter" idx="20"/>
          </p:nvPr>
        </p:nvSpPr>
        <p:spPr>
          <a:xfrm>
            <a:off x="342900" y="1600200"/>
            <a:ext cx="7886700" cy="3124200"/>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Who we are often influences our life experiences, which shape our political socialization and therefore what we think.</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Racial and ethnic groups to which we belong, our gender, our age, and where we live all play a role in how we are socialized to political and community life.</a:t>
            </a:r>
          </a:p>
        </p:txBody>
      </p:sp>
      <p:sp>
        <p:nvSpPr>
          <p:cNvPr id="7" name="Slide Number Placeholder 3">
            <a:extLst>
              <a:ext uri="{FF2B5EF4-FFF2-40B4-BE49-F238E27FC236}">
                <a16:creationId xmlns:a16="http://schemas.microsoft.com/office/drawing/2014/main" id="{9B74F32D-4848-4C57-9373-88836EFEBCC3}"/>
              </a:ext>
            </a:extLst>
          </p:cNvPr>
          <p:cNvSpPr>
            <a:spLocks noGrp="1"/>
          </p:cNvSpPr>
          <p:nvPr>
            <p:ph type="sldNum" sz="quarter" idx="10"/>
          </p:nvPr>
        </p:nvSpPr>
        <p:spPr/>
        <p:txBody>
          <a:bodyPr/>
          <a:lstStyle/>
          <a:p>
            <a:fld id="{68151E55-6873-49E2-B8D5-2F265E6F1973}" type="slidenum">
              <a:rPr lang="en-US" smtClean="0">
                <a:latin typeface="Sanserif"/>
              </a:rPr>
              <a:pPr/>
              <a:t>13</a:t>
            </a:fld>
            <a:endParaRPr lang="en-US" dirty="0">
              <a:latin typeface="Sanserif"/>
            </a:endParaRPr>
          </a:p>
        </p:txBody>
      </p:sp>
    </p:spTree>
    <p:extLst>
      <p:ext uri="{BB962C8B-B14F-4D97-AF65-F5344CB8AC3E}">
        <p14:creationId xmlns:p14="http://schemas.microsoft.com/office/powerpoint/2010/main" val="97228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AE6098C-59B3-4F5C-87CC-9B07CF766F32}"/>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Race and Ethnicity</a:t>
            </a:r>
            <a:endParaRPr lang="en-IN" dirty="0">
              <a:latin typeface="Sanserif"/>
            </a:endParaRPr>
          </a:p>
        </p:txBody>
      </p:sp>
      <p:sp>
        <p:nvSpPr>
          <p:cNvPr id="11" name="Content Placeholder 2">
            <a:extLst>
              <a:ext uri="{FF2B5EF4-FFF2-40B4-BE49-F238E27FC236}">
                <a16:creationId xmlns:a16="http://schemas.microsoft.com/office/drawing/2014/main" id="{25DB5218-7229-43B7-A7B2-9A2336BE4A15}"/>
              </a:ext>
            </a:extLst>
          </p:cNvPr>
          <p:cNvSpPr>
            <a:spLocks noGrp="1"/>
          </p:cNvSpPr>
          <p:nvPr>
            <p:ph sz="quarter" idx="20"/>
          </p:nvPr>
        </p:nvSpPr>
        <p:spPr>
          <a:xfrm>
            <a:off x="342900" y="1524000"/>
            <a:ext cx="7658100" cy="3124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general, whites, African Americans, Latinos, and Asian Americans prefer different candidates, hold different political views, and have different levels of civic involvement.</a:t>
            </a:r>
            <a:endParaRPr lang="en-IN" dirty="0">
              <a:latin typeface="Sanserif"/>
            </a:endParaRPr>
          </a:p>
        </p:txBody>
      </p:sp>
      <p:sp>
        <p:nvSpPr>
          <p:cNvPr id="7" name="Slide Number Placeholder 3">
            <a:extLst>
              <a:ext uri="{FF2B5EF4-FFF2-40B4-BE49-F238E27FC236}">
                <a16:creationId xmlns:a16="http://schemas.microsoft.com/office/drawing/2014/main" id="{CA11FA89-5381-4BE3-9545-A649C9D608F6}"/>
              </a:ext>
            </a:extLst>
          </p:cNvPr>
          <p:cNvSpPr>
            <a:spLocks noGrp="1"/>
          </p:cNvSpPr>
          <p:nvPr>
            <p:ph type="sldNum" sz="quarter" idx="10"/>
          </p:nvPr>
        </p:nvSpPr>
        <p:spPr/>
        <p:txBody>
          <a:bodyPr/>
          <a:lstStyle/>
          <a:p>
            <a:fld id="{68151E55-6873-49E2-B8D5-2F265E6F1973}" type="slidenum">
              <a:rPr lang="en-US" smtClean="0">
                <a:latin typeface="Sanserif"/>
              </a:rPr>
              <a:pPr/>
              <a:t>14</a:t>
            </a:fld>
            <a:endParaRPr lang="en-US" dirty="0">
              <a:latin typeface="Sanserif"/>
            </a:endParaRPr>
          </a:p>
        </p:txBody>
      </p:sp>
    </p:spTree>
    <p:extLst>
      <p:ext uri="{BB962C8B-B14F-4D97-AF65-F5344CB8AC3E}">
        <p14:creationId xmlns:p14="http://schemas.microsoft.com/office/powerpoint/2010/main" val="157014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24052" y="5623159"/>
            <a:ext cx="8458200" cy="548640"/>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6.2 </a:t>
            </a:r>
            <a:r>
              <a:rPr kumimoji="0" lang="en-US" sz="2400" b="1" i="0" u="none" strike="noStrike" kern="1200" cap="none" spc="0" normalizeH="0" baseline="0" noProof="0" dirty="0">
                <a:ln>
                  <a:noFill/>
                </a:ln>
                <a:solidFill>
                  <a:prstClr val="black"/>
                </a:solidFill>
                <a:effectLst/>
                <a:uLnTx/>
                <a:uFillTx/>
                <a:latin typeface="Sanserif"/>
                <a:cs typeface="+mj-cs"/>
              </a:rPr>
              <a:t>Candidate Support by Racial and Ethnic Group</a:t>
            </a:r>
            <a:endParaRPr lang="en-US" sz="2400" b="0" noProof="1">
              <a:latin typeface="Sanserif"/>
            </a:endParaRPr>
          </a:p>
        </p:txBody>
      </p:sp>
      <p:pic>
        <p:nvPicPr>
          <p:cNvPr id="5" name="Picture 2" descr="Graph showing the percentage of support for Hillary Clinton and Donald Trump by racial and ethnic group (Whites, Blacks, Hispanics and Asians).  ">
            <a:extLst>
              <a:ext uri="{FF2B5EF4-FFF2-40B4-BE49-F238E27FC236}">
                <a16:creationId xmlns:a16="http://schemas.microsoft.com/office/drawing/2014/main" id="{22DDBE04-3A1C-41A9-99E3-C3E13447E0FA}"/>
              </a:ext>
            </a:extLst>
          </p:cNvPr>
          <p:cNvPicPr>
            <a:picLocks noGrp="1" noChangeAspect="1"/>
          </p:cNvPicPr>
          <p:nvPr>
            <p:ph sz="quarter" idx="20"/>
          </p:nvPr>
        </p:nvPicPr>
        <p:blipFill>
          <a:blip r:embed="rId2"/>
          <a:stretch>
            <a:fillRect/>
          </a:stretch>
        </p:blipFill>
        <p:spPr>
          <a:xfrm>
            <a:off x="1132853" y="381000"/>
            <a:ext cx="6878294" cy="4800600"/>
          </a:xfrm>
          <a:prstGeom prst="rect">
            <a:avLst/>
          </a:prstGeom>
        </p:spPr>
      </p:pic>
      <p:sp>
        <p:nvSpPr>
          <p:cNvPr id="8" name="Text Placeholder 3"/>
          <p:cNvSpPr>
            <a:spLocks noGrp="1"/>
          </p:cNvSpPr>
          <p:nvPr>
            <p:ph type="body" sz="quarter" idx="19"/>
          </p:nvPr>
        </p:nvSpPr>
        <p:spPr>
          <a:xfrm>
            <a:off x="1693800" y="6629400"/>
            <a:ext cx="6932612" cy="266400"/>
          </a:xfrm>
        </p:spPr>
        <p:txBody>
          <a:bodyPr/>
          <a:lstStyle/>
          <a:p>
            <a:r>
              <a:rPr lang="en-IN" sz="800" b="1" dirty="0">
                <a:solidFill>
                  <a:schemeClr val="tx1"/>
                </a:solidFill>
                <a:latin typeface="Sanserif"/>
              </a:rPr>
              <a:t>SOURCE: Pew Research </a:t>
            </a:r>
            <a:r>
              <a:rPr lang="en-IN" sz="800" b="1" dirty="0" err="1">
                <a:solidFill>
                  <a:schemeClr val="tx1"/>
                </a:solidFill>
                <a:latin typeface="Sanserif"/>
              </a:rPr>
              <a:t>Center</a:t>
            </a:r>
            <a:r>
              <a:rPr lang="en-IN" sz="800" b="1" dirty="0">
                <a:solidFill>
                  <a:schemeClr val="tx1"/>
                </a:solidFill>
                <a:latin typeface="Sanserif"/>
              </a:rPr>
              <a:t>.</a:t>
            </a:r>
          </a:p>
        </p:txBody>
      </p:sp>
      <p:sp>
        <p:nvSpPr>
          <p:cNvPr id="10" name="Slide Number Placeholder 4"/>
          <p:cNvSpPr>
            <a:spLocks noGrp="1"/>
          </p:cNvSpPr>
          <p:nvPr>
            <p:ph type="sldNum" sz="quarter" idx="10"/>
          </p:nvPr>
        </p:nvSpPr>
        <p:spPr/>
        <p:txBody>
          <a:bodyPr/>
          <a:lstStyle/>
          <a:p>
            <a:fld id="{68151E55-6873-49E2-B8D5-2F265E6F1973}" type="slidenum">
              <a:rPr lang="en-US" smtClean="0">
                <a:latin typeface="Sanserif"/>
              </a:rPr>
              <a:pPr/>
              <a:t>15</a:t>
            </a:fld>
            <a:endParaRPr lang="en-US" dirty="0">
              <a:latin typeface="Sanserif"/>
            </a:endParaRPr>
          </a:p>
        </p:txBody>
      </p:sp>
    </p:spTree>
    <p:extLst>
      <p:ext uri="{BB962C8B-B14F-4D97-AF65-F5344CB8AC3E}">
        <p14:creationId xmlns:p14="http://schemas.microsoft.com/office/powerpoint/2010/main" val="348672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E75E975-3B69-4B84-9C79-2CD0AFFAF7B5}"/>
              </a:ext>
            </a:extLst>
          </p:cNvPr>
          <p:cNvSpPr>
            <a:spLocks noGrp="1"/>
          </p:cNvSpPr>
          <p:nvPr>
            <p:ph type="title"/>
          </p:nvPr>
        </p:nvSpPr>
        <p:spPr>
          <a:xfrm>
            <a:off x="415295" y="228600"/>
            <a:ext cx="8460000" cy="731400"/>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Table 6.1 </a:t>
            </a:r>
            <a:r>
              <a:rPr kumimoji="0" lang="en-US" sz="2400" b="1" i="0" u="none" strike="noStrike" kern="1200" cap="none" spc="0" normalizeH="0" baseline="0" noProof="0" dirty="0">
                <a:ln>
                  <a:noFill/>
                </a:ln>
                <a:solidFill>
                  <a:prstClr val="black"/>
                </a:solidFill>
                <a:effectLst/>
                <a:uLnTx/>
                <a:uFillTx/>
                <a:latin typeface="Sanserif"/>
                <a:cs typeface="+mj-cs"/>
              </a:rPr>
              <a:t>Latinx Party Identification by National Origin</a:t>
            </a:r>
            <a:endParaRPr lang="en-IN" dirty="0">
              <a:latin typeface="Sanserif"/>
            </a:endParaRPr>
          </a:p>
        </p:txBody>
      </p:sp>
      <p:sp>
        <p:nvSpPr>
          <p:cNvPr id="8" name="Content Placeholder 2" hidden="1">
            <a:extLst>
              <a:ext uri="{FF2B5EF4-FFF2-40B4-BE49-F238E27FC236}">
                <a16:creationId xmlns:a16="http://schemas.microsoft.com/office/drawing/2014/main" id="{11E65DB3-5734-4D1E-91C8-6023F096A9E3}"/>
              </a:ext>
            </a:extLst>
          </p:cNvPr>
          <p:cNvSpPr>
            <a:spLocks noGrp="1"/>
          </p:cNvSpPr>
          <p:nvPr>
            <p:ph idx="1"/>
          </p:nvPr>
        </p:nvSpPr>
        <p:spPr>
          <a:xfrm>
            <a:off x="2133600" y="1859400"/>
            <a:ext cx="5420349" cy="1128415"/>
          </a:xfrm>
        </p:spPr>
        <p:txBody>
          <a:bodyPr>
            <a:normAutofit/>
          </a:bodyPr>
          <a:lstStyle/>
          <a:p>
            <a:r>
              <a:rPr lang="en-US" sz="1400" dirty="0">
                <a:latin typeface="Sanserif"/>
              </a:rPr>
              <a:t>Table divided into two columns summarizes Latinx party identification by national origin. The column headers are: National origin and party identification. Column 2, party identification, is further divided into 3 sub-columns marked as: Republican, Democratic, and Independent.</a:t>
            </a:r>
            <a:endParaRPr lang="en-IN" sz="1400" dirty="0">
              <a:latin typeface="Sanserif"/>
            </a:endParaRPr>
          </a:p>
        </p:txBody>
      </p:sp>
      <p:graphicFrame>
        <p:nvGraphicFramePr>
          <p:cNvPr id="5" name="Table 4">
            <a:extLst>
              <a:ext uri="{FF2B5EF4-FFF2-40B4-BE49-F238E27FC236}">
                <a16:creationId xmlns:a16="http://schemas.microsoft.com/office/drawing/2014/main" id="{CED87AA1-DC21-4DF9-83EB-EA03CD060AA1}"/>
              </a:ext>
            </a:extLst>
          </p:cNvPr>
          <p:cNvGraphicFramePr>
            <a:graphicFrameLocks noGrp="1"/>
          </p:cNvGraphicFramePr>
          <p:nvPr>
            <p:extLst>
              <p:ext uri="{D42A27DB-BD31-4B8C-83A1-F6EECF244321}">
                <p14:modId xmlns:p14="http://schemas.microsoft.com/office/powerpoint/2010/main" val="2338688550"/>
              </p:ext>
            </p:extLst>
          </p:nvPr>
        </p:nvGraphicFramePr>
        <p:xfrm>
          <a:off x="1028700" y="1524000"/>
          <a:ext cx="7086601" cy="2595880"/>
        </p:xfrm>
        <a:graphic>
          <a:graphicData uri="http://schemas.openxmlformats.org/drawingml/2006/table">
            <a:tbl>
              <a:tblPr firstRow="1" bandRow="1">
                <a:tableStyleId>{5C22544A-7EE6-4342-B048-85BDC9FD1C3A}</a:tableStyleId>
              </a:tblPr>
              <a:tblGrid>
                <a:gridCol w="1813362">
                  <a:extLst>
                    <a:ext uri="{9D8B030D-6E8A-4147-A177-3AD203B41FA5}">
                      <a16:colId xmlns:a16="http://schemas.microsoft.com/office/drawing/2014/main" val="2491453834"/>
                    </a:ext>
                  </a:extLst>
                </a:gridCol>
                <a:gridCol w="1516056">
                  <a:extLst>
                    <a:ext uri="{9D8B030D-6E8A-4147-A177-3AD203B41FA5}">
                      <a16:colId xmlns:a16="http://schemas.microsoft.com/office/drawing/2014/main" val="254363143"/>
                    </a:ext>
                  </a:extLst>
                </a:gridCol>
                <a:gridCol w="1845634">
                  <a:extLst>
                    <a:ext uri="{9D8B030D-6E8A-4147-A177-3AD203B41FA5}">
                      <a16:colId xmlns:a16="http://schemas.microsoft.com/office/drawing/2014/main" val="664840152"/>
                    </a:ext>
                  </a:extLst>
                </a:gridCol>
                <a:gridCol w="1911549">
                  <a:extLst>
                    <a:ext uri="{9D8B030D-6E8A-4147-A177-3AD203B41FA5}">
                      <a16:colId xmlns:a16="http://schemas.microsoft.com/office/drawing/2014/main" val="231790431"/>
                    </a:ext>
                  </a:extLst>
                </a:gridCol>
              </a:tblGrid>
              <a:tr h="370840">
                <a:tc>
                  <a:txBody>
                    <a:bodyPr/>
                    <a:lstStyle/>
                    <a:p>
                      <a:pPr marL="0" marR="0">
                        <a:spcBef>
                          <a:spcPts val="0"/>
                        </a:spcBef>
                        <a:spcAft>
                          <a:spcPts val="0"/>
                        </a:spcAft>
                      </a:pPr>
                      <a:r>
                        <a:rPr lang="en-US" sz="1700" kern="1200" dirty="0">
                          <a:solidFill>
                            <a:schemeClr val="tx1"/>
                          </a:solidFill>
                          <a:latin typeface="Sanserif"/>
                          <a:ea typeface="+mn-ea"/>
                          <a:cs typeface="+mn-cs"/>
                        </a:rPr>
                        <a:t>NATIONAL ORIGIN </a:t>
                      </a:r>
                    </a:p>
                  </a:txBody>
                  <a:tcPr marL="68580" marR="68580" marT="0" marB="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700" kern="1200" dirty="0">
                          <a:solidFill>
                            <a:schemeClr val="tx1"/>
                          </a:solidFill>
                          <a:latin typeface="Sanserif"/>
                          <a:ea typeface="+mn-ea"/>
                          <a:cs typeface="+mn-cs"/>
                        </a:rPr>
                        <a:t>REPUBLICAN </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700" kern="1200" dirty="0">
                          <a:solidFill>
                            <a:schemeClr val="tx1"/>
                          </a:solidFill>
                          <a:latin typeface="Sanserif"/>
                          <a:ea typeface="+mn-ea"/>
                          <a:cs typeface="+mn-cs"/>
                        </a:rPr>
                        <a:t>DEMOCRATIC </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700" kern="1200" dirty="0">
                          <a:solidFill>
                            <a:schemeClr val="tx1"/>
                          </a:solidFill>
                          <a:latin typeface="Sanserif"/>
                          <a:ea typeface="+mn-ea"/>
                          <a:cs typeface="+mn-cs"/>
                        </a:rPr>
                        <a:t>INDEPENDENT </a:t>
                      </a: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817360484"/>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Puerto Rican </a:t>
                      </a:r>
                    </a:p>
                  </a:txBody>
                  <a:tcPr marL="68580" marR="68580" marT="0"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22% </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57% </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21% </a:t>
                      </a:r>
                    </a:p>
                  </a:txBody>
                  <a:tcPr marL="68580" marR="731520" marT="0"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extLst>
                  <a:ext uri="{0D108BD9-81ED-4DB2-BD59-A6C34878D82A}">
                    <a16:rowId xmlns:a16="http://schemas.microsoft.com/office/drawing/2014/main" val="2155055160"/>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Mexican </a:t>
                      </a:r>
                    </a:p>
                  </a:txBody>
                  <a:tcPr marL="68580" marR="68580" marT="0" marB="0" anchor="ctr">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22%</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55%</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23%</a:t>
                      </a:r>
                    </a:p>
                  </a:txBody>
                  <a:tcPr marL="68580" marR="731520" marT="0" marB="0" anchor="ctr">
                    <a:lnL w="12700" cap="flat" cmpd="sng" algn="ctr">
                      <a:no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extLst>
                  <a:ext uri="{0D108BD9-81ED-4DB2-BD59-A6C34878D82A}">
                    <a16:rowId xmlns:a16="http://schemas.microsoft.com/office/drawing/2014/main" val="1601060610"/>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Cuban </a:t>
                      </a:r>
                    </a:p>
                  </a:txBody>
                  <a:tcPr marL="68580" marR="68580" marT="0" marB="0" anchor="ctr">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33% </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48% </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19% </a:t>
                      </a:r>
                    </a:p>
                  </a:txBody>
                  <a:tcPr marL="68580" marR="731520" marT="0" marB="0" anchor="ctr">
                    <a:lnL w="12700" cap="flat" cmpd="sng" algn="ctr">
                      <a:no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extLst>
                  <a:ext uri="{0D108BD9-81ED-4DB2-BD59-A6C34878D82A}">
                    <a16:rowId xmlns:a16="http://schemas.microsoft.com/office/drawing/2014/main" val="2049083660"/>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Dominican </a:t>
                      </a:r>
                    </a:p>
                  </a:txBody>
                  <a:tcPr marL="68580" marR="68580" marT="0" marB="0" anchor="ctr">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7% </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80% </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13% </a:t>
                      </a:r>
                    </a:p>
                  </a:txBody>
                  <a:tcPr marL="68580" marR="731520" marT="0" marB="0" anchor="ctr">
                    <a:lnL w="12700" cap="flat" cmpd="sng" algn="ctr">
                      <a:no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extLst>
                  <a:ext uri="{0D108BD9-81ED-4DB2-BD59-A6C34878D82A}">
                    <a16:rowId xmlns:a16="http://schemas.microsoft.com/office/drawing/2014/main" val="3282234326"/>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Salvadoran </a:t>
                      </a:r>
                    </a:p>
                  </a:txBody>
                  <a:tcPr marL="68580" marR="68580" marT="0" marB="0" anchor="ctr">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12% </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52% </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36% </a:t>
                      </a:r>
                    </a:p>
                  </a:txBody>
                  <a:tcPr marL="68580" marR="731520" marT="0" marB="0" anchor="ctr">
                    <a:lnL w="12700" cap="flat" cmpd="sng" algn="ctr">
                      <a:no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extLst>
                  <a:ext uri="{0D108BD9-81ED-4DB2-BD59-A6C34878D82A}">
                    <a16:rowId xmlns:a16="http://schemas.microsoft.com/office/drawing/2014/main" val="2410652165"/>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Other </a:t>
                      </a:r>
                    </a:p>
                  </a:txBody>
                  <a:tcPr marL="68580" marR="68580" marT="0" marB="0" anchor="ctr">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15% </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41% </a:t>
                      </a:r>
                    </a:p>
                  </a:txBody>
                  <a:tcPr marL="68580" marR="7315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44% </a:t>
                      </a:r>
                    </a:p>
                  </a:txBody>
                  <a:tcPr marL="68580" marR="731520" marT="0" marB="0" anchor="ctr">
                    <a:lnL w="12700" cap="flat" cmpd="sng" algn="ctr">
                      <a:noFill/>
                      <a:prstDash val="solid"/>
                      <a:round/>
                      <a:headEnd type="none" w="med" len="med"/>
                      <a:tailEnd type="none" w="med" len="med"/>
                    </a:lnL>
                    <a:lnT w="28575" cap="flat" cmpd="sng" algn="ctr">
                      <a:solidFill>
                        <a:schemeClr val="bg1"/>
                      </a:solidFill>
                      <a:prstDash val="solid"/>
                      <a:round/>
                      <a:headEnd type="none" w="med" len="med"/>
                      <a:tailEnd type="none" w="med" len="med"/>
                    </a:lnT>
                    <a:solidFill>
                      <a:srgbClr val="FFE9B6"/>
                    </a:solidFill>
                  </a:tcPr>
                </a:tc>
                <a:extLst>
                  <a:ext uri="{0D108BD9-81ED-4DB2-BD59-A6C34878D82A}">
                    <a16:rowId xmlns:a16="http://schemas.microsoft.com/office/drawing/2014/main" val="2927310237"/>
                  </a:ext>
                </a:extLst>
              </a:tr>
            </a:tbl>
          </a:graphicData>
        </a:graphic>
      </p:graphicFrame>
      <p:sp>
        <p:nvSpPr>
          <p:cNvPr id="3" name="Text Placeholder 4">
            <a:extLst>
              <a:ext uri="{FF2B5EF4-FFF2-40B4-BE49-F238E27FC236}">
                <a16:creationId xmlns:a16="http://schemas.microsoft.com/office/drawing/2014/main" id="{A81EB441-4B1E-4E0D-ACA4-0F94D6D9BDBB}"/>
              </a:ext>
            </a:extLst>
          </p:cNvPr>
          <p:cNvSpPr>
            <a:spLocks noGrp="1"/>
          </p:cNvSpPr>
          <p:nvPr>
            <p:ph type="body" sz="quarter" idx="21"/>
          </p:nvPr>
        </p:nvSpPr>
        <p:spPr>
          <a:xfrm>
            <a:off x="4343400" y="6660000"/>
            <a:ext cx="4495800" cy="174188"/>
          </a:xfrm>
        </p:spPr>
        <p:txBody>
          <a:bodyPr>
            <a:normAutofit fontScale="25000" lnSpcReduction="20000"/>
          </a:bodyPr>
          <a:lstStyle/>
          <a:p>
            <a:r>
              <a:rPr lang="en-US" sz="3200" b="1" noProof="0" dirty="0">
                <a:latin typeface="Sanserif"/>
              </a:rPr>
              <a:t>SOURCE:</a:t>
            </a:r>
            <a:r>
              <a:rPr lang="en-US" sz="3200" noProof="0" dirty="0">
                <a:latin typeface="Sanserif"/>
              </a:rPr>
              <a:t> Pew Research Center Survey of Hispanic adults, May 24-July 28, 2013, Pew Research Center. </a:t>
            </a:r>
          </a:p>
        </p:txBody>
      </p:sp>
      <p:sp>
        <p:nvSpPr>
          <p:cNvPr id="13" name="Slide Number Placeholder 5">
            <a:extLst>
              <a:ext uri="{FF2B5EF4-FFF2-40B4-BE49-F238E27FC236}">
                <a16:creationId xmlns:a16="http://schemas.microsoft.com/office/drawing/2014/main" id="{EC97F3FC-33FD-410B-AEDC-482D0306919E}"/>
              </a:ext>
            </a:extLst>
          </p:cNvPr>
          <p:cNvSpPr>
            <a:spLocks noGrp="1"/>
          </p:cNvSpPr>
          <p:nvPr>
            <p:ph type="sldNum" sz="quarter" idx="10"/>
          </p:nvPr>
        </p:nvSpPr>
        <p:spPr/>
        <p:txBody>
          <a:bodyPr/>
          <a:lstStyle/>
          <a:p>
            <a:fld id="{68151E55-6873-49E2-B8D5-2F265E6F1973}" type="slidenum">
              <a:rPr lang="en-US" smtClean="0">
                <a:latin typeface="Sanserif"/>
              </a:rPr>
              <a:pPr/>
              <a:t>16</a:t>
            </a:fld>
            <a:endParaRPr lang="en-US" dirty="0">
              <a:latin typeface="Sanserif"/>
            </a:endParaRPr>
          </a:p>
        </p:txBody>
      </p:sp>
    </p:spTree>
    <p:extLst>
      <p:ext uri="{BB962C8B-B14F-4D97-AF65-F5344CB8AC3E}">
        <p14:creationId xmlns:p14="http://schemas.microsoft.com/office/powerpoint/2010/main" val="230229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549C0BA-7E0F-4F52-B330-FCBD83F5C504}"/>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Gender</a:t>
            </a:r>
            <a:endParaRPr lang="en-IN" dirty="0">
              <a:latin typeface="Sanserif"/>
            </a:endParaRPr>
          </a:p>
        </p:txBody>
      </p:sp>
      <p:sp>
        <p:nvSpPr>
          <p:cNvPr id="11" name="Content Placeholder 2">
            <a:extLst>
              <a:ext uri="{FF2B5EF4-FFF2-40B4-BE49-F238E27FC236}">
                <a16:creationId xmlns:a16="http://schemas.microsoft.com/office/drawing/2014/main" id="{5A30FFC4-C3AE-457F-AE8F-805211BF1BBB}"/>
              </a:ext>
            </a:extLst>
          </p:cNvPr>
          <p:cNvSpPr>
            <a:spLocks noGrp="1"/>
          </p:cNvSpPr>
          <p:nvPr>
            <p:ph sz="quarter" idx="20"/>
          </p:nvPr>
        </p:nvSpPr>
        <p:spPr>
          <a:xfrm>
            <a:off x="403288" y="1524000"/>
            <a:ext cx="8054912" cy="47244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Gender gap</a:t>
            </a:r>
            <a:r>
              <a:rPr kumimoji="0" lang="en-US" altLang="en-US" sz="2800" b="0" i="0" u="none" strike="noStrike" kern="1200" cap="none" spc="0" normalizeH="0" baseline="0" noProof="0" dirty="0">
                <a:ln>
                  <a:noFill/>
                </a:ln>
                <a:solidFill>
                  <a:prstClr val="black"/>
                </a:solidFill>
                <a:effectLst/>
                <a:uLnTx/>
                <a:uFillTx/>
                <a:latin typeface="Sanserif"/>
                <a:cs typeface="+mn-cs"/>
              </a:rPr>
              <a:t>:</a:t>
            </a:r>
            <a:r>
              <a:rPr kumimoji="0" lang="en-US" altLang="en-US" sz="2800" b="1" i="0" u="none" strike="noStrike" kern="1200" cap="none" spc="0" normalizeH="0" baseline="0" noProof="0" dirty="0">
                <a:ln>
                  <a:noFill/>
                </a:ln>
                <a:solidFill>
                  <a:prstClr val="black"/>
                </a:solidFill>
                <a:effectLst/>
                <a:uLnTx/>
                <a:uFillTx/>
                <a:latin typeface="Sanserif"/>
                <a:cs typeface="+mn-cs"/>
              </a:rPr>
              <a:t> </a:t>
            </a:r>
            <a:r>
              <a:rPr kumimoji="0" lang="en-US" altLang="en-US" sz="2800" b="0" i="0" u="none" strike="noStrike" kern="1200" cap="none" spc="0" normalizeH="0" baseline="0" noProof="0" dirty="0">
                <a:ln>
                  <a:noFill/>
                </a:ln>
                <a:solidFill>
                  <a:prstClr val="black"/>
                </a:solidFill>
                <a:effectLst/>
                <a:uLnTx/>
                <a:uFillTx/>
                <a:latin typeface="Sanserif"/>
                <a:cs typeface="+mn-cs"/>
              </a:rPr>
              <a:t>the measurable difference in the way women and men vote for candidates and in the way they view political issues.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Since the 1980 election, women voters are more likely than men to favor Democratic candidates.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Women in most age groups—except those under age 25—are more likely to vote than their male counterparts.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Women’s and men’s opinions also differ on public policy, although often in unexpected ways.</a:t>
            </a:r>
          </a:p>
        </p:txBody>
      </p:sp>
      <p:sp>
        <p:nvSpPr>
          <p:cNvPr id="7" name="Slide Number Placeholder 3">
            <a:extLst>
              <a:ext uri="{FF2B5EF4-FFF2-40B4-BE49-F238E27FC236}">
                <a16:creationId xmlns:a16="http://schemas.microsoft.com/office/drawing/2014/main" id="{5CBAE5E5-1A7D-4022-BD80-FCD37F2E8FDC}"/>
              </a:ext>
            </a:extLst>
          </p:cNvPr>
          <p:cNvSpPr>
            <a:spLocks noGrp="1"/>
          </p:cNvSpPr>
          <p:nvPr>
            <p:ph type="sldNum" sz="quarter" idx="10"/>
          </p:nvPr>
        </p:nvSpPr>
        <p:spPr/>
        <p:txBody>
          <a:bodyPr/>
          <a:lstStyle/>
          <a:p>
            <a:fld id="{68151E55-6873-49E2-B8D5-2F265E6F1973}" type="slidenum">
              <a:rPr lang="en-US" smtClean="0">
                <a:latin typeface="Sanserif"/>
              </a:rPr>
              <a:pPr/>
              <a:t>17</a:t>
            </a:fld>
            <a:endParaRPr lang="en-US" dirty="0">
              <a:latin typeface="Sanserif"/>
            </a:endParaRPr>
          </a:p>
        </p:txBody>
      </p:sp>
    </p:spTree>
    <p:extLst>
      <p:ext uri="{BB962C8B-B14F-4D97-AF65-F5344CB8AC3E}">
        <p14:creationId xmlns:p14="http://schemas.microsoft.com/office/powerpoint/2010/main" val="54771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5410200"/>
            <a:ext cx="8458200" cy="548640"/>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6.3 </a:t>
            </a:r>
            <a:r>
              <a:rPr kumimoji="0" lang="en-US" sz="2400" b="1" i="0" u="none" strike="noStrike" kern="1200" cap="none" spc="0" normalizeH="0" baseline="0" noProof="0" dirty="0">
                <a:ln>
                  <a:noFill/>
                </a:ln>
                <a:solidFill>
                  <a:prstClr val="black"/>
                </a:solidFill>
                <a:effectLst/>
                <a:uLnTx/>
                <a:uFillTx/>
                <a:latin typeface="Sanserif"/>
                <a:cs typeface="+mj-cs"/>
              </a:rPr>
              <a:t>Party Identification Among Men and Women</a:t>
            </a:r>
            <a:endParaRPr lang="en-US" sz="2400" b="0" noProof="1">
              <a:latin typeface="Sanserif"/>
            </a:endParaRPr>
          </a:p>
        </p:txBody>
      </p:sp>
      <p:pic>
        <p:nvPicPr>
          <p:cNvPr id="4" name="Picture 2" descr="A line graph shows the party identification amongst men and women from 1992 to 2018. Please refer to long description.">
            <a:extLst>
              <a:ext uri="{FF2B5EF4-FFF2-40B4-BE49-F238E27FC236}">
                <a16:creationId xmlns:a16="http://schemas.microsoft.com/office/drawing/2014/main" id="{9BA0B26C-C13C-44C7-9D09-CFC5F10296BD}"/>
              </a:ext>
            </a:extLst>
          </p:cNvPr>
          <p:cNvPicPr>
            <a:picLocks noGrp="1" noChangeAspect="1"/>
          </p:cNvPicPr>
          <p:nvPr>
            <p:ph sz="quarter" idx="20"/>
          </p:nvPr>
        </p:nvPicPr>
        <p:blipFill>
          <a:blip r:embed="rId2"/>
          <a:stretch>
            <a:fillRect/>
          </a:stretch>
        </p:blipFill>
        <p:spPr>
          <a:xfrm>
            <a:off x="1132853" y="457200"/>
            <a:ext cx="6878294" cy="4724400"/>
          </a:xfrm>
          <a:prstGeom prst="rect">
            <a:avLst/>
          </a:prstGeom>
        </p:spPr>
      </p:pic>
      <p:sp>
        <p:nvSpPr>
          <p:cNvPr id="7" name="Text Placeholder 3"/>
          <p:cNvSpPr>
            <a:spLocks noGrp="1"/>
          </p:cNvSpPr>
          <p:nvPr>
            <p:ph sz="quarter" idx="4294967295"/>
          </p:nvPr>
        </p:nvSpPr>
        <p:spPr>
          <a:xfrm>
            <a:off x="3369600" y="6400800"/>
            <a:ext cx="2404800" cy="190800"/>
          </a:xfrm>
        </p:spPr>
        <p:txBody>
          <a:bodyPr anchor="ctr">
            <a:noAutofit/>
          </a:bodyPr>
          <a:lstStyle/>
          <a:p>
            <a:pPr algn="ctr"/>
            <a:r>
              <a:rPr lang="en-US" sz="900" noProof="1">
                <a:latin typeface="Sanserif"/>
                <a:hlinkClick r:id="rId3" action="ppaction://hlinksldjump"/>
              </a:rPr>
              <a:t>Access the text alternative for slide images.</a:t>
            </a:r>
          </a:p>
        </p:txBody>
      </p:sp>
      <p:sp>
        <p:nvSpPr>
          <p:cNvPr id="8" name="Text Placeholder 4"/>
          <p:cNvSpPr>
            <a:spLocks noGrp="1"/>
          </p:cNvSpPr>
          <p:nvPr>
            <p:ph type="body" sz="quarter" idx="19"/>
          </p:nvPr>
        </p:nvSpPr>
        <p:spPr>
          <a:xfrm>
            <a:off x="6934200" y="6673530"/>
            <a:ext cx="1692212" cy="146669"/>
          </a:xfrm>
        </p:spPr>
        <p:txBody>
          <a:bodyPr/>
          <a:lstStyle/>
          <a:p>
            <a:r>
              <a:rPr lang="en-IN" sz="800" b="1" dirty="0">
                <a:solidFill>
                  <a:schemeClr val="tx1"/>
                </a:solidFill>
                <a:latin typeface="Sanserif"/>
              </a:rPr>
              <a:t>SOURCE: </a:t>
            </a:r>
            <a:r>
              <a:rPr lang="en-IN" sz="800" dirty="0">
                <a:solidFill>
                  <a:schemeClr val="tx1"/>
                </a:solidFill>
                <a:latin typeface="Sanserif"/>
              </a:rPr>
              <a:t>Pew Research </a:t>
            </a:r>
            <a:r>
              <a:rPr lang="en-IN" sz="800" dirty="0" err="1">
                <a:solidFill>
                  <a:schemeClr val="tx1"/>
                </a:solidFill>
                <a:latin typeface="Sanserif"/>
              </a:rPr>
              <a:t>Center</a:t>
            </a:r>
            <a:endParaRPr lang="en-IN" sz="800" dirty="0">
              <a:solidFill>
                <a:schemeClr val="tx1"/>
              </a:solidFill>
              <a:latin typeface="Sanserif"/>
            </a:endParaRP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erif"/>
              </a:rPr>
              <a:pPr/>
              <a:t>18</a:t>
            </a:fld>
            <a:endParaRPr lang="en-US" dirty="0">
              <a:latin typeface="Sanserif"/>
            </a:endParaRPr>
          </a:p>
        </p:txBody>
      </p:sp>
    </p:spTree>
    <p:extLst>
      <p:ext uri="{BB962C8B-B14F-4D97-AF65-F5344CB8AC3E}">
        <p14:creationId xmlns:p14="http://schemas.microsoft.com/office/powerpoint/2010/main" val="2144816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71600" y="5573688"/>
            <a:ext cx="6487146" cy="548640"/>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6.4 </a:t>
            </a:r>
            <a:r>
              <a:rPr kumimoji="0" lang="en-US" sz="2400" b="1" i="0" u="none" strike="noStrike" kern="1200" cap="none" spc="0" normalizeH="0" baseline="0" noProof="0" dirty="0">
                <a:ln>
                  <a:noFill/>
                </a:ln>
                <a:solidFill>
                  <a:prstClr val="black"/>
                </a:solidFill>
                <a:effectLst/>
                <a:uLnTx/>
                <a:uFillTx/>
                <a:latin typeface="Sanserif"/>
                <a:cs typeface="+mj-cs"/>
              </a:rPr>
              <a:t>Percentage of Registered Voters Saying Issue Should Be a Top Priority</a:t>
            </a:r>
            <a:endParaRPr lang="en-US" sz="2400" b="0" noProof="1">
              <a:latin typeface="Sanserif"/>
            </a:endParaRPr>
          </a:p>
        </p:txBody>
      </p:sp>
      <p:pic>
        <p:nvPicPr>
          <p:cNvPr id="5" name="Picture 2" descr="Horizontal dot plot shows top policy issue priorities for men and women during the 2020 presidential election. ">
            <a:extLst>
              <a:ext uri="{FF2B5EF4-FFF2-40B4-BE49-F238E27FC236}">
                <a16:creationId xmlns:a16="http://schemas.microsoft.com/office/drawing/2014/main" id="{E5C2AB04-D126-414C-94A7-96529D642B72}"/>
              </a:ext>
            </a:extLst>
          </p:cNvPr>
          <p:cNvPicPr>
            <a:picLocks noGrp="1" noChangeAspect="1"/>
          </p:cNvPicPr>
          <p:nvPr>
            <p:ph sz="quarter" idx="20"/>
          </p:nvPr>
        </p:nvPicPr>
        <p:blipFill>
          <a:blip r:embed="rId2"/>
          <a:stretch>
            <a:fillRect/>
          </a:stretch>
        </p:blipFill>
        <p:spPr>
          <a:xfrm>
            <a:off x="1219199" y="457200"/>
            <a:ext cx="6791947" cy="4800600"/>
          </a:xfrm>
          <a:prstGeom prst="rect">
            <a:avLst/>
          </a:prstGeom>
        </p:spPr>
      </p:pic>
      <p:sp>
        <p:nvSpPr>
          <p:cNvPr id="7" name="Text Placeholder 3"/>
          <p:cNvSpPr>
            <a:spLocks noGrp="1"/>
          </p:cNvSpPr>
          <p:nvPr>
            <p:ph sz="quarter" idx="4294967295"/>
          </p:nvPr>
        </p:nvSpPr>
        <p:spPr>
          <a:xfrm>
            <a:off x="3369600" y="6400800"/>
            <a:ext cx="2404800" cy="190800"/>
          </a:xfrm>
        </p:spPr>
        <p:txBody>
          <a:bodyPr anchor="ctr">
            <a:noAutofit/>
          </a:bodyPr>
          <a:lstStyle/>
          <a:p>
            <a:pPr algn="ctr"/>
            <a:r>
              <a:rPr lang="en-US" sz="900" noProof="1">
                <a:latin typeface="Sanserif"/>
                <a:hlinkClick r:id="rId3" action="ppaction://hlinksldjump"/>
              </a:rPr>
              <a:t>Access the text alternative for slide images.</a:t>
            </a:r>
            <a:endParaRPr lang="en-US" sz="900" noProof="1">
              <a:latin typeface="Sanserif"/>
            </a:endParaRPr>
          </a:p>
        </p:txBody>
      </p:sp>
      <p:sp>
        <p:nvSpPr>
          <p:cNvPr id="8" name="Text Placeholder 4"/>
          <p:cNvSpPr>
            <a:spLocks noGrp="1"/>
          </p:cNvSpPr>
          <p:nvPr>
            <p:ph type="body" sz="quarter" idx="19"/>
          </p:nvPr>
        </p:nvSpPr>
        <p:spPr>
          <a:xfrm>
            <a:off x="6553200" y="6658802"/>
            <a:ext cx="2073212" cy="161397"/>
          </a:xfrm>
        </p:spPr>
        <p:txBody>
          <a:bodyPr/>
          <a:lstStyle/>
          <a:p>
            <a:r>
              <a:rPr lang="en-IN" sz="800" b="1" dirty="0">
                <a:solidFill>
                  <a:schemeClr val="tx1"/>
                </a:solidFill>
                <a:latin typeface="Sanserif"/>
              </a:rPr>
              <a:t>SOURCE: </a:t>
            </a:r>
            <a:r>
              <a:rPr lang="en-IN" sz="800" dirty="0">
                <a:solidFill>
                  <a:schemeClr val="tx1"/>
                </a:solidFill>
                <a:latin typeface="Sanserif"/>
              </a:rPr>
              <a:t>Pew Research </a:t>
            </a:r>
            <a:r>
              <a:rPr lang="en-IN" sz="800" dirty="0" err="1">
                <a:solidFill>
                  <a:schemeClr val="tx1"/>
                </a:solidFill>
                <a:latin typeface="Sanserif"/>
              </a:rPr>
              <a:t>Center</a:t>
            </a:r>
            <a:r>
              <a:rPr lang="en-IN" sz="800" dirty="0">
                <a:solidFill>
                  <a:schemeClr val="tx1"/>
                </a:solidFill>
                <a:latin typeface="Sanserif"/>
              </a:rPr>
              <a:t>.</a:t>
            </a: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erif"/>
              </a:rPr>
              <a:pPr/>
              <a:t>19</a:t>
            </a:fld>
            <a:endParaRPr lang="en-US" dirty="0">
              <a:latin typeface="Sanserif"/>
            </a:endParaRPr>
          </a:p>
        </p:txBody>
      </p:sp>
    </p:spTree>
    <p:extLst>
      <p:ext uri="{BB962C8B-B14F-4D97-AF65-F5344CB8AC3E}">
        <p14:creationId xmlns:p14="http://schemas.microsoft.com/office/powerpoint/2010/main" val="194662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BD9BAA3-7D54-4551-A531-04C33A28023A}"/>
              </a:ext>
            </a:extLst>
          </p:cNvPr>
          <p:cNvSpPr>
            <a:spLocks noGrp="1"/>
          </p:cNvSpPr>
          <p:nvPr>
            <p:ph type="title"/>
          </p:nvPr>
        </p:nvSpPr>
        <p:spPr>
          <a:xfrm>
            <a:off x="2019300" y="198784"/>
            <a:ext cx="4838700" cy="14014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Political Socialization and Civic Participation</a:t>
            </a:r>
            <a:endParaRPr lang="en-IN" dirty="0">
              <a:latin typeface="Sanserif"/>
            </a:endParaRPr>
          </a:p>
        </p:txBody>
      </p:sp>
      <p:sp>
        <p:nvSpPr>
          <p:cNvPr id="11" name="Content Placeholder 2">
            <a:extLst>
              <a:ext uri="{FF2B5EF4-FFF2-40B4-BE49-F238E27FC236}">
                <a16:creationId xmlns:a16="http://schemas.microsoft.com/office/drawing/2014/main" id="{36843E0C-1FCD-49F5-A55D-2627062AD57E}"/>
              </a:ext>
            </a:extLst>
          </p:cNvPr>
          <p:cNvSpPr>
            <a:spLocks noGrp="1"/>
          </p:cNvSpPr>
          <p:nvPr>
            <p:ph sz="quarter" idx="20"/>
          </p:nvPr>
        </p:nvSpPr>
        <p:spPr>
          <a:xfrm>
            <a:off x="342900" y="1828800"/>
            <a:ext cx="7810500" cy="44958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Process by which we develop our political values and opinions is called </a:t>
            </a:r>
            <a:r>
              <a:rPr kumimoji="0" lang="en-US" altLang="en-US" sz="2800" b="1" i="0" u="none" strike="noStrike" kern="1200" cap="none" spc="0" normalizeH="0" baseline="0" noProof="0" dirty="0">
                <a:ln>
                  <a:noFill/>
                </a:ln>
                <a:solidFill>
                  <a:prstClr val="black"/>
                </a:solidFill>
                <a:effectLst/>
                <a:uLnTx/>
                <a:uFillTx/>
                <a:latin typeface="Sanserif"/>
                <a:cs typeface="+mn-cs"/>
              </a:rPr>
              <a:t>political socialization</a:t>
            </a:r>
            <a:r>
              <a:rPr kumimoji="0" lang="en-US" altLang="en-US" sz="2800" b="0" i="0" u="none" strike="noStrike" kern="1200" cap="none" spc="0" normalizeH="0" baseline="0" noProof="0" dirty="0">
                <a:ln>
                  <a:noFill/>
                </a:ln>
                <a:solidFill>
                  <a:prstClr val="black"/>
                </a:solidFill>
                <a:effectLst/>
                <a:uLnTx/>
                <a:uFillTx/>
                <a:latin typeface="Sanserif"/>
                <a:cs typeface="+mn-cs"/>
              </a:rPr>
              <a: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Children absorb the political views of their parents.</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One key aspect of political socialization is whether children are socialized to participate in politics.</a:t>
            </a:r>
          </a:p>
        </p:txBody>
      </p:sp>
      <p:sp>
        <p:nvSpPr>
          <p:cNvPr id="7" name="Slide Number Placeholder 3">
            <a:extLst>
              <a:ext uri="{FF2B5EF4-FFF2-40B4-BE49-F238E27FC236}">
                <a16:creationId xmlns:a16="http://schemas.microsoft.com/office/drawing/2014/main" id="{876C803A-8059-4F2C-8002-E138E2ED95D4}"/>
              </a:ext>
            </a:extLst>
          </p:cNvPr>
          <p:cNvSpPr>
            <a:spLocks noGrp="1"/>
          </p:cNvSpPr>
          <p:nvPr>
            <p:ph type="sldNum" sz="quarter" idx="10"/>
          </p:nvPr>
        </p:nvSpPr>
        <p:spPr/>
        <p:txBody>
          <a:bodyPr/>
          <a:lstStyle/>
          <a:p>
            <a:fld id="{68151E55-6873-49E2-B8D5-2F265E6F1973}" type="slidenum">
              <a:rPr lang="en-US" smtClean="0">
                <a:latin typeface="Sanserif"/>
              </a:rPr>
              <a:pPr/>
              <a:t>2</a:t>
            </a:fld>
            <a:endParaRPr lang="en-US" dirty="0">
              <a:latin typeface="Sanserif"/>
            </a:endParaRPr>
          </a:p>
        </p:txBody>
      </p:sp>
    </p:spTree>
    <p:extLst>
      <p:ext uri="{BB962C8B-B14F-4D97-AF65-F5344CB8AC3E}">
        <p14:creationId xmlns:p14="http://schemas.microsoft.com/office/powerpoint/2010/main" val="384718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56A11E1-976A-435A-8A12-0EAB2DA805C3}"/>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rPr>
              <a:t>Geographic Region</a:t>
            </a:r>
            <a:endParaRPr lang="en-IN" dirty="0">
              <a:latin typeface="Sanserif"/>
            </a:endParaRPr>
          </a:p>
        </p:txBody>
      </p:sp>
      <p:sp>
        <p:nvSpPr>
          <p:cNvPr id="3" name="Content Placeholder 2">
            <a:extLst>
              <a:ext uri="{FF2B5EF4-FFF2-40B4-BE49-F238E27FC236}">
                <a16:creationId xmlns:a16="http://schemas.microsoft.com/office/drawing/2014/main" id="{04B5B156-8855-4A8A-95AE-03557E9DE1EA}"/>
              </a:ext>
            </a:extLst>
          </p:cNvPr>
          <p:cNvSpPr>
            <a:spLocks noGrp="1"/>
          </p:cNvSpPr>
          <p:nvPr>
            <p:ph sz="quarter" idx="20"/>
          </p:nvPr>
        </p:nvSpPr>
        <p:spPr>
          <a:xfrm>
            <a:off x="342900" y="1524000"/>
            <a:ext cx="7962900" cy="5029200"/>
          </a:xfrm>
        </p:spPr>
        <p:txBody>
          <a:bodyPr>
            <a:normAutofit fontScale="92500"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3000" b="0" i="0" u="none" strike="noStrike" kern="1200" cap="none" spc="0" normalizeH="0" baseline="0" noProof="0" dirty="0">
                <a:ln>
                  <a:noFill/>
                </a:ln>
                <a:solidFill>
                  <a:prstClr val="black"/>
                </a:solidFill>
                <a:effectLst/>
                <a:uLnTx/>
                <a:uFillTx/>
                <a:latin typeface="Sanserif"/>
                <a:cs typeface="+mn-cs"/>
              </a:rPr>
              <a:t>Among the most important regional differences in the United States is the difference in political outlook between Northeast and the South.</a:t>
            </a:r>
          </a:p>
          <a:p>
            <a:pPr marL="290513" marR="0" lvl="1" indent="-290513"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Sanserif"/>
              </a:rPr>
              <a:t>These differences date from English colonial times.</a:t>
            </a:r>
          </a:p>
          <a:p>
            <a:pPr marL="290513" marR="0" lvl="1" indent="-290513"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Sanserif"/>
              </a:rPr>
              <a:t>Immigration patterns greatly shaped them.</a:t>
            </a:r>
          </a:p>
          <a:p>
            <a:pPr marL="290513" marR="0" lvl="1" indent="-290513"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Sanserif"/>
              </a:rPr>
              <a:t>Democrats are favored in the Northeast, on the West Coast, and in most major cities.</a:t>
            </a:r>
          </a:p>
          <a:p>
            <a:pPr marL="290513" marR="0" lvl="1" indent="-290513"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Sanserif"/>
              </a:rPr>
              <a:t>Republicans are favored in the South, the West except the coast, and most of the Midwest.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3000" b="0" i="0" u="none" strike="noStrike" kern="1200" cap="none" spc="0" normalizeH="0" baseline="0" noProof="0" dirty="0">
                <a:ln>
                  <a:noFill/>
                </a:ln>
                <a:solidFill>
                  <a:prstClr val="black"/>
                </a:solidFill>
                <a:effectLst/>
                <a:uLnTx/>
                <a:uFillTx/>
                <a:latin typeface="Sanserif"/>
                <a:cs typeface="+mn-cs"/>
              </a:rPr>
              <a:t>Religiosity also contributes to differences in regional political climate.</a:t>
            </a:r>
          </a:p>
        </p:txBody>
      </p:sp>
      <p:sp>
        <p:nvSpPr>
          <p:cNvPr id="10" name="Slide Number Placeholder 3">
            <a:extLst>
              <a:ext uri="{FF2B5EF4-FFF2-40B4-BE49-F238E27FC236}">
                <a16:creationId xmlns:a16="http://schemas.microsoft.com/office/drawing/2014/main" id="{CEEA74A1-1D7A-47D5-B58B-0114A9C2FE1C}"/>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Sanserif"/>
              </a:rPr>
              <a:pPr/>
              <a:t>20</a:t>
            </a:fld>
            <a:endParaRPr lang="en-US" dirty="0">
              <a:latin typeface="Sanserif"/>
            </a:endParaRPr>
          </a:p>
        </p:txBody>
      </p:sp>
    </p:spTree>
    <p:extLst>
      <p:ext uri="{BB962C8B-B14F-4D97-AF65-F5344CB8AC3E}">
        <p14:creationId xmlns:p14="http://schemas.microsoft.com/office/powerpoint/2010/main" val="271611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5410200"/>
            <a:ext cx="8458200" cy="548640"/>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6.5 </a:t>
            </a:r>
            <a:r>
              <a:rPr kumimoji="0" lang="en-US" sz="2400" b="1" i="0" u="none" strike="noStrike" kern="1200" cap="none" spc="0" normalizeH="0" baseline="0" noProof="0" dirty="0">
                <a:ln>
                  <a:noFill/>
                </a:ln>
                <a:solidFill>
                  <a:prstClr val="black"/>
                </a:solidFill>
                <a:effectLst/>
                <a:uLnTx/>
                <a:uFillTx/>
                <a:latin typeface="Sanserif"/>
                <a:cs typeface="+mj-cs"/>
              </a:rPr>
              <a:t>Ideology in the United States</a:t>
            </a:r>
            <a:endParaRPr lang="en-US" sz="2400" b="0" noProof="1">
              <a:latin typeface="Sanserif"/>
            </a:endParaRPr>
          </a:p>
        </p:txBody>
      </p:sp>
      <p:pic>
        <p:nvPicPr>
          <p:cNvPr id="5" name="Picture 2" descr="Choropleth map of United States shows Americans' political ideology by state. ">
            <a:extLst>
              <a:ext uri="{FF2B5EF4-FFF2-40B4-BE49-F238E27FC236}">
                <a16:creationId xmlns:a16="http://schemas.microsoft.com/office/drawing/2014/main" id="{CADCA40A-42C3-4778-9000-CC05EE8F4D5D}"/>
              </a:ext>
            </a:extLst>
          </p:cNvPr>
          <p:cNvPicPr>
            <a:picLocks noGrp="1" noChangeAspect="1"/>
          </p:cNvPicPr>
          <p:nvPr>
            <p:ph sz="quarter" idx="20"/>
          </p:nvPr>
        </p:nvPicPr>
        <p:blipFill>
          <a:blip r:embed="rId2"/>
          <a:stretch>
            <a:fillRect/>
          </a:stretch>
        </p:blipFill>
        <p:spPr>
          <a:xfrm>
            <a:off x="1132853" y="533400"/>
            <a:ext cx="6878294" cy="4724400"/>
          </a:xfrm>
          <a:prstGeom prst="rect">
            <a:avLst/>
          </a:prstGeom>
        </p:spPr>
      </p:pic>
      <p:sp>
        <p:nvSpPr>
          <p:cNvPr id="7" name="Text Placeholder 3"/>
          <p:cNvSpPr>
            <a:spLocks noGrp="1"/>
          </p:cNvSpPr>
          <p:nvPr>
            <p:ph sz="quarter" idx="4294967295"/>
          </p:nvPr>
        </p:nvSpPr>
        <p:spPr>
          <a:xfrm>
            <a:off x="3369600" y="6400800"/>
            <a:ext cx="2404800" cy="190800"/>
          </a:xfrm>
        </p:spPr>
        <p:txBody>
          <a:bodyPr anchor="ctr">
            <a:noAutofit/>
          </a:bodyPr>
          <a:lstStyle/>
          <a:p>
            <a:pPr algn="ctr"/>
            <a:r>
              <a:rPr lang="en-US" sz="900" noProof="1">
                <a:latin typeface="Sanserif"/>
                <a:hlinkClick r:id="rId3" action="ppaction://hlinksldjump"/>
              </a:rPr>
              <a:t>Access the text alternative for slide images.</a:t>
            </a:r>
          </a:p>
        </p:txBody>
      </p:sp>
      <p:sp>
        <p:nvSpPr>
          <p:cNvPr id="8" name="Text Placeholder 4"/>
          <p:cNvSpPr>
            <a:spLocks noGrp="1"/>
          </p:cNvSpPr>
          <p:nvPr>
            <p:ph type="body" sz="quarter" idx="19"/>
          </p:nvPr>
        </p:nvSpPr>
        <p:spPr>
          <a:xfrm>
            <a:off x="2590801" y="6673531"/>
            <a:ext cx="6035611" cy="161396"/>
          </a:xfrm>
        </p:spPr>
        <p:txBody>
          <a:bodyPr/>
          <a:lstStyle/>
          <a:p>
            <a:pPr algn="l"/>
            <a:r>
              <a:rPr lang="en-US" sz="800" b="1" dirty="0">
                <a:solidFill>
                  <a:schemeClr val="tx1"/>
                </a:solidFill>
                <a:latin typeface="Sanserif"/>
              </a:rPr>
              <a:t>SOURCE: </a:t>
            </a:r>
            <a:r>
              <a:rPr lang="en-US" sz="800" dirty="0">
                <a:solidFill>
                  <a:schemeClr val="tx1"/>
                </a:solidFill>
                <a:latin typeface="Sanserif"/>
              </a:rPr>
              <a:t>Pew Research Center, www.pewresearch.org/wp-content/uploads/2017/03/FT_17.03.16_generations_ideology_2016.png?w=640</a:t>
            </a:r>
            <a:endParaRPr lang="en-IN" sz="800" dirty="0">
              <a:solidFill>
                <a:schemeClr val="tx1"/>
              </a:solidFill>
              <a:latin typeface="Sanserif"/>
            </a:endParaRP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erif"/>
              </a:rPr>
              <a:pPr/>
              <a:t>21</a:t>
            </a:fld>
            <a:endParaRPr lang="en-US" dirty="0">
              <a:latin typeface="Sanserif"/>
            </a:endParaRPr>
          </a:p>
        </p:txBody>
      </p:sp>
    </p:spTree>
    <p:extLst>
      <p:ext uri="{BB962C8B-B14F-4D97-AF65-F5344CB8AC3E}">
        <p14:creationId xmlns:p14="http://schemas.microsoft.com/office/powerpoint/2010/main" val="1228491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5410200"/>
            <a:ext cx="8458200" cy="548640"/>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6.6 </a:t>
            </a:r>
            <a:r>
              <a:rPr kumimoji="0" lang="en-US" sz="2400" b="1" i="0" u="none" strike="noStrike" kern="1200" cap="none" spc="0" normalizeH="0" baseline="0" noProof="0" dirty="0">
                <a:ln>
                  <a:noFill/>
                </a:ln>
                <a:solidFill>
                  <a:prstClr val="black"/>
                </a:solidFill>
                <a:effectLst/>
                <a:uLnTx/>
                <a:uFillTx/>
                <a:latin typeface="Sanserif"/>
                <a:cs typeface="+mj-cs"/>
              </a:rPr>
              <a:t>Levels of Religiosity in the United States</a:t>
            </a:r>
            <a:endParaRPr lang="en-US" sz="2400" b="0" noProof="1">
              <a:latin typeface="Sanserif"/>
            </a:endParaRPr>
          </a:p>
        </p:txBody>
      </p:sp>
      <p:pic>
        <p:nvPicPr>
          <p:cNvPr id="4" name="Picture 2" descr="Choropleth map of United States shows percentage of population self-describing as &quot;very religious&quot;. ">
            <a:extLst>
              <a:ext uri="{FF2B5EF4-FFF2-40B4-BE49-F238E27FC236}">
                <a16:creationId xmlns:a16="http://schemas.microsoft.com/office/drawing/2014/main" id="{7DDAEF46-A61A-42B8-B096-4C54F383CAA2}"/>
              </a:ext>
            </a:extLst>
          </p:cNvPr>
          <p:cNvPicPr>
            <a:picLocks noGrp="1" noChangeAspect="1"/>
          </p:cNvPicPr>
          <p:nvPr>
            <p:ph sz="quarter" idx="20"/>
          </p:nvPr>
        </p:nvPicPr>
        <p:blipFill>
          <a:blip r:embed="rId2"/>
          <a:stretch>
            <a:fillRect/>
          </a:stretch>
        </p:blipFill>
        <p:spPr>
          <a:xfrm>
            <a:off x="1132853" y="457200"/>
            <a:ext cx="6878294" cy="4724400"/>
          </a:xfrm>
          <a:prstGeom prst="rect">
            <a:avLst/>
          </a:prstGeom>
        </p:spPr>
      </p:pic>
      <p:sp>
        <p:nvSpPr>
          <p:cNvPr id="7" name="Text Placeholder 3"/>
          <p:cNvSpPr>
            <a:spLocks noGrp="1"/>
          </p:cNvSpPr>
          <p:nvPr>
            <p:ph sz="quarter" idx="4294967295"/>
          </p:nvPr>
        </p:nvSpPr>
        <p:spPr>
          <a:xfrm>
            <a:off x="3369600" y="6400800"/>
            <a:ext cx="2404800" cy="190800"/>
          </a:xfrm>
        </p:spPr>
        <p:txBody>
          <a:bodyPr anchor="ctr">
            <a:noAutofit/>
          </a:bodyPr>
          <a:lstStyle/>
          <a:p>
            <a:pPr algn="ctr"/>
            <a:r>
              <a:rPr lang="en-US" sz="900" noProof="1">
                <a:latin typeface="Sanserif"/>
                <a:hlinkClick r:id="rId3" action="ppaction://hlinksldjump"/>
              </a:rPr>
              <a:t>Access the text alternative for slide images.</a:t>
            </a:r>
          </a:p>
        </p:txBody>
      </p:sp>
      <p:sp>
        <p:nvSpPr>
          <p:cNvPr id="8" name="Text Placeholder 4"/>
          <p:cNvSpPr>
            <a:spLocks noGrp="1"/>
          </p:cNvSpPr>
          <p:nvPr>
            <p:ph type="body" sz="quarter" idx="19"/>
          </p:nvPr>
        </p:nvSpPr>
        <p:spPr>
          <a:xfrm>
            <a:off x="4114801" y="6644127"/>
            <a:ext cx="4419599" cy="190800"/>
          </a:xfrm>
        </p:spPr>
        <p:txBody>
          <a:bodyPr/>
          <a:lstStyle/>
          <a:p>
            <a:pPr algn="l"/>
            <a:r>
              <a:rPr lang="en-US" sz="800" b="1" dirty="0">
                <a:solidFill>
                  <a:schemeClr val="tx1"/>
                </a:solidFill>
                <a:latin typeface="Sanserif"/>
              </a:rPr>
              <a:t>SOURCE:</a:t>
            </a:r>
            <a:r>
              <a:rPr lang="en-US" sz="800" dirty="0">
                <a:solidFill>
                  <a:schemeClr val="tx1"/>
                </a:solidFill>
                <a:latin typeface="Sanserif"/>
              </a:rPr>
              <a:t> Newport, Frank J. New Hampshire Now Least Religious State in U.S. Gallup, February 4,</a:t>
            </a:r>
            <a:r>
              <a:rPr lang="en-US" sz="800" baseline="0" dirty="0">
                <a:solidFill>
                  <a:schemeClr val="tx1"/>
                </a:solidFill>
                <a:latin typeface="Sanserif"/>
              </a:rPr>
              <a:t> </a:t>
            </a:r>
            <a:r>
              <a:rPr lang="en-US" sz="800" dirty="0">
                <a:solidFill>
                  <a:schemeClr val="tx1"/>
                </a:solidFill>
                <a:latin typeface="Sanserif"/>
              </a:rPr>
              <a:t>2016.</a:t>
            </a:r>
            <a:endParaRPr lang="en-IN" sz="800" dirty="0">
              <a:solidFill>
                <a:schemeClr val="tx1"/>
              </a:solidFill>
              <a:latin typeface="Sanserif"/>
            </a:endParaRP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erif"/>
              </a:rPr>
              <a:pPr/>
              <a:t>22</a:t>
            </a:fld>
            <a:endParaRPr lang="en-US" dirty="0">
              <a:latin typeface="Sanserif"/>
            </a:endParaRPr>
          </a:p>
        </p:txBody>
      </p:sp>
    </p:spTree>
    <p:extLst>
      <p:ext uri="{BB962C8B-B14F-4D97-AF65-F5344CB8AC3E}">
        <p14:creationId xmlns:p14="http://schemas.microsoft.com/office/powerpoint/2010/main" val="4101740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5B1F993-29DE-4BD5-BA4E-76C9E5584997}"/>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Age and Events</a:t>
            </a:r>
            <a:endParaRPr lang="en-IN" dirty="0">
              <a:latin typeface="Sanserif"/>
            </a:endParaRPr>
          </a:p>
        </p:txBody>
      </p:sp>
      <p:sp>
        <p:nvSpPr>
          <p:cNvPr id="11" name="Content Placeholder 2">
            <a:extLst>
              <a:ext uri="{FF2B5EF4-FFF2-40B4-BE49-F238E27FC236}">
                <a16:creationId xmlns:a16="http://schemas.microsoft.com/office/drawing/2014/main" id="{8B07CCDE-8686-412A-8FFE-EA97DCF0707D}"/>
              </a:ext>
            </a:extLst>
          </p:cNvPr>
          <p:cNvSpPr>
            <a:spLocks noGrp="1"/>
          </p:cNvSpPr>
          <p:nvPr>
            <p:ph sz="quarter" idx="20"/>
          </p:nvPr>
        </p:nvSpPr>
        <p:spPr>
          <a:xfrm>
            <a:off x="342900" y="1524000"/>
            <a:ext cx="7962900" cy="3124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Generational effect</a:t>
            </a:r>
            <a:r>
              <a:rPr kumimoji="0" lang="en-US" altLang="en-US" sz="2800" b="0" i="0" u="none" strike="noStrike" kern="1200" cap="none" spc="0" normalizeH="0" baseline="0" noProof="0" dirty="0">
                <a:ln>
                  <a:noFill/>
                </a:ln>
                <a:solidFill>
                  <a:prstClr val="black"/>
                </a:solidFill>
                <a:effectLst/>
                <a:uLnTx/>
                <a:uFillTx/>
                <a:latin typeface="Sanserif"/>
                <a:cs typeface="+mn-cs"/>
              </a:rPr>
              <a:t>: the influence of a significant external event in shaping the views of a generation.</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9/11 for younger Americans.</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Great Depression and World War II for the oldest Americans.</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3289F6B2-55CD-4168-812C-ADD378BC7BDF}"/>
              </a:ext>
            </a:extLst>
          </p:cNvPr>
          <p:cNvSpPr>
            <a:spLocks noGrp="1"/>
          </p:cNvSpPr>
          <p:nvPr>
            <p:ph type="sldNum" sz="quarter" idx="10"/>
          </p:nvPr>
        </p:nvSpPr>
        <p:spPr/>
        <p:txBody>
          <a:bodyPr/>
          <a:lstStyle/>
          <a:p>
            <a:fld id="{68151E55-6873-49E2-B8D5-2F265E6F1973}" type="slidenum">
              <a:rPr lang="en-US" smtClean="0">
                <a:latin typeface="Sanserif"/>
              </a:rPr>
              <a:pPr/>
              <a:t>23</a:t>
            </a:fld>
            <a:endParaRPr lang="en-US" dirty="0">
              <a:latin typeface="Sanserif"/>
            </a:endParaRPr>
          </a:p>
        </p:txBody>
      </p:sp>
    </p:spTree>
    <p:extLst>
      <p:ext uri="{BB962C8B-B14F-4D97-AF65-F5344CB8AC3E}">
        <p14:creationId xmlns:p14="http://schemas.microsoft.com/office/powerpoint/2010/main" val="2696071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EDC891E-CF36-4F26-A957-F14E9F5BAEC4}"/>
              </a:ext>
            </a:extLst>
          </p:cNvPr>
          <p:cNvSpPr>
            <a:spLocks noGrp="1"/>
          </p:cNvSpPr>
          <p:nvPr>
            <p:ph type="title"/>
          </p:nvPr>
        </p:nvSpPr>
        <p:spPr>
          <a:xfrm>
            <a:off x="1524000" y="198784"/>
            <a:ext cx="6172200" cy="1233888"/>
          </a:xfrm>
        </p:spPr>
        <p:txBody>
          <a:bodyPr>
            <a:norm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The Socialization and Opinions of Young Americans </a:t>
            </a:r>
            <a:r>
              <a:rPr kumimoji="0" lang="en-US" sz="1600" b="0" i="0" u="none" strike="noStrike" kern="1200" cap="none" spc="0" normalizeH="0" baseline="0" noProof="0" dirty="0">
                <a:ln>
                  <a:noFill/>
                </a:ln>
                <a:solidFill>
                  <a:srgbClr val="C30C20"/>
                </a:solidFill>
                <a:effectLst/>
                <a:uLnTx/>
                <a:uFillTx/>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167A64F0-EA3C-4168-A246-433B7FF245FF}"/>
              </a:ext>
            </a:extLst>
          </p:cNvPr>
          <p:cNvSpPr>
            <a:spLocks noGrp="1"/>
          </p:cNvSpPr>
          <p:nvPr>
            <p:ph sz="quarter" idx="20"/>
          </p:nvPr>
        </p:nvSpPr>
        <p:spPr>
          <a:xfrm>
            <a:off x="342900" y="1524000"/>
            <a:ext cx="8283512" cy="43434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Millennial generation comprise about a third of the U.S. population.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Majority were “wanted” births, and this informed several spin-off characteristics:</a:t>
            </a:r>
          </a:p>
          <a:p>
            <a:pPr marL="290513" marR="0" lvl="1" indent="-290513"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Helicopter parented and socialized in a child-centric era.</a:t>
            </a:r>
          </a:p>
          <a:p>
            <a:pPr marL="290513" marR="0" lvl="1" indent="-290513"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Hyper-scheduled “leisure” activities.</a:t>
            </a:r>
          </a:p>
          <a:p>
            <a:pPr marL="290513" marR="0" lvl="1" indent="-290513"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Psychology of “specialness.”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American Millennials are the most educated, diverse, and tolerant generation of Americans.</a:t>
            </a:r>
          </a:p>
        </p:txBody>
      </p:sp>
      <p:sp>
        <p:nvSpPr>
          <p:cNvPr id="7" name="Slide Number Placeholder 3">
            <a:extLst>
              <a:ext uri="{FF2B5EF4-FFF2-40B4-BE49-F238E27FC236}">
                <a16:creationId xmlns:a16="http://schemas.microsoft.com/office/drawing/2014/main" id="{6512FEAB-22A4-4FB5-803E-D33859C78CC9}"/>
              </a:ext>
            </a:extLst>
          </p:cNvPr>
          <p:cNvSpPr>
            <a:spLocks noGrp="1"/>
          </p:cNvSpPr>
          <p:nvPr>
            <p:ph type="sldNum" sz="quarter" idx="10"/>
          </p:nvPr>
        </p:nvSpPr>
        <p:spPr/>
        <p:txBody>
          <a:bodyPr/>
          <a:lstStyle/>
          <a:p>
            <a:fld id="{68151E55-6873-49E2-B8D5-2F265E6F1973}" type="slidenum">
              <a:rPr lang="en-US" smtClean="0">
                <a:latin typeface="Sanserif"/>
              </a:rPr>
              <a:pPr/>
              <a:t>24</a:t>
            </a:fld>
            <a:endParaRPr lang="en-US" dirty="0">
              <a:latin typeface="Sanserif"/>
            </a:endParaRPr>
          </a:p>
        </p:txBody>
      </p:sp>
    </p:spTree>
    <p:extLst>
      <p:ext uri="{BB962C8B-B14F-4D97-AF65-F5344CB8AC3E}">
        <p14:creationId xmlns:p14="http://schemas.microsoft.com/office/powerpoint/2010/main" val="1544436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5493720"/>
            <a:ext cx="8458200" cy="548640"/>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6.7 </a:t>
            </a:r>
            <a:r>
              <a:rPr kumimoji="0" lang="en-US" sz="2400" b="1" i="0" u="none" strike="noStrike" kern="1200" cap="none" spc="0" normalizeH="0" baseline="0" noProof="0" dirty="0">
                <a:ln>
                  <a:noFill/>
                </a:ln>
                <a:solidFill>
                  <a:prstClr val="black"/>
                </a:solidFill>
                <a:effectLst/>
                <a:uLnTx/>
                <a:uFillTx/>
                <a:latin typeface="Sanserif"/>
                <a:cs typeface="+mj-cs"/>
              </a:rPr>
              <a:t>Support for Marijuana Legalization by Generation</a:t>
            </a:r>
            <a:endParaRPr lang="en-US" sz="2400" b="0" noProof="1">
              <a:latin typeface="Sanserif"/>
            </a:endParaRPr>
          </a:p>
        </p:txBody>
      </p:sp>
      <p:pic>
        <p:nvPicPr>
          <p:cNvPr id="5" name="Picture 2" descr="Line graph shows percentage of generation who support marijuana legalization.">
            <a:extLst>
              <a:ext uri="{FF2B5EF4-FFF2-40B4-BE49-F238E27FC236}">
                <a16:creationId xmlns:a16="http://schemas.microsoft.com/office/drawing/2014/main" id="{B5C70F44-0F27-4301-90FD-B6D64B1B046F}"/>
              </a:ext>
            </a:extLst>
          </p:cNvPr>
          <p:cNvPicPr>
            <a:picLocks noGrp="1" noChangeAspect="1"/>
          </p:cNvPicPr>
          <p:nvPr>
            <p:ph sz="quarter" idx="20"/>
          </p:nvPr>
        </p:nvPicPr>
        <p:blipFill>
          <a:blip r:embed="rId2"/>
          <a:stretch>
            <a:fillRect/>
          </a:stretch>
        </p:blipFill>
        <p:spPr>
          <a:xfrm>
            <a:off x="1132853" y="266400"/>
            <a:ext cx="6878294" cy="4915200"/>
          </a:xfrm>
          <a:prstGeom prst="rect">
            <a:avLst/>
          </a:prstGeom>
        </p:spPr>
      </p:pic>
      <p:sp>
        <p:nvSpPr>
          <p:cNvPr id="7" name="Text Placeholder 3"/>
          <p:cNvSpPr>
            <a:spLocks noGrp="1"/>
          </p:cNvSpPr>
          <p:nvPr>
            <p:ph sz="quarter" idx="4294967295"/>
          </p:nvPr>
        </p:nvSpPr>
        <p:spPr>
          <a:xfrm>
            <a:off x="3369600" y="6400800"/>
            <a:ext cx="2404800" cy="190800"/>
          </a:xfrm>
        </p:spPr>
        <p:txBody>
          <a:bodyPr anchor="ctr">
            <a:noAutofit/>
          </a:bodyPr>
          <a:lstStyle/>
          <a:p>
            <a:pPr algn="ctr"/>
            <a:r>
              <a:rPr lang="en-US" sz="900" noProof="1">
                <a:latin typeface="Sanserif"/>
                <a:hlinkClick r:id="rId3" action="ppaction://hlinksldjump"/>
              </a:rPr>
              <a:t>Access the text alternative for slide images.</a:t>
            </a:r>
            <a:endParaRPr lang="en-US" sz="900" noProof="1">
              <a:latin typeface="Sanserif"/>
            </a:endParaRPr>
          </a:p>
        </p:txBody>
      </p:sp>
      <p:sp>
        <p:nvSpPr>
          <p:cNvPr id="8" name="Text Placeholder 4"/>
          <p:cNvSpPr>
            <a:spLocks noGrp="1"/>
          </p:cNvSpPr>
          <p:nvPr>
            <p:ph type="body" sz="quarter" idx="19"/>
          </p:nvPr>
        </p:nvSpPr>
        <p:spPr>
          <a:xfrm>
            <a:off x="6858001" y="6673529"/>
            <a:ext cx="1523999" cy="161397"/>
          </a:xfrm>
        </p:spPr>
        <p:txBody>
          <a:bodyPr/>
          <a:lstStyle/>
          <a:p>
            <a:pPr algn="l"/>
            <a:r>
              <a:rPr lang="en-US" sz="800" b="1" dirty="0">
                <a:solidFill>
                  <a:schemeClr val="tx1"/>
                </a:solidFill>
                <a:latin typeface="Sanserif"/>
              </a:rPr>
              <a:t>SOURCE: </a:t>
            </a:r>
            <a:r>
              <a:rPr lang="en-US" sz="800" dirty="0">
                <a:solidFill>
                  <a:schemeClr val="tx1"/>
                </a:solidFill>
                <a:latin typeface="Sanserif"/>
              </a:rPr>
              <a:t>Pew Research Center.</a:t>
            </a:r>
            <a:endParaRPr lang="en-IN" sz="800" dirty="0">
              <a:solidFill>
                <a:schemeClr val="tx1"/>
              </a:solidFill>
              <a:latin typeface="Sanserif"/>
            </a:endParaRP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erif"/>
              </a:rPr>
              <a:pPr/>
              <a:t>25</a:t>
            </a:fld>
            <a:endParaRPr lang="en-US" dirty="0">
              <a:latin typeface="Sanserif"/>
            </a:endParaRPr>
          </a:p>
        </p:txBody>
      </p:sp>
    </p:spTree>
    <p:extLst>
      <p:ext uri="{BB962C8B-B14F-4D97-AF65-F5344CB8AC3E}">
        <p14:creationId xmlns:p14="http://schemas.microsoft.com/office/powerpoint/2010/main" val="1271248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6778F9-F68C-4DE5-9DE6-D9B160CCE0B1}"/>
              </a:ext>
            </a:extLst>
          </p:cNvPr>
          <p:cNvSpPr>
            <a:spLocks noGrp="1"/>
          </p:cNvSpPr>
          <p:nvPr>
            <p:ph type="title"/>
          </p:nvPr>
        </p:nvSpPr>
        <p:spPr>
          <a:xfrm>
            <a:off x="342000" y="290996"/>
            <a:ext cx="8460000" cy="807600"/>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Table 6.2 </a:t>
            </a:r>
            <a:r>
              <a:rPr kumimoji="0" lang="en-US" sz="2400" b="1" i="0" u="none" strike="noStrike" kern="1200" cap="none" spc="0" normalizeH="0" baseline="0" noProof="0" dirty="0">
                <a:ln>
                  <a:noFill/>
                </a:ln>
                <a:solidFill>
                  <a:prstClr val="black"/>
                </a:solidFill>
                <a:effectLst/>
                <a:uLnTx/>
                <a:uFillTx/>
                <a:latin typeface="Sanserif"/>
                <a:cs typeface="+mj-cs"/>
              </a:rPr>
              <a:t>Preferences for Size of Government by Generation</a:t>
            </a:r>
            <a:endParaRPr lang="en-IN" dirty="0">
              <a:latin typeface="Sanserif"/>
            </a:endParaRPr>
          </a:p>
        </p:txBody>
      </p:sp>
      <p:sp>
        <p:nvSpPr>
          <p:cNvPr id="8" name="Content Placeholder 2" hidden="1">
            <a:extLst>
              <a:ext uri="{FF2B5EF4-FFF2-40B4-BE49-F238E27FC236}">
                <a16:creationId xmlns:a16="http://schemas.microsoft.com/office/drawing/2014/main" id="{1D3E91EB-AF0B-4B71-A1BA-2D1A219FF65C}"/>
              </a:ext>
            </a:extLst>
          </p:cNvPr>
          <p:cNvSpPr>
            <a:spLocks noGrp="1"/>
          </p:cNvSpPr>
          <p:nvPr>
            <p:ph idx="1"/>
          </p:nvPr>
        </p:nvSpPr>
        <p:spPr>
          <a:xfrm>
            <a:off x="2343023" y="1839118"/>
            <a:ext cx="4457954" cy="1295400"/>
          </a:xfrm>
        </p:spPr>
        <p:txBody>
          <a:bodyPr>
            <a:normAutofit lnSpcReduction="10000"/>
          </a:bodyPr>
          <a:lstStyle/>
          <a:p>
            <a:r>
              <a:rPr lang="en-US" sz="1400" dirty="0">
                <a:latin typeface="Sanserif"/>
              </a:rPr>
              <a:t>Table divided into three columns summarizes preferences for size of government by generation. Column 1 notes names of different generations. The column headers from 2 to 3 are marked as: Percentage favoring "smaller government fewer services" and percentage favoring "big government, more services".</a:t>
            </a:r>
            <a:endParaRPr lang="en-IN" sz="1400" dirty="0">
              <a:latin typeface="Sanserif"/>
            </a:endParaRPr>
          </a:p>
        </p:txBody>
      </p:sp>
      <p:graphicFrame>
        <p:nvGraphicFramePr>
          <p:cNvPr id="12" name="Table 3">
            <a:extLst>
              <a:ext uri="{FF2B5EF4-FFF2-40B4-BE49-F238E27FC236}">
                <a16:creationId xmlns:a16="http://schemas.microsoft.com/office/drawing/2014/main" id="{6D4BB0C2-43CD-403D-9101-58CFCDE2EBA3}"/>
              </a:ext>
            </a:extLst>
          </p:cNvPr>
          <p:cNvGraphicFramePr>
            <a:graphicFrameLocks noGrp="1"/>
          </p:cNvGraphicFramePr>
          <p:nvPr>
            <p:ph idx="13"/>
            <p:extLst>
              <p:ext uri="{D42A27DB-BD31-4B8C-83A1-F6EECF244321}">
                <p14:modId xmlns:p14="http://schemas.microsoft.com/office/powerpoint/2010/main" val="3009216190"/>
              </p:ext>
            </p:extLst>
          </p:nvPr>
        </p:nvGraphicFramePr>
        <p:xfrm>
          <a:off x="952500" y="1495923"/>
          <a:ext cx="7239000" cy="2390140"/>
        </p:xfrm>
        <a:graphic>
          <a:graphicData uri="http://schemas.openxmlformats.org/drawingml/2006/table">
            <a:tbl>
              <a:tblPr firstRow="1" bandRow="1">
                <a:tableStyleId>{5C22544A-7EE6-4342-B048-85BDC9FD1C3A}</a:tableStyleId>
              </a:tblPr>
              <a:tblGrid>
                <a:gridCol w="1850234">
                  <a:extLst>
                    <a:ext uri="{9D8B030D-6E8A-4147-A177-3AD203B41FA5}">
                      <a16:colId xmlns:a16="http://schemas.microsoft.com/office/drawing/2014/main" val="1706920305"/>
                    </a:ext>
                  </a:extLst>
                </a:gridCol>
                <a:gridCol w="2695672">
                  <a:extLst>
                    <a:ext uri="{9D8B030D-6E8A-4147-A177-3AD203B41FA5}">
                      <a16:colId xmlns:a16="http://schemas.microsoft.com/office/drawing/2014/main" val="3538527635"/>
                    </a:ext>
                  </a:extLst>
                </a:gridCol>
                <a:gridCol w="2693094">
                  <a:extLst>
                    <a:ext uri="{9D8B030D-6E8A-4147-A177-3AD203B41FA5}">
                      <a16:colId xmlns:a16="http://schemas.microsoft.com/office/drawing/2014/main" val="2543767663"/>
                    </a:ext>
                  </a:extLst>
                </a:gridCol>
              </a:tblGrid>
              <a:tr h="370840">
                <a:tc>
                  <a:txBody>
                    <a:bodyPr/>
                    <a:lstStyle/>
                    <a:p>
                      <a:pPr marL="0" marR="0" algn="l" defTabSz="457200" rtl="0" eaLnBrk="1" latinLnBrk="0" hangingPunct="1">
                        <a:spcBef>
                          <a:spcPts val="300"/>
                        </a:spcBef>
                        <a:spcAft>
                          <a:spcPts val="0"/>
                        </a:spcAft>
                      </a:pPr>
                      <a:r>
                        <a:rPr lang="en-US" sz="1700" kern="1200" dirty="0">
                          <a:solidFill>
                            <a:schemeClr val="tx1"/>
                          </a:solidFill>
                          <a:latin typeface="Sanserif"/>
                          <a:ea typeface="+mn-ea"/>
                          <a:cs typeface="+mn-cs"/>
                        </a:rPr>
                        <a:t>GENERATION</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FFE9B6"/>
                    </a:solidFill>
                  </a:tcPr>
                </a:tc>
                <a:tc>
                  <a:txBody>
                    <a:bodyPr/>
                    <a:lstStyle/>
                    <a:p>
                      <a:pPr marL="0" marR="0" algn="l" defTabSz="457200" rtl="0" eaLnBrk="1" latinLnBrk="0" hangingPunct="1">
                        <a:spcBef>
                          <a:spcPts val="300"/>
                        </a:spcBef>
                        <a:spcAft>
                          <a:spcPts val="0"/>
                        </a:spcAft>
                      </a:pPr>
                      <a:r>
                        <a:rPr lang="en-US" sz="1700" kern="1200" dirty="0">
                          <a:solidFill>
                            <a:schemeClr val="tx1"/>
                          </a:solidFill>
                          <a:latin typeface="Sanserif"/>
                          <a:ea typeface="+mn-ea"/>
                          <a:cs typeface="+mn-cs"/>
                        </a:rPr>
                        <a:t>PERCENTAGE FAVORING </a:t>
                      </a:r>
                    </a:p>
                    <a:p>
                      <a:pPr marL="0" marR="0" algn="l" defTabSz="457200" rtl="0" eaLnBrk="1" latinLnBrk="0" hangingPunct="1">
                        <a:spcBef>
                          <a:spcPts val="300"/>
                        </a:spcBef>
                        <a:spcAft>
                          <a:spcPts val="0"/>
                        </a:spcAft>
                      </a:pPr>
                      <a:r>
                        <a:rPr lang="en-US" sz="1700" kern="1200" dirty="0">
                          <a:solidFill>
                            <a:schemeClr val="tx1"/>
                          </a:solidFill>
                          <a:latin typeface="Sanserif"/>
                          <a:ea typeface="+mn-ea"/>
                          <a:cs typeface="+mn-cs"/>
                        </a:rPr>
                        <a:t>“SMALLER GOVERNMENT, FEWER SERVICES”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FFE9B6"/>
                    </a:solidFill>
                  </a:tcPr>
                </a:tc>
                <a:tc>
                  <a:txBody>
                    <a:bodyPr/>
                    <a:lstStyle/>
                    <a:p>
                      <a:pPr marL="0" marR="0" algn="l" defTabSz="457200" rtl="0" eaLnBrk="1" latinLnBrk="0" hangingPunct="1">
                        <a:spcBef>
                          <a:spcPts val="300"/>
                        </a:spcBef>
                        <a:spcAft>
                          <a:spcPts val="0"/>
                        </a:spcAft>
                      </a:pPr>
                      <a:r>
                        <a:rPr lang="en-US" sz="1700" kern="1200" dirty="0">
                          <a:solidFill>
                            <a:schemeClr val="tx1"/>
                          </a:solidFill>
                          <a:latin typeface="Sanserif"/>
                          <a:ea typeface="+mn-ea"/>
                          <a:cs typeface="+mn-cs"/>
                        </a:rPr>
                        <a:t>PERCENTAGE FAVORING </a:t>
                      </a:r>
                    </a:p>
                    <a:p>
                      <a:pPr marL="0" marR="0" algn="l" defTabSz="457200" rtl="0" eaLnBrk="1" latinLnBrk="0" hangingPunct="1">
                        <a:spcBef>
                          <a:spcPts val="300"/>
                        </a:spcBef>
                        <a:spcAft>
                          <a:spcPts val="0"/>
                        </a:spcAft>
                      </a:pPr>
                      <a:r>
                        <a:rPr lang="en-US" sz="1700" kern="1200" dirty="0">
                          <a:solidFill>
                            <a:schemeClr val="tx1"/>
                          </a:solidFill>
                          <a:latin typeface="Sanserif"/>
                          <a:ea typeface="+mn-ea"/>
                          <a:cs typeface="+mn-cs"/>
                        </a:rPr>
                        <a:t>“BIG GOVERNMENT, MORE SERVICES”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rgbClr val="FFE9B6"/>
                    </a:solidFill>
                  </a:tcPr>
                </a:tc>
                <a:extLst>
                  <a:ext uri="{0D108BD9-81ED-4DB2-BD59-A6C34878D82A}">
                    <a16:rowId xmlns:a16="http://schemas.microsoft.com/office/drawing/2014/main" val="1486103605"/>
                  </a:ext>
                </a:extLst>
              </a:tr>
              <a:tr h="370840">
                <a:tc>
                  <a:txBody>
                    <a:bodyPr/>
                    <a:lstStyle/>
                    <a:p>
                      <a:pPr marL="0" marR="0" algn="l" defTabSz="457200" rtl="0" eaLnBrk="1" latinLnBrk="0" hangingPunct="1">
                        <a:spcBef>
                          <a:spcPts val="300"/>
                        </a:spcBef>
                        <a:spcAft>
                          <a:spcPts val="0"/>
                        </a:spcAft>
                      </a:pPr>
                      <a:r>
                        <a:rPr lang="en-US" sz="1600" kern="1200" dirty="0">
                          <a:solidFill>
                            <a:schemeClr val="tx1"/>
                          </a:solidFill>
                          <a:latin typeface="Sanserif"/>
                          <a:ea typeface="+mn-ea"/>
                          <a:cs typeface="+mn-cs"/>
                        </a:rPr>
                        <a:t>Millennials </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ctr" defTabSz="457200" rtl="0" eaLnBrk="1" latinLnBrk="0" hangingPunct="1">
                        <a:spcBef>
                          <a:spcPts val="300"/>
                        </a:spcBef>
                        <a:spcAft>
                          <a:spcPts val="0"/>
                        </a:spcAft>
                      </a:pPr>
                      <a:r>
                        <a:rPr lang="en-US" sz="1600" kern="1200" dirty="0">
                          <a:solidFill>
                            <a:schemeClr val="tx1"/>
                          </a:solidFill>
                          <a:latin typeface="Sanserif"/>
                          <a:ea typeface="+mn-ea"/>
                          <a:cs typeface="+mn-cs"/>
                        </a:rPr>
                        <a:t>42%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ctr" defTabSz="457200" rtl="0" eaLnBrk="1" latinLnBrk="0" hangingPunct="1">
                        <a:spcBef>
                          <a:spcPts val="300"/>
                        </a:spcBef>
                        <a:spcAft>
                          <a:spcPts val="0"/>
                        </a:spcAft>
                      </a:pPr>
                      <a:r>
                        <a:rPr lang="en-US" sz="1600" kern="1200" dirty="0">
                          <a:solidFill>
                            <a:schemeClr val="tx1"/>
                          </a:solidFill>
                          <a:latin typeface="Sanserif"/>
                          <a:ea typeface="+mn-ea"/>
                          <a:cs typeface="+mn-cs"/>
                        </a:rPr>
                        <a:t>50% </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extLst>
                  <a:ext uri="{0D108BD9-81ED-4DB2-BD59-A6C34878D82A}">
                    <a16:rowId xmlns:a16="http://schemas.microsoft.com/office/drawing/2014/main" val="553712450"/>
                  </a:ext>
                </a:extLst>
              </a:tr>
              <a:tr h="370840">
                <a:tc>
                  <a:txBody>
                    <a:bodyPr/>
                    <a:lstStyle/>
                    <a:p>
                      <a:pPr marL="0" marR="0" algn="l" defTabSz="457200" rtl="0" eaLnBrk="1" latinLnBrk="0" hangingPunct="1">
                        <a:spcBef>
                          <a:spcPts val="300"/>
                        </a:spcBef>
                        <a:spcAft>
                          <a:spcPts val="0"/>
                        </a:spcAft>
                      </a:pPr>
                      <a:r>
                        <a:rPr lang="en-US" sz="1600" kern="1200" dirty="0">
                          <a:solidFill>
                            <a:schemeClr val="tx1"/>
                          </a:solidFill>
                          <a:latin typeface="Sanserif"/>
                          <a:ea typeface="+mn-ea"/>
                          <a:cs typeface="+mn-cs"/>
                        </a:rPr>
                        <a:t>Gen X </a:t>
                      </a:r>
                    </a:p>
                  </a:txBody>
                  <a:tcPr anchor="ctr">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ctr" defTabSz="457200" rtl="0" eaLnBrk="1" latinLnBrk="0" hangingPunct="1">
                        <a:spcBef>
                          <a:spcPts val="300"/>
                        </a:spcBef>
                        <a:spcAft>
                          <a:spcPts val="0"/>
                        </a:spcAft>
                      </a:pPr>
                      <a:r>
                        <a:rPr lang="en-US" sz="1600" kern="1200" dirty="0">
                          <a:solidFill>
                            <a:schemeClr val="tx1"/>
                          </a:solidFill>
                          <a:latin typeface="Sanserif"/>
                          <a:ea typeface="+mn-ea"/>
                          <a:cs typeface="+mn-cs"/>
                        </a:rPr>
                        <a:t>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ctr" defTabSz="457200" rtl="0" eaLnBrk="1" latinLnBrk="0" hangingPunct="1">
                        <a:spcBef>
                          <a:spcPts val="300"/>
                        </a:spcBef>
                        <a:spcAft>
                          <a:spcPts val="0"/>
                        </a:spcAft>
                      </a:pPr>
                      <a:r>
                        <a:rPr lang="en-US" sz="1600" kern="1200" dirty="0">
                          <a:solidFill>
                            <a:schemeClr val="tx1"/>
                          </a:solidFill>
                          <a:latin typeface="Sanserif"/>
                          <a:ea typeface="+mn-ea"/>
                          <a:cs typeface="+mn-cs"/>
                        </a:rPr>
                        <a:t>51%</a:t>
                      </a:r>
                    </a:p>
                  </a:txBody>
                  <a:tcPr anchor="ctr">
                    <a:lnL w="12700" cap="flat" cmpd="sng" algn="ctr">
                      <a:no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extLst>
                  <a:ext uri="{0D108BD9-81ED-4DB2-BD59-A6C34878D82A}">
                    <a16:rowId xmlns:a16="http://schemas.microsoft.com/office/drawing/2014/main" val="2967459635"/>
                  </a:ext>
                </a:extLst>
              </a:tr>
              <a:tr h="370840">
                <a:tc>
                  <a:txBody>
                    <a:bodyPr/>
                    <a:lstStyle/>
                    <a:p>
                      <a:pPr marL="0" marR="0" algn="l" defTabSz="457200" rtl="0" eaLnBrk="1" latinLnBrk="0" hangingPunct="1">
                        <a:spcBef>
                          <a:spcPts val="300"/>
                        </a:spcBef>
                        <a:spcAft>
                          <a:spcPts val="0"/>
                        </a:spcAft>
                      </a:pPr>
                      <a:r>
                        <a:rPr lang="en-US" sz="1600" kern="1200" dirty="0">
                          <a:solidFill>
                            <a:schemeClr val="tx1"/>
                          </a:solidFill>
                          <a:latin typeface="Sanserif"/>
                          <a:ea typeface="+mn-ea"/>
                          <a:cs typeface="+mn-cs"/>
                        </a:rPr>
                        <a:t>Baby Boomers </a:t>
                      </a:r>
                    </a:p>
                  </a:txBody>
                  <a:tcPr anchor="ctr">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ctr" defTabSz="457200" rtl="0" eaLnBrk="1" latinLnBrk="0" hangingPunct="1">
                        <a:spcBef>
                          <a:spcPts val="300"/>
                        </a:spcBef>
                        <a:spcAft>
                          <a:spcPts val="0"/>
                        </a:spcAft>
                      </a:pPr>
                      <a:r>
                        <a:rPr lang="en-US" sz="1600" kern="1200" dirty="0">
                          <a:solidFill>
                            <a:schemeClr val="tx1"/>
                          </a:solidFill>
                          <a:latin typeface="Sanserif"/>
                          <a:ea typeface="+mn-ea"/>
                          <a:cs typeface="+mn-cs"/>
                        </a:rPr>
                        <a:t>53%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tc>
                  <a:txBody>
                    <a:bodyPr/>
                    <a:lstStyle/>
                    <a:p>
                      <a:pPr marL="0" marR="0" algn="ctr" defTabSz="457200" rtl="0" eaLnBrk="1" latinLnBrk="0" hangingPunct="1">
                        <a:spcBef>
                          <a:spcPts val="300"/>
                        </a:spcBef>
                        <a:spcAft>
                          <a:spcPts val="0"/>
                        </a:spcAft>
                      </a:pPr>
                      <a:r>
                        <a:rPr lang="en-US" sz="1600" kern="1200" dirty="0">
                          <a:solidFill>
                            <a:schemeClr val="tx1"/>
                          </a:solidFill>
                          <a:latin typeface="Sanserif"/>
                          <a:ea typeface="+mn-ea"/>
                          <a:cs typeface="+mn-cs"/>
                        </a:rPr>
                        <a:t>44%</a:t>
                      </a:r>
                    </a:p>
                  </a:txBody>
                  <a:tcPr anchor="ctr">
                    <a:lnL w="12700" cap="flat" cmpd="sng" algn="ctr">
                      <a:no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E9B6"/>
                    </a:solidFill>
                  </a:tcPr>
                </a:tc>
                <a:extLst>
                  <a:ext uri="{0D108BD9-81ED-4DB2-BD59-A6C34878D82A}">
                    <a16:rowId xmlns:a16="http://schemas.microsoft.com/office/drawing/2014/main" val="300315760"/>
                  </a:ext>
                </a:extLst>
              </a:tr>
              <a:tr h="370840">
                <a:tc>
                  <a:txBody>
                    <a:bodyPr/>
                    <a:lstStyle/>
                    <a:p>
                      <a:pPr marL="0" marR="0" algn="l" defTabSz="457200" rtl="0" eaLnBrk="1" latinLnBrk="0" hangingPunct="1">
                        <a:spcBef>
                          <a:spcPts val="300"/>
                        </a:spcBef>
                        <a:spcAft>
                          <a:spcPts val="0"/>
                        </a:spcAft>
                      </a:pPr>
                      <a:r>
                        <a:rPr lang="en-US" sz="1600" kern="1200" dirty="0">
                          <a:solidFill>
                            <a:schemeClr val="tx1"/>
                          </a:solidFill>
                          <a:latin typeface="Sanserif"/>
                          <a:ea typeface="+mn-ea"/>
                          <a:cs typeface="+mn-cs"/>
                        </a:rPr>
                        <a:t>Silent </a:t>
                      </a:r>
                    </a:p>
                  </a:txBody>
                  <a:tcPr anchor="ctr">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FFE9B6"/>
                    </a:solidFill>
                  </a:tcPr>
                </a:tc>
                <a:tc>
                  <a:txBody>
                    <a:bodyPr/>
                    <a:lstStyle/>
                    <a:p>
                      <a:pPr marL="0" marR="0" algn="ctr" defTabSz="457200" rtl="0" eaLnBrk="1" latinLnBrk="0" hangingPunct="1">
                        <a:spcBef>
                          <a:spcPts val="300"/>
                        </a:spcBef>
                        <a:spcAft>
                          <a:spcPts val="0"/>
                        </a:spcAft>
                      </a:pPr>
                      <a:r>
                        <a:rPr lang="en-US" sz="1600" kern="1200" dirty="0">
                          <a:solidFill>
                            <a:schemeClr val="tx1"/>
                          </a:solidFill>
                          <a:latin typeface="Sanserif"/>
                          <a:ea typeface="+mn-ea"/>
                          <a:cs typeface="+mn-cs"/>
                        </a:rPr>
                        <a:t>51%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FFE9B6"/>
                    </a:solidFill>
                  </a:tcPr>
                </a:tc>
                <a:tc>
                  <a:txBody>
                    <a:bodyPr/>
                    <a:lstStyle/>
                    <a:p>
                      <a:pPr marL="0" marR="0" algn="ctr" defTabSz="457200" rtl="0" eaLnBrk="1" latinLnBrk="0" hangingPunct="1">
                        <a:spcBef>
                          <a:spcPts val="300"/>
                        </a:spcBef>
                        <a:spcAft>
                          <a:spcPts val="0"/>
                        </a:spcAft>
                      </a:pPr>
                      <a:r>
                        <a:rPr lang="en-US" sz="1600" kern="1200" dirty="0">
                          <a:solidFill>
                            <a:schemeClr val="tx1"/>
                          </a:solidFill>
                          <a:latin typeface="Sanserif"/>
                          <a:ea typeface="+mn-ea"/>
                          <a:cs typeface="+mn-cs"/>
                        </a:rPr>
                        <a:t>43%</a:t>
                      </a:r>
                    </a:p>
                  </a:txBody>
                  <a:tcPr anchor="ctr">
                    <a:lnL w="12700" cap="flat" cmpd="sng" algn="ctr">
                      <a:noFill/>
                      <a:prstDash val="solid"/>
                      <a:round/>
                      <a:headEnd type="none" w="med" len="med"/>
                      <a:tailEnd type="none" w="med" len="med"/>
                    </a:lnL>
                    <a:lnT w="28575" cap="flat" cmpd="sng" algn="ctr">
                      <a:solidFill>
                        <a:schemeClr val="bg1"/>
                      </a:solidFill>
                      <a:prstDash val="solid"/>
                      <a:round/>
                      <a:headEnd type="none" w="med" len="med"/>
                      <a:tailEnd type="none" w="med" len="med"/>
                    </a:lnT>
                    <a:solidFill>
                      <a:srgbClr val="FFE9B6"/>
                    </a:solidFill>
                  </a:tcPr>
                </a:tc>
                <a:extLst>
                  <a:ext uri="{0D108BD9-81ED-4DB2-BD59-A6C34878D82A}">
                    <a16:rowId xmlns:a16="http://schemas.microsoft.com/office/drawing/2014/main" val="2375408020"/>
                  </a:ext>
                </a:extLst>
              </a:tr>
            </a:tbl>
          </a:graphicData>
        </a:graphic>
      </p:graphicFrame>
      <p:sp>
        <p:nvSpPr>
          <p:cNvPr id="3" name="Text Placeholder 4">
            <a:extLst>
              <a:ext uri="{FF2B5EF4-FFF2-40B4-BE49-F238E27FC236}">
                <a16:creationId xmlns:a16="http://schemas.microsoft.com/office/drawing/2014/main" id="{578663C4-DB4E-4C51-9D9A-43B80E8F2288}"/>
              </a:ext>
            </a:extLst>
          </p:cNvPr>
          <p:cNvSpPr>
            <a:spLocks noGrp="1"/>
          </p:cNvSpPr>
          <p:nvPr>
            <p:ph type="body" sz="quarter" idx="21"/>
          </p:nvPr>
        </p:nvSpPr>
        <p:spPr>
          <a:xfrm>
            <a:off x="5334000" y="6672473"/>
            <a:ext cx="3124200" cy="161396"/>
          </a:xfrm>
        </p:spPr>
        <p:txBody>
          <a:bodyPr>
            <a:no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b="1" i="0" u="none" strike="noStrike" kern="1200" cap="none" spc="0" normalizeH="0" baseline="0" noProof="0" dirty="0">
                <a:ln>
                  <a:noFill/>
                </a:ln>
                <a:solidFill>
                  <a:schemeClr val="tx1"/>
                </a:solidFill>
                <a:effectLst/>
                <a:uLnTx/>
                <a:uFillTx/>
                <a:latin typeface="Sanserif"/>
                <a:cs typeface="+mn-cs"/>
              </a:rPr>
              <a:t>SOURCE: </a:t>
            </a:r>
            <a:r>
              <a:rPr kumimoji="0" lang="en-US" b="0" i="0" u="none" strike="noStrike" kern="1200" cap="none" spc="0" normalizeH="0" baseline="0" noProof="0" dirty="0">
                <a:ln>
                  <a:noFill/>
                </a:ln>
                <a:solidFill>
                  <a:schemeClr val="tx1"/>
                </a:solidFill>
                <a:effectLst/>
                <a:uLnTx/>
                <a:uFillTx/>
                <a:latin typeface="Sanserif"/>
                <a:cs typeface="+mn-cs"/>
              </a:rPr>
              <a:t>Pew Research Center. </a:t>
            </a:r>
          </a:p>
        </p:txBody>
      </p:sp>
      <p:sp>
        <p:nvSpPr>
          <p:cNvPr id="9" name="Slide Number Placeholder 5">
            <a:extLst>
              <a:ext uri="{FF2B5EF4-FFF2-40B4-BE49-F238E27FC236}">
                <a16:creationId xmlns:a16="http://schemas.microsoft.com/office/drawing/2014/main" id="{F9B77497-329E-4865-B389-7DA2E7ABD95A}"/>
              </a:ext>
            </a:extLst>
          </p:cNvPr>
          <p:cNvSpPr>
            <a:spLocks noGrp="1"/>
          </p:cNvSpPr>
          <p:nvPr>
            <p:ph type="sldNum" sz="quarter" idx="10"/>
          </p:nvPr>
        </p:nvSpPr>
        <p:spPr/>
        <p:txBody>
          <a:bodyPr/>
          <a:lstStyle/>
          <a:p>
            <a:fld id="{68151E55-6873-49E2-B8D5-2F265E6F1973}" type="slidenum">
              <a:rPr lang="en-US" smtClean="0">
                <a:latin typeface="Sanserif"/>
              </a:rPr>
              <a:pPr/>
              <a:t>26</a:t>
            </a:fld>
            <a:endParaRPr lang="en-US" dirty="0">
              <a:latin typeface="Sanserif"/>
            </a:endParaRPr>
          </a:p>
        </p:txBody>
      </p:sp>
    </p:spTree>
    <p:extLst>
      <p:ext uri="{BB962C8B-B14F-4D97-AF65-F5344CB8AC3E}">
        <p14:creationId xmlns:p14="http://schemas.microsoft.com/office/powerpoint/2010/main" val="1571521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3728B81-DA72-40C3-9C06-4402303F37D3}"/>
              </a:ext>
            </a:extLst>
          </p:cNvPr>
          <p:cNvSpPr>
            <a:spLocks noGrp="1"/>
          </p:cNvSpPr>
          <p:nvPr>
            <p:ph type="title"/>
          </p:nvPr>
        </p:nvSpPr>
        <p:spPr>
          <a:xfrm>
            <a:off x="1485900" y="198784"/>
            <a:ext cx="6210300" cy="1233888"/>
          </a:xfrm>
        </p:spPr>
        <p:txBody>
          <a:bodyPr>
            <a:norm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The Socialization and Opinions of Young Americans </a:t>
            </a:r>
            <a:r>
              <a:rPr kumimoji="0" 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BD481E5F-D9A3-486C-B519-C25A0BCF731D}"/>
              </a:ext>
            </a:extLst>
          </p:cNvPr>
          <p:cNvSpPr>
            <a:spLocks noGrp="1"/>
          </p:cNvSpPr>
          <p:nvPr>
            <p:ph sz="quarter" idx="20"/>
          </p:nvPr>
        </p:nvSpPr>
        <p:spPr>
          <a:xfrm>
            <a:off x="342900" y="1600200"/>
            <a:ext cx="7962900" cy="35052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Following the Millennial generation, members of Generation Z are just coming of age politically.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Some evidence indicates “Gen Z” has opinions similar to that of Millennials.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Gen Z is also surpassing Millennials as the most diverse generation, a characteristic that tends to breed tolerance.</a:t>
            </a:r>
          </a:p>
        </p:txBody>
      </p:sp>
      <p:sp>
        <p:nvSpPr>
          <p:cNvPr id="7" name="Slide Number Placeholder 3">
            <a:extLst>
              <a:ext uri="{FF2B5EF4-FFF2-40B4-BE49-F238E27FC236}">
                <a16:creationId xmlns:a16="http://schemas.microsoft.com/office/drawing/2014/main" id="{6E381737-00AF-4302-B41F-B58978E6DE54}"/>
              </a:ext>
            </a:extLst>
          </p:cNvPr>
          <p:cNvSpPr>
            <a:spLocks noGrp="1"/>
          </p:cNvSpPr>
          <p:nvPr>
            <p:ph type="sldNum" sz="quarter" idx="10"/>
          </p:nvPr>
        </p:nvSpPr>
        <p:spPr/>
        <p:txBody>
          <a:bodyPr/>
          <a:lstStyle/>
          <a:p>
            <a:fld id="{68151E55-6873-49E2-B8D5-2F265E6F1973}" type="slidenum">
              <a:rPr lang="en-US" smtClean="0">
                <a:latin typeface="Sanserif"/>
              </a:rPr>
              <a:pPr/>
              <a:t>27</a:t>
            </a:fld>
            <a:endParaRPr lang="en-US" dirty="0">
              <a:latin typeface="Sanserif"/>
            </a:endParaRPr>
          </a:p>
        </p:txBody>
      </p:sp>
    </p:spTree>
    <p:extLst>
      <p:ext uri="{BB962C8B-B14F-4D97-AF65-F5344CB8AC3E}">
        <p14:creationId xmlns:p14="http://schemas.microsoft.com/office/powerpoint/2010/main" val="649618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00DAFD6-C7CA-4E30-A2D5-7A9F579C36EE}"/>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Measuring Public Opinion</a:t>
            </a:r>
            <a:endParaRPr lang="en-IN" dirty="0">
              <a:latin typeface="Sanserif"/>
            </a:endParaRPr>
          </a:p>
        </p:txBody>
      </p:sp>
      <p:sp>
        <p:nvSpPr>
          <p:cNvPr id="11" name="Content Placeholder 2">
            <a:extLst>
              <a:ext uri="{FF2B5EF4-FFF2-40B4-BE49-F238E27FC236}">
                <a16:creationId xmlns:a16="http://schemas.microsoft.com/office/drawing/2014/main" id="{8369BDE0-EC30-4A51-B563-89143E8DE6A0}"/>
              </a:ext>
            </a:extLst>
          </p:cNvPr>
          <p:cNvSpPr>
            <a:spLocks noGrp="1"/>
          </p:cNvSpPr>
          <p:nvPr>
            <p:ph sz="quarter" idx="20"/>
          </p:nvPr>
        </p:nvSpPr>
        <p:spPr>
          <a:xfrm>
            <a:off x="342900" y="1524000"/>
            <a:ext cx="8283512" cy="4114800"/>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Public opinion </a:t>
            </a:r>
            <a:r>
              <a:rPr kumimoji="0" lang="en-US" altLang="en-US" sz="2800" b="0" i="0" u="none" strike="noStrike" kern="1200" cap="none" spc="0" normalizeH="0" baseline="0" noProof="0" dirty="0">
                <a:ln>
                  <a:noFill/>
                </a:ln>
                <a:solidFill>
                  <a:prstClr val="black"/>
                </a:solidFill>
                <a:effectLst/>
                <a:uLnTx/>
                <a:uFillTx/>
                <a:latin typeface="Sanserif"/>
                <a:cs typeface="+mn-cs"/>
              </a:rPr>
              <a:t>consists of the public’s expressed views about an issue at a specific point in time.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One of the most important ways public opinion is measured is through the act of voting.</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Another important tool that policy makers, researchers, and the public rely on as an indicator of public opinion is the </a:t>
            </a:r>
            <a:r>
              <a:rPr kumimoji="0" lang="en-US" altLang="en-US" sz="2800" b="1" i="0" u="none" strike="noStrike" kern="1200" cap="none" spc="0" normalizeH="0" baseline="0" noProof="0" dirty="0">
                <a:ln>
                  <a:noFill/>
                </a:ln>
                <a:solidFill>
                  <a:prstClr val="black"/>
                </a:solidFill>
                <a:effectLst/>
                <a:uLnTx/>
                <a:uFillTx/>
                <a:latin typeface="Sanserif"/>
                <a:cs typeface="+mn-cs"/>
              </a:rPr>
              <a:t>public opinion poll</a:t>
            </a:r>
            <a:r>
              <a:rPr kumimoji="0" lang="en-US" altLang="en-US" sz="2800" b="0" i="0" u="none" strike="noStrike" kern="1200" cap="none" spc="0" normalizeH="0" baseline="0" noProof="0" dirty="0">
                <a:ln>
                  <a:noFill/>
                </a:ln>
                <a:solidFill>
                  <a:prstClr val="black"/>
                </a:solidFill>
                <a:effectLst/>
                <a:uLnTx/>
                <a:uFillTx/>
                <a:latin typeface="Sanserif"/>
                <a:cs typeface="+mn-cs"/>
              </a:rPr>
              <a:t>: a survey of a given population’s opinion on an issue at a particular time.</a:t>
            </a:r>
          </a:p>
        </p:txBody>
      </p:sp>
      <p:sp>
        <p:nvSpPr>
          <p:cNvPr id="7" name="Slide Number Placeholder 3">
            <a:extLst>
              <a:ext uri="{FF2B5EF4-FFF2-40B4-BE49-F238E27FC236}">
                <a16:creationId xmlns:a16="http://schemas.microsoft.com/office/drawing/2014/main" id="{CC11A3F5-FA39-4819-9549-07908F0FE984}"/>
              </a:ext>
            </a:extLst>
          </p:cNvPr>
          <p:cNvSpPr>
            <a:spLocks noGrp="1"/>
          </p:cNvSpPr>
          <p:nvPr>
            <p:ph type="sldNum" sz="quarter" idx="10"/>
          </p:nvPr>
        </p:nvSpPr>
        <p:spPr/>
        <p:txBody>
          <a:bodyPr/>
          <a:lstStyle/>
          <a:p>
            <a:fld id="{68151E55-6873-49E2-B8D5-2F265E6F1973}" type="slidenum">
              <a:rPr lang="en-US" smtClean="0">
                <a:latin typeface="Sanserif"/>
              </a:rPr>
              <a:pPr/>
              <a:t>28</a:t>
            </a:fld>
            <a:endParaRPr lang="en-US" dirty="0">
              <a:latin typeface="Sanserif"/>
            </a:endParaRPr>
          </a:p>
        </p:txBody>
      </p:sp>
    </p:spTree>
    <p:extLst>
      <p:ext uri="{BB962C8B-B14F-4D97-AF65-F5344CB8AC3E}">
        <p14:creationId xmlns:p14="http://schemas.microsoft.com/office/powerpoint/2010/main" val="954362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1B3B9F4-7860-49C8-8EBD-A794013B0C36}"/>
              </a:ext>
            </a:extLst>
          </p:cNvPr>
          <p:cNvSpPr>
            <a:spLocks noGrp="1"/>
          </p:cNvSpPr>
          <p:nvPr>
            <p:ph type="title"/>
          </p:nvPr>
        </p:nvSpPr>
        <p:spPr>
          <a:xfrm>
            <a:off x="2133600" y="137712"/>
            <a:ext cx="4381500" cy="1233888"/>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How Public Opinion Polls Are Conducted</a:t>
            </a:r>
            <a:endParaRPr lang="en-IN" dirty="0">
              <a:latin typeface="Sanserif"/>
            </a:endParaRPr>
          </a:p>
        </p:txBody>
      </p:sp>
      <p:sp>
        <p:nvSpPr>
          <p:cNvPr id="11" name="Content Placeholder 2">
            <a:extLst>
              <a:ext uri="{FF2B5EF4-FFF2-40B4-BE49-F238E27FC236}">
                <a16:creationId xmlns:a16="http://schemas.microsoft.com/office/drawing/2014/main" id="{516941D3-82E1-40F0-8B57-16E269756AAF}"/>
              </a:ext>
            </a:extLst>
          </p:cNvPr>
          <p:cNvSpPr>
            <a:spLocks noGrp="1"/>
          </p:cNvSpPr>
          <p:nvPr>
            <p:ph sz="quarter" idx="20"/>
          </p:nvPr>
        </p:nvSpPr>
        <p:spPr>
          <a:xfrm>
            <a:off x="342900" y="1524000"/>
            <a:ext cx="8115300" cy="31242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Those conducting a poll first need to determine the </a:t>
            </a:r>
            <a:r>
              <a:rPr kumimoji="0" lang="en-US" altLang="en-US" sz="2800" b="1" i="0" u="none" strike="noStrike" kern="1200" cap="none" spc="0" normalizeH="0" baseline="0" noProof="0" dirty="0">
                <a:ln>
                  <a:noFill/>
                </a:ln>
                <a:solidFill>
                  <a:prstClr val="black"/>
                </a:solidFill>
                <a:effectLst/>
                <a:uLnTx/>
                <a:uFillTx/>
                <a:latin typeface="Sanserif"/>
                <a:cs typeface="+mn-cs"/>
              </a:rPr>
              <a:t>population</a:t>
            </a:r>
            <a:r>
              <a:rPr kumimoji="0" lang="en-US" altLang="en-US" sz="2800" b="0" i="0" u="none" strike="noStrike" kern="1200" cap="none" spc="0" normalizeH="0" baseline="0" noProof="0" dirty="0">
                <a:ln>
                  <a:noFill/>
                </a:ln>
                <a:solidFill>
                  <a:prstClr val="black"/>
                </a:solidFill>
                <a:effectLst/>
                <a:uLnTx/>
                <a:uFillTx/>
                <a:latin typeface="Sanserif"/>
                <a:cs typeface="+mn-cs"/>
              </a:rPr>
              <a:t> they are targeting for the survey—the group of people whose opinions are of interest and about whom information is desired.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Polling organizations construct polls carefully to ensure that the questions actually measure what the client wants to know.</a:t>
            </a:r>
          </a:p>
        </p:txBody>
      </p:sp>
      <p:sp>
        <p:nvSpPr>
          <p:cNvPr id="7" name="Slide Number Placeholder 3">
            <a:extLst>
              <a:ext uri="{FF2B5EF4-FFF2-40B4-BE49-F238E27FC236}">
                <a16:creationId xmlns:a16="http://schemas.microsoft.com/office/drawing/2014/main" id="{BD80BFFF-F73B-4D04-AEB5-DF7FA47AD04F}"/>
              </a:ext>
            </a:extLst>
          </p:cNvPr>
          <p:cNvSpPr>
            <a:spLocks noGrp="1"/>
          </p:cNvSpPr>
          <p:nvPr>
            <p:ph type="sldNum" sz="quarter" idx="10"/>
          </p:nvPr>
        </p:nvSpPr>
        <p:spPr/>
        <p:txBody>
          <a:bodyPr/>
          <a:lstStyle/>
          <a:p>
            <a:fld id="{68151E55-6873-49E2-B8D5-2F265E6F1973}" type="slidenum">
              <a:rPr lang="en-US" smtClean="0">
                <a:latin typeface="Sanserif"/>
              </a:rPr>
              <a:pPr/>
              <a:t>29</a:t>
            </a:fld>
            <a:endParaRPr lang="en-US" dirty="0">
              <a:latin typeface="Sanserif"/>
            </a:endParaRPr>
          </a:p>
        </p:txBody>
      </p:sp>
    </p:spTree>
    <p:extLst>
      <p:ext uri="{BB962C8B-B14F-4D97-AF65-F5344CB8AC3E}">
        <p14:creationId xmlns:p14="http://schemas.microsoft.com/office/powerpoint/2010/main" val="246080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CBF3808-377A-4DB7-975A-638D1ABFC2C1}"/>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Process of Political Socialization</a:t>
            </a:r>
            <a:endParaRPr lang="en-IN" dirty="0">
              <a:latin typeface="Sanserif"/>
            </a:endParaRPr>
          </a:p>
        </p:txBody>
      </p:sp>
      <p:sp>
        <p:nvSpPr>
          <p:cNvPr id="11" name="Content Placeholder 2">
            <a:extLst>
              <a:ext uri="{FF2B5EF4-FFF2-40B4-BE49-F238E27FC236}">
                <a16:creationId xmlns:a16="http://schemas.microsoft.com/office/drawing/2014/main" id="{97D1F6CB-877D-4538-82BF-3871D0158107}"/>
              </a:ext>
            </a:extLst>
          </p:cNvPr>
          <p:cNvSpPr>
            <a:spLocks noGrp="1"/>
          </p:cNvSpPr>
          <p:nvPr>
            <p:ph sz="quarter" idx="20"/>
          </p:nvPr>
        </p:nvSpPr>
        <p:spPr>
          <a:xfrm>
            <a:off x="342900" y="1524000"/>
            <a:ext cx="7658100" cy="3124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Family and school have the strongest influence on political socialization.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recent times, media have also become one of the prime agents of political socialization.</a:t>
            </a:r>
          </a:p>
        </p:txBody>
      </p:sp>
      <p:sp>
        <p:nvSpPr>
          <p:cNvPr id="7" name="Slide Number Placeholder 3">
            <a:extLst>
              <a:ext uri="{FF2B5EF4-FFF2-40B4-BE49-F238E27FC236}">
                <a16:creationId xmlns:a16="http://schemas.microsoft.com/office/drawing/2014/main" id="{EB6283DB-7CC4-4BFA-B90E-DA9F800D74FC}"/>
              </a:ext>
            </a:extLst>
          </p:cNvPr>
          <p:cNvSpPr>
            <a:spLocks noGrp="1"/>
          </p:cNvSpPr>
          <p:nvPr>
            <p:ph type="sldNum" sz="quarter" idx="10"/>
          </p:nvPr>
        </p:nvSpPr>
        <p:spPr/>
        <p:txBody>
          <a:bodyPr/>
          <a:lstStyle/>
          <a:p>
            <a:fld id="{68151E55-6873-49E2-B8D5-2F265E6F1973}" type="slidenum">
              <a:rPr lang="en-US" smtClean="0">
                <a:latin typeface="Sanserif"/>
              </a:rPr>
              <a:pPr/>
              <a:t>3</a:t>
            </a:fld>
            <a:endParaRPr lang="en-US" dirty="0">
              <a:latin typeface="Sanserif"/>
            </a:endParaRPr>
          </a:p>
        </p:txBody>
      </p:sp>
    </p:spTree>
    <p:extLst>
      <p:ext uri="{BB962C8B-B14F-4D97-AF65-F5344CB8AC3E}">
        <p14:creationId xmlns:p14="http://schemas.microsoft.com/office/powerpoint/2010/main" val="2544838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A78C626-A98D-4181-860D-5E12C365FA98}"/>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Sampling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297C6513-038F-48C7-8236-23CFBE2483C8}"/>
              </a:ext>
            </a:extLst>
          </p:cNvPr>
          <p:cNvSpPr>
            <a:spLocks noGrp="1"/>
          </p:cNvSpPr>
          <p:nvPr>
            <p:ph sz="quarter" idx="20"/>
          </p:nvPr>
        </p:nvSpPr>
        <p:spPr>
          <a:xfrm>
            <a:off x="342900" y="1524000"/>
            <a:ext cx="8191500" cy="41148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Pollsters frequently rely on </a:t>
            </a:r>
            <a:r>
              <a:rPr kumimoji="0" lang="en-US" altLang="en-US" sz="2800" b="1" i="0" u="none" strike="noStrike" kern="1200" cap="none" spc="0" normalizeH="0" baseline="0" noProof="0" dirty="0">
                <a:ln>
                  <a:noFill/>
                </a:ln>
                <a:solidFill>
                  <a:prstClr val="black"/>
                </a:solidFill>
                <a:effectLst/>
                <a:uLnTx/>
                <a:uFillTx/>
                <a:latin typeface="Sanserif"/>
                <a:cs typeface="+mn-cs"/>
              </a:rPr>
              <a:t>random sampling</a:t>
            </a:r>
            <a:r>
              <a:rPr kumimoji="0" lang="en-US" altLang="en-US" sz="2800" b="0" i="0" u="none" strike="noStrike" kern="1200" cap="none" spc="0" normalizeH="0" baseline="0" noProof="0" dirty="0">
                <a:ln>
                  <a:noFill/>
                </a:ln>
                <a:solidFill>
                  <a:prstClr val="black"/>
                </a:solidFill>
                <a:effectLst/>
                <a:uLnTx/>
                <a:uFillTx/>
                <a:latin typeface="Sanserif"/>
                <a:cs typeface="+mn-cs"/>
              </a:rPr>
              <a:t>, a scientific method of selection in which each member of the population has an equal chance at being included in the sample.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However, there are number of methodological problems in obtaining a truly random sample.</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Population identification.</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Landline to cellular transition.</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Nonresponse rates among cellular users.</a:t>
            </a:r>
          </a:p>
        </p:txBody>
      </p:sp>
      <p:sp>
        <p:nvSpPr>
          <p:cNvPr id="7" name="Slide Number Placeholder 3">
            <a:extLst>
              <a:ext uri="{FF2B5EF4-FFF2-40B4-BE49-F238E27FC236}">
                <a16:creationId xmlns:a16="http://schemas.microsoft.com/office/drawing/2014/main" id="{F6EC4F27-1D64-4B12-8CC1-F4E273584F7D}"/>
              </a:ext>
            </a:extLst>
          </p:cNvPr>
          <p:cNvSpPr>
            <a:spLocks noGrp="1"/>
          </p:cNvSpPr>
          <p:nvPr>
            <p:ph type="sldNum" sz="quarter" idx="10"/>
          </p:nvPr>
        </p:nvSpPr>
        <p:spPr/>
        <p:txBody>
          <a:bodyPr/>
          <a:lstStyle/>
          <a:p>
            <a:fld id="{68151E55-6873-49E2-B8D5-2F265E6F1973}" type="slidenum">
              <a:rPr lang="en-US" smtClean="0">
                <a:latin typeface="Sanserif"/>
              </a:rPr>
              <a:pPr/>
              <a:t>30</a:t>
            </a:fld>
            <a:endParaRPr lang="en-US" dirty="0">
              <a:latin typeface="Sanserif"/>
            </a:endParaRPr>
          </a:p>
        </p:txBody>
      </p:sp>
    </p:spTree>
    <p:extLst>
      <p:ext uri="{BB962C8B-B14F-4D97-AF65-F5344CB8AC3E}">
        <p14:creationId xmlns:p14="http://schemas.microsoft.com/office/powerpoint/2010/main" val="2153360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8B95169-4ACB-4574-A07D-AD3D16984206}"/>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Sampling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2CAD314C-84D5-421A-8176-D4E31269827A}"/>
              </a:ext>
            </a:extLst>
          </p:cNvPr>
          <p:cNvSpPr>
            <a:spLocks noGrp="1"/>
          </p:cNvSpPr>
          <p:nvPr>
            <p:ph sz="quarter" idx="20"/>
          </p:nvPr>
        </p:nvSpPr>
        <p:spPr>
          <a:xfrm>
            <a:off x="533400" y="1447800"/>
            <a:ext cx="8153400" cy="4572000"/>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Quota sampling </a:t>
            </a:r>
            <a:r>
              <a:rPr kumimoji="0" lang="en-US" altLang="en-US" sz="2800" b="0" i="0" u="none" strike="noStrike" kern="1200" cap="none" spc="0" normalizeH="0" baseline="0" noProof="0" dirty="0">
                <a:ln>
                  <a:noFill/>
                </a:ln>
                <a:solidFill>
                  <a:prstClr val="black"/>
                </a:solidFill>
                <a:effectLst/>
                <a:uLnTx/>
                <a:uFillTx/>
                <a:latin typeface="Sanserif"/>
                <a:cs typeface="+mn-cs"/>
              </a:rPr>
              <a:t>is a more scientifically sophisticated method of sampling than random sampling.</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Pollster using this method structures the sample so that it is representative of the characteristics of the target population.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Another method used to address problems in sampling is </a:t>
            </a:r>
            <a:r>
              <a:rPr kumimoji="0" lang="en-US" altLang="en-US" sz="2800" b="1" i="0" u="none" strike="noStrike" kern="1200" cap="none" spc="0" normalizeH="0" baseline="0" noProof="0" dirty="0">
                <a:ln>
                  <a:noFill/>
                </a:ln>
                <a:solidFill>
                  <a:prstClr val="black"/>
                </a:solidFill>
                <a:effectLst/>
                <a:uLnTx/>
                <a:uFillTx/>
                <a:latin typeface="Sanserif"/>
                <a:cs typeface="+mn-cs"/>
              </a:rPr>
              <a:t>stratified sampling</a:t>
            </a:r>
            <a:r>
              <a:rPr kumimoji="0" lang="en-US" altLang="en-US" sz="2800" b="0" i="0" u="none" strike="noStrike" kern="1200" cap="none" spc="0" normalizeH="0" baseline="0" noProof="0" dirty="0">
                <a:ln>
                  <a:noFill/>
                </a:ln>
                <a:solidFill>
                  <a:prstClr val="black"/>
                </a:solidFill>
                <a:effectLst/>
                <a:uLnTx/>
                <a:uFillTx/>
                <a:latin typeface="Sanserif"/>
                <a:cs typeface="+mn-cs"/>
              </a:rPr>
              <a:t>.</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National population is divided into fourths, and certain areas within these regions are selected as representative of the national population.</a:t>
            </a:r>
            <a:endParaRPr lang="en-IN" dirty="0">
              <a:latin typeface="Sanserif"/>
            </a:endParaRPr>
          </a:p>
        </p:txBody>
      </p:sp>
      <p:sp>
        <p:nvSpPr>
          <p:cNvPr id="7" name="Slide Number Placeholder 3">
            <a:extLst>
              <a:ext uri="{FF2B5EF4-FFF2-40B4-BE49-F238E27FC236}">
                <a16:creationId xmlns:a16="http://schemas.microsoft.com/office/drawing/2014/main" id="{7CFB1C58-139F-484C-8B49-C87DFFB161D9}"/>
              </a:ext>
            </a:extLst>
          </p:cNvPr>
          <p:cNvSpPr>
            <a:spLocks noGrp="1"/>
          </p:cNvSpPr>
          <p:nvPr>
            <p:ph type="sldNum" sz="quarter" idx="10"/>
          </p:nvPr>
        </p:nvSpPr>
        <p:spPr/>
        <p:txBody>
          <a:bodyPr/>
          <a:lstStyle/>
          <a:p>
            <a:fld id="{68151E55-6873-49E2-B8D5-2F265E6F1973}" type="slidenum">
              <a:rPr lang="en-US" smtClean="0">
                <a:latin typeface="Sanserif"/>
              </a:rPr>
              <a:pPr/>
              <a:t>31</a:t>
            </a:fld>
            <a:endParaRPr lang="en-US" dirty="0">
              <a:latin typeface="Sanserif"/>
            </a:endParaRPr>
          </a:p>
        </p:txBody>
      </p:sp>
    </p:spTree>
    <p:extLst>
      <p:ext uri="{BB962C8B-B14F-4D97-AF65-F5344CB8AC3E}">
        <p14:creationId xmlns:p14="http://schemas.microsoft.com/office/powerpoint/2010/main" val="404076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24E615-DEBC-43C1-A349-B471E52885B2}"/>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Sampling Error</a:t>
            </a:r>
            <a:endParaRPr lang="en-IN" dirty="0">
              <a:latin typeface="Sanserif"/>
            </a:endParaRPr>
          </a:p>
        </p:txBody>
      </p:sp>
      <p:sp>
        <p:nvSpPr>
          <p:cNvPr id="11" name="Content Placeholder 2">
            <a:extLst>
              <a:ext uri="{FF2B5EF4-FFF2-40B4-BE49-F238E27FC236}">
                <a16:creationId xmlns:a16="http://schemas.microsoft.com/office/drawing/2014/main" id="{AF1A2024-175D-46F8-A816-CCF87BDB1668}"/>
              </a:ext>
            </a:extLst>
          </p:cNvPr>
          <p:cNvSpPr>
            <a:spLocks noGrp="1"/>
          </p:cNvSpPr>
          <p:nvPr>
            <p:ph sz="quarter" idx="20"/>
          </p:nvPr>
        </p:nvSpPr>
        <p:spPr>
          <a:xfrm>
            <a:off x="342900" y="1524000"/>
            <a:ext cx="7962900" cy="43434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Key to accurate opinion polls is having a sample that accurately reflects the population.</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To adjust for problems with sampling, polls use a compensatory calculation called a sampling error.</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Sampling error </a:t>
            </a:r>
            <a:r>
              <a:rPr kumimoji="0" lang="en-US" altLang="en-US" sz="2400" b="0" i="0" u="none" strike="noStrike" kern="1200" cap="none" spc="0" normalizeH="0" baseline="0" noProof="0" dirty="0">
                <a:ln>
                  <a:noFill/>
                </a:ln>
                <a:solidFill>
                  <a:prstClr val="black"/>
                </a:solidFill>
                <a:effectLst/>
                <a:uLnTx/>
                <a:uFillTx/>
                <a:latin typeface="Sanserif"/>
                <a:cs typeface="+mn-cs"/>
              </a:rPr>
              <a:t>(or margin of error) is a statistical calculation of the difference in results between a poll of a randomly drawn sample and a poll of the entire population.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Most polls have a sampling error of plus or minus 3 percentage points.</a:t>
            </a:r>
            <a:endParaRPr lang="en-IN" dirty="0">
              <a:latin typeface="Sanserif"/>
            </a:endParaRPr>
          </a:p>
        </p:txBody>
      </p:sp>
      <p:sp>
        <p:nvSpPr>
          <p:cNvPr id="7" name="Slide Number Placeholder 3">
            <a:extLst>
              <a:ext uri="{FF2B5EF4-FFF2-40B4-BE49-F238E27FC236}">
                <a16:creationId xmlns:a16="http://schemas.microsoft.com/office/drawing/2014/main" id="{6B4528F5-14F0-4806-94B2-EF9B7F7E2853}"/>
              </a:ext>
            </a:extLst>
          </p:cNvPr>
          <p:cNvSpPr>
            <a:spLocks noGrp="1"/>
          </p:cNvSpPr>
          <p:nvPr>
            <p:ph type="sldNum" sz="quarter" idx="10"/>
          </p:nvPr>
        </p:nvSpPr>
        <p:spPr/>
        <p:txBody>
          <a:bodyPr/>
          <a:lstStyle/>
          <a:p>
            <a:fld id="{68151E55-6873-49E2-B8D5-2F265E6F1973}" type="slidenum">
              <a:rPr lang="en-US" smtClean="0">
                <a:latin typeface="Sanserif"/>
              </a:rPr>
              <a:pPr/>
              <a:t>32</a:t>
            </a:fld>
            <a:endParaRPr lang="en-US" dirty="0">
              <a:latin typeface="Sanserif"/>
            </a:endParaRPr>
          </a:p>
        </p:txBody>
      </p:sp>
    </p:spTree>
    <p:extLst>
      <p:ext uri="{BB962C8B-B14F-4D97-AF65-F5344CB8AC3E}">
        <p14:creationId xmlns:p14="http://schemas.microsoft.com/office/powerpoint/2010/main" val="610184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BC3569-F883-4156-A96A-73CE0130EEA2}"/>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Types of Political Polls</a:t>
            </a:r>
            <a:endParaRPr lang="en-IN" dirty="0">
              <a:latin typeface="Sanserif"/>
            </a:endParaRPr>
          </a:p>
        </p:txBody>
      </p:sp>
      <p:sp>
        <p:nvSpPr>
          <p:cNvPr id="11" name="Content Placeholder 2">
            <a:extLst>
              <a:ext uri="{FF2B5EF4-FFF2-40B4-BE49-F238E27FC236}">
                <a16:creationId xmlns:a16="http://schemas.microsoft.com/office/drawing/2014/main" id="{A2AE17A2-1100-435F-B506-CD8EFB531818}"/>
              </a:ext>
            </a:extLst>
          </p:cNvPr>
          <p:cNvSpPr>
            <a:spLocks noGrp="1"/>
          </p:cNvSpPr>
          <p:nvPr>
            <p:ph sz="quarter" idx="20"/>
          </p:nvPr>
        </p:nvSpPr>
        <p:spPr>
          <a:xfrm>
            <a:off x="342900" y="1524000"/>
            <a:ext cx="8191500" cy="46482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Tracking polls </a:t>
            </a:r>
            <a:r>
              <a:rPr kumimoji="0" lang="en-US" altLang="en-US" sz="2800" b="0" i="0" u="none" strike="noStrike" kern="1200" cap="none" spc="0" normalizeH="0" baseline="0" noProof="0" dirty="0">
                <a:ln>
                  <a:noFill/>
                </a:ln>
                <a:solidFill>
                  <a:prstClr val="black"/>
                </a:solidFill>
                <a:effectLst/>
                <a:uLnTx/>
                <a:uFillTx/>
                <a:latin typeface="Sanserif"/>
                <a:cs typeface="+mn-cs"/>
              </a:rPr>
              <a:t>measure changes in public opinion over the course of days, weeks, or months by repeatedly asking respondents the same questions and measuring changes in opinion.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Push polls </a:t>
            </a:r>
            <a:r>
              <a:rPr kumimoji="0" lang="en-US" altLang="en-US" sz="2800" b="0" i="0" u="none" strike="noStrike" kern="1200" cap="none" spc="0" normalizeH="0" baseline="0" noProof="0" dirty="0">
                <a:ln>
                  <a:noFill/>
                </a:ln>
                <a:solidFill>
                  <a:prstClr val="black"/>
                </a:solidFill>
                <a:effectLst/>
                <a:uLnTx/>
                <a:uFillTx/>
                <a:latin typeface="Sanserif"/>
                <a:cs typeface="+mn-cs"/>
              </a:rPr>
              <a:t>attempt to skew public opinion about a candidate and provide information to campaigns about candidate strengths and weaknesses.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Exit polls </a:t>
            </a:r>
            <a:r>
              <a:rPr kumimoji="0" lang="en-US" altLang="en-US" sz="2800" b="0" i="0" u="none" strike="noStrike" kern="1200" cap="none" spc="0" normalizeH="0" baseline="0" noProof="0" dirty="0">
                <a:ln>
                  <a:noFill/>
                </a:ln>
                <a:solidFill>
                  <a:prstClr val="black"/>
                </a:solidFill>
                <a:effectLst/>
                <a:uLnTx/>
                <a:uFillTx/>
                <a:latin typeface="Sanserif"/>
                <a:cs typeface="+mn-cs"/>
              </a:rPr>
              <a:t>are conducted at polling places on Election Day to project the winner of an election before the polls close.</a:t>
            </a:r>
            <a:endParaRPr lang="en-IN" dirty="0">
              <a:latin typeface="Sanserif"/>
            </a:endParaRPr>
          </a:p>
        </p:txBody>
      </p:sp>
      <p:sp>
        <p:nvSpPr>
          <p:cNvPr id="7" name="Slide Number Placeholder 3">
            <a:extLst>
              <a:ext uri="{FF2B5EF4-FFF2-40B4-BE49-F238E27FC236}">
                <a16:creationId xmlns:a16="http://schemas.microsoft.com/office/drawing/2014/main" id="{FDD8A619-5714-4FBC-9E2A-7B772B4FBBE3}"/>
              </a:ext>
            </a:extLst>
          </p:cNvPr>
          <p:cNvSpPr>
            <a:spLocks noGrp="1"/>
          </p:cNvSpPr>
          <p:nvPr>
            <p:ph type="sldNum" sz="quarter" idx="10"/>
          </p:nvPr>
        </p:nvSpPr>
        <p:spPr/>
        <p:txBody>
          <a:bodyPr/>
          <a:lstStyle/>
          <a:p>
            <a:fld id="{68151E55-6873-49E2-B8D5-2F265E6F1973}" type="slidenum">
              <a:rPr lang="en-US" smtClean="0">
                <a:latin typeface="Sanserif"/>
              </a:rPr>
              <a:pPr/>
              <a:t>33</a:t>
            </a:fld>
            <a:endParaRPr lang="en-US" dirty="0">
              <a:latin typeface="Sanserif"/>
            </a:endParaRPr>
          </a:p>
        </p:txBody>
      </p:sp>
    </p:spTree>
    <p:extLst>
      <p:ext uri="{BB962C8B-B14F-4D97-AF65-F5344CB8AC3E}">
        <p14:creationId xmlns:p14="http://schemas.microsoft.com/office/powerpoint/2010/main" val="2886148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AED3B9B-EB73-460C-8A8D-52D2CCA07835}"/>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What Americans Think About Politics</a:t>
            </a:r>
            <a:endParaRPr lang="en-IN" dirty="0">
              <a:latin typeface="Sanserif"/>
            </a:endParaRPr>
          </a:p>
        </p:txBody>
      </p:sp>
      <p:sp>
        <p:nvSpPr>
          <p:cNvPr id="11" name="Content Placeholder 2">
            <a:extLst>
              <a:ext uri="{FF2B5EF4-FFF2-40B4-BE49-F238E27FC236}">
                <a16:creationId xmlns:a16="http://schemas.microsoft.com/office/drawing/2014/main" id="{7399C4DC-FECA-4580-AD55-23CF3F302BC1}"/>
              </a:ext>
            </a:extLst>
          </p:cNvPr>
          <p:cNvSpPr>
            <a:spLocks noGrp="1"/>
          </p:cNvSpPr>
          <p:nvPr>
            <p:ph sz="quarter" idx="20"/>
          </p:nvPr>
        </p:nvSpPr>
        <p:spPr>
          <a:xfrm>
            <a:off x="342900" y="1524000"/>
            <a:ext cx="7962900" cy="3124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Public opinion research is the means by which individuals can convey their opinions and priorities to policy makers.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Consequently, public opinion polls connect Americans to their government.</a:t>
            </a:r>
            <a:endParaRPr lang="en-IN" dirty="0">
              <a:latin typeface="Sanserif"/>
            </a:endParaRPr>
          </a:p>
        </p:txBody>
      </p:sp>
      <p:sp>
        <p:nvSpPr>
          <p:cNvPr id="7" name="Slide Number Placeholder 3">
            <a:extLst>
              <a:ext uri="{FF2B5EF4-FFF2-40B4-BE49-F238E27FC236}">
                <a16:creationId xmlns:a16="http://schemas.microsoft.com/office/drawing/2014/main" id="{399A4939-DCDE-4E0E-8B8A-665B0E8EB8A1}"/>
              </a:ext>
            </a:extLst>
          </p:cNvPr>
          <p:cNvSpPr>
            <a:spLocks noGrp="1"/>
          </p:cNvSpPr>
          <p:nvPr>
            <p:ph type="sldNum" sz="quarter" idx="10"/>
          </p:nvPr>
        </p:nvSpPr>
        <p:spPr/>
        <p:txBody>
          <a:bodyPr/>
          <a:lstStyle/>
          <a:p>
            <a:fld id="{68151E55-6873-49E2-B8D5-2F265E6F1973}" type="slidenum">
              <a:rPr lang="en-US" smtClean="0">
                <a:latin typeface="Sanserif"/>
              </a:rPr>
              <a:pPr/>
              <a:t>34</a:t>
            </a:fld>
            <a:endParaRPr lang="en-US" dirty="0">
              <a:latin typeface="Sanserif"/>
            </a:endParaRPr>
          </a:p>
        </p:txBody>
      </p:sp>
    </p:spTree>
    <p:extLst>
      <p:ext uri="{BB962C8B-B14F-4D97-AF65-F5344CB8AC3E}">
        <p14:creationId xmlns:p14="http://schemas.microsoft.com/office/powerpoint/2010/main" val="357476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AB698F-0683-48FE-A6F3-574A56652C5C}"/>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Most Important Problem</a:t>
            </a:r>
            <a:endParaRPr lang="en-IN" dirty="0">
              <a:latin typeface="Sanserif"/>
            </a:endParaRPr>
          </a:p>
        </p:txBody>
      </p:sp>
      <p:sp>
        <p:nvSpPr>
          <p:cNvPr id="11" name="Content Placeholder 2">
            <a:extLst>
              <a:ext uri="{FF2B5EF4-FFF2-40B4-BE49-F238E27FC236}">
                <a16:creationId xmlns:a16="http://schemas.microsoft.com/office/drawing/2014/main" id="{35EE85BD-3125-48AB-B507-DEAD863678CA}"/>
              </a:ext>
            </a:extLst>
          </p:cNvPr>
          <p:cNvSpPr>
            <a:spLocks noGrp="1"/>
          </p:cNvSpPr>
          <p:nvPr>
            <p:ph sz="quarter" idx="20"/>
          </p:nvPr>
        </p:nvSpPr>
        <p:spPr>
          <a:xfrm>
            <a:off x="342900" y="1524000"/>
            <a:ext cx="7962900" cy="3124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2020, 32 percent of Americans said that dissatisfaction with government/poor leadership was the most important problem.</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For the past decade, economic issues had dominated; but just 11 percent of Americans identified economic issues as their top concern in 2020.</a:t>
            </a:r>
            <a:endParaRPr lang="en-IN" dirty="0">
              <a:latin typeface="Sanserif"/>
            </a:endParaRPr>
          </a:p>
        </p:txBody>
      </p:sp>
      <p:sp>
        <p:nvSpPr>
          <p:cNvPr id="7" name="Slide Number Placeholder 3">
            <a:extLst>
              <a:ext uri="{FF2B5EF4-FFF2-40B4-BE49-F238E27FC236}">
                <a16:creationId xmlns:a16="http://schemas.microsoft.com/office/drawing/2014/main" id="{3EA842D3-7FB2-4FA3-93F1-20676FC98403}"/>
              </a:ext>
            </a:extLst>
          </p:cNvPr>
          <p:cNvSpPr>
            <a:spLocks noGrp="1"/>
          </p:cNvSpPr>
          <p:nvPr>
            <p:ph type="sldNum" sz="quarter" idx="10"/>
          </p:nvPr>
        </p:nvSpPr>
        <p:spPr/>
        <p:txBody>
          <a:bodyPr/>
          <a:lstStyle/>
          <a:p>
            <a:fld id="{68151E55-6873-49E2-B8D5-2F265E6F1973}" type="slidenum">
              <a:rPr lang="en-US" smtClean="0">
                <a:latin typeface="Sanserif"/>
              </a:rPr>
              <a:pPr/>
              <a:t>35</a:t>
            </a:fld>
            <a:endParaRPr lang="en-US" dirty="0">
              <a:latin typeface="Sanserif"/>
            </a:endParaRPr>
          </a:p>
        </p:txBody>
      </p:sp>
    </p:spTree>
    <p:extLst>
      <p:ext uri="{BB962C8B-B14F-4D97-AF65-F5344CB8AC3E}">
        <p14:creationId xmlns:p14="http://schemas.microsoft.com/office/powerpoint/2010/main" val="1794043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1F52917-7600-4967-BE4D-8E4C56F68B4B}"/>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Public Opinion About Government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3DC86775-39ED-4785-AFC5-135FD9C1B31E}"/>
              </a:ext>
            </a:extLst>
          </p:cNvPr>
          <p:cNvSpPr>
            <a:spLocks noGrp="1"/>
          </p:cNvSpPr>
          <p:nvPr>
            <p:ph sz="quarter" idx="20"/>
          </p:nvPr>
        </p:nvSpPr>
        <p:spPr>
          <a:xfrm>
            <a:off x="342900" y="1524000"/>
            <a:ext cx="8191500" cy="31242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For decades, public opinion researchers have measured the public’s trust in government.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Survey respondents are asked to rate their level of trust in the federal government’s ability to handle domestic and international policy matters and to gauge their amount of trust and confidence in the executive, legislative, and judicial branches of government.</a:t>
            </a:r>
            <a:endParaRPr lang="en-IN" dirty="0">
              <a:latin typeface="Sanserif"/>
            </a:endParaRPr>
          </a:p>
        </p:txBody>
      </p:sp>
      <p:sp>
        <p:nvSpPr>
          <p:cNvPr id="7" name="Slide Number Placeholder 3">
            <a:extLst>
              <a:ext uri="{FF2B5EF4-FFF2-40B4-BE49-F238E27FC236}">
                <a16:creationId xmlns:a16="http://schemas.microsoft.com/office/drawing/2014/main" id="{8A221CC6-0912-4501-A5D4-DC98D9C50D30}"/>
              </a:ext>
            </a:extLst>
          </p:cNvPr>
          <p:cNvSpPr>
            <a:spLocks noGrp="1"/>
          </p:cNvSpPr>
          <p:nvPr>
            <p:ph type="sldNum" sz="quarter" idx="10"/>
          </p:nvPr>
        </p:nvSpPr>
        <p:spPr/>
        <p:txBody>
          <a:bodyPr/>
          <a:lstStyle/>
          <a:p>
            <a:fld id="{68151E55-6873-49E2-B8D5-2F265E6F1973}" type="slidenum">
              <a:rPr lang="en-US" smtClean="0">
                <a:latin typeface="Sanserif"/>
              </a:rPr>
              <a:pPr/>
              <a:t>36</a:t>
            </a:fld>
            <a:endParaRPr lang="en-US" dirty="0">
              <a:latin typeface="Sanserif"/>
            </a:endParaRPr>
          </a:p>
        </p:txBody>
      </p:sp>
    </p:spTree>
    <p:extLst>
      <p:ext uri="{BB962C8B-B14F-4D97-AF65-F5344CB8AC3E}">
        <p14:creationId xmlns:p14="http://schemas.microsoft.com/office/powerpoint/2010/main" val="2881118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EAF009E-353D-462C-8CA0-DEE63038A2FD}"/>
              </a:ext>
            </a:extLst>
          </p:cNvPr>
          <p:cNvSpPr>
            <a:spLocks noGrp="1"/>
          </p:cNvSpPr>
          <p:nvPr>
            <p:ph type="title"/>
          </p:nvPr>
        </p:nvSpPr>
        <p:spPr>
          <a:xfrm>
            <a:off x="342900" y="304800"/>
            <a:ext cx="8458200" cy="914400"/>
          </a:xfrm>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Public Opinion About Government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206A5933-5FA5-47AC-B93E-3B2ECC187790}"/>
              </a:ext>
            </a:extLst>
          </p:cNvPr>
          <p:cNvSpPr>
            <a:spLocks noGrp="1"/>
          </p:cNvSpPr>
          <p:nvPr>
            <p:ph sz="quarter" idx="20"/>
          </p:nvPr>
        </p:nvSpPr>
        <p:spPr>
          <a:xfrm>
            <a:off x="457200" y="1447801"/>
            <a:ext cx="8229600" cy="4952999"/>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Individual officeholders can use the data as a measure of how well they are performing their jobs.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Trust in government is one measure of the public’s belief that the government is working for them.</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If people trust their government, they are more likely to believe that it is responsive to citizens’ needs.</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Trust peaked just after 9/11 but sank as conflicts continued.</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Faith in Obama’s ability to handle international problems increased leading up to the 2012 election but declined after an early bungled response to ISIS.</a:t>
            </a:r>
            <a:endParaRPr kumimoji="0" lang="en-US" altLang="en-US" sz="2400" b="0"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267A2786-6FDD-4414-9D6B-4CBEE6DEC27E}"/>
              </a:ext>
            </a:extLst>
          </p:cNvPr>
          <p:cNvSpPr>
            <a:spLocks noGrp="1"/>
          </p:cNvSpPr>
          <p:nvPr>
            <p:ph type="sldNum" sz="quarter" idx="10"/>
          </p:nvPr>
        </p:nvSpPr>
        <p:spPr>
          <a:xfrm>
            <a:off x="8626412" y="6673531"/>
            <a:ext cx="355840" cy="150519"/>
          </a:xfrm>
        </p:spPr>
        <p:txBody>
          <a:bodyPr/>
          <a:lstStyle/>
          <a:p>
            <a:fld id="{68151E55-6873-49E2-B8D5-2F265E6F1973}" type="slidenum">
              <a:rPr lang="en-US" smtClean="0">
                <a:latin typeface="Sanserif"/>
              </a:rPr>
              <a:pPr/>
              <a:t>37</a:t>
            </a:fld>
            <a:endParaRPr lang="en-US" dirty="0">
              <a:latin typeface="Sanserif"/>
            </a:endParaRPr>
          </a:p>
        </p:txBody>
      </p:sp>
    </p:spTree>
    <p:extLst>
      <p:ext uri="{BB962C8B-B14F-4D97-AF65-F5344CB8AC3E}">
        <p14:creationId xmlns:p14="http://schemas.microsoft.com/office/powerpoint/2010/main" val="2535970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1" y="5410200"/>
            <a:ext cx="5410200" cy="685800"/>
          </a:xfrm>
        </p:spPr>
        <p:txBody>
          <a:bodyPr>
            <a:noAutofit/>
          </a:bodyPr>
          <a:lstStyle/>
          <a:p>
            <a:pPr algn="l"/>
            <a:r>
              <a:rPr kumimoji="0" lang="en-US" sz="2400" b="1" i="0" u="none" strike="noStrike" kern="1200" cap="none" spc="0" normalizeH="0" baseline="0" noProof="0" dirty="0">
                <a:ln>
                  <a:noFill/>
                </a:ln>
                <a:solidFill>
                  <a:srgbClr val="C30C20"/>
                </a:solidFill>
                <a:effectLst/>
                <a:uLnTx/>
                <a:uFillTx/>
                <a:latin typeface="Sanserif"/>
                <a:cs typeface="+mj-cs"/>
              </a:rPr>
              <a:t>Figure 6.8 </a:t>
            </a:r>
            <a:r>
              <a:rPr kumimoji="0" lang="en-US" sz="2400" b="1" i="0" u="none" strike="noStrike" kern="1200" cap="none" spc="0" normalizeH="0" baseline="0" noProof="0" dirty="0">
                <a:ln>
                  <a:noFill/>
                </a:ln>
                <a:solidFill>
                  <a:prstClr val="black"/>
                </a:solidFill>
                <a:effectLst/>
                <a:uLnTx/>
                <a:uFillTx/>
                <a:latin typeface="Sanserif"/>
                <a:cs typeface="+mj-cs"/>
              </a:rPr>
              <a:t>Trust in Government to Handle International and Domestic Problems</a:t>
            </a:r>
            <a:endParaRPr lang="en-US" sz="2400" b="0" noProof="1">
              <a:latin typeface="Sanserif"/>
            </a:endParaRPr>
          </a:p>
        </p:txBody>
      </p:sp>
      <p:pic>
        <p:nvPicPr>
          <p:cNvPr id="22" name="Picture 2" descr="Line graph describes the gradually declining trust in government of Americans from 1972 to 2019. Please refer to long description.">
            <a:extLst>
              <a:ext uri="{FF2B5EF4-FFF2-40B4-BE49-F238E27FC236}">
                <a16:creationId xmlns:a16="http://schemas.microsoft.com/office/drawing/2014/main" id="{52721004-466E-43E8-A459-302DFC4F472F}"/>
              </a:ext>
            </a:extLst>
          </p:cNvPr>
          <p:cNvPicPr>
            <a:picLocks noGrp="1" noChangeAspect="1"/>
          </p:cNvPicPr>
          <p:nvPr>
            <p:ph sz="quarter" idx="20"/>
          </p:nvPr>
        </p:nvPicPr>
        <p:blipFill rotWithShape="1">
          <a:blip r:embed="rId2" cstate="print">
            <a:extLst>
              <a:ext uri="{28A0092B-C50C-407E-A947-70E740481C1C}">
                <a14:useLocalDpi xmlns:a14="http://schemas.microsoft.com/office/drawing/2010/main" val="0"/>
              </a:ext>
            </a:extLst>
          </a:blip>
          <a:stretch/>
        </p:blipFill>
        <p:spPr>
          <a:xfrm>
            <a:off x="152400" y="1124489"/>
            <a:ext cx="8778639" cy="3599911"/>
          </a:xfrm>
        </p:spPr>
      </p:pic>
      <p:sp>
        <p:nvSpPr>
          <p:cNvPr id="7" name="Text Placeholder 3"/>
          <p:cNvSpPr>
            <a:spLocks noGrp="1"/>
          </p:cNvSpPr>
          <p:nvPr>
            <p:ph sz="quarter" idx="4294967295"/>
          </p:nvPr>
        </p:nvSpPr>
        <p:spPr>
          <a:xfrm>
            <a:off x="3369600" y="6284924"/>
            <a:ext cx="2404800" cy="190800"/>
          </a:xfrm>
        </p:spPr>
        <p:txBody>
          <a:bodyPr anchor="ctr">
            <a:noAutofit/>
          </a:bodyPr>
          <a:lstStyle/>
          <a:p>
            <a:pPr algn="ctr"/>
            <a:r>
              <a:rPr lang="en-US" sz="900" noProof="1">
                <a:latin typeface="Sanserif"/>
                <a:hlinkClick r:id="rId3" action="ppaction://hlinksldjump"/>
              </a:rPr>
              <a:t>Access the text alternative for slide images.</a:t>
            </a:r>
            <a:endParaRPr lang="en-US" sz="900" noProof="1">
              <a:latin typeface="Sanserif"/>
            </a:endParaRPr>
          </a:p>
        </p:txBody>
      </p:sp>
      <p:sp>
        <p:nvSpPr>
          <p:cNvPr id="8" name="Text Placeholder 4"/>
          <p:cNvSpPr>
            <a:spLocks noGrp="1"/>
          </p:cNvSpPr>
          <p:nvPr>
            <p:ph type="body" sz="quarter" idx="19"/>
          </p:nvPr>
        </p:nvSpPr>
        <p:spPr>
          <a:xfrm>
            <a:off x="6019800" y="6632565"/>
            <a:ext cx="2590799" cy="225435"/>
          </a:xfrm>
        </p:spPr>
        <p:txBody>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a:t>
            </a:r>
            <a:r>
              <a:rPr kumimoji="0" lang="en-US" sz="800" b="0" i="0" u="none" strike="noStrike" kern="1200" cap="none" spc="0" normalizeH="0" baseline="0" noProof="0" dirty="0">
                <a:ln>
                  <a:noFill/>
                </a:ln>
                <a:solidFill>
                  <a:schemeClr val="tx1"/>
                </a:solidFill>
                <a:effectLst/>
                <a:uLnTx/>
                <a:uFillTx/>
                <a:latin typeface="Sanserif"/>
                <a:cs typeface="+mn-cs"/>
              </a:rPr>
              <a:t>: Jeffrey M. Jones “Trust in Government,” Gallup. </a:t>
            </a: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erif"/>
              </a:rPr>
              <a:pPr/>
              <a:t>38</a:t>
            </a:fld>
            <a:endParaRPr lang="en-US" dirty="0">
              <a:latin typeface="Sanserif"/>
            </a:endParaRPr>
          </a:p>
        </p:txBody>
      </p:sp>
    </p:spTree>
    <p:extLst>
      <p:ext uri="{BB962C8B-B14F-4D97-AF65-F5344CB8AC3E}">
        <p14:creationId xmlns:p14="http://schemas.microsoft.com/office/powerpoint/2010/main" val="2258554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B269-FD1B-48F6-B551-C4ADEC47D287}"/>
              </a:ext>
            </a:extLst>
          </p:cNvPr>
          <p:cNvSpPr>
            <a:spLocks noGrp="1"/>
          </p:cNvSpPr>
          <p:nvPr>
            <p:ph type="title"/>
          </p:nvPr>
        </p:nvSpPr>
        <p:spPr>
          <a:xfrm>
            <a:off x="838200" y="4492920"/>
            <a:ext cx="6262408" cy="531782"/>
          </a:xfrm>
        </p:spPr>
        <p:txBody>
          <a:bodyPr/>
          <a:lstStyle/>
          <a:p>
            <a:r>
              <a:rPr kumimoji="0" lang="en-US" sz="2400" b="1" i="0" u="none" strike="noStrike" kern="1200" cap="none" spc="0" normalizeH="0" baseline="0" noProof="0" dirty="0">
                <a:ln>
                  <a:noFill/>
                </a:ln>
                <a:solidFill>
                  <a:srgbClr val="C30C20"/>
                </a:solidFill>
                <a:effectLst/>
                <a:uLnTx/>
                <a:uFillTx/>
                <a:latin typeface="Sanserif"/>
              </a:rPr>
              <a:t>Figure 6.9 </a:t>
            </a:r>
            <a:r>
              <a:rPr kumimoji="0" lang="en-US" sz="2400" b="1" i="0" u="none" strike="noStrike" kern="1200" cap="none" spc="0" normalizeH="0" baseline="0" noProof="0" dirty="0">
                <a:ln>
                  <a:noFill/>
                </a:ln>
                <a:solidFill>
                  <a:prstClr val="black"/>
                </a:solidFill>
                <a:effectLst/>
                <a:uLnTx/>
                <a:uFillTx/>
                <a:latin typeface="Sanserif"/>
              </a:rPr>
              <a:t>Trust in the Branches of Government</a:t>
            </a:r>
            <a:endParaRPr lang="en-IN" dirty="0">
              <a:latin typeface="Sanserif"/>
            </a:endParaRPr>
          </a:p>
        </p:txBody>
      </p:sp>
      <p:pic>
        <p:nvPicPr>
          <p:cNvPr id="9" name="Picture 2" descr="Line graph shows how Americans trust in government differs depending on executive, legislative core, or judicial branch. Refer to long description.">
            <a:extLst>
              <a:ext uri="{FF2B5EF4-FFF2-40B4-BE49-F238E27FC236}">
                <a16:creationId xmlns:a16="http://schemas.microsoft.com/office/drawing/2014/main" id="{CA3FAC9E-FF45-41BD-AE3E-2D5B67AA985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457200" y="609601"/>
            <a:ext cx="8229600" cy="3731074"/>
          </a:xfrm>
        </p:spPr>
      </p:pic>
      <p:sp>
        <p:nvSpPr>
          <p:cNvPr id="4" name="Content Placeholder 3">
            <a:extLst>
              <a:ext uri="{FF2B5EF4-FFF2-40B4-BE49-F238E27FC236}">
                <a16:creationId xmlns:a16="http://schemas.microsoft.com/office/drawing/2014/main" id="{23E7E4EA-DB81-4CBE-B210-B0FEC53F42B5}"/>
              </a:ext>
            </a:extLst>
          </p:cNvPr>
          <p:cNvSpPr>
            <a:spLocks noGrp="1"/>
          </p:cNvSpPr>
          <p:nvPr>
            <p:ph idx="13"/>
          </p:nvPr>
        </p:nvSpPr>
        <p:spPr>
          <a:xfrm>
            <a:off x="914400" y="5181600"/>
            <a:ext cx="7239000" cy="1143000"/>
          </a:xfrm>
        </p:spPr>
        <p: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The public’s trust in the executive branch declined steeply (from 73 percent to 40 percent in two years) during the Nixon presidency as a result of the Watergate scandal. The declines during George W. Bush’s and Barack Obama’s presidencies were more gradual, from 72 percent to 42 percent and 61 to 43 percent, respectively, in six years.</a:t>
            </a:r>
            <a:endParaRPr lang="en-IN" dirty="0">
              <a:latin typeface="Sanserif"/>
            </a:endParaRPr>
          </a:p>
        </p:txBody>
      </p:sp>
      <p:sp>
        <p:nvSpPr>
          <p:cNvPr id="5" name="Text Placeholder 4">
            <a:extLst>
              <a:ext uri="{FF2B5EF4-FFF2-40B4-BE49-F238E27FC236}">
                <a16:creationId xmlns:a16="http://schemas.microsoft.com/office/drawing/2014/main" id="{F8CBA6CB-3019-4D16-BC4E-843E12915EF9}"/>
              </a:ext>
            </a:extLst>
          </p:cNvPr>
          <p:cNvSpPr>
            <a:spLocks noGrp="1"/>
          </p:cNvSpPr>
          <p:nvPr>
            <p:ph sz="quarter" idx="4294967295"/>
          </p:nvPr>
        </p:nvSpPr>
        <p:spPr>
          <a:xfrm>
            <a:off x="3369600" y="6400800"/>
            <a:ext cx="2404800" cy="190800"/>
          </a:xfrm>
        </p:spPr>
        <p:txBody>
          <a:bodyPr anchor="ctr">
            <a:noAutofit/>
          </a:bodyPr>
          <a:lstStyle/>
          <a:p>
            <a:pPr algn="ctr"/>
            <a:r>
              <a:rPr lang="en-US" sz="900" noProof="1">
                <a:latin typeface="Sanserif"/>
                <a:hlinkClick r:id="rId3" action="ppaction://hlinksldjump"/>
              </a:rPr>
              <a:t>Access the text alternative for slide images.</a:t>
            </a:r>
            <a:endParaRPr lang="en-IN" sz="900" dirty="0">
              <a:latin typeface="Sanserif"/>
            </a:endParaRPr>
          </a:p>
        </p:txBody>
      </p:sp>
      <p:sp>
        <p:nvSpPr>
          <p:cNvPr id="11" name="Text Placeholder 5">
            <a:extLst>
              <a:ext uri="{FF2B5EF4-FFF2-40B4-BE49-F238E27FC236}">
                <a16:creationId xmlns:a16="http://schemas.microsoft.com/office/drawing/2014/main" id="{EE166470-A068-46E4-A77A-03748C1DDDC4}"/>
              </a:ext>
            </a:extLst>
          </p:cNvPr>
          <p:cNvSpPr>
            <a:spLocks noGrp="1"/>
          </p:cNvSpPr>
          <p:nvPr>
            <p:ph type="body" sz="quarter" idx="4294967295"/>
          </p:nvPr>
        </p:nvSpPr>
        <p:spPr>
          <a:xfrm>
            <a:off x="4885138" y="6667800"/>
            <a:ext cx="3657600" cy="190800"/>
          </a:xfrm>
        </p:spPr>
        <p:txBody>
          <a:bodyPr>
            <a:no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 </a:t>
            </a:r>
            <a:r>
              <a:rPr kumimoji="0" lang="en-US" sz="800" b="0" i="0" u="none" strike="noStrike" kern="1200" cap="none" spc="0" normalizeH="0" baseline="0" noProof="0" dirty="0">
                <a:ln>
                  <a:noFill/>
                </a:ln>
                <a:solidFill>
                  <a:schemeClr val="tx1"/>
                </a:solidFill>
                <a:effectLst/>
                <a:uLnTx/>
                <a:uFillTx/>
                <a:latin typeface="Sanserif"/>
                <a:cs typeface="+mn-cs"/>
              </a:rPr>
              <a:t>Jeffrey M. Jones, “Trust in Government,” Gallup. </a:t>
            </a:r>
          </a:p>
        </p:txBody>
      </p:sp>
      <p:sp>
        <p:nvSpPr>
          <p:cNvPr id="7" name="Slide Number Placeholder 6">
            <a:extLst>
              <a:ext uri="{FF2B5EF4-FFF2-40B4-BE49-F238E27FC236}">
                <a16:creationId xmlns:a16="http://schemas.microsoft.com/office/drawing/2014/main" id="{B0775B89-F8B7-4B2B-BEFF-238EB1093A22}"/>
              </a:ext>
            </a:extLst>
          </p:cNvPr>
          <p:cNvSpPr>
            <a:spLocks noGrp="1"/>
          </p:cNvSpPr>
          <p:nvPr>
            <p:ph type="sldNum" sz="quarter" idx="10"/>
          </p:nvPr>
        </p:nvSpPr>
        <p:spPr/>
        <p:txBody>
          <a:bodyPr/>
          <a:lstStyle/>
          <a:p>
            <a:fld id="{68151E55-6873-49E2-B8D5-2F265E6F1973}" type="slidenum">
              <a:rPr lang="en-US" smtClean="0">
                <a:latin typeface="Sanserif"/>
              </a:rPr>
              <a:pPr/>
              <a:t>39</a:t>
            </a:fld>
            <a:endParaRPr lang="en-US" dirty="0">
              <a:latin typeface="Sanserif"/>
            </a:endParaRPr>
          </a:p>
        </p:txBody>
      </p:sp>
    </p:spTree>
    <p:extLst>
      <p:ext uri="{BB962C8B-B14F-4D97-AF65-F5344CB8AC3E}">
        <p14:creationId xmlns:p14="http://schemas.microsoft.com/office/powerpoint/2010/main" val="315672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B44063-6809-4090-94F1-4E1E40260EB6}"/>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Participating in Civic Life</a:t>
            </a:r>
            <a:endParaRPr lang="en-IN" dirty="0">
              <a:latin typeface="Sanserif"/>
            </a:endParaRPr>
          </a:p>
        </p:txBody>
      </p:sp>
      <p:sp>
        <p:nvSpPr>
          <p:cNvPr id="11" name="Content Placeholder 2">
            <a:extLst>
              <a:ext uri="{FF2B5EF4-FFF2-40B4-BE49-F238E27FC236}">
                <a16:creationId xmlns:a16="http://schemas.microsoft.com/office/drawing/2014/main" id="{13AB9A1B-4FD3-46F5-8769-0E8DD789943A}"/>
              </a:ext>
            </a:extLst>
          </p:cNvPr>
          <p:cNvSpPr>
            <a:spLocks noGrp="1"/>
          </p:cNvSpPr>
          <p:nvPr>
            <p:ph sz="quarter" idx="20"/>
          </p:nvPr>
        </p:nvSpPr>
        <p:spPr>
          <a:xfrm>
            <a:off x="342900" y="1524000"/>
            <a:ext cx="8115300" cy="4648200"/>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Children whose parents are active in politics or in their community are more likely to be active themselves.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Schools also play an important role in socializing young people to become active in civic life.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There is a strong link between being informed and the likelihood of engaging in civic participation.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People who lack political knowledge tend not to be actively involved in their communities.</a:t>
            </a:r>
          </a:p>
        </p:txBody>
      </p:sp>
      <p:sp>
        <p:nvSpPr>
          <p:cNvPr id="7" name="Slide Number Placeholder 3">
            <a:extLst>
              <a:ext uri="{FF2B5EF4-FFF2-40B4-BE49-F238E27FC236}">
                <a16:creationId xmlns:a16="http://schemas.microsoft.com/office/drawing/2014/main" id="{0CBEA9D1-15C6-44B7-8940-DD3A525CE2BC}"/>
              </a:ext>
            </a:extLst>
          </p:cNvPr>
          <p:cNvSpPr>
            <a:spLocks noGrp="1"/>
          </p:cNvSpPr>
          <p:nvPr>
            <p:ph type="sldNum" sz="quarter" idx="10"/>
          </p:nvPr>
        </p:nvSpPr>
        <p:spPr/>
        <p:txBody>
          <a:bodyPr/>
          <a:lstStyle/>
          <a:p>
            <a:fld id="{68151E55-6873-49E2-B8D5-2F265E6F1973}" type="slidenum">
              <a:rPr lang="en-US" smtClean="0">
                <a:latin typeface="Sanserif"/>
              </a:rPr>
              <a:pPr/>
              <a:t>4</a:t>
            </a:fld>
            <a:endParaRPr lang="en-US" dirty="0">
              <a:latin typeface="Sanserif"/>
            </a:endParaRPr>
          </a:p>
        </p:txBody>
      </p:sp>
    </p:spTree>
    <p:extLst>
      <p:ext uri="{BB962C8B-B14F-4D97-AF65-F5344CB8AC3E}">
        <p14:creationId xmlns:p14="http://schemas.microsoft.com/office/powerpoint/2010/main" val="3637485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7AAF1DB-565C-4BA7-90E0-477B7E8A8418}"/>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Public Opinion About Government </a:t>
            </a:r>
            <a:r>
              <a:rPr kumimoji="0" lang="en-US" altLang="en-US" sz="1600" b="0" i="0" u="none" strike="noStrike" kern="1200" cap="none" spc="0" normalizeH="0" baseline="0" noProof="0" dirty="0">
                <a:ln>
                  <a:noFill/>
                </a:ln>
                <a:solidFill>
                  <a:srgbClr val="C30C20"/>
                </a:solidFill>
                <a:effectLst/>
                <a:uLnTx/>
                <a:uFillTx/>
                <a:latin typeface="Sanserif"/>
                <a:cs typeface="+mj-cs"/>
              </a:rPr>
              <a:t>3</a:t>
            </a:r>
            <a:endParaRPr lang="en-IN" dirty="0">
              <a:latin typeface="Sanserif"/>
            </a:endParaRPr>
          </a:p>
        </p:txBody>
      </p:sp>
      <p:sp>
        <p:nvSpPr>
          <p:cNvPr id="11" name="Content Placeholder 2">
            <a:extLst>
              <a:ext uri="{FF2B5EF4-FFF2-40B4-BE49-F238E27FC236}">
                <a16:creationId xmlns:a16="http://schemas.microsoft.com/office/drawing/2014/main" id="{37900513-E873-40D6-A219-6227C4D14D74}"/>
              </a:ext>
            </a:extLst>
          </p:cNvPr>
          <p:cNvSpPr>
            <a:spLocks noGrp="1"/>
          </p:cNvSpPr>
          <p:nvPr>
            <p:ph sz="quarter" idx="20"/>
          </p:nvPr>
        </p:nvSpPr>
        <p:spPr>
          <a:xfrm>
            <a:off x="342900" y="1524000"/>
            <a:ext cx="8039100" cy="4419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Congress also faces ups and downs in terms of its public approval rate.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Since the early 2000s the legislative branch has failed to win approval from the majority of Americans.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Judicial branch consistently scores higher in levels of public trust than do the other two branches.</a:t>
            </a:r>
            <a:endParaRPr lang="en-IN" dirty="0">
              <a:latin typeface="Sanserif"/>
            </a:endParaRPr>
          </a:p>
        </p:txBody>
      </p:sp>
      <p:sp>
        <p:nvSpPr>
          <p:cNvPr id="7" name="Slide Number Placeholder 3">
            <a:extLst>
              <a:ext uri="{FF2B5EF4-FFF2-40B4-BE49-F238E27FC236}">
                <a16:creationId xmlns:a16="http://schemas.microsoft.com/office/drawing/2014/main" id="{37AA8A6F-BB87-438D-851C-D85C32DEB69B}"/>
              </a:ext>
            </a:extLst>
          </p:cNvPr>
          <p:cNvSpPr>
            <a:spLocks noGrp="1"/>
          </p:cNvSpPr>
          <p:nvPr>
            <p:ph type="sldNum" sz="quarter" idx="10"/>
          </p:nvPr>
        </p:nvSpPr>
        <p:spPr/>
        <p:txBody>
          <a:bodyPr/>
          <a:lstStyle/>
          <a:p>
            <a:fld id="{68151E55-6873-49E2-B8D5-2F265E6F1973}" type="slidenum">
              <a:rPr lang="en-US" smtClean="0">
                <a:latin typeface="Sanserif"/>
              </a:rPr>
              <a:pPr/>
              <a:t>40</a:t>
            </a:fld>
            <a:endParaRPr lang="en-US" dirty="0">
              <a:latin typeface="Sanserif"/>
            </a:endParaRPr>
          </a:p>
        </p:txBody>
      </p:sp>
    </p:spTree>
    <p:extLst>
      <p:ext uri="{BB962C8B-B14F-4D97-AF65-F5344CB8AC3E}">
        <p14:creationId xmlns:p14="http://schemas.microsoft.com/office/powerpoint/2010/main" val="698511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E89AB2E-1D79-4421-AC7C-A8CDFECA233A}"/>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Review </a:t>
            </a:r>
            <a:r>
              <a:rPr kumimoji="0" lang="en-US" sz="1600" b="0" i="0" u="none" strike="noStrike" kern="1200" cap="none" spc="0" normalizeH="0" baseline="0" noProof="0" dirty="0">
                <a:ln>
                  <a:noFill/>
                </a:ln>
                <a:solidFill>
                  <a:srgbClr val="C30C20"/>
                </a:solidFill>
                <a:effectLst/>
                <a:uLnTx/>
                <a:uFillTx/>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DA54C356-3A8A-4124-9499-2F2542387929}"/>
              </a:ext>
            </a:extLst>
          </p:cNvPr>
          <p:cNvSpPr>
            <a:spLocks noGrp="1"/>
          </p:cNvSpPr>
          <p:nvPr>
            <p:ph sz="quarter" idx="20"/>
          </p:nvPr>
        </p:nvSpPr>
        <p:spPr>
          <a:xfrm>
            <a:off x="342900" y="1524000"/>
            <a:ext cx="8458200" cy="44958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Then</a:t>
            </a:r>
            <a:r>
              <a:rPr kumimoji="0" lang="en-US" sz="2800" b="0" i="0" u="none" strike="noStrike" kern="1200" cap="none" spc="0" normalizeH="0" baseline="0" noProof="0" dirty="0">
                <a:ln>
                  <a:noFill/>
                </a:ln>
                <a:solidFill>
                  <a:prstClr val="black"/>
                </a:solidFill>
                <a:effectLst/>
                <a:uLnTx/>
                <a:uFillTx/>
                <a:latin typeface="Sanserif"/>
                <a:cs typeface="+mn-cs"/>
              </a:rPr>
              <a:t>—Families and schools were the most important influences on children as they developed their political views. </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Now</a:t>
            </a:r>
            <a:r>
              <a:rPr kumimoji="0" lang="en-US" sz="2800" b="0" i="0" u="none" strike="noStrike" kern="1200" cap="none" spc="0" normalizeH="0" baseline="0" noProof="0" dirty="0">
                <a:ln>
                  <a:noFill/>
                </a:ln>
                <a:solidFill>
                  <a:prstClr val="black"/>
                </a:solidFill>
                <a:effectLst/>
                <a:uLnTx/>
                <a:uFillTx/>
                <a:latin typeface="Sanserif"/>
                <a:cs typeface="+mn-cs"/>
              </a:rPr>
              <a:t>—Families and schools remain influential, but the media have increased their multiple roles in developing the political views of members of the Millennial generation and Generation Z.</a:t>
            </a:r>
            <a:endParaRPr lang="en-IN" dirty="0">
              <a:latin typeface="Sanserif"/>
            </a:endParaRPr>
          </a:p>
        </p:txBody>
      </p:sp>
      <p:sp>
        <p:nvSpPr>
          <p:cNvPr id="7" name="Slide Number Placeholder 3">
            <a:extLst>
              <a:ext uri="{FF2B5EF4-FFF2-40B4-BE49-F238E27FC236}">
                <a16:creationId xmlns:a16="http://schemas.microsoft.com/office/drawing/2014/main" id="{88037CAC-EE13-441A-B16C-69A83F38B0A6}"/>
              </a:ext>
            </a:extLst>
          </p:cNvPr>
          <p:cNvSpPr>
            <a:spLocks noGrp="1"/>
          </p:cNvSpPr>
          <p:nvPr>
            <p:ph type="sldNum" sz="quarter" idx="10"/>
          </p:nvPr>
        </p:nvSpPr>
        <p:spPr/>
        <p:txBody>
          <a:bodyPr/>
          <a:lstStyle/>
          <a:p>
            <a:fld id="{68151E55-6873-49E2-B8D5-2F265E6F1973}" type="slidenum">
              <a:rPr lang="en-US" smtClean="0">
                <a:latin typeface="Sanserif"/>
              </a:rPr>
              <a:pPr/>
              <a:t>41</a:t>
            </a:fld>
            <a:endParaRPr lang="en-US" dirty="0">
              <a:latin typeface="Sanserif"/>
            </a:endParaRPr>
          </a:p>
        </p:txBody>
      </p:sp>
    </p:spTree>
    <p:extLst>
      <p:ext uri="{BB962C8B-B14F-4D97-AF65-F5344CB8AC3E}">
        <p14:creationId xmlns:p14="http://schemas.microsoft.com/office/powerpoint/2010/main" val="152095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2456-E4E7-4654-B017-77D4BB26A481}"/>
              </a:ext>
            </a:extLst>
          </p:cNvPr>
          <p:cNvSpPr>
            <a:spLocks noGrp="1"/>
          </p:cNvSpPr>
          <p:nvPr>
            <p:ph type="title"/>
          </p:nvPr>
        </p:nvSpPr>
        <p:spPr/>
        <p:txBody>
          <a:bodyPr/>
          <a:lstStyle/>
          <a:p>
            <a:r>
              <a:rPr kumimoji="0" lang="en-US" sz="3600" b="0" i="0" u="none" strike="noStrike" kern="1200" cap="none" spc="0" normalizeH="0" baseline="0" noProof="1">
                <a:ln>
                  <a:noFill/>
                </a:ln>
                <a:solidFill>
                  <a:srgbClr val="B40000"/>
                </a:solidFill>
                <a:effectLst/>
                <a:uLnTx/>
                <a:uFillTx/>
                <a:latin typeface="Sanserif"/>
              </a:rPr>
              <a:t>Review</a:t>
            </a:r>
            <a:r>
              <a:rPr kumimoji="0" lang="en-US" b="0" i="0" u="none" strike="noStrike" kern="1200" cap="none" spc="0" normalizeH="0" baseline="0" noProof="1">
                <a:ln>
                  <a:noFill/>
                </a:ln>
                <a:solidFill>
                  <a:srgbClr val="B40000"/>
                </a:solidFill>
                <a:effectLst/>
                <a:uLnTx/>
                <a:uFillTx/>
                <a:latin typeface="Sanserif"/>
              </a:rPr>
              <a:t> </a:t>
            </a:r>
            <a:r>
              <a:rPr kumimoji="0" lang="en-US" sz="1600" b="0" i="0" u="none" strike="noStrike" kern="1200" cap="none" spc="0" normalizeH="0" baseline="0" noProof="1">
                <a:ln>
                  <a:noFill/>
                </a:ln>
                <a:solidFill>
                  <a:srgbClr val="B40000"/>
                </a:solidFill>
                <a:effectLst/>
                <a:uLnTx/>
                <a:uFillTx/>
                <a:latin typeface="Sanserif"/>
              </a:rPr>
              <a:t>2</a:t>
            </a:r>
            <a:endParaRPr lang="en-IN" dirty="0">
              <a:latin typeface="Sanserif"/>
            </a:endParaRPr>
          </a:p>
        </p:txBody>
      </p:sp>
      <p:sp>
        <p:nvSpPr>
          <p:cNvPr id="10" name="Content Placeholder 2">
            <a:extLst>
              <a:ext uri="{FF2B5EF4-FFF2-40B4-BE49-F238E27FC236}">
                <a16:creationId xmlns:a16="http://schemas.microsoft.com/office/drawing/2014/main" id="{73E2B514-4212-4F9F-AFB2-5250AE7514CF}"/>
              </a:ext>
            </a:extLst>
          </p:cNvPr>
          <p:cNvSpPr>
            <a:spLocks noGrp="1"/>
          </p:cNvSpPr>
          <p:nvPr>
            <p:ph sz="quarter" idx="20"/>
          </p:nvPr>
        </p:nvSpPr>
        <p:spPr>
          <a:xfrm>
            <a:off x="342900" y="1524000"/>
            <a:ext cx="8458200" cy="4495800"/>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rPr>
              <a:t>Next:</a:t>
            </a:r>
            <a:endParaRPr kumimoji="0" lang="en-US" sz="2800" b="0" i="0" u="none" strike="noStrike" kern="1200" cap="none" spc="0" normalizeH="0" baseline="0" noProof="0" dirty="0">
              <a:ln>
                <a:noFill/>
              </a:ln>
              <a:solidFill>
                <a:prstClr val="black"/>
              </a:solidFill>
              <a:effectLst/>
              <a:uLnTx/>
              <a:uFillTx/>
              <a:latin typeface="Sanserif"/>
            </a:endParaRP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rPr>
              <a:t>How will technology affect the socialization of new generations of Americans? </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rPr>
              <a:t>How will polling organizations harness the power of the Internet to measure public opinion more accurately? </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rPr>
              <a:t>How will government officials reconcile differences in public opinion between generations of Americans?</a:t>
            </a:r>
            <a:endParaRPr kumimoji="0" lang="en-US" sz="2600" b="1" i="0" u="none" strike="noStrike" kern="1200" cap="none" spc="0" normalizeH="0" baseline="0" noProof="0" dirty="0">
              <a:ln>
                <a:noFill/>
              </a:ln>
              <a:solidFill>
                <a:prstClr val="black"/>
              </a:solidFill>
              <a:effectLst/>
              <a:uLnTx/>
              <a:uFillTx/>
              <a:latin typeface="Sanserif"/>
            </a:endParaRPr>
          </a:p>
        </p:txBody>
      </p:sp>
      <p:sp>
        <p:nvSpPr>
          <p:cNvPr id="7" name="Slide Number Placeholder 3">
            <a:extLst>
              <a:ext uri="{FF2B5EF4-FFF2-40B4-BE49-F238E27FC236}">
                <a16:creationId xmlns:a16="http://schemas.microsoft.com/office/drawing/2014/main" id="{C1C29D74-EBD0-441E-9AA6-F8F39203E38B}"/>
              </a:ext>
            </a:extLst>
          </p:cNvPr>
          <p:cNvSpPr>
            <a:spLocks noGrp="1"/>
          </p:cNvSpPr>
          <p:nvPr>
            <p:ph type="sldNum" sz="quarter" idx="10"/>
          </p:nvPr>
        </p:nvSpPr>
        <p:spPr/>
        <p:txBody>
          <a:bodyPr/>
          <a:lstStyle/>
          <a:p>
            <a:fld id="{68151E55-6873-49E2-B8D5-2F265E6F1973}" type="slidenum">
              <a:rPr lang="en-US" smtClean="0">
                <a:latin typeface="Sanserif"/>
              </a:rPr>
              <a:pPr/>
              <a:t>42</a:t>
            </a:fld>
            <a:endParaRPr lang="en-US" dirty="0">
              <a:latin typeface="Sanserif"/>
            </a:endParaRPr>
          </a:p>
        </p:txBody>
      </p:sp>
    </p:spTree>
    <p:extLst>
      <p:ext uri="{BB962C8B-B14F-4D97-AF65-F5344CB8AC3E}">
        <p14:creationId xmlns:p14="http://schemas.microsoft.com/office/powerpoint/2010/main" val="4066848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hidden="1">
            <a:extLst>
              <a:ext uri="{FF2B5EF4-FFF2-40B4-BE49-F238E27FC236}">
                <a16:creationId xmlns:a16="http://schemas.microsoft.com/office/drawing/2014/main" id="{6FAFE509-1B02-466B-8711-2F958D98EFCE}"/>
              </a:ext>
            </a:extLst>
          </p:cNvPr>
          <p:cNvSpPr>
            <a:spLocks noGrp="1"/>
          </p:cNvSpPr>
          <p:nvPr>
            <p:ph type="title"/>
          </p:nvPr>
        </p:nvSpPr>
        <p:spPr/>
        <p:txBody>
          <a:bodyPr>
            <a:noAutofit/>
          </a:bodyPr>
          <a:lstStyle/>
          <a:p>
            <a:r>
              <a:rPr lang="en-US" sz="1800" dirty="0">
                <a:latin typeface="Sanserif"/>
              </a:rPr>
              <a:t>End of Main Content</a:t>
            </a:r>
          </a:p>
        </p:txBody>
      </p:sp>
      <p:sp>
        <p:nvSpPr>
          <p:cNvPr id="4" name="Text Placeholder 2">
            <a:extLst>
              <a:ext uri="{FF2B5EF4-FFF2-40B4-BE49-F238E27FC236}">
                <a16:creationId xmlns:a16="http://schemas.microsoft.com/office/drawing/2014/main" id="{2432E118-5A7C-49B3-9F6E-158A5FA9791D}"/>
              </a:ext>
            </a:extLst>
          </p:cNvPr>
          <p:cNvSpPr txBox="1">
            <a:spLocks/>
          </p:cNvSpPr>
          <p:nvPr/>
        </p:nvSpPr>
        <p:spPr>
          <a:xfrm>
            <a:off x="0" y="6478588"/>
            <a:ext cx="9144000" cy="379412"/>
          </a:xfrm>
          <a:prstGeom prst="rect">
            <a:avLst/>
          </a:prstGeom>
        </p:spPr>
        <p:txBody>
          <a:bodyPr anchor="ctr"/>
          <a:lst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92"/>
              </a:spcBef>
            </a:pPr>
            <a:r>
              <a:rPr lang="en-US" sz="800" dirty="0">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2029396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342899" y="2366308"/>
            <a:ext cx="6591301" cy="609600"/>
          </a:xfrm>
        </p:spPr>
        <p:txBody>
          <a:bodyPr/>
          <a:lstStyle/>
          <a:p>
            <a:r>
              <a:rPr lang="en-US" sz="2400" noProof="1">
                <a:latin typeface="Sanserif"/>
              </a:rPr>
              <a:t>Accessibility Content: Text Alternatives for Images</a:t>
            </a:r>
          </a:p>
        </p:txBody>
      </p:sp>
      <p:sp>
        <p:nvSpPr>
          <p:cNvPr id="5" name="Slide Number Placeholder 2"/>
          <p:cNvSpPr>
            <a:spLocks noGrp="1"/>
          </p:cNvSpPr>
          <p:nvPr>
            <p:ph type="sldNum" sz="quarter" idx="10"/>
          </p:nvPr>
        </p:nvSpPr>
        <p:spPr/>
        <p:txBody>
          <a:bodyPr/>
          <a:lstStyle/>
          <a:p>
            <a:fld id="{68151E55-6873-49E2-B8D5-2F265E6F1973}" type="slidenum">
              <a:rPr lang="en-US" smtClean="0">
                <a:latin typeface="Sanserif"/>
              </a:rPr>
              <a:pPr/>
              <a:t>44</a:t>
            </a:fld>
            <a:endParaRPr lang="en-US" dirty="0">
              <a:latin typeface="Sanserif"/>
            </a:endParaRPr>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F80B7D3-4ED8-4E06-9DA2-7D13F344D60F}"/>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6.1 </a:t>
            </a:r>
            <a:r>
              <a:rPr kumimoji="0" lang="en-US" sz="2400" b="1" i="0" u="none" strike="noStrike" kern="1200" cap="none" spc="0" normalizeH="0" baseline="0" noProof="0" dirty="0">
                <a:ln>
                  <a:noFill/>
                </a:ln>
                <a:solidFill>
                  <a:prstClr val="black"/>
                </a:solidFill>
                <a:effectLst/>
                <a:uLnTx/>
                <a:uFillTx/>
                <a:latin typeface="Sanserif"/>
                <a:cs typeface="+mj-cs"/>
              </a:rPr>
              <a:t>Candidate Preference of Religious and Non-Religious Americans</a:t>
            </a:r>
            <a:r>
              <a:rPr lang="en-US" noProof="1">
                <a:solidFill>
                  <a:srgbClr val="B40000"/>
                </a:solidFill>
                <a:latin typeface="Sanserif"/>
              </a:rPr>
              <a:t> - Text Alternative</a:t>
            </a:r>
            <a:endParaRPr lang="en-IN" dirty="0">
              <a:latin typeface="Sanserif"/>
            </a:endParaRPr>
          </a:p>
        </p:txBody>
      </p:sp>
      <p:sp>
        <p:nvSpPr>
          <p:cNvPr id="11" name="Text Placeholder 2">
            <a:extLst>
              <a:ext uri="{FF2B5EF4-FFF2-40B4-BE49-F238E27FC236}">
                <a16:creationId xmlns:a16="http://schemas.microsoft.com/office/drawing/2014/main" id="{61AB0D28-B3E2-4ABD-961F-24C775C55801}"/>
              </a:ext>
            </a:extLst>
          </p:cNvPr>
          <p:cNvSpPr>
            <a:spLocks noGrp="1"/>
          </p:cNvSpPr>
          <p:nvPr>
            <p:ph type="body" sz="quarter" idx="11"/>
          </p:nvPr>
        </p:nvSpPr>
        <p:spPr>
          <a:xfrm>
            <a:off x="3064800" y="968375"/>
            <a:ext cx="2980800" cy="250825"/>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lang="en-IN" dirty="0">
              <a:latin typeface="Sanserif"/>
            </a:endParaRPr>
          </a:p>
        </p:txBody>
      </p:sp>
      <p:sp>
        <p:nvSpPr>
          <p:cNvPr id="12" name="Content Placeholder 3">
            <a:extLst>
              <a:ext uri="{FF2B5EF4-FFF2-40B4-BE49-F238E27FC236}">
                <a16:creationId xmlns:a16="http://schemas.microsoft.com/office/drawing/2014/main" id="{D3A56CEC-41A7-4A0B-9F2A-DA8FCCE29B58}"/>
              </a:ext>
            </a:extLst>
          </p:cNvPr>
          <p:cNvSpPr>
            <a:spLocks noGrp="1"/>
          </p:cNvSpPr>
          <p:nvPr>
            <p:ph sz="quarter" idx="12"/>
          </p:nvPr>
        </p:nvSpPr>
        <p:spPr>
          <a:xfrm>
            <a:off x="342000" y="1371600"/>
            <a:ext cx="8460000" cy="4876800"/>
          </a:xfrm>
        </p:spPr>
        <p:txBody>
          <a:bodyPr/>
          <a:lstStyle/>
          <a:p>
            <a:r>
              <a:rPr lang="en-US" sz="1900" dirty="0">
                <a:latin typeface="Sanserif"/>
              </a:rPr>
              <a:t>The horizontal axis represents frequency, while vertical axis represents percentage ranging from 0 to 80 in increments of 10. </a:t>
            </a:r>
          </a:p>
          <a:p>
            <a:r>
              <a:rPr lang="en-US" sz="1900" dirty="0">
                <a:latin typeface="Sanserif"/>
              </a:rPr>
              <a:t>The data (in percentage) is as follows: </a:t>
            </a:r>
          </a:p>
          <a:p>
            <a:r>
              <a:rPr lang="en-US" sz="1900" dirty="0">
                <a:latin typeface="Sanserif"/>
              </a:rPr>
              <a:t>Once a week or more: </a:t>
            </a:r>
          </a:p>
          <a:p>
            <a:r>
              <a:rPr lang="en-US" sz="1900" dirty="0">
                <a:latin typeface="Sanserif"/>
              </a:rPr>
              <a:t>Republican congressional candidates: 40; and Democratic congressional candidates: 58.</a:t>
            </a:r>
          </a:p>
          <a:p>
            <a:r>
              <a:rPr lang="en-US" sz="1900" dirty="0">
                <a:latin typeface="Sanserif"/>
              </a:rPr>
              <a:t>Few times a month: </a:t>
            </a:r>
          </a:p>
          <a:p>
            <a:r>
              <a:rPr lang="en-US" sz="1900" dirty="0">
                <a:latin typeface="Sanserif"/>
              </a:rPr>
              <a:t>Republican congressional candidates: 52; and Democratic congressional candidates: 46.</a:t>
            </a:r>
          </a:p>
          <a:p>
            <a:r>
              <a:rPr lang="en-US" sz="1900" dirty="0">
                <a:latin typeface="Sanserif"/>
              </a:rPr>
              <a:t>Few times a year:</a:t>
            </a:r>
          </a:p>
          <a:p>
            <a:r>
              <a:rPr lang="en-US" sz="1900" dirty="0">
                <a:latin typeface="Sanserif"/>
              </a:rPr>
              <a:t>Republican congressional candidates: 61; and Democratic congressional candidates: 37.</a:t>
            </a:r>
          </a:p>
          <a:p>
            <a:r>
              <a:rPr lang="en-US" sz="1900" dirty="0">
                <a:latin typeface="Sanserif"/>
              </a:rPr>
              <a:t>Never:</a:t>
            </a:r>
          </a:p>
          <a:p>
            <a:r>
              <a:rPr lang="en-US" sz="1900" dirty="0">
                <a:latin typeface="Sanserif"/>
              </a:rPr>
              <a:t>Republican congressional candidates: 68; and Democratic congressional candidates: 30.</a:t>
            </a:r>
          </a:p>
        </p:txBody>
      </p:sp>
      <p:sp>
        <p:nvSpPr>
          <p:cNvPr id="13" name="Text Placeholder 4">
            <a:extLst>
              <a:ext uri="{FF2B5EF4-FFF2-40B4-BE49-F238E27FC236}">
                <a16:creationId xmlns:a16="http://schemas.microsoft.com/office/drawing/2014/main" id="{7110D83F-F5AA-4BDB-839A-2629115A5274}"/>
              </a:ext>
            </a:extLst>
          </p:cNvPr>
          <p:cNvSpPr>
            <a:spLocks noGrp="1"/>
          </p:cNvSpPr>
          <p:nvPr>
            <p:ph type="body" sz="quarter" idx="13"/>
          </p:nvPr>
        </p:nvSpPr>
        <p:spPr>
          <a:xfrm>
            <a:off x="3064800" y="6378575"/>
            <a:ext cx="2980800" cy="250825"/>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lang="en-IN" dirty="0">
              <a:latin typeface="Sanserif"/>
              <a:hlinkClick r:id="rId2" action="ppaction://hlinksldjump"/>
            </a:endParaRPr>
          </a:p>
        </p:txBody>
      </p:sp>
      <p:sp>
        <p:nvSpPr>
          <p:cNvPr id="9" name="Slide Number Placeholder 5">
            <a:extLst>
              <a:ext uri="{FF2B5EF4-FFF2-40B4-BE49-F238E27FC236}">
                <a16:creationId xmlns:a16="http://schemas.microsoft.com/office/drawing/2014/main" id="{1B2D6C5D-CE56-4E29-9740-8214760AD08C}"/>
              </a:ext>
            </a:extLst>
          </p:cNvPr>
          <p:cNvSpPr>
            <a:spLocks noGrp="1"/>
          </p:cNvSpPr>
          <p:nvPr>
            <p:ph type="sldNum" sz="quarter" idx="10"/>
          </p:nvPr>
        </p:nvSpPr>
        <p:spPr/>
        <p:txBody>
          <a:bodyPr/>
          <a:lstStyle/>
          <a:p>
            <a:fld id="{68151E55-6873-49E2-B8D5-2F265E6F1973}" type="slidenum">
              <a:rPr lang="en-US" smtClean="0">
                <a:latin typeface="Sanserif"/>
              </a:rPr>
              <a:pPr/>
              <a:t>45</a:t>
            </a:fld>
            <a:endParaRPr lang="en-US" dirty="0">
              <a:latin typeface="Sanserif"/>
            </a:endParaRPr>
          </a:p>
        </p:txBody>
      </p:sp>
    </p:spTree>
    <p:extLst>
      <p:ext uri="{BB962C8B-B14F-4D97-AF65-F5344CB8AC3E}">
        <p14:creationId xmlns:p14="http://schemas.microsoft.com/office/powerpoint/2010/main" val="2257470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173EAEC-2BF1-40F6-A643-FF6217C09F46}"/>
              </a:ext>
            </a:extLst>
          </p:cNvPr>
          <p:cNvSpPr>
            <a:spLocks noGrp="1"/>
          </p:cNvSpPr>
          <p:nvPr>
            <p:ph type="title"/>
          </p:nvPr>
        </p:nvSpPr>
        <p:spPr>
          <a:xfrm>
            <a:off x="916200" y="204600"/>
            <a:ext cx="72780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rPr>
              <a:t>Figure 6.3 </a:t>
            </a:r>
            <a:r>
              <a:rPr kumimoji="0" lang="en-US" sz="2400" b="1" i="0" u="none" strike="noStrike" kern="1200" cap="none" spc="0" normalizeH="0" baseline="0" noProof="0" dirty="0">
                <a:ln>
                  <a:noFill/>
                </a:ln>
                <a:solidFill>
                  <a:prstClr val="black"/>
                </a:solidFill>
                <a:effectLst/>
                <a:uLnTx/>
                <a:uFillTx/>
                <a:latin typeface="Sanserif"/>
              </a:rPr>
              <a:t>Party Identification Among Men and Women</a:t>
            </a:r>
            <a:r>
              <a:rPr lang="en-US" noProof="1">
                <a:solidFill>
                  <a:srgbClr val="B40000"/>
                </a:solidFill>
                <a:latin typeface="Sanserif"/>
              </a:rPr>
              <a:t> - Text Alternative</a:t>
            </a:r>
            <a:endParaRPr lang="en-IN" dirty="0">
              <a:latin typeface="Sanserif"/>
            </a:endParaRPr>
          </a:p>
        </p:txBody>
      </p:sp>
      <p:sp>
        <p:nvSpPr>
          <p:cNvPr id="11" name="Text Placeholder 2">
            <a:extLst>
              <a:ext uri="{FF2B5EF4-FFF2-40B4-BE49-F238E27FC236}">
                <a16:creationId xmlns:a16="http://schemas.microsoft.com/office/drawing/2014/main" id="{34442320-7490-4DA7-8C48-D9DBF0122E1D}"/>
              </a:ext>
            </a:extLst>
          </p:cNvPr>
          <p:cNvSpPr>
            <a:spLocks noGrp="1"/>
          </p:cNvSpPr>
          <p:nvPr>
            <p:ph type="body" sz="quarter" idx="11"/>
          </p:nvPr>
        </p:nvSpPr>
        <p:spPr>
          <a:xfrm>
            <a:off x="3064800" y="990600"/>
            <a:ext cx="2980800" cy="250825"/>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lang="en-IN" dirty="0">
              <a:latin typeface="Sanserif"/>
              <a:hlinkClick r:id="rId2" action="ppaction://hlinksldjump"/>
            </a:endParaRPr>
          </a:p>
        </p:txBody>
      </p:sp>
      <p:sp>
        <p:nvSpPr>
          <p:cNvPr id="12" name="Content Placeholder 3">
            <a:extLst>
              <a:ext uri="{FF2B5EF4-FFF2-40B4-BE49-F238E27FC236}">
                <a16:creationId xmlns:a16="http://schemas.microsoft.com/office/drawing/2014/main" id="{1DC01E79-A0B2-4D10-B817-341EF16261D2}"/>
              </a:ext>
            </a:extLst>
          </p:cNvPr>
          <p:cNvSpPr>
            <a:spLocks noGrp="1"/>
          </p:cNvSpPr>
          <p:nvPr>
            <p:ph sz="quarter" idx="12"/>
          </p:nvPr>
        </p:nvSpPr>
        <p:spPr/>
        <p:txBody>
          <a:bodyPr/>
          <a:lstStyle/>
          <a:p>
            <a:r>
              <a:rPr lang="en-US" sz="2200" dirty="0">
                <a:latin typeface="Sanserif"/>
              </a:rPr>
              <a:t>A line graph shows the party identification amongst men and women from 1992 to 2018. Except for 1994 and 2002, the majority of women is leaned Democratic, peaking at over 55% in 2008 and 2017. Except for 1994, 1995, and 2002 Republican women have never made up more than 40%, reaching a low of 34% in 2007 and 2008. Men have tended to lean more Republican than Democratic except for the period of 2006 two 2009. In 1994 and 1995 approximate the 52% of men identified as Republican, in 1992 by contrast about 48% of men leaned Democrat, compared to only 44% Republican.</a:t>
            </a:r>
            <a:endParaRPr lang="en-IN" sz="2200" dirty="0">
              <a:latin typeface="Sanserif"/>
            </a:endParaRPr>
          </a:p>
        </p:txBody>
      </p:sp>
      <p:sp>
        <p:nvSpPr>
          <p:cNvPr id="13" name="Text Placeholder 4">
            <a:extLst>
              <a:ext uri="{FF2B5EF4-FFF2-40B4-BE49-F238E27FC236}">
                <a16:creationId xmlns:a16="http://schemas.microsoft.com/office/drawing/2014/main" id="{B54B15E7-ABEB-4E9B-B754-DF2D5E72D353}"/>
              </a:ext>
            </a:extLst>
          </p:cNvPr>
          <p:cNvSpPr>
            <a:spLocks noGrp="1"/>
          </p:cNvSpPr>
          <p:nvPr>
            <p:ph type="body" sz="quarter" idx="13"/>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lang="en-IN" dirty="0">
              <a:latin typeface="Sanserif"/>
            </a:endParaRPr>
          </a:p>
        </p:txBody>
      </p:sp>
      <p:sp>
        <p:nvSpPr>
          <p:cNvPr id="9" name="Slide Number Placeholder 5">
            <a:extLst>
              <a:ext uri="{FF2B5EF4-FFF2-40B4-BE49-F238E27FC236}">
                <a16:creationId xmlns:a16="http://schemas.microsoft.com/office/drawing/2014/main" id="{FEA6B323-AC31-4F63-93AA-5BD19FA3C00A}"/>
              </a:ext>
            </a:extLst>
          </p:cNvPr>
          <p:cNvSpPr>
            <a:spLocks noGrp="1"/>
          </p:cNvSpPr>
          <p:nvPr>
            <p:ph type="sldNum" sz="quarter" idx="10"/>
          </p:nvPr>
        </p:nvSpPr>
        <p:spPr/>
        <p:txBody>
          <a:bodyPr/>
          <a:lstStyle/>
          <a:p>
            <a:fld id="{68151E55-6873-49E2-B8D5-2F265E6F1973}" type="slidenum">
              <a:rPr lang="en-US" smtClean="0">
                <a:latin typeface="Sanserif"/>
              </a:rPr>
              <a:pPr/>
              <a:t>46</a:t>
            </a:fld>
            <a:endParaRPr lang="en-US" dirty="0">
              <a:latin typeface="Sanserif"/>
            </a:endParaRPr>
          </a:p>
        </p:txBody>
      </p:sp>
    </p:spTree>
    <p:extLst>
      <p:ext uri="{BB962C8B-B14F-4D97-AF65-F5344CB8AC3E}">
        <p14:creationId xmlns:p14="http://schemas.microsoft.com/office/powerpoint/2010/main" val="1234417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EE49B6-8510-41DF-87D1-6B53E12F856C}"/>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6.4 </a:t>
            </a:r>
            <a:r>
              <a:rPr kumimoji="0" lang="en-US" sz="2400" b="1" i="0" u="none" strike="noStrike" kern="1200" cap="none" spc="0" normalizeH="0" baseline="0" noProof="0" dirty="0">
                <a:ln>
                  <a:noFill/>
                </a:ln>
                <a:solidFill>
                  <a:prstClr val="black"/>
                </a:solidFill>
                <a:effectLst/>
                <a:uLnTx/>
                <a:uFillTx/>
                <a:latin typeface="Sanserif"/>
                <a:cs typeface="+mj-cs"/>
              </a:rPr>
              <a:t>Percentage of Registered Voters Saying Issue Should Be a Top Priority</a:t>
            </a:r>
            <a:r>
              <a:rPr lang="en-US" noProof="1">
                <a:solidFill>
                  <a:srgbClr val="B40000"/>
                </a:solidFill>
                <a:latin typeface="Sanserif"/>
              </a:rPr>
              <a:t> - Text Alternative</a:t>
            </a:r>
            <a:endParaRPr lang="en-IN" dirty="0">
              <a:latin typeface="Sanserif"/>
            </a:endParaRPr>
          </a:p>
        </p:txBody>
      </p:sp>
      <p:sp>
        <p:nvSpPr>
          <p:cNvPr id="11" name="Text Placeholder 2">
            <a:extLst>
              <a:ext uri="{FF2B5EF4-FFF2-40B4-BE49-F238E27FC236}">
                <a16:creationId xmlns:a16="http://schemas.microsoft.com/office/drawing/2014/main" id="{93566FC0-D686-49E8-81BC-0B2D573B4B92}"/>
              </a:ext>
            </a:extLst>
          </p:cNvPr>
          <p:cNvSpPr>
            <a:spLocks noGrp="1"/>
          </p:cNvSpPr>
          <p:nvPr>
            <p:ph type="body" sz="quarter" idx="11"/>
          </p:nvPr>
        </p:nvSpPr>
        <p:spPr>
          <a:xfrm>
            <a:off x="3064800" y="1143000"/>
            <a:ext cx="2980800" cy="250825"/>
          </a:xfrm>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12" name="Content Placeholder 3">
            <a:extLst>
              <a:ext uri="{FF2B5EF4-FFF2-40B4-BE49-F238E27FC236}">
                <a16:creationId xmlns:a16="http://schemas.microsoft.com/office/drawing/2014/main" id="{16316455-7C5A-4DC1-8C2F-61C625ADFCCA}"/>
              </a:ext>
            </a:extLst>
          </p:cNvPr>
          <p:cNvSpPr>
            <a:spLocks noGrp="1"/>
          </p:cNvSpPr>
          <p:nvPr>
            <p:ph sz="quarter" idx="12"/>
          </p:nvPr>
        </p:nvSpPr>
        <p:spPr>
          <a:xfrm>
            <a:off x="685800" y="1393825"/>
            <a:ext cx="7049399" cy="4876800"/>
          </a:xfrm>
        </p:spPr>
        <p:txBody>
          <a:bodyPr numCol="1"/>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b="0" i="0" u="none" strike="noStrike" kern="1200" cap="none" spc="0" normalizeH="0" baseline="0" noProof="0" dirty="0">
                <a:ln>
                  <a:noFill/>
                </a:ln>
                <a:solidFill>
                  <a:prstClr val="black"/>
                </a:solidFill>
                <a:effectLst/>
                <a:uLnTx/>
                <a:uFillTx/>
                <a:latin typeface="Sanserif"/>
                <a:cs typeface="+mn-cs"/>
              </a:rPr>
              <a:t>The graph shows the percentage of registered voters saying each policy issue is “very important” to their vote in 2020: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Gun policy: 36% of men, 56%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Climate change: 44% of men, 60%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Health care costs: 62% of men, 72%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Poor and needy: 52% of men, 62%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Jobs: 44% of men, 54%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Environment: 59% of men, 69%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Education: 63% of men, 71%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Race relations: 41% of men, 48%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Crime: 54% of men, 58%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Drug addiction: 48% of men, 52%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Infrastructure: 49% of men, 49% of women.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Terrorism: 73% of women, 74 % of 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Economy: 67% of women, 68% of 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Social security: 62% of women, 64% of 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Military: 45% of women, 48% of 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Budget deficit: 49% of women, 57% of 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Immigration: 51% of women, 59% of men.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anserif"/>
                <a:cs typeface="+mn-cs"/>
              </a:rPr>
              <a:t>Global trade: 38% of women, 46% of men.</a:t>
            </a:r>
          </a:p>
        </p:txBody>
      </p:sp>
      <p:sp>
        <p:nvSpPr>
          <p:cNvPr id="13" name="Text Placeholder 4">
            <a:extLst>
              <a:ext uri="{FF2B5EF4-FFF2-40B4-BE49-F238E27FC236}">
                <a16:creationId xmlns:a16="http://schemas.microsoft.com/office/drawing/2014/main" id="{047D9CCD-71C7-4413-ACC9-C0A0D7E62216}"/>
              </a:ext>
            </a:extLst>
          </p:cNvPr>
          <p:cNvSpPr>
            <a:spLocks noGrp="1"/>
          </p:cNvSpPr>
          <p:nvPr>
            <p:ph type="body" sz="quarter" idx="13"/>
          </p:nvPr>
        </p:nvSpPr>
        <p:spPr>
          <a:xfrm>
            <a:off x="3064800" y="6378575"/>
            <a:ext cx="2980800" cy="250825"/>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lang="en-IN" dirty="0">
              <a:latin typeface="Sanserif"/>
              <a:hlinkClick r:id="rId2" action="ppaction://hlinksldjump"/>
            </a:endParaRPr>
          </a:p>
        </p:txBody>
      </p:sp>
      <p:sp>
        <p:nvSpPr>
          <p:cNvPr id="9" name="Slide Number Placeholder 5">
            <a:extLst>
              <a:ext uri="{FF2B5EF4-FFF2-40B4-BE49-F238E27FC236}">
                <a16:creationId xmlns:a16="http://schemas.microsoft.com/office/drawing/2014/main" id="{A88D3116-8D86-49DB-9615-3A03A57E6A03}"/>
              </a:ext>
            </a:extLst>
          </p:cNvPr>
          <p:cNvSpPr>
            <a:spLocks noGrp="1"/>
          </p:cNvSpPr>
          <p:nvPr>
            <p:ph type="sldNum" sz="quarter" idx="10"/>
          </p:nvPr>
        </p:nvSpPr>
        <p:spPr/>
        <p:txBody>
          <a:bodyPr/>
          <a:lstStyle/>
          <a:p>
            <a:fld id="{68151E55-6873-49E2-B8D5-2F265E6F1973}" type="slidenum">
              <a:rPr lang="en-US" smtClean="0">
                <a:latin typeface="Sanserif"/>
              </a:rPr>
              <a:pPr/>
              <a:t>47</a:t>
            </a:fld>
            <a:endParaRPr lang="en-US" dirty="0">
              <a:latin typeface="Sanserif"/>
            </a:endParaRPr>
          </a:p>
        </p:txBody>
      </p:sp>
    </p:spTree>
    <p:extLst>
      <p:ext uri="{BB962C8B-B14F-4D97-AF65-F5344CB8AC3E}">
        <p14:creationId xmlns:p14="http://schemas.microsoft.com/office/powerpoint/2010/main" val="3699025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3D4F4B0-D498-4D27-9A48-253065448C62}"/>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6.5 </a:t>
            </a:r>
            <a:r>
              <a:rPr kumimoji="0" lang="en-US" sz="2400" b="1" i="0" u="none" strike="noStrike" kern="1200" cap="none" spc="0" normalizeH="0" baseline="0" noProof="0" dirty="0">
                <a:ln>
                  <a:noFill/>
                </a:ln>
                <a:solidFill>
                  <a:prstClr val="black"/>
                </a:solidFill>
                <a:effectLst/>
                <a:uLnTx/>
                <a:uFillTx/>
                <a:latin typeface="Sanserif"/>
                <a:cs typeface="+mj-cs"/>
              </a:rPr>
              <a:t>Ideology in the United States</a:t>
            </a:r>
            <a:r>
              <a:rPr lang="en-US" noProof="1">
                <a:solidFill>
                  <a:srgbClr val="B40000"/>
                </a:solidFill>
                <a:latin typeface="Sanserif"/>
              </a:rPr>
              <a:t> - Text Alternative</a:t>
            </a:r>
            <a:endParaRPr lang="en-IN" dirty="0">
              <a:latin typeface="Sanserif"/>
            </a:endParaRPr>
          </a:p>
        </p:txBody>
      </p:sp>
      <p:sp>
        <p:nvSpPr>
          <p:cNvPr id="11" name="Text Placeholder 2">
            <a:extLst>
              <a:ext uri="{FF2B5EF4-FFF2-40B4-BE49-F238E27FC236}">
                <a16:creationId xmlns:a16="http://schemas.microsoft.com/office/drawing/2014/main" id="{7944E619-8EDF-447D-BFA4-EE42C6F78EFE}"/>
              </a:ext>
            </a:extLst>
          </p:cNvPr>
          <p:cNvSpPr>
            <a:spLocks noGrp="1"/>
          </p:cNvSpPr>
          <p:nvPr>
            <p:ph type="body" sz="quarter" idx="11"/>
          </p:nvPr>
        </p:nvSpPr>
        <p:spPr>
          <a:xfrm>
            <a:off x="3064800" y="914400"/>
            <a:ext cx="2980800" cy="250825"/>
          </a:xfrm>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12" name="Content Placeholder 3">
            <a:extLst>
              <a:ext uri="{FF2B5EF4-FFF2-40B4-BE49-F238E27FC236}">
                <a16:creationId xmlns:a16="http://schemas.microsoft.com/office/drawing/2014/main" id="{BEE79060-0B45-4589-B95A-230C3937793F}"/>
              </a:ext>
            </a:extLst>
          </p:cNvPr>
          <p:cNvSpPr>
            <a:spLocks noGrp="1"/>
          </p:cNvSpPr>
          <p:nvPr>
            <p:ph sz="quarter" idx="12"/>
          </p:nvPr>
        </p:nvSpPr>
        <p:spPr/>
        <p:txBody>
          <a:bodyPr/>
          <a:lstStyle/>
          <a:p>
            <a:r>
              <a:rPr lang="en-IN" sz="1600" dirty="0">
                <a:latin typeface="Sanserif"/>
              </a:rPr>
              <a:t>The provinces are marked for state population in the following categories:</a:t>
            </a:r>
          </a:p>
          <a:p>
            <a:r>
              <a:rPr lang="en-IN" sz="1600" dirty="0">
                <a:latin typeface="Sanserif"/>
              </a:rPr>
              <a:t>The data is as follows:</a:t>
            </a:r>
          </a:p>
          <a:p>
            <a:r>
              <a:rPr lang="en-IN" sz="1600" dirty="0">
                <a:latin typeface="Sanserif"/>
              </a:rPr>
              <a:t>Highly conservative:</a:t>
            </a:r>
          </a:p>
          <a:p>
            <a:r>
              <a:rPr lang="en-IN" sz="1600" dirty="0">
                <a:latin typeface="Sanserif"/>
              </a:rPr>
              <a:t>It includes states of Alaska, Idaho, Utah, Montana, Wyoming, North Dakota, South Dakota, Kansas, Oklahoma, Missouri, Arkansas, Louisiana, Mississippi, Alabama, Georgia, South Carolina, Tennessee, Indiana, and West Virginia.</a:t>
            </a:r>
          </a:p>
          <a:p>
            <a:r>
              <a:rPr lang="en-IN" sz="1600" dirty="0">
                <a:latin typeface="Sanserif"/>
              </a:rPr>
              <a:t>More conservative than average: </a:t>
            </a:r>
          </a:p>
          <a:p>
            <a:r>
              <a:rPr lang="en-IN" sz="1600" dirty="0">
                <a:latin typeface="Sanserif"/>
              </a:rPr>
              <a:t>It includes states of Arizona, New Mexico, Texas, Ohio, Kentucky, and North Carolina.</a:t>
            </a:r>
          </a:p>
          <a:p>
            <a:r>
              <a:rPr lang="en-IN" sz="1600" dirty="0">
                <a:latin typeface="Sanserif"/>
              </a:rPr>
              <a:t>About average: </a:t>
            </a:r>
          </a:p>
          <a:p>
            <a:r>
              <a:rPr lang="en-IN" sz="1600" dirty="0">
                <a:latin typeface="Sanserif"/>
              </a:rPr>
              <a:t>It includes provinces of Nevada, Colorado, Nebraska, Minnesota, Iowa, Wisconsin, Michigan, Pennsylvania, Virginia, and Florida.</a:t>
            </a:r>
          </a:p>
          <a:p>
            <a:r>
              <a:rPr lang="en-IN" sz="1600" dirty="0">
                <a:latin typeface="Sanserif"/>
              </a:rPr>
              <a:t>Less conservative than average:</a:t>
            </a:r>
          </a:p>
          <a:p>
            <a:r>
              <a:rPr lang="en-IN" sz="1600" dirty="0">
                <a:latin typeface="Sanserif"/>
              </a:rPr>
              <a:t>It includes states of Oregon, California, Illinois, Maryland, Delaware, New Jersey, and Maine.</a:t>
            </a:r>
          </a:p>
          <a:p>
            <a:r>
              <a:rPr lang="en-IN" sz="1600" dirty="0">
                <a:latin typeface="Sanserif"/>
              </a:rPr>
              <a:t>More liberal than conservative:</a:t>
            </a:r>
          </a:p>
          <a:p>
            <a:r>
              <a:rPr lang="en-IN" sz="1600" dirty="0">
                <a:latin typeface="Sanserif"/>
              </a:rPr>
              <a:t>It includes states of Washington, Hawaii, New York, Vermont, New Hampshire, Massachusetts, and Rhode Island.</a:t>
            </a:r>
          </a:p>
        </p:txBody>
      </p:sp>
      <p:sp>
        <p:nvSpPr>
          <p:cNvPr id="13" name="Text Placeholder 4">
            <a:extLst>
              <a:ext uri="{FF2B5EF4-FFF2-40B4-BE49-F238E27FC236}">
                <a16:creationId xmlns:a16="http://schemas.microsoft.com/office/drawing/2014/main" id="{138F90FB-33E5-416B-B8A5-B5BA4D8A25E5}"/>
              </a:ext>
            </a:extLst>
          </p:cNvPr>
          <p:cNvSpPr>
            <a:spLocks noGrp="1"/>
          </p:cNvSpPr>
          <p:nvPr>
            <p:ph type="body" sz="quarter" idx="13"/>
          </p:nvPr>
        </p:nvSpPr>
        <p:spPr>
          <a:xfrm>
            <a:off x="3064800" y="6400800"/>
            <a:ext cx="2980800" cy="250825"/>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p>
        </p:txBody>
      </p:sp>
      <p:sp>
        <p:nvSpPr>
          <p:cNvPr id="9" name="Slide Number Placeholder 5">
            <a:extLst>
              <a:ext uri="{FF2B5EF4-FFF2-40B4-BE49-F238E27FC236}">
                <a16:creationId xmlns:a16="http://schemas.microsoft.com/office/drawing/2014/main" id="{B63F4BC8-75A2-4C02-9D14-4FEC1E158060}"/>
              </a:ext>
            </a:extLst>
          </p:cNvPr>
          <p:cNvSpPr>
            <a:spLocks noGrp="1"/>
          </p:cNvSpPr>
          <p:nvPr>
            <p:ph type="sldNum" sz="quarter" idx="10"/>
          </p:nvPr>
        </p:nvSpPr>
        <p:spPr/>
        <p:txBody>
          <a:bodyPr/>
          <a:lstStyle/>
          <a:p>
            <a:fld id="{68151E55-6873-49E2-B8D5-2F265E6F1973}" type="slidenum">
              <a:rPr lang="en-US" smtClean="0">
                <a:latin typeface="Sanserif"/>
              </a:rPr>
              <a:pPr/>
              <a:t>48</a:t>
            </a:fld>
            <a:endParaRPr lang="en-US" dirty="0">
              <a:latin typeface="Sanserif"/>
            </a:endParaRPr>
          </a:p>
        </p:txBody>
      </p:sp>
    </p:spTree>
    <p:extLst>
      <p:ext uri="{BB962C8B-B14F-4D97-AF65-F5344CB8AC3E}">
        <p14:creationId xmlns:p14="http://schemas.microsoft.com/office/powerpoint/2010/main" val="1414337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D4A80AB-8810-48A5-885E-3D85DD7F9464}"/>
              </a:ext>
            </a:extLst>
          </p:cNvPr>
          <p:cNvSpPr>
            <a:spLocks noGrp="1"/>
          </p:cNvSpPr>
          <p:nvPr>
            <p:ph type="title"/>
          </p:nvPr>
        </p:nvSpPr>
        <p:spPr>
          <a:xfrm>
            <a:off x="1237800" y="204600"/>
            <a:ext cx="66684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rPr>
              <a:t>Figure 6.6 </a:t>
            </a:r>
            <a:r>
              <a:rPr kumimoji="0" lang="en-US" sz="2400" b="1" i="0" u="none" strike="noStrike" kern="1200" cap="none" spc="0" normalizeH="0" baseline="0" noProof="0" dirty="0">
                <a:ln>
                  <a:noFill/>
                </a:ln>
                <a:solidFill>
                  <a:prstClr val="black"/>
                </a:solidFill>
                <a:effectLst/>
                <a:uLnTx/>
                <a:uFillTx/>
                <a:latin typeface="Sanserif"/>
              </a:rPr>
              <a:t>Levels of Religiosity in the United States</a:t>
            </a:r>
            <a:r>
              <a:rPr kumimoji="0" lang="en-US" sz="2400" b="1" i="0" u="none" strike="noStrike" kern="1200" cap="none" spc="0" normalizeH="0" baseline="0" noProof="1">
                <a:ln>
                  <a:noFill/>
                </a:ln>
                <a:solidFill>
                  <a:srgbClr val="B40000"/>
                </a:solidFill>
                <a:effectLst/>
                <a:uLnTx/>
                <a:uFillTx/>
                <a:latin typeface="Sanserif"/>
              </a:rPr>
              <a:t> - Text Alternative</a:t>
            </a:r>
            <a:endParaRPr lang="en-IN" dirty="0">
              <a:latin typeface="Sanserif"/>
            </a:endParaRPr>
          </a:p>
        </p:txBody>
      </p:sp>
      <p:sp>
        <p:nvSpPr>
          <p:cNvPr id="11" name="Text Placeholder 2">
            <a:extLst>
              <a:ext uri="{FF2B5EF4-FFF2-40B4-BE49-F238E27FC236}">
                <a16:creationId xmlns:a16="http://schemas.microsoft.com/office/drawing/2014/main" id="{B78CD84C-78E4-49DF-B2FD-0634A5B49827}"/>
              </a:ext>
            </a:extLst>
          </p:cNvPr>
          <p:cNvSpPr>
            <a:spLocks noGrp="1"/>
          </p:cNvSpPr>
          <p:nvPr>
            <p:ph type="body" sz="quarter" idx="11"/>
          </p:nvPr>
        </p:nvSpPr>
        <p:spPr>
          <a:xfrm>
            <a:off x="3064800" y="968375"/>
            <a:ext cx="2980800" cy="250825"/>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900" b="0" i="0" u="none" strike="noStrike" kern="1200" cap="none" spc="0" normalizeH="0" baseline="0" noProof="1">
              <a:ln>
                <a:noFill/>
              </a:ln>
              <a:solidFill>
                <a:srgbClr val="000000"/>
              </a:solidFill>
              <a:effectLst/>
              <a:uLnTx/>
              <a:uFillTx/>
              <a:latin typeface="Sanserif"/>
            </a:endParaRPr>
          </a:p>
        </p:txBody>
      </p:sp>
      <p:sp>
        <p:nvSpPr>
          <p:cNvPr id="12" name="Content Placeholder 3">
            <a:extLst>
              <a:ext uri="{FF2B5EF4-FFF2-40B4-BE49-F238E27FC236}">
                <a16:creationId xmlns:a16="http://schemas.microsoft.com/office/drawing/2014/main" id="{9E5F359D-BF51-4EA0-90AF-F1B967867691}"/>
              </a:ext>
            </a:extLst>
          </p:cNvPr>
          <p:cNvSpPr>
            <a:spLocks noGrp="1"/>
          </p:cNvSpPr>
          <p:nvPr>
            <p:ph sz="quarter" idx="12"/>
          </p:nvPr>
        </p:nvSpPr>
        <p:spPr/>
        <p:txBody>
          <a:bodyPr/>
          <a:lstStyle/>
          <a:p>
            <a:r>
              <a:rPr lang="en-US" sz="1400" dirty="0">
                <a:latin typeface="Sanserif"/>
              </a:rPr>
              <a:t>The provinces are marked for state population in the following categories:</a:t>
            </a:r>
          </a:p>
          <a:p>
            <a:r>
              <a:rPr lang="en-US" sz="1400" dirty="0">
                <a:latin typeface="Sanserif"/>
              </a:rPr>
              <a:t>The data is as follows:</a:t>
            </a:r>
          </a:p>
          <a:p>
            <a:r>
              <a:rPr lang="en-US" sz="1400" dirty="0">
                <a:latin typeface="Sanserif"/>
              </a:rPr>
              <a:t>Below 25 percent:</a:t>
            </a:r>
          </a:p>
          <a:p>
            <a:r>
              <a:rPr lang="en-US" sz="1400" dirty="0">
                <a:latin typeface="Sanserif"/>
              </a:rPr>
              <a:t>It includes states of Vermont and New Hampshire.</a:t>
            </a:r>
          </a:p>
          <a:p>
            <a:r>
              <a:rPr lang="en-US" sz="1400" dirty="0">
                <a:latin typeface="Sanserif"/>
              </a:rPr>
              <a:t>26 to 30 percent: </a:t>
            </a:r>
          </a:p>
          <a:p>
            <a:r>
              <a:rPr lang="en-US" sz="1400" dirty="0">
                <a:latin typeface="Sanserif"/>
              </a:rPr>
              <a:t>It includes states of Washington, Oregon, Hawaii, Massachusetts, and Maine.</a:t>
            </a:r>
          </a:p>
          <a:p>
            <a:r>
              <a:rPr lang="en-US" sz="1400" dirty="0">
                <a:latin typeface="Sanserif"/>
              </a:rPr>
              <a:t>31 to 39 percent: </a:t>
            </a:r>
          </a:p>
          <a:p>
            <a:r>
              <a:rPr lang="en-US" sz="1400" dirty="0">
                <a:latin typeface="Sanserif"/>
              </a:rPr>
              <a:t>It includes states of Alaska, Arizona, California, Nevada, Montana, Wyoming, Colorado, Minnesota, Iowa, Wisconsin, Illinois, Michigan, Florida, New York, Connecticut, Pennsylvania, New Jersey, Delaware, and Maryland.</a:t>
            </a:r>
          </a:p>
          <a:p>
            <a:r>
              <a:rPr lang="en-US" sz="1400" dirty="0">
                <a:latin typeface="Sanserif"/>
              </a:rPr>
              <a:t>40 to 44 percent: </a:t>
            </a:r>
          </a:p>
          <a:p>
            <a:r>
              <a:rPr lang="en-US" sz="1400" dirty="0">
                <a:latin typeface="Sanserif"/>
              </a:rPr>
              <a:t>It includes states of Idaho, New Mexico, North Dakota, Missouri, Indiana, Ohio, and Virginia.</a:t>
            </a:r>
          </a:p>
          <a:p>
            <a:r>
              <a:rPr lang="en-US" sz="1400" dirty="0">
                <a:latin typeface="Sanserif"/>
              </a:rPr>
              <a:t>45 to 49 percent: </a:t>
            </a:r>
          </a:p>
          <a:p>
            <a:r>
              <a:rPr lang="en-US" sz="1400" dirty="0">
                <a:latin typeface="Sanserif"/>
              </a:rPr>
              <a:t>It includes states of South Dakota, Nebraska, Kansas, Oklahoma, Texas, Kentucky, West Virginia, and North Carolina.</a:t>
            </a:r>
          </a:p>
          <a:p>
            <a:r>
              <a:rPr lang="en-US" sz="1400" dirty="0">
                <a:latin typeface="Sanserif"/>
              </a:rPr>
              <a:t>50 to 60 percent:</a:t>
            </a:r>
          </a:p>
          <a:p>
            <a:r>
              <a:rPr lang="en-US" sz="1400" dirty="0">
                <a:latin typeface="Sanserif"/>
              </a:rPr>
              <a:t>It includes states of Utah, Arkansas, Louisiana, Tennessee, Alabama, Georgia, and South Carolina.</a:t>
            </a:r>
          </a:p>
          <a:p>
            <a:r>
              <a:rPr lang="en-US" sz="1400" dirty="0">
                <a:latin typeface="Sanserif"/>
              </a:rPr>
              <a:t>60 percent plus:</a:t>
            </a:r>
          </a:p>
          <a:p>
            <a:r>
              <a:rPr lang="en-US" sz="1400" dirty="0">
                <a:latin typeface="Sanserif"/>
              </a:rPr>
              <a:t>It includes state of Mississippi.</a:t>
            </a:r>
            <a:endParaRPr lang="en-IN" sz="1400" dirty="0">
              <a:latin typeface="Sanserif"/>
            </a:endParaRPr>
          </a:p>
        </p:txBody>
      </p:sp>
      <p:sp>
        <p:nvSpPr>
          <p:cNvPr id="13" name="Text Placeholder 4">
            <a:extLst>
              <a:ext uri="{FF2B5EF4-FFF2-40B4-BE49-F238E27FC236}">
                <a16:creationId xmlns:a16="http://schemas.microsoft.com/office/drawing/2014/main" id="{D46C29A1-E5F0-446B-B6E0-2CD62B3EF3FE}"/>
              </a:ext>
            </a:extLst>
          </p:cNvPr>
          <p:cNvSpPr>
            <a:spLocks noGrp="1"/>
          </p:cNvSpPr>
          <p:nvPr>
            <p:ph type="body" sz="quarter" idx="13"/>
          </p:nvPr>
        </p:nvSpPr>
        <p:spPr>
          <a:xfrm>
            <a:off x="3064800" y="6378575"/>
            <a:ext cx="2980800" cy="250825"/>
          </a:xfrm>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9" name="Slide Number Placeholder 5">
            <a:extLst>
              <a:ext uri="{FF2B5EF4-FFF2-40B4-BE49-F238E27FC236}">
                <a16:creationId xmlns:a16="http://schemas.microsoft.com/office/drawing/2014/main" id="{A80B69CF-E4BE-42BB-B6EF-A05EC92B027C}"/>
              </a:ext>
            </a:extLst>
          </p:cNvPr>
          <p:cNvSpPr>
            <a:spLocks noGrp="1"/>
          </p:cNvSpPr>
          <p:nvPr>
            <p:ph type="sldNum" sz="quarter" idx="10"/>
          </p:nvPr>
        </p:nvSpPr>
        <p:spPr/>
        <p:txBody>
          <a:bodyPr/>
          <a:lstStyle/>
          <a:p>
            <a:fld id="{68151E55-6873-49E2-B8D5-2F265E6F1973}" type="slidenum">
              <a:rPr lang="en-US" smtClean="0">
                <a:latin typeface="Sanserif"/>
              </a:rPr>
              <a:pPr/>
              <a:t>49</a:t>
            </a:fld>
            <a:endParaRPr lang="en-US" dirty="0">
              <a:latin typeface="Sanserif"/>
            </a:endParaRPr>
          </a:p>
        </p:txBody>
      </p:sp>
    </p:spTree>
    <p:extLst>
      <p:ext uri="{BB962C8B-B14F-4D97-AF65-F5344CB8AC3E}">
        <p14:creationId xmlns:p14="http://schemas.microsoft.com/office/powerpoint/2010/main" val="4123566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821A6FB-5B33-473D-AEE0-18D268F746CC}"/>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Agents of Socialization</a:t>
            </a:r>
            <a:endParaRPr lang="en-IN" dirty="0">
              <a:latin typeface="Sanserif"/>
            </a:endParaRPr>
          </a:p>
        </p:txBody>
      </p:sp>
      <p:sp>
        <p:nvSpPr>
          <p:cNvPr id="11" name="Content Placeholder 2">
            <a:extLst>
              <a:ext uri="{FF2B5EF4-FFF2-40B4-BE49-F238E27FC236}">
                <a16:creationId xmlns:a16="http://schemas.microsoft.com/office/drawing/2014/main" id="{5DE960F5-45F9-416C-8AA6-76A46EAC5EAB}"/>
              </a:ext>
            </a:extLst>
          </p:cNvPr>
          <p:cNvSpPr>
            <a:spLocks noGrp="1"/>
          </p:cNvSpPr>
          <p:nvPr>
            <p:ph sz="quarter" idx="20"/>
          </p:nvPr>
        </p:nvSpPr>
        <p:spPr>
          <a:xfrm>
            <a:off x="504518" y="1524000"/>
            <a:ext cx="795368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Learning, culture, and socialization occur through </a:t>
            </a:r>
            <a:r>
              <a:rPr kumimoji="0" lang="en-US" altLang="en-US" sz="2800" b="1" i="0" u="none" strike="noStrike" kern="1200" cap="none" spc="0" normalizeH="0" baseline="0" noProof="0" dirty="0">
                <a:ln>
                  <a:noFill/>
                </a:ln>
                <a:solidFill>
                  <a:prstClr val="black"/>
                </a:solidFill>
                <a:effectLst/>
                <a:uLnTx/>
                <a:uFillTx/>
                <a:latin typeface="Sanserif"/>
                <a:cs typeface="+mn-cs"/>
              </a:rPr>
              <a:t>agents of socialization</a:t>
            </a:r>
            <a:r>
              <a:rPr kumimoji="0" lang="en-US" altLang="en-US" sz="2800" b="0" i="0" u="none" strike="noStrike" kern="1200" cap="none" spc="0" normalizeH="0" baseline="0" noProof="0" dirty="0">
                <a:ln>
                  <a:noFill/>
                </a:ln>
                <a:solidFill>
                  <a:prstClr val="black"/>
                </a:solidFill>
                <a:effectLst/>
                <a:uLnTx/>
                <a:uFillTx/>
                <a:latin typeface="Sanserif"/>
                <a:cs typeface="+mn-cs"/>
              </a:rPr>
              <a:t>:</a:t>
            </a:r>
            <a:r>
              <a:rPr kumimoji="0" lang="en-US" altLang="en-US" sz="2800" b="1" i="0" u="none" strike="noStrike" kern="1200" cap="none" spc="0" normalizeH="0" baseline="0" noProof="0" dirty="0">
                <a:ln>
                  <a:noFill/>
                </a:ln>
                <a:solidFill>
                  <a:prstClr val="black"/>
                </a:solidFill>
                <a:effectLst/>
                <a:uLnTx/>
                <a:uFillTx/>
                <a:latin typeface="Sanserif"/>
                <a:cs typeface="+mn-cs"/>
              </a:rPr>
              <a:t> </a:t>
            </a:r>
            <a:r>
              <a:rPr kumimoji="0" lang="en-US" altLang="en-US" sz="2800" b="0" i="0" u="none" strike="noStrike" kern="1200" cap="none" spc="0" normalizeH="0" baseline="0" noProof="0" dirty="0">
                <a:ln>
                  <a:noFill/>
                </a:ln>
                <a:solidFill>
                  <a:prstClr val="black"/>
                </a:solidFill>
                <a:effectLst/>
                <a:uLnTx/>
                <a:uFillTx/>
                <a:latin typeface="Sanserif"/>
                <a:cs typeface="+mn-cs"/>
              </a:rPr>
              <a:t>the individuals, organizations, and institutions that facilitate the acquisition of political views.</a:t>
            </a:r>
          </a:p>
        </p:txBody>
      </p:sp>
      <p:sp>
        <p:nvSpPr>
          <p:cNvPr id="7" name="Slide Number Placeholder 3">
            <a:extLst>
              <a:ext uri="{FF2B5EF4-FFF2-40B4-BE49-F238E27FC236}">
                <a16:creationId xmlns:a16="http://schemas.microsoft.com/office/drawing/2014/main" id="{EE3DD1FA-D660-4B80-9C97-F178DA926EB6}"/>
              </a:ext>
            </a:extLst>
          </p:cNvPr>
          <p:cNvSpPr>
            <a:spLocks noGrp="1"/>
          </p:cNvSpPr>
          <p:nvPr>
            <p:ph type="sldNum" sz="quarter" idx="10"/>
          </p:nvPr>
        </p:nvSpPr>
        <p:spPr/>
        <p:txBody>
          <a:bodyPr/>
          <a:lstStyle/>
          <a:p>
            <a:fld id="{68151E55-6873-49E2-B8D5-2F265E6F1973}" type="slidenum">
              <a:rPr lang="en-US" smtClean="0">
                <a:latin typeface="Sanserif"/>
              </a:rPr>
              <a:pPr/>
              <a:t>5</a:t>
            </a:fld>
            <a:endParaRPr lang="en-US" dirty="0">
              <a:latin typeface="Sanserif"/>
            </a:endParaRPr>
          </a:p>
        </p:txBody>
      </p:sp>
    </p:spTree>
    <p:extLst>
      <p:ext uri="{BB962C8B-B14F-4D97-AF65-F5344CB8AC3E}">
        <p14:creationId xmlns:p14="http://schemas.microsoft.com/office/powerpoint/2010/main" val="1536521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8BB1238-B174-43F7-8B77-32594C0A557D}"/>
              </a:ext>
            </a:extLst>
          </p:cNvPr>
          <p:cNvSpPr>
            <a:spLocks noGrp="1"/>
          </p:cNvSpPr>
          <p:nvPr>
            <p:ph type="title"/>
          </p:nvPr>
        </p:nvSpPr>
        <p:spPr>
          <a:xfrm>
            <a:off x="646800" y="198000"/>
            <a:ext cx="78876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6.7 </a:t>
            </a:r>
            <a:r>
              <a:rPr kumimoji="0" lang="en-US" sz="2400" b="1" i="0" u="none" strike="noStrike" kern="1200" cap="none" spc="0" normalizeH="0" baseline="0" noProof="0" dirty="0">
                <a:ln>
                  <a:noFill/>
                </a:ln>
                <a:solidFill>
                  <a:prstClr val="black"/>
                </a:solidFill>
                <a:effectLst/>
                <a:uLnTx/>
                <a:uFillTx/>
                <a:latin typeface="Sanserif"/>
                <a:cs typeface="+mj-cs"/>
              </a:rPr>
              <a:t>Support for Marijuana Legalization by Generation</a:t>
            </a:r>
            <a:r>
              <a:rPr kumimoji="0" lang="en-US" sz="2400" b="1" i="0" u="none" strike="noStrike" kern="1200" cap="none" spc="0" normalizeH="0" baseline="0" noProof="1">
                <a:ln>
                  <a:noFill/>
                </a:ln>
                <a:solidFill>
                  <a:srgbClr val="B40000"/>
                </a:solidFill>
                <a:effectLst/>
                <a:uLnTx/>
                <a:uFillTx/>
                <a:latin typeface="Sanserif"/>
              </a:rPr>
              <a:t> - Text Alternative</a:t>
            </a:r>
            <a:endParaRPr lang="en-IN" dirty="0">
              <a:latin typeface="Sanserif"/>
            </a:endParaRPr>
          </a:p>
        </p:txBody>
      </p:sp>
      <p:sp>
        <p:nvSpPr>
          <p:cNvPr id="11" name="Text Placeholder 2">
            <a:extLst>
              <a:ext uri="{FF2B5EF4-FFF2-40B4-BE49-F238E27FC236}">
                <a16:creationId xmlns:a16="http://schemas.microsoft.com/office/drawing/2014/main" id="{AC79D491-D16E-4769-BA4A-F8A0665A6205}"/>
              </a:ext>
            </a:extLst>
          </p:cNvPr>
          <p:cNvSpPr>
            <a:spLocks noGrp="1"/>
          </p:cNvSpPr>
          <p:nvPr>
            <p:ph type="body" sz="quarter" idx="11"/>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900" b="0" i="0" u="none" strike="noStrike" kern="1200" cap="none" spc="0" normalizeH="0" baseline="0" noProof="1">
              <a:ln>
                <a:noFill/>
              </a:ln>
              <a:solidFill>
                <a:srgbClr val="000000"/>
              </a:solidFill>
              <a:effectLst/>
              <a:uLnTx/>
              <a:uFillTx/>
              <a:latin typeface="Sanserif"/>
            </a:endParaRPr>
          </a:p>
        </p:txBody>
      </p:sp>
      <p:sp>
        <p:nvSpPr>
          <p:cNvPr id="12" name="Content Placeholder 3">
            <a:extLst>
              <a:ext uri="{FF2B5EF4-FFF2-40B4-BE49-F238E27FC236}">
                <a16:creationId xmlns:a16="http://schemas.microsoft.com/office/drawing/2014/main" id="{AF3E92FA-CE0E-48E5-9A2D-8C2B3057C182}"/>
              </a:ext>
            </a:extLst>
          </p:cNvPr>
          <p:cNvSpPr>
            <a:spLocks noGrp="1"/>
          </p:cNvSpPr>
          <p:nvPr>
            <p:ph sz="quarter" idx="12"/>
          </p:nvPr>
        </p:nvSpPr>
        <p:spPr/>
        <p:txBody>
          <a:bodyPr/>
          <a:lstStyle/>
          <a:p>
            <a:r>
              <a:rPr lang="en-US" sz="1800" dirty="0">
                <a:latin typeface="Sanserif"/>
              </a:rPr>
              <a:t>The horizontal axis shows year ranging from 1969 to 2019 in increment of 9 till 2005, while vertical axis shows percentage.  The data (in percentage) is as follows:</a:t>
            </a:r>
          </a:p>
          <a:p>
            <a:r>
              <a:rPr lang="en-US" sz="1800" dirty="0">
                <a:latin typeface="Sanserif"/>
              </a:rPr>
              <a:t>Millennial:</a:t>
            </a:r>
          </a:p>
          <a:p>
            <a:r>
              <a:rPr lang="en-US" sz="1800" dirty="0">
                <a:latin typeface="Sanserif"/>
              </a:rPr>
              <a:t>Curve begins in 2005 at 34 and ends in 2019 at 76 passing through the coordinates (2014, 69) and (2016, 70).</a:t>
            </a:r>
          </a:p>
          <a:p>
            <a:r>
              <a:rPr lang="en-US" sz="1800" dirty="0">
                <a:latin typeface="Sanserif"/>
              </a:rPr>
              <a:t>Generation X: </a:t>
            </a:r>
          </a:p>
          <a:p>
            <a:r>
              <a:rPr lang="en-US" sz="1800" dirty="0">
                <a:latin typeface="Sanserif"/>
              </a:rPr>
              <a:t>Curve begins in 1989 at 21 and ends in 2019 at 65 passing through the coordinates (2014, 53) and (2016, 66).</a:t>
            </a:r>
          </a:p>
          <a:p>
            <a:r>
              <a:rPr lang="en-US" sz="1800" dirty="0">
                <a:latin typeface="Sanserif"/>
              </a:rPr>
              <a:t>Boomer:</a:t>
            </a:r>
          </a:p>
          <a:p>
            <a:r>
              <a:rPr lang="en-US" sz="1800" dirty="0">
                <a:latin typeface="Sanserif"/>
              </a:rPr>
              <a:t>Curve begins in 1972 at 43 and ends in 2019 at 63 passing through the coordinates (2012, 52) and (2016, 56).</a:t>
            </a:r>
          </a:p>
          <a:p>
            <a:r>
              <a:rPr lang="en-US" sz="1800" dirty="0">
                <a:latin typeface="Sanserif"/>
              </a:rPr>
              <a:t>Silent:</a:t>
            </a:r>
          </a:p>
          <a:p>
            <a:r>
              <a:rPr lang="en-US" sz="1800" dirty="0">
                <a:latin typeface="Sanserif"/>
              </a:rPr>
              <a:t>Curve begins in 1969 at 15 and ends in 2019 at 35 passing through the coordinates (2015, 30) and (2017, 35). </a:t>
            </a:r>
          </a:p>
          <a:p>
            <a:r>
              <a:rPr lang="en-US" sz="1800" dirty="0">
                <a:latin typeface="Sanserif"/>
              </a:rPr>
              <a:t>Note: All data is approximate.</a:t>
            </a:r>
            <a:endParaRPr lang="en-IN" sz="1800" dirty="0">
              <a:latin typeface="Sanserif"/>
            </a:endParaRPr>
          </a:p>
        </p:txBody>
      </p:sp>
      <p:sp>
        <p:nvSpPr>
          <p:cNvPr id="13" name="Text Placeholder 4">
            <a:extLst>
              <a:ext uri="{FF2B5EF4-FFF2-40B4-BE49-F238E27FC236}">
                <a16:creationId xmlns:a16="http://schemas.microsoft.com/office/drawing/2014/main" id="{E85A874B-E32D-44CB-BBD8-051D95F16E11}"/>
              </a:ext>
            </a:extLst>
          </p:cNvPr>
          <p:cNvSpPr>
            <a:spLocks noGrp="1"/>
          </p:cNvSpPr>
          <p:nvPr>
            <p:ph type="body" sz="quarter" idx="13"/>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900" b="0" i="0" u="none" strike="noStrike" kern="1200" cap="none" spc="0" normalizeH="0" baseline="0" noProof="1">
              <a:ln>
                <a:noFill/>
              </a:ln>
              <a:solidFill>
                <a:srgbClr val="000000"/>
              </a:solidFill>
              <a:effectLst/>
              <a:uLnTx/>
              <a:uFillTx/>
              <a:latin typeface="Sanserif"/>
            </a:endParaRPr>
          </a:p>
        </p:txBody>
      </p:sp>
      <p:sp>
        <p:nvSpPr>
          <p:cNvPr id="9" name="Slide Number Placeholder 5">
            <a:extLst>
              <a:ext uri="{FF2B5EF4-FFF2-40B4-BE49-F238E27FC236}">
                <a16:creationId xmlns:a16="http://schemas.microsoft.com/office/drawing/2014/main" id="{49754456-07A1-4685-A019-B6A4612B618E}"/>
              </a:ext>
            </a:extLst>
          </p:cNvPr>
          <p:cNvSpPr>
            <a:spLocks noGrp="1"/>
          </p:cNvSpPr>
          <p:nvPr>
            <p:ph type="sldNum" sz="quarter" idx="10"/>
          </p:nvPr>
        </p:nvSpPr>
        <p:spPr/>
        <p:txBody>
          <a:bodyPr/>
          <a:lstStyle/>
          <a:p>
            <a:fld id="{68151E55-6873-49E2-B8D5-2F265E6F1973}" type="slidenum">
              <a:rPr lang="en-US" smtClean="0">
                <a:latin typeface="Sanserif"/>
              </a:rPr>
              <a:pPr/>
              <a:t>50</a:t>
            </a:fld>
            <a:endParaRPr lang="en-US" dirty="0">
              <a:latin typeface="Sanserif"/>
            </a:endParaRPr>
          </a:p>
        </p:txBody>
      </p:sp>
    </p:spTree>
    <p:extLst>
      <p:ext uri="{BB962C8B-B14F-4D97-AF65-F5344CB8AC3E}">
        <p14:creationId xmlns:p14="http://schemas.microsoft.com/office/powerpoint/2010/main" val="519922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37E9AD5-0A4F-4BF2-AA4A-52701D789393}"/>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6.8 </a:t>
            </a:r>
            <a:r>
              <a:rPr kumimoji="0" lang="en-US" sz="2400" b="1" i="0" u="none" strike="noStrike" kern="1200" cap="none" spc="0" normalizeH="0" baseline="0" noProof="0" dirty="0">
                <a:ln>
                  <a:noFill/>
                </a:ln>
                <a:solidFill>
                  <a:prstClr val="black"/>
                </a:solidFill>
                <a:effectLst/>
                <a:uLnTx/>
                <a:uFillTx/>
                <a:latin typeface="Sanserif"/>
                <a:cs typeface="+mj-cs"/>
              </a:rPr>
              <a:t>Trust in Government to Handle International and Domestic Problems</a:t>
            </a:r>
            <a:r>
              <a:rPr kumimoji="0" lang="en-US" sz="2400" b="1" i="0" u="none" strike="noStrike" kern="1200" cap="none" spc="0" normalizeH="0" baseline="0" noProof="1">
                <a:ln>
                  <a:noFill/>
                </a:ln>
                <a:solidFill>
                  <a:srgbClr val="B40000"/>
                </a:solidFill>
                <a:effectLst/>
                <a:uLnTx/>
                <a:uFillTx/>
                <a:latin typeface="Sanserif"/>
              </a:rPr>
              <a:t> - Text Alternative</a:t>
            </a:r>
            <a:endParaRPr lang="en-IN" dirty="0">
              <a:latin typeface="Sanserif"/>
            </a:endParaRPr>
          </a:p>
        </p:txBody>
      </p:sp>
      <p:sp>
        <p:nvSpPr>
          <p:cNvPr id="11" name="Text Placeholder 2">
            <a:extLst>
              <a:ext uri="{FF2B5EF4-FFF2-40B4-BE49-F238E27FC236}">
                <a16:creationId xmlns:a16="http://schemas.microsoft.com/office/drawing/2014/main" id="{79366724-3956-4185-B0A1-585D22F15772}"/>
              </a:ext>
            </a:extLst>
          </p:cNvPr>
          <p:cNvSpPr>
            <a:spLocks noGrp="1"/>
          </p:cNvSpPr>
          <p:nvPr>
            <p:ph type="body" sz="quarter" idx="11"/>
          </p:nvPr>
        </p:nvSpPr>
        <p:spPr/>
        <p:txBody>
          <a:bodyPr/>
          <a:lstStyle/>
          <a:p>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900" b="0" i="0" u="none" strike="noStrike" kern="1200" cap="none" spc="0" normalizeH="0" baseline="0" noProof="1">
              <a:ln>
                <a:noFill/>
              </a:ln>
              <a:solidFill>
                <a:srgbClr val="000000"/>
              </a:solidFill>
              <a:effectLst/>
              <a:uLnTx/>
              <a:uFillTx/>
              <a:latin typeface="Sanserif"/>
            </a:endParaRPr>
          </a:p>
        </p:txBody>
      </p:sp>
      <p:sp>
        <p:nvSpPr>
          <p:cNvPr id="12" name="Content Placeholder 3">
            <a:extLst>
              <a:ext uri="{FF2B5EF4-FFF2-40B4-BE49-F238E27FC236}">
                <a16:creationId xmlns:a16="http://schemas.microsoft.com/office/drawing/2014/main" id="{69938CDF-8413-44C7-B8DE-992C721FBAEB}"/>
              </a:ext>
            </a:extLst>
          </p:cNvPr>
          <p:cNvSpPr>
            <a:spLocks noGrp="1"/>
          </p:cNvSpPr>
          <p:nvPr>
            <p:ph sz="quarter" idx="12"/>
          </p:nvPr>
        </p:nvSpPr>
        <p:spPr/>
        <p:txBody>
          <a:bodyPr/>
          <a:lstStyle/>
          <a:p>
            <a:r>
              <a:rPr lang="en-US" sz="2200" dirty="0">
                <a:latin typeface="Sanserif"/>
              </a:rPr>
              <a:t>Line graph describes the gradually declining trust in government of Americans from 1972 to 2018. In 1972, 75% of Americans believe that government could handle international problems, only 56% did so in 1976, 83% in 2001 51% in 2007, 62% in 2009, and 50% in 2018. Regarding domestic problems, Americans trust in government change from 70% in 1972 to 49% in 1976, 65% in nineteen 9877% in 2001, 61% in 2004, 51% in 2009, 32% in 2015, and 45% in 2018.</a:t>
            </a:r>
            <a:endParaRPr lang="en-IN" sz="2200" dirty="0">
              <a:latin typeface="Sanserif"/>
            </a:endParaRPr>
          </a:p>
        </p:txBody>
      </p:sp>
      <p:sp>
        <p:nvSpPr>
          <p:cNvPr id="13" name="Text Placeholder 4">
            <a:extLst>
              <a:ext uri="{FF2B5EF4-FFF2-40B4-BE49-F238E27FC236}">
                <a16:creationId xmlns:a16="http://schemas.microsoft.com/office/drawing/2014/main" id="{1274BF94-3077-49D0-9AF7-8815FB6C9965}"/>
              </a:ext>
            </a:extLst>
          </p:cNvPr>
          <p:cNvSpPr>
            <a:spLocks noGrp="1"/>
          </p:cNvSpPr>
          <p:nvPr>
            <p:ph type="body" sz="quarter" idx="13"/>
          </p:nvPr>
        </p:nvSpPr>
        <p:spPr/>
        <p:txBody>
          <a:bodyPr/>
          <a:lstStyle/>
          <a:p>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900" b="0" i="0" u="none" strike="noStrike" kern="1200" cap="none" spc="0" normalizeH="0" baseline="0" noProof="1">
              <a:ln>
                <a:noFill/>
              </a:ln>
              <a:solidFill>
                <a:srgbClr val="000000"/>
              </a:solidFill>
              <a:effectLst/>
              <a:uLnTx/>
              <a:uFillTx/>
              <a:latin typeface="Sanserif"/>
            </a:endParaRPr>
          </a:p>
        </p:txBody>
      </p:sp>
      <p:sp>
        <p:nvSpPr>
          <p:cNvPr id="9" name="Slide Number Placeholder 5">
            <a:extLst>
              <a:ext uri="{FF2B5EF4-FFF2-40B4-BE49-F238E27FC236}">
                <a16:creationId xmlns:a16="http://schemas.microsoft.com/office/drawing/2014/main" id="{B9981612-BFD0-48F6-8ABC-B644EB1365E3}"/>
              </a:ext>
            </a:extLst>
          </p:cNvPr>
          <p:cNvSpPr>
            <a:spLocks noGrp="1"/>
          </p:cNvSpPr>
          <p:nvPr>
            <p:ph type="sldNum" sz="quarter" idx="10"/>
          </p:nvPr>
        </p:nvSpPr>
        <p:spPr/>
        <p:txBody>
          <a:bodyPr/>
          <a:lstStyle/>
          <a:p>
            <a:fld id="{68151E55-6873-49E2-B8D5-2F265E6F1973}" type="slidenum">
              <a:rPr lang="en-US" smtClean="0">
                <a:latin typeface="Sanserif"/>
              </a:rPr>
              <a:pPr/>
              <a:t>51</a:t>
            </a:fld>
            <a:endParaRPr lang="en-US" dirty="0">
              <a:latin typeface="Sanserif"/>
            </a:endParaRPr>
          </a:p>
        </p:txBody>
      </p:sp>
    </p:spTree>
    <p:extLst>
      <p:ext uri="{BB962C8B-B14F-4D97-AF65-F5344CB8AC3E}">
        <p14:creationId xmlns:p14="http://schemas.microsoft.com/office/powerpoint/2010/main" val="3051796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16BF292-A7F5-47F4-A6AB-8518C04DCBC0}"/>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rPr>
              <a:t>Figure 6.9 </a:t>
            </a:r>
            <a:r>
              <a:rPr kumimoji="0" lang="en-US" sz="2400" b="1" i="0" u="none" strike="noStrike" kern="1200" cap="none" spc="0" normalizeH="0" baseline="0" noProof="0" dirty="0">
                <a:ln>
                  <a:noFill/>
                </a:ln>
                <a:solidFill>
                  <a:prstClr val="black"/>
                </a:solidFill>
                <a:effectLst/>
                <a:uLnTx/>
                <a:uFillTx/>
                <a:latin typeface="Sanserif"/>
              </a:rPr>
              <a:t>Trust in the Branches of Government</a:t>
            </a:r>
            <a:r>
              <a:rPr kumimoji="0" lang="en-US" sz="2400" b="1" i="0" u="none" strike="noStrike" kern="1200" cap="none" spc="0" normalizeH="0" baseline="0" noProof="1">
                <a:ln>
                  <a:noFill/>
                </a:ln>
                <a:solidFill>
                  <a:srgbClr val="B40000"/>
                </a:solidFill>
                <a:effectLst/>
                <a:uLnTx/>
                <a:uFillTx/>
                <a:latin typeface="Sanserif"/>
              </a:rPr>
              <a:t> - Text Alternative</a:t>
            </a:r>
            <a:endParaRPr lang="en-IN" dirty="0">
              <a:latin typeface="Sanserif"/>
            </a:endParaRPr>
          </a:p>
        </p:txBody>
      </p:sp>
      <p:sp>
        <p:nvSpPr>
          <p:cNvPr id="11" name="Text Placeholder 2">
            <a:extLst>
              <a:ext uri="{FF2B5EF4-FFF2-40B4-BE49-F238E27FC236}">
                <a16:creationId xmlns:a16="http://schemas.microsoft.com/office/drawing/2014/main" id="{5EEE4AA5-17A5-4595-9884-6CEEF971F160}"/>
              </a:ext>
            </a:extLst>
          </p:cNvPr>
          <p:cNvSpPr>
            <a:spLocks noGrp="1"/>
          </p:cNvSpPr>
          <p:nvPr>
            <p:ph type="body" sz="quarter" idx="11"/>
          </p:nvPr>
        </p:nvSpPr>
        <p:spPr/>
        <p:txBody>
          <a:bodyPr/>
          <a:lstStyle/>
          <a:p>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lang="en-IN" dirty="0">
              <a:latin typeface="Sanserif"/>
            </a:endParaRPr>
          </a:p>
        </p:txBody>
      </p:sp>
      <p:sp>
        <p:nvSpPr>
          <p:cNvPr id="12" name="Content Placeholder 3">
            <a:extLst>
              <a:ext uri="{FF2B5EF4-FFF2-40B4-BE49-F238E27FC236}">
                <a16:creationId xmlns:a16="http://schemas.microsoft.com/office/drawing/2014/main" id="{EDF16FB4-16E3-4494-9A51-9866F1A1359B}"/>
              </a:ext>
            </a:extLst>
          </p:cNvPr>
          <p:cNvSpPr>
            <a:spLocks noGrp="1"/>
          </p:cNvSpPr>
          <p:nvPr>
            <p:ph sz="quarter" idx="12"/>
          </p:nvPr>
        </p:nvSpPr>
        <p:spPr/>
        <p:txBody>
          <a:bodyPr/>
          <a:lstStyle/>
          <a:p>
            <a:r>
              <a:rPr lang="en-US" sz="2200" dirty="0">
                <a:latin typeface="Sanserif"/>
              </a:rPr>
              <a:t>Line graph shows how Americans trust in government differs depending on executive, legislative core, or judicial branch. Trust in the executive branch dropped from 73% to 40% during Watergate, reached a high of 72% at the beginning of the Bush administration in 2002, dropping to 42% at the end, and dropping again after a brief search to 61% in 2009. Trust in the legislative brands has eroded steadily from 1972 two 2011 from 71% to 31%, recovering since then to 40% today. Trust in the judicial branch has been comparatively high ranging from 66% in 1972 to 80% in 1999, 65% in 2004, 76% in 2009, and 68% today.</a:t>
            </a:r>
            <a:endParaRPr lang="en-IN" sz="2200" dirty="0">
              <a:latin typeface="Sanserif"/>
            </a:endParaRPr>
          </a:p>
        </p:txBody>
      </p:sp>
      <p:sp>
        <p:nvSpPr>
          <p:cNvPr id="13" name="Text Placeholder 4">
            <a:extLst>
              <a:ext uri="{FF2B5EF4-FFF2-40B4-BE49-F238E27FC236}">
                <a16:creationId xmlns:a16="http://schemas.microsoft.com/office/drawing/2014/main" id="{C425ED0C-F457-43CC-BC5C-73C6B8539D5C}"/>
              </a:ext>
            </a:extLst>
          </p:cNvPr>
          <p:cNvSpPr>
            <a:spLocks noGrp="1"/>
          </p:cNvSpPr>
          <p:nvPr>
            <p:ph type="body" sz="quarter" idx="13"/>
          </p:nvPr>
        </p:nvSpPr>
        <p:spPr/>
        <p:txBody>
          <a:bodyPr/>
          <a:lstStyle/>
          <a:p>
            <a:r>
              <a:rPr kumimoji="0" lang="en-US" sz="9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900" b="0" i="0" u="none" strike="noStrike" kern="1200" cap="none" spc="0" normalizeH="0" baseline="0" noProof="1">
              <a:ln>
                <a:noFill/>
              </a:ln>
              <a:solidFill>
                <a:srgbClr val="000000"/>
              </a:solidFill>
              <a:effectLst/>
              <a:uLnTx/>
              <a:uFillTx/>
              <a:latin typeface="Sanserif"/>
            </a:endParaRPr>
          </a:p>
        </p:txBody>
      </p:sp>
      <p:sp>
        <p:nvSpPr>
          <p:cNvPr id="9" name="Slide Number Placeholder 5">
            <a:extLst>
              <a:ext uri="{FF2B5EF4-FFF2-40B4-BE49-F238E27FC236}">
                <a16:creationId xmlns:a16="http://schemas.microsoft.com/office/drawing/2014/main" id="{EB6ACACF-EBBC-4B7F-86A1-1ED9D1DF2E3B}"/>
              </a:ext>
            </a:extLst>
          </p:cNvPr>
          <p:cNvSpPr>
            <a:spLocks noGrp="1"/>
          </p:cNvSpPr>
          <p:nvPr>
            <p:ph type="sldNum" sz="quarter" idx="10"/>
          </p:nvPr>
        </p:nvSpPr>
        <p:spPr/>
        <p:txBody>
          <a:bodyPr/>
          <a:lstStyle/>
          <a:p>
            <a:fld id="{68151E55-6873-49E2-B8D5-2F265E6F1973}" type="slidenum">
              <a:rPr lang="en-US" smtClean="0">
                <a:latin typeface="Sanserif"/>
              </a:rPr>
              <a:pPr/>
              <a:t>52</a:t>
            </a:fld>
            <a:endParaRPr lang="en-US" dirty="0">
              <a:latin typeface="Sanserif"/>
            </a:endParaRPr>
          </a:p>
        </p:txBody>
      </p:sp>
    </p:spTree>
    <p:extLst>
      <p:ext uri="{BB962C8B-B14F-4D97-AF65-F5344CB8AC3E}">
        <p14:creationId xmlns:p14="http://schemas.microsoft.com/office/powerpoint/2010/main" val="590668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14F4654-0B91-49B1-9D1B-A5D21F5D7B7D}"/>
              </a:ext>
            </a:extLst>
          </p:cNvPr>
          <p:cNvSpPr>
            <a:spLocks noGrp="1"/>
          </p:cNvSpPr>
          <p:nvPr>
            <p:ph type="title"/>
          </p:nvPr>
        </p:nvSpPr>
        <p:spPr>
          <a:xfrm>
            <a:off x="857250" y="184036"/>
            <a:ext cx="7429500" cy="1233888"/>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Family Influences on Attitudes, Opinions, and Actions</a:t>
            </a:r>
            <a:endParaRPr lang="en-IN" dirty="0">
              <a:latin typeface="Sanserif"/>
            </a:endParaRPr>
          </a:p>
        </p:txBody>
      </p:sp>
      <p:sp>
        <p:nvSpPr>
          <p:cNvPr id="11" name="Content Placeholder 2">
            <a:extLst>
              <a:ext uri="{FF2B5EF4-FFF2-40B4-BE49-F238E27FC236}">
                <a16:creationId xmlns:a16="http://schemas.microsoft.com/office/drawing/2014/main" id="{4BB64186-D409-4E8A-B559-BC08FE853AB2}"/>
              </a:ext>
            </a:extLst>
          </p:cNvPr>
          <p:cNvSpPr>
            <a:spLocks noGrp="1"/>
          </p:cNvSpPr>
          <p:nvPr>
            <p:ph sz="quarter" idx="20"/>
          </p:nvPr>
        </p:nvSpPr>
        <p:spPr>
          <a:xfrm>
            <a:off x="457200" y="1524000"/>
            <a:ext cx="8305800" cy="4343400"/>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We learn whether our family members value civic activism by observing their actions and listening to their views.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Our families also influence what we believe.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While parents or older siblings may discuss specific issues or policies, their attitudes and outlook also shape children’s general political attitudes and ideology.</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1" u="none" strike="noStrike" kern="1200" cap="none" spc="0" normalizeH="0" baseline="0" noProof="0" dirty="0">
                <a:ln>
                  <a:noFill/>
                </a:ln>
                <a:solidFill>
                  <a:prstClr val="black"/>
                </a:solidFill>
                <a:effectLst/>
                <a:uLnTx/>
                <a:uFillTx/>
                <a:latin typeface="Sanserif"/>
                <a:cs typeface="+mn-cs"/>
              </a:rPr>
              <a:t>Weekly Reader </a:t>
            </a:r>
            <a:r>
              <a:rPr kumimoji="0" lang="en-US" altLang="en-US" sz="2400" b="0" i="0" u="none" strike="noStrike" kern="1200" cap="none" spc="0" normalizeH="0" baseline="0" noProof="0" dirty="0">
                <a:ln>
                  <a:noFill/>
                </a:ln>
                <a:solidFill>
                  <a:prstClr val="black"/>
                </a:solidFill>
                <a:effectLst/>
                <a:uLnTx/>
                <a:uFillTx/>
                <a:latin typeface="Sanserif"/>
                <a:cs typeface="+mn-cs"/>
              </a:rPr>
              <a:t>poll.</a:t>
            </a:r>
          </a:p>
        </p:txBody>
      </p:sp>
      <p:sp>
        <p:nvSpPr>
          <p:cNvPr id="7" name="Slide Number Placeholder 3">
            <a:extLst>
              <a:ext uri="{FF2B5EF4-FFF2-40B4-BE49-F238E27FC236}">
                <a16:creationId xmlns:a16="http://schemas.microsoft.com/office/drawing/2014/main" id="{542EFD74-C2DF-46A6-B7D7-64F919C09B56}"/>
              </a:ext>
            </a:extLst>
          </p:cNvPr>
          <p:cNvSpPr>
            <a:spLocks noGrp="1"/>
          </p:cNvSpPr>
          <p:nvPr>
            <p:ph type="sldNum" sz="quarter" idx="10"/>
          </p:nvPr>
        </p:nvSpPr>
        <p:spPr/>
        <p:txBody>
          <a:bodyPr/>
          <a:lstStyle/>
          <a:p>
            <a:fld id="{68151E55-6873-49E2-B8D5-2F265E6F1973}" type="slidenum">
              <a:rPr lang="en-US" smtClean="0">
                <a:latin typeface="Sanserif"/>
              </a:rPr>
              <a:pPr/>
              <a:t>6</a:t>
            </a:fld>
            <a:endParaRPr lang="en-US" dirty="0">
              <a:latin typeface="Sanserif"/>
            </a:endParaRPr>
          </a:p>
        </p:txBody>
      </p:sp>
    </p:spTree>
    <p:extLst>
      <p:ext uri="{BB962C8B-B14F-4D97-AF65-F5344CB8AC3E}">
        <p14:creationId xmlns:p14="http://schemas.microsoft.com/office/powerpoint/2010/main" val="404045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E9C9FE9-1663-4D36-A3A2-836AD4995709}"/>
              </a:ext>
            </a:extLst>
          </p:cNvPr>
          <p:cNvSpPr>
            <a:spLocks noGrp="1"/>
          </p:cNvSpPr>
          <p:nvPr>
            <p:ph type="title"/>
          </p:nvPr>
        </p:nvSpPr>
        <p:spPr>
          <a:xfrm>
            <a:off x="1485900" y="198783"/>
            <a:ext cx="5829300" cy="1204885"/>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Media’s Ever-Increasing Role in Socialization</a:t>
            </a:r>
            <a:endParaRPr lang="en-IN" dirty="0">
              <a:latin typeface="Sanserif"/>
            </a:endParaRPr>
          </a:p>
        </p:txBody>
      </p:sp>
      <p:sp>
        <p:nvSpPr>
          <p:cNvPr id="11" name="Content Placeholder 2">
            <a:extLst>
              <a:ext uri="{FF2B5EF4-FFF2-40B4-BE49-F238E27FC236}">
                <a16:creationId xmlns:a16="http://schemas.microsoft.com/office/drawing/2014/main" id="{FF7F84BB-22E8-44D1-8A4B-8B84D21EBF1D}"/>
              </a:ext>
            </a:extLst>
          </p:cNvPr>
          <p:cNvSpPr>
            <a:spLocks noGrp="1"/>
          </p:cNvSpPr>
          <p:nvPr>
            <p:ph sz="quarter" idx="20"/>
          </p:nvPr>
        </p:nvSpPr>
        <p:spPr>
          <a:xfrm>
            <a:off x="342900" y="1752600"/>
            <a:ext cx="8283512" cy="45720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Television, radio, social media, the Internet, and various forms of electronic entertainment and print media help shape our political perspectives.</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Help shape societal norms and reinforce core democratic values.</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Help to determine the national agenda.</a:t>
            </a:r>
          </a:p>
          <a:p>
            <a:pPr marL="290513" marR="0" lvl="1" indent="-290513"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Educate the public about policy issues.</a:t>
            </a:r>
          </a:p>
        </p:txBody>
      </p:sp>
      <p:sp>
        <p:nvSpPr>
          <p:cNvPr id="7" name="Slide Number Placeholder 3">
            <a:extLst>
              <a:ext uri="{FF2B5EF4-FFF2-40B4-BE49-F238E27FC236}">
                <a16:creationId xmlns:a16="http://schemas.microsoft.com/office/drawing/2014/main" id="{89942A54-5421-4992-A893-D3E1F886F993}"/>
              </a:ext>
            </a:extLst>
          </p:cNvPr>
          <p:cNvSpPr>
            <a:spLocks noGrp="1"/>
          </p:cNvSpPr>
          <p:nvPr>
            <p:ph type="sldNum" sz="quarter" idx="10"/>
          </p:nvPr>
        </p:nvSpPr>
        <p:spPr/>
        <p:txBody>
          <a:bodyPr/>
          <a:lstStyle/>
          <a:p>
            <a:fld id="{68151E55-6873-49E2-B8D5-2F265E6F1973}" type="slidenum">
              <a:rPr lang="en-US" smtClean="0">
                <a:latin typeface="Sanserif"/>
              </a:rPr>
              <a:pPr/>
              <a:t>7</a:t>
            </a:fld>
            <a:endParaRPr lang="en-US" dirty="0">
              <a:latin typeface="Sanserif"/>
            </a:endParaRPr>
          </a:p>
        </p:txBody>
      </p:sp>
    </p:spTree>
    <p:extLst>
      <p:ext uri="{BB962C8B-B14F-4D97-AF65-F5344CB8AC3E}">
        <p14:creationId xmlns:p14="http://schemas.microsoft.com/office/powerpoint/2010/main" val="318270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DF60513-B507-4CF2-80AD-8544227099CC}"/>
              </a:ext>
            </a:extLst>
          </p:cNvPr>
          <p:cNvSpPr>
            <a:spLocks noGrp="1"/>
          </p:cNvSpPr>
          <p:nvPr>
            <p:ph type="title"/>
          </p:nvPr>
        </p:nvSpPr>
        <p:spPr>
          <a:xfrm>
            <a:off x="2286000" y="76200"/>
            <a:ext cx="4457700" cy="1401416"/>
          </a:xfrm>
        </p:spPr>
        <p:txBody>
          <a:bodyPr>
            <a:norm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Schools, Patriotism, and Civic Participation</a:t>
            </a:r>
            <a:endParaRPr lang="en-IN" dirty="0">
              <a:latin typeface="Sanserif"/>
            </a:endParaRPr>
          </a:p>
        </p:txBody>
      </p:sp>
      <p:sp>
        <p:nvSpPr>
          <p:cNvPr id="11" name="Content Placeholder 2">
            <a:extLst>
              <a:ext uri="{FF2B5EF4-FFF2-40B4-BE49-F238E27FC236}">
                <a16:creationId xmlns:a16="http://schemas.microsoft.com/office/drawing/2014/main" id="{BB9D3577-8F4A-4A9B-B240-11AEA0DCB662}"/>
              </a:ext>
            </a:extLst>
          </p:cNvPr>
          <p:cNvSpPr>
            <a:spLocks noGrp="1"/>
          </p:cNvSpPr>
          <p:nvPr>
            <p:ph sz="quarter" idx="20"/>
          </p:nvPr>
        </p:nvSpPr>
        <p:spPr>
          <a:xfrm>
            <a:off x="342900" y="1752600"/>
            <a:ext cx="8283512" cy="45720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As early as preschool, children in the United States are socialized to believe in democracy and express patriotism.</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Schools socialize children to the concept of democracy by making the idea tangible for them.</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Research indicates that higher levels of education are associated with higher levels of political activism, which is passed through generations.</a:t>
            </a:r>
          </a:p>
        </p:txBody>
      </p:sp>
      <p:sp>
        <p:nvSpPr>
          <p:cNvPr id="7" name="Slide Number Placeholder 3">
            <a:extLst>
              <a:ext uri="{FF2B5EF4-FFF2-40B4-BE49-F238E27FC236}">
                <a16:creationId xmlns:a16="http://schemas.microsoft.com/office/drawing/2014/main" id="{7C242794-5803-43B4-B766-3968454038E3}"/>
              </a:ext>
            </a:extLst>
          </p:cNvPr>
          <p:cNvSpPr>
            <a:spLocks noGrp="1"/>
          </p:cNvSpPr>
          <p:nvPr>
            <p:ph type="sldNum" sz="quarter" idx="10"/>
          </p:nvPr>
        </p:nvSpPr>
        <p:spPr/>
        <p:txBody>
          <a:bodyPr/>
          <a:lstStyle/>
          <a:p>
            <a:fld id="{68151E55-6873-49E2-B8D5-2F265E6F1973}" type="slidenum">
              <a:rPr lang="en-US" smtClean="0">
                <a:latin typeface="Sanserif"/>
              </a:rPr>
              <a:pPr/>
              <a:t>8</a:t>
            </a:fld>
            <a:endParaRPr lang="en-US" dirty="0">
              <a:latin typeface="Sanserif"/>
            </a:endParaRPr>
          </a:p>
        </p:txBody>
      </p:sp>
    </p:spTree>
    <p:extLst>
      <p:ext uri="{BB962C8B-B14F-4D97-AF65-F5344CB8AC3E}">
        <p14:creationId xmlns:p14="http://schemas.microsoft.com/office/powerpoint/2010/main" val="104745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880F63-F539-4EF2-9108-CFA025008184}"/>
              </a:ext>
            </a:extLst>
          </p:cNvPr>
          <p:cNvSpPr>
            <a:spLocks noGrp="1"/>
          </p:cNvSpPr>
          <p:nvPr>
            <p:ph type="title"/>
          </p:nvPr>
        </p:nvSpPr>
        <p:spPr>
          <a:xfrm>
            <a:off x="1371600" y="154653"/>
            <a:ext cx="6667500" cy="1325216"/>
          </a:xfrm>
        </p:spPr>
        <p:txBody>
          <a:bodyPr>
            <a:norm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Religious Institutions: Faith as an Agent of Socialization</a:t>
            </a:r>
            <a:endParaRPr lang="en-IN" dirty="0">
              <a:latin typeface="Sanserif"/>
            </a:endParaRPr>
          </a:p>
        </p:txBody>
      </p:sp>
      <p:sp>
        <p:nvSpPr>
          <p:cNvPr id="11" name="Content Placeholder 2">
            <a:extLst>
              <a:ext uri="{FF2B5EF4-FFF2-40B4-BE49-F238E27FC236}">
                <a16:creationId xmlns:a16="http://schemas.microsoft.com/office/drawing/2014/main" id="{9757C2CA-2035-4BBE-BD57-818F8B9CF8F9}"/>
              </a:ext>
            </a:extLst>
          </p:cNvPr>
          <p:cNvSpPr>
            <a:spLocks noGrp="1"/>
          </p:cNvSpPr>
          <p:nvPr>
            <p:ph sz="quarter" idx="20"/>
          </p:nvPr>
        </p:nvSpPr>
        <p:spPr>
          <a:xfrm>
            <a:off x="403288" y="1676400"/>
            <a:ext cx="8223124" cy="4648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Predictor of the impact of religion on voting is not so much the religion an individual practices but how </a:t>
            </a:r>
            <a:r>
              <a:rPr kumimoji="0" lang="en-US" altLang="en-US" sz="2800" b="0" i="1" u="none" strike="noStrike" kern="1200" cap="none" spc="0" normalizeH="0" baseline="0" noProof="0" dirty="0">
                <a:ln>
                  <a:noFill/>
                </a:ln>
                <a:solidFill>
                  <a:prstClr val="black"/>
                </a:solidFill>
                <a:effectLst/>
                <a:uLnTx/>
                <a:uFillTx/>
                <a:latin typeface="Sanserif"/>
                <a:cs typeface="+mn-cs"/>
              </a:rPr>
              <a:t>regularly</a:t>
            </a:r>
            <a:r>
              <a:rPr kumimoji="0" lang="en-US" altLang="en-US" sz="2800" b="0" i="0" u="none" strike="noStrike" kern="1200" cap="none" spc="0" normalizeH="0" baseline="0" noProof="0" dirty="0">
                <a:ln>
                  <a:noFill/>
                </a:ln>
                <a:solidFill>
                  <a:prstClr val="black"/>
                </a:solidFill>
                <a:effectLst/>
                <a:uLnTx/>
                <a:uFillTx/>
                <a:latin typeface="Sanserif"/>
                <a:cs typeface="+mn-cs"/>
              </a:rPr>
              <a:t> he or she practices it.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general, those who regularly attend religious services are more likely to share conservative values—and support Republican candidates in general elections.</a:t>
            </a:r>
          </a:p>
          <a:p>
            <a:pPr marL="290513" marR="0" lvl="1" indent="-290513" defTabSz="457200" fontAlgn="auto">
              <a:lnSpc>
                <a:spcPct val="100000"/>
              </a:lnSpc>
              <a:spcBef>
                <a:spcPct val="20000"/>
              </a:spcBef>
              <a:spcAft>
                <a:spcPts val="0"/>
              </a:spcAft>
              <a:buClrTx/>
              <a:buSzTx/>
              <a:tabLst/>
              <a:defRPr/>
            </a:pPr>
            <a:r>
              <a:rPr lang="en-US" altLang="en-US" dirty="0">
                <a:solidFill>
                  <a:schemeClr val="tx1"/>
                </a:solidFill>
                <a:latin typeface="Calibri" panose="020F0502020204030204" pitchFamily="34" charset="0"/>
                <a:cs typeface="Calibri" panose="020F0502020204030204" pitchFamily="34" charset="0"/>
              </a:rPr>
              <a:t>Relationship is particularly strong among white Protestants but less so among Catholics and among African Americans.</a:t>
            </a:r>
          </a:p>
        </p:txBody>
      </p:sp>
      <p:sp>
        <p:nvSpPr>
          <p:cNvPr id="7" name="Slide Number Placeholder 3">
            <a:extLst>
              <a:ext uri="{FF2B5EF4-FFF2-40B4-BE49-F238E27FC236}">
                <a16:creationId xmlns:a16="http://schemas.microsoft.com/office/drawing/2014/main" id="{8C2ABA8F-28B3-42F6-ABC0-F5C9B691E582}"/>
              </a:ext>
            </a:extLst>
          </p:cNvPr>
          <p:cNvSpPr>
            <a:spLocks noGrp="1"/>
          </p:cNvSpPr>
          <p:nvPr>
            <p:ph type="sldNum" sz="quarter" idx="10"/>
          </p:nvPr>
        </p:nvSpPr>
        <p:spPr/>
        <p:txBody>
          <a:bodyPr/>
          <a:lstStyle/>
          <a:p>
            <a:fld id="{68151E55-6873-49E2-B8D5-2F265E6F1973}" type="slidenum">
              <a:rPr lang="en-US" smtClean="0">
                <a:latin typeface="Sanserif"/>
              </a:rPr>
              <a:pPr/>
              <a:t>9</a:t>
            </a:fld>
            <a:endParaRPr lang="en-US" dirty="0">
              <a:latin typeface="Sanserif"/>
            </a:endParaRPr>
          </a:p>
        </p:txBody>
      </p:sp>
    </p:spTree>
    <p:extLst>
      <p:ext uri="{BB962C8B-B14F-4D97-AF65-F5344CB8AC3E}">
        <p14:creationId xmlns:p14="http://schemas.microsoft.com/office/powerpoint/2010/main" val="2202413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docProps/app.xml><?xml version="1.0" encoding="utf-8"?>
<Properties xmlns="http://schemas.openxmlformats.org/officeDocument/2006/extended-properties" xmlns:vt="http://schemas.openxmlformats.org/officeDocument/2006/docPropsVTypes">
  <Template>2016_HarrisonADNtx5</Template>
  <TotalTime>6292</TotalTime>
  <Words>3880</Words>
  <Application>Microsoft Office PowerPoint</Application>
  <PresentationFormat>On-screen Show (4:3)</PresentationFormat>
  <Paragraphs>361</Paragraphs>
  <Slides>52</Slides>
  <Notes>2</Notes>
  <HiddenSlides>9</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52</vt:i4>
      </vt:variant>
    </vt:vector>
  </HeadingPairs>
  <TitlesOfParts>
    <vt:vector size="66" baseType="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ClosingMaster</vt:lpstr>
      <vt:lpstr>Chapter 6</vt:lpstr>
      <vt:lpstr>Political Socialization and Civic Participation</vt:lpstr>
      <vt:lpstr>The Process of Political Socialization</vt:lpstr>
      <vt:lpstr>Participating in Civic Life</vt:lpstr>
      <vt:lpstr>Agents of Socialization</vt:lpstr>
      <vt:lpstr>Family Influences on Attitudes, Opinions, and Actions</vt:lpstr>
      <vt:lpstr>The Media’s Ever-Increasing Role in Socialization</vt:lpstr>
      <vt:lpstr>Schools, Patriotism, and Civic Participation</vt:lpstr>
      <vt:lpstr>Religious Institutions: Faith as an Agent of Socialization</vt:lpstr>
      <vt:lpstr>Figure 6.1 Candidate Preference of Religious and Non-Religious Americans</vt:lpstr>
      <vt:lpstr>Peers and Group Norms</vt:lpstr>
      <vt:lpstr>Political and Community Leaders: Opinion Shapers</vt:lpstr>
      <vt:lpstr>Demographic Characteristics: Our Politics Are a Reflection of Us</vt:lpstr>
      <vt:lpstr>Race and Ethnicity</vt:lpstr>
      <vt:lpstr>Figure 6.2 Candidate Support by Racial and Ethnic Group</vt:lpstr>
      <vt:lpstr>Table 6.1 Latinx Party Identification by National Origin</vt:lpstr>
      <vt:lpstr>Gender</vt:lpstr>
      <vt:lpstr>Figure 6.3 Party Identification Among Men and Women</vt:lpstr>
      <vt:lpstr>Figure 6.4 Percentage of Registered Voters Saying Issue Should Be a Top Priority</vt:lpstr>
      <vt:lpstr>Geographic Region</vt:lpstr>
      <vt:lpstr>Figure 6.5 Ideology in the United States</vt:lpstr>
      <vt:lpstr>Figure 6.6 Levels of Religiosity in the United States</vt:lpstr>
      <vt:lpstr>Age and Events</vt:lpstr>
      <vt:lpstr>The Socialization and Opinions of Young Americans 1</vt:lpstr>
      <vt:lpstr>Figure 6.7 Support for Marijuana Legalization by Generation</vt:lpstr>
      <vt:lpstr>Table 6.2 Preferences for Size of Government by Generation</vt:lpstr>
      <vt:lpstr>The Socialization and Opinions of Young Americans 2</vt:lpstr>
      <vt:lpstr>Measuring Public Opinion</vt:lpstr>
      <vt:lpstr>How Public Opinion Polls Are Conducted</vt:lpstr>
      <vt:lpstr>Sampling 1</vt:lpstr>
      <vt:lpstr>Sampling 2</vt:lpstr>
      <vt:lpstr>Sampling Error</vt:lpstr>
      <vt:lpstr>Types of Political Polls</vt:lpstr>
      <vt:lpstr>What Americans Think About Politics</vt:lpstr>
      <vt:lpstr>The Most Important Problem</vt:lpstr>
      <vt:lpstr>Public Opinion About Government 1</vt:lpstr>
      <vt:lpstr>Public Opinion About Government 2</vt:lpstr>
      <vt:lpstr>Figure 6.8 Trust in Government to Handle International and Domestic Problems</vt:lpstr>
      <vt:lpstr>Figure 6.9 Trust in the Branches of Government</vt:lpstr>
      <vt:lpstr>Public Opinion About Government 3</vt:lpstr>
      <vt:lpstr>Review 1</vt:lpstr>
      <vt:lpstr>Review 2</vt:lpstr>
      <vt:lpstr>End of Main Content</vt:lpstr>
      <vt:lpstr>Accessibility Content: Text Alternatives for Images</vt:lpstr>
      <vt:lpstr>Figure 6.1 Candidate Preference of Religious and Non-Religious Americans - Text Alternative</vt:lpstr>
      <vt:lpstr>Figure 6.3 Party Identification Among Men and Women - Text Alternative</vt:lpstr>
      <vt:lpstr>Figure 6.4 Percentage of Registered Voters Saying Issue Should Be a Top Priority - Text Alternative</vt:lpstr>
      <vt:lpstr>Figure 6.5 Ideology in the United States - Text Alternative</vt:lpstr>
      <vt:lpstr>Figure 6.6 Levels of Religiosity in the United States - Text Alternative</vt:lpstr>
      <vt:lpstr>Figure 6.7 Support for Marijuana Legalization by Generation - Text Alternative</vt:lpstr>
      <vt:lpstr>Figure 6.8 Trust in Government to Handle International and Domestic Problems - Text Alternative</vt:lpstr>
      <vt:lpstr>Figure 6.9 Trust in the Branches of Government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Political Socialization and Public Opinion</dc:title>
  <dc:subject>American Democracy Now, 7e</dc:subject>
  <dc:creator>Brigid Callahan Harrison, Jean Wahl Harris, Michelle D. Deardorff</dc:creator>
  <cp:lastModifiedBy>Herrick, Rebekah</cp:lastModifiedBy>
  <cp:revision>627</cp:revision>
  <dcterms:created xsi:type="dcterms:W3CDTF">2008-10-22T16:53:51Z</dcterms:created>
  <dcterms:modified xsi:type="dcterms:W3CDTF">2022-05-16T01:47:54Z</dcterms:modified>
</cp:coreProperties>
</file>