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8" r:id="rId1"/>
    <p:sldMasterId id="2147484201" r:id="rId2"/>
    <p:sldMasterId id="2147484162" r:id="rId3"/>
    <p:sldMasterId id="2147484205" r:id="rId4"/>
    <p:sldMasterId id="2147484208" r:id="rId5"/>
    <p:sldMasterId id="2147484216" r:id="rId6"/>
    <p:sldMasterId id="2147484218" r:id="rId7"/>
    <p:sldMasterId id="2147484220" r:id="rId8"/>
    <p:sldMasterId id="2147484224" r:id="rId9"/>
  </p:sldMasterIdLst>
  <p:notesMasterIdLst>
    <p:notesMasterId r:id="rId52"/>
  </p:notesMasterIdLst>
  <p:handoutMasterIdLst>
    <p:handoutMasterId r:id="rId53"/>
  </p:handoutMasterIdLst>
  <p:sldIdLst>
    <p:sldId id="446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48" r:id="rId44"/>
    <p:sldId id="449" r:id="rId45"/>
    <p:sldId id="441" r:id="rId46"/>
    <p:sldId id="442" r:id="rId47"/>
    <p:sldId id="447" r:id="rId48"/>
    <p:sldId id="400" r:id="rId49"/>
    <p:sldId id="444" r:id="rId50"/>
    <p:sldId id="443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C8F9C759-C68A-4B63-897E-58D3590AB052}">
          <p14:sldIdLst>
            <p14:sldId id="446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  <p14:sldId id="449"/>
            <p14:sldId id="441"/>
            <p14:sldId id="442"/>
            <p14:sldId id="447"/>
          </p14:sldIdLst>
        </p14:section>
        <p14:section name="Appendix: Image Descriptions for Unsighted Students" id="{C6356D41-9F20-4F04-8B17-FABF7781F88E}">
          <p14:sldIdLst>
            <p14:sldId id="400"/>
            <p14:sldId id="444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FFE9B6"/>
    <a:srgbClr val="AF0000"/>
    <a:srgbClr val="FFE9B5"/>
    <a:srgbClr val="8AC8CD"/>
    <a:srgbClr val="95B5DF"/>
    <a:srgbClr val="D1E4EF"/>
    <a:srgbClr val="B3C9E7"/>
    <a:srgbClr val="F4C86C"/>
    <a:srgbClr val="F4B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4" autoAdjust="0"/>
    <p:restoredTop sz="86391" autoAdjust="0"/>
  </p:normalViewPr>
  <p:slideViewPr>
    <p:cSldViewPr>
      <p:cViewPr varScale="1">
        <p:scale>
          <a:sx n="64" d="100"/>
          <a:sy n="64" d="100"/>
        </p:scale>
        <p:origin x="7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0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theme" Target="theme/theme1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8DBE4-AFEF-452A-AB0E-EC5D5B21E7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55D87-2098-41E6-9CAB-1AB13F7A27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2B3C0-C726-4CE7-BDF8-1C1D99B0EBB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A7A9D-9331-4823-8F6A-7A055D5561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8D850-6175-422C-86F9-7736BE47C9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4CA67-E1B0-4E67-9222-8F681AA49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0DCA12-2123-4DC2-99E4-D065727CE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DCA12-2123-4DC2-99E4-D065727CEC3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FFF49-F1E4-4199-9AF0-8738C62FD86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11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8648" y="3124200"/>
            <a:ext cx="6245352" cy="20574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3581400"/>
            <a:ext cx="56388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76600" y="4260273"/>
            <a:ext cx="5638800" cy="692727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anchor="ctr"/>
          <a:lstStyle>
            <a:lvl1pPr marL="0" indent="0" algn="r">
              <a:buNone/>
              <a:defRPr sz="2200" b="0" i="1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2pPr>
            <a:lvl3pPr marL="9144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3pPr>
            <a:lvl4pPr marL="13716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4pPr>
            <a:lvl5pPr marL="18288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486525"/>
            <a:ext cx="3048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569B-17B2-4BBD-A6C9-F3ED66584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93408"/>
            <a:ext cx="9144000" cy="142875"/>
          </a:xfrm>
        </p:spPr>
        <p:txBody>
          <a:bodyPr/>
          <a:lstStyle>
            <a:lvl1pPr marL="0" indent="0">
              <a:buNone/>
              <a:defRPr kumimoji="0" lang="en-US" sz="800" b="0" i="0" u="none" strike="noStrike" kern="1200" cap="none" spc="0" normalizeH="0" baseline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10695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06984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199"/>
            <a:ext cx="8229600" cy="4953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2800"/>
            </a:lvl1pPr>
            <a:lvl2pPr marL="290513" indent="-285750">
              <a:buFont typeface="Arial" panose="020B0604020202020204" pitchFamily="34" charset="0"/>
              <a:buChar char="•"/>
              <a:defRPr sz="2400"/>
            </a:lvl2pPr>
            <a:lvl3pPr marL="568325" indent="-228600">
              <a:defRPr sz="2000"/>
            </a:lvl3pPr>
            <a:lvl4pPr marL="914400" indent="-22860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051531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609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19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5093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106984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60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60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99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102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102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13413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106984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239962"/>
            <a:ext cx="4040188" cy="431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002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9962"/>
            <a:ext cx="4041775" cy="431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72601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430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28800"/>
            <a:ext cx="4040188" cy="47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47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1993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685800"/>
            <a:ext cx="6629400" cy="579729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2486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7146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19449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8255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106984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229600" cy="47243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2800"/>
            </a:lvl1pPr>
            <a:lvl2pPr marL="285750" indent="-285750">
              <a:buFont typeface="Arial" panose="020B0604020202020204" pitchFamily="34" charset="0"/>
              <a:buChar char="•"/>
              <a:defRPr sz="2400"/>
            </a:lvl2pPr>
            <a:lvl3pPr marL="574675" indent="-228600">
              <a:defRPr sz="2000"/>
            </a:lvl3pPr>
            <a:lvl4pPr marL="855663" indent="-22860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5532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AC264-7552-41D4-BAF5-978FFE2413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693408"/>
            <a:ext cx="9144000" cy="152400"/>
          </a:xfrm>
        </p:spPr>
        <p:txBody>
          <a:bodyPr/>
          <a:lstStyle>
            <a:lvl1pPr marL="0" indent="0">
              <a:buNone/>
              <a:defRPr kumimoji="0" lang="en-US" sz="800" b="0" i="0" u="none" strike="noStrike" kern="1200" cap="none" spc="0" normalizeH="0" baseline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2981021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8700" y="22860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7673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8700" y="22860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75772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990600"/>
            <a:ext cx="9144000" cy="5410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media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3700" y="6382757"/>
            <a:ext cx="3276600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Click above to play video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0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990600"/>
            <a:ext cx="9144000" cy="5410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media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3700" y="6382757"/>
            <a:ext cx="3276600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Click above to play video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379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8648" y="3429000"/>
            <a:ext cx="6245352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3581400"/>
            <a:ext cx="56388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76600" y="4260273"/>
            <a:ext cx="56388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2pPr>
            <a:lvl3pPr marL="9144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3pPr>
            <a:lvl4pPr marL="13716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4pPr>
            <a:lvl5pPr marL="1828800" indent="0" algn="r">
              <a:buNone/>
              <a:defRPr sz="22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486525"/>
            <a:ext cx="3048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4530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or_Picture with Caption and Jump to Long Desc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8700" y="22860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6505575"/>
            <a:ext cx="2743200" cy="172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  <a:lvl5pPr>
              <a:defRPr/>
            </a:lvl5pPr>
          </a:lstStyle>
          <a:p>
            <a:pPr lvl="0"/>
            <a:r>
              <a:rPr lang="en-US" sz="800" dirty="0"/>
              <a:t>Jump to long image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84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_Content and_Picture with Caption and Jump to Long Desc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2100" y="228600"/>
            <a:ext cx="30099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678413"/>
            <a:ext cx="3048000" cy="1795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6505575"/>
            <a:ext cx="2743200" cy="172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  <a:lvl5pPr>
              <a:defRPr/>
            </a:lvl5pPr>
          </a:lstStyle>
          <a:p>
            <a:pPr lvl="0"/>
            <a:r>
              <a:rPr lang="en-US" sz="800" dirty="0"/>
              <a:t>Jump to long image 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00100" y="228600"/>
            <a:ext cx="44958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231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ck_Title and Content with Jump to Long Image Desc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609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1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2800"/>
            </a:lvl1pPr>
            <a:lvl2pPr marL="290513" indent="-285750"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6510528"/>
            <a:ext cx="2743200" cy="1737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pPr lvl="0"/>
            <a:r>
              <a:rPr lang="en-US" sz="800" dirty="0"/>
              <a:t>Jump back to slide containing original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4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  <a:latin typeface="Calibri (Body)"/>
                <a:cs typeface="Times New Roman" panose="02020603050405020304" pitchFamily="18" charset="0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alibri (Body)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4266"/>
          </a:xfr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pPr defTabSz="342900">
              <a:spcBef>
                <a:spcPct val="2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1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607858"/>
            <a:ext cx="6980170" cy="11305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Calibri (Body)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Calibri (Body)"/>
                <a:cs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C51BAD-E0A8-4457-966F-5FA319C95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37313"/>
            <a:ext cx="9144000" cy="420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err="1"/>
              <a:t>Coprright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801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622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433192" y="2608290"/>
            <a:ext cx="3673328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33192" y="3117248"/>
            <a:ext cx="3673328" cy="14055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US" sz="2000" b="1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Presentation Subtitle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Lecture PowerPoint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62626" y="4557522"/>
            <a:ext cx="36144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2404" y="4609280"/>
            <a:ext cx="3682396" cy="1188720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750"/>
              </a:spcAft>
              <a:defRPr sz="1200" b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>
              <a:spcBef>
                <a:spcPts val="600"/>
              </a:spcBef>
            </a:pPr>
            <a:r>
              <a:rPr lang="en-US" sz="1050" dirty="0">
                <a:solidFill>
                  <a:srgbClr val="1E3482"/>
                </a:solidFill>
                <a:latin typeface="+mj-lt"/>
              </a:rPr>
              <a:t>Book Title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Subtitle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AA0555"/>
                </a:solidFill>
                <a:latin typeface="+mj-lt"/>
              </a:rPr>
              <a:t>Edition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Author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371600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20XX McGraw-Hill. All rights reserved. Authorized only for instructor use in the classroom.</a:t>
            </a:r>
          </a:p>
          <a:p>
            <a:pPr>
              <a:defRPr/>
            </a:pPr>
            <a:r>
              <a:rPr lang="en-US" sz="700">
                <a:solidFill>
                  <a:srgbClr val="000000"/>
                </a:solidFill>
              </a:rPr>
              <a:t>No reproduction or further distribution permitted without the prior written consent of McGraw-Hill.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50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- EXTR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Title 1">
            <a:extLst>
              <a:ext uri="{FF2B5EF4-FFF2-40B4-BE49-F238E27FC236}">
                <a16:creationId xmlns:a16="http://schemas.microsoft.com/office/drawing/2014/main" id="{DDD6C561-8E82-4789-A8FD-32A79AFD55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8784"/>
            <a:ext cx="8458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dirty="0">
                <a:solidFill>
                  <a:srgbClr val="B4000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A362111-DA48-43CE-8AC3-BD67F497EE0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2900" y="1524000"/>
            <a:ext cx="8458200" cy="4800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800">
                <a:latin typeface="Calibri (Body)"/>
                <a:cs typeface="Times New Roman" panose="02020603050405020304" pitchFamily="18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400">
                <a:latin typeface="Calibri (Body)"/>
                <a:cs typeface="Times New Roman" panose="02020603050405020304" pitchFamily="18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latin typeface="Calibri (Body)"/>
                <a:cs typeface="Times New Roman" panose="02020603050405020304" pitchFamily="18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Calibri (Body)"/>
                <a:cs typeface="Times New Roman" panose="02020603050405020304" pitchFamily="18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600">
                <a:latin typeface="Calibri (Body)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Image Credit 4">
            <a:extLst>
              <a:ext uri="{FF2B5EF4-FFF2-40B4-BE49-F238E27FC236}">
                <a16:creationId xmlns:a16="http://schemas.microsoft.com/office/drawing/2014/main" id="{E72DF78C-0D1D-4F01-A36B-63BB3F02E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2570" y="6682928"/>
            <a:ext cx="6932612" cy="184469"/>
          </a:xfrm>
        </p:spPr>
        <p:txBody>
          <a:bodyPr rIns="0" anchor="ctr" anchorCtr="0">
            <a:noAutofit/>
          </a:bodyPr>
          <a:lstStyle>
            <a:lvl1pPr algn="r">
              <a:defRPr lang="en-US" sz="9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Insert Image Credit Here</a:t>
            </a:r>
          </a:p>
        </p:txBody>
      </p:sp>
      <p:sp>
        <p:nvSpPr>
          <p:cNvPr id="7" name="Appendix Link 4">
            <a:extLst>
              <a:ext uri="{FF2B5EF4-FFF2-40B4-BE49-F238E27FC236}">
                <a16:creationId xmlns:a16="http://schemas.microsoft.com/office/drawing/2014/main" id="{8B7188FB-1E61-4BA2-B6F7-DFACBDE3A00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69600" y="6400800"/>
            <a:ext cx="2404800" cy="190800"/>
          </a:xfrm>
        </p:spPr>
        <p:txBody>
          <a:bodyPr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616356B-CC93-4F4E-B595-6EA3C0D26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>
            <a:lvl1pPr>
              <a:defRPr sz="900">
                <a:latin typeface="Calibri (Body)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 1">
            <a:extLst>
              <a:ext uri="{FF2B5EF4-FFF2-40B4-BE49-F238E27FC236}">
                <a16:creationId xmlns:a16="http://schemas.microsoft.com/office/drawing/2014/main" id="{3D0D8C85-F56C-4538-B55D-157BD6D94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646" y="198000"/>
            <a:ext cx="846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B40000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EF80F99-A396-44B3-94AB-AEC6C5935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2646" y="1524000"/>
            <a:ext cx="8460000" cy="2362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latin typeface="Calibri (Body)"/>
                <a:cs typeface="Times New Roman" panose="02020603050405020304" pitchFamily="18" charset="0"/>
              </a:defRPr>
            </a:lvl1pPr>
            <a:lvl2pPr marL="342900" indent="-257175">
              <a:spcBef>
                <a:spcPts val="0"/>
              </a:spcBef>
              <a:spcAft>
                <a:spcPts val="600"/>
              </a:spcAft>
              <a:buClr>
                <a:srgbClr val="9B3700"/>
              </a:buClr>
              <a:buFont typeface="Arial" panose="020B0604020202020204" pitchFamily="34" charset="0"/>
              <a:buChar char="•"/>
              <a:defRPr sz="2400">
                <a:latin typeface="Calibri (Body)"/>
                <a:cs typeface="Times New Roman" panose="02020603050405020304" pitchFamily="18" charset="0"/>
              </a:defRPr>
            </a:lvl2pPr>
            <a:lvl3pPr marL="617220" indent="-205740">
              <a:spcBef>
                <a:spcPts val="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000">
                <a:latin typeface="Calibri (Body)"/>
                <a:cs typeface="Times New Roman" panose="02020603050405020304" pitchFamily="18" charset="0"/>
              </a:defRPr>
            </a:lvl3pPr>
            <a:lvl4pPr marL="891540" indent="-205740">
              <a:spcBef>
                <a:spcPts val="900"/>
              </a:spcBef>
              <a:spcAft>
                <a:spcPts val="45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65860" indent="-171450"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Slide Content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BDB1F3D1-701A-43B1-8413-640C37A6885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42646" y="3810000"/>
            <a:ext cx="8460000" cy="2362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latin typeface="Calibri (Body)"/>
                <a:cs typeface="Times New Roman" panose="02020603050405020304" pitchFamily="18" charset="0"/>
              </a:defRPr>
            </a:lvl1pPr>
            <a:lvl2pPr marL="342900" indent="-257175">
              <a:spcBef>
                <a:spcPts val="0"/>
              </a:spcBef>
              <a:spcAft>
                <a:spcPts val="600"/>
              </a:spcAft>
              <a:buClr>
                <a:srgbClr val="9B3700"/>
              </a:buClr>
              <a:buFont typeface="Arial" panose="020B0604020202020204" pitchFamily="34" charset="0"/>
              <a:buChar char="•"/>
              <a:defRPr sz="2400">
                <a:latin typeface="Calibri (Body)"/>
                <a:cs typeface="Times New Roman" panose="02020603050405020304" pitchFamily="18" charset="0"/>
              </a:defRPr>
            </a:lvl2pPr>
            <a:lvl3pPr marL="617220" indent="-205740">
              <a:spcBef>
                <a:spcPts val="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000">
                <a:latin typeface="Calibri (Body)"/>
                <a:cs typeface="Times New Roman" panose="02020603050405020304" pitchFamily="18" charset="0"/>
              </a:defRPr>
            </a:lvl3pPr>
            <a:lvl4pPr marL="891540" indent="-205740">
              <a:spcBef>
                <a:spcPts val="900"/>
              </a:spcBef>
              <a:spcAft>
                <a:spcPts val="45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65860" indent="-171450"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961B-C096-491A-A365-5441FE69A5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6673850"/>
            <a:ext cx="7712075" cy="160338"/>
          </a:xfrm>
        </p:spPr>
        <p:txBody>
          <a:bodyPr/>
          <a:lstStyle>
            <a:lvl1pPr algn="ctr">
              <a:defRPr sz="800"/>
            </a:lvl1pPr>
          </a:lstStyle>
          <a:p>
            <a:pPr lvl="0"/>
            <a:r>
              <a:rPr lang="en-US" dirty="0"/>
              <a:t>Insert image credit here</a:t>
            </a:r>
            <a:endParaRPr lang="en-IN" dirty="0"/>
          </a:p>
        </p:txBody>
      </p:sp>
      <p:sp>
        <p:nvSpPr>
          <p:cNvPr id="8" name="Appendix Link 4">
            <a:extLst>
              <a:ext uri="{FF2B5EF4-FFF2-40B4-BE49-F238E27FC236}">
                <a16:creationId xmlns:a16="http://schemas.microsoft.com/office/drawing/2014/main" id="{EFCBD1D0-5775-41B6-A991-C185CFF7996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69600" y="6400800"/>
            <a:ext cx="2404800" cy="190800"/>
          </a:xfrm>
        </p:spPr>
        <p:txBody>
          <a:bodyPr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A85811D5-C2F0-4F97-8142-E218D74E6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>
            <a:lvl1pPr>
              <a:defRPr sz="900">
                <a:latin typeface="Calibri (Body)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81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 1">
            <a:extLst>
              <a:ext uri="{FF2B5EF4-FFF2-40B4-BE49-F238E27FC236}">
                <a16:creationId xmlns:a16="http://schemas.microsoft.com/office/drawing/2014/main" id="{3D0D8C85-F56C-4538-B55D-157BD6D94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646" y="198000"/>
            <a:ext cx="846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B40000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EF80F99-A396-44B3-94AB-AEC6C5935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2646" y="1524000"/>
            <a:ext cx="40752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latin typeface="Calibri (Body)"/>
                <a:cs typeface="Times New Roman" panose="02020603050405020304" pitchFamily="18" charset="0"/>
              </a:defRPr>
            </a:lvl1pPr>
            <a:lvl2pPr marL="342900" indent="-257175">
              <a:spcBef>
                <a:spcPts val="0"/>
              </a:spcBef>
              <a:spcAft>
                <a:spcPts val="600"/>
              </a:spcAft>
              <a:buClr>
                <a:srgbClr val="9B3700"/>
              </a:buClr>
              <a:buFont typeface="Arial" panose="020B0604020202020204" pitchFamily="34" charset="0"/>
              <a:buChar char="•"/>
              <a:defRPr sz="2400">
                <a:latin typeface="Calibri (Body)"/>
                <a:cs typeface="Times New Roman" panose="02020603050405020304" pitchFamily="18" charset="0"/>
              </a:defRPr>
            </a:lvl2pPr>
            <a:lvl3pPr marL="617220" indent="-205740">
              <a:spcBef>
                <a:spcPts val="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000">
                <a:latin typeface="Calibri (Body)"/>
                <a:cs typeface="Times New Roman" panose="02020603050405020304" pitchFamily="18" charset="0"/>
              </a:defRPr>
            </a:lvl3pPr>
            <a:lvl4pPr marL="891540" indent="-205740">
              <a:spcBef>
                <a:spcPts val="900"/>
              </a:spcBef>
              <a:spcAft>
                <a:spcPts val="45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65860" indent="-171450"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Slide Content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BDB1F3D1-701A-43B1-8413-640C37A6885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6154" y="1524000"/>
            <a:ext cx="40752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latin typeface="Calibri (Body)"/>
                <a:cs typeface="Times New Roman" panose="02020603050405020304" pitchFamily="18" charset="0"/>
              </a:defRPr>
            </a:lvl1pPr>
            <a:lvl2pPr marL="342900" indent="-257175">
              <a:spcBef>
                <a:spcPts val="0"/>
              </a:spcBef>
              <a:spcAft>
                <a:spcPts val="600"/>
              </a:spcAft>
              <a:buClr>
                <a:srgbClr val="9B3700"/>
              </a:buClr>
              <a:buFont typeface="Arial" panose="020B0604020202020204" pitchFamily="34" charset="0"/>
              <a:buChar char="•"/>
              <a:defRPr sz="2400">
                <a:latin typeface="Calibri (Body)"/>
                <a:cs typeface="Times New Roman" panose="02020603050405020304" pitchFamily="18" charset="0"/>
              </a:defRPr>
            </a:lvl2pPr>
            <a:lvl3pPr marL="617220" indent="-205740">
              <a:spcBef>
                <a:spcPts val="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000">
                <a:latin typeface="Calibri (Body)"/>
                <a:cs typeface="Times New Roman" panose="02020603050405020304" pitchFamily="18" charset="0"/>
              </a:defRPr>
            </a:lvl3pPr>
            <a:lvl4pPr marL="891540" indent="-205740">
              <a:spcBef>
                <a:spcPts val="900"/>
              </a:spcBef>
              <a:spcAft>
                <a:spcPts val="45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65860" indent="-171450"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Image Credit 5">
            <a:extLst>
              <a:ext uri="{FF2B5EF4-FFF2-40B4-BE49-F238E27FC236}">
                <a16:creationId xmlns:a16="http://schemas.microsoft.com/office/drawing/2014/main" id="{FC4BA145-4152-484C-BBD5-C60A9D8045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92263" y="6686746"/>
            <a:ext cx="6932612" cy="16139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Insert Image Credit Here</a:t>
            </a:r>
          </a:p>
        </p:txBody>
      </p:sp>
      <p:sp>
        <p:nvSpPr>
          <p:cNvPr id="9" name="Appendix Link 4">
            <a:extLst>
              <a:ext uri="{FF2B5EF4-FFF2-40B4-BE49-F238E27FC236}">
                <a16:creationId xmlns:a16="http://schemas.microsoft.com/office/drawing/2014/main" id="{85115D90-EE82-47AB-A6BC-DFEF29E2F94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69600" y="6400800"/>
            <a:ext cx="2404800" cy="190800"/>
          </a:xfrm>
        </p:spPr>
        <p:txBody>
          <a:bodyPr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6E8E6CA-4930-40B6-B110-A411FF979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>
            <a:lvl1pPr>
              <a:defRPr sz="900">
                <a:latin typeface="Calibri (Body)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LUS_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 1">
            <a:extLst>
              <a:ext uri="{FF2B5EF4-FFF2-40B4-BE49-F238E27FC236}">
                <a16:creationId xmlns:a16="http://schemas.microsoft.com/office/drawing/2014/main" id="{38A07930-AB41-4C2A-B51A-FE9D9CCD4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000" y="198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3600" dirty="0">
                <a:solidFill>
                  <a:srgbClr val="B40000"/>
                </a:solidFill>
              </a:defRPr>
            </a:lvl1pPr>
          </a:lstStyle>
          <a:p>
            <a:pPr lvl="0" algn="ctr"/>
            <a:r>
              <a:rPr lang="en-US" dirty="0"/>
              <a:t>Slide Title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9714154-AF96-4E41-9C12-92237B79035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000" y="1524000"/>
            <a:ext cx="8460000" cy="457200"/>
          </a:xfrm>
        </p:spPr>
        <p:txBody>
          <a:bodyPr>
            <a:noAutofit/>
          </a:bodyPr>
          <a:lstStyle>
            <a:lvl1pPr>
              <a:defRPr sz="2800">
                <a:latin typeface="Calibri (Body)"/>
                <a:cs typeface="Times New Roman" panose="02020603050405020304" pitchFamily="18" charset="0"/>
              </a:defRPr>
            </a:lvl1pPr>
            <a:lvl2pPr>
              <a:defRPr sz="2400">
                <a:latin typeface="Calibri (Body)"/>
              </a:defRPr>
            </a:lvl2pPr>
            <a:lvl3pPr>
              <a:defRPr sz="2400">
                <a:latin typeface="Calibri (Body)"/>
              </a:defRPr>
            </a:lvl3pPr>
            <a:lvl4pPr>
              <a:defRPr sz="2400">
                <a:latin typeface="Calibri (Body)"/>
              </a:defRPr>
            </a:lvl4pPr>
            <a:lvl5pPr>
              <a:defRPr sz="2400">
                <a:latin typeface="Calibri (Body)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1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5E76B15F-F418-437A-9667-808069D61A2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000" y="2133600"/>
            <a:ext cx="8460000" cy="457200"/>
          </a:xfrm>
        </p:spPr>
        <p:txBody>
          <a:bodyPr>
            <a:noAutofit/>
          </a:bodyPr>
          <a:lstStyle>
            <a:lvl1pPr>
              <a:defRPr lang="en-US" sz="28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2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FE5659B1-C523-48B0-8F94-C14174EA7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2000" y="2675182"/>
            <a:ext cx="8460000" cy="5588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3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3EFBD9E4-1992-4FF6-8639-498C6A828C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000" y="3389974"/>
            <a:ext cx="8460000" cy="5588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4</a:t>
            </a:r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7B38EE77-54FE-4BAF-8298-4A674CBF28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000" y="4077050"/>
            <a:ext cx="8460000" cy="5588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5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4DCD4EF9-45E3-4449-8C53-F5BA2B33D0E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000" y="4724401"/>
            <a:ext cx="8460000" cy="558801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6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339D8DFC-B6FA-47FD-8F4B-D342238E57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000" y="5435078"/>
            <a:ext cx="8460000" cy="568325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Content 7</a:t>
            </a:r>
          </a:p>
        </p:txBody>
      </p:sp>
      <p:sp>
        <p:nvSpPr>
          <p:cNvPr id="37" name="Image Credit 10">
            <a:extLst>
              <a:ext uri="{FF2B5EF4-FFF2-40B4-BE49-F238E27FC236}">
                <a16:creationId xmlns:a16="http://schemas.microsoft.com/office/drawing/2014/main" id="{56933D97-ADC9-4BDA-81B1-AC8D9F532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2570" y="6673501"/>
            <a:ext cx="6932612" cy="184469"/>
          </a:xfrm>
        </p:spPr>
        <p:txBody>
          <a:bodyPr rIns="0" anchor="ctr" anchorCtr="0">
            <a:noAutofit/>
          </a:bodyPr>
          <a:lstStyle>
            <a:lvl1pPr algn="r">
              <a:defRPr lang="en-US" sz="900" kern="1200" dirty="0">
                <a:solidFill>
                  <a:schemeClr val="tx2"/>
                </a:solidFill>
                <a:latin typeface="Calibri (Body)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Insert Image Credit Here</a:t>
            </a:r>
          </a:p>
        </p:txBody>
      </p:sp>
      <p:sp>
        <p:nvSpPr>
          <p:cNvPr id="13" name="Appendix Link 4">
            <a:extLst>
              <a:ext uri="{FF2B5EF4-FFF2-40B4-BE49-F238E27FC236}">
                <a16:creationId xmlns:a16="http://schemas.microsoft.com/office/drawing/2014/main" id="{781A3846-ACB8-4249-9362-9258BD0C6A2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69600" y="6400800"/>
            <a:ext cx="2404800" cy="190800"/>
          </a:xfrm>
        </p:spPr>
        <p:txBody>
          <a:bodyPr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8" name="Slide Number Placeholder 11">
            <a:extLst>
              <a:ext uri="{FF2B5EF4-FFF2-40B4-BE49-F238E27FC236}">
                <a16:creationId xmlns:a16="http://schemas.microsoft.com/office/drawing/2014/main" id="{77E6A768-18A5-4407-9CEE-90462E70A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81999"/>
            <a:ext cx="355840" cy="161396"/>
          </a:xfrm>
        </p:spPr>
        <p:txBody>
          <a:bodyPr/>
          <a:lstStyle>
            <a:lvl1pPr>
              <a:defRPr sz="900">
                <a:latin typeface="Calibri (Body)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97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50" y="381447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2" y="1005698"/>
            <a:ext cx="2443579" cy="2443579"/>
          </a:xfrm>
          <a:prstGeom prst="rect">
            <a:avLst/>
          </a:prstGeom>
        </p:spPr>
      </p:pic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7" y="3759738"/>
            <a:ext cx="568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Because learning changes everything.</a:t>
            </a:r>
            <a:r>
              <a:rPr kumimoji="0" lang="en-US" sz="2000" b="0" i="0" u="none" strike="noStrike" kern="1200" cap="none" spc="3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endParaRPr kumimoji="0" lang="en-US" sz="2000" b="0" i="0" u="none" strike="noStrike" kern="1200" cap="none" spc="3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Body)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6" y="5292176"/>
            <a:ext cx="260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+mn-ea"/>
                <a:cs typeface="Times New Roman" panose="02020603050405020304" pitchFamily="18" charset="0"/>
              </a:rPr>
              <a:t>www.mheducation.com</a:t>
            </a:r>
          </a:p>
        </p:txBody>
      </p:sp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5"/>
            <a:ext cx="9144000" cy="370936"/>
          </a:xfrm>
        </p:spPr>
        <p:txBody>
          <a:bodyPr/>
          <a:lstStyle>
            <a:lvl1pPr algn="ctr">
              <a:defRPr sz="800">
                <a:latin typeface="Calibri (Body)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20XX McGraw-Hill. All rights reserved. Authorized only for instructor use in the classroom.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No reproduction or further distribution permitted without the prior written consent of McGraw-Hill.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28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8"/>
            <a:ext cx="769691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5"/>
            <a:ext cx="342900" cy="1438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000" y="198000"/>
            <a:ext cx="8460000" cy="81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AF000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Appendix Title - Text Alternative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CFBE1A-8155-4B68-803A-1CB4404DBE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800" y="1066801"/>
            <a:ext cx="2980800" cy="250825"/>
          </a:xfrm>
        </p:spPr>
        <p:txBody>
          <a:bodyPr anchor="ctr">
            <a:noAutofit/>
          </a:bodyPr>
          <a:lstStyle>
            <a:lvl1pPr algn="ctr">
              <a:defRPr sz="900">
                <a:latin typeface="Calibri (Body)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8A9D907-A1B3-4E65-A793-5004CBDB4B0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001" y="1371600"/>
            <a:ext cx="8459999" cy="4876800"/>
          </a:xfrm>
        </p:spPr>
        <p:txBody>
          <a:bodyPr>
            <a:noAutofit/>
          </a:bodyPr>
          <a:lstStyle>
            <a:lvl1pPr>
              <a:defRPr sz="2000">
                <a:latin typeface="Calibri (Body)"/>
                <a:cs typeface="Times New Roman" panose="02020603050405020304" pitchFamily="18" charset="0"/>
              </a:defRPr>
            </a:lvl1pPr>
            <a:lvl2pPr>
              <a:defRPr sz="2100">
                <a:latin typeface="Calibri (Body)"/>
              </a:defRPr>
            </a:lvl2pPr>
            <a:lvl3pPr>
              <a:defRPr sz="2100">
                <a:latin typeface="Calibri (Body)"/>
              </a:defRPr>
            </a:lvl3pPr>
            <a:lvl4pPr>
              <a:defRPr sz="2100">
                <a:latin typeface="Calibri (Body)"/>
              </a:defRPr>
            </a:lvl4pPr>
            <a:lvl5pPr>
              <a:defRPr sz="2100">
                <a:latin typeface="Calibri (Body)"/>
              </a:defRPr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75013BC-66C3-4B7A-8117-CDC3C96CE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800" y="6324601"/>
            <a:ext cx="2980800" cy="250825"/>
          </a:xfrm>
        </p:spPr>
        <p:txBody>
          <a:bodyPr anchor="ctr">
            <a:noAutofit/>
          </a:bodyPr>
          <a:lstStyle>
            <a:lvl1pPr algn="ctr">
              <a:defRPr sz="900">
                <a:latin typeface="Calibri (Body)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81999"/>
            <a:ext cx="355840" cy="161396"/>
          </a:xfrm>
        </p:spPr>
        <p:txBody>
          <a:bodyPr/>
          <a:lstStyle>
            <a:lvl1pPr>
              <a:defRPr sz="900">
                <a:latin typeface="Calibri (Body)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1"/>
            <a:ext cx="8458200" cy="678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algn="ctr"/>
            <a:r>
              <a:rPr lang="en-US" dirty="0"/>
              <a:t>Slide Title</a:t>
            </a:r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dirty="0">
                <a:latin typeface="Calibri (Body)"/>
                <a:cs typeface="Times New Roman" panose="02020603050405020304" pitchFamily="18" charset="0"/>
              </a:defRPr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4" name="Image Identifier 1">
            <a:extLst>
              <a:ext uri="{FF2B5EF4-FFF2-40B4-BE49-F238E27FC236}">
                <a16:creationId xmlns:a16="http://schemas.microsoft.com/office/drawing/2014/main" id="{06B6FD09-21E6-4C44-B034-2825B085D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125" y="1410562"/>
            <a:ext cx="4078224" cy="393192"/>
          </a:xfrm>
        </p:spPr>
        <p:txBody>
          <a:bodyPr anchor="ctr">
            <a:noAutofit/>
          </a:bodyPr>
          <a:lstStyle>
            <a:lvl1pPr algn="ctr">
              <a:defRPr b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11AB556-A79C-4FDF-BD73-C1AB72D9590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1933303"/>
            <a:ext cx="4078224" cy="4315968"/>
          </a:xfrm>
        </p:spPr>
        <p:txBody>
          <a:bodyPr>
            <a:noAutofit/>
          </a:bodyPr>
          <a:lstStyle>
            <a:lvl1pPr>
              <a:defRPr sz="2000">
                <a:latin typeface="Calibri (Body)"/>
                <a:cs typeface="Times New Roman" panose="02020603050405020304" pitchFamily="18" charset="0"/>
              </a:defRPr>
            </a:lvl1pPr>
            <a:lvl2pPr>
              <a:defRPr sz="2000">
                <a:latin typeface="Calibri (Body)"/>
                <a:cs typeface="Times New Roman" panose="02020603050405020304" pitchFamily="18" charset="0"/>
              </a:defRPr>
            </a:lvl2pPr>
            <a:lvl3pPr>
              <a:defRPr sz="2000">
                <a:latin typeface="Calibri (Body)"/>
                <a:cs typeface="Times New Roman" panose="02020603050405020304" pitchFamily="18" charset="0"/>
              </a:defRPr>
            </a:lvl3pPr>
          </a:lstStyle>
          <a:p>
            <a:pPr lvl="0"/>
            <a:r>
              <a:rPr lang="en-US" dirty="0"/>
              <a:t>Slide Content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Image Identifier 2">
            <a:extLst>
              <a:ext uri="{FF2B5EF4-FFF2-40B4-BE49-F238E27FC236}">
                <a16:creationId xmlns:a16="http://schemas.microsoft.com/office/drawing/2014/main" id="{8126F7C8-57F8-404E-8B7F-DFB94AEB33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5145" y="1410562"/>
            <a:ext cx="4078224" cy="393192"/>
          </a:xfrm>
        </p:spPr>
        <p:txBody>
          <a:bodyPr anchor="ctr">
            <a:noAutofit/>
          </a:bodyPr>
          <a:lstStyle>
            <a:lvl1pPr algn="ctr">
              <a:defRPr b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41441BC-54C7-474E-887C-32AF8F737FA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22876" y="1932432"/>
            <a:ext cx="4078224" cy="4315968"/>
          </a:xfrm>
        </p:spPr>
        <p:txBody>
          <a:bodyPr>
            <a:noAutofit/>
          </a:bodyPr>
          <a:lstStyle>
            <a:lvl1pPr>
              <a:defRPr sz="2000">
                <a:latin typeface="Calibri (Body)"/>
                <a:cs typeface="Times New Roman" panose="02020603050405020304" pitchFamily="18" charset="0"/>
              </a:defRPr>
            </a:lvl1pPr>
            <a:lvl2pPr>
              <a:defRPr sz="2000">
                <a:latin typeface="Calibri (Body)"/>
                <a:cs typeface="Times New Roman" panose="02020603050405020304" pitchFamily="18" charset="0"/>
              </a:defRPr>
            </a:lvl2pPr>
            <a:lvl3pPr>
              <a:defRPr sz="2000">
                <a:latin typeface="Calibri (Body)"/>
                <a:cs typeface="Times New Roman" panose="02020603050405020304" pitchFamily="18" charset="0"/>
              </a:defRPr>
            </a:lvl3pPr>
            <a:lvl4pPr>
              <a:defRPr sz="2000">
                <a:latin typeface="Calibri (Body)"/>
                <a:cs typeface="Times New Roman" panose="02020603050405020304" pitchFamily="18" charset="0"/>
              </a:defRPr>
            </a:lvl4pPr>
            <a:lvl5pPr>
              <a:defRPr sz="2000">
                <a:latin typeface="Calibri (Body)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8" name="Return to main slide Link 2">
            <a:extLst>
              <a:ext uri="{FF2B5EF4-FFF2-40B4-BE49-F238E27FC236}">
                <a16:creationId xmlns:a16="http://schemas.microsoft.com/office/drawing/2014/main" id="{B9537776-81D3-4405-934B-4487307284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1528" y="6348550"/>
            <a:ext cx="2980944" cy="228600"/>
          </a:xfrm>
        </p:spPr>
        <p:txBody>
          <a:bodyPr anchor="ctr">
            <a:noAutofit/>
          </a:bodyPr>
          <a:lstStyle>
            <a:lvl1pPr algn="ctr">
              <a:defRPr sz="900">
                <a:latin typeface="Calibri (Body)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IN" dirty="0"/>
              <a:t>Return to parent-slide containing images.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6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136771" y="5329121"/>
            <a:ext cx="287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F42E2-CCF1-4CC4-BFF9-DD453097F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478588"/>
            <a:ext cx="9144000" cy="4000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0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0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7672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7653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rgbClr val="6A6A6A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343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7672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7653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rgbClr val="6A6A6A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6991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Only (Title can be hidd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106984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108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Title Only (Title can be hidd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104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17999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: McGraw-Hill Educati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Picture 11" descr="Tagline: Because learning changes everything.™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5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TextBox 7" descr="©McGraw-Hill Education"/>
          <p:cNvSpPr txBox="1"/>
          <p:nvPr userDrawn="1"/>
        </p:nvSpPr>
        <p:spPr>
          <a:xfrm>
            <a:off x="0" y="6693408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/>
                </a:solidFill>
                <a:latin typeface="+mn-lt"/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7579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 Placeholder 2" descr="©McGraw-Hill Education&#10;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9911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  <p:sldLayoutId id="2147484180" r:id="rId18"/>
    <p:sldLayoutId id="2147484181" r:id="rId19"/>
    <p:sldLayoutId id="2147484182" r:id="rId20"/>
    <p:sldLayoutId id="2147484194" r:id="rId21"/>
    <p:sldLayoutId id="2147484183" r:id="rId2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9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105400" y="322650"/>
            <a:ext cx="3544947" cy="439350"/>
          </a:xfrm>
          <a:prstGeom prst="rect">
            <a:avLst/>
          </a:prstGeom>
          <a:noFill/>
        </p:spPr>
        <p:txBody>
          <a:bodyPr wrap="square" lIns="28575" rIns="28575" rtlCol="0">
            <a:spAutoFit/>
          </a:bodyPr>
          <a:lstStyle/>
          <a:p>
            <a:pPr marL="0" marR="0" lvl="0" indent="0" algn="l" defTabSz="571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25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Because learning changes everything.</a:t>
            </a:r>
            <a:r>
              <a:rPr lang="en-US" sz="1600" spc="25" baseline="600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endParaRPr lang="en-US" sz="1600" spc="25" baseline="60000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8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pPr defTabSz="342900">
              <a:spcBef>
                <a:spcPct val="2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23" r:id="rId2"/>
    <p:sldLayoutId id="214748420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72641" indent="-171450" algn="l" defTabSz="6858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345281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3pPr>
      <a:lvl4pPr marL="34171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8000"/>
            <a:ext cx="8458200" cy="114300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24000"/>
            <a:ext cx="845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/>
        </p:nvSpPr>
        <p:spPr>
          <a:xfrm>
            <a:off x="215659" y="6664281"/>
            <a:ext cx="1233578" cy="215444"/>
          </a:xfrm>
          <a:prstGeom prst="rect">
            <a:avLst/>
          </a:prstGeom>
          <a:noFill/>
        </p:spPr>
        <p:txBody>
          <a:bodyPr wrap="square" lIns="34290" rIns="3429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60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GH Yellow Line">
            <a:extLst>
              <a:ext uri="{FF2B5EF4-FFF2-40B4-BE49-F238E27FC236}">
                <a16:creationId xmlns:a16="http://schemas.microsoft.com/office/drawing/2014/main" id="{57D5A372-C0CA-43F7-B652-973281BD7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 dirty="0">
              <a:latin typeface="Calibri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2" r:id="rId2"/>
    <p:sldLayoutId id="2147484213" r:id="rId3"/>
    <p:sldLayoutId id="2147484214" r:id="rId4"/>
  </p:sldLayoutIdLst>
  <p:hf hdr="0" ftr="0" dt="0"/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3600" b="0" kern="1200">
          <a:solidFill>
            <a:srgbClr val="B40000"/>
          </a:solidFill>
          <a:latin typeface="Calibri" panose="020F0502020204030204" pitchFamily="34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1pPr>
      <a:lvl2pPr marL="258366" indent="-257175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2pPr>
      <a:lvl3pPr marL="388144" indent="-214313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3pPr>
      <a:lvl4pPr marL="556023" indent="-21431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28663" indent="-214313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2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MGH Yellow Line">
            <a:extLst>
              <a:ext uri="{FF2B5EF4-FFF2-40B4-BE49-F238E27FC236}">
                <a16:creationId xmlns:a16="http://schemas.microsoft.com/office/drawing/2014/main" id="{0C2341B1-EE18-431D-86B4-AAE756BDE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432548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7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6858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172641" indent="-171450" algn="l" defTabSz="6858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345281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3pPr>
      <a:lvl4pPr marL="34171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364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2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9456" y="6665976"/>
            <a:ext cx="1234440" cy="215444"/>
          </a:xfrm>
          <a:prstGeom prst="rect">
            <a:avLst/>
          </a:prstGeom>
          <a:noFill/>
        </p:spPr>
        <p:txBody>
          <a:bodyPr wrap="square" lIns="34290" rIns="34290" rtlCol="0" anchor="ctr">
            <a:spAutoFit/>
          </a:bodyPr>
          <a:lstStyle/>
          <a:p>
            <a:r>
              <a:rPr lang="en-US" sz="800" b="0" dirty="0">
                <a:solidFill>
                  <a:srgbClr val="000000"/>
                </a:solidFill>
                <a:latin typeface="Calibri (Body)"/>
                <a:cs typeface="Times New Roman" panose="02020603050405020304" pitchFamily="18" charset="0"/>
              </a:rPr>
              <a:t>© McGraw Hill LLC</a:t>
            </a:r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Calibri (Body)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Calibri (Body)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1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Calibri" panose="020F0502020204030204" pitchFamily="34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1pPr>
      <a:lvl2pPr marL="1191" indent="0" algn="l" defTabSz="6858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388144" indent="-214313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3pPr>
      <a:lvl4pPr marL="556023" indent="-214313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(Body)"/>
          <a:ea typeface="+mn-ea"/>
          <a:cs typeface="Times New Roman" panose="02020603050405020304" pitchFamily="18" charset="0"/>
        </a:defRPr>
      </a:lvl4pPr>
      <a:lvl5pPr marL="51435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>
          <p15:clr>
            <a:srgbClr val="F26B43"/>
          </p15:clr>
        </p15:guide>
        <p15:guide id="6" pos="216">
          <p15:clr>
            <a:srgbClr val="F26B43"/>
          </p15:clr>
        </p15:guide>
        <p15:guide id="7" pos="4296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>
          <p15:clr>
            <a:srgbClr val="F26B43"/>
          </p15:clr>
        </p15:guide>
        <p15:guide id="11" orient="horz" pos="3984">
          <p15:clr>
            <a:srgbClr val="F26B43"/>
          </p15:clr>
        </p15:guide>
        <p15:guide id="12" orient="horz" pos="1656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>
          <p15:clr>
            <a:srgbClr val="F26B43"/>
          </p15:clr>
        </p15:guide>
        <p15:guide id="15" pos="26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/>
        </p:nvSpPr>
        <p:spPr>
          <a:xfrm>
            <a:off x="215659" y="6664280"/>
            <a:ext cx="1233578" cy="215444"/>
          </a:xfrm>
          <a:prstGeom prst="rect">
            <a:avLst/>
          </a:prstGeom>
          <a:noFill/>
        </p:spPr>
        <p:txBody>
          <a:bodyPr wrap="square" lIns="34290" rIns="3429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E3BE6750-A346-4CF4-BE1F-CE885148EB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rgbClr val="AF0000"/>
          </a:solidFill>
          <a:latin typeface="Calibri" panose="020F0502020204030204" pitchFamily="34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6858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1pPr>
      <a:lvl2pPr marL="258366" indent="-257175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2pPr>
      <a:lvl3pPr marL="388144" indent="-21431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Calibri (Body)"/>
          <a:ea typeface="+mn-ea"/>
          <a:cs typeface="Times New Roman" panose="02020603050405020304" pitchFamily="18" charset="0"/>
        </a:defRPr>
      </a:lvl3pPr>
      <a:lvl4pPr marL="556023" indent="-21431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28663" indent="-214313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3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035EBD-AAF8-472B-BCC1-70245431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845" y="3276599"/>
            <a:ext cx="2091155" cy="685801"/>
          </a:xfrm>
        </p:spPr>
        <p:txBody>
          <a:bodyPr/>
          <a:lstStyle/>
          <a:p>
            <a:r>
              <a:rPr lang="en-IN" dirty="0">
                <a:latin typeface="Sanserif"/>
              </a:rPr>
              <a:t>Chapter 7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896B1F-8432-4DED-AB54-335D9EA38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45" y="3968042"/>
            <a:ext cx="3318822" cy="542033"/>
          </a:xfrm>
        </p:spPr>
        <p:txBody>
          <a:bodyPr/>
          <a:lstStyle/>
          <a:p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nserif"/>
                <a:ea typeface="+mj-ea"/>
              </a:rPr>
              <a:t>Interest Groups</a:t>
            </a:r>
            <a:endParaRPr lang="en-IN" sz="2800" dirty="0">
              <a:latin typeface="Sanserif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40DC017-2834-423F-BB3B-D9E66A231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845" y="4676000"/>
            <a:ext cx="4538022" cy="1253325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serif"/>
              </a:rPr>
              <a:t>American Democracy Now, 7th edition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serif"/>
              </a:rPr>
              <a:t>Brigid Callahan Harrison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serif"/>
              </a:rPr>
              <a:t>Jean Wahl Harris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serif"/>
              </a:rPr>
              <a:t>Michelle D. Deardorff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0B7F30-31D7-4B93-BA07-0878A2E7AD9B}"/>
              </a:ext>
            </a:extLst>
          </p:cNvPr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2641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5281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171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435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sz="800" dirty="0">
                <a:solidFill>
                  <a:srgbClr val="000000"/>
                </a:solidFill>
                <a:latin typeface="Sanserif"/>
                <a:cs typeface="Times New Roman" panose="02020603050405020304" pitchFamily="18" charset="0"/>
              </a:rPr>
              <a:t>Copyright 2022 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03847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D32F07-5FD8-4E1A-A6A9-8737F8AE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Traditional Interest Groups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9DB95B-A326-4742-B93C-6A46BFBC3D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524000"/>
            <a:ext cx="81692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Income and education as predictors of membership.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People with higher incomes are more likely to participate as are those with a greater education level.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They have more disposable income, greater understanding of issues, and often professional interests to care for.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 participation and social class.</a:t>
            </a:r>
          </a:p>
          <a:p>
            <a:pPr marL="4763" lvl="1" indent="0" defTabSz="45720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 general, working-class individuals are less likely to have been socialized to participate in traditional interest groups.</a:t>
            </a:r>
          </a:p>
          <a:p>
            <a:pPr marL="347663" lvl="1" indent="-342900" defTabSz="457200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Sanserif"/>
                <a:cs typeface="+mn-cs"/>
              </a:rPr>
              <a:t>One important exception is labor unions.</a:t>
            </a:r>
            <a:endParaRPr lang="en-US" altLang="en-US" sz="2000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5BB37D9-8221-4CBC-A4A6-DDD187184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10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13481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17D5ED-92CE-49AB-954E-63F5AFC6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Modern Equality and Rights Movements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734EC7-A025-4D93-917A-982DA8C5861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1153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Over the past years, several </a:t>
            </a:r>
            <a:r>
              <a:rPr lang="en-US" b="1" dirty="0">
                <a:solidFill>
                  <a:prstClr val="black"/>
                </a:solidFill>
                <a:latin typeface="Sanserif"/>
                <a:cs typeface="+mn-cs"/>
              </a:rPr>
              <a:t>social movements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 have emerged in the United States.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Black Lives Matter.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Successes seen by the gay rights movement, and an increasingly active transgender rights movement.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These groups, which tend to be loosely organized, have thrived in an era in which the Internet facilitates the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organization and mobilization of large numbers of like-minded people.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64359E5-E6E6-45BA-B863-B17CBA18E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11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05265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8A0FF4C-FD18-4C8F-B2F5-DCC67E29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4457700" cy="123388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Motivations for Joining Interest Groups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7DA8F1-0EFB-45BE-BC68-FD609598C57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343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Solidary incentives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the feeling of belonging, companionship, friendship, and the satisfaction derived from socializing with others.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Purposive incentives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believing in the group’s cause from an ideological or a moral standpoint.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Economic incentives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wanting to support groups that work for policies that will provide them with economic benefits.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48EC3E-7198-4DBC-97AE-C894277A8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12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91211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4E2F08-58C5-4331-8F15-A88C3917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How Interest Groups Succeed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C50D47-C3A0-48FC-A4DE-5304553CE08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8105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Why are some interest groups better at getting what they want than others?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Political scientists agree on various factors that influence whether an interest group will succeed.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These factors include the interest group’s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organizational resources,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and its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organizational environment.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9348707-9742-44F9-9A1A-A70A73AD7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13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41939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E24139-B3F4-429F-8839-6B61A64F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Organizational Resources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810E9-8EE8-45A8-9193-57C13EA3C44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581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Effectiveness of interest groups in influencing government policy often depends on the resources these groups use to sway policy makers.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Interest groups success relies on two key types of resources: membership and finances.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C8EBA8-E1F1-4DC0-A24B-083921339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14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27628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5680CB-D63C-4BBB-8617-7D880251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How Membership Affects Success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36C980-D1FA-42E3-BF22-37EB00509BA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115300" cy="4800600"/>
          </a:xfrm>
        </p:spPr>
        <p:txBody>
          <a:bodyPr>
            <a:normAutofit lnSpcReduction="10000"/>
          </a:bodyPr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Large membership enhances an interest group’s influence because policymakers are more likely to take note of the group’s position.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Cohesion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 of a group also matters to participants and to policy makers.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Another significant aspect of an interest group’s membership is its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intensity.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Demographics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 of a group’s membership also may increase its success.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B455B0-4D0B-444E-BC41-B89575CA3E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15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78886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92AEBE-9B59-442C-ABAD-C455988E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How Financial Resources Affect Success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FAD606-E695-4CA1-AFDE-4AE5DE4F173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8105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Money fuels the hiring of experienced and effective staff and lobbyists, as well as the undertaking of initiatives that will increase the group’s membership.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Money also funds the raising of more money.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Groups may form a PAC to contribute money to the campaigns of favored candidates, particularly incumbents who are likely to be reelected.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2C23B95-2BBE-4700-ADF9-B523ADE9A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16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12079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3E50C61-BCDC-440D-8690-18202644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Organizational Environment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189D9C-4F7F-4498-9B79-2176F95E534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>
            <a:normAutofit lnSpcReduction="10000"/>
          </a:bodyPr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Strong, charismatic leaders can raise public awareness of the group and its activities.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Enhancing its reputation.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Making the organization attractive to new members and contributors.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Presence of opposing groups can also have an impact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When a group is the sole interest group for a particular issue, policymakers are more likely to rely on that group’s views.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If groups with opposing views are also attempting to influence policy, getting policymakers to act strongly in any one group’s favor is more difficult.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2399B8-CB44-451B-83ED-E284067F8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17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309967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6F3B6F7-6B0F-4CDD-8BD7-69F94730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Types of Interest Groups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996540-9A74-4F13-A50E-EB8096ED66D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Political scientists generally categorize interest groups by what kinds of issues concern them and who benefits from the groups’ activities.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 categories: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Economic.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Public and ideological.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Foreign policy.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1A38756-EE26-472C-9F24-6E3BF766D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18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53481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707D1B-AEE9-42F3-874B-95D6A55C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Economic Interest Groups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1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49B1D1-2D09-4F5A-8DC7-A4836AB26FE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1153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Corporate and business interests typically seek policies that benefit a particular company or industry.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Business and interest groups also commonly advocate for policies using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umbrella organizations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interest groups representing groups of industries or corporations.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About 11 percent of U.S. workers belong to unions.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AFL-CIO is 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among the nation’s most powerful, though its influence has waned as membership has decreased.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Public employees are among the most unionized workforces, with 35 percent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public employee union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membership.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ECFE94-444A-4AA5-9DAB-959F99271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19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7407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213841-CD23-4676-8D4F-5308FD76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The Value of Interest Groups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1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7C1C59-9902-47A5-8EC3-9EDC326F3EA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343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Interest group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an organization that seeks to achieve goals by influencing government decision making.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Estimates indicate that about 80 percent of all Americans belong to some kind of voluntary group or association,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although not every group is an interest group.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6DE02E7-23D8-483C-BD7D-638BA4917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2481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BA0C04-0B33-45AB-BA7A-2181784C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Economic Interest Groups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2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657491-3C0D-49A3-B41B-24CA171FEEA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962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Agricultural interests probably have the most disproportionate amount of influence, given the small number of farmers and farm workers in the country relative to the general population.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Nearly every professional occupation has a trade or professional group that focuses on its interests.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2DAD8E7-2A30-4A1F-AA37-20B90EEB2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20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37463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0E89CE-C6B6-4C20-AAB8-6F50D5BF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Public and Ideological Interest Groups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1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B51109-D62E-459E-AE1A-8FAB47F5353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962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Public interest groups are concerned with a broad range of issues that affect the populace at large.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Results of the efforts of a particular public interest group’s advocacy are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collective goods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Free rider problem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someone enjoying a benefit without any effort.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Rational choice theory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Why act if you can ride free?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28DAC5-7410-4D64-9D17-4612C9242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21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79937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C31611-228A-4C71-9F36-91C80F93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Public and Ideological Interest Groups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2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AFDF2D-6BC0-4A2F-96A0-09F2DB5A462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Consumer interests.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Today, consumer interest groups advocate for a wide variety of issues, including food safety, fair pricing of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pharmaceuticals, commercial airline fliers’ rights, and more.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Environmental interests.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Many environmental interest groups came about as a result of a broader environmental movement in the 1970s.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Religious interests.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Religious interests are among the most influential interest groups in U.S. politics.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84F887-D0B4-4E70-9C47-76AACADD2C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22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87960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B43028-CE52-46EB-B92B-6FE6501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Foreign Policy Interests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CF9D9A-44CB-43CE-A13A-ED0684C7D6A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191500" cy="4800600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</a:rPr>
              <a:t>Foreign governments often will benefit from the efforts of an interest group made up of U.S. citizens of the foreign nation’s heritage.</a:t>
            </a:r>
          </a:p>
          <a:p>
            <a:pPr marL="290513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</a:rPr>
              <a:t>Examples: American Israel Public Affairs Committee (AIPAC);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</a:rPr>
              <a:t>Cuban American National Foundation.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serif"/>
              <a:cs typeface="+mn-cs"/>
            </a:endParaRPr>
          </a:p>
          <a:p>
            <a:pPr marL="290513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</a:rPr>
              <a:t>China has spent millions of dollars trying to influence trade and other U.S. policies to its advantage.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</a:rPr>
              <a:t>International corporations based abroad press for U.S. policies that are beneficial to them.</a:t>
            </a:r>
          </a:p>
          <a:p>
            <a:pPr marL="290513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</a:rPr>
              <a:t>Foreign entities cannot contribute money to political campaigns but they can lobby the U.S. government.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A499867-C3B4-4CE5-A5E0-B463DCCA2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23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59475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9414F5-01B0-4776-9528-05BE9CB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Interest Group Strategies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537A02-2FBC-4C46-A8F5-2517F8BC9FD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4582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use two kinds of strategies to advance their causes.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Direct strategies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involve actual contact between representatives of the interest group and policymakers.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Indirect strategies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use intermediaries to advocate for a cause or generally to attempt to persuade the public, including policymakers, to embrace the group’s position.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967163-7BE6-470B-9C33-9B80A1755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24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79457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1E94FF-6B97-49DE-BC21-B0DC91E6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Direct Strategies to Advance Interests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8C9084-2D8C-45E7-BD0B-736EC44556E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1524000"/>
            <a:ext cx="7962899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Groups often opt for direct strategies when they seek to influence a specific piece of legislation.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Direct strategies include: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Lobbying.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Litigation.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Providing information or expert testimony.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892FD88-40C2-470C-BF99-A7F198C95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25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19753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914D2B-6E1B-4F67-A63A-513F384F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152400"/>
            <a:ext cx="5219700" cy="123388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Lobbying, Issue Networks, and Iron Triangles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1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072BB8-16DB-411C-9B2A-DDA2C4E250F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Lobby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to communicate directly with policymakers on an interest group’s behalf.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Groups hire knowledgeable insiders as lobbyists.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Former government officials, including cabinet officials, members of Congress, and congressional staffers.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Frequently, this practice creates an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issue network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, a fluid web of connections among those concerned about a policy and those who create and administer the policy.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ADD79E7-B03A-439C-BE60-6B298FFC2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26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04160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04561C-62CB-4304-AB76-75EA4180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152400"/>
            <a:ext cx="5295900" cy="123388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Lobbying, Issue Networks, and Iron Triangles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2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95F71D-A562-4BAC-AA4F-7518A12073B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group’s efficacy often depends on it having close relationships with the policymakers involved in decisions related to the group’s causes.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Iron triangle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: the interaction of mutual interests among members of Congress, executive departments and  agencies, and organized interests during policy making.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12D779F-50EE-48A5-B5E1-D6BD3E739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27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90048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BBE167-A0D7-4AFF-87FF-B591CD6D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5686778"/>
            <a:ext cx="4762500" cy="685800"/>
          </a:xfrm>
        </p:spPr>
        <p:txBody>
          <a:bodyPr/>
          <a:lstStyle/>
          <a:p>
            <a:r>
              <a:rPr lang="en-US" sz="2400" b="1" dirty="0">
                <a:solidFill>
                  <a:srgbClr val="C30C20"/>
                </a:solidFill>
                <a:latin typeface="Sanserif"/>
                <a:cs typeface="+mj-cs"/>
              </a:rPr>
              <a:t>Figure 7.1 </a:t>
            </a:r>
            <a:r>
              <a:rPr lang="en-US" sz="2400" b="1" dirty="0">
                <a:solidFill>
                  <a:prstClr val="black"/>
                </a:solidFill>
                <a:latin typeface="Sanserif"/>
                <a:cs typeface="+mj-cs"/>
              </a:rPr>
              <a:t>Iron Triangle</a:t>
            </a:r>
            <a:endParaRPr lang="en-IN" dirty="0">
              <a:latin typeface="Sanserif"/>
            </a:endParaRPr>
          </a:p>
        </p:txBody>
      </p:sp>
      <p:pic>
        <p:nvPicPr>
          <p:cNvPr id="12" name="Picture 2" descr="Each member of the triangle provides assistance in exchange for benefits.">
            <a:extLst>
              <a:ext uri="{FF2B5EF4-FFF2-40B4-BE49-F238E27FC236}">
                <a16:creationId xmlns:a16="http://schemas.microsoft.com/office/drawing/2014/main" id="{993D6D27-A0AC-440D-AF2B-BB6AB142925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21" r="-17121"/>
          <a:stretch/>
        </p:blipFill>
        <p:spPr>
          <a:xfrm>
            <a:off x="1295400" y="685800"/>
            <a:ext cx="6858000" cy="4724400"/>
          </a:xfr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CBEB675-E63F-451F-B93F-05803C12206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69600" y="6400800"/>
            <a:ext cx="2404800" cy="190800"/>
          </a:xfrm>
        </p:spPr>
        <p:txBody>
          <a:bodyPr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ea typeface="+mn-ea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serif"/>
              <a:ea typeface="+mn-ea"/>
              <a:cs typeface="Times New Roman" panose="02020603050405020304" pitchFamily="18" charset="0"/>
              <a:hlinkClick r:id="" action="ppaction://noaction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1EBF91A-671C-47AC-A521-9202CFB8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28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88339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094E4B3-D5E3-4E19-97EE-5DA3AB7A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Litigation by Interest Groups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4E509A-C690-4A4D-8077-2C5B4740178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581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Sometimes interest groups challenge a policy in the courts.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b="1" i="1" dirty="0">
                <a:solidFill>
                  <a:prstClr val="black"/>
                </a:solidFill>
                <a:latin typeface="Sanserif"/>
                <a:cs typeface="+mn-cs"/>
              </a:rPr>
              <a:t>Citizens United v. Federal Election Commission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(2010).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There are several benefits to using litigation.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Ensuring new laws are constitutional.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Shaping future policy.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Encouraging enforcement by executive agencies.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FDF8397-9CCD-47DA-B7A2-0C4D28D9F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29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319792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CD1924-C0F9-4E90-B21B-8E874013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The Value of Interest Groups </a:t>
            </a:r>
            <a:r>
              <a:rPr lang="en-US" altLang="en-US" sz="1600" dirty="0">
                <a:solidFill>
                  <a:srgbClr val="C30C20"/>
                </a:solidFill>
                <a:latin typeface="Sanserif"/>
                <a:cs typeface="+mj-cs"/>
              </a:rPr>
              <a:t>2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61A717-1965-4BD7-84DA-E457DE38D3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>
            <a:normAutofit lnSpcReduction="10000"/>
          </a:bodyPr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Bowling Alone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, Robert Putnam found a marked decrease in the number of people who belong to interest groups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and other types of organizations.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These organizations, Putnam argues, are essential sources of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social capital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, the relationships that improve our lives by giving us social connections with which to solve common problems.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Critics of Putnam have noted that people are engaged in other types of groups and clubs and enjoy various forms of group recreation.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10D9F67-04E8-4159-A0DB-A10197EC5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529597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451A41-2D21-41C0-8943-8C1F5F49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5067300" cy="123388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Providing Information and Expert Testimony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2BC90-CB93-4904-8EF6-195C8DC80C3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886700" cy="4800600"/>
          </a:xfrm>
        </p:spPr>
        <p:txBody>
          <a:bodyPr>
            <a:normAutofit lnSpcReduction="10000"/>
          </a:bodyPr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Interest groups are one of the chief sources of information for policymakers.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Interest groups have the resources to investigate the impact of policies.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They have access to data, technological know-how, and a bevy of experts with extensive knowledge of the issues.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Sometimes they will use celebrities as “experts” because it will attract greater attention.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2E2CE0D-A422-460B-8303-9F876CF7B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30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304488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46227A-724E-4BF6-A909-DF440BF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Indirect Strategies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20AD2-1462-4163-981A-AF069335869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8867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Interest groups deploy citizens as grassroots lobbyists and they engage in electioneering in an attempt to persuade</a:t>
            </a:r>
            <a:r>
              <a:rPr 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the public that their position is right.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Indirect tactics are likely to be ongoing rather than targeted at a specific piece of legislation.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AFE4C42-4226-4556-9917-C44672457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31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726259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071D8D-16FA-4079-9976-987FC725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Public Outreach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DA6DA5-AB59-41F0-9D08-450428D796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work hard to make the public, government officials, and others aware of issues of concern.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Educating the public through ad campaigns.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Encouraging civic discourse.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Using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climate control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—using public outreach to build a favorable public opinion of the organization or company.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Other groups, especially those without a great deal of access to policymakers, may engage in protests and civil disobedience to be heard.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C50EAF9-5163-4F36-8BD5-2BD068C2F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32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57762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3D094A-9B4D-4300-AD0B-31A40297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Electioneering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A3393-ADF9-4B99-9C57-7F9488A69AE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6581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Sanserif"/>
                <a:cs typeface="+mn-cs"/>
              </a:rPr>
              <a:t>Electioneering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: working to influence the election of candidates who support an interest group’s issues.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Electioneering tactics are active methods of civic participation.</a:t>
            </a:r>
          </a:p>
          <a:p>
            <a:pPr marL="4763" lvl="1" indent="0" defTabSz="45720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Endorsements of candidates or positions.</a:t>
            </a:r>
          </a:p>
          <a:p>
            <a:pPr marL="4763" lvl="1" indent="0" defTabSz="45720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Get-out-the-vote drives.</a:t>
            </a:r>
          </a:p>
          <a:p>
            <a:pPr marL="4763" lvl="1" indent="0" defTabSz="45720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Campaign contributions.</a:t>
            </a:r>
          </a:p>
          <a:p>
            <a:pPr marL="347663" lvl="1" indent="-34290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sz="2000" dirty="0">
                <a:solidFill>
                  <a:prstClr val="black"/>
                </a:solidFill>
                <a:latin typeface="Sanserif"/>
                <a:cs typeface="+mn-cs"/>
              </a:rPr>
              <a:t>Favor incumbents over challengers.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A176798-9240-4215-B573-5C7FA4326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33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3781999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6437121-A644-4EFC-B242-90C2DB0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8784"/>
            <a:ext cx="8191500" cy="1233888"/>
          </a:xfrm>
        </p:spPr>
        <p:txBody>
          <a:bodyPr>
            <a:normAutofit/>
          </a:bodyPr>
          <a:lstStyle/>
          <a:p>
            <a:r>
              <a:rPr lang="en-US" altLang="en-US" sz="3500" dirty="0">
                <a:solidFill>
                  <a:srgbClr val="C30C20"/>
                </a:solidFill>
                <a:latin typeface="Sanserif"/>
                <a:cs typeface="+mj-cs"/>
              </a:rPr>
              <a:t>Interest Groups, Politics, and Money: The Influence of Political Action Committees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D190EF-35BE-4EFC-84FD-B17579DB5A1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676400"/>
            <a:ext cx="79629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Funding campaigns establish the interest group as a formal supporter of one or more candidates.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Campaign contributions are a door opener for an interest.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Access to policymakers is crucial.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Labor groups tend to support Democrats, whereas many business and corporate PACs favor Republicans.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F9E0AE0-F6C1-4D38-BE45-FEDB96007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34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92990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D3EF-2632-4778-88DD-7D6136FA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91" y="4868779"/>
            <a:ext cx="4794209" cy="533400"/>
          </a:xfrm>
        </p:spPr>
        <p:txBody>
          <a:bodyPr/>
          <a:lstStyle/>
          <a:p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30C20"/>
                </a:solidFill>
                <a:effectLst/>
                <a:uLnTx/>
                <a:uFillTx/>
                <a:latin typeface="Sanserif"/>
              </a:rPr>
              <a:t>Figure 7.2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</a:rPr>
              <a:t>Incumbents and Challengers</a:t>
            </a:r>
            <a:endParaRPr lang="en-IN" dirty="0">
              <a:latin typeface="Sanserif"/>
            </a:endParaRPr>
          </a:p>
        </p:txBody>
      </p:sp>
      <p:pic>
        <p:nvPicPr>
          <p:cNvPr id="11" name="Picture 2" descr="Pie chart of contributions to 2018 congressional candidates by political action committees. Please refer to long description.">
            <a:extLst>
              <a:ext uri="{FF2B5EF4-FFF2-40B4-BE49-F238E27FC236}">
                <a16:creationId xmlns:a16="http://schemas.microsoft.com/office/drawing/2014/main" id="{4DCF796B-6CBF-4F96-AFD0-630DCF7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11" y="381000"/>
            <a:ext cx="6400800" cy="43981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A1B1-F1D8-494E-828F-F9F6F105159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52600" y="5441950"/>
            <a:ext cx="6248400" cy="80645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</a:rPr>
              <a:t>In 2020, 438 incumbent members of the House and Senate ran against 1,341 challengers, while 529 candidates ran for open seats. Incumbents received more than half of the funds donated, though by a lower margin than in many years.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8707-47AA-4160-8D6C-7A9161EDCA3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69600" y="6400800"/>
            <a:ext cx="2404800" cy="190800"/>
          </a:xfrm>
        </p:spPr>
        <p:txBody>
          <a:bodyPr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serif"/>
                <a:cs typeface="+mn-cs"/>
                <a:hlinkClick r:id="rId3" action="ppaction://hlinksldjump"/>
              </a:rPr>
              <a:t>Access the text alternative for slide images.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serif"/>
              <a:cs typeface="+mn-cs"/>
              <a:hlinkClick r:id="" action="ppaction://noactio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2C0353-CFEB-4B64-AED8-CF3206EDDD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serif"/>
              </a:rPr>
              <a:t>SOURCE: Center for Responsive Politics, https://www.opensecrets.org/elections-overview/incumbent-advantage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72505-B0D7-4590-B7FF-E1E631243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35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867292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BA591E7-255B-4005-BBD7-CC4DCBED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30C20"/>
                </a:solidFill>
                <a:latin typeface="Sanserif"/>
                <a:cs typeface="+mj-cs"/>
              </a:rPr>
              <a:t>Table 7.1 </a:t>
            </a:r>
            <a:r>
              <a:rPr lang="en-US" sz="2400" b="1" dirty="0">
                <a:solidFill>
                  <a:prstClr val="black"/>
                </a:solidFill>
                <a:latin typeface="Sanserif"/>
                <a:cs typeface="+mj-cs"/>
              </a:rPr>
              <a:t>Top PAC Contributors to Candidates, 2019</a:t>
            </a:r>
            <a:r>
              <a:rPr lang="en-US" sz="2400" b="1" dirty="0">
                <a:solidFill>
                  <a:prstClr val="black"/>
                </a:solidFill>
                <a:latin typeface="Sanserif"/>
                <a:cs typeface="Calibri" panose="020F0502020204030204" pitchFamily="34" charset="0"/>
              </a:rPr>
              <a:t>–</a:t>
            </a:r>
            <a:r>
              <a:rPr lang="en-US" sz="2400" b="1" dirty="0">
                <a:solidFill>
                  <a:prstClr val="black"/>
                </a:solidFill>
                <a:latin typeface="Sanserif"/>
                <a:cs typeface="+mj-cs"/>
              </a:rPr>
              <a:t>2020</a:t>
            </a:r>
            <a:endParaRPr lang="en-IN" dirty="0">
              <a:latin typeface="Sanserif"/>
            </a:endParaRPr>
          </a:p>
        </p:txBody>
      </p:sp>
      <p:sp>
        <p:nvSpPr>
          <p:cNvPr id="14" name="Content Placeholder 2" hidden="1">
            <a:extLst>
              <a:ext uri="{FF2B5EF4-FFF2-40B4-BE49-F238E27FC236}">
                <a16:creationId xmlns:a16="http://schemas.microsoft.com/office/drawing/2014/main" id="{D0CED891-AFB9-435B-8D5A-78A1EC4536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2646" y="3810000"/>
            <a:ext cx="8460000" cy="9144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Sanserif"/>
              </a:rPr>
              <a:t>Table divided into 4 columns summarizes top PAC contributors to candidates, 2019 to 2020. The column headers are marked from left to right as: PAC name, total amount, percent to Democrats, and percent to Republicans.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FC664-BD03-46A4-89B3-286907DD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0201"/>
              </p:ext>
            </p:extLst>
          </p:nvPr>
        </p:nvGraphicFramePr>
        <p:xfrm>
          <a:off x="476250" y="1524000"/>
          <a:ext cx="8191500" cy="365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898">
                  <a:extLst>
                    <a:ext uri="{9D8B030D-6E8A-4147-A177-3AD203B41FA5}">
                      <a16:colId xmlns:a16="http://schemas.microsoft.com/office/drawing/2014/main" val="531463528"/>
                    </a:ext>
                  </a:extLst>
                </a:gridCol>
                <a:gridCol w="1318002">
                  <a:extLst>
                    <a:ext uri="{9D8B030D-6E8A-4147-A177-3AD203B41FA5}">
                      <a16:colId xmlns:a16="http://schemas.microsoft.com/office/drawing/2014/main" val="21855665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32114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2620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anserif"/>
                          <a:ea typeface="Calibri"/>
                          <a:cs typeface="Proxima Nova Rg"/>
                        </a:rPr>
                        <a:t>PAC NAME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anserif"/>
                          <a:ea typeface="Calibri"/>
                          <a:cs typeface="Proxima Nova Rg"/>
                        </a:rPr>
                        <a:t>TOTAL AMOUNT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anserif"/>
                          <a:ea typeface="Calibri"/>
                          <a:cs typeface="Proxima Nova Rg"/>
                        </a:rPr>
                        <a:t>PERCENT TO DEMOCRATS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Sanserif"/>
                          <a:ea typeface="Calibri"/>
                          <a:cs typeface="Proxima Nova Rg"/>
                        </a:rPr>
                        <a:t>PERCENT TO REPUBLICANS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253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Proxima Nova Rg"/>
                        </a:rPr>
                        <a:t>Operating Engineers Union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Proxima Nova Rg"/>
                        </a:rPr>
                        <a:t>$1,989,000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Proxima Nova Rg"/>
                        </a:rPr>
                        <a:t>79% 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Proxima Nova Rg"/>
                        </a:rPr>
                        <a:t>21% 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99428"/>
                  </a:ext>
                </a:extLst>
              </a:tr>
              <a:tr h="27707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Times New Roman"/>
                        </a:rPr>
                        <a:t>Credit Union National Association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Proxima Nova Rg"/>
                        </a:rPr>
                        <a:t>1,891,000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Times New Roman"/>
                        </a:rPr>
                        <a:t>54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anserif"/>
                          <a:ea typeface="Calibri"/>
                          <a:cs typeface="Times New Roman"/>
                        </a:rPr>
                        <a:t>46</a:t>
                      </a:r>
                      <a:endParaRPr lang="en-US" sz="1400" dirty="0">
                        <a:latin typeface="Sanserif"/>
                        <a:ea typeface="Calibri"/>
                        <a:cs typeface="Times New Roman"/>
                      </a:endParaRP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0873"/>
                  </a:ext>
                </a:extLst>
              </a:tr>
              <a:tr h="24935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Honeywell International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1,886,000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55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45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25629"/>
                  </a:ext>
                </a:extLst>
              </a:tr>
              <a:tr h="29782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National Beer Wholesalers Association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1,859,500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52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48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63570"/>
                  </a:ext>
                </a:extLst>
              </a:tr>
              <a:tr h="31874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Sheet Metal, Air, Rail &amp; Transportation Union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1,826,250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91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665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Raytheon Technologies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1,826,000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44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56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11047"/>
                  </a:ext>
                </a:extLst>
              </a:tr>
              <a:tr h="33252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American Crystal Sugar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1,738,500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52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48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62059"/>
                  </a:ext>
                </a:extLst>
              </a:tr>
              <a:tr h="32234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Comcast Corp.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1,736,700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46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54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71254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National Air Traffic Controllers Association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1,724,600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67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60142"/>
                  </a:ext>
                </a:extLst>
              </a:tr>
              <a:tr h="33252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National Association of Realtor</a:t>
                      </a:r>
                    </a:p>
                  </a:txBody>
                  <a:tcPr marL="121706" marR="121706" marT="10324" marB="10324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1,715,195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53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Sanserif"/>
                          <a:ea typeface="Calibri"/>
                          <a:cs typeface="Times New Roman"/>
                        </a:rPr>
                        <a:t>47</a:t>
                      </a:r>
                    </a:p>
                  </a:txBody>
                  <a:tcPr marL="121706" marR="121706" marT="10324" marB="1032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8234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C1EED-FB24-4ACB-BFCA-7B8D9535EC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erif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serif"/>
                <a:cs typeface="+mn-cs"/>
              </a:rPr>
              <a:t>The Center for Responsive Politics, OpenSecrets.org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676930-16C2-41A9-BF49-B567CA47C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36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700736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076402-BCB9-4EA6-A8A4-26B8E2A3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0C20"/>
                </a:solidFill>
                <a:latin typeface="Sanserif"/>
                <a:cs typeface="+mj-cs"/>
              </a:rPr>
              <a:t>Review </a:t>
            </a:r>
            <a:r>
              <a:rPr lang="en-US" sz="1600" dirty="0">
                <a:solidFill>
                  <a:srgbClr val="C30C20"/>
                </a:solidFill>
                <a:latin typeface="Sanserif"/>
                <a:cs typeface="+mj-cs"/>
              </a:rPr>
              <a:t>1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0B1AAF-CEA9-4849-B2C1-3C79E6448B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283512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Sanserif"/>
                <a:cs typeface="+mn-cs"/>
              </a:rPr>
              <a:t>Then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—Individuals joined voluntary organizations to achieve goals of value to their members and to influence the direction of society and government. 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Sanserif"/>
                <a:cs typeface="+mn-cs"/>
              </a:rPr>
              <a:t>Now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—Interest groups and social movements continue to be important vehicles that citizens use to persuade</a:t>
            </a:r>
            <a:r>
              <a:rPr 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government to act in their interest, and technology has now transformed the tactics these groups use.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99ACACD-BF5D-4CEB-9969-32E910754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37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1950211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56B953-C281-4351-B20C-91376DCE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erif"/>
              </a:rPr>
              <a:t>Review </a:t>
            </a:r>
            <a:r>
              <a:rPr lang="en-US" sz="1600" dirty="0">
                <a:latin typeface="Sanserif"/>
              </a:rPr>
              <a:t>2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3851E2-B0DA-4F3D-91DA-F544BD0CDA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6581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Sanserif"/>
                <a:cs typeface="+mn-cs"/>
              </a:rPr>
              <a:t>Next:</a:t>
            </a:r>
            <a:endParaRPr lang="en-US" dirty="0">
              <a:solidFill>
                <a:prstClr val="black"/>
              </a:solidFill>
              <a:latin typeface="Sanserif"/>
              <a:cs typeface="+mn-cs"/>
            </a:endParaRP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sz="2600" dirty="0">
                <a:solidFill>
                  <a:prstClr val="black"/>
                </a:solidFill>
                <a:latin typeface="Sanserif"/>
                <a:cs typeface="+mn-cs"/>
              </a:rPr>
              <a:t>Will digital fund-raising, organizing, and web-based activism strengthen the clout and efficacy of interest groups? 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sz="2600" dirty="0">
                <a:solidFill>
                  <a:prstClr val="black"/>
                </a:solidFill>
                <a:latin typeface="Sanserif"/>
                <a:cs typeface="+mn-cs"/>
              </a:rPr>
              <a:t>Will young people continue to form and participate in groups to convey their opinions and priorities?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sz="2600" dirty="0">
                <a:solidFill>
                  <a:prstClr val="black"/>
                </a:solidFill>
                <a:latin typeface="Sanserif"/>
                <a:cs typeface="+mn-cs"/>
              </a:rPr>
              <a:t>Will digital group activism have unintended negative consequences? </a:t>
            </a:r>
            <a:endParaRPr lang="en-US" sz="2600" b="1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043066-D15B-4EAD-AB81-0D63505F4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38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630883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 hidden="1">
            <a:extLst>
              <a:ext uri="{FF2B5EF4-FFF2-40B4-BE49-F238E27FC236}">
                <a16:creationId xmlns:a16="http://schemas.microsoft.com/office/drawing/2014/main" id="{6FAFE509-1B02-466B-8711-2F958D98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Sanserif"/>
              </a:rPr>
              <a:t>End of Main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DD121C-0647-494D-94C6-4F4BA1CB682E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2641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5281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171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435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92"/>
              </a:spcBef>
            </a:pPr>
            <a:r>
              <a:rPr lang="en-US" sz="800" dirty="0">
                <a:latin typeface="Sanserif"/>
              </a:rPr>
              <a:t>Copyright 2022 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02939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2A4A39-6B3F-498A-9301-6DE0C36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Interest Groups and Civic Participation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6D030-BCD8-436E-93A2-B4A8B4F19B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1153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help people band together to influence government as a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collective force.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involve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individuals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 more actively in the political process by encouraging them to vote and to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communicate their views to their elected officials.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assist in the engagement of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communities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 by providing a forum through which people can come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together and form associations.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offer an alternative means of participation to individuals who are disenchanted with the two-party system, or with the status quo in general.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7FEA231-003F-48E3-853E-A6598B6A2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4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174184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1">
                <a:latin typeface="Sanserif"/>
              </a:rPr>
              <a:t>Accessibility Content: Text Alternatives for Images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40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8369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82138D-25C0-4C38-9FCC-B578CB6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0C20"/>
                </a:solidFill>
                <a:latin typeface="Sanserif"/>
                <a:cs typeface="+mj-cs"/>
              </a:rPr>
              <a:t>Figure 7.1 </a:t>
            </a:r>
            <a:r>
              <a:rPr lang="en-US" dirty="0">
                <a:solidFill>
                  <a:prstClr val="black"/>
                </a:solidFill>
                <a:latin typeface="Sanserif"/>
                <a:cs typeface="+mj-cs"/>
              </a:rPr>
              <a:t>Iron Triangle</a:t>
            </a:r>
            <a:r>
              <a:rPr lang="en-US" noProof="1">
                <a:solidFill>
                  <a:srgbClr val="B40000"/>
                </a:solidFill>
              </a:rPr>
              <a:t> - </a:t>
            </a:r>
            <a:r>
              <a:rPr lang="en-US" dirty="0">
                <a:solidFill>
                  <a:srgbClr val="C30C20"/>
                </a:solidFill>
                <a:latin typeface="Sanserif"/>
                <a:cs typeface="+mj-cs"/>
              </a:rPr>
              <a:t>Text Alternative</a:t>
            </a:r>
            <a:endParaRPr lang="en-IN" dirty="0">
              <a:latin typeface="Sanserif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D0F6BD-3CDF-401D-A24D-AFE03957E9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800" noProof="1">
                <a:latin typeface="Sanserif"/>
                <a:hlinkClick r:id="rId2" action="ppaction://hlinksldjump"/>
              </a:rPr>
              <a:t>Return to parent-slide containing images.</a:t>
            </a:r>
            <a:endParaRPr lang="en-US" sz="800" noProof="1">
              <a:latin typeface="Sanserif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DC2DBD5-0732-4E8F-9870-51E6888501D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 defTabSz="45720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The interest group provides electoral support to members of Congress; fosters congressional support by lobbying the bureaucracy; and benefits from friendly legislation and oversight from Congress, and favorable enforcement and favors from the bureaucracy.</a:t>
            </a:r>
          </a:p>
          <a:p>
            <a:pPr lvl="0" defTabSz="45720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Members of Congress provide legislation and oversight that is favored by the interest group; provides funding and political support to the bureaucracy; and benefits from electoral support from the interest group and cooperative policy choices from the bureaucracy.</a:t>
            </a:r>
          </a:p>
          <a:p>
            <a:pPr lvl="0" defTabSz="457200">
              <a:spcBef>
                <a:spcPts val="18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The bureaucracy provides favorable enforcement and favors to the interest group and provides policy choices</a:t>
            </a:r>
            <a:r>
              <a:rPr 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favorable to members of Congress; and in turn benefits from funding and political support from Congress.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F1DEB-88E3-41BF-ABCB-BA6EEB7A3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800" noProof="1">
                <a:latin typeface="Sanserif"/>
                <a:hlinkClick r:id="rId2" action="ppaction://hlinksldjump"/>
              </a:rPr>
              <a:t>Return to parent-slide containing images.</a:t>
            </a:r>
            <a:endParaRPr lang="en-US" sz="800" noProof="1">
              <a:latin typeface="Sanserif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41402-44BE-49F4-88D2-1516A113F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41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99946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3AB31-698F-4073-8683-3E52FF98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0C20"/>
                </a:solidFill>
                <a:latin typeface="Sanserif"/>
              </a:rPr>
              <a:t>Figure 7.2 </a:t>
            </a:r>
            <a:r>
              <a:rPr lang="en-US" dirty="0">
                <a:solidFill>
                  <a:prstClr val="black"/>
                </a:solidFill>
                <a:latin typeface="Sanserif"/>
              </a:rPr>
              <a:t>Incumbents and Challengers</a:t>
            </a:r>
            <a:r>
              <a:rPr lang="en-US" noProof="1">
                <a:solidFill>
                  <a:srgbClr val="B40000"/>
                </a:solidFill>
              </a:rPr>
              <a:t> - </a:t>
            </a:r>
            <a:r>
              <a:rPr lang="en-US" dirty="0">
                <a:solidFill>
                  <a:srgbClr val="B40000"/>
                </a:solidFill>
                <a:latin typeface="Sanserif"/>
              </a:rPr>
              <a:t>Text Alternative</a:t>
            </a:r>
            <a:endParaRPr lang="en-IN" dirty="0">
              <a:solidFill>
                <a:srgbClr val="B400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ACE7D8-FA50-460A-964D-87B07CAC6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800" noProof="1">
                <a:latin typeface="Sanserif"/>
                <a:hlinkClick r:id="rId2" action="ppaction://hlinksldjump"/>
              </a:rPr>
              <a:t>Return to parent-slide containing images.</a:t>
            </a:r>
            <a:endParaRPr lang="en-US" sz="800" noProof="1">
              <a:latin typeface="Sanserif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643647-1971-428E-9DFD-613055F0B8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5401" y="1600200"/>
            <a:ext cx="8459999" cy="3505200"/>
          </a:xfrm>
        </p:spPr>
        <p:txBody>
          <a:bodyPr/>
          <a:lstStyle/>
          <a:p>
            <a:r>
              <a:rPr lang="en-IN" dirty="0">
                <a:latin typeface="Sanserif"/>
              </a:rPr>
              <a:t>Contributions to 2018 congressional candidates by political action committees: the pie chart shows that $986 million, or 56%, went to incumbents, $338 million, or 25%, two open seats, and $442 million, or 19% t96o challenges.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24B64B5-0016-47DE-8056-A283BFEBF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800" noProof="1">
                <a:latin typeface="Sanserif"/>
                <a:hlinkClick r:id="rId2" action="ppaction://hlinksldjump"/>
              </a:rPr>
              <a:t>Return to parent-slide containing images.</a:t>
            </a:r>
            <a:endParaRPr lang="en-US" sz="800" noProof="1">
              <a:latin typeface="Sanserif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A21C76-EEC6-4EF7-8777-72022C85D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81999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42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1478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CCA324-03EC-4514-AAAF-9A0D83F6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Arial" charset="0"/>
              </a:rPr>
              <a:t>Pluralist Theory versus Elite Theory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C90F43-1DF4-46A2-B646-ACF9052A053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Pluralist theory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emphasizes how important it is for a democracy to have large numbers of diverse interest groups representing a wide variety of views.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Elite theory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states that a ruling class composed of wealthy, educated individuals wields most of the power in</a:t>
            </a:r>
            <a:r>
              <a:rPr lang="en-US" alt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government, the top universities, corporations, the military, and media outlets.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364EE1E-703E-4256-AF58-9D222BA58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5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83727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1C1294-2ACA-4F76-A7F4-49FBD71E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Key Functions of Interest Groups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0940EF-B047-4B60-B427-21F42F63A38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groups: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Educate the public about policy issues.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Provide average citizens with an avenue of access to activism.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Mobilize citizens and stimulate them to participate in civic and political affairs.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Perform electoral functions.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Provide information and expertise to policymakers.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Can protect the common good.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Are an integral part of the government’s system of checks and balances.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038BEF6-059F-44D5-88B7-4C0709F3E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6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8086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B523E0-BBBF-4FE1-B0C9-8CFB124C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The Downside of Interest Groups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176E22-989A-44EC-AA21-10D6B5307B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8191500" cy="4800600"/>
          </a:xfrm>
        </p:spPr>
        <p:txBody>
          <a:bodyPr>
            <a:normAutofit lnSpcReduction="10000"/>
          </a:bodyPr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do contribute to the appearance of (and sometimes the reality of) corruption in the political system.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They and their 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political action committees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(</a:t>
            </a:r>
            <a:r>
              <a:rPr lang="en-US" altLang="en-US" b="1" dirty="0">
                <a:solidFill>
                  <a:prstClr val="black"/>
                </a:solidFill>
                <a:latin typeface="Sanserif"/>
                <a:cs typeface="+mn-cs"/>
              </a:rPr>
              <a:t>PACs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) make money a vital force in American politics.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These concerns have been exacerbated by the Supreme Court ruling in </a:t>
            </a:r>
            <a:r>
              <a:rPr lang="en-US" altLang="en-US" i="1" dirty="0">
                <a:solidFill>
                  <a:prstClr val="black"/>
                </a:solidFill>
                <a:latin typeface="Sanserif"/>
                <a:cs typeface="+mn-cs"/>
              </a:rPr>
              <a:t>Citizens United v. FEC </a:t>
            </a: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(2010).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Interest groups strengthen the incumbency advantage.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Elites are more likely to establish and to dominate interest groups than are common citizens.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D270038-229A-415C-B093-F725F6C97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7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95156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68988F-23B0-41C6-9611-467973B4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Who Joins Interest Groups, and Why?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278E8B-4474-42D1-B06C-D9EDF73ABC2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People are not all equally likely to join or form interest groups.</a:t>
            </a:r>
          </a:p>
          <a:p>
            <a:pPr marL="290513" lvl="1" indent="-285750" defTabSz="457200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This reality has serious consequences for the ability of interest groups to represent everyone’s views.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altLang="en-US" dirty="0">
                <a:solidFill>
                  <a:prstClr val="black"/>
                </a:solidFill>
                <a:latin typeface="Sanserif"/>
                <a:cs typeface="+mn-cs"/>
              </a:rPr>
              <a:t>Income and education tend to be the best predictors of interest group membership.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604DF65-CEBC-44FB-B945-0F8018088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8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33243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50D835-3B46-4C14-B698-6667C12B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30C20"/>
                </a:solidFill>
                <a:latin typeface="Sanserif"/>
                <a:cs typeface="+mj-cs"/>
              </a:rPr>
              <a:t>Patterns of Membership</a:t>
            </a:r>
            <a:endParaRPr lang="en-IN" dirty="0">
              <a:latin typeface="Sanserif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2C8278-B54E-45E0-8866-3FA27A59E02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1524000"/>
            <a:ext cx="7734300" cy="4800600"/>
          </a:xfrm>
        </p:spPr>
        <p:txBody>
          <a:bodyPr/>
          <a:lstStyle/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Interest group participation is related to four demographic characteristics: income, social class,</a:t>
            </a:r>
            <a:r>
              <a:rPr lang="en-US" baseline="0" dirty="0">
                <a:solidFill>
                  <a:prstClr val="black"/>
                </a:solidFill>
                <a:latin typeface="Sanserif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education, and race.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Interest groups historically have been dominated by white individuals with more income and education.</a:t>
            </a:r>
          </a:p>
          <a:p>
            <a:pPr lvl="0" defTabSz="457200">
              <a:spcBef>
                <a:spcPts val="240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anserif"/>
                <a:cs typeface="+mn-cs"/>
              </a:rPr>
              <a:t>Increasing prominence of online interest groups has begun to diversify participation.</a:t>
            </a:r>
            <a:endParaRPr lang="en-US" altLang="en-US" dirty="0">
              <a:solidFill>
                <a:prstClr val="black"/>
              </a:solidFill>
              <a:latin typeface="Sanserif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B335BE-6333-4A45-A2FC-693817B6E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Sanserif"/>
              </a:rPr>
              <a:pPr/>
              <a:t>9</a:t>
            </a:fld>
            <a:endParaRPr lang="en-US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2246496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SECTOMILLISECCONVERTED" val="1"/>
  <p:tag name="MMPROD_UIDATA" val="&lt;database version=&quot;6.0&quot;&gt;&lt;object type=&quot;1&quot; unique_id=&quot;10001&quot;&gt;&lt;object type=&quot;8&quot; unique_id=&quot;10125&quot;&gt;&lt;/object&gt;&lt;object type=&quot;2&quot; unique_id=&quot;10126&quot;&gt;&lt;object type=&quot;3&quot; unique_id=&quot;10127&quot;&gt;&lt;property id=&quot;20148&quot; value=&quot;5&quot;/&gt;&lt;property id=&quot;20300&quot; value=&quot;Slide 1 - &amp;quot;Chapter 3: Federalism&amp;quot;&quot;/&gt;&lt;property id=&quot;20307&quot; value=&quot;269&quot;/&gt;&lt;/object&gt;&lt;object type=&quot;3&quot; unique_id=&quot;10128&quot;&gt;&lt;property id=&quot;20148&quot; value=&quot;5&quot;/&gt;&lt;property id=&quot;20300&quot; value=&quot;Slide 2 - &amp;quot;Federalism&amp;quot;&quot;/&gt;&lt;property id=&quot;20307&quot; value=&quot;270&quot;/&gt;&lt;/object&gt;&lt;object type=&quot;3&quot; unique_id=&quot;10129&quot;&gt;&lt;property id=&quot;20148&quot; value=&quot;5&quot;/&gt;&lt;property id=&quot;20300&quot; value=&quot;Slide 9 - &amp;quot;Federalism&amp;quot;&quot;/&gt;&lt;property id=&quot;20307&quot; value=&quot;298&quot;/&gt;&lt;/object&gt;&lt;object type=&quot;3&quot; unique_id=&quot;10130&quot;&gt;&lt;property id=&quot;20148&quot; value=&quot;5&quot;/&gt;&lt;property id=&quot;20300&quot; value=&quot;Slide 10 - &amp;quot;Federalism&amp;quot;&quot;/&gt;&lt;property id=&quot;20307&quot; value=&quot;299&quot;/&gt;&lt;/object&gt;&lt;object type=&quot;3&quot; unique_id=&quot;10133&quot;&gt;&lt;property id=&quot;20148&quot; value=&quot;5&quot;/&gt;&lt;property id=&quot;20300&quot; value=&quot;Slide 11 - &amp;quot;Constitutional Distribution &amp;#x0D;&amp;#x0A;of Authority&amp;quot;&quot;/&gt;&lt;property id=&quot;20307&quot; value=&quot;271&quot;/&gt;&lt;/object&gt;&lt;object type=&quot;3&quot; unique_id=&quot;10138&quot;&gt;&lt;property id=&quot;20148&quot; value=&quot;5&quot;/&gt;&lt;property id=&quot;20300&quot; value=&quot;Slide 20 - &amp;quot;The Supreme Court’s Interpretation of the Constitution’s Distribution of Authority&amp;quot;&quot;/&gt;&lt;property id=&quot;20307&quot; value=&quot;288&quot;/&gt;&lt;/object&gt;&lt;object type=&quot;3&quot; unique_id=&quot;10140&quot;&gt;&lt;property id=&quot;20148&quot; value=&quot;5&quot;/&gt;&lt;property id=&quot;20300&quot; value=&quot;Slide 26 - &amp;quot;Evolution of the Federal System&amp;quot;&quot;/&gt;&lt;property id=&quot;20307&quot; value=&quot;295&quot;/&gt;&lt;/object&gt;&lt;object type=&quot;3&quot; unique_id=&quot;10141&quot;&gt;&lt;property id=&quot;20148&quot; value=&quot;5&quot;/&gt;&lt;property id=&quot;20300&quot; value=&quot;Slide 31 - &amp;quot;Federalism&amp;quot;&quot;/&gt;&lt;property id=&quot;20307&quot; value=&quot;300&quot;/&gt;&lt;/object&gt;&lt;object type=&quot;3&quot; unique_id=&quot;10142&quot;&gt;&lt;property id=&quot;20148&quot; value=&quot;5&quot;/&gt;&lt;property id=&quot;20300&quot; value=&quot;Slide 32 - &amp;quot;Constitutional Amendments and the Evolution of Federalism&amp;quot;&quot;/&gt;&lt;property id=&quot;20307&quot; value=&quot;272&quot;/&gt;&lt;/object&gt;&lt;object type=&quot;3&quot; unique_id=&quot;10143&quot;&gt;&lt;property id=&quot;20148&quot; value=&quot;5&quot;/&gt;&lt;property id=&quot;20300&quot; value=&quot;Slide 35 - &amp;quot;Further Evolutionary Landmarks: &amp;#x0D;&amp;#x0A;Grants-in-Aid&amp;quot;&quot;/&gt;&lt;property id=&quot;20307&quot; value=&quot;289&quot;/&gt;&lt;/object&gt;&lt;object type=&quot;3&quot; unique_id=&quot;10145&quot;&gt;&lt;property id=&quot;20148&quot; value=&quot;5&quot;/&gt;&lt;property id=&quot;20300&quot; value=&quot;Slide 3 - &amp;quot;Unitary System&amp;quot;&quot;/&gt;&lt;property id=&quot;20307&quot; value=&quot;301&quot;/&gt;&lt;/object&gt;&lt;object type=&quot;3&quot; unique_id=&quot;10146&quot;&gt;&lt;property id=&quot;20148&quot; value=&quot;5&quot;/&gt;&lt;property id=&quot;20300&quot; value=&quot;Slide 4 - &amp;quot;&amp;#x0D;&amp;#x0A;Confederal System&amp;#x0D;&amp;#x0A;&amp;quot;&quot;/&gt;&lt;property id=&quot;20307&quot; value=&quot;302&quot;/&gt;&lt;/object&gt;&lt;object type=&quot;3&quot; unique_id=&quot;10147&quot;&gt;&lt;property id=&quot;20148&quot; value=&quot;5&quot;/&gt;&lt;property id=&quot;20300&quot; value=&quot;Slide 5 - &amp;quot;&amp;#x0D;&amp;#x0A;Federal System&amp;#x0D;&amp;#x0A;&amp;quot;&quot;/&gt;&lt;property id=&quot;20307&quot; value=&quot;303&quot;/&gt;&lt;/object&gt;&lt;object type=&quot;3&quot; unique_id=&quot;10148&quot;&gt;&lt;property id=&quot;20148&quot; value=&quot;5&quot;/&gt;&lt;property id=&quot;20300&quot; value=&quot;Slide 7 - &amp;quot;What a Federal System Means for Citizens&amp;quot;&quot;/&gt;&lt;property id=&quot;20307&quot; value=&quot;304&quot;/&gt;&lt;/object&gt;&lt;object type=&quot;3&quot; unique_id=&quot;10149&quot;&gt;&lt;property id=&quot;20148&quot; value=&quot;5&quot;/&gt;&lt;property id=&quot;20300&quot; value=&quot;Slide 12 - &amp;quot;&amp;#x0D;&amp;#x0A;Concurrent Sovereign Authority&amp;#x0D;&amp;#x0A;&amp;quot;&quot;/&gt;&lt;property id=&quot;20307&quot; value=&quot;305&quot;/&gt;&lt;/object&gt;&lt;object type=&quot;3&quot; unique_id=&quot;10150&quot;&gt;&lt;property id=&quot;20148&quot; value=&quot;5&quot;/&gt;&lt;property id=&quot;20300&quot; value=&quot;Slide 14 - &amp;quot;&amp;#x0D;&amp;#x0A;National Sovereignty&amp;#x0D;&amp;#x0A;&amp;quot;&quot;/&gt;&lt;property id=&quot;20307&quot; value=&quot;307&quot;/&gt;&lt;/object&gt;&lt;object type=&quot;3&quot; unique_id=&quot;10151&quot;&gt;&lt;property id=&quot;20148&quot; value=&quot;5&quot;/&gt;&lt;property id=&quot;20300&quot; value=&quot;Slide 16 - &amp;quot;&amp;#x0D;&amp;#x0A;The Supremacy Clause&amp;#x0D;&amp;#x0A;&amp;quot;&quot;/&gt;&lt;property id=&quot;20307&quot; value=&quot;306&quot;/&gt;&lt;/object&gt;&lt;object type=&quot;3&quot; unique_id=&quot;10152&quot;&gt;&lt;property id=&quot;20148&quot; value=&quot;5&quot;/&gt;&lt;property id=&quot;20300&quot; value=&quot;Slide 17 - &amp;quot;&amp;#x0D;&amp;#x0A;National Treaties &amp;#x0D;&amp;#x0A;with Indian Nations&amp;#x0D;&amp;#x0A;&amp;quot;&quot;/&gt;&lt;property id=&quot;20307&quot; value=&quot;308&quot;/&gt;&lt;/object&gt;&lt;object type=&quot;3&quot; unique_id=&quot;10153&quot;&gt;&lt;property id=&quot;20148&quot; value=&quot;5&quot;/&gt;&lt;property id=&quot;20300&quot; value=&quot;Slide 18 - &amp;quot;&amp;#x0D;&amp;#x0A;State Sovereignty&amp;#x0D;&amp;#x0A;&amp;quot;&quot;/&gt;&lt;property id=&quot;20307&quot; value=&quot;309&quot;/&gt;&lt;/object&gt;&lt;object type=&quot;3&quot; unique_id=&quot;10154&quot;&gt;&lt;property id=&quot;20148&quot; value=&quot;5&quot;/&gt;&lt;property id=&quot;20300&quot; value=&quot;Slide 21 - &amp;quot;&amp;#x0D;&amp;#x0A;The Power to &amp;#x0D;&amp;#x0A;Regulate Commerce&amp;#x0D;&amp;#x0A;&amp;quot;&quot;/&gt;&lt;property id=&quot;20307&quot; value=&quot;311&quot;/&gt;&lt;/object&gt;&lt;object type=&quot;3&quot; unique_id=&quot;10155&quot;&gt;&lt;property id=&quot;20148&quot; value=&quot;5&quot;/&gt;&lt;property id=&quot;20300&quot; value=&quot;Slide 22 - &amp;quot;&amp;#x0D;&amp;#x0A;The Power to Provide for the General Welfare&amp;#x0D;&amp;#x0A;&amp;quot;&quot;/&gt;&lt;property id=&quot;20307&quot; value=&quot;310&quot;/&gt;&lt;/object&gt;&lt;object type=&quot;3&quot; unique_id=&quot;10156&quot;&gt;&lt;property id=&quot;20148&quot; value=&quot;5&quot;/&gt;&lt;property id=&quot;20300&quot; value=&quot;Slide 24 - &amp;quot;&amp;#x0D;&amp;#x0A;State-to-State Obligations: Horizontal Federalism&amp;#x0D;&amp;#x0A;&amp;quot;&quot;/&gt;&lt;property id=&quot;20307&quot; value=&quot;312&quot;/&gt;&lt;/object&gt;&lt;object type=&quot;3&quot; unique_id=&quot;10157&quot;&gt;&lt;property id=&quot;20148&quot; value=&quot;5&quot;/&gt;&lt;property id=&quot;20300&quot; value=&quot;Slide 25 - &amp;quot;&amp;#x0D;&amp;#x0A;Judicial Federalism&amp;#x0D;&amp;#x0A;&amp;quot;&quot;/&gt;&lt;property id=&quot;20307&quot; value=&quot;313&quot;/&gt;&lt;/object&gt;&lt;object type=&quot;3&quot; unique_id=&quot;10158&quot;&gt;&lt;property id=&quot;20148&quot; value=&quot;5&quot;/&gt;&lt;property id=&quot;20300&quot; value=&quot;Slide 27 - &amp;quot;&amp;#x0D;&amp;#x0A;Dual Federalism&amp;#x0D;&amp;#x0A;&amp;quot;&quot;/&gt;&lt;property id=&quot;20307&quot; value=&quot;314&quot;/&gt;&lt;/object&gt;&lt;object type=&quot;3&quot; unique_id=&quot;10159&quot;&gt;&lt;property id=&quot;20148&quot; value=&quot;5&quot;/&gt;&lt;property id=&quot;20300&quot; value=&quot;Slide 28 - &amp;quot;&amp;#x0D;&amp;#x0A;Cooperative Federalism&amp;#x0D;&amp;#x0A;&amp;quot;&quot;/&gt;&lt;property id=&quot;20307&quot; value=&quot;315&quot;/&gt;&lt;/object&gt;&lt;object type=&quot;3&quot; unique_id=&quot;10160&quot;&gt;&lt;property id=&quot;20148&quot; value=&quot;5&quot;/&gt;&lt;property id=&quot;20300&quot; value=&quot;Slide 29 - &amp;quot;&amp;#x0D;&amp;#x0A;Centralized Federalism&amp;#x0D;&amp;#x0A;&amp;quot;&quot;/&gt;&lt;property id=&quot;20307&quot; value=&quot;316&quot;/&gt;&lt;/object&gt;&lt;object type=&quot;3&quot; unique_id=&quot;10161&quot;&gt;&lt;property id=&quot;20148&quot; value=&quot;5&quot;/&gt;&lt;property id=&quot;20300&quot; value=&quot;Slide 30 - &amp;quot;&amp;#x0D;&amp;#x0A;Conflicted Federalism&amp;#x0D;&amp;#x0A;&amp;quot;&quot;/&gt;&lt;property id=&quot;20307&quot; value=&quot;317&quot;/&gt;&lt;/object&gt;&lt;object type=&quot;3&quot; unique_id=&quot;10162&quot;&gt;&lt;property id=&quot;20148&quot; value=&quot;5&quot;/&gt;&lt;property id=&quot;20300&quot; value=&quot;Slide 36 - &amp;quot;&amp;#x0D;&amp;#x0A;Categorical Grants&amp;#x0D;&amp;#x0A;&amp;quot;&quot;/&gt;&lt;property id=&quot;20307&quot; value=&quot;319&quot;/&gt;&lt;/object&gt;&lt;object type=&quot;3&quot; unique_id=&quot;10163&quot;&gt;&lt;property id=&quot;20148&quot; value=&quot;5&quot;/&gt;&lt;property id=&quot;20300&quot; value=&quot;Slide 37 - &amp;quot;&amp;#x0D;&amp;#x0A;Block Grants&amp;#x0D;&amp;#x0A;&amp;quot;&quot;/&gt;&lt;property id=&quot;20307&quot; value=&quot;318&quot;/&gt;&lt;/object&gt;&lt;object type=&quot;3&quot; unique_id=&quot;10165&quot;&gt;&lt;property id=&quot;20148&quot; value=&quot;5&quot;/&gt;&lt;property id=&quot;20300&quot; value=&quot;Slide 39 - &amp;quot;&amp;#x0D;&amp;#x0A;Preemption&amp;#x0D;&amp;#x0A;&amp;quot;&quot;/&gt;&lt;property id=&quot;20307&quot; value=&quot;320&quot;/&gt;&lt;/object&gt;&lt;object type=&quot;3&quot; unique_id=&quot;10166&quot;&gt;&lt;property id=&quot;20148&quot; value=&quot;5&quot;/&gt;&lt;property id=&quot;20300&quot; value=&quot;Slide 38 - &amp;quot;Mandates&amp;quot;&quot;/&gt;&lt;property id=&quot;20307&quot; value=&quot;322&quot;/&gt;&lt;/object&gt;&lt;object type=&quot;3&quot; unique_id=&quot;10168&quot;&gt;&lt;property id=&quot;20148&quot; value=&quot;5&quot;/&gt;&lt;property id=&quot;20300&quot; value=&quot;Slide 41 - &amp;quot;Today’s Federalism&amp;quot;&quot;/&gt;&lt;property id=&quot;20307&quot; value=&quot;324&quot;/&gt;&lt;/object&gt;&lt;object type=&quot;3&quot; unique_id=&quot;10461&quot;&gt;&lt;property id=&quot;20148&quot; value=&quot;5&quot;/&gt;&lt;property id=&quot;20300&quot; value=&quot;Slide 6&quot;/&gt;&lt;property id=&quot;20307&quot; value=&quot;325&quot;/&gt;&lt;/object&gt;&lt;object type=&quot;3&quot; unique_id=&quot;10462&quot;&gt;&lt;property id=&quot;20148&quot; value=&quot;5&quot;/&gt;&lt;property id=&quot;20300&quot; value=&quot;Slide 8&quot;/&gt;&lt;property id=&quot;20307&quot; value=&quot;326&quot;/&gt;&lt;/object&gt;&lt;object type=&quot;3&quot; unique_id=&quot;10463&quot;&gt;&lt;property id=&quot;20148&quot; value=&quot;5&quot;/&gt;&lt;property id=&quot;20300&quot; value=&quot;Slide 13&quot;/&gt;&lt;property id=&quot;20307&quot; value=&quot;327&quot;/&gt;&lt;/object&gt;&lt;object type=&quot;3&quot; unique_id=&quot;10464&quot;&gt;&lt;property id=&quot;20148&quot; value=&quot;5&quot;/&gt;&lt;property id=&quot;20300&quot; value=&quot;Slide 15&quot;/&gt;&lt;property id=&quot;20307&quot; value=&quot;328&quot;/&gt;&lt;/object&gt;&lt;object type=&quot;3&quot; unique_id=&quot;10465&quot;&gt;&lt;property id=&quot;20148&quot; value=&quot;5&quot;/&gt;&lt;property id=&quot;20300&quot; value=&quot;Slide 19&quot;/&gt;&lt;property id=&quot;20307&quot; value=&quot;329&quot;/&gt;&lt;/object&gt;&lt;object type=&quot;3&quot; unique_id=&quot;10466&quot;&gt;&lt;property id=&quot;20148&quot; value=&quot;5&quot;/&gt;&lt;property id=&quot;20300&quot; value=&quot;Slide 23&quot;/&gt;&lt;property id=&quot;20307&quot; value=&quot;330&quot;/&gt;&lt;/object&gt;&lt;object type=&quot;3&quot; unique_id=&quot;10467&quot;&gt;&lt;property id=&quot;20148&quot; value=&quot;5&quot;/&gt;&lt;property id=&quot;20300&quot; value=&quot;Slide 33 - &amp;quot;Constitutional Amendments and the Evolution of Federalism&amp;quot;&quot;/&gt;&lt;property id=&quot;20307&quot; value=&quot;331&quot;/&gt;&lt;/object&gt;&lt;object type=&quot;3&quot; unique_id=&quot;10468&quot;&gt;&lt;property id=&quot;20148&quot; value=&quot;5&quot;/&gt;&lt;property id=&quot;20300&quot; value=&quot;Slide 34 - &amp;quot;Federal Grants-in-Aid to State and Local Governments (in millions of dollars)&amp;quot;&quot;/&gt;&lt;property id=&quot;20307&quot; value=&quot;332&quot;/&gt;&lt;/object&gt;&lt;object type=&quot;3&quot; unique_id=&quot;10469&quot;&gt;&lt;property id=&quot;20148&quot; value=&quot;5&quot;/&gt;&lt;property id=&quot;20300&quot; value=&quot;Slide 40 - &amp;quot;&amp;#x0D;&amp;#x0A;Preemption&amp;#x0D;&amp;#x0A;&amp;quot;&quot;/&gt;&lt;property id=&quot;20307&quot; value=&quot;333&quot;/&gt;&lt;/object&gt;&lt;/object&gt;&lt;/object&gt;&lt;/database&gt;"/>
</p:tagLst>
</file>

<file path=ppt/theme/theme1.xml><?xml version="1.0" encoding="utf-8"?>
<a:theme xmlns:a="http://schemas.openxmlformats.org/drawingml/2006/main" name="harrison6e_title and end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_Modified_MHHE_Accessible" id="{E82C14FF-4BDE-4F64-9A68-F6EDA5AFB1BB}" vid="{F737F535-3048-4356-99AF-2805CA228E6B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rison6e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84F6219E-3D47-41AC-9893-1108D06AA07D}"/>
    </a:ext>
  </a:extLst>
</a:theme>
</file>

<file path=ppt/theme/theme5.xml><?xml version="1.0" encoding="utf-8"?>
<a:theme xmlns:a="http://schemas.openxmlformats.org/drawingml/2006/main" name="CONTENT PLACEHOLD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B9FDA032-B3B1-4FDF-8A44-9303BC60C76A}"/>
    </a:ext>
  </a:extLst>
</a:theme>
</file>

<file path=ppt/theme/theme6.xml><?xml version="1.0" encoding="utf-8"?>
<a:theme xmlns:a="http://schemas.openxmlformats.org/drawingml/2006/main" name="CHAPTER CLOSING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AD8FA8EE-38E3-45B4-B8A8-91E7376F22D2}"/>
    </a:ext>
  </a:extLst>
</a:theme>
</file>

<file path=ppt/theme/theme7.xml><?xml version="1.0" encoding="utf-8"?>
<a:theme xmlns:a="http://schemas.openxmlformats.org/drawingml/2006/main" name="1_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59A53402-BF8D-4356-9B02-35501F8B049D}"/>
    </a:ext>
  </a:extLst>
</a:theme>
</file>

<file path=ppt/theme/theme8.xml><?xml version="1.0" encoding="utf-8"?>
<a:theme xmlns:a="http://schemas.openxmlformats.org/drawingml/2006/main" name="APPENDIX CONTENT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B9FDA032-B3B1-4FDF-8A44-9303BC60C76A}"/>
    </a:ext>
  </a:extLst>
</a:theme>
</file>

<file path=ppt/theme/theme9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1D45154-5908-4760-96C7-F0E2BCA85E9B}" vid="{AD8FA8EE-38E3-45B4-B8A8-91E7376F2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2016_HarrisonADNtx5</Template>
  <TotalTime>6120</TotalTime>
  <Words>2679</Words>
  <Application>Microsoft Office PowerPoint</Application>
  <PresentationFormat>On-screen Show (4:3)</PresentationFormat>
  <Paragraphs>284</Paragraphs>
  <Slides>42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Calibri (Body)</vt:lpstr>
      <vt:lpstr>Proxima Nova Rg</vt:lpstr>
      <vt:lpstr>Sanserif</vt:lpstr>
      <vt:lpstr>Times New Roman</vt:lpstr>
      <vt:lpstr>harrison6e_title and end slides</vt:lpstr>
      <vt:lpstr>harrison6e_appendix</vt:lpstr>
      <vt:lpstr>Red bar footer BODY/MAIN CONTENT</vt:lpstr>
      <vt:lpstr>1_Title Slides Master</vt:lpstr>
      <vt:lpstr>CONTENT PLACEHOLDER</vt:lpstr>
      <vt:lpstr>CHAPTER CLOSING</vt:lpstr>
      <vt:lpstr>1_DividerSlideMaster</vt:lpstr>
      <vt:lpstr>APPENDIX CONTENT</vt:lpstr>
      <vt:lpstr>ClosingMaster</vt:lpstr>
      <vt:lpstr>Chapter 7</vt:lpstr>
      <vt:lpstr>The Value of Interest Groups 1</vt:lpstr>
      <vt:lpstr>The Value of Interest Groups 2</vt:lpstr>
      <vt:lpstr>Interest Groups and Civic Participation</vt:lpstr>
      <vt:lpstr>Pluralist Theory versus Elite Theory</vt:lpstr>
      <vt:lpstr>Key Functions of Interest Groups</vt:lpstr>
      <vt:lpstr>The Downside of Interest Groups</vt:lpstr>
      <vt:lpstr>Who Joins Interest Groups, and Why?</vt:lpstr>
      <vt:lpstr>Patterns of Membership</vt:lpstr>
      <vt:lpstr>Traditional Interest Groups</vt:lpstr>
      <vt:lpstr>Modern Equality and Rights Movements</vt:lpstr>
      <vt:lpstr>Motivations for Joining Interest Groups</vt:lpstr>
      <vt:lpstr>How Interest Groups Succeed</vt:lpstr>
      <vt:lpstr>Organizational Resources</vt:lpstr>
      <vt:lpstr>How Membership Affects Success</vt:lpstr>
      <vt:lpstr>How Financial Resources Affect Success</vt:lpstr>
      <vt:lpstr>Organizational Environment</vt:lpstr>
      <vt:lpstr>Types of Interest Groups</vt:lpstr>
      <vt:lpstr>Economic Interest Groups 1</vt:lpstr>
      <vt:lpstr>Economic Interest Groups 2</vt:lpstr>
      <vt:lpstr>Public and Ideological Interest Groups 1</vt:lpstr>
      <vt:lpstr>Public and Ideological Interest Groups 2</vt:lpstr>
      <vt:lpstr>Foreign Policy Interests</vt:lpstr>
      <vt:lpstr>Interest Group Strategies</vt:lpstr>
      <vt:lpstr>Direct Strategies to Advance Interests</vt:lpstr>
      <vt:lpstr>Lobbying, Issue Networks, and Iron Triangles 1</vt:lpstr>
      <vt:lpstr>Lobbying, Issue Networks, and Iron Triangles 2</vt:lpstr>
      <vt:lpstr>Figure 7.1 Iron Triangle</vt:lpstr>
      <vt:lpstr>Litigation by Interest Groups</vt:lpstr>
      <vt:lpstr>Providing Information and Expert Testimony</vt:lpstr>
      <vt:lpstr>Indirect Strategies</vt:lpstr>
      <vt:lpstr>Public Outreach</vt:lpstr>
      <vt:lpstr>Electioneering</vt:lpstr>
      <vt:lpstr>Interest Groups, Politics, and Money: The Influence of Political Action Committees</vt:lpstr>
      <vt:lpstr>Figure 7.2 Incumbents and Challengers</vt:lpstr>
      <vt:lpstr>Table 7.1 Top PAC Contributors to Candidates, 2019–2020</vt:lpstr>
      <vt:lpstr>Review 1</vt:lpstr>
      <vt:lpstr>Review 2</vt:lpstr>
      <vt:lpstr>End of Main Content</vt:lpstr>
      <vt:lpstr>Accessibility Content: Text Alternatives for Images</vt:lpstr>
      <vt:lpstr>Figure 7.1 Iron Triangle - Text Alternative</vt:lpstr>
      <vt:lpstr>Figure 7.2 Incumbents and Challengers - Text Alternative</vt:lpstr>
    </vt:vector>
  </TitlesOfParts>
  <Company>McGraw-Hill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Chapter7: Interest Groups</dc:title>
  <dc:subject>American Democracy Now, 7e</dc:subject>
  <dc:creator>Brigid Callahan Harrison, Jean Wahl Harris, Michelle D. Deardorff</dc:creator>
  <cp:lastModifiedBy>Herrick, Rebekah</cp:lastModifiedBy>
  <cp:revision>749</cp:revision>
  <dcterms:created xsi:type="dcterms:W3CDTF">2008-10-22T16:53:51Z</dcterms:created>
  <dcterms:modified xsi:type="dcterms:W3CDTF">2022-05-16T01:48:15Z</dcterms:modified>
</cp:coreProperties>
</file>