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5.xml" ContentType="application/vnd.openxmlformats-officedocument.theme+xml"/>
  <Override PartName="/ppt/slideLayouts/slideLayout37.xml" ContentType="application/vnd.openxmlformats-officedocument.presentationml.slideLayout+xml"/>
  <Override PartName="/ppt/theme/theme6.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7.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8.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8" r:id="rId1"/>
    <p:sldMasterId id="2147484201" r:id="rId2"/>
    <p:sldMasterId id="2147484162" r:id="rId3"/>
    <p:sldMasterId id="2147484205" r:id="rId4"/>
    <p:sldMasterId id="2147484208" r:id="rId5"/>
    <p:sldMasterId id="2147484216" r:id="rId6"/>
    <p:sldMasterId id="2147484218" r:id="rId7"/>
    <p:sldMasterId id="2147484220" r:id="rId8"/>
    <p:sldMasterId id="2147484225" r:id="rId9"/>
  </p:sldMasterIdLst>
  <p:notesMasterIdLst>
    <p:notesMasterId r:id="rId77"/>
  </p:notesMasterIdLst>
  <p:sldIdLst>
    <p:sldId id="438" r:id="rId10"/>
    <p:sldId id="359" r:id="rId11"/>
    <p:sldId id="360" r:id="rId12"/>
    <p:sldId id="361" r:id="rId13"/>
    <p:sldId id="444" r:id="rId14"/>
    <p:sldId id="362" r:id="rId15"/>
    <p:sldId id="364" r:id="rId16"/>
    <p:sldId id="365" r:id="rId17"/>
    <p:sldId id="366" r:id="rId18"/>
    <p:sldId id="407" r:id="rId19"/>
    <p:sldId id="368" r:id="rId20"/>
    <p:sldId id="370" r:id="rId21"/>
    <p:sldId id="371" r:id="rId22"/>
    <p:sldId id="372" r:id="rId23"/>
    <p:sldId id="442" r:id="rId24"/>
    <p:sldId id="374" r:id="rId25"/>
    <p:sldId id="409" r:id="rId26"/>
    <p:sldId id="410" r:id="rId27"/>
    <p:sldId id="375" r:id="rId28"/>
    <p:sldId id="376" r:id="rId29"/>
    <p:sldId id="377" r:id="rId30"/>
    <p:sldId id="378" r:id="rId31"/>
    <p:sldId id="379" r:id="rId32"/>
    <p:sldId id="440" r:id="rId33"/>
    <p:sldId id="382" r:id="rId34"/>
    <p:sldId id="383" r:id="rId35"/>
    <p:sldId id="384" r:id="rId36"/>
    <p:sldId id="385" r:id="rId37"/>
    <p:sldId id="386" r:id="rId38"/>
    <p:sldId id="387" r:id="rId39"/>
    <p:sldId id="412" r:id="rId40"/>
    <p:sldId id="389" r:id="rId41"/>
    <p:sldId id="391" r:id="rId42"/>
    <p:sldId id="393" r:id="rId43"/>
    <p:sldId id="394" r:id="rId44"/>
    <p:sldId id="395" r:id="rId45"/>
    <p:sldId id="396" r:id="rId46"/>
    <p:sldId id="413" r:id="rId47"/>
    <p:sldId id="414" r:id="rId48"/>
    <p:sldId id="415" r:id="rId49"/>
    <p:sldId id="416" r:id="rId50"/>
    <p:sldId id="417" r:id="rId51"/>
    <p:sldId id="418" r:id="rId52"/>
    <p:sldId id="419" r:id="rId53"/>
    <p:sldId id="420" r:id="rId54"/>
    <p:sldId id="421" r:id="rId55"/>
    <p:sldId id="397" r:id="rId56"/>
    <p:sldId id="398" r:id="rId57"/>
    <p:sldId id="422" r:id="rId58"/>
    <p:sldId id="423" r:id="rId59"/>
    <p:sldId id="424" r:id="rId60"/>
    <p:sldId id="425" r:id="rId61"/>
    <p:sldId id="426" r:id="rId62"/>
    <p:sldId id="427" r:id="rId63"/>
    <p:sldId id="428" r:id="rId64"/>
    <p:sldId id="429" r:id="rId65"/>
    <p:sldId id="430" r:id="rId66"/>
    <p:sldId id="431" r:id="rId67"/>
    <p:sldId id="432" r:id="rId68"/>
    <p:sldId id="439" r:id="rId69"/>
    <p:sldId id="400" r:id="rId70"/>
    <p:sldId id="441" r:id="rId71"/>
    <p:sldId id="434" r:id="rId72"/>
    <p:sldId id="435" r:id="rId73"/>
    <p:sldId id="436" r:id="rId74"/>
    <p:sldId id="437" r:id="rId75"/>
    <p:sldId id="401" r:id="rId76"/>
  </p:sldIdLst>
  <p:sldSz cx="9144000" cy="6858000" type="screen4x3"/>
  <p:notesSz cx="6858000" cy="9144000"/>
  <p:custDataLst>
    <p:tags r:id="rId7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in Content" id="{C8F9C759-C68A-4B63-897E-58D3590AB052}">
          <p14:sldIdLst>
            <p14:sldId id="438"/>
            <p14:sldId id="359"/>
            <p14:sldId id="360"/>
            <p14:sldId id="361"/>
            <p14:sldId id="444"/>
            <p14:sldId id="362"/>
            <p14:sldId id="364"/>
            <p14:sldId id="365"/>
            <p14:sldId id="366"/>
            <p14:sldId id="407"/>
            <p14:sldId id="368"/>
            <p14:sldId id="370"/>
            <p14:sldId id="371"/>
            <p14:sldId id="372"/>
            <p14:sldId id="442"/>
            <p14:sldId id="374"/>
            <p14:sldId id="409"/>
            <p14:sldId id="410"/>
            <p14:sldId id="375"/>
            <p14:sldId id="376"/>
            <p14:sldId id="377"/>
            <p14:sldId id="378"/>
            <p14:sldId id="379"/>
            <p14:sldId id="440"/>
            <p14:sldId id="382"/>
            <p14:sldId id="383"/>
            <p14:sldId id="384"/>
            <p14:sldId id="385"/>
            <p14:sldId id="386"/>
            <p14:sldId id="387"/>
            <p14:sldId id="412"/>
            <p14:sldId id="389"/>
            <p14:sldId id="391"/>
            <p14:sldId id="393"/>
            <p14:sldId id="394"/>
            <p14:sldId id="395"/>
            <p14:sldId id="396"/>
            <p14:sldId id="413"/>
            <p14:sldId id="414"/>
            <p14:sldId id="415"/>
            <p14:sldId id="416"/>
            <p14:sldId id="417"/>
            <p14:sldId id="418"/>
            <p14:sldId id="419"/>
            <p14:sldId id="420"/>
            <p14:sldId id="421"/>
            <p14:sldId id="397"/>
            <p14:sldId id="398"/>
            <p14:sldId id="422"/>
            <p14:sldId id="423"/>
            <p14:sldId id="424"/>
            <p14:sldId id="425"/>
            <p14:sldId id="426"/>
            <p14:sldId id="427"/>
            <p14:sldId id="428"/>
            <p14:sldId id="429"/>
            <p14:sldId id="430"/>
            <p14:sldId id="431"/>
            <p14:sldId id="432"/>
            <p14:sldId id="439"/>
          </p14:sldIdLst>
        </p14:section>
        <p14:section name="Appendix: Image Descriptions for Unsighted Students" id="{C6356D41-9F20-4F04-8B17-FABF7781F88E}">
          <p14:sldIdLst>
            <p14:sldId id="400"/>
            <p14:sldId id="441"/>
            <p14:sldId id="434"/>
            <p14:sldId id="435"/>
            <p14:sldId id="436"/>
            <p14:sldId id="437"/>
            <p14:sldId id="4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3546"/>
    <a:srgbClr val="FFE9B6"/>
    <a:srgbClr val="C30C20"/>
    <a:srgbClr val="B40000"/>
    <a:srgbClr val="AF0000"/>
    <a:srgbClr val="FFE9B5"/>
    <a:srgbClr val="8AC8CD"/>
    <a:srgbClr val="95B5DF"/>
    <a:srgbClr val="D1E4EF"/>
    <a:srgbClr val="B3C9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82F440-51D0-4000-9012-D519A282697A}" v="285" dt="2020-12-22T07:17:10.2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4" autoAdjust="0"/>
    <p:restoredTop sz="86391" autoAdjust="0"/>
  </p:normalViewPr>
  <p:slideViewPr>
    <p:cSldViewPr>
      <p:cViewPr varScale="1">
        <p:scale>
          <a:sx n="64" d="100"/>
          <a:sy n="64" d="100"/>
        </p:scale>
        <p:origin x="780" y="66"/>
      </p:cViewPr>
      <p:guideLst>
        <p:guide orient="horz" pos="2160"/>
        <p:guide pos="2880"/>
      </p:guideLst>
    </p:cSldViewPr>
  </p:slideViewPr>
  <p:outlineViewPr>
    <p:cViewPr>
      <p:scale>
        <a:sx n="33" d="100"/>
        <a:sy n="33" d="100"/>
      </p:scale>
      <p:origin x="0" y="-4286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16" Type="http://schemas.openxmlformats.org/officeDocument/2006/relationships/slide" Target="slides/slide7.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tableStyles" Target="tableStyles.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50DCA12-2123-4DC2-99E4-D065727CEC39}"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B50DCA12-2123-4DC2-99E4-D065727CEC39}" type="slidenum">
              <a:rPr lang="en-US" smtClean="0"/>
              <a:pPr>
                <a:defRPr/>
              </a:pPr>
              <a:t>1</a:t>
            </a:fld>
            <a:endParaRPr lang="en-US" dirty="0"/>
          </a:p>
        </p:txBody>
      </p:sp>
    </p:spTree>
    <p:extLst>
      <p:ext uri="{BB962C8B-B14F-4D97-AF65-F5344CB8AC3E}">
        <p14:creationId xmlns:p14="http://schemas.microsoft.com/office/powerpoint/2010/main" val="2342810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B50DCA12-2123-4DC2-99E4-D065727CEC39}" type="slidenum">
              <a:rPr lang="en-US" smtClean="0"/>
              <a:pPr>
                <a:defRPr/>
              </a:pPr>
              <a:t>29</a:t>
            </a:fld>
            <a:endParaRPr lang="en-US" dirty="0"/>
          </a:p>
        </p:txBody>
      </p:sp>
    </p:spTree>
    <p:extLst>
      <p:ext uri="{BB962C8B-B14F-4D97-AF65-F5344CB8AC3E}">
        <p14:creationId xmlns:p14="http://schemas.microsoft.com/office/powerpoint/2010/main" val="3582525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B50DCA12-2123-4DC2-99E4-D065727CEC39}" type="slidenum">
              <a:rPr lang="en-US" smtClean="0"/>
              <a:pPr>
                <a:defRPr/>
              </a:pPr>
              <a:t>32</a:t>
            </a:fld>
            <a:endParaRPr lang="en-US" dirty="0"/>
          </a:p>
        </p:txBody>
      </p:sp>
    </p:spTree>
    <p:extLst>
      <p:ext uri="{BB962C8B-B14F-4D97-AF65-F5344CB8AC3E}">
        <p14:creationId xmlns:p14="http://schemas.microsoft.com/office/powerpoint/2010/main" val="3505433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B50DCA12-2123-4DC2-99E4-D065727CEC39}" type="slidenum">
              <a:rPr lang="en-US" smtClean="0"/>
              <a:pPr>
                <a:defRPr/>
              </a:pPr>
              <a:t>33</a:t>
            </a:fld>
            <a:endParaRPr lang="en-US" dirty="0"/>
          </a:p>
        </p:txBody>
      </p:sp>
    </p:spTree>
    <p:extLst>
      <p:ext uri="{BB962C8B-B14F-4D97-AF65-F5344CB8AC3E}">
        <p14:creationId xmlns:p14="http://schemas.microsoft.com/office/powerpoint/2010/main" val="3076710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B50DCA12-2123-4DC2-99E4-D065727CEC39}" type="slidenum">
              <a:rPr lang="en-US" smtClean="0"/>
              <a:pPr>
                <a:defRPr/>
              </a:pPr>
              <a:t>34</a:t>
            </a:fld>
            <a:endParaRPr lang="en-US" dirty="0"/>
          </a:p>
        </p:txBody>
      </p:sp>
    </p:spTree>
    <p:extLst>
      <p:ext uri="{BB962C8B-B14F-4D97-AF65-F5344CB8AC3E}">
        <p14:creationId xmlns:p14="http://schemas.microsoft.com/office/powerpoint/2010/main" val="3506491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53</a:t>
            </a:fld>
            <a:endParaRPr lang="en-US" dirty="0"/>
          </a:p>
        </p:txBody>
      </p:sp>
    </p:spTree>
    <p:extLst>
      <p:ext uri="{BB962C8B-B14F-4D97-AF65-F5344CB8AC3E}">
        <p14:creationId xmlns:p14="http://schemas.microsoft.com/office/powerpoint/2010/main" val="433692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B50DCA12-2123-4DC2-99E4-D065727CEC39}" type="slidenum">
              <a:rPr lang="en-US" smtClean="0"/>
              <a:pPr>
                <a:defRPr/>
              </a:pPr>
              <a:t>54</a:t>
            </a:fld>
            <a:endParaRPr lang="en-US" dirty="0"/>
          </a:p>
        </p:txBody>
      </p:sp>
    </p:spTree>
    <p:extLst>
      <p:ext uri="{BB962C8B-B14F-4D97-AF65-F5344CB8AC3E}">
        <p14:creationId xmlns:p14="http://schemas.microsoft.com/office/powerpoint/2010/main" val="3974490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B50DCA12-2123-4DC2-99E4-D065727CEC39}" type="slidenum">
              <a:rPr lang="en-US" smtClean="0"/>
              <a:pPr>
                <a:defRPr/>
              </a:pPr>
              <a:t>67</a:t>
            </a:fld>
            <a:endParaRPr lang="en-US" dirty="0"/>
          </a:p>
        </p:txBody>
      </p:sp>
    </p:spTree>
    <p:extLst>
      <p:ext uri="{BB962C8B-B14F-4D97-AF65-F5344CB8AC3E}">
        <p14:creationId xmlns:p14="http://schemas.microsoft.com/office/powerpoint/2010/main" val="144195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B50DCA12-2123-4DC2-99E4-D065727CEC39}" type="slidenum">
              <a:rPr lang="en-US" smtClean="0"/>
              <a:pPr>
                <a:defRPr/>
              </a:pPr>
              <a:t>3</a:t>
            </a:fld>
            <a:endParaRPr lang="en-US" dirty="0"/>
          </a:p>
        </p:txBody>
      </p:sp>
    </p:spTree>
    <p:extLst>
      <p:ext uri="{BB962C8B-B14F-4D97-AF65-F5344CB8AC3E}">
        <p14:creationId xmlns:p14="http://schemas.microsoft.com/office/powerpoint/2010/main" val="2810621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B50DCA12-2123-4DC2-99E4-D065727CEC39}" type="slidenum">
              <a:rPr lang="en-US" smtClean="0"/>
              <a:pPr>
                <a:defRPr/>
              </a:pPr>
              <a:t>5</a:t>
            </a:fld>
            <a:endParaRPr lang="en-US" dirty="0"/>
          </a:p>
        </p:txBody>
      </p:sp>
    </p:spTree>
    <p:extLst>
      <p:ext uri="{BB962C8B-B14F-4D97-AF65-F5344CB8AC3E}">
        <p14:creationId xmlns:p14="http://schemas.microsoft.com/office/powerpoint/2010/main" val="1043480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7</a:t>
            </a:fld>
            <a:endParaRPr lang="en-US" dirty="0"/>
          </a:p>
        </p:txBody>
      </p:sp>
    </p:spTree>
    <p:extLst>
      <p:ext uri="{BB962C8B-B14F-4D97-AF65-F5344CB8AC3E}">
        <p14:creationId xmlns:p14="http://schemas.microsoft.com/office/powerpoint/2010/main" val="2659952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B50DCA12-2123-4DC2-99E4-D065727CEC39}" type="slidenum">
              <a:rPr lang="en-US" smtClean="0"/>
              <a:pPr>
                <a:defRPr/>
              </a:pPr>
              <a:t>8</a:t>
            </a:fld>
            <a:endParaRPr lang="en-US" dirty="0"/>
          </a:p>
        </p:txBody>
      </p:sp>
    </p:spTree>
    <p:extLst>
      <p:ext uri="{BB962C8B-B14F-4D97-AF65-F5344CB8AC3E}">
        <p14:creationId xmlns:p14="http://schemas.microsoft.com/office/powerpoint/2010/main" val="2587589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B50DCA12-2123-4DC2-99E4-D065727CEC39}" type="slidenum">
              <a:rPr lang="en-US" smtClean="0"/>
              <a:pPr>
                <a:defRPr/>
              </a:pPr>
              <a:t>9</a:t>
            </a:fld>
            <a:endParaRPr lang="en-US" dirty="0"/>
          </a:p>
        </p:txBody>
      </p:sp>
    </p:spTree>
    <p:extLst>
      <p:ext uri="{BB962C8B-B14F-4D97-AF65-F5344CB8AC3E}">
        <p14:creationId xmlns:p14="http://schemas.microsoft.com/office/powerpoint/2010/main" val="421976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B50DCA12-2123-4DC2-99E4-D065727CEC39}" type="slidenum">
              <a:rPr lang="en-US" smtClean="0"/>
              <a:pPr>
                <a:defRPr/>
              </a:pPr>
              <a:t>11</a:t>
            </a:fld>
            <a:endParaRPr lang="en-US" dirty="0"/>
          </a:p>
        </p:txBody>
      </p:sp>
    </p:spTree>
    <p:extLst>
      <p:ext uri="{BB962C8B-B14F-4D97-AF65-F5344CB8AC3E}">
        <p14:creationId xmlns:p14="http://schemas.microsoft.com/office/powerpoint/2010/main" val="3573779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B50DCA12-2123-4DC2-99E4-D065727CEC39}" type="slidenum">
              <a:rPr lang="en-US" smtClean="0"/>
              <a:pPr>
                <a:defRPr/>
              </a:pPr>
              <a:t>25</a:t>
            </a:fld>
            <a:endParaRPr lang="en-US" dirty="0"/>
          </a:p>
        </p:txBody>
      </p:sp>
    </p:spTree>
    <p:extLst>
      <p:ext uri="{BB962C8B-B14F-4D97-AF65-F5344CB8AC3E}">
        <p14:creationId xmlns:p14="http://schemas.microsoft.com/office/powerpoint/2010/main" val="369989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B50DCA12-2123-4DC2-99E4-D065727CEC39}" type="slidenum">
              <a:rPr lang="en-US" smtClean="0"/>
              <a:pPr>
                <a:defRPr/>
              </a:pPr>
              <a:t>28</a:t>
            </a:fld>
            <a:endParaRPr lang="en-US" dirty="0"/>
          </a:p>
        </p:txBody>
      </p:sp>
    </p:spTree>
    <p:extLst>
      <p:ext uri="{BB962C8B-B14F-4D97-AF65-F5344CB8AC3E}">
        <p14:creationId xmlns:p14="http://schemas.microsoft.com/office/powerpoint/2010/main" val="3321118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Subtitle Right">
    <p:spTree>
      <p:nvGrpSpPr>
        <p:cNvPr id="1" name=""/>
        <p:cNvGrpSpPr/>
        <p:nvPr/>
      </p:nvGrpSpPr>
      <p:grpSpPr>
        <a:xfrm>
          <a:off x="0" y="0"/>
          <a:ext cx="0" cy="0"/>
          <a:chOff x="0" y="0"/>
          <a:chExt cx="0" cy="0"/>
        </a:xfrm>
      </p:grpSpPr>
      <p:sp>
        <p:nvSpPr>
          <p:cNvPr id="8" name="Rectangle 7"/>
          <p:cNvSpPr/>
          <p:nvPr/>
        </p:nvSpPr>
        <p:spPr>
          <a:xfrm>
            <a:off x="2898648" y="3124200"/>
            <a:ext cx="6245352" cy="20574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6"/>
          <p:cNvSpPr>
            <a:spLocks noGrp="1"/>
          </p:cNvSpPr>
          <p:nvPr>
            <p:ph type="body" sz="quarter" idx="10" hasCustomPrompt="1"/>
          </p:nvPr>
        </p:nvSpPr>
        <p:spPr>
          <a:xfrm>
            <a:off x="3276600" y="4260273"/>
            <a:ext cx="5638800" cy="692727"/>
          </a:xfrm>
          <a:prstGeom prst="rect">
            <a:avLst/>
          </a:prstGeom>
          <a:effectLst>
            <a:outerShdw blurRad="50800" dist="38100" dir="5400000" algn="t" rotWithShape="0">
              <a:schemeClr val="tx1">
                <a:lumMod val="85000"/>
                <a:lumOff val="15000"/>
                <a:alpha val="40000"/>
              </a:schemeClr>
            </a:outerShdw>
          </a:effectLst>
        </p:spPr>
        <p:txBody>
          <a:bodyPr anchor="ctr"/>
          <a:lstStyle>
            <a:lvl1pPr marL="0" indent="0" algn="r">
              <a:buNone/>
              <a:defRPr sz="2200" b="0" i="1">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dirty="0"/>
              <a:t>Click to edit Master text styles</a:t>
            </a:r>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4" name="Text Placeholder 3">
            <a:extLst>
              <a:ext uri="{FF2B5EF4-FFF2-40B4-BE49-F238E27FC236}">
                <a16:creationId xmlns:a16="http://schemas.microsoft.com/office/drawing/2014/main" id="{69D4569B-17B2-4BBD-A6C9-F3ED66584F4B}"/>
              </a:ext>
            </a:extLst>
          </p:cNvPr>
          <p:cNvSpPr>
            <a:spLocks noGrp="1"/>
          </p:cNvSpPr>
          <p:nvPr>
            <p:ph type="body" sz="quarter" idx="12" hasCustomPrompt="1"/>
          </p:nvPr>
        </p:nvSpPr>
        <p:spPr>
          <a:xfrm>
            <a:off x="0" y="6693408"/>
            <a:ext cx="9144000" cy="142875"/>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106956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600199"/>
            <a:ext cx="8229600" cy="4953001"/>
          </a:xfrm>
          <a:prstGeom prst="rect">
            <a:avLst/>
          </a:prstGeom>
        </p:spPr>
        <p:txBody>
          <a:bodyPr/>
          <a:lstStyle>
            <a:lvl1pPr marL="0" indent="0">
              <a:spcBef>
                <a:spcPts val="2400"/>
              </a:spcBef>
              <a:buNone/>
              <a:defRPr sz="2800"/>
            </a:lvl1pPr>
            <a:lvl2pPr marL="290513" indent="-285750">
              <a:buFont typeface="Arial" panose="020B0604020202020204" pitchFamily="34" charset="0"/>
              <a:buChar char="•"/>
              <a:defRPr sz="2400"/>
            </a:lvl2pPr>
            <a:lvl3pPr marL="568325" indent="-228600">
              <a:defRPr sz="2000"/>
            </a:lvl3pPr>
            <a:lvl4pPr marL="914400"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1"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051531200"/>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50934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lor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33990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513413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or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6002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239962"/>
            <a:ext cx="4040188"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6002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239962"/>
            <a:ext cx="4041775"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372601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1430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1828800"/>
            <a:ext cx="4040188"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1430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28800"/>
            <a:ext cx="4041775"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919938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32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2057400" y="685800"/>
            <a:ext cx="6629400" cy="5797296"/>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24868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57505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07146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lor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194495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218255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447800"/>
            <a:ext cx="8229600" cy="4724399"/>
          </a:xfrm>
          <a:prstGeom prst="rect">
            <a:avLst/>
          </a:prstGeom>
        </p:spPr>
        <p:txBody>
          <a:bodyPr/>
          <a:lstStyle>
            <a:lvl1pPr marL="0" indent="0">
              <a:spcBef>
                <a:spcPts val="1800"/>
              </a:spcBef>
              <a:buNone/>
              <a:defRPr sz="2800"/>
            </a:lvl1pPr>
            <a:lvl2pPr marL="285750" indent="-285750">
              <a:buFont typeface="Arial" panose="020B0604020202020204" pitchFamily="34" charset="0"/>
              <a:buChar char="•"/>
              <a:defRPr sz="2400"/>
            </a:lvl2pPr>
            <a:lvl3pPr marL="574675" indent="-228600">
              <a:defRPr sz="2000"/>
            </a:lvl3pPr>
            <a:lvl4pPr marL="855663"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0" hasCustomPrompt="1"/>
          </p:nvPr>
        </p:nvSpPr>
        <p:spPr>
          <a:xfrm>
            <a:off x="5867400" y="65532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a:extLst>
              <a:ext uri="{FF2B5EF4-FFF2-40B4-BE49-F238E27FC236}">
                <a16:creationId xmlns:a16="http://schemas.microsoft.com/office/drawing/2014/main" id="{102AC264-7552-41D4-BAF5-978FFE241393}"/>
              </a:ext>
            </a:extLst>
          </p:cNvPr>
          <p:cNvSpPr>
            <a:spLocks noGrp="1"/>
          </p:cNvSpPr>
          <p:nvPr>
            <p:ph type="body" sz="quarter" idx="11" hasCustomPrompt="1"/>
          </p:nvPr>
        </p:nvSpPr>
        <p:spPr>
          <a:xfrm>
            <a:off x="0" y="6693408"/>
            <a:ext cx="9144000" cy="152400"/>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29810216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027673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875772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bg2"/>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1306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253792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mp; Subtitle Right">
    <p:spTree>
      <p:nvGrpSpPr>
        <p:cNvPr id="1" name=""/>
        <p:cNvGrpSpPr/>
        <p:nvPr/>
      </p:nvGrpSpPr>
      <p:grpSpPr>
        <a:xfrm>
          <a:off x="0" y="0"/>
          <a:ext cx="0" cy="0"/>
          <a:chOff x="0" y="0"/>
          <a:chExt cx="0" cy="0"/>
        </a:xfrm>
      </p:grpSpPr>
      <p:sp>
        <p:nvSpPr>
          <p:cNvPr id="8" name="Rectangle 7"/>
          <p:cNvSpPr/>
          <p:nvPr/>
        </p:nvSpPr>
        <p:spPr>
          <a:xfrm>
            <a:off x="2898648" y="3429000"/>
            <a:ext cx="6245352"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6"/>
          <p:cNvSpPr>
            <a:spLocks noGrp="1"/>
          </p:cNvSpPr>
          <p:nvPr>
            <p:ph type="body" sz="quarter" idx="10"/>
          </p:nvPr>
        </p:nvSpPr>
        <p:spPr>
          <a:xfrm>
            <a:off x="3276600" y="4260273"/>
            <a:ext cx="5638800" cy="692727"/>
          </a:xfrm>
          <a:prstGeom prst="rect">
            <a:avLst/>
          </a:prstGeom>
        </p:spPr>
        <p:txBody>
          <a:bodyPr/>
          <a:lstStyle>
            <a:lvl1pPr marL="0" indent="0" algn="r">
              <a:buNone/>
              <a:defRPr sz="2200" b="0">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4530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Color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Tree>
    <p:extLst>
      <p:ext uri="{BB962C8B-B14F-4D97-AF65-F5344CB8AC3E}">
        <p14:creationId xmlns:p14="http://schemas.microsoft.com/office/powerpoint/2010/main" val="8780846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PECIAL_Content and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5372100" y="228600"/>
            <a:ext cx="30099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
        <p:nvSpPr>
          <p:cNvPr id="8" name="Content Placeholder 7"/>
          <p:cNvSpPr>
            <a:spLocks noGrp="1"/>
          </p:cNvSpPr>
          <p:nvPr>
            <p:ph sz="quarter" idx="13"/>
          </p:nvPr>
        </p:nvSpPr>
        <p:spPr>
          <a:xfrm>
            <a:off x="800100" y="228600"/>
            <a:ext cx="4495800" cy="4953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52316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lack_Title and Content with Jump to Long Image Descrip">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marL="0" indent="0">
              <a:spcBef>
                <a:spcPts val="1800"/>
              </a:spcBef>
              <a:buNone/>
              <a:defRPr sz="2800"/>
            </a:lvl1pPr>
            <a:lvl2pPr marL="290513" indent="-285750">
              <a:buFont typeface="Arial" panose="020B0604020202020204" pitchFamily="34" charset="0"/>
              <a:buChar cha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p:cNvSpPr>
            <a:spLocks noGrp="1"/>
          </p:cNvSpPr>
          <p:nvPr>
            <p:ph type="body" sz="quarter" idx="11" hasCustomPrompt="1"/>
          </p:nvPr>
        </p:nvSpPr>
        <p:spPr>
          <a:xfrm>
            <a:off x="3200400" y="6510528"/>
            <a:ext cx="2743200" cy="173736"/>
          </a:xfrm>
          <a:prstGeom prst="rect">
            <a:avLst/>
          </a:prstGeom>
        </p:spPr>
        <p:txBody>
          <a:bodyPr/>
          <a:lstStyle>
            <a:lvl1pPr marL="0" indent="0" algn="ctr">
              <a:buNone/>
              <a:defRPr sz="800" baseline="0"/>
            </a:lvl1pPr>
          </a:lstStyle>
          <a:p>
            <a:pPr lvl="0"/>
            <a:r>
              <a:rPr lang="en-US" sz="800" dirty="0"/>
              <a:t>Jump back to slide containing original image</a:t>
            </a:r>
            <a:endParaRPr lang="en-US" dirty="0"/>
          </a:p>
        </p:txBody>
      </p:sp>
    </p:spTree>
    <p:extLst>
      <p:ext uri="{BB962C8B-B14F-4D97-AF65-F5344CB8AC3E}">
        <p14:creationId xmlns:p14="http://schemas.microsoft.com/office/powerpoint/2010/main" val="152065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xmlns=""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000" b="1">
                <a:solidFill>
                  <a:schemeClr val="bg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4"/>
            <a:ext cx="2788920" cy="612821"/>
          </a:xfrm>
          <a:prstGeom prst="rect">
            <a:avLst/>
          </a:prstGeom>
        </p:spPr>
        <p:txBody>
          <a:bodyPr/>
          <a:lstStyle>
            <a:lvl1pPr marL="0" indent="0" algn="l">
              <a:buNone/>
              <a:defRPr sz="1800" b="0">
                <a:solidFill>
                  <a:schemeClr val="bg1"/>
                </a:solidFill>
                <a:latin typeface="Calibri" panose="020F0502020204030204" pitchFamily="34"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900" b="1">
                <a:solidFill>
                  <a:schemeClr val="bg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sz="1000">
                <a:latin typeface="Calibri (Body)"/>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9"/>
            <a:ext cx="9144000" cy="374266"/>
          </a:xfrm>
        </p:spPr>
        <p:txBody>
          <a:bodyPr/>
          <a:lstStyle>
            <a:lvl1pPr algn="ctr">
              <a:defRPr sz="800">
                <a:solidFill>
                  <a:schemeClr val="tx1"/>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246431528"/>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xmlns="" val="1"/>
              </a:ext>
            </a:extLst>
          </p:cNvPr>
          <p:cNvGrpSpPr/>
          <p:nvPr userDrawn="1"/>
        </p:nvGrpSpPr>
        <p:grpSpPr>
          <a:xfrm>
            <a:off x="0" y="1440287"/>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 name="Title"/>
          <p:cNvSpPr>
            <a:spLocks noGrp="1"/>
          </p:cNvSpPr>
          <p:nvPr userDrawn="1">
            <p:ph type="ctrTitle"/>
          </p:nvPr>
        </p:nvSpPr>
        <p:spPr>
          <a:xfrm>
            <a:off x="567378" y="2607858"/>
            <a:ext cx="6980170" cy="1130559"/>
          </a:xfrm>
          <a:prstGeom prst="rect">
            <a:avLst/>
          </a:prstGeom>
        </p:spPr>
        <p:txBody>
          <a:bodyPr anchor="b">
            <a:noAutofit/>
          </a:bodyPr>
          <a:lstStyle>
            <a:lvl1pPr algn="l">
              <a:lnSpc>
                <a:spcPct val="100000"/>
              </a:lnSpc>
              <a:defRPr sz="2800" b="1">
                <a:solidFill>
                  <a:schemeClr val="bg1"/>
                </a:solidFill>
                <a:latin typeface="Calibri (Body)"/>
                <a:cs typeface="Times New Roman" panose="02020603050405020304" pitchFamily="18" charset="0"/>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2400" b="1">
                <a:solidFill>
                  <a:schemeClr val="bg1"/>
                </a:solidFill>
                <a:latin typeface="Calibri (Body)"/>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800">
                <a:solidFill>
                  <a:schemeClr val="bg1"/>
                </a:solidFill>
                <a:latin typeface="Calibri (Body)"/>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edit Master text styles</a:t>
            </a:r>
          </a:p>
        </p:txBody>
      </p:sp>
      <p:sp>
        <p:nvSpPr>
          <p:cNvPr id="6" name="Text Placeholder 5"/>
          <p:cNvSpPr>
            <a:spLocks noGrp="1"/>
          </p:cNvSpPr>
          <p:nvPr>
            <p:ph type="body" sz="quarter" idx="11" hasCustomPrompt="1"/>
          </p:nvPr>
        </p:nvSpPr>
        <p:spPr>
          <a:xfrm>
            <a:off x="0" y="6430963"/>
            <a:ext cx="9144000" cy="427037"/>
          </a:xfrm>
          <a:prstGeom prst="rect">
            <a:avLst/>
          </a:prstGeom>
        </p:spPr>
        <p:txBody>
          <a:bodyPr/>
          <a:lstStyle>
            <a:lvl1pPr algn="ctr">
              <a:defRPr sz="900">
                <a:latin typeface="Sanserif"/>
              </a:defRPr>
            </a:lvl1pPr>
          </a:lstStyle>
          <a:p>
            <a:pPr lvl="0"/>
            <a:r>
              <a:rPr lang="en-US" dirty="0"/>
              <a:t>footer</a:t>
            </a:r>
          </a:p>
        </p:txBody>
      </p:sp>
    </p:spTree>
    <p:extLst>
      <p:ext uri="{BB962C8B-B14F-4D97-AF65-F5344CB8AC3E}">
        <p14:creationId xmlns:p14="http://schemas.microsoft.com/office/powerpoint/2010/main" val="3499801846"/>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ppendix section ">
    <p:spTree>
      <p:nvGrpSpPr>
        <p:cNvPr id="1" name=""/>
        <p:cNvGrpSpPr/>
        <p:nvPr/>
      </p:nvGrpSpPr>
      <p:grpSpPr>
        <a:xfrm>
          <a:off x="0" y="0"/>
          <a:ext cx="0" cy="0"/>
          <a:chOff x="0" y="0"/>
          <a:chExt cx="0" cy="0"/>
        </a:xfrm>
      </p:grpSpPr>
      <p:sp>
        <p:nvSpPr>
          <p:cNvPr id="2" name="Title 1"/>
          <p:cNvSpPr>
            <a:spLocks noGrp="1"/>
          </p:cNvSpPr>
          <p:nvPr>
            <p:ph type="ctrTitle"/>
          </p:nvPr>
        </p:nvSpPr>
        <p:spPr>
          <a:xfrm>
            <a:off x="1047750" y="1524000"/>
            <a:ext cx="7048500" cy="1470025"/>
          </a:xfrm>
          <a:prstGeom prst="rect">
            <a:avLst/>
          </a:prstGeom>
        </p:spPr>
        <p:txBody>
          <a:bodyPr/>
          <a:lstStyle>
            <a:lvl1pPr algn="l">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70622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433192" y="2608290"/>
            <a:ext cx="3673328" cy="457200"/>
          </a:xfrm>
          <a:prstGeom prst="rect">
            <a:avLst/>
          </a:prstGeom>
        </p:spPr>
        <p:txBody>
          <a:bodyPr anchor="b">
            <a:noAutofit/>
          </a:bodyPr>
          <a:lstStyle>
            <a:lvl1pPr algn="l">
              <a:lnSpc>
                <a:spcPct val="100000"/>
              </a:lnSpc>
              <a:defRPr sz="2000" b="1">
                <a:solidFill>
                  <a:schemeClr val="tx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433192" y="3117248"/>
            <a:ext cx="3673328" cy="1405586"/>
          </a:xfrm>
          <a:prstGeom prst="rect">
            <a:avLst/>
          </a:prstGeom>
        </p:spPr>
        <p:txBody>
          <a:bodyPr anchor="ctr"/>
          <a:lstStyle>
            <a:lvl1pPr marL="0" indent="0" algn="l">
              <a:buNone/>
              <a:defRPr lang="en-US" sz="2000" b="1" kern="1200" baseline="0" dirty="0" smtClean="0">
                <a:solidFill>
                  <a:schemeClr val="tx1"/>
                </a:solidFill>
                <a:latin typeface="Calibri" panose="020F0502020204030204" pitchFamily="34" charset="0"/>
                <a:ea typeface="+mn-ea"/>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marL="0" marR="0" lvl="0" indent="0" defTabSz="685800" rtl="0" eaLnBrk="1" fontAlgn="auto" latinLnBrk="0" hangingPunct="1">
              <a:lnSpc>
                <a:spcPct val="100000"/>
              </a:lnSpc>
              <a:spcBef>
                <a:spcPct val="0"/>
              </a:spcBef>
              <a:spcAft>
                <a:spcPts val="450"/>
              </a:spcAft>
              <a:buClrTx/>
              <a:buSzTx/>
              <a:buFont typeface="Arial" panose="020B0604020202020204" pitchFamily="34" charset="0"/>
              <a:buNone/>
              <a:tabLst/>
              <a:defRPr/>
            </a:pPr>
            <a:r>
              <a:rPr lang="en-US" dirty="0"/>
              <a:t>Presentation Subtitle</a:t>
            </a:r>
          </a:p>
          <a:p>
            <a:pPr marL="0" marR="0" lvl="0" indent="0" defTabSz="685800" rtl="0" eaLnBrk="1" fontAlgn="auto" latinLnBrk="0" hangingPunct="1">
              <a:lnSpc>
                <a:spcPct val="100000"/>
              </a:lnSpc>
              <a:spcBef>
                <a:spcPts val="1350"/>
              </a:spcBef>
              <a:buClrTx/>
              <a:buSzTx/>
              <a:buFont typeface="Arial" panose="020B0604020202020204" pitchFamily="34" charset="0"/>
              <a:buNone/>
              <a:tabLst/>
              <a:defRPr/>
            </a:pPr>
            <a:r>
              <a:rPr kumimoji="0" lang="en-US" altLang="en-US" sz="1800" b="0" i="0" u="none" strike="noStrike" kern="1200" cap="none" spc="0" normalizeH="0" baseline="0" noProof="0" dirty="0">
                <a:ln>
                  <a:noFill/>
                </a:ln>
                <a:solidFill>
                  <a:srgbClr val="000000"/>
                </a:solidFill>
                <a:effectLst/>
                <a:uLnTx/>
                <a:uFillTx/>
              </a:rPr>
              <a:t>Lecture PowerPoint</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462626" y="4557522"/>
            <a:ext cx="36144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432404" y="4609280"/>
            <a:ext cx="3682396" cy="1188720"/>
          </a:xfrm>
          <a:prstGeom prst="rect">
            <a:avLst/>
          </a:prstGeom>
        </p:spPr>
        <p:txBody>
          <a:bodyPr/>
          <a:lstStyle>
            <a:lvl1pPr>
              <a:spcBef>
                <a:spcPts val="375"/>
              </a:spcBef>
              <a:spcAft>
                <a:spcPts val="750"/>
              </a:spcAft>
              <a:defRPr sz="1200" b="1">
                <a:solidFill>
                  <a:schemeClr val="tx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a:spcBef>
                <a:spcPts val="600"/>
              </a:spcBef>
            </a:pPr>
            <a:r>
              <a:rPr lang="en-US" sz="1050" dirty="0">
                <a:solidFill>
                  <a:srgbClr val="1E3482"/>
                </a:solidFill>
                <a:latin typeface="+mj-lt"/>
              </a:rPr>
              <a:t>Book Title</a:t>
            </a:r>
          </a:p>
          <a:p>
            <a:pPr>
              <a:spcBef>
                <a:spcPts val="600"/>
              </a:spcBef>
            </a:pPr>
            <a:r>
              <a:rPr lang="en-US" dirty="0">
                <a:latin typeface="+mj-lt"/>
              </a:rPr>
              <a:t>Subtitle</a:t>
            </a:r>
          </a:p>
          <a:p>
            <a:pPr>
              <a:spcBef>
                <a:spcPts val="600"/>
              </a:spcBef>
              <a:spcAft>
                <a:spcPts val="1200"/>
              </a:spcAft>
            </a:pPr>
            <a:r>
              <a:rPr lang="en-US" dirty="0">
                <a:solidFill>
                  <a:srgbClr val="AA0555"/>
                </a:solidFill>
                <a:latin typeface="+mj-lt"/>
              </a:rPr>
              <a:t>Edition</a:t>
            </a:r>
          </a:p>
          <a:p>
            <a:pPr>
              <a:spcBef>
                <a:spcPts val="600"/>
              </a:spcBef>
            </a:pPr>
            <a:r>
              <a:rPr lang="en-US" dirty="0">
                <a:latin typeface="+mj-lt"/>
              </a:rPr>
              <a:t>Author</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371600"/>
            <a:ext cx="4229100" cy="4976453"/>
          </a:xfrm>
          <a:prstGeom prst="rect">
            <a:avLst/>
          </a:prstGeom>
        </p:spPr>
        <p:txBody>
          <a:bodyPr/>
          <a:lstStyle>
            <a:lvl1pPr>
              <a:defRPr sz="1000">
                <a:latin typeface="Calibri" panose="020F0502020204030204" pitchFamily="34" charset="0"/>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sz="800">
                <a:solidFill>
                  <a:schemeClr val="tx1"/>
                </a:solidFill>
                <a:latin typeface="Calibri (Body)"/>
                <a:cs typeface="Times New Roman" panose="02020603050405020304" pitchFamily="18" charset="0"/>
              </a:defRPr>
            </a:lvl1pPr>
          </a:lstStyle>
          <a:p>
            <a:pPr>
              <a:defRPr/>
            </a:pPr>
            <a:r>
              <a:rPr lang="en-US">
                <a:solidFill>
                  <a:srgbClr val="000000"/>
                </a:solidFill>
              </a:rPr>
              <a:t>© 20XX McGraw-Hill. All rights reserved. Authorized only for instructor use in the classroom.</a:t>
            </a:r>
          </a:p>
          <a:p>
            <a:pPr>
              <a:defRPr/>
            </a:pPr>
            <a:r>
              <a:rPr lang="en-US" sz="700">
                <a:solidFill>
                  <a:srgbClr val="000000"/>
                </a:solidFill>
              </a:rPr>
              <a:t>No reproduction or further distribution permitted without the prior written consent of McGraw-Hill.</a:t>
            </a:r>
            <a:endParaRPr lang="en-US" sz="700" dirty="0">
              <a:solidFill>
                <a:srgbClr val="000000"/>
              </a:solidFill>
            </a:endParaRPr>
          </a:p>
        </p:txBody>
      </p:sp>
    </p:spTree>
    <p:extLst>
      <p:ext uri="{BB962C8B-B14F-4D97-AF65-F5344CB8AC3E}">
        <p14:creationId xmlns:p14="http://schemas.microsoft.com/office/powerpoint/2010/main" val="1154250955"/>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xmlns=""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 name="Title"/>
          <p:cNvSpPr>
            <a:spLocks noGrp="1"/>
          </p:cNvSpPr>
          <p:nvPr userDrawn="1">
            <p:ph type="ctrTitle"/>
          </p:nvPr>
        </p:nvSpPr>
        <p:spPr>
          <a:xfrm>
            <a:off x="567378" y="2607858"/>
            <a:ext cx="6980170" cy="1130559"/>
          </a:xfrm>
          <a:prstGeom prst="rect">
            <a:avLst/>
          </a:prstGeom>
        </p:spPr>
        <p:txBody>
          <a:bodyPr anchor="b">
            <a:noAutofit/>
          </a:bodyPr>
          <a:lstStyle>
            <a:lvl1pPr algn="l">
              <a:lnSpc>
                <a:spcPct val="100000"/>
              </a:lnSpc>
              <a:defRPr sz="2800" b="1">
                <a:solidFill>
                  <a:schemeClr val="bg1"/>
                </a:solidFill>
                <a:latin typeface="Calibri (Body)"/>
                <a:cs typeface="Times New Roman" panose="02020603050405020304" pitchFamily="18" charset="0"/>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2400" b="1">
                <a:solidFill>
                  <a:schemeClr val="bg1"/>
                </a:solidFill>
                <a:latin typeface="Calibri (Body)"/>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800">
                <a:solidFill>
                  <a:schemeClr val="bg1"/>
                </a:solidFill>
                <a:latin typeface="Calibri (Body)"/>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F2A3755B-00E3-4B73-8B63-C75BE952D645}"/>
              </a:ext>
            </a:extLst>
          </p:cNvPr>
          <p:cNvSpPr>
            <a:spLocks noGrp="1"/>
          </p:cNvSpPr>
          <p:nvPr>
            <p:ph type="body" sz="quarter" idx="11" hasCustomPrompt="1"/>
          </p:nvPr>
        </p:nvSpPr>
        <p:spPr>
          <a:xfrm>
            <a:off x="0" y="6437313"/>
            <a:ext cx="9144000" cy="420687"/>
          </a:xfrm>
          <a:prstGeom prst="rect">
            <a:avLst/>
          </a:prstGeom>
        </p:spPr>
        <p:txBody>
          <a:bodyPr/>
          <a:lstStyle>
            <a:lvl1pPr>
              <a:defRPr/>
            </a:lvl1pPr>
          </a:lstStyle>
          <a:p>
            <a:pPr lvl="0"/>
            <a:r>
              <a:rPr lang="en-IN" dirty="0"/>
              <a:t>Body</a:t>
            </a:r>
          </a:p>
        </p:txBody>
      </p:sp>
    </p:spTree>
    <p:extLst>
      <p:ext uri="{BB962C8B-B14F-4D97-AF65-F5344CB8AC3E}">
        <p14:creationId xmlns:p14="http://schemas.microsoft.com/office/powerpoint/2010/main" val="880324746"/>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LACEHOLDER - EXTRA1">
    <p:spTree>
      <p:nvGrpSpPr>
        <p:cNvPr id="1" name=""/>
        <p:cNvGrpSpPr/>
        <p:nvPr/>
      </p:nvGrpSpPr>
      <p:grpSpPr>
        <a:xfrm>
          <a:off x="0" y="0"/>
          <a:ext cx="0" cy="0"/>
          <a:chOff x="0" y="0"/>
          <a:chExt cx="0" cy="0"/>
        </a:xfrm>
      </p:grpSpPr>
      <p:sp>
        <p:nvSpPr>
          <p:cNvPr id="17" name="Slide Title 1">
            <a:extLst>
              <a:ext uri="{FF2B5EF4-FFF2-40B4-BE49-F238E27FC236}">
                <a16:creationId xmlns:a16="http://schemas.microsoft.com/office/drawing/2014/main" id="{DDD6C561-8E82-4789-A8FD-32A79AFD5593}"/>
              </a:ext>
            </a:extLst>
          </p:cNvPr>
          <p:cNvSpPr>
            <a:spLocks noGrp="1"/>
          </p:cNvSpPr>
          <p:nvPr>
            <p:ph type="title" hasCustomPrompt="1"/>
          </p:nvPr>
        </p:nvSpPr>
        <p:spPr>
          <a:xfrm>
            <a:off x="342900" y="198784"/>
            <a:ext cx="8458200" cy="1143000"/>
          </a:xfrm>
          <a:prstGeom prst="rect">
            <a:avLst/>
          </a:prstGeom>
        </p:spPr>
        <p:txBody>
          <a:bodyPr anchor="ctr">
            <a:normAutofit/>
          </a:bodyPr>
          <a:lstStyle>
            <a:lvl1pPr algn="ctr" defTabSz="685800" rtl="0" eaLnBrk="1" latinLnBrk="0" hangingPunct="1">
              <a:lnSpc>
                <a:spcPct val="100000"/>
              </a:lnSpc>
              <a:spcBef>
                <a:spcPct val="0"/>
              </a:spcBef>
              <a:buNone/>
              <a:defRPr lang="en-US" sz="3600" b="0" kern="1200" dirty="0">
                <a:solidFill>
                  <a:srgbClr val="B40000"/>
                </a:solidFill>
                <a:latin typeface="Sanserif"/>
                <a:ea typeface="+mj-ea"/>
                <a:cs typeface="Times New Roman" panose="02020603050405020304" pitchFamily="18" charset="0"/>
              </a:defRPr>
            </a:lvl1pPr>
          </a:lstStyle>
          <a:p>
            <a:r>
              <a:rPr lang="en-US" dirty="0"/>
              <a:t>Slide Title</a:t>
            </a:r>
          </a:p>
        </p:txBody>
      </p:sp>
      <p:sp>
        <p:nvSpPr>
          <p:cNvPr id="18" name="Content Placeholder 2">
            <a:extLst>
              <a:ext uri="{FF2B5EF4-FFF2-40B4-BE49-F238E27FC236}">
                <a16:creationId xmlns:a16="http://schemas.microsoft.com/office/drawing/2014/main" id="{8A362111-DA48-43CE-8AC3-BD67F497EE0E}"/>
              </a:ext>
            </a:extLst>
          </p:cNvPr>
          <p:cNvSpPr>
            <a:spLocks noGrp="1"/>
          </p:cNvSpPr>
          <p:nvPr>
            <p:ph sz="quarter" idx="20" hasCustomPrompt="1"/>
          </p:nvPr>
        </p:nvSpPr>
        <p:spPr>
          <a:xfrm>
            <a:off x="342900" y="1524000"/>
            <a:ext cx="8458200" cy="4800600"/>
          </a:xfrm>
        </p:spPr>
        <p:txBody>
          <a:bodyPr>
            <a:normAutofit/>
          </a:bodyPr>
          <a:lstStyle>
            <a:lvl1pPr>
              <a:spcBef>
                <a:spcPts val="0"/>
              </a:spcBef>
              <a:spcAft>
                <a:spcPts val="1200"/>
              </a:spcAft>
              <a:defRPr sz="2800">
                <a:latin typeface="Calibri (Body)"/>
                <a:cs typeface="Times New Roman" panose="02020603050405020304" pitchFamily="18" charset="0"/>
              </a:defRPr>
            </a:lvl1pPr>
            <a:lvl2pPr>
              <a:spcBef>
                <a:spcPts val="0"/>
              </a:spcBef>
              <a:spcAft>
                <a:spcPts val="1200"/>
              </a:spcAft>
              <a:defRPr sz="2400">
                <a:latin typeface="Calibri (Body)"/>
                <a:cs typeface="Times New Roman" panose="02020603050405020304" pitchFamily="18" charset="0"/>
              </a:defRPr>
            </a:lvl2pPr>
            <a:lvl3pPr>
              <a:spcBef>
                <a:spcPts val="0"/>
              </a:spcBef>
              <a:spcAft>
                <a:spcPts val="1200"/>
              </a:spcAft>
              <a:defRPr sz="2000">
                <a:latin typeface="Calibri (Body)"/>
                <a:cs typeface="Times New Roman" panose="02020603050405020304" pitchFamily="18" charset="0"/>
              </a:defRPr>
            </a:lvl3pPr>
            <a:lvl4pPr>
              <a:spcBef>
                <a:spcPts val="0"/>
              </a:spcBef>
              <a:spcAft>
                <a:spcPts val="1200"/>
              </a:spcAft>
              <a:defRPr sz="1800">
                <a:latin typeface="Calibri (Body)"/>
                <a:cs typeface="Times New Roman" panose="02020603050405020304" pitchFamily="18" charset="0"/>
              </a:defRPr>
            </a:lvl4pPr>
            <a:lvl5pPr>
              <a:spcBef>
                <a:spcPts val="0"/>
              </a:spcBef>
              <a:spcAft>
                <a:spcPts val="1200"/>
              </a:spcAft>
              <a:defRPr sz="1600">
                <a:latin typeface="Calibri (Body)"/>
                <a:cs typeface="Times New Roman" panose="02020603050405020304" pitchFamily="18" charset="0"/>
              </a:defRPr>
            </a:lvl5pPr>
          </a:lstStyle>
          <a:p>
            <a:pPr lvl="0"/>
            <a:r>
              <a:rPr lang="en-US" dirty="0"/>
              <a:t>Slide Content</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Image Credit 4">
            <a:extLst>
              <a:ext uri="{FF2B5EF4-FFF2-40B4-BE49-F238E27FC236}">
                <a16:creationId xmlns:a16="http://schemas.microsoft.com/office/drawing/2014/main" id="{E72DF78C-0D1D-4F01-A36B-63BB3F02E3CD}"/>
              </a:ext>
            </a:extLst>
          </p:cNvPr>
          <p:cNvSpPr>
            <a:spLocks noGrp="1"/>
          </p:cNvSpPr>
          <p:nvPr>
            <p:ph type="body" sz="quarter" idx="19" hasCustomPrompt="1"/>
          </p:nvPr>
        </p:nvSpPr>
        <p:spPr>
          <a:xfrm>
            <a:off x="1592570" y="6682928"/>
            <a:ext cx="6932612" cy="184469"/>
          </a:xfrm>
        </p:spPr>
        <p:txBody>
          <a:bodyPr rIns="0" anchor="ctr" anchorCtr="0">
            <a:noAutofit/>
          </a:bodyPr>
          <a:lstStyle>
            <a:lvl1pPr algn="r">
              <a:defRPr lang="en-US" sz="900" kern="1200" dirty="0">
                <a:solidFill>
                  <a:schemeClr val="tx2"/>
                </a:solidFill>
                <a:latin typeface="Sanserif"/>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7" name="Appendix Link 4">
            <a:extLst>
              <a:ext uri="{FF2B5EF4-FFF2-40B4-BE49-F238E27FC236}">
                <a16:creationId xmlns:a16="http://schemas.microsoft.com/office/drawing/2014/main" id="{CECDB434-AC65-4616-91C1-D444377412B8}"/>
              </a:ext>
            </a:extLst>
          </p:cNvPr>
          <p:cNvSpPr>
            <a:spLocks noGrp="1"/>
          </p:cNvSpPr>
          <p:nvPr>
            <p:ph sz="quarter" idx="21" hasCustomPrompt="1"/>
          </p:nvPr>
        </p:nvSpPr>
        <p:spPr>
          <a:xfrm>
            <a:off x="3369600" y="6400800"/>
            <a:ext cx="2404800" cy="190800"/>
          </a:xfrm>
        </p:spPr>
        <p:txBody>
          <a:bodyPr anchor="ctr">
            <a:noAutofit/>
          </a:bodyPr>
          <a:lstStyle>
            <a:lvl1pPr algn="ctr">
              <a:defRPr sz="900">
                <a:latin typeface="Sanserif"/>
              </a:defRPr>
            </a:lvl1pPr>
          </a:lstStyle>
          <a:p>
            <a:pPr lvl="0"/>
            <a:r>
              <a:rPr lang="en-US" dirty="0"/>
              <a:t>Add text alternative link, if needed.</a:t>
            </a:r>
          </a:p>
        </p:txBody>
      </p:sp>
      <p:sp>
        <p:nvSpPr>
          <p:cNvPr id="21" name="Slide Number Placeholder 5">
            <a:extLst>
              <a:ext uri="{FF2B5EF4-FFF2-40B4-BE49-F238E27FC236}">
                <a16:creationId xmlns:a16="http://schemas.microsoft.com/office/drawing/2014/main" id="{0616356B-CC93-4F4E-B595-6EA3C0D2625B}"/>
              </a:ext>
            </a:extLst>
          </p:cNvPr>
          <p:cNvSpPr>
            <a:spLocks noGrp="1"/>
          </p:cNvSpPr>
          <p:nvPr>
            <p:ph type="sldNum" sz="quarter" idx="10"/>
          </p:nvPr>
        </p:nvSpPr>
        <p:spPr>
          <a:xfrm>
            <a:off x="8626412" y="6673531"/>
            <a:ext cx="355840" cy="161396"/>
          </a:xfrm>
        </p:spPr>
        <p:txBody>
          <a:bodyPr/>
          <a:lstStyle>
            <a:lvl1pPr>
              <a:defRPr sz="900">
                <a:latin typeface="Sanserif"/>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28725747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12" name="Slide Title 1">
            <a:extLst>
              <a:ext uri="{FF2B5EF4-FFF2-40B4-BE49-F238E27FC236}">
                <a16:creationId xmlns:a16="http://schemas.microsoft.com/office/drawing/2014/main" id="{03175193-D3E5-41B6-9597-6BC7FB7E4A8C}"/>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Sanserif"/>
                <a:cs typeface="Times New Roman" panose="02020603050405020304" pitchFamily="18" charset="0"/>
              </a:defRPr>
            </a:lvl1pPr>
          </a:lstStyle>
          <a:p>
            <a:r>
              <a:rPr lang="en-US" dirty="0"/>
              <a:t>Slide Title</a:t>
            </a:r>
          </a:p>
        </p:txBody>
      </p:sp>
      <p:sp>
        <p:nvSpPr>
          <p:cNvPr id="13" name="Content Placeholder 2">
            <a:extLst>
              <a:ext uri="{FF2B5EF4-FFF2-40B4-BE49-F238E27FC236}">
                <a16:creationId xmlns:a16="http://schemas.microsoft.com/office/drawing/2014/main" id="{584235B8-4E6A-4B29-8DF8-186841A4B9FE}"/>
              </a:ext>
            </a:extLst>
          </p:cNvPr>
          <p:cNvSpPr>
            <a:spLocks noGrp="1"/>
          </p:cNvSpPr>
          <p:nvPr>
            <p:ph idx="1" hasCustomPrompt="1"/>
          </p:nvPr>
        </p:nvSpPr>
        <p:spPr>
          <a:xfrm>
            <a:off x="342646" y="1524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14" name="Content Placeholder 3">
            <a:extLst>
              <a:ext uri="{FF2B5EF4-FFF2-40B4-BE49-F238E27FC236}">
                <a16:creationId xmlns:a16="http://schemas.microsoft.com/office/drawing/2014/main" id="{12F4C879-99D1-43B7-942F-C13913FB6B29}"/>
              </a:ext>
            </a:extLst>
          </p:cNvPr>
          <p:cNvSpPr>
            <a:spLocks noGrp="1"/>
          </p:cNvSpPr>
          <p:nvPr>
            <p:ph idx="13" hasCustomPrompt="1"/>
          </p:nvPr>
        </p:nvSpPr>
        <p:spPr>
          <a:xfrm>
            <a:off x="342646" y="3810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15" name="Text Placeholder 2">
            <a:extLst>
              <a:ext uri="{FF2B5EF4-FFF2-40B4-BE49-F238E27FC236}">
                <a16:creationId xmlns:a16="http://schemas.microsoft.com/office/drawing/2014/main" id="{36668D18-0EDA-4027-A31E-C593F52DC3AD}"/>
              </a:ext>
            </a:extLst>
          </p:cNvPr>
          <p:cNvSpPr>
            <a:spLocks noGrp="1"/>
          </p:cNvSpPr>
          <p:nvPr>
            <p:ph type="body" sz="quarter" idx="21" hasCustomPrompt="1"/>
          </p:nvPr>
        </p:nvSpPr>
        <p:spPr>
          <a:xfrm>
            <a:off x="1828800" y="6673531"/>
            <a:ext cx="6705600" cy="146669"/>
          </a:xfrm>
        </p:spPr>
        <p:txBody>
          <a:bodyPr>
            <a:noAutofit/>
          </a:bodyPr>
          <a:lstStyle>
            <a:lvl1pPr algn="r">
              <a:defRPr sz="900" baseline="0">
                <a:latin typeface="Sanserif"/>
              </a:defRPr>
            </a:lvl1pPr>
          </a:lstStyle>
          <a:p>
            <a:pPr lvl="0"/>
            <a:r>
              <a:rPr lang="en-US" dirty="0"/>
              <a:t>Insert the image credit here</a:t>
            </a:r>
          </a:p>
        </p:txBody>
      </p:sp>
      <p:sp>
        <p:nvSpPr>
          <p:cNvPr id="16" name="Appendix Link 4">
            <a:extLst>
              <a:ext uri="{FF2B5EF4-FFF2-40B4-BE49-F238E27FC236}">
                <a16:creationId xmlns:a16="http://schemas.microsoft.com/office/drawing/2014/main" id="{9EBE0B22-722D-48A2-A5A9-53CFA6CE8AF5}"/>
              </a:ext>
            </a:extLst>
          </p:cNvPr>
          <p:cNvSpPr>
            <a:spLocks noGrp="1"/>
          </p:cNvSpPr>
          <p:nvPr>
            <p:ph sz="quarter" idx="20" hasCustomPrompt="1"/>
          </p:nvPr>
        </p:nvSpPr>
        <p:spPr>
          <a:xfrm>
            <a:off x="3369600" y="6400800"/>
            <a:ext cx="2404800" cy="190800"/>
          </a:xfrm>
        </p:spPr>
        <p:txBody>
          <a:bodyPr anchor="ctr">
            <a:noAutofit/>
          </a:bodyPr>
          <a:lstStyle>
            <a:lvl1pPr algn="ctr">
              <a:defRPr sz="900">
                <a:latin typeface="Sanserif"/>
              </a:defRPr>
            </a:lvl1pPr>
          </a:lstStyle>
          <a:p>
            <a:pPr lvl="0"/>
            <a:r>
              <a:rPr lang="en-US" dirty="0"/>
              <a:t>Add text alternative link, if needed.</a:t>
            </a:r>
          </a:p>
        </p:txBody>
      </p:sp>
      <p:sp>
        <p:nvSpPr>
          <p:cNvPr id="36" name="Slide Number Placeholder 6">
            <a:extLst>
              <a:ext uri="{FF2B5EF4-FFF2-40B4-BE49-F238E27FC236}">
                <a16:creationId xmlns:a16="http://schemas.microsoft.com/office/drawing/2014/main" id="{A85811D5-C2F0-4F97-8142-E218D74E6408}"/>
              </a:ext>
            </a:extLst>
          </p:cNvPr>
          <p:cNvSpPr>
            <a:spLocks noGrp="1"/>
          </p:cNvSpPr>
          <p:nvPr>
            <p:ph type="sldNum" sz="quarter" idx="10"/>
          </p:nvPr>
        </p:nvSpPr>
        <p:spPr>
          <a:xfrm>
            <a:off x="8626412" y="6673531"/>
            <a:ext cx="355840" cy="161396"/>
          </a:xfrm>
        </p:spPr>
        <p:txBody>
          <a:bodyPr/>
          <a:lstStyle>
            <a:lvl1pPr>
              <a:defRPr sz="900">
                <a:latin typeface="Sanserif"/>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3148817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12" name="Slide Title 1">
            <a:extLst>
              <a:ext uri="{FF2B5EF4-FFF2-40B4-BE49-F238E27FC236}">
                <a16:creationId xmlns:a16="http://schemas.microsoft.com/office/drawing/2014/main" id="{03175193-D3E5-41B6-9597-6BC7FB7E4A8C}"/>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Sanserif"/>
                <a:cs typeface="Times New Roman" panose="02020603050405020304" pitchFamily="18" charset="0"/>
              </a:defRPr>
            </a:lvl1pPr>
          </a:lstStyle>
          <a:p>
            <a:r>
              <a:rPr lang="en-US" dirty="0"/>
              <a:t>Slide Title</a:t>
            </a:r>
          </a:p>
        </p:txBody>
      </p:sp>
      <p:sp>
        <p:nvSpPr>
          <p:cNvPr id="3" name="Content Placeholder 2">
            <a:extLst>
              <a:ext uri="{FF2B5EF4-FFF2-40B4-BE49-F238E27FC236}">
                <a16:creationId xmlns:a16="http://schemas.microsoft.com/office/drawing/2014/main" id="{1112CABC-FCFC-4F56-9284-EF841DD98D24}"/>
              </a:ext>
            </a:extLst>
          </p:cNvPr>
          <p:cNvSpPr>
            <a:spLocks noGrp="1"/>
          </p:cNvSpPr>
          <p:nvPr>
            <p:ph sz="quarter" idx="11"/>
          </p:nvPr>
        </p:nvSpPr>
        <p:spPr>
          <a:xfrm>
            <a:off x="342900" y="1523999"/>
            <a:ext cx="8459788" cy="2089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2FCD4171-339B-46E1-A3AF-7807E54D21EF}"/>
              </a:ext>
            </a:extLst>
          </p:cNvPr>
          <p:cNvSpPr>
            <a:spLocks noGrp="1"/>
          </p:cNvSpPr>
          <p:nvPr>
            <p:ph sz="quarter" idx="12"/>
          </p:nvPr>
        </p:nvSpPr>
        <p:spPr>
          <a:xfrm>
            <a:off x="342900" y="3886200"/>
            <a:ext cx="8459788" cy="2089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DE5D75B3-2A94-4105-9A50-356BEB1448CB}"/>
              </a:ext>
            </a:extLst>
          </p:cNvPr>
          <p:cNvSpPr>
            <a:spLocks noGrp="1"/>
          </p:cNvSpPr>
          <p:nvPr>
            <p:ph type="body" sz="quarter" idx="13"/>
          </p:nvPr>
        </p:nvSpPr>
        <p:spPr>
          <a:xfrm>
            <a:off x="2133600" y="6673850"/>
            <a:ext cx="6248400" cy="160338"/>
          </a:xfrm>
        </p:spPr>
        <p:txBody>
          <a:bodyPr>
            <a:noAutofit/>
          </a:bodyPr>
          <a:lstStyle>
            <a:lvl1pPr algn="r">
              <a:defRPr sz="800"/>
            </a:lvl1pPr>
          </a:lstStyle>
          <a:p>
            <a:pPr lvl="0"/>
            <a:r>
              <a:rPr lang="en-US" dirty="0"/>
              <a:t>Click to edit Master text styles</a:t>
            </a:r>
          </a:p>
        </p:txBody>
      </p:sp>
      <p:sp>
        <p:nvSpPr>
          <p:cNvPr id="10" name="Text Placeholder 9">
            <a:extLst>
              <a:ext uri="{FF2B5EF4-FFF2-40B4-BE49-F238E27FC236}">
                <a16:creationId xmlns:a16="http://schemas.microsoft.com/office/drawing/2014/main" id="{78B1B51E-2E93-46FE-A4B6-59FC755832B9}"/>
              </a:ext>
            </a:extLst>
          </p:cNvPr>
          <p:cNvSpPr>
            <a:spLocks noGrp="1"/>
          </p:cNvSpPr>
          <p:nvPr>
            <p:ph type="body" sz="quarter" idx="14"/>
          </p:nvPr>
        </p:nvSpPr>
        <p:spPr>
          <a:xfrm>
            <a:off x="3086100" y="6172200"/>
            <a:ext cx="2971800" cy="335399"/>
          </a:xfrm>
        </p:spPr>
        <p:txBody>
          <a:bodyPr anchor="ctr">
            <a:normAutofit/>
          </a:bodyPr>
          <a:lstStyle>
            <a:lvl1pPr algn="ctr">
              <a:defRPr sz="900"/>
            </a:lvl1pPr>
          </a:lstStyle>
          <a:p>
            <a:pPr lvl="0"/>
            <a:r>
              <a:rPr lang="en-US" dirty="0"/>
              <a:t>Click to edit Master text styles</a:t>
            </a:r>
          </a:p>
        </p:txBody>
      </p:sp>
      <p:sp>
        <p:nvSpPr>
          <p:cNvPr id="36" name="Slide Number Placeholder 6">
            <a:extLst>
              <a:ext uri="{FF2B5EF4-FFF2-40B4-BE49-F238E27FC236}">
                <a16:creationId xmlns:a16="http://schemas.microsoft.com/office/drawing/2014/main" id="{A85811D5-C2F0-4F97-8142-E218D74E6408}"/>
              </a:ext>
            </a:extLst>
          </p:cNvPr>
          <p:cNvSpPr>
            <a:spLocks noGrp="1"/>
          </p:cNvSpPr>
          <p:nvPr>
            <p:ph type="sldNum" sz="quarter" idx="10"/>
          </p:nvPr>
        </p:nvSpPr>
        <p:spPr>
          <a:xfrm>
            <a:off x="8626412" y="6673531"/>
            <a:ext cx="355840" cy="161396"/>
          </a:xfrm>
        </p:spPr>
        <p:txBody>
          <a:bodyPr/>
          <a:lstStyle>
            <a:lvl1pPr>
              <a:defRPr sz="900">
                <a:latin typeface="Sanserif"/>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906200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4726154"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3" name="Image Credit 5">
            <a:extLst>
              <a:ext uri="{FF2B5EF4-FFF2-40B4-BE49-F238E27FC236}">
                <a16:creationId xmlns:a16="http://schemas.microsoft.com/office/drawing/2014/main" id="{FC4BA145-4152-484C-BBD5-C60A9D8045EB}"/>
              </a:ext>
            </a:extLst>
          </p:cNvPr>
          <p:cNvSpPr>
            <a:spLocks noGrp="1"/>
          </p:cNvSpPr>
          <p:nvPr>
            <p:ph type="body" sz="quarter" idx="21" hasCustomPrompt="1"/>
          </p:nvPr>
        </p:nvSpPr>
        <p:spPr>
          <a:xfrm>
            <a:off x="1592263" y="6686746"/>
            <a:ext cx="6932612" cy="161396"/>
          </a:xfrm>
        </p:spPr>
        <p:txBody>
          <a:bodyPr>
            <a:noAutofit/>
          </a:bodyPr>
          <a:lstStyle>
            <a:lvl1pPr>
              <a:defRPr sz="900"/>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9" name="Appendix Link 4">
            <a:extLst>
              <a:ext uri="{FF2B5EF4-FFF2-40B4-BE49-F238E27FC236}">
                <a16:creationId xmlns:a16="http://schemas.microsoft.com/office/drawing/2014/main" id="{EA9D4E2F-DAA2-41B4-93CD-D814ECEF37BC}"/>
              </a:ext>
            </a:extLst>
          </p:cNvPr>
          <p:cNvSpPr>
            <a:spLocks noGrp="1"/>
          </p:cNvSpPr>
          <p:nvPr>
            <p:ph sz="quarter" idx="20" hasCustomPrompt="1"/>
          </p:nvPr>
        </p:nvSpPr>
        <p:spPr>
          <a:xfrm>
            <a:off x="3369600" y="6400800"/>
            <a:ext cx="2404800" cy="190800"/>
          </a:xfrm>
        </p:spPr>
        <p:txBody>
          <a:bodyPr anchor="ctr">
            <a:noAutofit/>
          </a:bodyPr>
          <a:lstStyle>
            <a:lvl1pPr algn="ctr">
              <a:defRPr sz="900">
                <a:latin typeface="Sanserif"/>
              </a:defRPr>
            </a:lvl1pPr>
          </a:lstStyle>
          <a:p>
            <a:pPr lvl="0"/>
            <a:r>
              <a:rPr lang="en-US" dirty="0"/>
              <a:t>Add text alternative link, if needed.</a:t>
            </a:r>
          </a:p>
        </p:txBody>
      </p:sp>
      <p:sp>
        <p:nvSpPr>
          <p:cNvPr id="12" name="Slide Number Placeholder 6">
            <a:extLst>
              <a:ext uri="{FF2B5EF4-FFF2-40B4-BE49-F238E27FC236}">
                <a16:creationId xmlns:a16="http://schemas.microsoft.com/office/drawing/2014/main" id="{56E8E6CA-4930-40B6-B110-A411FF979431}"/>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42742653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PLUS_CONTENT PLACEHOLDER">
    <p:spTree>
      <p:nvGrpSpPr>
        <p:cNvPr id="1" name=""/>
        <p:cNvGrpSpPr/>
        <p:nvPr/>
      </p:nvGrpSpPr>
      <p:grpSpPr>
        <a:xfrm>
          <a:off x="0" y="0"/>
          <a:ext cx="0" cy="0"/>
          <a:chOff x="0" y="0"/>
          <a:chExt cx="0" cy="0"/>
        </a:xfrm>
      </p:grpSpPr>
      <p:sp>
        <p:nvSpPr>
          <p:cNvPr id="28" name="Slide Title 1">
            <a:extLst>
              <a:ext uri="{FF2B5EF4-FFF2-40B4-BE49-F238E27FC236}">
                <a16:creationId xmlns:a16="http://schemas.microsoft.com/office/drawing/2014/main" id="{38A07930-AB41-4C2A-B51A-FE9D9CCD490E}"/>
              </a:ext>
            </a:extLst>
          </p:cNvPr>
          <p:cNvSpPr>
            <a:spLocks noGrp="1"/>
          </p:cNvSpPr>
          <p:nvPr>
            <p:ph type="title" hasCustomPrompt="1"/>
          </p:nvPr>
        </p:nvSpPr>
        <p:spPr>
          <a:xfrm>
            <a:off x="342000" y="198000"/>
            <a:ext cx="8460000" cy="114300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lang="en-US" sz="3600" dirty="0">
                <a:solidFill>
                  <a:srgbClr val="B40000"/>
                </a:solidFill>
              </a:defRPr>
            </a:lvl1pPr>
          </a:lstStyle>
          <a:p>
            <a:pPr lvl="0" algn="ctr"/>
            <a:r>
              <a:rPr lang="en-US" dirty="0"/>
              <a:t>Slide Title</a:t>
            </a:r>
          </a:p>
        </p:txBody>
      </p:sp>
      <p:sp>
        <p:nvSpPr>
          <p:cNvPr id="29" name="Content Placeholder 2">
            <a:extLst>
              <a:ext uri="{FF2B5EF4-FFF2-40B4-BE49-F238E27FC236}">
                <a16:creationId xmlns:a16="http://schemas.microsoft.com/office/drawing/2014/main" id="{A9714154-AF96-4E41-9C12-92237B79035D}"/>
              </a:ext>
            </a:extLst>
          </p:cNvPr>
          <p:cNvSpPr>
            <a:spLocks noGrp="1"/>
          </p:cNvSpPr>
          <p:nvPr>
            <p:ph sz="quarter" idx="11" hasCustomPrompt="1"/>
          </p:nvPr>
        </p:nvSpPr>
        <p:spPr>
          <a:xfrm>
            <a:off x="342000" y="1524000"/>
            <a:ext cx="8460000" cy="457200"/>
          </a:xfrm>
        </p:spPr>
        <p:txBody>
          <a:bodyPr>
            <a:noAutofit/>
          </a:bodyPr>
          <a:lstStyle>
            <a:lvl1pPr>
              <a:defRPr sz="2800">
                <a:latin typeface="Calibri (Body)"/>
                <a:cs typeface="Times New Roman" panose="02020603050405020304" pitchFamily="18" charset="0"/>
              </a:defRPr>
            </a:lvl1pPr>
            <a:lvl2pPr>
              <a:defRPr sz="2400">
                <a:latin typeface="Calibri (Body)"/>
              </a:defRPr>
            </a:lvl2pPr>
            <a:lvl3pPr>
              <a:defRPr sz="2400">
                <a:latin typeface="Calibri (Body)"/>
              </a:defRPr>
            </a:lvl3pPr>
            <a:lvl4pPr>
              <a:defRPr sz="2400">
                <a:latin typeface="Calibri (Body)"/>
              </a:defRPr>
            </a:lvl4pPr>
            <a:lvl5pPr>
              <a:defRPr sz="2400">
                <a:latin typeface="Calibri (Body)"/>
              </a:defRPr>
            </a:lvl5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1</a:t>
            </a:r>
          </a:p>
        </p:txBody>
      </p:sp>
      <p:sp>
        <p:nvSpPr>
          <p:cNvPr id="30" name="Content Placeholder 3">
            <a:extLst>
              <a:ext uri="{FF2B5EF4-FFF2-40B4-BE49-F238E27FC236}">
                <a16:creationId xmlns:a16="http://schemas.microsoft.com/office/drawing/2014/main" id="{5E76B15F-F418-437A-9667-808069D61A22}"/>
              </a:ext>
            </a:extLst>
          </p:cNvPr>
          <p:cNvSpPr>
            <a:spLocks noGrp="1"/>
          </p:cNvSpPr>
          <p:nvPr>
            <p:ph sz="quarter" idx="12" hasCustomPrompt="1"/>
          </p:nvPr>
        </p:nvSpPr>
        <p:spPr>
          <a:xfrm>
            <a:off x="342000" y="2133600"/>
            <a:ext cx="8460000" cy="457200"/>
          </a:xfrm>
        </p:spPr>
        <p:txBody>
          <a:bodyPr>
            <a:noAutofit/>
          </a:bodyPr>
          <a:lstStyle>
            <a:lvl1pPr>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2</a:t>
            </a:r>
          </a:p>
        </p:txBody>
      </p:sp>
      <p:sp>
        <p:nvSpPr>
          <p:cNvPr id="31" name="Content Placeholder 4">
            <a:extLst>
              <a:ext uri="{FF2B5EF4-FFF2-40B4-BE49-F238E27FC236}">
                <a16:creationId xmlns:a16="http://schemas.microsoft.com/office/drawing/2014/main" id="{FE5659B1-C523-48B0-8F94-C14174EA72E4}"/>
              </a:ext>
            </a:extLst>
          </p:cNvPr>
          <p:cNvSpPr>
            <a:spLocks noGrp="1"/>
          </p:cNvSpPr>
          <p:nvPr>
            <p:ph sz="quarter" idx="13" hasCustomPrompt="1"/>
          </p:nvPr>
        </p:nvSpPr>
        <p:spPr>
          <a:xfrm>
            <a:off x="342000" y="2675182"/>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3</a:t>
            </a:r>
          </a:p>
        </p:txBody>
      </p:sp>
      <p:sp>
        <p:nvSpPr>
          <p:cNvPr id="32" name="Content Placeholder 5">
            <a:extLst>
              <a:ext uri="{FF2B5EF4-FFF2-40B4-BE49-F238E27FC236}">
                <a16:creationId xmlns:a16="http://schemas.microsoft.com/office/drawing/2014/main" id="{3EFBD9E4-1992-4FF6-8639-498C6A828CD6}"/>
              </a:ext>
            </a:extLst>
          </p:cNvPr>
          <p:cNvSpPr>
            <a:spLocks noGrp="1"/>
          </p:cNvSpPr>
          <p:nvPr>
            <p:ph sz="quarter" idx="14" hasCustomPrompt="1"/>
          </p:nvPr>
        </p:nvSpPr>
        <p:spPr>
          <a:xfrm>
            <a:off x="342000" y="3389974"/>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4</a:t>
            </a:r>
          </a:p>
        </p:txBody>
      </p:sp>
      <p:sp>
        <p:nvSpPr>
          <p:cNvPr id="33" name="Content Placeholder 6">
            <a:extLst>
              <a:ext uri="{FF2B5EF4-FFF2-40B4-BE49-F238E27FC236}">
                <a16:creationId xmlns:a16="http://schemas.microsoft.com/office/drawing/2014/main" id="{7B38EE77-54FE-4BAF-8298-4A674CBF28DB}"/>
              </a:ext>
            </a:extLst>
          </p:cNvPr>
          <p:cNvSpPr>
            <a:spLocks noGrp="1"/>
          </p:cNvSpPr>
          <p:nvPr>
            <p:ph sz="quarter" idx="15" hasCustomPrompt="1"/>
          </p:nvPr>
        </p:nvSpPr>
        <p:spPr>
          <a:xfrm>
            <a:off x="342000" y="4077050"/>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5</a:t>
            </a:r>
          </a:p>
        </p:txBody>
      </p:sp>
      <p:sp>
        <p:nvSpPr>
          <p:cNvPr id="34" name="Content Placeholder 7">
            <a:extLst>
              <a:ext uri="{FF2B5EF4-FFF2-40B4-BE49-F238E27FC236}">
                <a16:creationId xmlns:a16="http://schemas.microsoft.com/office/drawing/2014/main" id="{4DCD4EF9-45E3-4449-8C53-F5BA2B33D0E1}"/>
              </a:ext>
            </a:extLst>
          </p:cNvPr>
          <p:cNvSpPr>
            <a:spLocks noGrp="1"/>
          </p:cNvSpPr>
          <p:nvPr>
            <p:ph sz="quarter" idx="16" hasCustomPrompt="1"/>
          </p:nvPr>
        </p:nvSpPr>
        <p:spPr>
          <a:xfrm>
            <a:off x="342000" y="4724401"/>
            <a:ext cx="8460000" cy="558801"/>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6</a:t>
            </a:r>
          </a:p>
        </p:txBody>
      </p:sp>
      <p:sp>
        <p:nvSpPr>
          <p:cNvPr id="35" name="Content Placeholder 8">
            <a:extLst>
              <a:ext uri="{FF2B5EF4-FFF2-40B4-BE49-F238E27FC236}">
                <a16:creationId xmlns:a16="http://schemas.microsoft.com/office/drawing/2014/main" id="{339D8DFC-B6FA-47FD-8F4B-D342238E57DF}"/>
              </a:ext>
            </a:extLst>
          </p:cNvPr>
          <p:cNvSpPr>
            <a:spLocks noGrp="1"/>
          </p:cNvSpPr>
          <p:nvPr>
            <p:ph sz="quarter" idx="17" hasCustomPrompt="1"/>
          </p:nvPr>
        </p:nvSpPr>
        <p:spPr>
          <a:xfrm>
            <a:off x="342000" y="5435078"/>
            <a:ext cx="8460000" cy="568325"/>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7</a:t>
            </a:r>
          </a:p>
        </p:txBody>
      </p:sp>
      <p:sp>
        <p:nvSpPr>
          <p:cNvPr id="37" name="Image Credit 10">
            <a:extLst>
              <a:ext uri="{FF2B5EF4-FFF2-40B4-BE49-F238E27FC236}">
                <a16:creationId xmlns:a16="http://schemas.microsoft.com/office/drawing/2014/main" id="{56933D97-ADC9-4BDA-81B1-AC8D9F532812}"/>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13" name="Appendix Link 4">
            <a:extLst>
              <a:ext uri="{FF2B5EF4-FFF2-40B4-BE49-F238E27FC236}">
                <a16:creationId xmlns:a16="http://schemas.microsoft.com/office/drawing/2014/main" id="{D4956AF9-14B3-464D-B7E7-78BC2402DAD7}"/>
              </a:ext>
            </a:extLst>
          </p:cNvPr>
          <p:cNvSpPr>
            <a:spLocks noGrp="1"/>
          </p:cNvSpPr>
          <p:nvPr>
            <p:ph sz="quarter" idx="20" hasCustomPrompt="1"/>
          </p:nvPr>
        </p:nvSpPr>
        <p:spPr>
          <a:xfrm>
            <a:off x="3369600" y="6400800"/>
            <a:ext cx="2404800" cy="190800"/>
          </a:xfrm>
        </p:spPr>
        <p:txBody>
          <a:bodyPr anchor="ctr">
            <a:noAutofit/>
          </a:bodyPr>
          <a:lstStyle>
            <a:lvl1pPr algn="ctr">
              <a:defRPr sz="900">
                <a:latin typeface="Sanserif"/>
              </a:defRPr>
            </a:lvl1pPr>
          </a:lstStyle>
          <a:p>
            <a:pPr lvl="0"/>
            <a:r>
              <a:rPr lang="en-US" dirty="0"/>
              <a:t>Add text alternative link, if needed.</a:t>
            </a:r>
          </a:p>
        </p:txBody>
      </p:sp>
      <p:sp>
        <p:nvSpPr>
          <p:cNvPr id="38" name="Slide Number Placeholder 11">
            <a:extLst>
              <a:ext uri="{FF2B5EF4-FFF2-40B4-BE49-F238E27FC236}">
                <a16:creationId xmlns:a16="http://schemas.microsoft.com/office/drawing/2014/main" id="{77E6A768-18A5-4407-9CEE-90462E70A4F4}"/>
              </a:ext>
            </a:extLst>
          </p:cNvPr>
          <p:cNvSpPr>
            <a:spLocks noGrp="1"/>
          </p:cNvSpPr>
          <p:nvPr>
            <p:ph type="sldNum" sz="quarter" idx="10"/>
          </p:nvPr>
        </p:nvSpPr>
        <p:spPr>
          <a:xfrm>
            <a:off x="8626412" y="6681999"/>
            <a:ext cx="355840" cy="161396"/>
          </a:xfrm>
        </p:spPr>
        <p:txBody>
          <a:bodyPr/>
          <a:lstStyle>
            <a:lvl1pPr>
              <a:defRPr sz="900">
                <a:latin typeface="Sanserif"/>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42469701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HAPTER CLOSING">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50" y="381447"/>
            <a:ext cx="2292103" cy="291823"/>
          </a:xfrm>
          <a:prstGeom prst="rect">
            <a:avLst/>
          </a:prstGeom>
        </p:spPr>
        <p:txBody>
          <a:bodyPr/>
          <a:lstStyle>
            <a:lvl1pPr>
              <a:defRPr>
                <a:solidFill>
                  <a:schemeClr val="tx1"/>
                </a:solidFill>
                <a:latin typeface="Calibri (Body)"/>
                <a:cs typeface="Times New Roman" panose="02020603050405020304" pitchFamily="18"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2" y="1005698"/>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7" y="3759738"/>
            <a:ext cx="5682508" cy="40011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30" normalizeH="0" baseline="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Because learning changes everything.</a:t>
            </a:r>
            <a:r>
              <a:rPr kumimoji="0" lang="en-US" sz="2000" b="0" i="0" u="none" strike="noStrike" kern="1200" cap="none" spc="30" normalizeH="0" baseline="6000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a:t>
            </a:r>
            <a:endParaRPr kumimoji="0" lang="en-US" sz="2000" b="0" i="0" u="none" strike="noStrike" kern="1200" cap="none" spc="30" normalizeH="0" baseline="60000" noProof="0" dirty="0">
              <a:ln>
                <a:noFill/>
              </a:ln>
              <a:solidFill>
                <a:srgbClr val="000000"/>
              </a:solidFill>
              <a:effectLst/>
              <a:uLnTx/>
              <a:uFillTx/>
              <a:latin typeface="Calibri (Body)"/>
              <a:ea typeface="+mn-ea"/>
              <a:cs typeface="Times New Roman" panose="02020603050405020304" pitchFamily="18" charset="0"/>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6" y="5292176"/>
            <a:ext cx="2605831"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Body)"/>
                <a:ea typeface="+mn-ea"/>
                <a:cs typeface="Times New Roman" panose="02020603050405020304" pitchFamily="18" charset="0"/>
              </a:rPr>
              <a:t>www.mheducation.com</a:t>
            </a:r>
          </a:p>
        </p:txBody>
      </p:sp>
      <p:sp>
        <p:nvSpPr>
          <p:cNvPr id="8" name="Text Placeholder 7">
            <a:extLst>
              <a:ext uri="{FF2B5EF4-FFF2-40B4-BE49-F238E27FC236}">
                <a16:creationId xmlns:a16="http://schemas.microsoft.com/office/drawing/2014/main" id="{6552917F-7A0A-49A4-9EDD-DDA7BC110AC5}"/>
              </a:ext>
            </a:extLst>
          </p:cNvPr>
          <p:cNvSpPr>
            <a:spLocks noGrp="1"/>
          </p:cNvSpPr>
          <p:nvPr>
            <p:ph type="body" sz="quarter" idx="10" hasCustomPrompt="1"/>
          </p:nvPr>
        </p:nvSpPr>
        <p:spPr>
          <a:xfrm>
            <a:off x="0" y="6477000"/>
            <a:ext cx="9144000" cy="381000"/>
          </a:xfrm>
          <a:prstGeom prst="rect">
            <a:avLst/>
          </a:prstGeom>
        </p:spPr>
        <p:txBody>
          <a:bodyPr/>
          <a:lstStyle>
            <a:lvl1pPr>
              <a:defRPr sz="800">
                <a:latin typeface="Sanserif"/>
              </a:defRPr>
            </a:lvl1pPr>
          </a:lstStyle>
          <a:p>
            <a:pPr lvl="0"/>
            <a:r>
              <a:rPr lang="en-US" dirty="0"/>
              <a:t>Footer</a:t>
            </a:r>
            <a:endParaRPr lang="en-IN" dirty="0"/>
          </a:p>
        </p:txBody>
      </p:sp>
    </p:spTree>
    <p:extLst>
      <p:ext uri="{BB962C8B-B14F-4D97-AF65-F5344CB8AC3E}">
        <p14:creationId xmlns:p14="http://schemas.microsoft.com/office/powerpoint/2010/main" val="36059628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8"/>
            <a:ext cx="7696919" cy="609600"/>
          </a:xfrm>
          <a:prstGeom prst="rect">
            <a:avLst/>
          </a:prstGeom>
        </p:spPr>
        <p:txBody>
          <a:bodyPr anchor="ctr">
            <a:noAutofit/>
          </a:bodyPr>
          <a:lstStyle>
            <a:lvl1pPr algn="l">
              <a:defRPr lang="en-US" sz="2000" b="1" kern="1200" dirty="0">
                <a:solidFill>
                  <a:schemeClr val="tx1"/>
                </a:solidFill>
                <a:latin typeface="Calibri" panose="020F0502020204030204" pitchFamily="34" charset="0"/>
                <a:ea typeface="+mj-ea"/>
                <a:cs typeface="Times New Roman" panose="02020603050405020304" pitchFamily="18" charset="0"/>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5"/>
            <a:ext cx="342900" cy="143831"/>
          </a:xfrm>
          <a:prstGeom prst="rect">
            <a:avLst/>
          </a:prstGeom>
        </p:spPr>
        <p:txBody>
          <a:bodyPr/>
          <a:lstStyle>
            <a:lvl1pPr>
              <a:defRPr sz="9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279589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APPENDIX CONT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000" y="198000"/>
            <a:ext cx="8460000" cy="810000"/>
          </a:xfrm>
          <a:prstGeom prst="rect">
            <a:avLst/>
          </a:prstGeom>
        </p:spPr>
        <p:txBody>
          <a:bodyPr anchor="ctr">
            <a:noAutofit/>
          </a:bodyPr>
          <a:lstStyle>
            <a:lvl1pPr algn="ctr" defTabSz="685800" rtl="0" eaLnBrk="1" latinLnBrk="0" hangingPunct="1">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a:lstStyle>
          <a:p>
            <a:r>
              <a:rPr lang="en-US" dirty="0"/>
              <a:t>Appendix Title - Text Alternative</a:t>
            </a:r>
          </a:p>
        </p:txBody>
      </p:sp>
      <p:sp>
        <p:nvSpPr>
          <p:cNvPr id="5" name="Text Placeholder 2">
            <a:extLst>
              <a:ext uri="{FF2B5EF4-FFF2-40B4-BE49-F238E27FC236}">
                <a16:creationId xmlns:a16="http://schemas.microsoft.com/office/drawing/2014/main" id="{7ACFBE1A-8155-4B68-803A-1CB4404DBE13}"/>
              </a:ext>
            </a:extLst>
          </p:cNvPr>
          <p:cNvSpPr>
            <a:spLocks noGrp="1"/>
          </p:cNvSpPr>
          <p:nvPr>
            <p:ph type="body" sz="quarter" idx="11" hasCustomPrompt="1"/>
          </p:nvPr>
        </p:nvSpPr>
        <p:spPr>
          <a:xfrm>
            <a:off x="3064800" y="10668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10" name="Content Placeholder 3">
            <a:extLst>
              <a:ext uri="{FF2B5EF4-FFF2-40B4-BE49-F238E27FC236}">
                <a16:creationId xmlns:a16="http://schemas.microsoft.com/office/drawing/2014/main" id="{F8A9D907-A1B3-4E65-A793-5004CBDB4B08}"/>
              </a:ext>
            </a:extLst>
          </p:cNvPr>
          <p:cNvSpPr>
            <a:spLocks noGrp="1"/>
          </p:cNvSpPr>
          <p:nvPr>
            <p:ph sz="quarter" idx="12" hasCustomPrompt="1"/>
          </p:nvPr>
        </p:nvSpPr>
        <p:spPr>
          <a:xfrm>
            <a:off x="342001" y="1371600"/>
            <a:ext cx="8459999" cy="4876800"/>
          </a:xfrm>
        </p:spPr>
        <p:txBody>
          <a:bodyPr>
            <a:noAutofit/>
          </a:bodyPr>
          <a:lstStyle>
            <a:lvl1pPr>
              <a:defRPr sz="2000">
                <a:latin typeface="Calibri (Body)"/>
                <a:cs typeface="Times New Roman" panose="02020603050405020304" pitchFamily="18" charset="0"/>
              </a:defRPr>
            </a:lvl1pPr>
            <a:lvl2pPr>
              <a:defRPr sz="2100">
                <a:latin typeface="Calibri (Body)"/>
              </a:defRPr>
            </a:lvl2pPr>
            <a:lvl3pPr>
              <a:defRPr sz="2100">
                <a:latin typeface="Calibri (Body)"/>
              </a:defRPr>
            </a:lvl3pPr>
            <a:lvl4pPr>
              <a:defRPr sz="2100">
                <a:latin typeface="Calibri (Body)"/>
              </a:defRPr>
            </a:lvl4pPr>
            <a:lvl5pPr>
              <a:defRPr sz="2100">
                <a:latin typeface="Calibri (Body)"/>
              </a:defRPr>
            </a:lvl5pPr>
          </a:lstStyle>
          <a:p>
            <a:pPr lvl="0"/>
            <a:r>
              <a:rPr lang="en-US" dirty="0"/>
              <a:t>Slide Content</a:t>
            </a:r>
          </a:p>
        </p:txBody>
      </p:sp>
      <p:sp>
        <p:nvSpPr>
          <p:cNvPr id="7" name="Text Placeholder 4">
            <a:extLst>
              <a:ext uri="{FF2B5EF4-FFF2-40B4-BE49-F238E27FC236}">
                <a16:creationId xmlns:a16="http://schemas.microsoft.com/office/drawing/2014/main" id="{075013BC-66C3-4B7A-8117-CDC3C96CEC33}"/>
              </a:ext>
            </a:extLst>
          </p:cNvPr>
          <p:cNvSpPr>
            <a:spLocks noGrp="1"/>
          </p:cNvSpPr>
          <p:nvPr>
            <p:ph type="body" sz="quarter" idx="13" hasCustomPrompt="1"/>
          </p:nvPr>
        </p:nvSpPr>
        <p:spPr>
          <a:xfrm>
            <a:off x="3064800" y="63246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395964165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bove text">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037034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PPENDIX CONT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000" y="198000"/>
            <a:ext cx="8460000" cy="810000"/>
          </a:xfrm>
          <a:prstGeom prst="rect">
            <a:avLst/>
          </a:prstGeom>
        </p:spPr>
        <p:txBody>
          <a:bodyPr anchor="ctr">
            <a:noAutofit/>
          </a:bodyPr>
          <a:lstStyle>
            <a:lvl1pPr algn="ctr" defTabSz="685800" rtl="0" eaLnBrk="1" latinLnBrk="0" hangingPunct="1">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a:lstStyle>
          <a:p>
            <a:r>
              <a:rPr lang="en-US" dirty="0"/>
              <a:t>Appendix Title - Text Alternative</a:t>
            </a:r>
          </a:p>
        </p:txBody>
      </p:sp>
      <p:sp>
        <p:nvSpPr>
          <p:cNvPr id="5" name="Text Placeholder 2">
            <a:extLst>
              <a:ext uri="{FF2B5EF4-FFF2-40B4-BE49-F238E27FC236}">
                <a16:creationId xmlns:a16="http://schemas.microsoft.com/office/drawing/2014/main" id="{7ACFBE1A-8155-4B68-803A-1CB4404DBE13}"/>
              </a:ext>
            </a:extLst>
          </p:cNvPr>
          <p:cNvSpPr>
            <a:spLocks noGrp="1"/>
          </p:cNvSpPr>
          <p:nvPr>
            <p:ph type="body" sz="quarter" idx="11" hasCustomPrompt="1"/>
          </p:nvPr>
        </p:nvSpPr>
        <p:spPr>
          <a:xfrm>
            <a:off x="3064800" y="10668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10" name="Content Placeholder 3">
            <a:extLst>
              <a:ext uri="{FF2B5EF4-FFF2-40B4-BE49-F238E27FC236}">
                <a16:creationId xmlns:a16="http://schemas.microsoft.com/office/drawing/2014/main" id="{F8A9D907-A1B3-4E65-A793-5004CBDB4B08}"/>
              </a:ext>
            </a:extLst>
          </p:cNvPr>
          <p:cNvSpPr>
            <a:spLocks noGrp="1"/>
          </p:cNvSpPr>
          <p:nvPr>
            <p:ph sz="quarter" idx="12" hasCustomPrompt="1"/>
          </p:nvPr>
        </p:nvSpPr>
        <p:spPr>
          <a:xfrm>
            <a:off x="342001" y="1371600"/>
            <a:ext cx="8459999" cy="4876800"/>
          </a:xfrm>
        </p:spPr>
        <p:txBody>
          <a:bodyPr>
            <a:noAutofit/>
          </a:bodyPr>
          <a:lstStyle>
            <a:lvl1pPr>
              <a:defRPr sz="2000">
                <a:latin typeface="Calibri (Body)"/>
                <a:cs typeface="Times New Roman" panose="02020603050405020304" pitchFamily="18" charset="0"/>
              </a:defRPr>
            </a:lvl1pPr>
            <a:lvl2pPr>
              <a:defRPr sz="2100">
                <a:latin typeface="Calibri (Body)"/>
              </a:defRPr>
            </a:lvl2pPr>
            <a:lvl3pPr>
              <a:defRPr sz="2100">
                <a:latin typeface="Calibri (Body)"/>
              </a:defRPr>
            </a:lvl3pPr>
            <a:lvl4pPr>
              <a:defRPr sz="2100">
                <a:latin typeface="Calibri (Body)"/>
              </a:defRPr>
            </a:lvl4pPr>
            <a:lvl5pPr>
              <a:defRPr sz="2100">
                <a:latin typeface="Calibri (Body)"/>
              </a:defRPr>
            </a:lvl5pPr>
          </a:lstStyle>
          <a:p>
            <a:pPr lvl="0"/>
            <a:r>
              <a:rPr lang="en-US" dirty="0"/>
              <a:t>Slide Content</a:t>
            </a:r>
          </a:p>
        </p:txBody>
      </p:sp>
      <p:sp>
        <p:nvSpPr>
          <p:cNvPr id="7" name="Text Placeholder 4">
            <a:extLst>
              <a:ext uri="{FF2B5EF4-FFF2-40B4-BE49-F238E27FC236}">
                <a16:creationId xmlns:a16="http://schemas.microsoft.com/office/drawing/2014/main" id="{075013BC-66C3-4B7A-8117-CDC3C96CEC33}"/>
              </a:ext>
            </a:extLst>
          </p:cNvPr>
          <p:cNvSpPr>
            <a:spLocks noGrp="1"/>
          </p:cNvSpPr>
          <p:nvPr>
            <p:ph type="body" sz="quarter" idx="13" hasCustomPrompt="1"/>
          </p:nvPr>
        </p:nvSpPr>
        <p:spPr>
          <a:xfrm>
            <a:off x="3064800" y="63246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48398498"/>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1"/>
            <a:ext cx="8458200" cy="678611"/>
          </a:xfrm>
          <a:prstGeom prst="rect">
            <a:avLst/>
          </a:prstGeom>
        </p:spPr>
        <p:txBody>
          <a:bodyPr vert="horz" lIns="91440" tIns="45720" rIns="91440" bIns="45720" rtlCol="0" anchor="ctr">
            <a:noAutofit/>
          </a:bodyPr>
          <a:lstStyle>
            <a:lvl1pPr>
              <a:lnSpc>
                <a:spcPct val="90000"/>
              </a:lnSpc>
              <a:defRPr lang="en-US" sz="2400" dirty="0">
                <a:solidFill>
                  <a:srgbClr val="C00000"/>
                </a:solidFill>
                <a:latin typeface="Calibri" panose="020F0502020204030204" pitchFamily="34" charset="0"/>
                <a:cs typeface="Times New Roman" panose="02020603050405020304" pitchFamily="18" charset="0"/>
              </a:defRPr>
            </a:lvl1pPr>
          </a:lstStyle>
          <a:p>
            <a:pPr lvl="0" algn="ctr"/>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900" dirty="0">
                <a:latin typeface="Calibri (Body)"/>
                <a:cs typeface="Times New Roman" panose="02020603050405020304" pitchFamily="18" charset="0"/>
              </a:defRPr>
            </a:lvl1pPr>
          </a:lstStyle>
          <a:p>
            <a:pPr lvl="0" algn="ctr"/>
            <a:r>
              <a:rPr lang="en-US" dirty="0"/>
              <a:t>Return to parent-slide containing images.</a:t>
            </a:r>
          </a:p>
        </p:txBody>
      </p:sp>
      <p:sp>
        <p:nvSpPr>
          <p:cNvPr id="4" name="Image Identifier 1">
            <a:extLst>
              <a:ext uri="{FF2B5EF4-FFF2-40B4-BE49-F238E27FC236}">
                <a16:creationId xmlns:a16="http://schemas.microsoft.com/office/drawing/2014/main" id="{06B6FD09-21E6-4C44-B034-2825B085D9AB}"/>
              </a:ext>
            </a:extLst>
          </p:cNvPr>
          <p:cNvSpPr>
            <a:spLocks noGrp="1"/>
          </p:cNvSpPr>
          <p:nvPr>
            <p:ph type="body" sz="quarter" idx="17" hasCustomPrompt="1"/>
          </p:nvPr>
        </p:nvSpPr>
        <p:spPr>
          <a:xfrm>
            <a:off x="36512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1</a:t>
            </a:r>
          </a:p>
        </p:txBody>
      </p:sp>
      <p:sp>
        <p:nvSpPr>
          <p:cNvPr id="12" name="Content Placeholder 1">
            <a:extLst>
              <a:ext uri="{FF2B5EF4-FFF2-40B4-BE49-F238E27FC236}">
                <a16:creationId xmlns:a16="http://schemas.microsoft.com/office/drawing/2014/main" id="{211AB556-A79C-4FDF-BD73-C1AB72D9590A}"/>
              </a:ext>
            </a:extLst>
          </p:cNvPr>
          <p:cNvSpPr>
            <a:spLocks noGrp="1"/>
          </p:cNvSpPr>
          <p:nvPr>
            <p:ph sz="quarter" idx="18" hasCustomPrompt="1"/>
          </p:nvPr>
        </p:nvSpPr>
        <p:spPr>
          <a:xfrm>
            <a:off x="342900" y="1933303"/>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stStyle>
          <a:p>
            <a:pPr lvl="0"/>
            <a:r>
              <a:rPr lang="en-US" dirty="0"/>
              <a:t>Slide Content 1</a:t>
            </a:r>
          </a:p>
          <a:p>
            <a:pPr lvl="1"/>
            <a:r>
              <a:rPr lang="en-US" dirty="0"/>
              <a:t>Second level</a:t>
            </a:r>
          </a:p>
          <a:p>
            <a:pPr lvl="2"/>
            <a:r>
              <a:rPr lang="en-US" dirty="0"/>
              <a:t>Third level</a:t>
            </a:r>
          </a:p>
        </p:txBody>
      </p:sp>
      <p:sp>
        <p:nvSpPr>
          <p:cNvPr id="14" name="Image Identifier 2">
            <a:extLst>
              <a:ext uri="{FF2B5EF4-FFF2-40B4-BE49-F238E27FC236}">
                <a16:creationId xmlns:a16="http://schemas.microsoft.com/office/drawing/2014/main" id="{8126F7C8-57F8-404E-8B7F-DFB94AEB3363}"/>
              </a:ext>
            </a:extLst>
          </p:cNvPr>
          <p:cNvSpPr>
            <a:spLocks noGrp="1"/>
          </p:cNvSpPr>
          <p:nvPr>
            <p:ph type="body" sz="quarter" idx="19" hasCustomPrompt="1"/>
          </p:nvPr>
        </p:nvSpPr>
        <p:spPr>
          <a:xfrm>
            <a:off x="471514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2</a:t>
            </a:r>
          </a:p>
        </p:txBody>
      </p:sp>
      <p:sp>
        <p:nvSpPr>
          <p:cNvPr id="16" name="Content Placeholder 2">
            <a:extLst>
              <a:ext uri="{FF2B5EF4-FFF2-40B4-BE49-F238E27FC236}">
                <a16:creationId xmlns:a16="http://schemas.microsoft.com/office/drawing/2014/main" id="{241441BC-54C7-474E-887C-32AF8F737FA5}"/>
              </a:ext>
            </a:extLst>
          </p:cNvPr>
          <p:cNvSpPr>
            <a:spLocks noGrp="1"/>
          </p:cNvSpPr>
          <p:nvPr>
            <p:ph sz="quarter" idx="20" hasCustomPrompt="1"/>
          </p:nvPr>
        </p:nvSpPr>
        <p:spPr>
          <a:xfrm>
            <a:off x="4722876" y="1932432"/>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vl4pPr>
              <a:defRPr sz="2000">
                <a:latin typeface="Calibri (Body)"/>
                <a:cs typeface="Times New Roman" panose="02020603050405020304" pitchFamily="18" charset="0"/>
              </a:defRPr>
            </a:lvl4pPr>
            <a:lvl5pPr>
              <a:defRPr sz="2000">
                <a:latin typeface="Calibri (Body)"/>
                <a:cs typeface="Times New Roman" panose="02020603050405020304" pitchFamily="18" charset="0"/>
              </a:defRPr>
            </a:lvl5pPr>
          </a:lstStyle>
          <a:p>
            <a:pPr lvl="0"/>
            <a:r>
              <a:rPr lang="en-US" dirty="0"/>
              <a:t>Slide Content 2</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turn to main slide Link 2">
            <a:extLst>
              <a:ext uri="{FF2B5EF4-FFF2-40B4-BE49-F238E27FC236}">
                <a16:creationId xmlns:a16="http://schemas.microsoft.com/office/drawing/2014/main" id="{B9537776-81D3-4405-934B-448730728479}"/>
              </a:ext>
            </a:extLst>
          </p:cNvPr>
          <p:cNvSpPr>
            <a:spLocks noGrp="1"/>
          </p:cNvSpPr>
          <p:nvPr>
            <p:ph type="body" sz="quarter" idx="21" hasCustomPrompt="1"/>
          </p:nvPr>
        </p:nvSpPr>
        <p:spPr>
          <a:xfrm>
            <a:off x="3081528" y="6348550"/>
            <a:ext cx="2980944" cy="228600"/>
          </a:xfrm>
        </p:spPr>
        <p:txBody>
          <a:bodyPr anchor="ctr">
            <a:noAutofit/>
          </a:bodyPr>
          <a:lstStyle>
            <a:lvl1pPr algn="ctr">
              <a:defRPr sz="900">
                <a:latin typeface="Calibri (Body)"/>
                <a:cs typeface="Times New Roman" panose="02020603050405020304" pitchFamily="18" charset="0"/>
              </a:defRPr>
            </a:lvl1pPr>
          </a:lstStyle>
          <a:p>
            <a:pPr lvl="0"/>
            <a:r>
              <a:rPr lang="en-IN" dirty="0"/>
              <a:t>Return to parent-slide containing images.</a:t>
            </a:r>
          </a:p>
        </p:txBody>
      </p:sp>
      <p:sp>
        <p:nvSpPr>
          <p:cNvPr id="10"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19056956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xmlns=""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000" b="1">
                <a:solidFill>
                  <a:schemeClr val="bg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4"/>
            <a:ext cx="2788920" cy="612821"/>
          </a:xfrm>
          <a:prstGeom prst="rect">
            <a:avLst/>
          </a:prstGeom>
        </p:spPr>
        <p:txBody>
          <a:bodyPr/>
          <a:lstStyle>
            <a:lvl1pPr marL="0" indent="0" algn="l">
              <a:buNone/>
              <a:defRPr sz="1800" b="0">
                <a:solidFill>
                  <a:schemeClr val="bg1"/>
                </a:solidFill>
                <a:latin typeface="Calibri" panose="020F0502020204030204" pitchFamily="34"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900" b="1">
                <a:solidFill>
                  <a:schemeClr val="bg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sz="1000">
                <a:latin typeface="Calibri (Body)"/>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9"/>
            <a:ext cx="9144000" cy="374266"/>
          </a:xfrm>
        </p:spPr>
        <p:txBody>
          <a:bodyPr/>
          <a:lstStyle>
            <a:lvl1pPr algn="ctr">
              <a:defRPr sz="800">
                <a:solidFill>
                  <a:schemeClr val="tx1"/>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2628060438"/>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xmlns=""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 name="Title"/>
          <p:cNvSpPr>
            <a:spLocks noGrp="1"/>
          </p:cNvSpPr>
          <p:nvPr userDrawn="1">
            <p:ph type="ctrTitle"/>
          </p:nvPr>
        </p:nvSpPr>
        <p:spPr>
          <a:xfrm>
            <a:off x="567378" y="2607858"/>
            <a:ext cx="6980170" cy="1130559"/>
          </a:xfrm>
          <a:prstGeom prst="rect">
            <a:avLst/>
          </a:prstGeom>
        </p:spPr>
        <p:txBody>
          <a:bodyPr anchor="b">
            <a:noAutofit/>
          </a:bodyPr>
          <a:lstStyle>
            <a:lvl1pPr algn="l">
              <a:lnSpc>
                <a:spcPct val="100000"/>
              </a:lnSpc>
              <a:defRPr sz="2800" b="1">
                <a:solidFill>
                  <a:schemeClr val="bg1"/>
                </a:solidFill>
                <a:latin typeface="Calibri (Body)"/>
                <a:cs typeface="Times New Roman" panose="02020603050405020304" pitchFamily="18" charset="0"/>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2400" b="1">
                <a:solidFill>
                  <a:schemeClr val="bg1"/>
                </a:solidFill>
                <a:latin typeface="Calibri (Body)"/>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800">
                <a:solidFill>
                  <a:schemeClr val="bg1"/>
                </a:solidFill>
                <a:latin typeface="Calibri (Body)"/>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edit Master text styles</a:t>
            </a:r>
          </a:p>
        </p:txBody>
      </p:sp>
      <p:sp>
        <p:nvSpPr>
          <p:cNvPr id="15" name="Long Copyright">
            <a:extLst>
              <a:ext uri="{FF2B5EF4-FFF2-40B4-BE49-F238E27FC236}">
                <a16:creationId xmlns:a16="http://schemas.microsoft.com/office/drawing/2014/main" id="{0FC9A374-8BA6-4022-AC67-E2DAF1D18B2B}"/>
              </a:ext>
            </a:extLst>
          </p:cNvPr>
          <p:cNvSpPr>
            <a:spLocks noGrp="1"/>
          </p:cNvSpPr>
          <p:nvPr>
            <p:ph type="ftr" sz="quarter" idx="12"/>
          </p:nvPr>
        </p:nvSpPr>
        <p:spPr>
          <a:xfrm>
            <a:off x="0" y="6478439"/>
            <a:ext cx="9144000" cy="379562"/>
          </a:xfrm>
        </p:spPr>
        <p:txBody>
          <a:bodyPr/>
          <a:lstStyle>
            <a:lvl1pPr algn="ctr">
              <a:defRPr sz="800">
                <a:solidFill>
                  <a:schemeClr val="tx1"/>
                </a:solidFill>
                <a:latin typeface="Calibri (Body)"/>
                <a:cs typeface="Times New Roman" panose="02020603050405020304" pitchFamily="18" charset="0"/>
              </a:defRPr>
            </a:lvl1pPr>
          </a:lstStyle>
          <a:p>
            <a:pPr>
              <a:defRPr/>
            </a:pPr>
            <a:r>
              <a:rPr lang="en-US" dirty="0">
                <a:solidFill>
                  <a:srgbClr val="000000"/>
                </a:solidFill>
              </a:rPr>
              <a:t>© 20XX McGraw-Hill. All rights reserved. Authorized only for instructor use in the classroom.</a:t>
            </a:r>
          </a:p>
          <a:p>
            <a:pPr>
              <a:defRPr/>
            </a:pPr>
            <a:r>
              <a:rPr lang="en-US" sz="700" dirty="0">
                <a:solidFill>
                  <a:srgbClr val="000000"/>
                </a:solidFill>
              </a:rPr>
              <a:t>No reproduction or further distribution permitted without the prior written consent of McGraw-Hill.</a:t>
            </a:r>
          </a:p>
        </p:txBody>
      </p:sp>
    </p:spTree>
    <p:extLst>
      <p:ext uri="{BB962C8B-B14F-4D97-AF65-F5344CB8AC3E}">
        <p14:creationId xmlns:p14="http://schemas.microsoft.com/office/powerpoint/2010/main" val="768768113"/>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433192" y="2608290"/>
            <a:ext cx="3673328" cy="457200"/>
          </a:xfrm>
          <a:prstGeom prst="rect">
            <a:avLst/>
          </a:prstGeom>
        </p:spPr>
        <p:txBody>
          <a:bodyPr anchor="b">
            <a:noAutofit/>
          </a:bodyPr>
          <a:lstStyle>
            <a:lvl1pPr algn="l">
              <a:lnSpc>
                <a:spcPct val="100000"/>
              </a:lnSpc>
              <a:defRPr sz="2000" b="1">
                <a:solidFill>
                  <a:schemeClr val="tx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433192" y="3117248"/>
            <a:ext cx="3673328" cy="1405586"/>
          </a:xfrm>
          <a:prstGeom prst="rect">
            <a:avLst/>
          </a:prstGeom>
        </p:spPr>
        <p:txBody>
          <a:bodyPr anchor="ctr"/>
          <a:lstStyle>
            <a:lvl1pPr marL="0" indent="0" algn="l">
              <a:buNone/>
              <a:defRPr lang="en-US" sz="2000" b="1" kern="1200" baseline="0" dirty="0" smtClean="0">
                <a:solidFill>
                  <a:schemeClr val="tx1"/>
                </a:solidFill>
                <a:latin typeface="Calibri" panose="020F0502020204030204" pitchFamily="34" charset="0"/>
                <a:ea typeface="+mn-ea"/>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marL="0" marR="0" lvl="0" indent="0" defTabSz="685800" rtl="0" eaLnBrk="1" fontAlgn="auto" latinLnBrk="0" hangingPunct="1">
              <a:lnSpc>
                <a:spcPct val="100000"/>
              </a:lnSpc>
              <a:spcBef>
                <a:spcPct val="0"/>
              </a:spcBef>
              <a:spcAft>
                <a:spcPts val="450"/>
              </a:spcAft>
              <a:buClrTx/>
              <a:buSzTx/>
              <a:buFont typeface="Arial" panose="020B0604020202020204" pitchFamily="34" charset="0"/>
              <a:buNone/>
              <a:tabLst/>
              <a:defRPr/>
            </a:pPr>
            <a:r>
              <a:rPr lang="en-US" dirty="0"/>
              <a:t>Presentation Subtitle</a:t>
            </a:r>
          </a:p>
          <a:p>
            <a:pPr marL="0" marR="0" lvl="0" indent="0" defTabSz="685800" rtl="0" eaLnBrk="1" fontAlgn="auto" latinLnBrk="0" hangingPunct="1">
              <a:lnSpc>
                <a:spcPct val="100000"/>
              </a:lnSpc>
              <a:spcBef>
                <a:spcPts val="1350"/>
              </a:spcBef>
              <a:buClrTx/>
              <a:buSzTx/>
              <a:buFont typeface="Arial" panose="020B0604020202020204" pitchFamily="34" charset="0"/>
              <a:buNone/>
              <a:tabLst/>
              <a:defRPr/>
            </a:pPr>
            <a:r>
              <a:rPr kumimoji="0" lang="en-US" altLang="en-US" sz="1800" b="0" i="0" u="none" strike="noStrike" kern="1200" cap="none" spc="0" normalizeH="0" baseline="0" noProof="0" dirty="0">
                <a:ln>
                  <a:noFill/>
                </a:ln>
                <a:solidFill>
                  <a:srgbClr val="000000"/>
                </a:solidFill>
                <a:effectLst/>
                <a:uLnTx/>
                <a:uFillTx/>
              </a:rPr>
              <a:t>Lecture PowerPoint</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462626" y="4557522"/>
            <a:ext cx="36144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432404" y="4609280"/>
            <a:ext cx="3682396" cy="1188720"/>
          </a:xfrm>
          <a:prstGeom prst="rect">
            <a:avLst/>
          </a:prstGeom>
        </p:spPr>
        <p:txBody>
          <a:bodyPr/>
          <a:lstStyle>
            <a:lvl1pPr>
              <a:spcBef>
                <a:spcPts val="375"/>
              </a:spcBef>
              <a:spcAft>
                <a:spcPts val="750"/>
              </a:spcAft>
              <a:defRPr sz="1200" b="1">
                <a:solidFill>
                  <a:schemeClr val="tx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a:spcBef>
                <a:spcPts val="600"/>
              </a:spcBef>
            </a:pPr>
            <a:r>
              <a:rPr lang="en-US" sz="1050" dirty="0">
                <a:solidFill>
                  <a:srgbClr val="1E3482"/>
                </a:solidFill>
                <a:latin typeface="+mj-lt"/>
              </a:rPr>
              <a:t>Book Title</a:t>
            </a:r>
          </a:p>
          <a:p>
            <a:pPr>
              <a:spcBef>
                <a:spcPts val="600"/>
              </a:spcBef>
            </a:pPr>
            <a:r>
              <a:rPr lang="en-US" dirty="0">
                <a:latin typeface="+mj-lt"/>
              </a:rPr>
              <a:t>Subtitle</a:t>
            </a:r>
          </a:p>
          <a:p>
            <a:pPr>
              <a:spcBef>
                <a:spcPts val="600"/>
              </a:spcBef>
              <a:spcAft>
                <a:spcPts val="1200"/>
              </a:spcAft>
            </a:pPr>
            <a:r>
              <a:rPr lang="en-US" dirty="0">
                <a:solidFill>
                  <a:srgbClr val="AA0555"/>
                </a:solidFill>
                <a:latin typeface="+mj-lt"/>
              </a:rPr>
              <a:t>Edition</a:t>
            </a:r>
          </a:p>
          <a:p>
            <a:pPr>
              <a:spcBef>
                <a:spcPts val="600"/>
              </a:spcBef>
            </a:pPr>
            <a:r>
              <a:rPr lang="en-US" dirty="0">
                <a:latin typeface="+mj-lt"/>
              </a:rPr>
              <a:t>Author</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371600"/>
            <a:ext cx="4229100" cy="4976453"/>
          </a:xfrm>
          <a:prstGeom prst="rect">
            <a:avLst/>
          </a:prstGeom>
        </p:spPr>
        <p:txBody>
          <a:bodyPr/>
          <a:lstStyle>
            <a:lvl1pPr>
              <a:defRPr sz="1000">
                <a:latin typeface="Calibri" panose="020F0502020204030204" pitchFamily="34" charset="0"/>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sz="800">
                <a:solidFill>
                  <a:schemeClr val="tx1"/>
                </a:solidFill>
                <a:latin typeface="Calibri (Body)"/>
                <a:cs typeface="Times New Roman" panose="02020603050405020304" pitchFamily="18" charset="0"/>
              </a:defRPr>
            </a:lvl1pPr>
          </a:lstStyle>
          <a:p>
            <a:pPr>
              <a:defRPr/>
            </a:pPr>
            <a:r>
              <a:rPr lang="en-US" dirty="0">
                <a:solidFill>
                  <a:srgbClr val="000000"/>
                </a:solidFill>
              </a:rPr>
              <a:t>© 20XX McGraw-Hill. All rights reserved. Authorized only for instructor use in the classroom.</a:t>
            </a:r>
          </a:p>
          <a:p>
            <a:pPr>
              <a:defRPr/>
            </a:pPr>
            <a:r>
              <a:rPr lang="en-US" sz="700" dirty="0">
                <a:solidFill>
                  <a:srgbClr val="000000"/>
                </a:solidFill>
              </a:rPr>
              <a:t>No reproduction or further distribution permitted without the prior written consent of McGraw-Hill.</a:t>
            </a:r>
          </a:p>
        </p:txBody>
      </p:sp>
    </p:spTree>
    <p:extLst>
      <p:ext uri="{BB962C8B-B14F-4D97-AF65-F5344CB8AC3E}">
        <p14:creationId xmlns:p14="http://schemas.microsoft.com/office/powerpoint/2010/main" val="1764007793"/>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Text above title">
    <p:spTree>
      <p:nvGrpSpPr>
        <p:cNvPr id="1" name=""/>
        <p:cNvGrpSpPr/>
        <p:nvPr/>
      </p:nvGrpSpPr>
      <p:grpSpPr>
        <a:xfrm>
          <a:off x="0" y="0"/>
          <a:ext cx="0" cy="0"/>
          <a:chOff x="0" y="0"/>
          <a:chExt cx="0" cy="0"/>
        </a:xfrm>
      </p:grpSpPr>
      <p:sp>
        <p:nvSpPr>
          <p:cNvPr id="2" name="Title 1"/>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91021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lor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93431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169912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151084695"/>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ck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417999168"/>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heme" Target="../theme/theme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image" Target="../media/image4.png"/><Relationship Id="rId5" Type="http://schemas.openxmlformats.org/officeDocument/2006/relationships/theme" Target="../theme/theme4.xml"/><Relationship Id="rId4"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5.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37.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9.xml"/><Relationship Id="rId1" Type="http://schemas.openxmlformats.org/officeDocument/2006/relationships/slideLayout" Target="../slideLayouts/slideLayout3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41.xml"/><Relationship Id="rId1" Type="http://schemas.openxmlformats.org/officeDocument/2006/relationships/slideLayout" Target="../slideLayouts/slideLayout40.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5" Type="http://schemas.openxmlformats.org/officeDocument/2006/relationships/image" Target="../media/image4.png"/><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Logo: McGraw-Hill Educati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ctangle 12"/>
          <p:cNvSpPr/>
          <p:nvPr/>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Picture 11" descr="Tagline: Because learning changes everyth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
        <p:nvSpPr>
          <p:cNvPr id="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865569859"/>
      </p:ext>
    </p:extLst>
  </p:cSld>
  <p:clrMap bg1="lt1" tx1="dk1" bg2="lt2" tx2="dk2" accent1="accent1" accent2="accent2" accent3="accent3" accent4="accent4" accent5="accent5" accent6="accent6" hlink="hlink" folHlink="folHlink"/>
  <p:sldLayoutIdLst>
    <p:sldLayoutId id="2147484199" r:id="rId1"/>
    <p:sldLayoutId id="2147484200" r:id="rId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5"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TextBox 7" descr="©McGraw-Hill Education"/>
          <p:cNvSpPr txBox="1"/>
          <p:nvPr userDrawn="1"/>
        </p:nvSpPr>
        <p:spPr>
          <a:xfrm>
            <a:off x="0" y="6693408"/>
            <a:ext cx="1828800" cy="215444"/>
          </a:xfrm>
          <a:prstGeom prst="rect">
            <a:avLst/>
          </a:prstGeom>
          <a:noFill/>
        </p:spPr>
        <p:txBody>
          <a:bodyPr wrap="square" rtlCol="0">
            <a:spAutoFit/>
          </a:bodyPr>
          <a:lstStyle/>
          <a:p>
            <a:r>
              <a:rPr lang="en-US" sz="800" b="0" dirty="0">
                <a:solidFill>
                  <a:schemeClr val="bg1"/>
                </a:solidFill>
                <a:latin typeface="+mn-lt"/>
              </a:rPr>
              <a:t>© McGraw Hill LLC</a:t>
            </a:r>
          </a:p>
        </p:txBody>
      </p:sp>
    </p:spTree>
    <p:extLst>
      <p:ext uri="{BB962C8B-B14F-4D97-AF65-F5344CB8AC3E}">
        <p14:creationId xmlns:p14="http://schemas.microsoft.com/office/powerpoint/2010/main" val="757949971"/>
      </p:ext>
    </p:extLst>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Text Placeholder 2" descr="©McGraw-Hill Education&#10;"/>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McGraw Hill LLC</a:t>
            </a:r>
          </a:p>
        </p:txBody>
      </p:sp>
    </p:spTree>
    <p:extLst>
      <p:ext uri="{BB962C8B-B14F-4D97-AF65-F5344CB8AC3E}">
        <p14:creationId xmlns:p14="http://schemas.microsoft.com/office/powerpoint/2010/main" val="99117920"/>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 id="2147484175" r:id="rId13"/>
    <p:sldLayoutId id="2147484176" r:id="rId14"/>
    <p:sldLayoutId id="2147484177" r:id="rId15"/>
    <p:sldLayoutId id="2147484178" r:id="rId16"/>
    <p:sldLayoutId id="2147484179" r:id="rId17"/>
    <p:sldLayoutId id="2147484180" r:id="rId18"/>
    <p:sldLayoutId id="2147484181" r:id="rId19"/>
    <p:sldLayoutId id="2147484182" r:id="rId20"/>
    <p:sldLayoutId id="2147484194" r:id="rId21"/>
    <p:sldLayoutId id="2147484183" r:id="rId2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9" name="MGH Tagline">
            <a:extLst>
              <a:ext uri="{FF2B5EF4-FFF2-40B4-BE49-F238E27FC236}">
                <a16:creationId xmlns:a16="http://schemas.microsoft.com/office/drawing/2014/main" id="{70E12349-CEA7-4006-B6E3-3E283BDBD258}"/>
              </a:ext>
            </a:extLst>
          </p:cNvPr>
          <p:cNvSpPr txBox="1"/>
          <p:nvPr userDrawn="1"/>
        </p:nvSpPr>
        <p:spPr>
          <a:xfrm>
            <a:off x="5105400" y="322650"/>
            <a:ext cx="3544947" cy="439350"/>
          </a:xfrm>
          <a:prstGeom prst="rect">
            <a:avLst/>
          </a:prstGeom>
          <a:noFill/>
        </p:spPr>
        <p:txBody>
          <a:bodyPr wrap="square" lIns="28575" rIns="28575" rtlCol="0">
            <a:spAutoFit/>
          </a:bodyPr>
          <a:lstStyle/>
          <a:p>
            <a:pPr marL="0" marR="0" lvl="0" indent="0" algn="l" defTabSz="571500" rtl="0" eaLnBrk="1" fontAlgn="auto" latinLnBrk="0" hangingPunct="1">
              <a:lnSpc>
                <a:spcPct val="100000"/>
              </a:lnSpc>
              <a:spcBef>
                <a:spcPts val="0"/>
              </a:spcBef>
              <a:spcAft>
                <a:spcPts val="0"/>
              </a:spcAft>
              <a:buClrTx/>
              <a:buSzTx/>
              <a:buFontTx/>
              <a:buNone/>
              <a:tabLst/>
              <a:defRPr/>
            </a:pPr>
            <a:r>
              <a:rPr lang="en-US" sz="1600" spc="25" dirty="0">
                <a:effectLst/>
                <a:latin typeface="Calibri (Body)"/>
                <a:ea typeface="Calibri" panose="020F0502020204030204" pitchFamily="34" charset="0"/>
                <a:cs typeface="Times New Roman" panose="02020603050405020304" pitchFamily="18" charset="0"/>
              </a:rPr>
              <a:t>Because learning changes everything.</a:t>
            </a:r>
            <a:r>
              <a:rPr lang="en-US" sz="1600" spc="25" baseline="60000" dirty="0">
                <a:effectLst/>
                <a:latin typeface="Calibri (Body)"/>
                <a:ea typeface="Calibri" panose="020F0502020204030204" pitchFamily="34" charset="0"/>
                <a:cs typeface="Times New Roman" panose="02020603050405020304" pitchFamily="18" charset="0"/>
              </a:rPr>
              <a:t>®</a:t>
            </a:r>
            <a:endParaRPr lang="en-US" sz="1600" spc="25" baseline="60000" dirty="0">
              <a:latin typeface="Calibri (Body)"/>
              <a:cs typeface="Times New Roman" panose="02020603050405020304" pitchFamily="18" charset="0"/>
            </a:endParaRP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600">
                <a:solidFill>
                  <a:schemeClr val="tx1">
                    <a:lumMod val="50000"/>
                    <a:lumOff val="50000"/>
                  </a:schemeClr>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1067949755"/>
      </p:ext>
    </p:extLst>
  </p:cSld>
  <p:clrMap bg1="lt1" tx1="dk1" bg2="lt2" tx2="dk2" accent1="accent1" accent2="accent2" accent3="accent3" accent4="accent4" accent5="accent5" accent6="accent6" hlink="hlink" folHlink="folHlink"/>
  <p:sldLayoutIdLst>
    <p:sldLayoutId id="2147484206" r:id="rId1"/>
    <p:sldLayoutId id="2147484223" r:id="rId2"/>
    <p:sldLayoutId id="2147484207" r:id="rId3"/>
    <p:sldLayoutId id="2147484229" r:id="rId4"/>
  </p:sldLayoutIdLst>
  <p:hf hdr="0" ftr="0" dt="0"/>
  <p:txStyles>
    <p:titleStyle>
      <a:lvl1pPr algn="l" defTabSz="685800" rtl="0" eaLnBrk="1" latinLnBrk="0" hangingPunct="1">
        <a:lnSpc>
          <a:spcPct val="90000"/>
        </a:lnSpc>
        <a:spcBef>
          <a:spcPct val="0"/>
        </a:spcBef>
        <a:buNone/>
        <a:defRPr sz="1800" b="1" kern="1200">
          <a:solidFill>
            <a:schemeClr val="tx2"/>
          </a:solidFill>
          <a:latin typeface="+mj-lt"/>
          <a:ea typeface="+mj-ea"/>
          <a:cs typeface="+mj-cs"/>
        </a:defRPr>
      </a:lvl1pPr>
    </p:titleStyle>
    <p:bodyStyle>
      <a:lvl1pPr marL="0" marR="0" indent="0" algn="l" defTabSz="685800" rtl="0" eaLnBrk="1" fontAlgn="auto" latinLnBrk="0" hangingPunct="1">
        <a:lnSpc>
          <a:spcPct val="100000"/>
        </a:lnSpc>
        <a:spcBef>
          <a:spcPts val="900"/>
        </a:spcBef>
        <a:spcAft>
          <a:spcPts val="0"/>
        </a:spcAft>
        <a:buClrTx/>
        <a:buSzTx/>
        <a:buFont typeface="Arial" panose="020B0604020202020204" pitchFamily="34" charset="0"/>
        <a:buNone/>
        <a:tabLst/>
        <a:defRPr sz="1050" kern="1200" baseline="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98000"/>
            <a:ext cx="8458200" cy="1143000"/>
          </a:xfrm>
          <a:prstGeom prst="rect">
            <a:avLst/>
          </a:prstGeom>
          <a:ln w="28575">
            <a:noFill/>
          </a:ln>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524000"/>
            <a:ext cx="8458200" cy="48768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1"/>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6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7" name="MGH Yellow Line">
            <a:extLst>
              <a:ext uri="{FF2B5EF4-FFF2-40B4-BE49-F238E27FC236}">
                <a16:creationId xmlns:a16="http://schemas.microsoft.com/office/drawing/2014/main" id="{57D5A372-C0CA-43F7-B652-973281BD7572}"/>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Tree>
    <p:extLst>
      <p:ext uri="{BB962C8B-B14F-4D97-AF65-F5344CB8AC3E}">
        <p14:creationId xmlns:p14="http://schemas.microsoft.com/office/powerpoint/2010/main" val="3963073705"/>
      </p:ext>
    </p:extLst>
  </p:cSld>
  <p:clrMap bg1="lt1" tx1="dk1" bg2="lt2" tx2="dk2" accent1="accent1" accent2="accent2" accent3="accent3" accent4="accent4" accent5="accent5" accent6="accent6" hlink="hlink" folHlink="folHlink"/>
  <p:sldLayoutIdLst>
    <p:sldLayoutId id="2147484209" r:id="rId1"/>
    <p:sldLayoutId id="2147484212" r:id="rId2"/>
    <p:sldLayoutId id="2147484230" r:id="rId3"/>
    <p:sldLayoutId id="2147484213" r:id="rId4"/>
    <p:sldLayoutId id="2147484214" r:id="rId5"/>
  </p:sldLayoutIdLst>
  <p:hf hdr="0" ftr="0" dt="0"/>
  <p:txStyles>
    <p:titleStyle>
      <a:lvl1pPr algn="ctr" defTabSz="685800" rtl="0" eaLnBrk="1" latinLnBrk="0" hangingPunct="1">
        <a:lnSpc>
          <a:spcPct val="100000"/>
        </a:lnSpc>
        <a:spcBef>
          <a:spcPct val="0"/>
        </a:spcBef>
        <a:buNone/>
        <a:defRPr sz="3600" b="0" kern="1200">
          <a:solidFill>
            <a:srgbClr val="B4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sz="28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0"/>
        </a:spcBef>
        <a:spcAft>
          <a:spcPts val="1200"/>
        </a:spcAft>
        <a:buClrTx/>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0"/>
        </a:spcBef>
        <a:spcAft>
          <a:spcPts val="1200"/>
        </a:spcAft>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2"/>
            <a:ext cx="9144000" cy="362309"/>
          </a:xfrm>
          <a:prstGeom prst="rect">
            <a:avLst/>
          </a:prstGeom>
        </p:spPr>
        <p:txBody>
          <a:bodyPr vert="horz" lIns="91440" tIns="45720" rIns="91440" bIns="45720" rtlCol="0" anchor="ctr"/>
          <a:lstStyle>
            <a:lvl1pPr algn="ctr">
              <a:defRPr sz="600">
                <a:solidFill>
                  <a:schemeClr val="tx1"/>
                </a:solidFill>
                <a:latin typeface="Times New Roman" panose="02020603050405020304" pitchFamily="18" charset="0"/>
                <a:cs typeface="Times New Roman" panose="02020603050405020304" pitchFamily="18" charset="0"/>
              </a:defRPr>
            </a:lvl1pPr>
          </a:lstStyle>
          <a:p>
            <a:endParaRPr lang="en-US" dirty="0"/>
          </a:p>
        </p:txBody>
      </p:sp>
      <p:sp>
        <p:nvSpPr>
          <p:cNvPr id="4" name="MGH Yellow Line">
            <a:extLst>
              <a:ext uri="{FF2B5EF4-FFF2-40B4-BE49-F238E27FC236}">
                <a16:creationId xmlns:a16="http://schemas.microsoft.com/office/drawing/2014/main" id="{0C2341B1-EE18-431D-86B4-AAE756BDE3E4}"/>
              </a:ext>
              <a:ext uri="{C183D7F6-B498-43B3-948B-1728B52AA6E4}">
                <adec:decorative xmlns:adec="http://schemas.microsoft.com/office/drawing/2017/decorative" xmlns="" val="1"/>
              </a:ext>
            </a:extLst>
          </p:cNvPr>
          <p:cNvSpPr/>
          <p:nvPr/>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978600"/>
      </p:ext>
    </p:extLst>
  </p:cSld>
  <p:clrMap bg1="lt1" tx1="dk1" bg2="lt2" tx2="dk2" accent1="accent1" accent2="accent2" accent3="accent3" accent4="accent4" accent5="accent5" accent6="accent6" hlink="hlink" folHlink="folHlink"/>
  <p:sldLayoutIdLst>
    <p:sldLayoutId id="2147484217" r:id="rId1"/>
  </p:sldLayoutIdLst>
  <p:hf hdr="0" ftr="0" dt="0"/>
  <p:txStyles>
    <p:titleStyle>
      <a:lvl1pPr algn="ctr" defTabSz="685800" rtl="0" eaLnBrk="1" latinLnBrk="0" hangingPunct="1">
        <a:lnSpc>
          <a:spcPct val="90000"/>
        </a:lnSpc>
        <a:spcBef>
          <a:spcPct val="0"/>
        </a:spcBef>
        <a:buNone/>
        <a:defRPr sz="1200" b="0" kern="1200">
          <a:solidFill>
            <a:schemeClr val="tx2"/>
          </a:solidFill>
          <a:latin typeface="+mj-lt"/>
          <a:ea typeface="+mj-ea"/>
          <a:cs typeface="+mj-cs"/>
        </a:defRPr>
      </a:lvl1pPr>
    </p:titleStyle>
    <p:bodyStyle>
      <a:lvl1pPr marL="0" marR="0" indent="0" algn="ctr" defTabSz="685800" rtl="0" eaLnBrk="1" fontAlgn="auto" latinLnBrk="0" hangingPunct="1">
        <a:lnSpc>
          <a:spcPct val="100000"/>
        </a:lnSpc>
        <a:spcBef>
          <a:spcPts val="0"/>
        </a:spcBef>
        <a:spcAft>
          <a:spcPts val="0"/>
        </a:spcAft>
        <a:buClrTx/>
        <a:buSzTx/>
        <a:buFontTx/>
        <a:buNone/>
        <a:tabLst/>
        <a:defRPr sz="1500" kern="120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2"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9456" y="6665976"/>
            <a:ext cx="1234440" cy="215444"/>
          </a:xfrm>
          <a:prstGeom prst="rect">
            <a:avLst/>
          </a:prstGeom>
          <a:noFill/>
        </p:spPr>
        <p:txBody>
          <a:bodyPr wrap="square" lIns="34290" rIns="34290" rtlCol="0" anchor="ctr">
            <a:spAutoFit/>
          </a:bodyPr>
          <a:lstStyle/>
          <a:p>
            <a:r>
              <a:rPr lang="en-US" sz="800" b="0" dirty="0">
                <a:solidFill>
                  <a:srgbClr val="000000"/>
                </a:solidFill>
                <a:latin typeface="Calibri (Body)"/>
                <a:cs typeface="Times New Roman" panose="02020603050405020304" pitchFamily="18" charset="0"/>
              </a:rPr>
              <a:t>© McGraw Hill LLC</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xmlns=""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1"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548113179"/>
      </p:ext>
    </p:extLst>
  </p:cSld>
  <p:clrMap bg1="lt1" tx1="dk1" bg2="lt2" tx2="dk2" accent1="accent1" accent2="accent2" accent3="accent3" accent4="accent4" accent5="accent5" accent6="accent6" hlink="hlink" folHlink="folHlink"/>
  <p:sldLayoutIdLst>
    <p:sldLayoutId id="2147484219" r:id="rId1"/>
    <p:sldLayoutId id="2147484224" r:id="rId2"/>
  </p:sldLayoutIdLst>
  <p:hf hdr="0" ftr="0" dt="0"/>
  <p:txStyles>
    <p:titleStyle>
      <a:lvl1pPr algn="l" defTabSz="685800" rtl="0" eaLnBrk="1" latinLnBrk="0" hangingPunct="1">
        <a:lnSpc>
          <a:spcPct val="90000"/>
        </a:lnSpc>
        <a:spcBef>
          <a:spcPct val="0"/>
        </a:spcBef>
        <a:buNone/>
        <a:defRPr sz="2000" b="1" kern="1200">
          <a:solidFill>
            <a:schemeClr val="tx2"/>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800" kern="1200">
          <a:solidFill>
            <a:schemeClr val="tx2"/>
          </a:solidFill>
          <a:latin typeface="Calibri (Body)"/>
          <a:ea typeface="+mn-ea"/>
          <a:cs typeface="Times New Roman" panose="02020603050405020304" pitchFamily="18" charset="0"/>
        </a:defRPr>
      </a:lvl1pPr>
      <a:lvl2pPr marL="1191" indent="0" algn="l" defTabSz="685800" rtl="0" eaLnBrk="1" latinLnBrk="0" hangingPunct="1">
        <a:lnSpc>
          <a:spcPct val="100000"/>
        </a:lnSpc>
        <a:spcBef>
          <a:spcPts val="600"/>
        </a:spcBef>
        <a:buClrTx/>
        <a:buFont typeface="Arial" panose="020B0604020202020204" pitchFamily="34" charset="0"/>
        <a:buNone/>
        <a:defRPr sz="1500" kern="1200">
          <a:solidFill>
            <a:schemeClr val="tx2"/>
          </a:solidFill>
          <a:latin typeface="+mn-lt"/>
          <a:ea typeface="+mn-ea"/>
          <a:cs typeface="+mn-cs"/>
        </a:defRPr>
      </a:lvl2pPr>
      <a:lvl3pPr marL="388144" indent="-214313" algn="l" defTabSz="685800" rtl="0" eaLnBrk="1" latinLnBrk="0" hangingPunct="1">
        <a:lnSpc>
          <a:spcPct val="100000"/>
        </a:lnSpc>
        <a:spcBef>
          <a:spcPts val="600"/>
        </a:spcBef>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buFont typeface="Arial" panose="020B0604020202020204" pitchFamily="34" charset="0"/>
        <a:buChar char="•"/>
        <a:defRPr sz="1800" kern="1200">
          <a:solidFill>
            <a:schemeClr val="tx1"/>
          </a:solidFill>
          <a:latin typeface="Calibri (Body)"/>
          <a:ea typeface="+mn-ea"/>
          <a:cs typeface="Times New Roman" panose="02020603050405020304" pitchFamily="18" charset="0"/>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p15:clr>
            <a:srgbClr val="F26B43"/>
          </p15:clr>
        </p15:guide>
        <p15:guide id="6" pos="216">
          <p15:clr>
            <a:srgbClr val="F26B43"/>
          </p15:clr>
        </p15:guide>
        <p15:guide id="7" pos="4296">
          <p15:clr>
            <a:srgbClr val="F26B43"/>
          </p15:clr>
        </p15:guide>
        <p15:guide id="9" orient="horz" pos="4211">
          <p15:clr>
            <a:srgbClr val="F26B43"/>
          </p15:clr>
        </p15:guide>
        <p15:guide id="10" orient="horz" pos="1248">
          <p15:clr>
            <a:srgbClr val="F26B43"/>
          </p15:clr>
        </p15:guide>
        <p15:guide id="11" orient="horz" pos="3984">
          <p15:clr>
            <a:srgbClr val="F26B43"/>
          </p15:clr>
        </p15:guide>
        <p15:guide id="12" orient="horz" pos="1656">
          <p15:clr>
            <a:srgbClr val="F26B43"/>
          </p15:clr>
        </p15:guide>
        <p15:guide id="13" pos="2980">
          <p15:clr>
            <a:srgbClr val="F26B43"/>
          </p15:clr>
        </p15:guide>
        <p15:guide id="14" orient="horz" pos="2260">
          <p15:clr>
            <a:srgbClr val="F26B43"/>
          </p15:clr>
        </p15:guide>
        <p15:guide id="15" pos="26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pPr lvl="0" algn="ctr"/>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0"/>
            <a:ext cx="1233578" cy="215444"/>
          </a:xfrm>
          <a:prstGeom prst="rect">
            <a:avLst/>
          </a:prstGeom>
          <a:noFill/>
        </p:spPr>
        <p:txBody>
          <a:bodyPr wrap="square" lIns="34290" rIns="34290" rtlCol="0" anchor="ctr">
            <a:spAutoFit/>
          </a:bodyPr>
          <a:lstStyle/>
          <a:p>
            <a:r>
              <a:rPr lang="en-US" sz="800" b="0" dirty="0">
                <a:solidFill>
                  <a:schemeClr val="tx1"/>
                </a:solidFill>
                <a:latin typeface="Calibri (Body)"/>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6" name="MGH Yellow Line">
            <a:extLst>
              <a:ext uri="{FF2B5EF4-FFF2-40B4-BE49-F238E27FC236}">
                <a16:creationId xmlns:a16="http://schemas.microsoft.com/office/drawing/2014/main" id="{E3BE6750-A346-4CF4-BE1F-CE885148EB90}"/>
              </a:ext>
              <a:ext uri="{C183D7F6-B498-43B3-948B-1728B52AA6E4}">
                <adec:decorative xmlns:adec="http://schemas.microsoft.com/office/drawing/2017/decorative" xmlns="" val="1"/>
              </a:ext>
            </a:extLst>
          </p:cNvPr>
          <p:cNvSpPr/>
          <p:nvPr/>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Body)"/>
              <a:cs typeface="Times New Roman" panose="02020603050405020304" pitchFamily="18" charset="0"/>
            </a:endParaRPr>
          </a:p>
        </p:txBody>
      </p:sp>
    </p:spTree>
    <p:extLst>
      <p:ext uri="{BB962C8B-B14F-4D97-AF65-F5344CB8AC3E}">
        <p14:creationId xmlns:p14="http://schemas.microsoft.com/office/powerpoint/2010/main" val="825530628"/>
      </p:ext>
    </p:extLst>
  </p:cSld>
  <p:clrMap bg1="lt1" tx1="dk1" bg2="lt2" tx2="dk2" accent1="accent1" accent2="accent2" accent3="accent3" accent4="accent4" accent5="accent5" accent6="accent6" hlink="hlink" folHlink="folHlink"/>
  <p:sldLayoutIdLst>
    <p:sldLayoutId id="2147484221" r:id="rId1"/>
    <p:sldLayoutId id="2147484222" r:id="rId2"/>
  </p:sldLayoutIdLst>
  <p:hf hdr="0" ftr="0" dt="0"/>
  <p:txStyles>
    <p:titleStyle>
      <a:lvl1pPr algn="l" defTabSz="685800" rtl="0" eaLnBrk="1" latinLnBrk="0" hangingPunct="1">
        <a:lnSpc>
          <a:spcPct val="100000"/>
        </a:lnSpc>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sz="20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600"/>
        </a:spcBef>
        <a:spcAft>
          <a:spcPts val="600"/>
        </a:spcAft>
        <a:buClrTx/>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600"/>
        </a:spcBef>
        <a:spcAft>
          <a:spcPts val="600"/>
        </a:spcAft>
        <a:buFont typeface="Arial" panose="020B0604020202020204" pitchFamily="34" charset="0"/>
        <a:buChar char="•"/>
        <a:defRPr sz="16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6" name="MGH Tagline">
            <a:extLst>
              <a:ext uri="{FF2B5EF4-FFF2-40B4-BE49-F238E27FC236}">
                <a16:creationId xmlns:a16="http://schemas.microsoft.com/office/drawing/2014/main" id="{9A5DF1B0-979E-46FB-9D5A-931CB35ECBAA}"/>
              </a:ext>
            </a:extLst>
          </p:cNvPr>
          <p:cNvSpPr txBox="1"/>
          <p:nvPr userDrawn="1"/>
        </p:nvSpPr>
        <p:spPr>
          <a:xfrm>
            <a:off x="5105400" y="322650"/>
            <a:ext cx="3544947" cy="439350"/>
          </a:xfrm>
          <a:prstGeom prst="rect">
            <a:avLst/>
          </a:prstGeom>
          <a:noFill/>
        </p:spPr>
        <p:txBody>
          <a:bodyPr wrap="square" lIns="28575" rIns="28575" rtlCol="0">
            <a:spAutoFit/>
          </a:bodyPr>
          <a:lstStyle/>
          <a:p>
            <a:pPr marL="0" marR="0" lvl="0" indent="0" algn="l" defTabSz="571500" rtl="0" eaLnBrk="1" fontAlgn="auto" latinLnBrk="0" hangingPunct="1">
              <a:lnSpc>
                <a:spcPct val="100000"/>
              </a:lnSpc>
              <a:spcBef>
                <a:spcPts val="0"/>
              </a:spcBef>
              <a:spcAft>
                <a:spcPts val="0"/>
              </a:spcAft>
              <a:buClrTx/>
              <a:buSzTx/>
              <a:buFontTx/>
              <a:buNone/>
              <a:tabLst/>
              <a:defRPr/>
            </a:pPr>
            <a:r>
              <a:rPr lang="en-US" sz="1600" spc="25" dirty="0">
                <a:effectLst/>
                <a:latin typeface="Calibri (Body)"/>
                <a:ea typeface="Calibri" panose="020F0502020204030204" pitchFamily="34" charset="0"/>
                <a:cs typeface="Times New Roman" panose="02020603050405020304" pitchFamily="18" charset="0"/>
              </a:rPr>
              <a:t>Because learning changes everything.</a:t>
            </a:r>
            <a:r>
              <a:rPr lang="en-US" sz="1600" spc="25" baseline="60000" dirty="0">
                <a:effectLst/>
                <a:latin typeface="Calibri (Body)"/>
                <a:ea typeface="Calibri" panose="020F0502020204030204" pitchFamily="34" charset="0"/>
                <a:cs typeface="Times New Roman" panose="02020603050405020304" pitchFamily="18" charset="0"/>
              </a:rPr>
              <a:t>®</a:t>
            </a:r>
            <a:endParaRPr lang="en-US" sz="1600" spc="25" baseline="60000" dirty="0">
              <a:latin typeface="Calibri (Body)"/>
              <a:cs typeface="Times New Roman" panose="02020603050405020304" pitchFamily="18" charset="0"/>
            </a:endParaRP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600">
                <a:solidFill>
                  <a:schemeClr val="tx1">
                    <a:lumMod val="50000"/>
                    <a:lumOff val="50000"/>
                  </a:schemeClr>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2731645054"/>
      </p:ext>
    </p:extLst>
  </p:cSld>
  <p:clrMap bg1="lt1" tx1="dk1" bg2="lt2" tx2="dk2" accent1="accent1" accent2="accent2" accent3="accent3" accent4="accent4" accent5="accent5" accent6="accent6" hlink="hlink" folHlink="folHlink"/>
  <p:sldLayoutIdLst>
    <p:sldLayoutId id="2147484226" r:id="rId1"/>
    <p:sldLayoutId id="2147484227" r:id="rId2"/>
    <p:sldLayoutId id="2147484228" r:id="rId3"/>
  </p:sldLayoutIdLst>
  <p:hf hdr="0" ftr="0" dt="0"/>
  <p:txStyles>
    <p:titleStyle>
      <a:lvl1pPr algn="l" defTabSz="685800" rtl="0" eaLnBrk="1" latinLnBrk="0" hangingPunct="1">
        <a:lnSpc>
          <a:spcPct val="90000"/>
        </a:lnSpc>
        <a:spcBef>
          <a:spcPct val="0"/>
        </a:spcBef>
        <a:buNone/>
        <a:defRPr sz="1800" b="1" kern="1200">
          <a:solidFill>
            <a:schemeClr val="tx2"/>
          </a:solidFill>
          <a:latin typeface="+mj-lt"/>
          <a:ea typeface="+mj-ea"/>
          <a:cs typeface="+mj-cs"/>
        </a:defRPr>
      </a:lvl1pPr>
    </p:titleStyle>
    <p:bodyStyle>
      <a:lvl1pPr marL="0" marR="0" indent="0" algn="l" defTabSz="685800" rtl="0" eaLnBrk="1" fontAlgn="auto" latinLnBrk="0" hangingPunct="1">
        <a:lnSpc>
          <a:spcPct val="100000"/>
        </a:lnSpc>
        <a:spcBef>
          <a:spcPts val="900"/>
        </a:spcBef>
        <a:spcAft>
          <a:spcPts val="0"/>
        </a:spcAft>
        <a:buClrTx/>
        <a:buSzTx/>
        <a:buFont typeface="Arial" panose="020B0604020202020204" pitchFamily="34" charset="0"/>
        <a:buNone/>
        <a:tabLst/>
        <a:defRPr sz="1050" kern="1200" baseline="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image" Target="../media/image8.jpeg"/><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image" Target="../media/image9.jpeg"/><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image" Target="../media/image10.jpg"/><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image" Target="../media/image11.jpeg"/><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4.xml"/><Relationship Id="rId4" Type="http://schemas.openxmlformats.org/officeDocument/2006/relationships/slide" Target="slide6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33.xml"/><Relationship Id="rId4" Type="http://schemas.openxmlformats.org/officeDocument/2006/relationships/slide" Target="slide6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40.xml"/></Relationships>
</file>

<file path=ppt/slides/_rels/slide63.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40.xml"/></Relationships>
</file>

<file path=ppt/slides/_rels/slide64.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40.xml"/></Relationships>
</file>

<file path=ppt/slides/_rels/slide65.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40.xml"/></Relationships>
</file>

<file path=ppt/slides/_rels/slide66.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40.xml"/></Relationships>
</file>

<file path=ppt/slides/_rels/slide67.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notesSlide" Target="../notesSlides/notesSlide16.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44DF1-C9D9-4E4E-B946-3180596F93CF}"/>
              </a:ext>
            </a:extLst>
          </p:cNvPr>
          <p:cNvSpPr>
            <a:spLocks noGrp="1"/>
          </p:cNvSpPr>
          <p:nvPr>
            <p:ph type="ctrTitle"/>
          </p:nvPr>
        </p:nvSpPr>
        <p:spPr/>
        <p:txBody>
          <a:bodyPr/>
          <a:lstStyle/>
          <a:p>
            <a:r>
              <a:rPr lang="en-US" altLang="en-US" noProof="0" dirty="0">
                <a:latin typeface="Sanserif"/>
              </a:rPr>
              <a:t>Chapter 8</a:t>
            </a:r>
            <a:endParaRPr lang="en-IN" dirty="0">
              <a:latin typeface="Sanserif"/>
            </a:endParaRPr>
          </a:p>
        </p:txBody>
      </p:sp>
      <p:sp>
        <p:nvSpPr>
          <p:cNvPr id="3" name="Subtitle 2">
            <a:extLst>
              <a:ext uri="{FF2B5EF4-FFF2-40B4-BE49-F238E27FC236}">
                <a16:creationId xmlns:a16="http://schemas.microsoft.com/office/drawing/2014/main" id="{526E2756-57CB-42DD-92E0-B537CB591746}"/>
              </a:ext>
            </a:extLst>
          </p:cNvPr>
          <p:cNvSpPr>
            <a:spLocks noGrp="1"/>
          </p:cNvSpPr>
          <p:nvPr>
            <p:ph type="subTitle" idx="1"/>
          </p:nvPr>
        </p:nvSpPr>
        <p:spPr/>
        <p:txBody>
          <a:bodyPr/>
          <a:lstStyle/>
          <a:p>
            <a:pPr marL="0" marR="0" lvl="0" indent="0" defTabSz="457200" rtl="0" eaLnBrk="1" fontAlgn="auto" latinLnBrk="0" hangingPunct="1">
              <a:lnSpc>
                <a:spcPct val="100000"/>
              </a:lnSpc>
              <a:spcBef>
                <a:spcPct val="20000"/>
              </a:spcBef>
              <a:spcAft>
                <a:spcPts val="0"/>
              </a:spcAft>
              <a:buClrTx/>
              <a:buSzTx/>
              <a:buFont typeface="Arial"/>
              <a:buNone/>
              <a:tabLst/>
              <a:defRPr/>
            </a:pPr>
            <a:r>
              <a:rPr kumimoji="0" lang="en-US" altLang="en-US" i="0" u="none" strike="noStrike" kern="1200" cap="none" spc="0" normalizeH="0" baseline="0" noProof="0" dirty="0">
                <a:ln>
                  <a:noFill/>
                </a:ln>
                <a:solidFill>
                  <a:srgbClr val="FFFFFF"/>
                </a:solidFill>
                <a:effectLst/>
                <a:uLnTx/>
                <a:uFillTx/>
                <a:latin typeface="Sanserif"/>
                <a:ea typeface="+mj-ea"/>
              </a:rPr>
              <a:t>Political Parties</a:t>
            </a:r>
            <a:endParaRPr kumimoji="0" lang="en-US" altLang="en-US" i="1" u="none" strike="noStrike" kern="1200" cap="none" spc="0" normalizeH="0" baseline="0" noProof="0" dirty="0">
              <a:ln>
                <a:noFill/>
              </a:ln>
              <a:solidFill>
                <a:prstClr val="white"/>
              </a:solidFill>
              <a:effectLst/>
              <a:uLnTx/>
              <a:uFillTx/>
              <a:latin typeface="Sanserif"/>
              <a:cs typeface="+mn-cs"/>
            </a:endParaRPr>
          </a:p>
        </p:txBody>
      </p:sp>
      <p:sp>
        <p:nvSpPr>
          <p:cNvPr id="4" name="Text Placeholder 3">
            <a:extLst>
              <a:ext uri="{FF2B5EF4-FFF2-40B4-BE49-F238E27FC236}">
                <a16:creationId xmlns:a16="http://schemas.microsoft.com/office/drawing/2014/main" id="{5D270277-F006-4F1C-A42F-21BFEBDA85D3}"/>
              </a:ext>
            </a:extLst>
          </p:cNvPr>
          <p:cNvSpPr>
            <a:spLocks noGrp="1"/>
          </p:cNvSpPr>
          <p:nvPr>
            <p:ph type="body" sz="quarter" idx="10"/>
          </p:nvPr>
        </p:nvSpPr>
        <p:spPr>
          <a:xfrm>
            <a:off x="567378" y="4648200"/>
            <a:ext cx="4690422" cy="576185"/>
          </a:xfrm>
        </p:spPr>
        <p:txBody>
          <a:bodyPr/>
          <a:lstStyle/>
          <a:p>
            <a:pPr marL="0" marR="0" lvl="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altLang="en-US" sz="1600" b="0" u="none" strike="noStrike" kern="1200" cap="none" spc="0" normalizeH="0" baseline="0" noProof="1">
                <a:ln>
                  <a:noFill/>
                </a:ln>
                <a:solidFill>
                  <a:srgbClr val="FFFFFF"/>
                </a:solidFill>
                <a:effectLst/>
                <a:uLnTx/>
                <a:uFillTx/>
                <a:latin typeface="Sanserif"/>
              </a:rPr>
              <a:t>American Democracy Now, 7th edition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rPr>
              <a:t>Brigid Callahan Harrison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rPr>
              <a:t>Jean Wahl Harris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Sanserif"/>
              </a:rPr>
              <a:t>Michelle D. Deardorff</a:t>
            </a:r>
          </a:p>
        </p:txBody>
      </p:sp>
      <p:sp>
        <p:nvSpPr>
          <p:cNvPr id="8" name="Text Placeholder 4">
            <a:extLst>
              <a:ext uri="{FF2B5EF4-FFF2-40B4-BE49-F238E27FC236}">
                <a16:creationId xmlns:a16="http://schemas.microsoft.com/office/drawing/2014/main" id="{9A611347-1DB2-4027-A3AF-22944647DF59}"/>
              </a:ext>
            </a:extLst>
          </p:cNvPr>
          <p:cNvSpPr txBox="1">
            <a:spLocks/>
          </p:cNvSpPr>
          <p:nvPr/>
        </p:nvSpPr>
        <p:spPr>
          <a:xfrm>
            <a:off x="0" y="6477000"/>
            <a:ext cx="9144000" cy="381000"/>
          </a:xfrm>
          <a:prstGeom prst="rect">
            <a:avLst/>
          </a:prstGeom>
        </p:spPr>
        <p:txBody>
          <a:bodyPr anchor="ctr"/>
          <a:lstStyle>
            <a:lvl1pPr marL="0" marR="0" indent="0" algn="l" defTabSz="685800" rtl="0" eaLnBrk="1" fontAlgn="auto" latinLnBrk="0" hangingPunct="1">
              <a:lnSpc>
                <a:spcPct val="100000"/>
              </a:lnSpc>
              <a:spcBef>
                <a:spcPts val="900"/>
              </a:spcBef>
              <a:spcAft>
                <a:spcPts val="0"/>
              </a:spcAft>
              <a:buClrTx/>
              <a:buSzTx/>
              <a:buFont typeface="Arial" panose="020B0604020202020204" pitchFamily="34" charset="0"/>
              <a:buNone/>
              <a:tabLst/>
              <a:defRPr sz="1050" kern="1200" baseline="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defTabSz="914400" fontAlgn="base">
              <a:spcBef>
                <a:spcPct val="0"/>
              </a:spcBef>
              <a:spcAft>
                <a:spcPct val="0"/>
              </a:spcAft>
              <a:buFontTx/>
              <a:buNone/>
              <a:defRPr/>
            </a:pPr>
            <a:r>
              <a:rPr lang="en-US" sz="800" dirty="0">
                <a:solidFill>
                  <a:srgbClr val="000000"/>
                </a:solidFill>
                <a:latin typeface="Sanserif"/>
                <a:cs typeface="Times New Roman" panose="02020603050405020304" pitchFamily="18" charset="0"/>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3506514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676400" y="5145544"/>
            <a:ext cx="5867400" cy="574350"/>
          </a:xfrm>
        </p:spPr>
        <p:txBody>
          <a:bodyPr/>
          <a:lstStyle/>
          <a:p>
            <a:pPr algn="l"/>
            <a:r>
              <a:rPr lang="en-US" sz="2400" b="1" dirty="0">
                <a:solidFill>
                  <a:srgbClr val="C30C20"/>
                </a:solidFill>
                <a:latin typeface="Sanserif"/>
                <a:cs typeface="+mj-cs"/>
              </a:rPr>
              <a:t>Figure 8.2 </a:t>
            </a:r>
            <a:r>
              <a:rPr lang="en-US" sz="2400" b="1" dirty="0">
                <a:solidFill>
                  <a:prstClr val="black"/>
                </a:solidFill>
                <a:latin typeface="Sanserif"/>
                <a:cs typeface="+mj-cs"/>
              </a:rPr>
              <a:t>The Three Faces of Parties</a:t>
            </a:r>
            <a:endParaRPr lang="en-US" dirty="0">
              <a:latin typeface="Sanserif"/>
            </a:endParaRPr>
          </a:p>
        </p:txBody>
      </p:sp>
      <p:pic>
        <p:nvPicPr>
          <p:cNvPr id="17" name="Picture 2" descr="The party in the electorate (party identifiers); the party in government (elected officials); and the party organization (party workers)."/>
          <p:cNvPicPr>
            <a:picLocks noGrp="1" noChangeAspect="1"/>
          </p:cNvPicPr>
          <p:nvPr>
            <p:ph idx="4294967295"/>
          </p:nvPr>
        </p:nvPicPr>
        <p:blipFill rotWithShape="1">
          <a:blip r:embed="rId2" cstate="print"/>
          <a:srcRect l="-19669" r="-19669"/>
          <a:stretch/>
        </p:blipFill>
        <p:spPr>
          <a:xfrm>
            <a:off x="990600" y="228600"/>
            <a:ext cx="7134578" cy="4876800"/>
          </a:xfrm>
        </p:spPr>
      </p:pic>
      <p:sp>
        <p:nvSpPr>
          <p:cNvPr id="14" name="Content Placeholder 3"/>
          <p:cNvSpPr>
            <a:spLocks noGrp="1"/>
          </p:cNvSpPr>
          <p:nvPr>
            <p:ph idx="4294967295"/>
          </p:nvPr>
        </p:nvSpPr>
        <p:spPr>
          <a:xfrm>
            <a:off x="1657223" y="5715000"/>
            <a:ext cx="5829554" cy="609600"/>
          </a:xfrm>
        </p:spPr>
        <p:txBody>
          <a:bodyPr/>
          <a:lstStyle/>
          <a:p>
            <a:pPr lvl="0" defTabSz="457200">
              <a:spcBef>
                <a:spcPct val="20000"/>
              </a:spcBef>
              <a:spcAft>
                <a:spcPts val="0"/>
              </a:spcAft>
            </a:pPr>
            <a:r>
              <a:rPr lang="en-US" sz="1400" dirty="0">
                <a:solidFill>
                  <a:prstClr val="black"/>
                </a:solidFill>
                <a:latin typeface="Sanserif"/>
                <a:cs typeface="+mn-cs"/>
              </a:rPr>
              <a:t>American political parties perform their various functions through three “faces,” or spheres of operation.</a:t>
            </a:r>
          </a:p>
        </p:txBody>
      </p:sp>
      <p:sp>
        <p:nvSpPr>
          <p:cNvPr id="15" name="Text Placeholder 4"/>
          <p:cNvSpPr>
            <a:spLocks noGrp="1"/>
          </p:cNvSpPr>
          <p:nvPr>
            <p:ph type="body" sz="quarter" idx="4294967295"/>
          </p:nvPr>
        </p:nvSpPr>
        <p:spPr>
          <a:xfrm>
            <a:off x="1830388" y="6673530"/>
            <a:ext cx="6932612" cy="184469"/>
          </a:xfrm>
        </p:spPr>
        <p:txBody>
          <a:bodyPr>
            <a:noAutofit/>
          </a:bodyPr>
          <a:lstStyle/>
          <a:p>
            <a:pPr lvl="0" algn="r" defTabSz="457200">
              <a:spcBef>
                <a:spcPct val="20000"/>
              </a:spcBef>
              <a:spcAft>
                <a:spcPts val="0"/>
              </a:spcAft>
            </a:pPr>
            <a:r>
              <a:rPr lang="en-US" sz="800" b="1" dirty="0">
                <a:solidFill>
                  <a:schemeClr val="tx1"/>
                </a:solidFill>
                <a:latin typeface="Sanserif"/>
                <a:cs typeface="+mn-cs"/>
              </a:rPr>
              <a:t>SOURCE</a:t>
            </a:r>
            <a:r>
              <a:rPr lang="en-US" sz="800" dirty="0">
                <a:solidFill>
                  <a:schemeClr val="tx1"/>
                </a:solidFill>
                <a:latin typeface="Sanserif"/>
                <a:cs typeface="+mn-cs"/>
              </a:rPr>
              <a:t>:  Creativeye99/iStock/Getty Images</a:t>
            </a:r>
          </a:p>
        </p:txBody>
      </p:sp>
      <p:sp>
        <p:nvSpPr>
          <p:cNvPr id="7" name="Slide Number Placeholder 5"/>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388428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Arial" charset="0"/>
              </a:rPr>
              <a:t>The Party in the Electorate</a:t>
            </a:r>
            <a:endParaRPr lang="en-US" b="0" noProof="1">
              <a:latin typeface="Sanserif"/>
            </a:endParaRPr>
          </a:p>
        </p:txBody>
      </p:sp>
      <p:sp>
        <p:nvSpPr>
          <p:cNvPr id="9" name="Content Placeholder 2"/>
          <p:cNvSpPr>
            <a:spLocks noGrp="1"/>
          </p:cNvSpPr>
          <p:nvPr>
            <p:ph sz="quarter" idx="20"/>
          </p:nvPr>
        </p:nvSpPr>
        <p:spPr>
          <a:xfrm>
            <a:off x="452487" y="1447800"/>
            <a:ext cx="8234313" cy="5029200"/>
          </a:xfrm>
        </p:spPr>
        <p:txBody>
          <a:bodyPr rIns="0">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1" i="0" u="none" strike="noStrike" kern="1200" cap="none" spc="0" normalizeH="0" baseline="0" noProof="0" dirty="0">
                <a:ln>
                  <a:noFill/>
                </a:ln>
                <a:solidFill>
                  <a:prstClr val="black"/>
                </a:solidFill>
                <a:effectLst/>
                <a:uLnTx/>
                <a:uFillTx/>
                <a:latin typeface="Sanserif"/>
                <a:cs typeface="+mn-cs"/>
              </a:rPr>
              <a:t>Party in the electorate</a:t>
            </a:r>
            <a:r>
              <a:rPr kumimoji="0" lang="en-US" altLang="en-US" sz="2800" b="0" i="0" u="none" strike="noStrike" kern="1200" cap="none" spc="0" normalizeH="0" baseline="0" noProof="0" dirty="0">
                <a:ln>
                  <a:noFill/>
                </a:ln>
                <a:solidFill>
                  <a:prstClr val="black"/>
                </a:solidFill>
                <a:effectLst/>
                <a:uLnTx/>
                <a:uFillTx/>
                <a:latin typeface="Sanserif"/>
                <a:cs typeface="+mn-cs"/>
              </a:rPr>
              <a:t>: all those who identify with or tend to support a particular party.</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Sanserif"/>
                <a:cs typeface="+mn-cs"/>
              </a:rPr>
              <a:t>Party identifier</a:t>
            </a:r>
            <a:r>
              <a:rPr kumimoji="0" lang="en-US" altLang="en-US" sz="2400" b="0" i="0" u="none" strike="noStrike" kern="1200" cap="none" spc="0" normalizeH="0" baseline="0" noProof="0" dirty="0">
                <a:ln>
                  <a:noFill/>
                </a:ln>
                <a:solidFill>
                  <a:prstClr val="black"/>
                </a:solidFill>
                <a:effectLst/>
                <a:uLnTx/>
                <a:uFillTx/>
                <a:latin typeface="Sanserif"/>
                <a:cs typeface="+mn-cs"/>
              </a:rPr>
              <a:t>: an individual who identifies himself or herself as a member of one party or the other; party identifiers typically are measured by party registration.</a:t>
            </a: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Sanserif"/>
                <a:cs typeface="+mn-cs"/>
              </a:rPr>
              <a:t>Independent</a:t>
            </a:r>
            <a:r>
              <a:rPr kumimoji="0" lang="en-US" altLang="en-US" sz="2400" b="0" i="0" u="none" strike="noStrike" kern="1200" cap="none" spc="0" normalizeH="0" baseline="0" noProof="0" dirty="0">
                <a:ln>
                  <a:noFill/>
                </a:ln>
                <a:solidFill>
                  <a:prstClr val="black"/>
                </a:solidFill>
                <a:effectLst/>
                <a:uLnTx/>
                <a:uFillTx/>
                <a:latin typeface="Sanserif"/>
                <a:cs typeface="+mn-cs"/>
              </a:rPr>
              <a:t>: a voter who does not belong to any organized political party; often used as a synonym for an unaffiliated voter.</a:t>
            </a: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solidFill>
                  <a:prstClr val="black"/>
                </a:solidFill>
                <a:effectLst/>
                <a:uLnTx/>
                <a:uFillTx/>
                <a:latin typeface="Sanserif"/>
                <a:cs typeface="+mn-cs"/>
              </a:rPr>
              <a:t>Party in the electorate also includes those individuals who express a tendency to vote for one party or a preference for that party.</a:t>
            </a:r>
          </a:p>
        </p:txBody>
      </p:sp>
      <p:sp>
        <p:nvSpPr>
          <p:cNvPr id="10" name="Slide Number Placeholder 3"/>
          <p:cNvSpPr>
            <a:spLocks noGrp="1"/>
          </p:cNvSpPr>
          <p:nvPr>
            <p:ph type="sldNum" sz="quarter" idx="10"/>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3619240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856828" y="228600"/>
            <a:ext cx="5382172" cy="1143000"/>
          </a:xfrm>
        </p:spPr>
        <p:txBody>
          <a:bodyPr>
            <a:noAutofit/>
          </a:bodyPr>
          <a:lstStyle/>
          <a:p>
            <a:r>
              <a:rPr lang="en-US" altLang="en-US" dirty="0">
                <a:solidFill>
                  <a:srgbClr val="C30C20"/>
                </a:solidFill>
                <a:latin typeface="Sanserif"/>
                <a:cs typeface="+mj-cs"/>
              </a:rPr>
              <a:t>Determining Who Belongs to Each Political Party</a:t>
            </a:r>
            <a:endParaRPr lang="en-US" b="0" noProof="1">
              <a:latin typeface="Sanserif"/>
            </a:endParaRPr>
          </a:p>
        </p:txBody>
      </p:sp>
      <p:sp>
        <p:nvSpPr>
          <p:cNvPr id="9" name="Content Placeholder 2"/>
          <p:cNvSpPr>
            <a:spLocks noGrp="1"/>
          </p:cNvSpPr>
          <p:nvPr>
            <p:ph sz="quarter" idx="20"/>
          </p:nvPr>
        </p:nvSpPr>
        <p:spPr>
          <a:xfrm>
            <a:off x="491405" y="1600200"/>
            <a:ext cx="8195395" cy="36576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Whites, men, people with some college education, upper-middle class individuals, and conservatives are more likely to be Republicans.</a:t>
            </a:r>
          </a:p>
          <a:p>
            <a:pPr lvl="0" defTabSz="457200">
              <a:spcBef>
                <a:spcPts val="2400"/>
              </a:spcBef>
              <a:spcAft>
                <a:spcPts val="0"/>
              </a:spcAft>
            </a:pPr>
            <a:r>
              <a:rPr lang="en-US" altLang="en-US" dirty="0">
                <a:solidFill>
                  <a:prstClr val="black"/>
                </a:solidFill>
                <a:latin typeface="Sanserif"/>
                <a:cs typeface="+mn-cs"/>
              </a:rPr>
              <a:t>Key voting blocs for the Democrats include African Americans, Hispanics, working class individuals,  women, liberals, and people with no college education.</a:t>
            </a:r>
          </a:p>
        </p:txBody>
      </p:sp>
      <p:sp>
        <p:nvSpPr>
          <p:cNvPr id="10" name="Slide Number Placeholder 3"/>
          <p:cNvSpPr>
            <a:spLocks noGrp="1"/>
          </p:cNvSpPr>
          <p:nvPr>
            <p:ph type="sldNum" sz="quarter" idx="10"/>
          </p:nvPr>
        </p:nvSpPr>
        <p:spPr/>
        <p:txBody>
          <a:bodyPr/>
          <a:lstStyle/>
          <a:p>
            <a:fld id="{68151E55-6873-49E2-B8D5-2F265E6F1973}" type="slidenum">
              <a:rPr lang="en-US" smtClean="0"/>
              <a:pPr/>
              <a:t>12</a:t>
            </a:fld>
            <a:endParaRPr lang="en-US" dirty="0"/>
          </a:p>
        </p:txBody>
      </p:sp>
    </p:spTree>
    <p:extLst>
      <p:ext uri="{BB962C8B-B14F-4D97-AF65-F5344CB8AC3E}">
        <p14:creationId xmlns:p14="http://schemas.microsoft.com/office/powerpoint/2010/main" val="2788651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24000" y="260669"/>
            <a:ext cx="6217744" cy="1110931"/>
          </a:xfrm>
        </p:spPr>
        <p:txBody>
          <a:bodyPr>
            <a:noAutofit/>
          </a:bodyPr>
          <a:lstStyle/>
          <a:p>
            <a:r>
              <a:rPr lang="en-US" altLang="en-US" dirty="0">
                <a:solidFill>
                  <a:srgbClr val="C30C20"/>
                </a:solidFill>
                <a:latin typeface="Sanserif"/>
                <a:cs typeface="Arial" charset="0"/>
              </a:rPr>
              <a:t>Differences Between Democrats and</a:t>
            </a:r>
            <a:r>
              <a:rPr lang="en-US" altLang="en-US" baseline="0" dirty="0">
                <a:solidFill>
                  <a:srgbClr val="C30C20"/>
                </a:solidFill>
                <a:latin typeface="Sanserif"/>
                <a:cs typeface="Arial" charset="0"/>
              </a:rPr>
              <a:t> </a:t>
            </a:r>
            <a:r>
              <a:rPr lang="en-US" altLang="en-US" dirty="0">
                <a:solidFill>
                  <a:srgbClr val="C30C20"/>
                </a:solidFill>
                <a:latin typeface="Sanserif"/>
                <a:cs typeface="Arial" charset="0"/>
              </a:rPr>
              <a:t>Republicans </a:t>
            </a:r>
            <a:r>
              <a:rPr lang="en-US" altLang="en-US" sz="1600" dirty="0">
                <a:solidFill>
                  <a:srgbClr val="C30C20"/>
                </a:solidFill>
                <a:latin typeface="Sanserif"/>
                <a:cs typeface="Arial" charset="0"/>
              </a:rPr>
              <a:t>1</a:t>
            </a:r>
            <a:endParaRPr lang="en-US" b="0" noProof="1">
              <a:latin typeface="Sanserif"/>
            </a:endParaRPr>
          </a:p>
        </p:txBody>
      </p:sp>
      <p:sp>
        <p:nvSpPr>
          <p:cNvPr id="9" name="Content Placeholder 2"/>
          <p:cNvSpPr>
            <a:spLocks noGrp="1"/>
          </p:cNvSpPr>
          <p:nvPr>
            <p:ph sz="quarter" idx="20"/>
          </p:nvPr>
        </p:nvSpPr>
        <p:spPr>
          <a:xfrm>
            <a:off x="457200" y="1761358"/>
            <a:ext cx="8206697" cy="3867807"/>
          </a:xfrm>
        </p:spPr>
        <p:txBody>
          <a:bodyPr rIns="0" bIns="0">
            <a:normAutofit/>
          </a:bodyPr>
          <a:lstStyle/>
          <a:p>
            <a:pPr lvl="0" defTabSz="457200">
              <a:spcBef>
                <a:spcPts val="2400"/>
              </a:spcBef>
              <a:spcAft>
                <a:spcPts val="0"/>
              </a:spcAft>
            </a:pPr>
            <a:r>
              <a:rPr lang="en-US" altLang="en-US" dirty="0">
                <a:solidFill>
                  <a:prstClr val="black"/>
                </a:solidFill>
                <a:latin typeface="Sanserif"/>
                <a:cs typeface="+mn-cs"/>
              </a:rPr>
              <a:t>Democratic agenda includes civil rights, equal rights, social welfare programs, immigration reform, gay and transgender rights, and freedom of choice with respect to abortion.</a:t>
            </a:r>
          </a:p>
          <a:p>
            <a:pPr lvl="0" defTabSz="457200">
              <a:spcBef>
                <a:spcPts val="2400"/>
              </a:spcBef>
              <a:spcAft>
                <a:spcPts val="0"/>
              </a:spcAft>
            </a:pPr>
            <a:r>
              <a:rPr lang="en-US" altLang="en-US" dirty="0">
                <a:solidFill>
                  <a:prstClr val="black"/>
                </a:solidFill>
                <a:latin typeface="Sanserif"/>
                <a:cs typeface="+mn-cs"/>
              </a:rPr>
              <a:t>Republican agenda includes smaller government, fewer social welfare functions, advocating traditional moral values, pro-life and pro-business policies, and a larger role for state governments.</a:t>
            </a:r>
          </a:p>
        </p:txBody>
      </p:sp>
      <p:sp>
        <p:nvSpPr>
          <p:cNvPr id="10" name="Slide Number Placeholder 3"/>
          <p:cNvSpPr>
            <a:spLocks noGrp="1"/>
          </p:cNvSpPr>
          <p:nvPr>
            <p:ph type="sldNum" sz="quarter" idx="10"/>
          </p:nvPr>
        </p:nvSpPr>
        <p:spPr/>
        <p:txBody>
          <a:bodyPr/>
          <a:lstStyle/>
          <a:p>
            <a:fld id="{68151E55-6873-49E2-B8D5-2F265E6F1973}" type="slidenum">
              <a:rPr lang="en-US" smtClean="0"/>
              <a:pPr/>
              <a:t>13</a:t>
            </a:fld>
            <a:endParaRPr lang="en-US" dirty="0"/>
          </a:p>
        </p:txBody>
      </p:sp>
    </p:spTree>
    <p:extLst>
      <p:ext uri="{BB962C8B-B14F-4D97-AF65-F5344CB8AC3E}">
        <p14:creationId xmlns:p14="http://schemas.microsoft.com/office/powerpoint/2010/main" val="3263792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333938" y="246117"/>
            <a:ext cx="6590424" cy="1143000"/>
          </a:xfrm>
        </p:spPr>
        <p:txBody>
          <a:bodyPr>
            <a:noAutofit/>
          </a:bodyPr>
          <a:lstStyle/>
          <a:p>
            <a:r>
              <a:rPr lang="en-US" altLang="en-US" dirty="0">
                <a:solidFill>
                  <a:srgbClr val="C30C20"/>
                </a:solidFill>
                <a:latin typeface="Sanserif"/>
                <a:cs typeface="Arial" charset="0"/>
              </a:rPr>
              <a:t>Differences Between Democrats and Republicans </a:t>
            </a:r>
            <a:r>
              <a:rPr lang="en-US" altLang="en-US" sz="1600" dirty="0">
                <a:solidFill>
                  <a:srgbClr val="C30C20"/>
                </a:solidFill>
                <a:latin typeface="Sanserif"/>
                <a:cs typeface="Arial" charset="0"/>
              </a:rPr>
              <a:t>2</a:t>
            </a:r>
            <a:endParaRPr lang="en-US" b="0" noProof="1">
              <a:latin typeface="Sanserif"/>
            </a:endParaRPr>
          </a:p>
        </p:txBody>
      </p:sp>
      <p:sp>
        <p:nvSpPr>
          <p:cNvPr id="9" name="Content Placeholder 2"/>
          <p:cNvSpPr>
            <a:spLocks noGrp="1"/>
          </p:cNvSpPr>
          <p:nvPr>
            <p:ph sz="quarter" idx="20"/>
          </p:nvPr>
        </p:nvSpPr>
        <p:spPr>
          <a:xfrm>
            <a:off x="533400" y="1635265"/>
            <a:ext cx="8205580" cy="4765535"/>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Democratic Party’s base prominently includes women and minorities.</a:t>
            </a:r>
          </a:p>
          <a:p>
            <a:pPr lvl="0" defTabSz="457200">
              <a:spcBef>
                <a:spcPts val="2400"/>
              </a:spcBef>
              <a:spcAft>
                <a:spcPts val="0"/>
              </a:spcAft>
            </a:pPr>
            <a:r>
              <a:rPr lang="en-US" altLang="en-US" dirty="0">
                <a:solidFill>
                  <a:prstClr val="black"/>
                </a:solidFill>
                <a:latin typeface="Sanserif"/>
                <a:cs typeface="+mn-cs"/>
              </a:rPr>
              <a:t>Republican Party’s base prominently includes business owners, the very religious, upper-middle-class voters, and rural voters who have not attended college.</a:t>
            </a:r>
          </a:p>
          <a:p>
            <a:pPr lvl="0" defTabSz="457200">
              <a:spcBef>
                <a:spcPts val="2400"/>
              </a:spcBef>
              <a:spcAft>
                <a:spcPts val="0"/>
              </a:spcAft>
            </a:pPr>
            <a:r>
              <a:rPr lang="en-US" altLang="en-US" dirty="0">
                <a:solidFill>
                  <a:prstClr val="black"/>
                </a:solidFill>
                <a:latin typeface="Sanserif"/>
                <a:cs typeface="+mn-cs"/>
              </a:rPr>
              <a:t>Parties have a few similarities but also important differences, such as what are perceived as the nation’s most pressing problems.</a:t>
            </a:r>
          </a:p>
        </p:txBody>
      </p:sp>
      <p:sp>
        <p:nvSpPr>
          <p:cNvPr id="10" name="Slide Number Placeholder 3"/>
          <p:cNvSpPr>
            <a:spLocks noGrp="1"/>
          </p:cNvSpPr>
          <p:nvPr>
            <p:ph type="sldNum" sz="quarter" idx="10"/>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4294733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295400" y="132090"/>
            <a:ext cx="6781800" cy="1143000"/>
          </a:xfrm>
        </p:spPr>
        <p:txBody>
          <a:bodyPr>
            <a:noAutofit/>
          </a:bodyPr>
          <a:lstStyle/>
          <a:p>
            <a:r>
              <a:rPr lang="en-US" sz="2400" b="1" dirty="0">
                <a:solidFill>
                  <a:srgbClr val="C00000"/>
                </a:solidFill>
                <a:cs typeface="+mj-cs"/>
              </a:rPr>
              <a:t>Table 8.1 </a:t>
            </a:r>
            <a:r>
              <a:rPr lang="en-US" sz="2400" b="1" dirty="0">
                <a:solidFill>
                  <a:prstClr val="black"/>
                </a:solidFill>
                <a:cs typeface="+mj-cs"/>
              </a:rPr>
              <a:t>In What Areas Should the Government Play a Major Role? Differences and Similarities Among Democrats and Republicans</a:t>
            </a:r>
            <a:endParaRPr lang="en-US" sz="2400" dirty="0"/>
          </a:p>
        </p:txBody>
      </p:sp>
      <p:sp>
        <p:nvSpPr>
          <p:cNvPr id="14" name="Content Placeholder 2" hidden="1"/>
          <p:cNvSpPr>
            <a:spLocks noGrp="1"/>
          </p:cNvSpPr>
          <p:nvPr>
            <p:ph idx="4294967295"/>
          </p:nvPr>
        </p:nvSpPr>
        <p:spPr>
          <a:xfrm>
            <a:off x="342646" y="3810000"/>
            <a:ext cx="8460000" cy="2362200"/>
          </a:xfrm>
        </p:spPr>
        <p:txBody>
          <a:bodyPr>
            <a:normAutofit fontScale="92500" lnSpcReduction="20000"/>
          </a:bodyPr>
          <a:lstStyle/>
          <a:p>
            <a:r>
              <a:rPr lang="en-US" dirty="0">
                <a:solidFill>
                  <a:srgbClr val="000000"/>
                </a:solidFill>
                <a:latin typeface="Sanserif"/>
              </a:rPr>
              <a:t>Table divided into two columns summarizes differences and similarities among Democrats and Republicans. Column 1 notes points of differences and similarities. Column 2, percent who say government should play a major role, is further divided into 3 sub-columns as: Republican or lean Republican, Democrat or lean Democrat, and Republican-Democrat difference. </a:t>
            </a:r>
            <a:endParaRPr lang="en-US" dirty="0">
              <a:latin typeface="Sanserif"/>
            </a:endParaRPr>
          </a:p>
        </p:txBody>
      </p:sp>
      <p:graphicFrame>
        <p:nvGraphicFramePr>
          <p:cNvPr id="6" name="Table 5">
            <a:extLst>
              <a:ext uri="{FF2B5EF4-FFF2-40B4-BE49-F238E27FC236}">
                <a16:creationId xmlns:a16="http://schemas.microsoft.com/office/drawing/2014/main" id="{6A257562-F9A3-4414-9C0D-9F27E8999396}"/>
              </a:ext>
            </a:extLst>
          </p:cNvPr>
          <p:cNvGraphicFramePr>
            <a:graphicFrameLocks noGrp="1"/>
          </p:cNvGraphicFramePr>
          <p:nvPr>
            <p:extLst>
              <p:ext uri="{D42A27DB-BD31-4B8C-83A1-F6EECF244321}">
                <p14:modId xmlns:p14="http://schemas.microsoft.com/office/powerpoint/2010/main" val="733266736"/>
              </p:ext>
            </p:extLst>
          </p:nvPr>
        </p:nvGraphicFramePr>
        <p:xfrm>
          <a:off x="628523" y="1378924"/>
          <a:ext cx="7886954" cy="5098076"/>
        </p:xfrm>
        <a:graphic>
          <a:graphicData uri="http://schemas.openxmlformats.org/drawingml/2006/table">
            <a:tbl>
              <a:tblPr firstRow="1" bandRow="1">
                <a:tableStyleId>{5C22544A-7EE6-4342-B048-85BDC9FD1C3A}</a:tableStyleId>
              </a:tblPr>
              <a:tblGrid>
                <a:gridCol w="2705354">
                  <a:extLst>
                    <a:ext uri="{9D8B030D-6E8A-4147-A177-3AD203B41FA5}">
                      <a16:colId xmlns:a16="http://schemas.microsoft.com/office/drawing/2014/main" val="2748331333"/>
                    </a:ext>
                  </a:extLst>
                </a:gridCol>
                <a:gridCol w="1752600">
                  <a:extLst>
                    <a:ext uri="{9D8B030D-6E8A-4147-A177-3AD203B41FA5}">
                      <a16:colId xmlns:a16="http://schemas.microsoft.com/office/drawing/2014/main" val="2389530788"/>
                    </a:ext>
                  </a:extLst>
                </a:gridCol>
                <a:gridCol w="1886836">
                  <a:extLst>
                    <a:ext uri="{9D8B030D-6E8A-4147-A177-3AD203B41FA5}">
                      <a16:colId xmlns:a16="http://schemas.microsoft.com/office/drawing/2014/main" val="3660137270"/>
                    </a:ext>
                  </a:extLst>
                </a:gridCol>
                <a:gridCol w="1542164">
                  <a:extLst>
                    <a:ext uri="{9D8B030D-6E8A-4147-A177-3AD203B41FA5}">
                      <a16:colId xmlns:a16="http://schemas.microsoft.com/office/drawing/2014/main" val="2202897314"/>
                    </a:ext>
                  </a:extLst>
                </a:gridCol>
              </a:tblGrid>
              <a:tr h="690949">
                <a:tc>
                  <a:txBody>
                    <a:bodyPr/>
                    <a:lstStyle/>
                    <a:p>
                      <a:pPr marL="0" marR="0">
                        <a:spcBef>
                          <a:spcPts val="0"/>
                        </a:spcBef>
                        <a:spcAft>
                          <a:spcPts val="0"/>
                        </a:spcAft>
                      </a:pPr>
                      <a:r>
                        <a:rPr lang="en-US" sz="1600" kern="1200" dirty="0">
                          <a:solidFill>
                            <a:schemeClr val="tx1"/>
                          </a:solidFill>
                          <a:latin typeface="Sanserif"/>
                          <a:ea typeface="+mn-ea"/>
                          <a:cs typeface="+mn-cs"/>
                        </a:rPr>
                        <a:t>GOVERNMENT SHOULD PLAY </a:t>
                      </a:r>
                      <a:br>
                        <a:rPr lang="en-US" sz="1600" kern="1200" dirty="0">
                          <a:solidFill>
                            <a:schemeClr val="tx1"/>
                          </a:solidFill>
                          <a:latin typeface="Sanserif"/>
                          <a:ea typeface="+mn-ea"/>
                          <a:cs typeface="+mn-cs"/>
                        </a:rPr>
                      </a:br>
                      <a:r>
                        <a:rPr lang="en-US" sz="1600" kern="1200" dirty="0">
                          <a:solidFill>
                            <a:schemeClr val="tx1"/>
                          </a:solidFill>
                          <a:latin typeface="Sanserif"/>
                          <a:ea typeface="+mn-ea"/>
                          <a:cs typeface="+mn-cs"/>
                        </a:rPr>
                        <a:t>A MAJOR ROLE  IN…</a:t>
                      </a:r>
                    </a:p>
                  </a:txBody>
                  <a:tcPr marL="19509" marR="19509"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600" kern="1200" dirty="0">
                          <a:solidFill>
                            <a:schemeClr val="tx1"/>
                          </a:solidFill>
                          <a:latin typeface="Sanserif"/>
                          <a:ea typeface="+mn-ea"/>
                          <a:cs typeface="+mn-cs"/>
                        </a:rPr>
                        <a:t>REPUBLICAN/ </a:t>
                      </a:r>
                      <a:br>
                        <a:rPr lang="en-US" sz="1600" kern="1200" dirty="0">
                          <a:solidFill>
                            <a:schemeClr val="tx1"/>
                          </a:solidFill>
                          <a:latin typeface="Sanserif"/>
                          <a:ea typeface="+mn-ea"/>
                          <a:cs typeface="+mn-cs"/>
                        </a:rPr>
                      </a:br>
                      <a:r>
                        <a:rPr lang="en-US" sz="1600" kern="1200" dirty="0">
                          <a:solidFill>
                            <a:schemeClr val="tx1"/>
                          </a:solidFill>
                          <a:latin typeface="Sanserif"/>
                          <a:ea typeface="+mn-ea"/>
                          <a:cs typeface="+mn-cs"/>
                        </a:rPr>
                        <a:t>LEAN REPUBLICAN </a:t>
                      </a:r>
                    </a:p>
                  </a:txBody>
                  <a:tcPr marL="19509" marR="19509"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600" kern="1200" dirty="0">
                          <a:solidFill>
                            <a:schemeClr val="tx1"/>
                          </a:solidFill>
                          <a:latin typeface="Sanserif"/>
                          <a:ea typeface="+mn-ea"/>
                          <a:cs typeface="+mn-cs"/>
                        </a:rPr>
                        <a:t>DEMOCRAT/ </a:t>
                      </a:r>
                      <a:br>
                        <a:rPr lang="en-US" sz="1600" kern="1200" dirty="0">
                          <a:solidFill>
                            <a:schemeClr val="tx1"/>
                          </a:solidFill>
                          <a:latin typeface="Sanserif"/>
                          <a:ea typeface="+mn-ea"/>
                          <a:cs typeface="+mn-cs"/>
                        </a:rPr>
                      </a:br>
                      <a:r>
                        <a:rPr lang="en-US" sz="1600" kern="1200" dirty="0">
                          <a:solidFill>
                            <a:schemeClr val="tx1"/>
                          </a:solidFill>
                          <a:latin typeface="Sanserif"/>
                          <a:ea typeface="+mn-ea"/>
                          <a:cs typeface="+mn-cs"/>
                        </a:rPr>
                        <a:t>LEAN DEMOCRAT </a:t>
                      </a:r>
                    </a:p>
                  </a:txBody>
                  <a:tcPr marL="19509" marR="19509"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9B6"/>
                    </a:solidFill>
                  </a:tcPr>
                </a:tc>
                <a:tc>
                  <a:txBody>
                    <a:bodyPr/>
                    <a:lstStyle/>
                    <a:p>
                      <a:pPr marL="0" marR="0" algn="ctr">
                        <a:spcBef>
                          <a:spcPts val="0"/>
                        </a:spcBef>
                        <a:spcAft>
                          <a:spcPts val="0"/>
                        </a:spcAft>
                      </a:pPr>
                      <a:r>
                        <a:rPr lang="en-US" sz="1600" kern="1200" dirty="0">
                          <a:solidFill>
                            <a:schemeClr val="tx1"/>
                          </a:solidFill>
                          <a:latin typeface="Sanserif"/>
                          <a:ea typeface="+mn-ea"/>
                          <a:cs typeface="+mn-cs"/>
                        </a:rPr>
                        <a:t>REPUBLICAN-DEMOCRAT DIFFERENCE </a:t>
                      </a:r>
                    </a:p>
                  </a:txBody>
                  <a:tcPr marL="19509" marR="19509" marT="0" marB="0" anchor="b">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855740699"/>
                  </a:ext>
                </a:extLst>
              </a:tr>
              <a:tr h="359672">
                <a:tc>
                  <a:txBody>
                    <a:bodyPr/>
                    <a:lstStyle/>
                    <a:p>
                      <a:pPr marL="0" marR="0">
                        <a:spcBef>
                          <a:spcPts val="300"/>
                        </a:spcBef>
                        <a:spcAft>
                          <a:spcPts val="0"/>
                        </a:spcAft>
                      </a:pPr>
                      <a:r>
                        <a:rPr lang="en-US" sz="1400" kern="1200" dirty="0">
                          <a:solidFill>
                            <a:schemeClr val="dk1"/>
                          </a:solidFill>
                          <a:latin typeface="Sanserif"/>
                          <a:ea typeface="+mn-ea"/>
                          <a:cs typeface="+mn-cs"/>
                        </a:rPr>
                        <a:t>Ensuring access to health care </a:t>
                      </a:r>
                    </a:p>
                  </a:txBody>
                  <a:tcPr marL="19509" marR="19509" marT="0" marB="0" anchor="ctr">
                    <a:lnL w="12700" cmpd="sng">
                      <a:noFill/>
                    </a:lnL>
                    <a:lnR w="12700" cmpd="sng">
                      <a:noFill/>
                    </a:lnR>
                    <a:lnT w="381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39%</a:t>
                      </a:r>
                    </a:p>
                  </a:txBody>
                  <a:tcPr marL="19509" marR="19509" marT="0" marB="0" anchor="ctr">
                    <a:lnL w="12700" cmpd="sng">
                      <a:noFill/>
                    </a:lnL>
                    <a:lnR w="12700" cmpd="sng">
                      <a:noFill/>
                    </a:lnR>
                    <a:lnT w="381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86%</a:t>
                      </a:r>
                    </a:p>
                  </a:txBody>
                  <a:tcPr marL="19509" marR="19509" marT="0" marB="0" anchor="ctr">
                    <a:lnL w="12700" cmpd="sng">
                      <a:noFill/>
                    </a:lnL>
                    <a:lnR w="12700" cmpd="sng">
                      <a:noFill/>
                    </a:lnR>
                    <a:lnT w="381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47%</a:t>
                      </a:r>
                    </a:p>
                  </a:txBody>
                  <a:tcPr marL="19509" marR="156077" marT="0" marB="0" anchor="ctr">
                    <a:lnL w="12700" cmpd="sng">
                      <a:noFill/>
                    </a:lnL>
                    <a:lnR w="12700" cmpd="sng">
                      <a:noFill/>
                    </a:lnR>
                    <a:lnT w="381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023456978"/>
                  </a:ext>
                </a:extLst>
              </a:tr>
              <a:tr h="359672">
                <a:tc>
                  <a:txBody>
                    <a:bodyPr/>
                    <a:lstStyle/>
                    <a:p>
                      <a:pPr marL="0" marR="0">
                        <a:spcBef>
                          <a:spcPts val="300"/>
                        </a:spcBef>
                        <a:spcAft>
                          <a:spcPts val="0"/>
                        </a:spcAft>
                      </a:pPr>
                      <a:r>
                        <a:rPr lang="en-US" sz="1400" kern="1200" dirty="0">
                          <a:solidFill>
                            <a:schemeClr val="dk1"/>
                          </a:solidFill>
                          <a:latin typeface="Sanserif"/>
                          <a:ea typeface="+mn-ea"/>
                          <a:cs typeface="+mn-cs"/>
                        </a:rPr>
                        <a:t>Helping people get out of poverty </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44%</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80%</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Calibri" panose="020F0502020204030204" pitchFamily="34" charset="0"/>
                        </a:rPr>
                        <a:t>36%</a:t>
                      </a:r>
                      <a:endParaRPr lang="en-US" sz="1400" kern="1200" dirty="0">
                        <a:solidFill>
                          <a:schemeClr val="dk1"/>
                        </a:solidFill>
                        <a:latin typeface="Sanserif"/>
                        <a:ea typeface="+mn-ea"/>
                        <a:cs typeface="+mn-cs"/>
                      </a:endParaRPr>
                    </a:p>
                  </a:txBody>
                  <a:tcPr marL="19509" marR="156077"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492821545"/>
                  </a:ext>
                </a:extLst>
              </a:tr>
              <a:tr h="359672">
                <a:tc>
                  <a:txBody>
                    <a:bodyPr/>
                    <a:lstStyle/>
                    <a:p>
                      <a:pPr marL="0" marR="0">
                        <a:spcBef>
                          <a:spcPts val="300"/>
                        </a:spcBef>
                        <a:spcAft>
                          <a:spcPts val="0"/>
                        </a:spcAft>
                      </a:pPr>
                      <a:r>
                        <a:rPr lang="en-US" sz="1400" kern="1200" dirty="0">
                          <a:solidFill>
                            <a:schemeClr val="dk1"/>
                          </a:solidFill>
                          <a:latin typeface="Sanserif"/>
                          <a:ea typeface="+mn-ea"/>
                          <a:cs typeface="+mn-cs"/>
                        </a:rPr>
                        <a:t>Protecting the environment </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45%</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80%</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Calibri" panose="020F0502020204030204" pitchFamily="34" charset="0"/>
                        </a:rPr>
                        <a:t>35%</a:t>
                      </a:r>
                      <a:endParaRPr lang="en-US" sz="1400" kern="1200" dirty="0">
                        <a:solidFill>
                          <a:schemeClr val="dk1"/>
                        </a:solidFill>
                        <a:latin typeface="Sanserif"/>
                        <a:ea typeface="+mn-ea"/>
                        <a:cs typeface="+mn-cs"/>
                      </a:endParaRPr>
                    </a:p>
                  </a:txBody>
                  <a:tcPr marL="19509" marR="156077"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336516315"/>
                  </a:ext>
                </a:extLst>
              </a:tr>
              <a:tr h="359672">
                <a:tc>
                  <a:txBody>
                    <a:bodyPr/>
                    <a:lstStyle/>
                    <a:p>
                      <a:pPr marL="0" marR="0">
                        <a:spcBef>
                          <a:spcPts val="300"/>
                        </a:spcBef>
                        <a:spcAft>
                          <a:spcPts val="0"/>
                        </a:spcAft>
                      </a:pPr>
                      <a:r>
                        <a:rPr lang="en-US" sz="1400" kern="1200" dirty="0">
                          <a:solidFill>
                            <a:schemeClr val="dk1"/>
                          </a:solidFill>
                          <a:latin typeface="Sanserif"/>
                          <a:ea typeface="+mn-ea"/>
                          <a:cs typeface="+mn-cs"/>
                        </a:rPr>
                        <a:t>Ensuring access to quality education </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57%</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89%</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Calibri" panose="020F0502020204030204" pitchFamily="34" charset="0"/>
                        </a:rPr>
                        <a:t>32%</a:t>
                      </a:r>
                      <a:endParaRPr lang="en-US" sz="1400" kern="1200" dirty="0">
                        <a:solidFill>
                          <a:schemeClr val="dk1"/>
                        </a:solidFill>
                        <a:latin typeface="Sanserif"/>
                        <a:ea typeface="+mn-ea"/>
                        <a:cs typeface="+mn-cs"/>
                      </a:endParaRPr>
                    </a:p>
                  </a:txBody>
                  <a:tcPr marL="19509" marR="156077"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204185232"/>
                  </a:ext>
                </a:extLst>
              </a:tr>
              <a:tr h="359672">
                <a:tc>
                  <a:txBody>
                    <a:bodyPr/>
                    <a:lstStyle/>
                    <a:p>
                      <a:pPr marL="0" marR="0">
                        <a:spcBef>
                          <a:spcPts val="300"/>
                        </a:spcBef>
                        <a:spcAft>
                          <a:spcPts val="0"/>
                        </a:spcAft>
                      </a:pPr>
                      <a:r>
                        <a:rPr lang="en-US" sz="1400" kern="1200" dirty="0">
                          <a:solidFill>
                            <a:schemeClr val="dk1"/>
                          </a:solidFill>
                          <a:latin typeface="Sanserif"/>
                          <a:ea typeface="+mn-ea"/>
                          <a:cs typeface="+mn-cs"/>
                        </a:rPr>
                        <a:t>Setting workplace standards </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51%</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75%</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Calibri" panose="020F0502020204030204" pitchFamily="34" charset="0"/>
                        </a:rPr>
                        <a:t>24%</a:t>
                      </a:r>
                      <a:endParaRPr lang="en-US" sz="1400" kern="1200" dirty="0">
                        <a:solidFill>
                          <a:schemeClr val="dk1"/>
                        </a:solidFill>
                        <a:latin typeface="Sanserif"/>
                        <a:ea typeface="+mn-ea"/>
                        <a:cs typeface="+mn-cs"/>
                      </a:endParaRPr>
                    </a:p>
                  </a:txBody>
                  <a:tcPr marL="19509" marR="156077"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269951361"/>
                  </a:ext>
                </a:extLst>
              </a:tr>
              <a:tr h="359672">
                <a:tc>
                  <a:txBody>
                    <a:bodyPr/>
                    <a:lstStyle/>
                    <a:p>
                      <a:pPr marL="0" marR="0">
                        <a:spcBef>
                          <a:spcPts val="300"/>
                        </a:spcBef>
                        <a:spcAft>
                          <a:spcPts val="0"/>
                        </a:spcAft>
                      </a:pPr>
                      <a:r>
                        <a:rPr lang="en-US" sz="1400" kern="1200" dirty="0">
                          <a:solidFill>
                            <a:schemeClr val="dk1"/>
                          </a:solidFill>
                          <a:latin typeface="Sanserif"/>
                          <a:ea typeface="+mn-ea"/>
                          <a:cs typeface="+mn-cs"/>
                        </a:rPr>
                        <a:t>Ensuring basic income for 65+ </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58%</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71%</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Calibri" panose="020F0502020204030204" pitchFamily="34" charset="0"/>
                        </a:rPr>
                        <a:t>13%</a:t>
                      </a:r>
                      <a:endParaRPr lang="en-US" sz="1400" kern="1200" dirty="0">
                        <a:solidFill>
                          <a:schemeClr val="dk1"/>
                        </a:solidFill>
                        <a:latin typeface="Sanserif"/>
                        <a:ea typeface="+mn-ea"/>
                        <a:cs typeface="+mn-cs"/>
                      </a:endParaRPr>
                    </a:p>
                  </a:txBody>
                  <a:tcPr marL="19509" marR="156077"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520301461"/>
                  </a:ext>
                </a:extLst>
              </a:tr>
              <a:tr h="359672">
                <a:tc>
                  <a:txBody>
                    <a:bodyPr/>
                    <a:lstStyle/>
                    <a:p>
                      <a:pPr marL="0" marR="0">
                        <a:spcBef>
                          <a:spcPts val="300"/>
                        </a:spcBef>
                        <a:spcAft>
                          <a:spcPts val="0"/>
                        </a:spcAft>
                      </a:pPr>
                      <a:r>
                        <a:rPr lang="en-US" sz="1400" kern="1200" dirty="0">
                          <a:solidFill>
                            <a:schemeClr val="dk1"/>
                          </a:solidFill>
                          <a:latin typeface="Sanserif"/>
                          <a:ea typeface="+mn-ea"/>
                          <a:cs typeface="+mn-cs"/>
                        </a:rPr>
                        <a:t>Strengthening the economy </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73%</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76%</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Calibri" panose="020F0502020204030204" pitchFamily="34" charset="0"/>
                        </a:rPr>
                        <a:t>3%</a:t>
                      </a:r>
                      <a:endParaRPr lang="en-US" sz="1400" kern="1200" dirty="0">
                        <a:solidFill>
                          <a:schemeClr val="dk1"/>
                        </a:solidFill>
                        <a:latin typeface="Sanserif"/>
                        <a:ea typeface="+mn-ea"/>
                        <a:cs typeface="+mn-cs"/>
                      </a:endParaRPr>
                    </a:p>
                  </a:txBody>
                  <a:tcPr marL="19509" marR="156077"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4269508380"/>
                  </a:ext>
                </a:extLst>
              </a:tr>
              <a:tr h="366634">
                <a:tc>
                  <a:txBody>
                    <a:bodyPr/>
                    <a:lstStyle/>
                    <a:p>
                      <a:pPr marL="0" marR="0">
                        <a:spcBef>
                          <a:spcPts val="300"/>
                        </a:spcBef>
                        <a:spcAft>
                          <a:spcPts val="0"/>
                        </a:spcAft>
                      </a:pPr>
                      <a:r>
                        <a:rPr lang="en-US" sz="1400" kern="1200" dirty="0">
                          <a:solidFill>
                            <a:schemeClr val="dk1"/>
                          </a:solidFill>
                          <a:latin typeface="Sanserif"/>
                          <a:ea typeface="+mn-ea"/>
                          <a:cs typeface="+mn-cs"/>
                        </a:rPr>
                        <a:t>Maintaining infrastructure </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69%</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76%</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Calibri" panose="020F0502020204030204" pitchFamily="34" charset="0"/>
                        </a:rPr>
                        <a:t>7%</a:t>
                      </a:r>
                      <a:endParaRPr lang="en-US" sz="1400" kern="1200" dirty="0">
                        <a:solidFill>
                          <a:schemeClr val="dk1"/>
                        </a:solidFill>
                        <a:latin typeface="Sanserif"/>
                        <a:ea typeface="+mn-ea"/>
                        <a:cs typeface="+mn-cs"/>
                      </a:endParaRPr>
                    </a:p>
                  </a:txBody>
                  <a:tcPr marL="19509" marR="156077"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825172150"/>
                  </a:ext>
                </a:extLst>
              </a:tr>
              <a:tr h="359672">
                <a:tc>
                  <a:txBody>
                    <a:bodyPr/>
                    <a:lstStyle/>
                    <a:p>
                      <a:pPr marL="0" marR="0">
                        <a:spcBef>
                          <a:spcPts val="300"/>
                        </a:spcBef>
                        <a:spcAft>
                          <a:spcPts val="0"/>
                        </a:spcAft>
                      </a:pPr>
                      <a:r>
                        <a:rPr lang="en-US" sz="1400" kern="1200" dirty="0">
                          <a:solidFill>
                            <a:schemeClr val="dk1"/>
                          </a:solidFill>
                          <a:latin typeface="Sanserif"/>
                          <a:ea typeface="+mn-ea"/>
                          <a:cs typeface="+mn-cs"/>
                        </a:rPr>
                        <a:t>Ensuring safe food and medicine </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83%</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92%</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Calibri" panose="020F0502020204030204" pitchFamily="34" charset="0"/>
                        </a:rPr>
                        <a:t>9%</a:t>
                      </a:r>
                      <a:endParaRPr lang="en-US" sz="1400" kern="1200" dirty="0">
                        <a:solidFill>
                          <a:schemeClr val="dk1"/>
                        </a:solidFill>
                        <a:latin typeface="Sanserif"/>
                        <a:ea typeface="+mn-ea"/>
                        <a:cs typeface="+mn-cs"/>
                      </a:endParaRPr>
                    </a:p>
                  </a:txBody>
                  <a:tcPr marL="19509" marR="156077"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1673338617"/>
                  </a:ext>
                </a:extLst>
              </a:tr>
              <a:tr h="403202">
                <a:tc>
                  <a:txBody>
                    <a:bodyPr/>
                    <a:lstStyle/>
                    <a:p>
                      <a:pPr marL="0" marR="0">
                        <a:spcBef>
                          <a:spcPts val="300"/>
                        </a:spcBef>
                        <a:spcAft>
                          <a:spcPts val="0"/>
                        </a:spcAft>
                      </a:pPr>
                      <a:r>
                        <a:rPr lang="en-US" sz="1400" kern="1200" dirty="0">
                          <a:solidFill>
                            <a:schemeClr val="dk1"/>
                          </a:solidFill>
                          <a:latin typeface="Sanserif"/>
                          <a:ea typeface="+mn-ea"/>
                          <a:cs typeface="+mn-cs"/>
                        </a:rPr>
                        <a:t>Responding to natural disasters </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86%</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90%</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Calibri" panose="020F0502020204030204" pitchFamily="34" charset="0"/>
                        </a:rPr>
                        <a:t>4%</a:t>
                      </a:r>
                      <a:endParaRPr lang="en-US" sz="1400" kern="1200" dirty="0">
                        <a:solidFill>
                          <a:schemeClr val="dk1"/>
                        </a:solidFill>
                        <a:latin typeface="Sanserif"/>
                        <a:ea typeface="+mn-ea"/>
                        <a:cs typeface="+mn-cs"/>
                      </a:endParaRPr>
                    </a:p>
                  </a:txBody>
                  <a:tcPr marL="19509" marR="156077"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650898751"/>
                  </a:ext>
                </a:extLst>
              </a:tr>
              <a:tr h="359672">
                <a:tc>
                  <a:txBody>
                    <a:bodyPr/>
                    <a:lstStyle/>
                    <a:p>
                      <a:pPr marL="0" marR="0">
                        <a:spcBef>
                          <a:spcPts val="300"/>
                        </a:spcBef>
                        <a:spcAft>
                          <a:spcPts val="0"/>
                        </a:spcAft>
                      </a:pPr>
                      <a:r>
                        <a:rPr lang="en-US" sz="1400" kern="1200" dirty="0">
                          <a:solidFill>
                            <a:schemeClr val="dk1"/>
                          </a:solidFill>
                          <a:latin typeface="Sanserif"/>
                          <a:ea typeface="+mn-ea"/>
                          <a:cs typeface="+mn-cs"/>
                        </a:rPr>
                        <a:t>Keeping country safe from terrorism </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92%</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98%</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Calibri" panose="020F0502020204030204" pitchFamily="34" charset="0"/>
                        </a:rPr>
                        <a:t>6%</a:t>
                      </a:r>
                      <a:endParaRPr lang="en-US" sz="1400" kern="1200" dirty="0">
                        <a:solidFill>
                          <a:schemeClr val="dk1"/>
                        </a:solidFill>
                        <a:latin typeface="Sanserif"/>
                        <a:ea typeface="+mn-ea"/>
                        <a:cs typeface="+mn-cs"/>
                      </a:endParaRPr>
                    </a:p>
                  </a:txBody>
                  <a:tcPr marL="19509" marR="156077" marT="0" marB="0" anchor="ctr">
                    <a:lnL w="12700" cmpd="sng">
                      <a:noFill/>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2953454155"/>
                  </a:ext>
                </a:extLst>
              </a:tr>
              <a:tr h="359672">
                <a:tc>
                  <a:txBody>
                    <a:bodyPr/>
                    <a:lstStyle/>
                    <a:p>
                      <a:pPr marL="0" marR="0">
                        <a:spcBef>
                          <a:spcPts val="300"/>
                        </a:spcBef>
                        <a:spcAft>
                          <a:spcPts val="0"/>
                        </a:spcAft>
                      </a:pPr>
                      <a:r>
                        <a:rPr lang="en-US" sz="1400" kern="1200" dirty="0">
                          <a:solidFill>
                            <a:schemeClr val="dk1"/>
                          </a:solidFill>
                          <a:latin typeface="Sanserif"/>
                          <a:ea typeface="+mn-ea"/>
                          <a:cs typeface="+mn-cs"/>
                        </a:rPr>
                        <a:t>Managing the immigration system </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78%</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mn-cs"/>
                        </a:rPr>
                        <a:t>86%</a:t>
                      </a:r>
                    </a:p>
                  </a:txBody>
                  <a:tcPr marL="19509" marR="19509" marT="0" marB="0"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tc>
                  <a:txBody>
                    <a:bodyPr/>
                    <a:lstStyle/>
                    <a:p>
                      <a:pPr marL="0" marR="0" algn="ctr">
                        <a:spcBef>
                          <a:spcPts val="300"/>
                        </a:spcBef>
                        <a:spcAft>
                          <a:spcPts val="0"/>
                        </a:spcAft>
                      </a:pPr>
                      <a:r>
                        <a:rPr lang="en-US" sz="1400" kern="1200" dirty="0">
                          <a:solidFill>
                            <a:schemeClr val="dk1"/>
                          </a:solidFill>
                          <a:latin typeface="Sanserif"/>
                          <a:ea typeface="+mn-ea"/>
                          <a:cs typeface="Calibri" panose="020F0502020204030204" pitchFamily="34" charset="0"/>
                        </a:rPr>
                        <a:t>8%</a:t>
                      </a:r>
                      <a:endParaRPr lang="en-US" sz="1400" kern="1200" dirty="0">
                        <a:solidFill>
                          <a:schemeClr val="dk1"/>
                        </a:solidFill>
                        <a:latin typeface="Sanserif"/>
                        <a:ea typeface="+mn-ea"/>
                        <a:cs typeface="+mn-cs"/>
                      </a:endParaRPr>
                    </a:p>
                  </a:txBody>
                  <a:tcPr marL="19509" marR="156077" marT="0" marB="0" anchor="ctr">
                    <a:lnL w="12700" cmpd="sng">
                      <a:noFill/>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E9B6"/>
                    </a:solidFill>
                  </a:tcPr>
                </a:tc>
                <a:extLst>
                  <a:ext uri="{0D108BD9-81ED-4DB2-BD59-A6C34878D82A}">
                    <a16:rowId xmlns:a16="http://schemas.microsoft.com/office/drawing/2014/main" val="3899787004"/>
                  </a:ext>
                </a:extLst>
              </a:tr>
            </a:tbl>
          </a:graphicData>
        </a:graphic>
      </p:graphicFrame>
      <p:sp>
        <p:nvSpPr>
          <p:cNvPr id="10" name="Text Placeholder 4"/>
          <p:cNvSpPr>
            <a:spLocks noGrp="1"/>
          </p:cNvSpPr>
          <p:nvPr>
            <p:ph type="body" sz="quarter" idx="4294967295"/>
          </p:nvPr>
        </p:nvSpPr>
        <p:spPr>
          <a:xfrm>
            <a:off x="990600" y="6673531"/>
            <a:ext cx="7848600" cy="184440"/>
          </a:xfrm>
        </p:spPr>
        <p:txBody>
          <a:bodyPr anchor="ctr">
            <a:noAutofit/>
          </a:bodyPr>
          <a:lstStyle/>
          <a:p>
            <a:pPr lvl="0" algn="r" defTabSz="457200">
              <a:spcBef>
                <a:spcPct val="20000"/>
              </a:spcBef>
              <a:spcAft>
                <a:spcPts val="0"/>
              </a:spcAft>
            </a:pPr>
            <a:r>
              <a:rPr lang="en-US" sz="800" b="1" dirty="0">
                <a:solidFill>
                  <a:schemeClr val="tx1"/>
                </a:solidFill>
                <a:latin typeface="Sanserif"/>
                <a:cs typeface="+mn-cs"/>
              </a:rPr>
              <a:t>SOURCE: </a:t>
            </a:r>
            <a:r>
              <a:rPr lang="en-US" sz="800" dirty="0">
                <a:solidFill>
                  <a:schemeClr val="tx1"/>
                </a:solidFill>
                <a:latin typeface="Sanserif"/>
                <a:cs typeface="+mn-cs"/>
              </a:rPr>
              <a:t>Pew Research Center, “Government Gets Lower Ratings for Handling Health Care, Environment, Disaster Response,” Pew Research Center, Washington, DC (November, 2015). </a:t>
            </a:r>
          </a:p>
        </p:txBody>
      </p:sp>
      <p:sp>
        <p:nvSpPr>
          <p:cNvPr id="7" name="Slide Number Placeholder 5"/>
          <p:cNvSpPr>
            <a:spLocks noGrp="1"/>
          </p:cNvSpPr>
          <p:nvPr>
            <p:ph type="sldNum" sz="quarter" idx="10"/>
          </p:nvPr>
        </p:nvSpPr>
        <p:spPr/>
        <p:txBody>
          <a:bodyPr/>
          <a:lstStyle/>
          <a:p>
            <a:fld id="{68151E55-6873-49E2-B8D5-2F265E6F1973}" type="slidenum">
              <a:rPr lang="en-US" smtClean="0"/>
              <a:pPr/>
              <a:t>15</a:t>
            </a:fld>
            <a:endParaRPr lang="en-US" dirty="0"/>
          </a:p>
        </p:txBody>
      </p:sp>
    </p:spTree>
    <p:extLst>
      <p:ext uri="{BB962C8B-B14F-4D97-AF65-F5344CB8AC3E}">
        <p14:creationId xmlns:p14="http://schemas.microsoft.com/office/powerpoint/2010/main" val="2362841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mj-cs"/>
              </a:rPr>
              <a:t>The Party Organization</a:t>
            </a:r>
            <a:endParaRPr lang="en-US" b="0" noProof="1">
              <a:latin typeface="Sanserif"/>
            </a:endParaRPr>
          </a:p>
        </p:txBody>
      </p:sp>
      <p:sp>
        <p:nvSpPr>
          <p:cNvPr id="9" name="Content Placeholder 2"/>
          <p:cNvSpPr>
            <a:spLocks noGrp="1"/>
          </p:cNvSpPr>
          <p:nvPr>
            <p:ph sz="quarter" idx="20"/>
          </p:nvPr>
        </p:nvSpPr>
        <p:spPr>
          <a:xfrm>
            <a:off x="484562" y="1532758"/>
            <a:ext cx="8126038" cy="5020442"/>
          </a:xfrm>
        </p:spPr>
        <p:txBody>
          <a:bodyPr vert="horz" lIns="91440" tIns="45720" rIns="0" bIns="45720" rtlCol="0" anchor="t">
            <a:normAutofit/>
          </a:bodyPr>
          <a:lstStyle/>
          <a:p>
            <a:pPr lvl="0" defTabSz="457200">
              <a:spcBef>
                <a:spcPts val="2400"/>
              </a:spcBef>
              <a:spcAft>
                <a:spcPts val="0"/>
              </a:spcAft>
            </a:pPr>
            <a:r>
              <a:rPr lang="en-US" altLang="en-US" b="1" dirty="0">
                <a:solidFill>
                  <a:prstClr val="black"/>
                </a:solidFill>
                <a:latin typeface="Sanserif"/>
                <a:cs typeface="+mn-cs"/>
              </a:rPr>
              <a:t>Party organization</a:t>
            </a:r>
            <a:r>
              <a:rPr lang="en-US" altLang="en-US" dirty="0">
                <a:solidFill>
                  <a:prstClr val="black"/>
                </a:solidFill>
                <a:latin typeface="Sanserif"/>
                <a:cs typeface="+mn-cs"/>
              </a:rPr>
              <a:t>: the formal party apparatus, including committees, headquarters, conventions, party leaders, staff, and volunteer workers.</a:t>
            </a:r>
          </a:p>
          <a:p>
            <a:pPr lvl="0" defTabSz="457200">
              <a:spcBef>
                <a:spcPts val="2400"/>
              </a:spcBef>
              <a:spcAft>
                <a:spcPts val="0"/>
              </a:spcAft>
            </a:pPr>
            <a:r>
              <a:rPr lang="en-US" altLang="en-US" dirty="0">
                <a:solidFill>
                  <a:prstClr val="black"/>
                </a:solidFill>
                <a:latin typeface="Sanserif"/>
                <a:cs typeface="+mn-cs"/>
              </a:rPr>
              <a:t>Theoretically, parties’ organization resembles a pyramid.</a:t>
            </a:r>
          </a:p>
          <a:p>
            <a:pPr lvl="0" defTabSz="457200">
              <a:spcBef>
                <a:spcPts val="2400"/>
              </a:spcBef>
              <a:spcAft>
                <a:spcPts val="0"/>
              </a:spcAft>
            </a:pPr>
            <a:r>
              <a:rPr lang="en-US" altLang="en-US" dirty="0">
                <a:solidFill>
                  <a:prstClr val="black"/>
                </a:solidFill>
                <a:latin typeface="Sanserif"/>
                <a:cs typeface="+mn-cs"/>
              </a:rPr>
              <a:t>In reality, the national committees exist separately from the committees of the state and local parties.</a:t>
            </a:r>
          </a:p>
          <a:p>
            <a:pPr marL="285750" lvl="1" indent="-285750" defTabSz="457200">
              <a:spcBef>
                <a:spcPct val="20000"/>
              </a:spcBef>
              <a:spcAft>
                <a:spcPts val="0"/>
              </a:spcAft>
            </a:pPr>
            <a:r>
              <a:rPr lang="en-US" altLang="en-US" dirty="0">
                <a:solidFill>
                  <a:prstClr val="black"/>
                </a:solidFill>
                <a:latin typeface="Sanserif"/>
                <a:cs typeface="+mn-cs"/>
              </a:rPr>
              <a:t>Real political power can usually be found at the local or county party level.</a:t>
            </a:r>
          </a:p>
        </p:txBody>
      </p:sp>
      <p:sp>
        <p:nvSpPr>
          <p:cNvPr id="10" name="Slide Number Placeholder 3"/>
          <p:cNvSpPr>
            <a:spLocks noGrp="1"/>
          </p:cNvSpPr>
          <p:nvPr>
            <p:ph type="sldNum" sz="quarter" idx="10"/>
          </p:nvPr>
        </p:nvSpPr>
        <p:spPr/>
        <p:txBody>
          <a:bodyPr/>
          <a:lstStyle/>
          <a:p>
            <a:fld id="{68151E55-6873-49E2-B8D5-2F265E6F1973}" type="slidenum">
              <a:rPr lang="en-US" smtClean="0"/>
              <a:pPr/>
              <a:t>16</a:t>
            </a:fld>
            <a:endParaRPr lang="en-US" dirty="0"/>
          </a:p>
        </p:txBody>
      </p:sp>
    </p:spTree>
    <p:extLst>
      <p:ext uri="{BB962C8B-B14F-4D97-AF65-F5344CB8AC3E}">
        <p14:creationId xmlns:p14="http://schemas.microsoft.com/office/powerpoint/2010/main" val="630991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4724400"/>
            <a:ext cx="6248399" cy="750443"/>
          </a:xfrm>
        </p:spPr>
        <p:txBody>
          <a:bodyPr>
            <a:normAutofit fontScale="90000"/>
          </a:bodyPr>
          <a:lstStyle/>
          <a:p>
            <a:pPr algn="l"/>
            <a:r>
              <a:rPr lang="en-US" sz="2400" b="1" dirty="0">
                <a:solidFill>
                  <a:srgbClr val="C30C20"/>
                </a:solidFill>
                <a:latin typeface="Sanserif"/>
                <a:cs typeface="+mj-cs"/>
              </a:rPr>
              <a:t>Figure 8.3 </a:t>
            </a:r>
            <a:r>
              <a:rPr lang="en-US" sz="2400" b="1" dirty="0">
                <a:solidFill>
                  <a:schemeClr val="tx1"/>
                </a:solidFill>
                <a:latin typeface="Sanserif"/>
                <a:cs typeface="+mj-cs"/>
              </a:rPr>
              <a:t>Theoretical Structure of Political Parties: A Hierarchical Model of Party Organizations</a:t>
            </a:r>
            <a:endParaRPr lang="en-US" dirty="0">
              <a:solidFill>
                <a:schemeClr val="tx1"/>
              </a:solidFill>
              <a:latin typeface="Sanserif"/>
            </a:endParaRPr>
          </a:p>
        </p:txBody>
      </p:sp>
      <p:pic>
        <p:nvPicPr>
          <p:cNvPr id="8" name="Picture 2" descr="Or put another way, precinct or ward organizations at the bottom; then municipal, county, and state committees; and at top, the national committee.">
            <a:extLst>
              <a:ext uri="{FF2B5EF4-FFF2-40B4-BE49-F238E27FC236}">
                <a16:creationId xmlns:a16="http://schemas.microsoft.com/office/drawing/2014/main" id="{C6CADCA4-A70C-4552-8492-977719C9FA71}"/>
              </a:ext>
            </a:extLst>
          </p:cNvPr>
          <p:cNvPicPr>
            <a:picLocks noGrp="1" noChangeAspect="1"/>
          </p:cNvPicPr>
          <p:nvPr>
            <p:ph idx="4294967295"/>
          </p:nvPr>
        </p:nvPicPr>
        <p:blipFill rotWithShape="1">
          <a:blip r:embed="rId2" cstate="hqprint">
            <a:extLst>
              <a:ext uri="{28A0092B-C50C-407E-A947-70E740481C1C}">
                <a14:useLocalDpi xmlns:a14="http://schemas.microsoft.com/office/drawing/2010/main" val="0"/>
              </a:ext>
            </a:extLst>
          </a:blip>
          <a:srcRect l="-18966" r="-18966"/>
          <a:stretch/>
        </p:blipFill>
        <p:spPr>
          <a:xfrm>
            <a:off x="1295399" y="143716"/>
            <a:ext cx="6477001" cy="4560399"/>
          </a:xfrm>
        </p:spPr>
      </p:pic>
      <p:sp>
        <p:nvSpPr>
          <p:cNvPr id="4" name="Content Placeholder 3"/>
          <p:cNvSpPr>
            <a:spLocks noGrp="1"/>
          </p:cNvSpPr>
          <p:nvPr>
            <p:ph idx="4294967295"/>
          </p:nvPr>
        </p:nvSpPr>
        <p:spPr>
          <a:xfrm>
            <a:off x="1066800" y="5585999"/>
            <a:ext cx="6705600" cy="838200"/>
          </a:xfrm>
        </p:spPr>
        <p:txBody>
          <a:bodyPr>
            <a:normAutofit/>
          </a:bodyPr>
          <a:lstStyle/>
          <a:p>
            <a:pPr lvl="0" defTabSz="457200">
              <a:spcBef>
                <a:spcPct val="20000"/>
              </a:spcBef>
              <a:spcAft>
                <a:spcPts val="0"/>
              </a:spcAft>
            </a:pPr>
            <a:r>
              <a:rPr lang="en-US" sz="1400" dirty="0">
                <a:solidFill>
                  <a:prstClr val="black"/>
                </a:solidFill>
                <a:latin typeface="Sanserif"/>
                <a:cs typeface="+mn-cs"/>
              </a:rPr>
              <a:t>Theoretically, political parties’ organization resembles a pyramid, with a broad base of support at the bottom and power flowing up to a smaller group at the state level and then to an even smaller, more exclusive group at the national level.</a:t>
            </a:r>
          </a:p>
        </p:txBody>
      </p:sp>
      <p:sp>
        <p:nvSpPr>
          <p:cNvPr id="5" name="Text Placeholder 4"/>
          <p:cNvSpPr>
            <a:spLocks noGrp="1"/>
          </p:cNvSpPr>
          <p:nvPr>
            <p:ph sz="quarter" idx="4294967295"/>
          </p:nvPr>
        </p:nvSpPr>
        <p:spPr>
          <a:xfrm>
            <a:off x="3369600" y="6400800"/>
            <a:ext cx="2404800" cy="190800"/>
          </a:xfrm>
        </p:spPr>
        <p:txBody>
          <a:bodyPr anchor="ctr">
            <a:noAutofit/>
          </a:bodyPr>
          <a:lstStyle/>
          <a:p>
            <a:pPr lvl="0" algn="ctr"/>
            <a:r>
              <a:rPr lang="en-US" sz="900" noProof="1">
                <a:solidFill>
                  <a:srgbClr val="000000"/>
                </a:solidFill>
                <a:latin typeface="Sanserif"/>
                <a:hlinkClick r:id="rId3" action="ppaction://hlinksldjump"/>
              </a:rPr>
              <a:t>Access the text alternative for slide images.</a:t>
            </a:r>
            <a:endParaRPr lang="en-US" sz="900" noProof="1">
              <a:solidFill>
                <a:srgbClr val="000000"/>
              </a:solidFill>
              <a:latin typeface="Sanserif"/>
            </a:endParaRPr>
          </a:p>
        </p:txBody>
      </p:sp>
      <p:sp>
        <p:nvSpPr>
          <p:cNvPr id="7" name="Slide Number Placeholder 5"/>
          <p:cNvSpPr>
            <a:spLocks noGrp="1"/>
          </p:cNvSpPr>
          <p:nvPr>
            <p:ph type="sldNum" sz="quarter" idx="10"/>
          </p:nvPr>
        </p:nvSpPr>
        <p:spPr/>
        <p:txBody>
          <a:bodyPr/>
          <a:lstStyle/>
          <a:p>
            <a:fld id="{68151E55-6873-49E2-B8D5-2F265E6F1973}" type="slidenum">
              <a:rPr lang="en-US" smtClean="0"/>
              <a:pPr/>
              <a:t>17</a:t>
            </a:fld>
            <a:endParaRPr lang="en-US" dirty="0"/>
          </a:p>
        </p:txBody>
      </p:sp>
    </p:spTree>
    <p:extLst>
      <p:ext uri="{BB962C8B-B14F-4D97-AF65-F5344CB8AC3E}">
        <p14:creationId xmlns:p14="http://schemas.microsoft.com/office/powerpoint/2010/main" val="2047906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399192"/>
            <a:ext cx="5257800" cy="1143000"/>
          </a:xfrm>
        </p:spPr>
        <p:txBody>
          <a:bodyPr>
            <a:noAutofit/>
          </a:bodyPr>
          <a:lstStyle/>
          <a:p>
            <a:pPr algn="l"/>
            <a:r>
              <a:rPr lang="en-US" sz="2400" b="1" dirty="0">
                <a:solidFill>
                  <a:srgbClr val="C30C20"/>
                </a:solidFill>
                <a:latin typeface="Sanserif"/>
                <a:cs typeface="+mj-cs"/>
              </a:rPr>
              <a:t>Figure 8.4 </a:t>
            </a:r>
            <a:r>
              <a:rPr lang="en-US" sz="2400" b="1" dirty="0">
                <a:solidFill>
                  <a:prstClr val="black"/>
                </a:solidFill>
                <a:latin typeface="Sanserif"/>
                <a:cs typeface="+mj-cs"/>
              </a:rPr>
              <a:t>Modern Structure of Political Parties: Power Diffused Through Many Party Organizations</a:t>
            </a:r>
            <a:endParaRPr lang="en-US" sz="2400" dirty="0">
              <a:latin typeface="Sanserif"/>
            </a:endParaRPr>
          </a:p>
        </p:txBody>
      </p:sp>
      <p:pic>
        <p:nvPicPr>
          <p:cNvPr id="10" name="Picture 2" descr="The national committee is still at the center, but the many other committees interact amongst themselves and have their own webs of influence."/>
          <p:cNvPicPr>
            <a:picLocks noGrp="1" noChangeAspect="1"/>
          </p:cNvPicPr>
          <p:nvPr>
            <p:ph idx="4294967295"/>
          </p:nvPr>
        </p:nvPicPr>
        <p:blipFill rotWithShape="1">
          <a:blip r:embed="rId2" cstate="print"/>
          <a:srcRect l="-21079" r="-21079"/>
          <a:stretch/>
        </p:blipFill>
        <p:spPr>
          <a:xfrm>
            <a:off x="1600200" y="159304"/>
            <a:ext cx="5899588" cy="4184096"/>
          </a:xfrm>
        </p:spPr>
      </p:pic>
      <p:sp>
        <p:nvSpPr>
          <p:cNvPr id="4" name="Content Placeholder 3"/>
          <p:cNvSpPr>
            <a:spLocks noGrp="1"/>
          </p:cNvSpPr>
          <p:nvPr>
            <p:ph idx="4294967295"/>
          </p:nvPr>
        </p:nvSpPr>
        <p:spPr>
          <a:xfrm>
            <a:off x="1650715" y="5624093"/>
            <a:ext cx="5435885" cy="776707"/>
          </a:xfrm>
        </p:spPr>
        <p:txBody>
          <a:bodyPr/>
          <a:lstStyle/>
          <a:p>
            <a:pPr lvl="0" defTabSz="457200">
              <a:spcBef>
                <a:spcPct val="20000"/>
              </a:spcBef>
              <a:spcAft>
                <a:spcPts val="0"/>
              </a:spcAft>
            </a:pPr>
            <a:r>
              <a:rPr lang="en-US" sz="1400" dirty="0">
                <a:solidFill>
                  <a:prstClr val="black"/>
                </a:solidFill>
                <a:latin typeface="Sanserif"/>
                <a:cs typeface="+mn-cs"/>
              </a:rPr>
              <a:t>The pyramid model is insufficient, because in reality, real political power can usually be found at the local or county level. Here, multiple centers of power interact in a more complex web.</a:t>
            </a:r>
          </a:p>
        </p:txBody>
      </p:sp>
      <p:sp>
        <p:nvSpPr>
          <p:cNvPr id="5" name="Text Placeholder 4"/>
          <p:cNvSpPr>
            <a:spLocks noGrp="1"/>
          </p:cNvSpPr>
          <p:nvPr>
            <p:ph sz="quarter" idx="4294967295"/>
          </p:nvPr>
        </p:nvSpPr>
        <p:spPr>
          <a:xfrm>
            <a:off x="3369600" y="6400800"/>
            <a:ext cx="2404800" cy="190800"/>
          </a:xfrm>
        </p:spPr>
        <p:txBody>
          <a:bodyPr anchor="ctr">
            <a:noAutofit/>
          </a:bodyPr>
          <a:lstStyle/>
          <a:p>
            <a:pPr lvl="0" algn="ctr"/>
            <a:r>
              <a:rPr lang="en-US" sz="900" noProof="1">
                <a:solidFill>
                  <a:srgbClr val="000000"/>
                </a:solidFill>
                <a:latin typeface="Sanserif"/>
                <a:hlinkClick r:id="rId3" action="ppaction://hlinksldjump"/>
              </a:rPr>
              <a:t>Access the text alternative for slide images.</a:t>
            </a:r>
            <a:endParaRPr lang="en-US" sz="900" noProof="1">
              <a:solidFill>
                <a:srgbClr val="000000"/>
              </a:solidFill>
              <a:latin typeface="Sanserif"/>
            </a:endParaRPr>
          </a:p>
        </p:txBody>
      </p:sp>
      <p:sp>
        <p:nvSpPr>
          <p:cNvPr id="7" name="Slide Number Placeholder 5"/>
          <p:cNvSpPr>
            <a:spLocks noGrp="1"/>
          </p:cNvSpPr>
          <p:nvPr>
            <p:ph type="sldNum" sz="quarter" idx="10"/>
          </p:nvPr>
        </p:nvSpPr>
        <p:spPr/>
        <p:txBody>
          <a:bodyPr/>
          <a:lstStyle/>
          <a:p>
            <a:fld id="{68151E55-6873-49E2-B8D5-2F265E6F1973}" type="slidenum">
              <a:rPr lang="en-US" smtClean="0"/>
              <a:pPr/>
              <a:t>18</a:t>
            </a:fld>
            <a:endParaRPr lang="en-US" dirty="0"/>
          </a:p>
        </p:txBody>
      </p:sp>
    </p:spTree>
    <p:extLst>
      <p:ext uri="{BB962C8B-B14F-4D97-AF65-F5344CB8AC3E}">
        <p14:creationId xmlns:p14="http://schemas.microsoft.com/office/powerpoint/2010/main" val="110705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Arial" charset="0"/>
              </a:rPr>
              <a:t>National Parties </a:t>
            </a:r>
            <a:r>
              <a:rPr lang="en-US" altLang="en-US" sz="1600" dirty="0">
                <a:solidFill>
                  <a:srgbClr val="C30C20"/>
                </a:solidFill>
                <a:latin typeface="Sanserif"/>
                <a:cs typeface="Arial" charset="0"/>
              </a:rPr>
              <a:t>1</a:t>
            </a:r>
            <a:endParaRPr lang="en-US" b="0" noProof="1">
              <a:latin typeface="Sanserif"/>
            </a:endParaRPr>
          </a:p>
        </p:txBody>
      </p:sp>
      <p:sp>
        <p:nvSpPr>
          <p:cNvPr id="9" name="Content Placeholder 2"/>
          <p:cNvSpPr>
            <a:spLocks noGrp="1"/>
          </p:cNvSpPr>
          <p:nvPr>
            <p:ph sz="quarter" idx="20"/>
          </p:nvPr>
        </p:nvSpPr>
        <p:spPr>
          <a:xfrm>
            <a:off x="513577" y="1524000"/>
            <a:ext cx="8249423"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Every four years, political party activists meet at a national convention to determine their party’s nominee for the presidency.</a:t>
            </a:r>
          </a:p>
          <a:p>
            <a:pPr lvl="0" defTabSz="457200">
              <a:spcBef>
                <a:spcPts val="2400"/>
              </a:spcBef>
              <a:spcAft>
                <a:spcPts val="0"/>
              </a:spcAft>
            </a:pPr>
            <a:r>
              <a:rPr lang="en-US" altLang="en-US" dirty="0">
                <a:solidFill>
                  <a:prstClr val="black"/>
                </a:solidFill>
                <a:latin typeface="Sanserif"/>
                <a:cs typeface="+mn-cs"/>
              </a:rPr>
              <a:t>National party committees are the national party organizations charged with conducting the conventions and overseeing the operation of the national party during the interim between conventions.</a:t>
            </a:r>
          </a:p>
        </p:txBody>
      </p:sp>
      <p:sp>
        <p:nvSpPr>
          <p:cNvPr id="10" name="Slide Number Placeholder 3"/>
          <p:cNvSpPr>
            <a:spLocks noGrp="1"/>
          </p:cNvSpPr>
          <p:nvPr>
            <p:ph type="sldNum" sz="quarter" idx="10"/>
          </p:nvPr>
        </p:nvSpPr>
        <p:spPr/>
        <p:txBody>
          <a:bodyPr/>
          <a:lstStyle/>
          <a:p>
            <a:fld id="{68151E55-6873-49E2-B8D5-2F265E6F1973}" type="slidenum">
              <a:rPr lang="en-US" smtClean="0"/>
              <a:pPr/>
              <a:t>19</a:t>
            </a:fld>
            <a:endParaRPr lang="en-US" dirty="0"/>
          </a:p>
        </p:txBody>
      </p:sp>
    </p:spTree>
    <p:extLst>
      <p:ext uri="{BB962C8B-B14F-4D97-AF65-F5344CB8AC3E}">
        <p14:creationId xmlns:p14="http://schemas.microsoft.com/office/powerpoint/2010/main" val="39675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944216"/>
          </a:xfrm>
        </p:spPr>
        <p:txBody>
          <a:bodyPr>
            <a:noAutofit/>
          </a:bodyPr>
          <a:lstStyle/>
          <a:p>
            <a:r>
              <a:rPr lang="en-US" altLang="en-US" dirty="0">
                <a:solidFill>
                  <a:srgbClr val="C30C20"/>
                </a:solidFill>
                <a:latin typeface="Sanserif"/>
                <a:cs typeface="+mj-cs"/>
              </a:rPr>
              <a:t>Are Political Parties Today in Crisis?</a:t>
            </a:r>
            <a:endParaRPr lang="en-US" b="0" noProof="1">
              <a:latin typeface="Sanserif"/>
            </a:endParaRPr>
          </a:p>
        </p:txBody>
      </p:sp>
      <p:sp>
        <p:nvSpPr>
          <p:cNvPr id="9" name="Content Placeholder 2"/>
          <p:cNvSpPr>
            <a:spLocks noGrp="1"/>
          </p:cNvSpPr>
          <p:nvPr>
            <p:ph sz="quarter" idx="20"/>
          </p:nvPr>
        </p:nvSpPr>
        <p:spPr>
          <a:xfrm>
            <a:off x="457201" y="1600200"/>
            <a:ext cx="8305800" cy="4629690"/>
          </a:xfrm>
        </p:spPr>
        <p:txBody>
          <a:bodyPr>
            <a:normAutofit lnSpcReduction="10000"/>
          </a:bodyPr>
          <a:lstStyle/>
          <a:p>
            <a:pPr lvl="0" defTabSz="457200">
              <a:spcBef>
                <a:spcPts val="2400"/>
              </a:spcBef>
              <a:spcAft>
                <a:spcPts val="0"/>
              </a:spcAft>
            </a:pPr>
            <a:r>
              <a:rPr lang="en-US" altLang="en-US" b="1" dirty="0">
                <a:solidFill>
                  <a:prstClr val="black"/>
                </a:solidFill>
                <a:latin typeface="Sanserif"/>
                <a:cs typeface="+mn-cs"/>
              </a:rPr>
              <a:t>Political party</a:t>
            </a:r>
            <a:r>
              <a:rPr lang="en-US" altLang="en-US" dirty="0">
                <a:solidFill>
                  <a:prstClr val="black"/>
                </a:solidFill>
                <a:latin typeface="Sanserif"/>
                <a:cs typeface="+mn-cs"/>
              </a:rPr>
              <a:t>:</a:t>
            </a:r>
            <a:r>
              <a:rPr lang="en-US" altLang="en-US" b="1" dirty="0">
                <a:solidFill>
                  <a:prstClr val="black"/>
                </a:solidFill>
                <a:latin typeface="Sanserif"/>
                <a:cs typeface="+mn-cs"/>
              </a:rPr>
              <a:t> </a:t>
            </a:r>
            <a:r>
              <a:rPr lang="en-US" altLang="en-US" dirty="0">
                <a:solidFill>
                  <a:prstClr val="black"/>
                </a:solidFill>
                <a:latin typeface="Sanserif"/>
                <a:cs typeface="+mn-cs"/>
              </a:rPr>
              <a:t>an organization of ideologically similar people that nominates and elects its members to office in order to run the government and shape public policy.</a:t>
            </a:r>
          </a:p>
          <a:p>
            <a:pPr lvl="0" defTabSz="457200">
              <a:spcBef>
                <a:spcPts val="2400"/>
              </a:spcBef>
              <a:spcAft>
                <a:spcPts val="0"/>
              </a:spcAft>
            </a:pPr>
            <a:r>
              <a:rPr lang="en-US" altLang="en-US" dirty="0">
                <a:solidFill>
                  <a:prstClr val="black"/>
                </a:solidFill>
                <a:latin typeface="Sanserif"/>
                <a:cs typeface="+mn-cs"/>
              </a:rPr>
              <a:t>Parties identify potential candidates, nominate them to run for office, campaign for them, organize elections, and govern.</a:t>
            </a:r>
          </a:p>
          <a:p>
            <a:pPr lvl="0" defTabSz="457200">
              <a:spcBef>
                <a:spcPts val="2400"/>
              </a:spcBef>
              <a:spcAft>
                <a:spcPts val="0"/>
              </a:spcAft>
            </a:pPr>
            <a:r>
              <a:rPr lang="en-US" altLang="en-US" dirty="0">
                <a:solidFill>
                  <a:prstClr val="black"/>
                </a:solidFill>
                <a:latin typeface="Sanserif"/>
                <a:cs typeface="+mn-cs"/>
              </a:rPr>
              <a:t>In recent years, both parties have struggled to win the approval of the American people.</a:t>
            </a:r>
          </a:p>
          <a:p>
            <a:pPr marL="285750" lvl="1" indent="-285750" defTabSz="457200">
              <a:lnSpc>
                <a:spcPct val="110000"/>
              </a:lnSpc>
              <a:spcBef>
                <a:spcPct val="20000"/>
              </a:spcBef>
              <a:spcAft>
                <a:spcPts val="0"/>
              </a:spcAft>
            </a:pPr>
            <a:r>
              <a:rPr lang="en-US" altLang="en-US" dirty="0">
                <a:solidFill>
                  <a:prstClr val="black"/>
                </a:solidFill>
                <a:latin typeface="Sanserif"/>
                <a:cs typeface="+mn-cs"/>
              </a:rPr>
              <a:t>Reflects deep divisions, where a lack of respect for the other side characterizes many people’s views.</a:t>
            </a:r>
          </a:p>
        </p:txBody>
      </p:sp>
      <p:sp>
        <p:nvSpPr>
          <p:cNvPr id="10" name="Slide Number Placeholder 3"/>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1220898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Arial" charset="0"/>
              </a:rPr>
              <a:t>National Parties </a:t>
            </a:r>
            <a:r>
              <a:rPr lang="en-US" altLang="en-US" sz="1600" dirty="0">
                <a:solidFill>
                  <a:srgbClr val="C30C20"/>
                </a:solidFill>
                <a:latin typeface="Sanserif"/>
                <a:cs typeface="Arial" charset="0"/>
              </a:rPr>
              <a:t>2</a:t>
            </a:r>
            <a:endParaRPr lang="en-US" b="0" noProof="1">
              <a:latin typeface="Sanserif"/>
            </a:endParaRPr>
          </a:p>
        </p:txBody>
      </p:sp>
      <p:sp>
        <p:nvSpPr>
          <p:cNvPr id="9" name="Content Placeholder 2"/>
          <p:cNvSpPr>
            <a:spLocks noGrp="1"/>
          </p:cNvSpPr>
          <p:nvPr>
            <p:ph sz="quarter" idx="20"/>
          </p:nvPr>
        </p:nvSpPr>
        <p:spPr>
          <a:xfrm>
            <a:off x="457200" y="1524000"/>
            <a:ext cx="83058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National committee elects a national chair.</a:t>
            </a:r>
          </a:p>
          <a:p>
            <a:pPr lvl="0" defTabSz="457200">
              <a:spcBef>
                <a:spcPts val="2400"/>
              </a:spcBef>
              <a:spcAft>
                <a:spcPts val="0"/>
              </a:spcAft>
            </a:pPr>
            <a:r>
              <a:rPr lang="en-US" altLang="en-US" dirty="0">
                <a:solidFill>
                  <a:prstClr val="black"/>
                </a:solidFill>
                <a:latin typeface="Sanserif"/>
                <a:cs typeface="+mn-cs"/>
              </a:rPr>
              <a:t>National chair, along with the paid staff of the national committee, oversees the day-to-day operations of the political party.</a:t>
            </a:r>
          </a:p>
          <a:p>
            <a:pPr lvl="0" defTabSz="457200">
              <a:spcBef>
                <a:spcPts val="2400"/>
              </a:spcBef>
              <a:spcAft>
                <a:spcPts val="0"/>
              </a:spcAft>
            </a:pPr>
            <a:r>
              <a:rPr lang="en-US" altLang="en-US" dirty="0">
                <a:solidFill>
                  <a:prstClr val="black"/>
                </a:solidFill>
                <a:latin typeface="Sanserif"/>
                <a:cs typeface="+mn-cs"/>
              </a:rPr>
              <a:t>One of the most important roles of the national chair has been to raise funds.</a:t>
            </a:r>
          </a:p>
          <a:p>
            <a:pPr lvl="0" defTabSz="457200">
              <a:spcBef>
                <a:spcPts val="2400"/>
              </a:spcBef>
              <a:spcAft>
                <a:spcPts val="0"/>
              </a:spcAft>
            </a:pPr>
            <a:r>
              <a:rPr lang="en-US" altLang="en-US" dirty="0">
                <a:solidFill>
                  <a:prstClr val="black"/>
                </a:solidFill>
                <a:latin typeface="Sanserif"/>
                <a:cs typeface="+mn-cs"/>
              </a:rPr>
              <a:t>When a major party is out of power it plays the role of the </a:t>
            </a:r>
            <a:r>
              <a:rPr lang="en-US" altLang="en-US" b="1" dirty="0">
                <a:solidFill>
                  <a:prstClr val="black"/>
                </a:solidFill>
                <a:latin typeface="Sanserif"/>
                <a:cs typeface="+mn-cs"/>
              </a:rPr>
              <a:t>loyal opposition </a:t>
            </a:r>
            <a:r>
              <a:rPr lang="en-US" altLang="en-US" dirty="0">
                <a:solidFill>
                  <a:prstClr val="black"/>
                </a:solidFill>
                <a:latin typeface="Sanserif"/>
                <a:cs typeface="+mn-cs"/>
              </a:rPr>
              <a:t>by objecting to the p</a:t>
            </a:r>
            <a:r>
              <a:rPr lang="en-US" dirty="0">
                <a:solidFill>
                  <a:prstClr val="black"/>
                </a:solidFill>
                <a:latin typeface="Sanserif"/>
                <a:cs typeface="+mn-cs"/>
              </a:rPr>
              <a:t>olicies and priorities of the party in power.</a:t>
            </a:r>
            <a:endParaRPr lang="en-US" altLang="en-US" sz="2400" dirty="0">
              <a:solidFill>
                <a:prstClr val="black"/>
              </a:solidFill>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pPr/>
              <a:t>20</a:t>
            </a:fld>
            <a:endParaRPr lang="en-US" dirty="0"/>
          </a:p>
        </p:txBody>
      </p:sp>
    </p:spTree>
    <p:extLst>
      <p:ext uri="{BB962C8B-B14F-4D97-AF65-F5344CB8AC3E}">
        <p14:creationId xmlns:p14="http://schemas.microsoft.com/office/powerpoint/2010/main" val="2488157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58200" cy="868016"/>
          </a:xfrm>
        </p:spPr>
        <p:txBody>
          <a:bodyPr>
            <a:noAutofit/>
          </a:bodyPr>
          <a:lstStyle/>
          <a:p>
            <a:r>
              <a:rPr lang="en-US" altLang="en-US" dirty="0">
                <a:solidFill>
                  <a:srgbClr val="C30C20"/>
                </a:solidFill>
                <a:latin typeface="Sanserif"/>
                <a:cs typeface="Arial" charset="0"/>
              </a:rPr>
              <a:t>State Parties</a:t>
            </a:r>
            <a:endParaRPr lang="en-US" b="0" noProof="1">
              <a:latin typeface="Sanserif"/>
            </a:endParaRPr>
          </a:p>
        </p:txBody>
      </p:sp>
      <p:sp>
        <p:nvSpPr>
          <p:cNvPr id="9" name="Content Placeholder 2"/>
          <p:cNvSpPr>
            <a:spLocks noGrp="1"/>
          </p:cNvSpPr>
          <p:nvPr>
            <p:ph sz="quarter" idx="20"/>
          </p:nvPr>
        </p:nvSpPr>
        <p:spPr>
          <a:xfrm>
            <a:off x="465106" y="1524000"/>
            <a:ext cx="8213788"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Both national parties have committees in each state that effectively </a:t>
            </a:r>
            <a:r>
              <a:rPr lang="en-US" altLang="en-US" i="1" dirty="0">
                <a:solidFill>
                  <a:prstClr val="black"/>
                </a:solidFill>
                <a:latin typeface="Sanserif"/>
                <a:cs typeface="+mn-cs"/>
              </a:rPr>
              <a:t>are </a:t>
            </a:r>
            <a:r>
              <a:rPr lang="en-US" altLang="en-US" dirty="0">
                <a:solidFill>
                  <a:prstClr val="black"/>
                </a:solidFill>
                <a:latin typeface="Sanserif"/>
                <a:cs typeface="+mn-cs"/>
              </a:rPr>
              <a:t>the party in that state.</a:t>
            </a:r>
          </a:p>
          <a:p>
            <a:pPr marL="285750" lvl="1" indent="-285750" defTabSz="457200">
              <a:spcBef>
                <a:spcPct val="20000"/>
              </a:spcBef>
              <a:spcAft>
                <a:spcPts val="0"/>
              </a:spcAft>
            </a:pPr>
            <a:r>
              <a:rPr lang="en-US" altLang="en-US" dirty="0">
                <a:solidFill>
                  <a:prstClr val="black"/>
                </a:solidFill>
                <a:latin typeface="Sanserif"/>
                <a:cs typeface="+mn-cs"/>
              </a:rPr>
              <a:t>State committees act as intermediaries between the national committees and county committees.</a:t>
            </a:r>
          </a:p>
          <a:p>
            <a:pPr marL="285750" lvl="1" indent="-285750" defTabSz="457200">
              <a:spcBef>
                <a:spcPct val="20000"/>
              </a:spcBef>
              <a:spcAft>
                <a:spcPts val="0"/>
              </a:spcAft>
            </a:pPr>
            <a:r>
              <a:rPr lang="en-US" altLang="en-US" dirty="0">
                <a:solidFill>
                  <a:prstClr val="black"/>
                </a:solidFill>
                <a:latin typeface="Sanserif"/>
                <a:cs typeface="+mn-cs"/>
              </a:rPr>
              <a:t>Typically, state committees are made up of a few members from each geographical subdivision of a given state.</a:t>
            </a:r>
          </a:p>
          <a:p>
            <a:pPr lvl="0" defTabSz="457200">
              <a:spcBef>
                <a:spcPts val="2400"/>
              </a:spcBef>
              <a:spcAft>
                <a:spcPts val="0"/>
              </a:spcAft>
            </a:pPr>
            <a:r>
              <a:rPr lang="en-US" b="1" dirty="0">
                <a:solidFill>
                  <a:prstClr val="black"/>
                </a:solidFill>
                <a:latin typeface="Sanserif"/>
                <a:cs typeface="+mn-cs"/>
              </a:rPr>
              <a:t>Soft money loophole</a:t>
            </a:r>
            <a:r>
              <a:rPr lang="en-US" dirty="0">
                <a:solidFill>
                  <a:prstClr val="black"/>
                </a:solidFill>
                <a:latin typeface="Sanserif"/>
                <a:cs typeface="+mn-cs"/>
              </a:rPr>
              <a:t> in campaign finance law was created by the ruling in </a:t>
            </a:r>
            <a:r>
              <a:rPr lang="en-US" i="1" dirty="0">
                <a:solidFill>
                  <a:prstClr val="black"/>
                </a:solidFill>
                <a:latin typeface="Sanserif"/>
                <a:cs typeface="+mn-cs"/>
              </a:rPr>
              <a:t>Buckley v. </a:t>
            </a:r>
            <a:r>
              <a:rPr lang="en-US" i="1" dirty="0" err="1">
                <a:solidFill>
                  <a:prstClr val="black"/>
                </a:solidFill>
                <a:latin typeface="Sanserif"/>
                <a:cs typeface="+mn-cs"/>
              </a:rPr>
              <a:t>Valeo</a:t>
            </a:r>
            <a:r>
              <a:rPr lang="en-US" dirty="0">
                <a:solidFill>
                  <a:prstClr val="black"/>
                </a:solidFill>
                <a:latin typeface="Sanserif"/>
                <a:cs typeface="+mn-cs"/>
              </a:rPr>
              <a:t> (1976).</a:t>
            </a:r>
          </a:p>
          <a:p>
            <a:pPr marL="285750" lvl="1" indent="-285750" defTabSz="457200">
              <a:spcBef>
                <a:spcPct val="20000"/>
              </a:spcBef>
              <a:spcAft>
                <a:spcPts val="0"/>
              </a:spcAft>
            </a:pPr>
            <a:r>
              <a:rPr lang="en-US" dirty="0">
                <a:solidFill>
                  <a:prstClr val="black"/>
                </a:solidFill>
                <a:latin typeface="Sanserif"/>
                <a:cs typeface="+mn-cs"/>
              </a:rPr>
              <a:t>Political parties could raise unlimited funds for party-building activities; but this loophole was ultimately eliminated by the Bipartisan Campaign Reform Act of 2002.</a:t>
            </a:r>
            <a:endParaRPr lang="en-US" altLang="en-US" dirty="0">
              <a:solidFill>
                <a:prstClr val="black"/>
              </a:solidFill>
              <a:latin typeface="Sanserif"/>
              <a:cs typeface="+mn-cs"/>
            </a:endParaRPr>
          </a:p>
        </p:txBody>
      </p:sp>
      <p:sp>
        <p:nvSpPr>
          <p:cNvPr id="5" name="Slide Number Placeholder 3">
            <a:extLst>
              <a:ext uri="{FF2B5EF4-FFF2-40B4-BE49-F238E27FC236}">
                <a16:creationId xmlns:a16="http://schemas.microsoft.com/office/drawing/2014/main" id="{1C31323B-C2CB-4D53-88AA-98563B747A3A}"/>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pPr/>
              <a:t>21</a:t>
            </a:fld>
            <a:endParaRPr lang="en-US" dirty="0"/>
          </a:p>
        </p:txBody>
      </p:sp>
    </p:spTree>
    <p:extLst>
      <p:ext uri="{BB962C8B-B14F-4D97-AF65-F5344CB8AC3E}">
        <p14:creationId xmlns:p14="http://schemas.microsoft.com/office/powerpoint/2010/main" val="263609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mj-cs"/>
              </a:rPr>
              <a:t>County and Local Parties</a:t>
            </a:r>
            <a:endParaRPr lang="en-US" b="0" noProof="1">
              <a:latin typeface="Sanserif"/>
            </a:endParaRPr>
          </a:p>
        </p:txBody>
      </p:sp>
      <p:sp>
        <p:nvSpPr>
          <p:cNvPr id="9" name="Content Placeholder 2"/>
          <p:cNvSpPr>
            <a:spLocks noGrp="1"/>
          </p:cNvSpPr>
          <p:nvPr>
            <p:ph sz="quarter" idx="20"/>
          </p:nvPr>
        </p:nvSpPr>
        <p:spPr>
          <a:xfrm>
            <a:off x="342900" y="1524000"/>
            <a:ext cx="8458200"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County committees consist of members of municipal, ward, and precinct party committees.</a:t>
            </a:r>
          </a:p>
          <a:p>
            <a:pPr lvl="0" defTabSz="457200">
              <a:spcBef>
                <a:spcPts val="2400"/>
              </a:spcBef>
              <a:spcAft>
                <a:spcPts val="0"/>
              </a:spcAft>
            </a:pPr>
            <a:r>
              <a:rPr lang="en-US" altLang="en-US" dirty="0">
                <a:solidFill>
                  <a:prstClr val="black"/>
                </a:solidFill>
                <a:latin typeface="Sanserif"/>
                <a:cs typeface="+mn-cs"/>
              </a:rPr>
              <a:t>County committees help recruit candidates for office, raise campaign funds, and mobilize voters.</a:t>
            </a:r>
          </a:p>
          <a:p>
            <a:pPr lvl="0" defTabSz="457200">
              <a:spcBef>
                <a:spcPts val="2400"/>
              </a:spcBef>
              <a:spcAft>
                <a:spcPts val="0"/>
              </a:spcAft>
            </a:pPr>
            <a:r>
              <a:rPr lang="en-US" altLang="en-US" dirty="0">
                <a:solidFill>
                  <a:prstClr val="black"/>
                </a:solidFill>
                <a:latin typeface="Sanserif"/>
                <a:cs typeface="+mn-cs"/>
              </a:rPr>
              <a:t>In most major cities, ward committees and precinct committees dominate party politics.</a:t>
            </a:r>
          </a:p>
        </p:txBody>
      </p:sp>
      <p:sp>
        <p:nvSpPr>
          <p:cNvPr id="5" name="Slide Number Placeholder 3">
            <a:extLst>
              <a:ext uri="{FF2B5EF4-FFF2-40B4-BE49-F238E27FC236}">
                <a16:creationId xmlns:a16="http://schemas.microsoft.com/office/drawing/2014/main" id="{A9288DA9-718E-49E1-B90A-85B066BB3FD7}"/>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pPr/>
              <a:t>22</a:t>
            </a:fld>
            <a:endParaRPr lang="en-US" dirty="0"/>
          </a:p>
        </p:txBody>
      </p:sp>
    </p:spTree>
    <p:extLst>
      <p:ext uri="{BB962C8B-B14F-4D97-AF65-F5344CB8AC3E}">
        <p14:creationId xmlns:p14="http://schemas.microsoft.com/office/powerpoint/2010/main" val="50757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Arial" charset="0"/>
              </a:rPr>
              <a:t>The Party in Government</a:t>
            </a:r>
            <a:endParaRPr lang="en-US" b="0" noProof="1">
              <a:latin typeface="Sanserif"/>
            </a:endParaRPr>
          </a:p>
        </p:txBody>
      </p:sp>
      <p:sp>
        <p:nvSpPr>
          <p:cNvPr id="9" name="Content Placeholder 2"/>
          <p:cNvSpPr>
            <a:spLocks noGrp="1"/>
          </p:cNvSpPr>
          <p:nvPr>
            <p:ph sz="quarter" idx="20"/>
          </p:nvPr>
        </p:nvSpPr>
        <p:spPr>
          <a:xfrm>
            <a:off x="342900" y="1524000"/>
            <a:ext cx="8458200" cy="5029200"/>
          </a:xfrm>
        </p:spPr>
        <p:txBody>
          <a:bodyPr rIns="0">
            <a:normAutofit/>
          </a:bodyPr>
          <a:lstStyle/>
          <a:p>
            <a:pPr lvl="0" defTabSz="457200">
              <a:spcBef>
                <a:spcPts val="2400"/>
              </a:spcBef>
              <a:spcAft>
                <a:spcPts val="0"/>
              </a:spcAft>
            </a:pPr>
            <a:r>
              <a:rPr lang="en-US" altLang="en-US" b="1" dirty="0">
                <a:solidFill>
                  <a:prstClr val="black"/>
                </a:solidFill>
                <a:latin typeface="Sanserif"/>
                <a:cs typeface="+mn-cs"/>
              </a:rPr>
              <a:t>Party in government</a:t>
            </a:r>
            <a:r>
              <a:rPr lang="en-US" altLang="en-US" dirty="0">
                <a:solidFill>
                  <a:prstClr val="black"/>
                </a:solidFill>
                <a:latin typeface="Sanserif"/>
                <a:cs typeface="+mn-cs"/>
              </a:rPr>
              <a:t>:</a:t>
            </a:r>
            <a:r>
              <a:rPr lang="en-US" altLang="en-US" b="1" dirty="0">
                <a:solidFill>
                  <a:prstClr val="black"/>
                </a:solidFill>
                <a:latin typeface="Sanserif"/>
                <a:cs typeface="+mn-cs"/>
              </a:rPr>
              <a:t> </a:t>
            </a:r>
            <a:r>
              <a:rPr lang="en-US" altLang="en-US" dirty="0">
                <a:solidFill>
                  <a:prstClr val="black"/>
                </a:solidFill>
                <a:latin typeface="Sanserif"/>
                <a:cs typeface="+mn-cs"/>
              </a:rPr>
              <a:t>the partisan identifications of elected leaders in local, county, state, and federal government.</a:t>
            </a:r>
          </a:p>
          <a:p>
            <a:pPr lvl="0" defTabSz="457200">
              <a:spcBef>
                <a:spcPts val="2400"/>
              </a:spcBef>
              <a:spcAft>
                <a:spcPts val="0"/>
              </a:spcAft>
            </a:pPr>
            <a:r>
              <a:rPr lang="en-US" altLang="en-US" dirty="0">
                <a:solidFill>
                  <a:prstClr val="black"/>
                </a:solidFill>
                <a:latin typeface="Sanserif"/>
                <a:cs typeface="+mn-cs"/>
              </a:rPr>
              <a:t>Party in government significantly influences the organization and running of the government at these various levels.</a:t>
            </a:r>
          </a:p>
        </p:txBody>
      </p:sp>
      <p:sp>
        <p:nvSpPr>
          <p:cNvPr id="10" name="Slide Number Placeholder 3"/>
          <p:cNvSpPr>
            <a:spLocks noGrp="1"/>
          </p:cNvSpPr>
          <p:nvPr>
            <p:ph type="sldNum" sz="quarter" idx="10"/>
          </p:nvPr>
        </p:nvSpPr>
        <p:spPr/>
        <p:txBody>
          <a:bodyPr/>
          <a:lstStyle/>
          <a:p>
            <a:fld id="{68151E55-6873-49E2-B8D5-2F265E6F1973}" type="slidenum">
              <a:rPr lang="en-US" smtClean="0"/>
              <a:pPr/>
              <a:t>23</a:t>
            </a:fld>
            <a:endParaRPr lang="en-US" dirty="0"/>
          </a:p>
        </p:txBody>
      </p:sp>
    </p:spTree>
    <p:extLst>
      <p:ext uri="{BB962C8B-B14F-4D97-AF65-F5344CB8AC3E}">
        <p14:creationId xmlns:p14="http://schemas.microsoft.com/office/powerpoint/2010/main" val="1872186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02D3ABA-77B8-463F-A909-CB4095F3C3A2}"/>
              </a:ext>
            </a:extLst>
          </p:cNvPr>
          <p:cNvSpPr>
            <a:spLocks noGrp="1"/>
          </p:cNvSpPr>
          <p:nvPr>
            <p:ph type="title"/>
          </p:nvPr>
        </p:nvSpPr>
        <p:spPr>
          <a:xfrm>
            <a:off x="342900" y="5456584"/>
            <a:ext cx="8458200" cy="639416"/>
          </a:xfrm>
        </p:spPr>
        <p:txBody>
          <a:bodyPr/>
          <a:lstStyle/>
          <a:p>
            <a:r>
              <a:rPr kumimoji="0" lang="en-US" sz="2400" b="1" i="0" u="none" strike="noStrike" kern="1200" cap="none" spc="0" normalizeH="0" baseline="0" noProof="0" dirty="0">
                <a:ln>
                  <a:noFill/>
                </a:ln>
                <a:solidFill>
                  <a:srgbClr val="C30C20"/>
                </a:solidFill>
                <a:effectLst/>
                <a:uLnTx/>
                <a:uFillTx/>
                <a:latin typeface="Sanserif"/>
                <a:ea typeface="+mj-ea"/>
                <a:cs typeface="Times New Roman" panose="02020603050405020304" pitchFamily="18" charset="0"/>
              </a:rPr>
              <a:t>Figure 8.5 </a:t>
            </a:r>
            <a:r>
              <a:rPr kumimoji="0" lang="en-US" sz="2400" b="1" i="0" u="none" strike="noStrike" kern="1200" cap="none" spc="0" normalizeH="0" baseline="0" noProof="0" dirty="0">
                <a:ln>
                  <a:noFill/>
                </a:ln>
                <a:solidFill>
                  <a:prstClr val="black"/>
                </a:solidFill>
                <a:effectLst/>
                <a:uLnTx/>
                <a:uFillTx/>
                <a:latin typeface="Sanserif"/>
                <a:ea typeface="+mj-ea"/>
                <a:cs typeface="Times New Roman" panose="02020603050405020304" pitchFamily="18" charset="0"/>
              </a:rPr>
              <a:t>Partisan Control of State Legislatures</a:t>
            </a:r>
            <a:endParaRPr lang="en-IN" dirty="0"/>
          </a:p>
        </p:txBody>
      </p:sp>
      <p:pic>
        <p:nvPicPr>
          <p:cNvPr id="11" name="Picture 2" descr="Map of the United States shows partisan control of state legislatures in 2018. Please refer to long description.&#10;">
            <a:extLst>
              <a:ext uri="{FF2B5EF4-FFF2-40B4-BE49-F238E27FC236}">
                <a16:creationId xmlns:a16="http://schemas.microsoft.com/office/drawing/2014/main" id="{BFE7C643-A3F7-4E16-B8B5-9E3762EFC515}"/>
              </a:ext>
            </a:extLst>
          </p:cNvPr>
          <p:cNvPicPr>
            <a:picLocks noChangeAspect="1"/>
          </p:cNvPicPr>
          <p:nvPr/>
        </p:nvPicPr>
        <p:blipFill rotWithShape="1">
          <a:blip r:embed="rId2">
            <a:extLst>
              <a:ext uri="{28A0092B-C50C-407E-A947-70E740481C1C}">
                <a14:useLocalDpi xmlns:a14="http://schemas.microsoft.com/office/drawing/2010/main" val="0"/>
              </a:ext>
            </a:extLst>
          </a:blip>
          <a:srcRect t="-3792" b="-3792"/>
          <a:stretch/>
        </p:blipFill>
        <p:spPr>
          <a:xfrm>
            <a:off x="1143000" y="480063"/>
            <a:ext cx="7315200" cy="4935556"/>
          </a:xfrm>
          <a:prstGeom prst="rect">
            <a:avLst/>
          </a:prstGeom>
        </p:spPr>
      </p:pic>
      <p:sp>
        <p:nvSpPr>
          <p:cNvPr id="9" name="Text Placeholder 3">
            <a:extLst>
              <a:ext uri="{FF2B5EF4-FFF2-40B4-BE49-F238E27FC236}">
                <a16:creationId xmlns:a16="http://schemas.microsoft.com/office/drawing/2014/main" id="{E91946F6-EF47-4E33-BF60-071FC3579DD7}"/>
              </a:ext>
            </a:extLst>
          </p:cNvPr>
          <p:cNvSpPr>
            <a:spLocks noGrp="1"/>
          </p:cNvSpPr>
          <p:nvPr>
            <p:ph sz="quarter" idx="4294967295"/>
          </p:nvPr>
        </p:nvSpPr>
        <p:spPr>
          <a:xfrm>
            <a:off x="3369600" y="6400800"/>
            <a:ext cx="2404800" cy="190800"/>
          </a:xfrm>
        </p:spPr>
        <p:txBody>
          <a:bodyPr anchor="ctr">
            <a:noAutofit/>
          </a:bodyPr>
          <a:lstStyle/>
          <a:p>
            <a:pPr marL="0" marR="0" lvl="0" indent="0" algn="ctr" defTabSz="6858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900" b="0" i="0" u="none" strike="noStrike" kern="1200" cap="none" spc="0" normalizeH="0" baseline="0" noProof="1">
                <a:ln>
                  <a:noFill/>
                </a:ln>
                <a:solidFill>
                  <a:srgbClr val="000000"/>
                </a:solidFill>
                <a:effectLst/>
                <a:uLnTx/>
                <a:uFillTx/>
                <a:latin typeface="Sanserif"/>
                <a:ea typeface="+mn-ea"/>
                <a:cs typeface="Times New Roman" panose="02020603050405020304" pitchFamily="18" charset="0"/>
                <a:hlinkClick r:id="rId3" action="ppaction://hlinksldjump"/>
              </a:rPr>
              <a:t>Access the text alternative for slide images.</a:t>
            </a:r>
            <a:endParaRPr kumimoji="0" lang="en-US" sz="900" b="0" i="0" u="none" strike="noStrike" kern="1200" cap="none" spc="0" normalizeH="0" baseline="0" noProof="1">
              <a:ln>
                <a:noFill/>
              </a:ln>
              <a:solidFill>
                <a:srgbClr val="000000"/>
              </a:solidFill>
              <a:effectLst/>
              <a:uLnTx/>
              <a:uFillTx/>
              <a:latin typeface="Sanserif"/>
              <a:ea typeface="+mn-ea"/>
              <a:cs typeface="Times New Roman" panose="02020603050405020304" pitchFamily="18" charset="0"/>
            </a:endParaRPr>
          </a:p>
        </p:txBody>
      </p:sp>
      <p:sp>
        <p:nvSpPr>
          <p:cNvPr id="10" name="Text Placeholder 4">
            <a:extLst>
              <a:ext uri="{FF2B5EF4-FFF2-40B4-BE49-F238E27FC236}">
                <a16:creationId xmlns:a16="http://schemas.microsoft.com/office/drawing/2014/main" id="{29EC90B9-8006-4036-948F-A693B7E08B03}"/>
              </a:ext>
            </a:extLst>
          </p:cNvPr>
          <p:cNvSpPr>
            <a:spLocks noGrp="1"/>
          </p:cNvSpPr>
          <p:nvPr>
            <p:ph type="body" sz="quarter" idx="19"/>
          </p:nvPr>
        </p:nvSpPr>
        <p:spPr>
          <a:xfrm>
            <a:off x="1830388" y="6673531"/>
            <a:ext cx="6932612" cy="184469"/>
          </a:xfrm>
        </p:spPr>
        <p:txBody>
          <a:bodyPr/>
          <a:lstStyle/>
          <a:p>
            <a:pPr marL="0" marR="0" lvl="0" indent="0" algn="r" defTabSz="4572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800" b="1" i="0" u="none" strike="noStrike" kern="1200" cap="none" spc="0" normalizeH="0" baseline="0" noProof="0" dirty="0">
                <a:ln>
                  <a:noFill/>
                </a:ln>
                <a:solidFill>
                  <a:srgbClr val="000000"/>
                </a:solidFill>
                <a:effectLst/>
                <a:uLnTx/>
                <a:uFillTx/>
                <a:latin typeface="Sanserif"/>
                <a:ea typeface="+mn-ea"/>
                <a:cs typeface="Times New Roman" panose="02020603050405020304" pitchFamily="18" charset="0"/>
              </a:rPr>
              <a:t>SOURCE</a:t>
            </a:r>
            <a:r>
              <a:rPr kumimoji="0" lang="en-US" sz="800" b="0" i="0" u="none" strike="noStrike" kern="1200" cap="none" spc="0" normalizeH="0" baseline="0" noProof="0" dirty="0">
                <a:ln>
                  <a:noFill/>
                </a:ln>
                <a:solidFill>
                  <a:srgbClr val="000000"/>
                </a:solidFill>
                <a:effectLst/>
                <a:uLnTx/>
                <a:uFillTx/>
                <a:latin typeface="Sanserif"/>
                <a:ea typeface="+mn-ea"/>
                <a:cs typeface="Times New Roman" panose="02020603050405020304" pitchFamily="18" charset="0"/>
              </a:rPr>
              <a:t>: “Partisan composition of state legislatures.” Ballotpedia. https://ballotpedia.org/Partisan_composition_of_state_legislatures.</a:t>
            </a:r>
          </a:p>
        </p:txBody>
      </p:sp>
      <p:sp>
        <p:nvSpPr>
          <p:cNvPr id="6" name="Slide Number Placeholder 5">
            <a:extLst>
              <a:ext uri="{FF2B5EF4-FFF2-40B4-BE49-F238E27FC236}">
                <a16:creationId xmlns:a16="http://schemas.microsoft.com/office/drawing/2014/main" id="{F1BCB2D8-5A19-4780-B52C-7C66D9959F91}"/>
              </a:ext>
            </a:extLst>
          </p:cNvPr>
          <p:cNvSpPr>
            <a:spLocks noGrp="1"/>
          </p:cNvSpPr>
          <p:nvPr>
            <p:ph type="sldNum" sz="quarter" idx="10"/>
          </p:nvPr>
        </p:nvSpPr>
        <p:spPr/>
        <p:txBody>
          <a:bodyPr/>
          <a:lstStyle/>
          <a:p>
            <a:fld id="{68151E55-6873-49E2-B8D5-2F265E6F1973}" type="slidenum">
              <a:rPr lang="en-US" smtClean="0"/>
              <a:pPr/>
              <a:t>24</a:t>
            </a:fld>
            <a:endParaRPr lang="en-US" dirty="0"/>
          </a:p>
        </p:txBody>
      </p:sp>
    </p:spTree>
    <p:extLst>
      <p:ext uri="{BB962C8B-B14F-4D97-AF65-F5344CB8AC3E}">
        <p14:creationId xmlns:p14="http://schemas.microsoft.com/office/powerpoint/2010/main" val="1373526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mj-cs"/>
              </a:rPr>
              <a:t>Divided Government</a:t>
            </a:r>
            <a:endParaRPr lang="en-US" b="0" noProof="1">
              <a:latin typeface="Sanserif"/>
            </a:endParaRPr>
          </a:p>
        </p:txBody>
      </p:sp>
      <p:sp>
        <p:nvSpPr>
          <p:cNvPr id="9" name="Content Placeholder 2"/>
          <p:cNvSpPr>
            <a:spLocks noGrp="1"/>
          </p:cNvSpPr>
          <p:nvPr>
            <p:ph sz="quarter" idx="20"/>
          </p:nvPr>
        </p:nvSpPr>
        <p:spPr>
          <a:xfrm>
            <a:off x="457200" y="1600200"/>
            <a:ext cx="8166817" cy="4826543"/>
          </a:xfrm>
        </p:spPr>
        <p:txBody>
          <a:bodyPr rIns="0">
            <a:normAutofit/>
          </a:bodyPr>
          <a:lstStyle/>
          <a:p>
            <a:pPr lvl="0" defTabSz="457200">
              <a:spcBef>
                <a:spcPts val="2400"/>
              </a:spcBef>
              <a:spcAft>
                <a:spcPts val="0"/>
              </a:spcAft>
            </a:pPr>
            <a:r>
              <a:rPr lang="en-US" altLang="en-US" b="1" dirty="0">
                <a:solidFill>
                  <a:prstClr val="black"/>
                </a:solidFill>
                <a:latin typeface="Sanserif"/>
                <a:cs typeface="+mn-cs"/>
              </a:rPr>
              <a:t>Divided government</a:t>
            </a:r>
            <a:r>
              <a:rPr lang="en-US" altLang="en-US" dirty="0">
                <a:solidFill>
                  <a:prstClr val="black"/>
                </a:solidFill>
                <a:latin typeface="Sanserif"/>
                <a:cs typeface="+mn-cs"/>
              </a:rPr>
              <a:t>: when one party controls both houses of Congress and the other party, the presidency.</a:t>
            </a:r>
          </a:p>
          <a:p>
            <a:pPr lvl="0" defTabSz="457200">
              <a:spcBef>
                <a:spcPts val="2400"/>
              </a:spcBef>
              <a:spcAft>
                <a:spcPts val="0"/>
              </a:spcAft>
            </a:pPr>
            <a:r>
              <a:rPr lang="en-US" altLang="en-US" b="1" dirty="0">
                <a:solidFill>
                  <a:prstClr val="black"/>
                </a:solidFill>
                <a:latin typeface="Sanserif"/>
                <a:cs typeface="+mn-cs"/>
              </a:rPr>
              <a:t>Truncated government</a:t>
            </a:r>
            <a:r>
              <a:rPr lang="en-US" altLang="en-US" dirty="0">
                <a:solidFill>
                  <a:prstClr val="black"/>
                </a:solidFill>
                <a:latin typeface="Sanserif"/>
                <a:cs typeface="+mn-cs"/>
              </a:rPr>
              <a:t>: when one party controls only one house of Congress and the presidency.</a:t>
            </a:r>
          </a:p>
          <a:p>
            <a:pPr marL="457200" lvl="0" indent="-457200" defTabSz="457200">
              <a:spcBef>
                <a:spcPts val="600"/>
              </a:spcBef>
              <a:spcAft>
                <a:spcPts val="0"/>
              </a:spcAft>
              <a:buFont typeface="Arial" panose="020B0604020202020204" pitchFamily="34" charset="0"/>
              <a:buChar char="•"/>
            </a:pPr>
            <a:r>
              <a:rPr lang="en-US" sz="2400" dirty="0">
                <a:solidFill>
                  <a:prstClr val="black"/>
                </a:solidFill>
                <a:latin typeface="Sanserif"/>
                <a:cs typeface="+mn-cs"/>
              </a:rPr>
              <a:t>Barack Obama, George W. Bush, and Bill Clinton all faced a divided government at some point in their presidencies.</a:t>
            </a:r>
            <a:endParaRPr lang="en-US" altLang="en-US" sz="2400" dirty="0">
              <a:solidFill>
                <a:prstClr val="black"/>
              </a:solidFill>
              <a:latin typeface="Sanserif"/>
              <a:cs typeface="+mn-cs"/>
            </a:endParaRPr>
          </a:p>
        </p:txBody>
      </p:sp>
      <p:sp>
        <p:nvSpPr>
          <p:cNvPr id="5" name="Slide Number Placeholder 5">
            <a:extLst>
              <a:ext uri="{FF2B5EF4-FFF2-40B4-BE49-F238E27FC236}">
                <a16:creationId xmlns:a16="http://schemas.microsoft.com/office/drawing/2014/main" id="{B7742D9C-E314-4324-8209-98983F72C418}"/>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pPr/>
              <a:t>25</a:t>
            </a:fld>
            <a:endParaRPr lang="en-US" dirty="0"/>
          </a:p>
        </p:txBody>
      </p:sp>
    </p:spTree>
    <p:extLst>
      <p:ext uri="{BB962C8B-B14F-4D97-AF65-F5344CB8AC3E}">
        <p14:creationId xmlns:p14="http://schemas.microsoft.com/office/powerpoint/2010/main" val="1368704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mj-cs"/>
              </a:rPr>
              <a:t>Political Parties in U.S. History</a:t>
            </a:r>
            <a:endParaRPr lang="en-US" b="0" noProof="1">
              <a:latin typeface="Sanserif"/>
            </a:endParaRPr>
          </a:p>
        </p:txBody>
      </p:sp>
      <p:sp>
        <p:nvSpPr>
          <p:cNvPr id="9" name="Content Placeholder 2"/>
          <p:cNvSpPr>
            <a:spLocks noGrp="1"/>
          </p:cNvSpPr>
          <p:nvPr>
            <p:ph sz="quarter" idx="20"/>
          </p:nvPr>
        </p:nvSpPr>
        <p:spPr>
          <a:xfrm>
            <a:off x="542748" y="1447800"/>
            <a:ext cx="8372652" cy="5029200"/>
          </a:xfrm>
        </p:spPr>
        <p:txBody>
          <a:bodyPr rIns="0">
            <a:normAutofit/>
          </a:bodyPr>
          <a:lstStyle/>
          <a:p>
            <a:pPr lvl="0" defTabSz="457200">
              <a:spcBef>
                <a:spcPts val="2400"/>
              </a:spcBef>
              <a:spcAft>
                <a:spcPts val="0"/>
              </a:spcAft>
            </a:pPr>
            <a:r>
              <a:rPr lang="en-US" altLang="en-US" b="1" dirty="0">
                <a:solidFill>
                  <a:prstClr val="black"/>
                </a:solidFill>
                <a:latin typeface="Sanserif"/>
                <a:cs typeface="+mn-cs"/>
              </a:rPr>
              <a:t>Party system</a:t>
            </a:r>
            <a:r>
              <a:rPr lang="en-US" altLang="en-US" dirty="0">
                <a:solidFill>
                  <a:prstClr val="black"/>
                </a:solidFill>
                <a:latin typeface="Sanserif"/>
                <a:cs typeface="+mn-cs"/>
              </a:rPr>
              <a:t>:</a:t>
            </a:r>
            <a:r>
              <a:rPr lang="en-US" altLang="en-US" b="1" dirty="0">
                <a:solidFill>
                  <a:prstClr val="black"/>
                </a:solidFill>
                <a:latin typeface="Sanserif"/>
                <a:cs typeface="+mn-cs"/>
              </a:rPr>
              <a:t> </a:t>
            </a:r>
            <a:r>
              <a:rPr lang="en-US" altLang="en-US" dirty="0">
                <a:solidFill>
                  <a:prstClr val="black"/>
                </a:solidFill>
                <a:latin typeface="Sanserif"/>
                <a:cs typeface="+mn-cs"/>
              </a:rPr>
              <a:t>the categorization of the number and competitiveness of political parties in a polity.</a:t>
            </a:r>
          </a:p>
          <a:p>
            <a:pPr lvl="0" defTabSz="457200">
              <a:spcBef>
                <a:spcPts val="2400"/>
              </a:spcBef>
              <a:spcAft>
                <a:spcPts val="0"/>
              </a:spcAft>
            </a:pPr>
            <a:r>
              <a:rPr lang="en-US" altLang="en-US" dirty="0">
                <a:solidFill>
                  <a:prstClr val="black"/>
                </a:solidFill>
                <a:latin typeface="Sanserif"/>
                <a:cs typeface="+mn-cs"/>
              </a:rPr>
              <a:t>Demarcation of party systems typically occurs when social scientists recognize points where there has been </a:t>
            </a:r>
            <a:r>
              <a:rPr lang="en-US" altLang="en-US" b="1" dirty="0">
                <a:solidFill>
                  <a:prstClr val="black"/>
                </a:solidFill>
                <a:latin typeface="Sanserif"/>
                <a:cs typeface="+mn-cs"/>
              </a:rPr>
              <a:t>realignment</a:t>
            </a:r>
            <a:r>
              <a:rPr lang="en-US" altLang="en-US" dirty="0">
                <a:solidFill>
                  <a:prstClr val="black"/>
                </a:solidFill>
                <a:latin typeface="Sanserif"/>
                <a:cs typeface="+mn-cs"/>
              </a:rPr>
              <a:t>,</a:t>
            </a:r>
            <a:r>
              <a:rPr lang="en-US" altLang="en-US" b="1" dirty="0">
                <a:solidFill>
                  <a:prstClr val="black"/>
                </a:solidFill>
                <a:latin typeface="Sanserif"/>
                <a:cs typeface="+mn-cs"/>
              </a:rPr>
              <a:t> </a:t>
            </a:r>
            <a:r>
              <a:rPr lang="en-US" altLang="en-US" dirty="0">
                <a:solidFill>
                  <a:prstClr val="black"/>
                </a:solidFill>
                <a:latin typeface="Sanserif"/>
                <a:cs typeface="+mn-cs"/>
              </a:rPr>
              <a:t>a shift in party allegiances or electoral support.</a:t>
            </a:r>
          </a:p>
        </p:txBody>
      </p:sp>
      <p:sp>
        <p:nvSpPr>
          <p:cNvPr id="5" name="Slide Number Placeholder 5">
            <a:extLst>
              <a:ext uri="{FF2B5EF4-FFF2-40B4-BE49-F238E27FC236}">
                <a16:creationId xmlns:a16="http://schemas.microsoft.com/office/drawing/2014/main" id="{74593F94-B8C3-4EA1-93E7-74466B20C4BA}"/>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pPr/>
              <a:t>26</a:t>
            </a:fld>
            <a:endParaRPr lang="en-US" dirty="0"/>
          </a:p>
        </p:txBody>
      </p:sp>
    </p:spTree>
    <p:extLst>
      <p:ext uri="{BB962C8B-B14F-4D97-AF65-F5344CB8AC3E}">
        <p14:creationId xmlns:p14="http://schemas.microsoft.com/office/powerpoint/2010/main" val="50787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09600" y="304800"/>
            <a:ext cx="7848600" cy="983255"/>
          </a:xfrm>
        </p:spPr>
        <p:txBody>
          <a:bodyPr>
            <a:noAutofit/>
          </a:bodyPr>
          <a:lstStyle/>
          <a:p>
            <a:r>
              <a:rPr lang="en-US" altLang="en-US" dirty="0">
                <a:solidFill>
                  <a:srgbClr val="C30C20"/>
                </a:solidFill>
                <a:latin typeface="Sanserif"/>
                <a:cs typeface="+mj-cs"/>
              </a:rPr>
              <a:t>The First Party System: The Development of Parties, 1789 to </a:t>
            </a:r>
            <a:r>
              <a:rPr lang="en-US" dirty="0">
                <a:solidFill>
                  <a:srgbClr val="C30C20"/>
                </a:solidFill>
                <a:latin typeface="Sanserif"/>
                <a:cs typeface="+mj-cs"/>
              </a:rPr>
              <a:t>1</a:t>
            </a:r>
            <a:r>
              <a:rPr lang="en-US" altLang="en-US" dirty="0">
                <a:solidFill>
                  <a:srgbClr val="C30C20"/>
                </a:solidFill>
                <a:latin typeface="Sanserif"/>
                <a:cs typeface="+mj-cs"/>
              </a:rPr>
              <a:t>828 </a:t>
            </a:r>
            <a:r>
              <a:rPr lang="en-US" altLang="en-US" sz="1600" dirty="0">
                <a:solidFill>
                  <a:srgbClr val="C30C20"/>
                </a:solidFill>
                <a:latin typeface="Sanserif"/>
                <a:cs typeface="+mj-cs"/>
              </a:rPr>
              <a:t>1</a:t>
            </a:r>
            <a:endParaRPr lang="en-US" b="0" noProof="1">
              <a:latin typeface="Sanserif"/>
            </a:endParaRPr>
          </a:p>
        </p:txBody>
      </p:sp>
      <p:sp>
        <p:nvSpPr>
          <p:cNvPr id="9" name="Content Placeholder 2"/>
          <p:cNvSpPr>
            <a:spLocks noGrp="1"/>
          </p:cNvSpPr>
          <p:nvPr>
            <p:ph sz="quarter" idx="20"/>
          </p:nvPr>
        </p:nvSpPr>
        <p:spPr>
          <a:xfrm>
            <a:off x="554858" y="1676400"/>
            <a:ext cx="8208142" cy="4608786"/>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In 1788, George Washington was elected president, but the consensus surrounding his election was short-lived.</a:t>
            </a:r>
          </a:p>
          <a:p>
            <a:pPr marL="285750" lvl="1" indent="-285750" defTabSz="457200">
              <a:spcBef>
                <a:spcPct val="20000"/>
              </a:spcBef>
              <a:spcAft>
                <a:spcPts val="0"/>
              </a:spcAft>
            </a:pPr>
            <a:r>
              <a:rPr lang="en-US" altLang="en-US" dirty="0">
                <a:solidFill>
                  <a:prstClr val="black"/>
                </a:solidFill>
                <a:latin typeface="Sanserif"/>
                <a:cs typeface="+mn-cs"/>
              </a:rPr>
              <a:t>Alexander Hamilton and the loosely-knit Federalist Party favored a strong national government.</a:t>
            </a:r>
          </a:p>
          <a:p>
            <a:pPr marL="285750" lvl="1" indent="-285750" defTabSz="457200">
              <a:spcBef>
                <a:spcPct val="20000"/>
              </a:spcBef>
              <a:spcAft>
                <a:spcPts val="0"/>
              </a:spcAft>
            </a:pPr>
            <a:r>
              <a:rPr lang="en-US" altLang="en-US" dirty="0">
                <a:solidFill>
                  <a:prstClr val="black"/>
                </a:solidFill>
                <a:latin typeface="Sanserif"/>
                <a:cs typeface="+mn-cs"/>
              </a:rPr>
              <a:t>Jefferson and his backers who feared a strong national government were in opposition.</a:t>
            </a:r>
          </a:p>
        </p:txBody>
      </p:sp>
      <p:sp>
        <p:nvSpPr>
          <p:cNvPr id="10" name="Slide Number Placeholder 3"/>
          <p:cNvSpPr>
            <a:spLocks noGrp="1"/>
          </p:cNvSpPr>
          <p:nvPr>
            <p:ph type="sldNum" sz="quarter" idx="10"/>
          </p:nvPr>
        </p:nvSpPr>
        <p:spPr/>
        <p:txBody>
          <a:bodyPr/>
          <a:lstStyle/>
          <a:p>
            <a:fld id="{68151E55-6873-49E2-B8D5-2F265E6F1973}" type="slidenum">
              <a:rPr lang="en-US" smtClean="0"/>
              <a:pPr/>
              <a:t>27</a:t>
            </a:fld>
            <a:endParaRPr lang="en-US" dirty="0"/>
          </a:p>
        </p:txBody>
      </p:sp>
    </p:spTree>
    <p:extLst>
      <p:ext uri="{BB962C8B-B14F-4D97-AF65-F5344CB8AC3E}">
        <p14:creationId xmlns:p14="http://schemas.microsoft.com/office/powerpoint/2010/main" val="2543811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28406" y="237459"/>
            <a:ext cx="8182194" cy="1134242"/>
          </a:xfrm>
        </p:spPr>
        <p:txBody>
          <a:bodyPr>
            <a:noAutofit/>
          </a:bodyPr>
          <a:lstStyle/>
          <a:p>
            <a:r>
              <a:rPr lang="en-US" altLang="en-US" dirty="0">
                <a:solidFill>
                  <a:srgbClr val="C30C20"/>
                </a:solidFill>
                <a:latin typeface="Sanserif"/>
                <a:cs typeface="+mj-cs"/>
              </a:rPr>
              <a:t>The First Party System: The Development of Parties, 1789 to 1828 </a:t>
            </a:r>
            <a:r>
              <a:rPr lang="en-US" altLang="en-US" sz="1600" dirty="0">
                <a:solidFill>
                  <a:srgbClr val="C30C20"/>
                </a:solidFill>
                <a:latin typeface="Sanserif"/>
                <a:cs typeface="+mj-cs"/>
              </a:rPr>
              <a:t>2</a:t>
            </a:r>
            <a:endParaRPr lang="en-US" b="0" noProof="1">
              <a:latin typeface="Sanserif"/>
            </a:endParaRPr>
          </a:p>
        </p:txBody>
      </p:sp>
      <p:sp>
        <p:nvSpPr>
          <p:cNvPr id="9" name="Content Placeholder 2"/>
          <p:cNvSpPr>
            <a:spLocks noGrp="1"/>
          </p:cNvSpPr>
          <p:nvPr>
            <p:ph sz="quarter" idx="20"/>
          </p:nvPr>
        </p:nvSpPr>
        <p:spPr>
          <a:xfrm>
            <a:off x="505595" y="1475272"/>
            <a:ext cx="8105005" cy="4924097"/>
          </a:xfrm>
        </p:spPr>
        <p:txBody>
          <a:bodyPr rIns="0" bIns="0">
            <a:normAutofit/>
          </a:bodyPr>
          <a:lstStyle/>
          <a:p>
            <a:pPr lvl="0" defTabSz="457200">
              <a:spcBef>
                <a:spcPts val="2400"/>
              </a:spcBef>
              <a:spcAft>
                <a:spcPts val="0"/>
              </a:spcAft>
            </a:pPr>
            <a:r>
              <a:rPr lang="en-US" altLang="en-US" dirty="0">
                <a:solidFill>
                  <a:prstClr val="black"/>
                </a:solidFill>
                <a:latin typeface="Sanserif"/>
                <a:cs typeface="+mn-cs"/>
              </a:rPr>
              <a:t>Jefferson’s triumph in the election of 1800 marked the end of the Federalist Party.</a:t>
            </a:r>
          </a:p>
          <a:p>
            <a:pPr lvl="0" defTabSz="457200">
              <a:spcBef>
                <a:spcPts val="2400"/>
              </a:spcBef>
              <a:spcAft>
                <a:spcPts val="0"/>
              </a:spcAft>
            </a:pPr>
            <a:r>
              <a:rPr lang="en-US" altLang="en-US" dirty="0">
                <a:solidFill>
                  <a:prstClr val="black"/>
                </a:solidFill>
                <a:latin typeface="Sanserif"/>
                <a:cs typeface="+mn-cs"/>
              </a:rPr>
              <a:t>Jefferson’s supporters became known as Jeffersonian Republicans; later, Democratic-Republicans.</a:t>
            </a:r>
          </a:p>
          <a:p>
            <a:pPr marL="285750" lvl="1" indent="-285750" defTabSz="457200">
              <a:spcBef>
                <a:spcPct val="20000"/>
              </a:spcBef>
              <a:spcAft>
                <a:spcPts val="0"/>
              </a:spcAft>
            </a:pPr>
            <a:r>
              <a:rPr lang="en-US" altLang="en-US" dirty="0">
                <a:solidFill>
                  <a:prstClr val="black"/>
                </a:solidFill>
                <a:latin typeface="Sanserif"/>
                <a:cs typeface="+mn-cs"/>
              </a:rPr>
              <a:t>The modern descendants of the Democratic-Republicans today are called Democrats.</a:t>
            </a:r>
          </a:p>
          <a:p>
            <a:pPr lvl="0" defTabSz="457200">
              <a:spcBef>
                <a:spcPts val="2400"/>
              </a:spcBef>
              <a:spcAft>
                <a:spcPts val="0"/>
              </a:spcAft>
            </a:pPr>
            <a:r>
              <a:rPr lang="en-US" altLang="en-US" dirty="0">
                <a:solidFill>
                  <a:prstClr val="black"/>
                </a:solidFill>
                <a:latin typeface="Sanserif"/>
                <a:cs typeface="+mn-cs"/>
              </a:rPr>
              <a:t>Era of Good Feelings (1815</a:t>
            </a:r>
            <a:r>
              <a:rPr lang="en-US" altLang="en-US" dirty="0">
                <a:solidFill>
                  <a:prstClr val="black"/>
                </a:solidFill>
                <a:latin typeface="Sanserif"/>
                <a:cs typeface="Calibri" panose="020F0502020204030204" pitchFamily="34" charset="0"/>
              </a:rPr>
              <a:t> to </a:t>
            </a:r>
            <a:r>
              <a:rPr lang="en-US" altLang="en-US" dirty="0">
                <a:solidFill>
                  <a:prstClr val="black"/>
                </a:solidFill>
                <a:latin typeface="Sanserif"/>
                <a:cs typeface="+mn-cs"/>
              </a:rPr>
              <a:t>1828) saw widespread popular support for Democratic-Republican presidents James Madison, James Monroe, and John Quincy Adams.</a:t>
            </a:r>
          </a:p>
        </p:txBody>
      </p:sp>
      <p:sp>
        <p:nvSpPr>
          <p:cNvPr id="10" name="Slide Number Placeholder 3"/>
          <p:cNvSpPr>
            <a:spLocks noGrp="1"/>
          </p:cNvSpPr>
          <p:nvPr>
            <p:ph type="sldNum" sz="quarter" idx="10"/>
          </p:nvPr>
        </p:nvSpPr>
        <p:spPr/>
        <p:txBody>
          <a:bodyPr/>
          <a:lstStyle/>
          <a:p>
            <a:fld id="{68151E55-6873-49E2-B8D5-2F265E6F1973}" type="slidenum">
              <a:rPr lang="en-US" smtClean="0"/>
              <a:pPr/>
              <a:t>28</a:t>
            </a:fld>
            <a:endParaRPr lang="en-US" dirty="0"/>
          </a:p>
        </p:txBody>
      </p:sp>
    </p:spTree>
    <p:extLst>
      <p:ext uri="{BB962C8B-B14F-4D97-AF65-F5344CB8AC3E}">
        <p14:creationId xmlns:p14="http://schemas.microsoft.com/office/powerpoint/2010/main" val="3428474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09600" y="217349"/>
            <a:ext cx="8007011" cy="1143000"/>
          </a:xfrm>
        </p:spPr>
        <p:txBody>
          <a:bodyPr>
            <a:noAutofit/>
          </a:bodyPr>
          <a:lstStyle/>
          <a:p>
            <a:r>
              <a:rPr lang="en-US" altLang="en-US" dirty="0">
                <a:solidFill>
                  <a:srgbClr val="C30C20"/>
                </a:solidFill>
                <a:latin typeface="Sanserif"/>
                <a:cs typeface="+mj-cs"/>
              </a:rPr>
              <a:t>The Second Party System: The Democrats’ Rise to Power, 1828 to</a:t>
            </a:r>
            <a:r>
              <a:rPr lang="en-US" altLang="en-US" baseline="0" dirty="0">
                <a:solidFill>
                  <a:srgbClr val="C30C20"/>
                </a:solidFill>
                <a:latin typeface="Sanserif"/>
                <a:cs typeface="+mj-cs"/>
              </a:rPr>
              <a:t> </a:t>
            </a:r>
            <a:r>
              <a:rPr lang="en-US" altLang="en-US" dirty="0">
                <a:solidFill>
                  <a:srgbClr val="C30C20"/>
                </a:solidFill>
                <a:latin typeface="Sanserif"/>
                <a:cs typeface="+mj-cs"/>
              </a:rPr>
              <a:t>1860</a:t>
            </a:r>
            <a:endParaRPr lang="en-US" b="0" noProof="1">
              <a:latin typeface="Sanserif"/>
            </a:endParaRPr>
          </a:p>
        </p:txBody>
      </p:sp>
      <p:sp>
        <p:nvSpPr>
          <p:cNvPr id="9" name="Content Placeholder 2"/>
          <p:cNvSpPr>
            <a:spLocks noGrp="1"/>
          </p:cNvSpPr>
          <p:nvPr>
            <p:ph sz="quarter" idx="20"/>
          </p:nvPr>
        </p:nvSpPr>
        <p:spPr>
          <a:xfrm>
            <a:off x="525326" y="1596696"/>
            <a:ext cx="8237674" cy="4880304"/>
          </a:xfrm>
        </p:spPr>
        <p:txBody>
          <a:bodyPr rIns="0">
            <a:normAutofit lnSpcReduction="10000"/>
          </a:bodyPr>
          <a:lstStyle/>
          <a:p>
            <a:pPr lvl="0" defTabSz="457200">
              <a:spcBef>
                <a:spcPts val="2400"/>
              </a:spcBef>
              <a:spcAft>
                <a:spcPts val="0"/>
              </a:spcAft>
            </a:pPr>
            <a:r>
              <a:rPr lang="en-US" altLang="en-US" dirty="0">
                <a:solidFill>
                  <a:prstClr val="black"/>
                </a:solidFill>
                <a:latin typeface="Sanserif"/>
                <a:cs typeface="+mn-cs"/>
              </a:rPr>
              <a:t>Jacksonian Democrats espoused </a:t>
            </a:r>
            <a:r>
              <a:rPr lang="en-US" altLang="en-US" b="1" dirty="0">
                <a:solidFill>
                  <a:prstClr val="black"/>
                </a:solidFill>
                <a:latin typeface="Sanserif"/>
                <a:cs typeface="+mn-cs"/>
              </a:rPr>
              <a:t>populism</a:t>
            </a:r>
            <a:r>
              <a:rPr lang="en-US" altLang="en-US" dirty="0">
                <a:solidFill>
                  <a:prstClr val="black"/>
                </a:solidFill>
                <a:latin typeface="Sanserif"/>
                <a:cs typeface="+mn-cs"/>
              </a:rPr>
              <a:t> and the </a:t>
            </a:r>
            <a:r>
              <a:rPr lang="en-US" altLang="en-US" b="1" dirty="0">
                <a:solidFill>
                  <a:prstClr val="black"/>
                </a:solidFill>
                <a:latin typeface="Sanserif"/>
                <a:cs typeface="+mn-cs"/>
              </a:rPr>
              <a:t>spoils system</a:t>
            </a:r>
            <a:r>
              <a:rPr lang="en-US" altLang="en-US" dirty="0">
                <a:solidFill>
                  <a:prstClr val="black"/>
                </a:solidFill>
                <a:latin typeface="Sanserif"/>
                <a:cs typeface="+mn-cs"/>
              </a:rPr>
              <a:t>.</a:t>
            </a:r>
          </a:p>
          <a:p>
            <a:pPr marL="285750" lvl="1" indent="-285750" defTabSz="457200">
              <a:spcBef>
                <a:spcPct val="20000"/>
              </a:spcBef>
              <a:spcAft>
                <a:spcPts val="0"/>
              </a:spcAft>
            </a:pPr>
            <a:r>
              <a:rPr lang="en-US" altLang="en-US" dirty="0">
                <a:solidFill>
                  <a:prstClr val="black"/>
                </a:solidFill>
                <a:latin typeface="Sanserif"/>
                <a:cs typeface="+mn-cs"/>
              </a:rPr>
              <a:t>Populism succeeded in mobilizing the masses and taking Jackson to presidential victory in 1828.</a:t>
            </a:r>
          </a:p>
          <a:p>
            <a:pPr marL="285750" lvl="1" indent="-285750" defTabSz="457200">
              <a:spcBef>
                <a:spcPct val="20000"/>
              </a:spcBef>
              <a:spcAft>
                <a:spcPts val="0"/>
              </a:spcAft>
            </a:pPr>
            <a:r>
              <a:rPr lang="en-US" altLang="en-US" dirty="0">
                <a:solidFill>
                  <a:prstClr val="black"/>
                </a:solidFill>
                <a:latin typeface="Sanserif"/>
                <a:cs typeface="+mn-cs"/>
              </a:rPr>
              <a:t>Jackson rewarded his political supporters with jobs (spoils).</a:t>
            </a:r>
          </a:p>
          <a:p>
            <a:pPr lvl="0" defTabSz="457200">
              <a:spcBef>
                <a:spcPts val="2400"/>
              </a:spcBef>
              <a:spcAft>
                <a:spcPts val="0"/>
              </a:spcAft>
            </a:pPr>
            <a:r>
              <a:rPr lang="en-US" altLang="en-US" dirty="0">
                <a:solidFill>
                  <a:prstClr val="black"/>
                </a:solidFill>
                <a:latin typeface="Sanserif"/>
                <a:cs typeface="+mn-cs"/>
              </a:rPr>
              <a:t>Economic elites founded the Whig Party in 1836.</a:t>
            </a:r>
          </a:p>
          <a:p>
            <a:pPr marL="285750" lvl="1" indent="-285750" defTabSz="457200">
              <a:spcBef>
                <a:spcPct val="20000"/>
              </a:spcBef>
              <a:spcAft>
                <a:spcPts val="0"/>
              </a:spcAft>
            </a:pPr>
            <a:r>
              <a:rPr lang="en-US" altLang="en-US" dirty="0">
                <a:solidFill>
                  <a:prstClr val="black"/>
                </a:solidFill>
                <a:latin typeface="Sanserif"/>
                <a:cs typeface="+mn-cs"/>
              </a:rPr>
              <a:t>Represented the interests of southern plantation owners and northern industrialists against populism.</a:t>
            </a:r>
          </a:p>
          <a:p>
            <a:pPr lvl="0" defTabSz="457200">
              <a:spcBef>
                <a:spcPts val="2400"/>
              </a:spcBef>
              <a:spcAft>
                <a:spcPts val="0"/>
              </a:spcAft>
            </a:pPr>
            <a:r>
              <a:rPr lang="en-US" altLang="en-US" dirty="0">
                <a:solidFill>
                  <a:prstClr val="black"/>
                </a:solidFill>
                <a:latin typeface="Sanserif"/>
                <a:cs typeface="+mn-cs"/>
              </a:rPr>
              <a:t>Second party system saw the </a:t>
            </a:r>
            <a:r>
              <a:rPr lang="en-US" dirty="0">
                <a:solidFill>
                  <a:prstClr val="black"/>
                </a:solidFill>
                <a:latin typeface="Sanserif"/>
                <a:cs typeface="+mn-cs"/>
              </a:rPr>
              <a:t>politicization of a previously excluded mass of citizens.</a:t>
            </a:r>
            <a:endParaRPr lang="en-US" altLang="en-US" dirty="0">
              <a:solidFill>
                <a:prstClr val="black"/>
              </a:solidFill>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pPr/>
              <a:t>29</a:t>
            </a:fld>
            <a:endParaRPr lang="en-US" dirty="0"/>
          </a:p>
        </p:txBody>
      </p:sp>
    </p:spTree>
    <p:extLst>
      <p:ext uri="{BB962C8B-B14F-4D97-AF65-F5344CB8AC3E}">
        <p14:creationId xmlns:p14="http://schemas.microsoft.com/office/powerpoint/2010/main" val="264155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314450" y="228600"/>
            <a:ext cx="6610350" cy="1143000"/>
          </a:xfrm>
        </p:spPr>
        <p:txBody>
          <a:bodyPr>
            <a:noAutofit/>
          </a:bodyPr>
          <a:lstStyle/>
          <a:p>
            <a:r>
              <a:rPr lang="en-US" dirty="0">
                <a:solidFill>
                  <a:srgbClr val="C30C20"/>
                </a:solidFill>
                <a:latin typeface="Sanserif"/>
                <a:cs typeface="+mj-cs"/>
              </a:rPr>
              <a:t>A Democratic Party Struggling to Evolve</a:t>
            </a:r>
            <a:endParaRPr lang="en-US" b="0" noProof="1">
              <a:latin typeface="Sanserif"/>
            </a:endParaRPr>
          </a:p>
        </p:txBody>
      </p:sp>
      <p:sp>
        <p:nvSpPr>
          <p:cNvPr id="9" name="Content Placeholder 2"/>
          <p:cNvSpPr>
            <a:spLocks noGrp="1"/>
          </p:cNvSpPr>
          <p:nvPr>
            <p:ph sz="quarter" idx="20"/>
          </p:nvPr>
        </p:nvSpPr>
        <p:spPr>
          <a:xfrm>
            <a:off x="520820" y="1447800"/>
            <a:ext cx="8089780" cy="4800600"/>
          </a:xfrm>
        </p:spPr>
        <p:txBody>
          <a:bodyPr>
            <a:normAutofit lnSpcReduction="10000"/>
          </a:bodyPr>
          <a:lstStyle/>
          <a:p>
            <a:pPr lvl="0" defTabSz="457200">
              <a:spcBef>
                <a:spcPts val="2400"/>
              </a:spcBef>
              <a:spcAft>
                <a:spcPts val="0"/>
              </a:spcAft>
            </a:pPr>
            <a:r>
              <a:rPr lang="en-US" dirty="0">
                <a:solidFill>
                  <a:prstClr val="black"/>
                </a:solidFill>
                <a:latin typeface="Sanserif"/>
                <a:cs typeface="+mn-cs"/>
              </a:rPr>
              <a:t>In 2016, the more moderate front-runner in the Democratic Party’s presidential primary faced formidable opposition from the left wing of the party.</a:t>
            </a:r>
          </a:p>
          <a:p>
            <a:pPr marL="285750" lvl="1" indent="-285750" defTabSz="457200">
              <a:spcBef>
                <a:spcPct val="20000"/>
              </a:spcBef>
              <a:spcAft>
                <a:spcPts val="0"/>
              </a:spcAft>
            </a:pPr>
            <a:r>
              <a:rPr lang="en-US" dirty="0">
                <a:solidFill>
                  <a:prstClr val="black"/>
                </a:solidFill>
                <a:latin typeface="Sanserif"/>
                <a:cs typeface="+mn-cs"/>
              </a:rPr>
              <a:t>Hillary Clinton was viewed as the moderate standard-bearer.</a:t>
            </a:r>
          </a:p>
          <a:p>
            <a:pPr marL="285750" lvl="1" indent="-285750" defTabSz="457200">
              <a:spcBef>
                <a:spcPct val="20000"/>
              </a:spcBef>
              <a:spcAft>
                <a:spcPts val="0"/>
              </a:spcAft>
            </a:pPr>
            <a:r>
              <a:rPr lang="en-US" dirty="0">
                <a:solidFill>
                  <a:prstClr val="black"/>
                </a:solidFill>
                <a:latin typeface="Sanserif"/>
                <a:cs typeface="+mn-cs"/>
              </a:rPr>
              <a:t>Senator Bernie Sanders, who characterizes himself as a Democratic Socialist, attracted a great deal of support, especially among the young.</a:t>
            </a:r>
          </a:p>
          <a:p>
            <a:pPr lvl="0" defTabSz="457200">
              <a:spcBef>
                <a:spcPts val="2400"/>
              </a:spcBef>
              <a:spcAft>
                <a:spcPts val="0"/>
              </a:spcAft>
            </a:pPr>
            <a:r>
              <a:rPr lang="en-US" dirty="0">
                <a:solidFill>
                  <a:prstClr val="black"/>
                </a:solidFill>
                <a:latin typeface="Sanserif"/>
                <a:cs typeface="+mn-cs"/>
              </a:rPr>
              <a:t>Party will continue to try to identify ideas, messages, and personalities that will resonate with voters.</a:t>
            </a:r>
          </a:p>
          <a:p>
            <a:pPr lvl="0" defTabSz="457200">
              <a:spcBef>
                <a:spcPts val="2400"/>
              </a:spcBef>
              <a:spcAft>
                <a:spcPts val="0"/>
              </a:spcAft>
            </a:pPr>
            <a:r>
              <a:rPr lang="en-US" dirty="0">
                <a:solidFill>
                  <a:prstClr val="black"/>
                </a:solidFill>
                <a:latin typeface="Sanserif"/>
                <a:cs typeface="+mn-cs"/>
              </a:rPr>
              <a:t>Their approval rating remains below 50 percent.</a:t>
            </a:r>
          </a:p>
        </p:txBody>
      </p:sp>
      <p:sp>
        <p:nvSpPr>
          <p:cNvPr id="10" name="Slide Number Placeholder 3"/>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3570584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4893" y="304800"/>
            <a:ext cx="8026589" cy="1143000"/>
          </a:xfrm>
        </p:spPr>
        <p:txBody>
          <a:bodyPr>
            <a:noAutofit/>
          </a:bodyPr>
          <a:lstStyle/>
          <a:p>
            <a:r>
              <a:rPr lang="en-US" altLang="en-US" dirty="0">
                <a:solidFill>
                  <a:srgbClr val="C30C20"/>
                </a:solidFill>
                <a:latin typeface="Sanserif"/>
                <a:cs typeface="Arial" charset="0"/>
              </a:rPr>
              <a:t>The Third Party System: The Republicans’ Rise to Power, 1860 to 1896 </a:t>
            </a:r>
            <a:r>
              <a:rPr lang="en-US" altLang="en-US" sz="1600" dirty="0">
                <a:solidFill>
                  <a:srgbClr val="C30C20"/>
                </a:solidFill>
                <a:latin typeface="Sanserif"/>
                <a:cs typeface="Arial" charset="0"/>
              </a:rPr>
              <a:t>1</a:t>
            </a:r>
            <a:endParaRPr lang="en-US" b="0" noProof="1">
              <a:latin typeface="Sanserif"/>
            </a:endParaRPr>
          </a:p>
        </p:txBody>
      </p:sp>
      <p:sp>
        <p:nvSpPr>
          <p:cNvPr id="9" name="Content Placeholder 2"/>
          <p:cNvSpPr>
            <a:spLocks noGrp="1"/>
          </p:cNvSpPr>
          <p:nvPr>
            <p:ph sz="quarter" idx="20"/>
          </p:nvPr>
        </p:nvSpPr>
        <p:spPr>
          <a:xfrm>
            <a:off x="534893" y="1570421"/>
            <a:ext cx="8228107" cy="4906579"/>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In the 1850s, slavery became the primary concern for both the Whigs and the Democrats.</a:t>
            </a:r>
          </a:p>
          <a:p>
            <a:pPr lvl="0" defTabSz="457200">
              <a:spcBef>
                <a:spcPts val="2400"/>
              </a:spcBef>
              <a:spcAft>
                <a:spcPts val="0"/>
              </a:spcAft>
            </a:pPr>
            <a:r>
              <a:rPr lang="en-US" altLang="en-US" dirty="0">
                <a:solidFill>
                  <a:prstClr val="black"/>
                </a:solidFill>
                <a:latin typeface="Sanserif"/>
                <a:cs typeface="+mn-cs"/>
              </a:rPr>
              <a:t>New antislavery party, the Republicans, formed in 1854 and gained the support of abolitionist Whigs and northern Democrats.</a:t>
            </a:r>
          </a:p>
          <a:p>
            <a:pPr lvl="0" defTabSz="457200">
              <a:spcBef>
                <a:spcPts val="2400"/>
              </a:spcBef>
              <a:spcAft>
                <a:spcPts val="0"/>
              </a:spcAft>
            </a:pPr>
            <a:r>
              <a:rPr lang="en-US" altLang="en-US" dirty="0">
                <a:solidFill>
                  <a:prstClr val="black"/>
                </a:solidFill>
                <a:latin typeface="Sanserif"/>
                <a:cs typeface="+mn-cs"/>
              </a:rPr>
              <a:t>Lincoln’s victory in the election of 1860 began a period of dominance for the antislavery Republicans.</a:t>
            </a:r>
          </a:p>
        </p:txBody>
      </p:sp>
      <p:sp>
        <p:nvSpPr>
          <p:cNvPr id="5" name="Slide Number Placeholder 3">
            <a:extLst>
              <a:ext uri="{FF2B5EF4-FFF2-40B4-BE49-F238E27FC236}">
                <a16:creationId xmlns:a16="http://schemas.microsoft.com/office/drawing/2014/main" id="{6BF6FE28-675B-4BFE-9C81-E631F46F6B53}"/>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pPr/>
              <a:t>30</a:t>
            </a:fld>
            <a:endParaRPr lang="en-US" dirty="0"/>
          </a:p>
        </p:txBody>
      </p:sp>
    </p:spTree>
    <p:extLst>
      <p:ext uri="{BB962C8B-B14F-4D97-AF65-F5344CB8AC3E}">
        <p14:creationId xmlns:p14="http://schemas.microsoft.com/office/powerpoint/2010/main" val="2608407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52374" y="402540"/>
            <a:ext cx="7805826" cy="969060"/>
          </a:xfrm>
        </p:spPr>
        <p:txBody>
          <a:bodyPr>
            <a:normAutofit fontScale="90000"/>
          </a:bodyPr>
          <a:lstStyle/>
          <a:p>
            <a:r>
              <a:rPr lang="en-US" altLang="en-US" sz="4000" dirty="0">
                <a:solidFill>
                  <a:srgbClr val="C30C20"/>
                </a:solidFill>
                <a:latin typeface="Sanserif"/>
                <a:cs typeface="Arial" charset="0"/>
              </a:rPr>
              <a:t>The Third Party System: The Republicans’ Rise to Power, 1860 to 1896 </a:t>
            </a:r>
            <a:r>
              <a:rPr lang="en-US" altLang="en-US" sz="1800" dirty="0">
                <a:solidFill>
                  <a:srgbClr val="C30C20"/>
                </a:solidFill>
                <a:latin typeface="Sanserif"/>
                <a:cs typeface="Arial" charset="0"/>
              </a:rPr>
              <a:t>2</a:t>
            </a:r>
            <a:endParaRPr lang="en-US" dirty="0">
              <a:latin typeface="Sanserif"/>
            </a:endParaRPr>
          </a:p>
        </p:txBody>
      </p:sp>
      <p:sp>
        <p:nvSpPr>
          <p:cNvPr id="11" name="Content Placeholder 2"/>
          <p:cNvSpPr>
            <a:spLocks noGrp="1"/>
          </p:cNvSpPr>
          <p:nvPr>
            <p:ph sz="quarter" idx="20"/>
          </p:nvPr>
        </p:nvSpPr>
        <p:spPr>
          <a:xfrm>
            <a:off x="457200" y="1828800"/>
            <a:ext cx="8178800" cy="4009021"/>
          </a:xfrm>
        </p:spPr>
        <p:txBody>
          <a:bodyPr/>
          <a:lstStyle/>
          <a:p>
            <a:pPr lvl="0" defTabSz="457200">
              <a:spcBef>
                <a:spcPts val="2400"/>
              </a:spcBef>
              <a:spcAft>
                <a:spcPts val="0"/>
              </a:spcAft>
            </a:pPr>
            <a:r>
              <a:rPr lang="en-US" altLang="en-US" dirty="0">
                <a:solidFill>
                  <a:prstClr val="black"/>
                </a:solidFill>
                <a:latin typeface="Sanserif"/>
                <a:cs typeface="+mn-cs"/>
              </a:rPr>
              <a:t>“Party of Lincoln” enjoyed decades of support from newly enfranchised African American voters.</a:t>
            </a:r>
          </a:p>
          <a:p>
            <a:pPr lvl="0" defTabSz="457200">
              <a:spcBef>
                <a:spcPts val="2400"/>
              </a:spcBef>
              <a:spcAft>
                <a:spcPts val="0"/>
              </a:spcAft>
            </a:pPr>
            <a:r>
              <a:rPr lang="en-US" altLang="en-US" b="1" dirty="0">
                <a:solidFill>
                  <a:prstClr val="black"/>
                </a:solidFill>
                <a:latin typeface="Sanserif"/>
                <a:cs typeface="+mn-cs"/>
              </a:rPr>
              <a:t>Political machines </a:t>
            </a:r>
            <a:r>
              <a:rPr lang="en-US" altLang="en-US" dirty="0">
                <a:solidFill>
                  <a:prstClr val="black"/>
                </a:solidFill>
                <a:latin typeface="Sanserif"/>
                <a:cs typeface="+mn-cs"/>
              </a:rPr>
              <a:t>came to dominate the big-city political landscape during this period.</a:t>
            </a:r>
          </a:p>
          <a:p>
            <a:pPr marL="285750" lvl="1" indent="-285750" defTabSz="457200">
              <a:spcBef>
                <a:spcPct val="20000"/>
              </a:spcBef>
              <a:spcAft>
                <a:spcPts val="0"/>
              </a:spcAft>
            </a:pPr>
            <a:r>
              <a:rPr lang="en-US" altLang="en-US" dirty="0">
                <a:solidFill>
                  <a:prstClr val="black"/>
                </a:solidFill>
                <a:latin typeface="Sanserif"/>
                <a:cs typeface="+mn-cs"/>
              </a:rPr>
              <a:t>Both corrupt and useful.</a:t>
            </a:r>
          </a:p>
          <a:p>
            <a:pPr marL="285750" lvl="1" indent="-285750" defTabSz="457200">
              <a:spcBef>
                <a:spcPct val="20000"/>
              </a:spcBef>
              <a:spcAft>
                <a:spcPts val="0"/>
              </a:spcAft>
            </a:pPr>
            <a:r>
              <a:rPr lang="en-US" altLang="en-US" dirty="0">
                <a:solidFill>
                  <a:prstClr val="black"/>
                </a:solidFill>
                <a:latin typeface="Sanserif"/>
                <a:cs typeface="+mn-cs"/>
              </a:rPr>
              <a:t>Each headed by a boss whose power rested on patronage.</a:t>
            </a:r>
          </a:p>
          <a:p>
            <a:pPr marL="285750" lvl="1" indent="-285750" defTabSz="457200">
              <a:spcBef>
                <a:spcPct val="20000"/>
              </a:spcBef>
              <a:spcAft>
                <a:spcPts val="0"/>
              </a:spcAft>
            </a:pPr>
            <a:r>
              <a:rPr lang="en-US" altLang="en-US" b="1" dirty="0">
                <a:solidFill>
                  <a:prstClr val="black"/>
                </a:solidFill>
                <a:latin typeface="Sanserif"/>
                <a:cs typeface="+mn-cs"/>
              </a:rPr>
              <a:t>Patronage </a:t>
            </a:r>
            <a:r>
              <a:rPr lang="en-US" altLang="en-US" dirty="0">
                <a:solidFill>
                  <a:prstClr val="black"/>
                </a:solidFill>
                <a:latin typeface="Sanserif"/>
                <a:cs typeface="+mn-cs"/>
              </a:rPr>
              <a:t>system</a:t>
            </a:r>
            <a:r>
              <a:rPr lang="en-US" altLang="en-US" b="1" dirty="0">
                <a:solidFill>
                  <a:prstClr val="black"/>
                </a:solidFill>
                <a:latin typeface="Sanserif"/>
                <a:cs typeface="+mn-cs"/>
              </a:rPr>
              <a:t> </a:t>
            </a:r>
            <a:r>
              <a:rPr lang="en-US" altLang="en-US" dirty="0">
                <a:solidFill>
                  <a:prstClr val="black"/>
                </a:solidFill>
                <a:latin typeface="Sanserif"/>
                <a:cs typeface="+mn-cs"/>
              </a:rPr>
              <a:t>rewarded political machine supporters with jobs and government contracts.</a:t>
            </a:r>
          </a:p>
        </p:txBody>
      </p:sp>
      <p:sp>
        <p:nvSpPr>
          <p:cNvPr id="7" name="Slide Number Placeholder 3"/>
          <p:cNvSpPr>
            <a:spLocks noGrp="1"/>
          </p:cNvSpPr>
          <p:nvPr>
            <p:ph type="sldNum" sz="quarter" idx="10"/>
          </p:nvPr>
        </p:nvSpPr>
        <p:spPr/>
        <p:txBody>
          <a:bodyPr/>
          <a:lstStyle/>
          <a:p>
            <a:fld id="{68151E55-6873-49E2-B8D5-2F265E6F1973}" type="slidenum">
              <a:rPr lang="en-US" smtClean="0"/>
              <a:pPr/>
              <a:t>31</a:t>
            </a:fld>
            <a:endParaRPr lang="en-US" dirty="0"/>
          </a:p>
        </p:txBody>
      </p:sp>
    </p:spTree>
    <p:extLst>
      <p:ext uri="{BB962C8B-B14F-4D97-AF65-F5344CB8AC3E}">
        <p14:creationId xmlns:p14="http://schemas.microsoft.com/office/powerpoint/2010/main" val="3558775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mj-cs"/>
              </a:rPr>
              <a:t>The Fourth Party System: Republican Dominance, 1896 to 1932</a:t>
            </a:r>
            <a:endParaRPr lang="en-US" b="0" noProof="1">
              <a:latin typeface="Sanserif"/>
            </a:endParaRPr>
          </a:p>
        </p:txBody>
      </p:sp>
      <p:sp>
        <p:nvSpPr>
          <p:cNvPr id="9" name="Content Placeholder 2"/>
          <p:cNvSpPr>
            <a:spLocks noGrp="1"/>
          </p:cNvSpPr>
          <p:nvPr>
            <p:ph sz="quarter" idx="20"/>
          </p:nvPr>
        </p:nvSpPr>
        <p:spPr>
          <a:xfrm>
            <a:off x="581247" y="1524000"/>
            <a:ext cx="8257953"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Election of 1896 ushered in an era of Republican dominance that would last until the election of 1912.</a:t>
            </a:r>
          </a:p>
          <a:p>
            <a:pPr marL="285750" lvl="1" indent="-285750" defTabSz="457200">
              <a:spcBef>
                <a:spcPct val="20000"/>
              </a:spcBef>
              <a:spcAft>
                <a:spcPts val="0"/>
              </a:spcAft>
            </a:pPr>
            <a:r>
              <a:rPr lang="en-US" altLang="en-US" dirty="0">
                <a:solidFill>
                  <a:prstClr val="black"/>
                </a:solidFill>
                <a:latin typeface="Sanserif"/>
                <a:cs typeface="+mn-cs"/>
              </a:rPr>
              <a:t>In the 1912 presidential election Theodore Roosevelt ran as a Progressive.</a:t>
            </a:r>
          </a:p>
          <a:p>
            <a:pPr marL="285750" lvl="1" indent="-285750" defTabSz="457200">
              <a:spcBef>
                <a:spcPct val="20000"/>
              </a:spcBef>
              <a:spcAft>
                <a:spcPts val="0"/>
              </a:spcAft>
            </a:pPr>
            <a:r>
              <a:rPr lang="en-US" altLang="en-US" dirty="0">
                <a:solidFill>
                  <a:prstClr val="black"/>
                </a:solidFill>
                <a:latin typeface="Sanserif"/>
                <a:cs typeface="+mn-cs"/>
              </a:rPr>
              <a:t>Republican vote split between Taft and Roosevelt and gave Democrat Woodrow Wilson the presidency.</a:t>
            </a:r>
          </a:p>
          <a:p>
            <a:pPr lvl="0" defTabSz="457200">
              <a:spcBef>
                <a:spcPts val="2400"/>
              </a:spcBef>
              <a:spcAft>
                <a:spcPts val="0"/>
              </a:spcAft>
            </a:pPr>
            <a:r>
              <a:rPr lang="en-US" altLang="en-US" dirty="0">
                <a:solidFill>
                  <a:prstClr val="black"/>
                </a:solidFill>
                <a:latin typeface="Sanserif"/>
                <a:cs typeface="+mn-cs"/>
              </a:rPr>
              <a:t>Many of the Progressives’ reforms were enacted during Wilson’s presidency.</a:t>
            </a:r>
          </a:p>
          <a:p>
            <a:pPr lvl="0" defTabSz="457200">
              <a:spcBef>
                <a:spcPts val="2400"/>
              </a:spcBef>
              <a:spcAft>
                <a:spcPts val="0"/>
              </a:spcAft>
            </a:pPr>
            <a:r>
              <a:rPr lang="en-US" altLang="en-US" dirty="0">
                <a:solidFill>
                  <a:prstClr val="black"/>
                </a:solidFill>
                <a:latin typeface="Sanserif"/>
                <a:cs typeface="+mn-cs"/>
              </a:rPr>
              <a:t>After Wilson’s two terms, the Republicans retained control of the presidency throughout the 1920s.</a:t>
            </a:r>
          </a:p>
        </p:txBody>
      </p:sp>
      <p:sp>
        <p:nvSpPr>
          <p:cNvPr id="10" name="Slide Number Placeholder 3"/>
          <p:cNvSpPr>
            <a:spLocks noGrp="1"/>
          </p:cNvSpPr>
          <p:nvPr>
            <p:ph type="sldNum" sz="quarter" idx="10"/>
          </p:nvPr>
        </p:nvSpPr>
        <p:spPr/>
        <p:txBody>
          <a:bodyPr/>
          <a:lstStyle/>
          <a:p>
            <a:fld id="{68151E55-6873-49E2-B8D5-2F265E6F1973}" type="slidenum">
              <a:rPr lang="en-US" smtClean="0"/>
              <a:pPr/>
              <a:t>32</a:t>
            </a:fld>
            <a:endParaRPr lang="en-US" dirty="0"/>
          </a:p>
        </p:txBody>
      </p:sp>
    </p:spTree>
    <p:extLst>
      <p:ext uri="{BB962C8B-B14F-4D97-AF65-F5344CB8AC3E}">
        <p14:creationId xmlns:p14="http://schemas.microsoft.com/office/powerpoint/2010/main" val="1601945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mj-cs"/>
              </a:rPr>
              <a:t>The Fifth Party System: Democratic Dominance, 1932 to </a:t>
            </a:r>
            <a:r>
              <a:rPr lang="en-US" dirty="0">
                <a:solidFill>
                  <a:srgbClr val="C30C20"/>
                </a:solidFill>
                <a:latin typeface="Sanserif"/>
                <a:cs typeface="+mj-cs"/>
              </a:rPr>
              <a:t>1</a:t>
            </a:r>
            <a:r>
              <a:rPr lang="en-US" altLang="en-US" dirty="0">
                <a:solidFill>
                  <a:srgbClr val="C30C20"/>
                </a:solidFill>
                <a:latin typeface="Sanserif"/>
                <a:cs typeface="+mj-cs"/>
              </a:rPr>
              <a:t>968 </a:t>
            </a:r>
            <a:r>
              <a:rPr lang="en-US" altLang="en-US" sz="1600" dirty="0">
                <a:solidFill>
                  <a:srgbClr val="C30C20"/>
                </a:solidFill>
                <a:latin typeface="Sanserif"/>
                <a:cs typeface="+mj-cs"/>
              </a:rPr>
              <a:t>1</a:t>
            </a:r>
            <a:endParaRPr lang="en-US" b="0" noProof="1">
              <a:latin typeface="Sanserif"/>
            </a:endParaRPr>
          </a:p>
        </p:txBody>
      </p:sp>
      <p:sp>
        <p:nvSpPr>
          <p:cNvPr id="9" name="Content Placeholder 2"/>
          <p:cNvSpPr>
            <a:spLocks noGrp="1"/>
          </p:cNvSpPr>
          <p:nvPr>
            <p:ph sz="quarter" idx="20"/>
          </p:nvPr>
        </p:nvSpPr>
        <p:spPr>
          <a:xfrm>
            <a:off x="457200" y="1524000"/>
            <a:ext cx="8046060" cy="5029200"/>
          </a:xfrm>
        </p:spPr>
        <p:txBody>
          <a:bodyPr vert="horz" lIns="91440" tIns="45720" rIns="0" bIns="45720" rtlCol="0" anchor="t">
            <a:normAutofit/>
          </a:bodyPr>
          <a:lstStyle/>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effectLst/>
                <a:uLnTx/>
                <a:uFillTx/>
                <a:latin typeface="Sanserif"/>
                <a:cs typeface="+mn-cs"/>
              </a:rPr>
              <a:t>Franklin D. Roosevelt (FDR) was elected president in 1932.</a:t>
            </a:r>
            <a:endParaRPr lang="en-US" altLang="en-US" sz="2800" b="0" i="0" u="none" strike="noStrike" kern="1200" cap="none" spc="0" normalizeH="0" baseline="0" noProof="0" dirty="0">
              <a:ln>
                <a:noFill/>
              </a:ln>
              <a:effectLst/>
              <a:uLnTx/>
              <a:uFillTx/>
              <a:latin typeface="Sanserif"/>
              <a:cs typeface="+mn-cs"/>
            </a:endParaRP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effectLst/>
                <a:uLnTx/>
                <a:uFillTx/>
                <a:latin typeface="Sanserif"/>
                <a:cs typeface="+mn-cs"/>
              </a:rPr>
              <a:t>His </a:t>
            </a:r>
            <a:r>
              <a:rPr kumimoji="0" lang="en-US" altLang="en-US" sz="2800" b="1" i="0" u="none" strike="noStrike" kern="1200" cap="none" spc="0" normalizeH="0" baseline="0" noProof="0" dirty="0">
                <a:ln>
                  <a:noFill/>
                </a:ln>
                <a:effectLst/>
                <a:uLnTx/>
                <a:uFillTx/>
                <a:latin typeface="Sanserif"/>
                <a:cs typeface="+mn-cs"/>
              </a:rPr>
              <a:t>New Deal </a:t>
            </a:r>
            <a:r>
              <a:rPr kumimoji="0" lang="en-US" altLang="en-US" sz="2800" b="0" i="0" u="none" strike="noStrike" kern="1200" cap="none" spc="0" normalizeH="0" baseline="0" noProof="0" dirty="0">
                <a:ln>
                  <a:noFill/>
                </a:ln>
                <a:effectLst/>
                <a:uLnTx/>
                <a:uFillTx/>
                <a:latin typeface="Sanserif"/>
                <a:cs typeface="+mn-cs"/>
              </a:rPr>
              <a:t>was</a:t>
            </a:r>
            <a:r>
              <a:rPr kumimoji="0" lang="en-US" altLang="en-US" sz="2800" b="1" i="0" u="none" strike="noStrike" kern="1200" cap="none" spc="0" normalizeH="0" baseline="0" noProof="0" dirty="0">
                <a:ln>
                  <a:noFill/>
                </a:ln>
                <a:effectLst/>
                <a:uLnTx/>
                <a:uFillTx/>
                <a:latin typeface="Sanserif"/>
                <a:cs typeface="+mn-cs"/>
              </a:rPr>
              <a:t> </a:t>
            </a:r>
            <a:r>
              <a:rPr kumimoji="0" lang="en-US" altLang="en-US" sz="2800" b="0" i="0" u="none" strike="noStrike" kern="1200" cap="none" spc="0" normalizeH="0" baseline="0" noProof="0" dirty="0">
                <a:ln>
                  <a:noFill/>
                </a:ln>
                <a:effectLst/>
                <a:uLnTx/>
                <a:uFillTx/>
                <a:latin typeface="Sanserif"/>
                <a:cs typeface="+mn-cs"/>
              </a:rPr>
              <a:t>a broad program in which the government would bear the responsibility of providing a safety net to protect the most disadvantaged members of society.</a:t>
            </a:r>
            <a:endParaRPr lang="en-US" altLang="en-US" sz="2800" b="0" i="0" u="none" strike="noStrike" kern="1200" cap="none" spc="0" normalizeH="0" baseline="0" noProof="0" dirty="0">
              <a:ln>
                <a:noFill/>
              </a:ln>
              <a:effectLst/>
              <a:uLnTx/>
              <a:uFillTx/>
              <a:latin typeface="Sanserif"/>
              <a:cs typeface="+mn-cs"/>
            </a:endParaRPr>
          </a:p>
          <a:p>
            <a:pPr marL="0" marR="0" lvl="0" indent="0" algn="l" defTabSz="457200" rtl="0" eaLnBrk="1" fontAlgn="auto" latinLnBrk="0" hangingPunct="1">
              <a:lnSpc>
                <a:spcPct val="100000"/>
              </a:lnSpc>
              <a:spcBef>
                <a:spcPts val="2400"/>
              </a:spcBef>
              <a:spcAft>
                <a:spcPts val="0"/>
              </a:spcAft>
              <a:buClrTx/>
              <a:buSzTx/>
              <a:buFont typeface="Arial"/>
              <a:buNone/>
              <a:tabLst/>
              <a:defRPr/>
            </a:pPr>
            <a:r>
              <a:rPr kumimoji="0" lang="en-US" altLang="en-US" sz="2800" b="0" i="0" u="none" strike="noStrike" kern="1200" cap="none" spc="0" normalizeH="0" baseline="0" noProof="0" dirty="0">
                <a:ln>
                  <a:noFill/>
                </a:ln>
                <a:effectLst/>
                <a:uLnTx/>
                <a:uFillTx/>
                <a:latin typeface="Sanserif"/>
                <a:cs typeface="+mn-cs"/>
              </a:rPr>
              <a:t>He was supported by a </a:t>
            </a:r>
            <a:r>
              <a:rPr kumimoji="0" lang="en-US" altLang="en-US" sz="2800" b="1" i="0" u="none" strike="noStrike" kern="1200" cap="none" spc="0" normalizeH="0" baseline="0" noProof="0" dirty="0">
                <a:ln>
                  <a:noFill/>
                </a:ln>
                <a:effectLst/>
                <a:uLnTx/>
                <a:uFillTx/>
                <a:latin typeface="Sanserif"/>
                <a:cs typeface="+mn-cs"/>
              </a:rPr>
              <a:t>New Deal coalition</a:t>
            </a:r>
            <a:r>
              <a:rPr kumimoji="0" lang="en-US" altLang="en-US" sz="2800" b="0" i="0" u="none" strike="noStrike" kern="1200" cap="none" spc="0" normalizeH="0" baseline="0" noProof="0" dirty="0">
                <a:ln>
                  <a:noFill/>
                </a:ln>
                <a:effectLst/>
                <a:uLnTx/>
                <a:uFillTx/>
                <a:latin typeface="Sanserif"/>
                <a:cs typeface="+mn-cs"/>
              </a:rPr>
              <a:t>.</a:t>
            </a:r>
            <a:endParaRPr lang="en-US" altLang="en-US" sz="2800" b="0" i="0" u="none" strike="noStrike" kern="1200" cap="none" spc="0" normalizeH="0" baseline="0" noProof="0" dirty="0">
              <a:ln>
                <a:noFill/>
              </a:ln>
              <a:effectLst/>
              <a:uLnTx/>
              <a:uFillTx/>
              <a:latin typeface="Sanserif"/>
              <a:cs typeface="+mn-cs"/>
            </a:endParaRPr>
          </a:p>
          <a:p>
            <a:pPr marL="285750" marR="0" lvl="1"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effectLst/>
                <a:uLnTx/>
                <a:uFillTx/>
                <a:latin typeface="Sanserif"/>
                <a:cs typeface="+mn-cs"/>
              </a:rPr>
              <a:t>Southern Democrats, northern city dwellers, Catholics, unionized and blue-collar workers, African Americans, and women.</a:t>
            </a:r>
            <a:endParaRPr lang="en-US" altLang="en-US" sz="2400" b="0" i="0" u="none" strike="noStrike" kern="1200" cap="none" spc="0" normalizeH="0" baseline="0" noProof="0" dirty="0">
              <a:ln>
                <a:noFill/>
              </a:ln>
              <a:effectLst/>
              <a:uLnTx/>
              <a:uFillTx/>
              <a:latin typeface="Sanserif"/>
              <a:cs typeface="+mn-cs"/>
            </a:endParaRPr>
          </a:p>
        </p:txBody>
      </p:sp>
      <p:sp>
        <p:nvSpPr>
          <p:cNvPr id="5" name="Slide Number Placeholder 3">
            <a:extLst>
              <a:ext uri="{FF2B5EF4-FFF2-40B4-BE49-F238E27FC236}">
                <a16:creationId xmlns:a16="http://schemas.microsoft.com/office/drawing/2014/main" id="{28A2FA60-3E7D-498D-A0B3-69B8E5859437}"/>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pPr/>
              <a:t>33</a:t>
            </a:fld>
            <a:endParaRPr lang="en-US" dirty="0"/>
          </a:p>
        </p:txBody>
      </p:sp>
    </p:spTree>
    <p:extLst>
      <p:ext uri="{BB962C8B-B14F-4D97-AF65-F5344CB8AC3E}">
        <p14:creationId xmlns:p14="http://schemas.microsoft.com/office/powerpoint/2010/main" val="3505125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73521" y="216301"/>
            <a:ext cx="7179879" cy="1079099"/>
          </a:xfrm>
        </p:spPr>
        <p:txBody>
          <a:bodyPr>
            <a:noAutofit/>
          </a:bodyPr>
          <a:lstStyle/>
          <a:p>
            <a:r>
              <a:rPr lang="en-US" altLang="en-US" dirty="0">
                <a:solidFill>
                  <a:srgbClr val="C30C20"/>
                </a:solidFill>
                <a:latin typeface="Sanserif"/>
                <a:cs typeface="Arial"/>
              </a:rPr>
              <a:t>The Fifth Party System:</a:t>
            </a:r>
            <a:r>
              <a:rPr lang="en-US" altLang="en-US" dirty="0">
                <a:solidFill>
                  <a:srgbClr val="C30C20"/>
                </a:solidFill>
                <a:cs typeface="Arial"/>
              </a:rPr>
              <a:t> </a:t>
            </a:r>
            <a:r>
              <a:rPr lang="en-US" altLang="en-US" dirty="0">
                <a:solidFill>
                  <a:srgbClr val="C30C20"/>
                </a:solidFill>
                <a:latin typeface="Sanserif"/>
                <a:cs typeface="Arial"/>
              </a:rPr>
              <a:t>Democratic Dominance, 1932 to 1968 </a:t>
            </a:r>
            <a:r>
              <a:rPr lang="en-US" altLang="en-US" sz="1600" dirty="0">
                <a:solidFill>
                  <a:srgbClr val="C30C20"/>
                </a:solidFill>
                <a:latin typeface="Sanserif"/>
                <a:cs typeface="Arial"/>
              </a:rPr>
              <a:t>2</a:t>
            </a:r>
            <a:endParaRPr lang="en-US" b="0" noProof="1">
              <a:latin typeface="Sanserif"/>
              <a:cs typeface="Arial"/>
            </a:endParaRPr>
          </a:p>
        </p:txBody>
      </p:sp>
      <p:sp>
        <p:nvSpPr>
          <p:cNvPr id="9" name="Content Placeholder 2"/>
          <p:cNvSpPr>
            <a:spLocks noGrp="1"/>
          </p:cNvSpPr>
          <p:nvPr>
            <p:ph sz="quarter" idx="20"/>
          </p:nvPr>
        </p:nvSpPr>
        <p:spPr>
          <a:xfrm>
            <a:off x="509154" y="1374313"/>
            <a:ext cx="8177646" cy="5029200"/>
          </a:xfrm>
        </p:spPr>
        <p:txBody>
          <a:bodyPr rIns="0">
            <a:normAutofit/>
          </a:bodyPr>
          <a:lstStyle/>
          <a:p>
            <a:pPr lvl="0" defTabSz="457200">
              <a:spcBef>
                <a:spcPts val="2400"/>
              </a:spcBef>
              <a:spcAft>
                <a:spcPts val="0"/>
              </a:spcAft>
            </a:pPr>
            <a:r>
              <a:rPr lang="en-US" dirty="0">
                <a:solidFill>
                  <a:prstClr val="black"/>
                </a:solidFill>
                <a:latin typeface="Sanserif"/>
                <a:cs typeface="+mn-cs"/>
              </a:rPr>
              <a:t>Era of the Fifth Party System significantly opened up party politics and civic activity to more Americans.</a:t>
            </a:r>
          </a:p>
          <a:p>
            <a:pPr marL="285750" lvl="1" indent="-285750" defTabSz="457200">
              <a:spcBef>
                <a:spcPct val="20000"/>
              </a:spcBef>
              <a:spcAft>
                <a:spcPts val="0"/>
              </a:spcAft>
            </a:pPr>
            <a:r>
              <a:rPr lang="en-US" dirty="0">
                <a:solidFill>
                  <a:prstClr val="black"/>
                </a:solidFill>
                <a:latin typeface="Sanserif"/>
                <a:cs typeface="+mn-cs"/>
              </a:rPr>
              <a:t>FDR’s elections marked the first time that women and African Americans were courted by political parties.</a:t>
            </a:r>
          </a:p>
          <a:p>
            <a:pPr lvl="0" defTabSz="457200">
              <a:spcBef>
                <a:spcPts val="2400"/>
              </a:spcBef>
              <a:spcAft>
                <a:spcPts val="0"/>
              </a:spcAft>
            </a:pPr>
            <a:r>
              <a:rPr lang="en-US" altLang="en-US" dirty="0">
                <a:solidFill>
                  <a:prstClr val="black"/>
                </a:solidFill>
                <a:latin typeface="Sanserif"/>
                <a:cs typeface="+mn-cs"/>
              </a:rPr>
              <a:t>Eisenhower was the sole Republican president of the era.</a:t>
            </a:r>
          </a:p>
          <a:p>
            <a:pPr lvl="0" defTabSz="457200">
              <a:spcBef>
                <a:spcPts val="2400"/>
              </a:spcBef>
              <a:spcAft>
                <a:spcPts val="0"/>
              </a:spcAft>
            </a:pPr>
            <a:r>
              <a:rPr lang="en-US" altLang="en-US" dirty="0">
                <a:solidFill>
                  <a:prstClr val="black"/>
                </a:solidFill>
                <a:latin typeface="Sanserif"/>
                <a:cs typeface="+mn-cs"/>
              </a:rPr>
              <a:t>Democrats won the White House in 1960 and 1964, but events of the decade wreaked havoc on the party.</a:t>
            </a:r>
          </a:p>
          <a:p>
            <a:pPr marL="285750" lvl="1" indent="-285750" defTabSz="457200">
              <a:spcBef>
                <a:spcPct val="20000"/>
              </a:spcBef>
              <a:spcAft>
                <a:spcPts val="0"/>
              </a:spcAft>
            </a:pPr>
            <a:r>
              <a:rPr lang="en-US" altLang="en-US" dirty="0">
                <a:solidFill>
                  <a:prstClr val="black"/>
                </a:solidFill>
                <a:latin typeface="Sanserif"/>
                <a:cs typeface="+mn-cs"/>
              </a:rPr>
              <a:t>Deep divisions over the Vietnam War and civil rights for African Americans.</a:t>
            </a:r>
          </a:p>
        </p:txBody>
      </p:sp>
      <p:sp>
        <p:nvSpPr>
          <p:cNvPr id="10" name="Slide Number Placeholder 3"/>
          <p:cNvSpPr>
            <a:spLocks noGrp="1"/>
          </p:cNvSpPr>
          <p:nvPr>
            <p:ph type="sldNum" sz="quarter" idx="10"/>
          </p:nvPr>
        </p:nvSpPr>
        <p:spPr/>
        <p:txBody>
          <a:bodyPr/>
          <a:lstStyle/>
          <a:p>
            <a:fld id="{68151E55-6873-49E2-B8D5-2F265E6F1973}" type="slidenum">
              <a:rPr lang="en-US" smtClean="0"/>
              <a:pPr/>
              <a:t>34</a:t>
            </a:fld>
            <a:endParaRPr lang="en-US" dirty="0"/>
          </a:p>
        </p:txBody>
      </p:sp>
    </p:spTree>
    <p:extLst>
      <p:ext uri="{BB962C8B-B14F-4D97-AF65-F5344CB8AC3E}">
        <p14:creationId xmlns:p14="http://schemas.microsoft.com/office/powerpoint/2010/main" val="2287578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Arial" charset="0"/>
              </a:rPr>
              <a:t>A New Party System?</a:t>
            </a:r>
            <a:endParaRPr lang="en-US" b="0" noProof="1">
              <a:latin typeface="Sanserif"/>
            </a:endParaRPr>
          </a:p>
        </p:txBody>
      </p:sp>
      <p:sp>
        <p:nvSpPr>
          <p:cNvPr id="9" name="Content Placeholder 2"/>
          <p:cNvSpPr>
            <a:spLocks noGrp="1"/>
          </p:cNvSpPr>
          <p:nvPr>
            <p:ph sz="quarter" idx="20"/>
          </p:nvPr>
        </p:nvSpPr>
        <p:spPr>
          <a:xfrm>
            <a:off x="498803" y="1524000"/>
            <a:ext cx="8111797" cy="4800600"/>
          </a:xfrm>
        </p:spPr>
        <p:txBody>
          <a:bodyPr rIns="0">
            <a:normAutofit/>
          </a:bodyPr>
          <a:lstStyle/>
          <a:p>
            <a:pPr lvl="0" defTabSz="457200">
              <a:spcBef>
                <a:spcPts val="2400"/>
              </a:spcBef>
              <a:spcAft>
                <a:spcPts val="0"/>
              </a:spcAft>
            </a:pPr>
            <a:r>
              <a:rPr lang="en-US" dirty="0">
                <a:solidFill>
                  <a:prstClr val="black"/>
                </a:solidFill>
                <a:latin typeface="Sanserif"/>
                <a:cs typeface="+mn-cs"/>
              </a:rPr>
              <a:t>Donald Trump’s election in 2016 raises the question as to whether a new party system is emerging.</a:t>
            </a:r>
          </a:p>
          <a:p>
            <a:pPr lvl="0" defTabSz="457200">
              <a:spcBef>
                <a:spcPts val="2400"/>
              </a:spcBef>
              <a:spcAft>
                <a:spcPts val="0"/>
              </a:spcAft>
            </a:pPr>
            <a:r>
              <a:rPr lang="en-US" altLang="en-US" dirty="0">
                <a:solidFill>
                  <a:prstClr val="black"/>
                </a:solidFill>
                <a:latin typeface="Sanserif"/>
                <a:cs typeface="+mn-cs"/>
              </a:rPr>
              <a:t>Support for the idea:</a:t>
            </a:r>
          </a:p>
          <a:p>
            <a:pPr marL="285750" lvl="1" indent="-285750" defTabSz="457200">
              <a:spcBef>
                <a:spcPct val="20000"/>
              </a:spcBef>
              <a:spcAft>
                <a:spcPts val="0"/>
              </a:spcAft>
            </a:pPr>
            <a:r>
              <a:rPr lang="en-US" altLang="en-US" dirty="0">
                <a:solidFill>
                  <a:prstClr val="black"/>
                </a:solidFill>
                <a:latin typeface="Sanserif"/>
                <a:cs typeface="+mn-cs"/>
              </a:rPr>
              <a:t>Six Republican presidents since 1968.</a:t>
            </a:r>
          </a:p>
          <a:p>
            <a:pPr marL="285750" lvl="1" indent="-285750" defTabSz="457200">
              <a:spcBef>
                <a:spcPct val="20000"/>
              </a:spcBef>
              <a:spcAft>
                <a:spcPts val="0"/>
              </a:spcAft>
            </a:pPr>
            <a:r>
              <a:rPr lang="en-US" altLang="en-US" dirty="0">
                <a:solidFill>
                  <a:prstClr val="black"/>
                </a:solidFill>
                <a:latin typeface="Sanserif"/>
                <a:cs typeface="+mn-cs"/>
              </a:rPr>
              <a:t>Southern whites switching from Democrat to Republican.</a:t>
            </a:r>
          </a:p>
          <a:p>
            <a:pPr marL="285750" lvl="1" indent="-285750" defTabSz="457200">
              <a:spcBef>
                <a:spcPct val="20000"/>
              </a:spcBef>
              <a:spcAft>
                <a:spcPts val="0"/>
              </a:spcAft>
            </a:pPr>
            <a:r>
              <a:rPr lang="en-US" dirty="0">
                <a:solidFill>
                  <a:prstClr val="black"/>
                </a:solidFill>
                <a:latin typeface="Sanserif"/>
                <a:cs typeface="+mn-cs"/>
              </a:rPr>
              <a:t>Conservative Christians active in Republican politics.</a:t>
            </a:r>
            <a:endParaRPr lang="en-US" altLang="en-US" dirty="0">
              <a:solidFill>
                <a:prstClr val="black"/>
              </a:solidFill>
              <a:latin typeface="Sanserif"/>
              <a:cs typeface="+mn-cs"/>
            </a:endParaRPr>
          </a:p>
          <a:p>
            <a:pPr lvl="0" defTabSz="457200">
              <a:spcBef>
                <a:spcPts val="2400"/>
              </a:spcBef>
              <a:spcAft>
                <a:spcPts val="0"/>
              </a:spcAft>
            </a:pPr>
            <a:r>
              <a:rPr lang="en-US" altLang="en-US" dirty="0">
                <a:solidFill>
                  <a:prstClr val="black"/>
                </a:solidFill>
                <a:latin typeface="Sanserif"/>
                <a:cs typeface="+mn-cs"/>
              </a:rPr>
              <a:t>Additional characteristics of this new party system include </a:t>
            </a:r>
            <a:r>
              <a:rPr lang="en-US" altLang="en-US" i="1" dirty="0">
                <a:solidFill>
                  <a:prstClr val="black"/>
                </a:solidFill>
                <a:latin typeface="Sanserif"/>
                <a:cs typeface="+mn-cs"/>
              </a:rPr>
              <a:t>intense party competition </a:t>
            </a:r>
            <a:r>
              <a:rPr lang="en-US" altLang="en-US" dirty="0">
                <a:solidFill>
                  <a:prstClr val="black"/>
                </a:solidFill>
                <a:latin typeface="Sanserif"/>
                <a:cs typeface="+mn-cs"/>
              </a:rPr>
              <a:t>and </a:t>
            </a:r>
            <a:r>
              <a:rPr lang="en-US" altLang="en-US" i="1" dirty="0">
                <a:solidFill>
                  <a:prstClr val="black"/>
                </a:solidFill>
                <a:latin typeface="Sanserif"/>
                <a:cs typeface="+mn-cs"/>
              </a:rPr>
              <a:t>divided government.</a:t>
            </a:r>
            <a:endParaRPr lang="en-US" altLang="en-US" dirty="0">
              <a:solidFill>
                <a:prstClr val="black"/>
              </a:solidFill>
              <a:latin typeface="Sanserif"/>
              <a:cs typeface="+mn-cs"/>
            </a:endParaRPr>
          </a:p>
        </p:txBody>
      </p:sp>
      <p:sp>
        <p:nvSpPr>
          <p:cNvPr id="10" name="Slide Number Placeholder 3"/>
          <p:cNvSpPr>
            <a:spLocks noGrp="1"/>
          </p:cNvSpPr>
          <p:nvPr>
            <p:ph type="sldNum" sz="quarter" idx="10"/>
          </p:nvPr>
        </p:nvSpPr>
        <p:spPr/>
        <p:txBody>
          <a:bodyPr/>
          <a:lstStyle/>
          <a:p>
            <a:fld id="{68151E55-6873-49E2-B8D5-2F265E6F1973}" type="slidenum">
              <a:rPr lang="en-US" smtClean="0"/>
              <a:pPr/>
              <a:t>35</a:t>
            </a:fld>
            <a:endParaRPr lang="en-US" dirty="0"/>
          </a:p>
        </p:txBody>
      </p:sp>
    </p:spTree>
    <p:extLst>
      <p:ext uri="{BB962C8B-B14F-4D97-AF65-F5344CB8AC3E}">
        <p14:creationId xmlns:p14="http://schemas.microsoft.com/office/powerpoint/2010/main" val="4050998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28700" y="198784"/>
            <a:ext cx="7124700" cy="1143000"/>
          </a:xfrm>
        </p:spPr>
        <p:txBody>
          <a:bodyPr>
            <a:noAutofit/>
          </a:bodyPr>
          <a:lstStyle/>
          <a:p>
            <a:r>
              <a:rPr lang="en-US" altLang="en-US" dirty="0">
                <a:solidFill>
                  <a:srgbClr val="C30C20"/>
                </a:solidFill>
                <a:latin typeface="Sanserif"/>
                <a:cs typeface="+mj-cs"/>
              </a:rPr>
              <a:t>The Party System Today: In Decline, in Resurgence, or a Post-Party Era?</a:t>
            </a:r>
            <a:endParaRPr lang="en-US" b="0" noProof="1">
              <a:latin typeface="Sanserif"/>
            </a:endParaRPr>
          </a:p>
        </p:txBody>
      </p:sp>
      <p:sp>
        <p:nvSpPr>
          <p:cNvPr id="9" name="Content Placeholder 2"/>
          <p:cNvSpPr>
            <a:spLocks noGrp="1"/>
          </p:cNvSpPr>
          <p:nvPr>
            <p:ph sz="quarter" idx="20"/>
          </p:nvPr>
        </p:nvSpPr>
        <p:spPr>
          <a:xfrm>
            <a:off x="342900" y="1524000"/>
            <a:ext cx="8458200" cy="5029200"/>
          </a:xfrm>
        </p:spPr>
        <p:txBody>
          <a:bodyPr rIns="0">
            <a:normAutofit/>
          </a:bodyPr>
          <a:lstStyle/>
          <a:p>
            <a:pPr lvl="0" defTabSz="457200">
              <a:spcBef>
                <a:spcPts val="2400"/>
              </a:spcBef>
              <a:spcAft>
                <a:spcPts val="0"/>
              </a:spcAft>
            </a:pPr>
            <a:r>
              <a:rPr lang="en-US" dirty="0">
                <a:solidFill>
                  <a:prstClr val="black"/>
                </a:solidFill>
                <a:latin typeface="Sanserif"/>
                <a:cs typeface="+mn-cs"/>
              </a:rPr>
              <a:t>Do the changes signify an end to party control in American politics?</a:t>
            </a:r>
          </a:p>
          <a:p>
            <a:pPr lvl="0" defTabSz="457200">
              <a:spcBef>
                <a:spcPts val="2400"/>
              </a:spcBef>
              <a:spcAft>
                <a:spcPts val="0"/>
              </a:spcAft>
            </a:pPr>
            <a:r>
              <a:rPr lang="en-US" dirty="0">
                <a:solidFill>
                  <a:prstClr val="black"/>
                </a:solidFill>
                <a:latin typeface="Sanserif"/>
                <a:cs typeface="+mn-cs"/>
              </a:rPr>
              <a:t>Can political parties adapt to the altered environment and find new sources of power?</a:t>
            </a:r>
          </a:p>
        </p:txBody>
      </p:sp>
      <p:sp>
        <p:nvSpPr>
          <p:cNvPr id="10" name="Slide Number Placeholder 3"/>
          <p:cNvSpPr>
            <a:spLocks noGrp="1"/>
          </p:cNvSpPr>
          <p:nvPr>
            <p:ph type="sldNum" sz="quarter" idx="10"/>
          </p:nvPr>
        </p:nvSpPr>
        <p:spPr/>
        <p:txBody>
          <a:bodyPr/>
          <a:lstStyle/>
          <a:p>
            <a:fld id="{68151E55-6873-49E2-B8D5-2F265E6F1973}" type="slidenum">
              <a:rPr lang="en-US" smtClean="0"/>
              <a:pPr/>
              <a:t>36</a:t>
            </a:fld>
            <a:endParaRPr lang="en-US" dirty="0"/>
          </a:p>
        </p:txBody>
      </p:sp>
    </p:spTree>
    <p:extLst>
      <p:ext uri="{BB962C8B-B14F-4D97-AF65-F5344CB8AC3E}">
        <p14:creationId xmlns:p14="http://schemas.microsoft.com/office/powerpoint/2010/main" val="1909082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228600"/>
            <a:ext cx="5673668" cy="808384"/>
          </a:xfrm>
        </p:spPr>
        <p:txBody>
          <a:bodyPr>
            <a:noAutofit/>
          </a:bodyPr>
          <a:lstStyle/>
          <a:p>
            <a:r>
              <a:rPr lang="en-US" altLang="en-US" dirty="0">
                <a:solidFill>
                  <a:srgbClr val="C30C20"/>
                </a:solidFill>
                <a:latin typeface="Sanserif"/>
                <a:cs typeface="Arial" charset="0"/>
              </a:rPr>
              <a:t>The Party’s Over</a:t>
            </a:r>
            <a:endParaRPr lang="en-US" b="0" noProof="1">
              <a:latin typeface="Sanserif"/>
            </a:endParaRPr>
          </a:p>
        </p:txBody>
      </p:sp>
      <p:sp>
        <p:nvSpPr>
          <p:cNvPr id="9" name="Content Placeholder 2"/>
          <p:cNvSpPr>
            <a:spLocks noGrp="1"/>
          </p:cNvSpPr>
          <p:nvPr>
            <p:ph sz="quarter" idx="20"/>
          </p:nvPr>
        </p:nvSpPr>
        <p:spPr>
          <a:xfrm>
            <a:off x="550110" y="1310640"/>
            <a:ext cx="7908090" cy="5318760"/>
          </a:xfrm>
        </p:spPr>
        <p:txBody>
          <a:bodyPr rIns="0">
            <a:normAutofit/>
          </a:bodyPr>
          <a:lstStyle/>
          <a:p>
            <a:pPr lvl="0" defTabSz="457200">
              <a:spcBef>
                <a:spcPts val="2400"/>
              </a:spcBef>
              <a:spcAft>
                <a:spcPts val="0"/>
              </a:spcAft>
            </a:pPr>
            <a:r>
              <a:rPr lang="en-US" dirty="0">
                <a:solidFill>
                  <a:prstClr val="black"/>
                </a:solidFill>
                <a:latin typeface="Sanserif"/>
                <a:cs typeface="+mn-cs"/>
              </a:rPr>
              <a:t>Some scholars note the declining power of political parties make them essentially impotent.</a:t>
            </a:r>
          </a:p>
          <a:p>
            <a:pPr marL="0" lvl="1" indent="0" defTabSz="457200">
              <a:spcBef>
                <a:spcPct val="20000"/>
              </a:spcBef>
              <a:spcAft>
                <a:spcPts val="0"/>
              </a:spcAft>
              <a:buNone/>
            </a:pPr>
            <a:r>
              <a:rPr lang="en-US" dirty="0">
                <a:solidFill>
                  <a:prstClr val="black"/>
                </a:solidFill>
                <a:latin typeface="Sanserif"/>
                <a:cs typeface="+mn-cs"/>
              </a:rPr>
              <a:t>Party loyalty has decreased.</a:t>
            </a:r>
          </a:p>
          <a:p>
            <a:pPr marL="342900" lvl="1" indent="-342900" defTabSz="457200">
              <a:spcBef>
                <a:spcPct val="20000"/>
              </a:spcBef>
              <a:spcAft>
                <a:spcPts val="0"/>
              </a:spcAft>
            </a:pPr>
            <a:r>
              <a:rPr lang="en-US" altLang="en-US" sz="2000" dirty="0">
                <a:solidFill>
                  <a:prstClr val="black"/>
                </a:solidFill>
                <a:latin typeface="Sanserif"/>
                <a:cs typeface="+mn-cs"/>
              </a:rPr>
              <a:t>Elimination of political patronage and spoils.</a:t>
            </a:r>
          </a:p>
          <a:p>
            <a:pPr marL="342900" lvl="1" indent="-342900" defTabSz="457200">
              <a:spcBef>
                <a:spcPct val="20000"/>
              </a:spcBef>
              <a:spcAft>
                <a:spcPts val="0"/>
              </a:spcAft>
            </a:pPr>
            <a:r>
              <a:rPr lang="en-US" altLang="en-US" sz="2000" dirty="0">
                <a:solidFill>
                  <a:prstClr val="black"/>
                </a:solidFill>
                <a:latin typeface="Sanserif"/>
                <a:cs typeface="+mn-cs"/>
              </a:rPr>
              <a:t>Government has a greatly increased role in providing social welfare benefits that had previously been a function of the parties.</a:t>
            </a:r>
          </a:p>
          <a:p>
            <a:pPr marL="0" lvl="1" indent="0" defTabSz="457200">
              <a:spcBef>
                <a:spcPct val="20000"/>
              </a:spcBef>
              <a:spcAft>
                <a:spcPts val="0"/>
              </a:spcAft>
              <a:buNone/>
            </a:pPr>
            <a:r>
              <a:rPr lang="en-US" altLang="en-US" b="1" dirty="0">
                <a:solidFill>
                  <a:prstClr val="black"/>
                </a:solidFill>
                <a:latin typeface="Sanserif"/>
                <a:cs typeface="+mn-cs"/>
              </a:rPr>
              <a:t>Primary elections</a:t>
            </a:r>
            <a:r>
              <a:rPr lang="en-US" altLang="en-US" dirty="0">
                <a:solidFill>
                  <a:prstClr val="black"/>
                </a:solidFill>
                <a:latin typeface="Sanserif"/>
                <a:cs typeface="+mn-cs"/>
              </a:rPr>
              <a:t>: voters, not party bosses, choose candidates.</a:t>
            </a:r>
          </a:p>
          <a:p>
            <a:pPr marL="0" lvl="1" indent="0" defTabSz="457200">
              <a:spcBef>
                <a:spcPct val="20000"/>
              </a:spcBef>
              <a:spcAft>
                <a:spcPts val="0"/>
              </a:spcAft>
              <a:buNone/>
            </a:pPr>
            <a:r>
              <a:rPr lang="en-US" altLang="en-US" dirty="0">
                <a:solidFill>
                  <a:prstClr val="black"/>
                </a:solidFill>
                <a:latin typeface="Sanserif"/>
                <a:cs typeface="+mn-cs"/>
              </a:rPr>
              <a:t>Voters now rely on media sources for information.</a:t>
            </a:r>
          </a:p>
          <a:p>
            <a:pPr marL="0" lvl="1" indent="0" defTabSz="457200">
              <a:spcBef>
                <a:spcPct val="20000"/>
              </a:spcBef>
              <a:spcAft>
                <a:spcPts val="0"/>
              </a:spcAft>
              <a:buNone/>
            </a:pPr>
            <a:r>
              <a:rPr lang="en-US" altLang="en-US" b="1" dirty="0">
                <a:solidFill>
                  <a:prstClr val="black"/>
                </a:solidFill>
                <a:latin typeface="Sanserif"/>
                <a:cs typeface="+mn-cs"/>
              </a:rPr>
              <a:t>Candidate-centered campaigns</a:t>
            </a:r>
            <a:r>
              <a:rPr lang="en-US" altLang="en-US" dirty="0">
                <a:solidFill>
                  <a:prstClr val="black"/>
                </a:solidFill>
                <a:latin typeface="Sanserif"/>
                <a:cs typeface="+mn-cs"/>
              </a:rPr>
              <a:t>,</a:t>
            </a:r>
            <a:r>
              <a:rPr lang="en-US" altLang="en-US" b="1" dirty="0">
                <a:solidFill>
                  <a:prstClr val="black"/>
                </a:solidFill>
                <a:latin typeface="Sanserif"/>
                <a:cs typeface="+mn-cs"/>
              </a:rPr>
              <a:t> </a:t>
            </a:r>
            <a:r>
              <a:rPr lang="en-US" altLang="en-US" dirty="0">
                <a:solidFill>
                  <a:prstClr val="black"/>
                </a:solidFill>
                <a:latin typeface="Sanserif"/>
                <a:cs typeface="+mn-cs"/>
              </a:rPr>
              <a:t>where the individual is the focus and not the party slate, have further weakened parties.</a:t>
            </a:r>
          </a:p>
          <a:p>
            <a:pPr marL="342900" lvl="1" indent="-342900" defTabSz="457200">
              <a:spcBef>
                <a:spcPct val="20000"/>
              </a:spcBef>
              <a:spcAft>
                <a:spcPts val="0"/>
              </a:spcAft>
            </a:pPr>
            <a:r>
              <a:rPr lang="en-US" altLang="en-US" sz="2000" b="1" i="1" dirty="0">
                <a:solidFill>
                  <a:prstClr val="black"/>
                </a:solidFill>
                <a:latin typeface="Sanserif"/>
                <a:cs typeface="+mn-cs"/>
              </a:rPr>
              <a:t>Citizens United v. FEC </a:t>
            </a:r>
            <a:r>
              <a:rPr lang="en-US" altLang="en-US" sz="2000" dirty="0">
                <a:solidFill>
                  <a:prstClr val="black"/>
                </a:solidFill>
                <a:latin typeface="Sanserif"/>
                <a:cs typeface="+mn-cs"/>
              </a:rPr>
              <a:t>paved the way for an explosion of campaign spending by independent groups.</a:t>
            </a:r>
          </a:p>
        </p:txBody>
      </p:sp>
      <p:sp>
        <p:nvSpPr>
          <p:cNvPr id="10" name="Slide Number Placeholder 3"/>
          <p:cNvSpPr>
            <a:spLocks noGrp="1"/>
          </p:cNvSpPr>
          <p:nvPr>
            <p:ph type="sldNum" sz="quarter" idx="10"/>
          </p:nvPr>
        </p:nvSpPr>
        <p:spPr/>
        <p:txBody>
          <a:bodyPr/>
          <a:lstStyle/>
          <a:p>
            <a:fld id="{68151E55-6873-49E2-B8D5-2F265E6F1973}" type="slidenum">
              <a:rPr lang="en-US" smtClean="0"/>
              <a:pPr/>
              <a:t>37</a:t>
            </a:fld>
            <a:endParaRPr lang="en-US" dirty="0"/>
          </a:p>
        </p:txBody>
      </p:sp>
    </p:spTree>
    <p:extLst>
      <p:ext uri="{BB962C8B-B14F-4D97-AF65-F5344CB8AC3E}">
        <p14:creationId xmlns:p14="http://schemas.microsoft.com/office/powerpoint/2010/main" val="2911307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524000" y="304800"/>
            <a:ext cx="6134100" cy="836093"/>
          </a:xfrm>
        </p:spPr>
        <p:txBody>
          <a:bodyPr/>
          <a:lstStyle/>
          <a:p>
            <a:r>
              <a:rPr lang="en-US" altLang="en-US" dirty="0">
                <a:solidFill>
                  <a:srgbClr val="C30C20"/>
                </a:solidFill>
                <a:latin typeface="Sanserif"/>
                <a:cs typeface="+mj-cs"/>
              </a:rPr>
              <a:t>The Party’s Just Begun</a:t>
            </a:r>
            <a:endParaRPr lang="en-US" dirty="0">
              <a:latin typeface="Sanserif"/>
            </a:endParaRPr>
          </a:p>
        </p:txBody>
      </p:sp>
      <p:sp>
        <p:nvSpPr>
          <p:cNvPr id="11" name="Content Placeholder 2"/>
          <p:cNvSpPr>
            <a:spLocks noGrp="1"/>
          </p:cNvSpPr>
          <p:nvPr>
            <p:ph sz="quarter" idx="20"/>
          </p:nvPr>
        </p:nvSpPr>
        <p:spPr>
          <a:xfrm>
            <a:off x="564055" y="1676400"/>
            <a:ext cx="8275145" cy="4800600"/>
          </a:xfrm>
        </p:spPr>
        <p:txBody>
          <a:bodyPr/>
          <a:lstStyle/>
          <a:p>
            <a:pPr lvl="0" defTabSz="457200">
              <a:spcBef>
                <a:spcPts val="2400"/>
              </a:spcBef>
              <a:spcAft>
                <a:spcPts val="0"/>
              </a:spcAft>
            </a:pPr>
            <a:r>
              <a:rPr lang="en-US" altLang="en-US" dirty="0">
                <a:solidFill>
                  <a:prstClr val="black"/>
                </a:solidFill>
                <a:latin typeface="Sanserif"/>
                <a:cs typeface="+mn-cs"/>
              </a:rPr>
              <a:t>Others disagree that parties’ prime has passed.</a:t>
            </a:r>
          </a:p>
          <a:p>
            <a:pPr lvl="0" defTabSz="457200">
              <a:spcBef>
                <a:spcPts val="2400"/>
              </a:spcBef>
              <a:spcAft>
                <a:spcPts val="0"/>
              </a:spcAft>
            </a:pPr>
            <a:r>
              <a:rPr lang="en-US" altLang="en-US" dirty="0">
                <a:solidFill>
                  <a:prstClr val="black"/>
                </a:solidFill>
                <a:latin typeface="Sanserif"/>
                <a:cs typeface="+mn-cs"/>
              </a:rPr>
              <a:t>According to this view, the parties’ ability to rebound is alive and well.</a:t>
            </a:r>
          </a:p>
          <a:p>
            <a:pPr lvl="0" defTabSz="457200">
              <a:spcBef>
                <a:spcPts val="2400"/>
              </a:spcBef>
              <a:spcAft>
                <a:spcPts val="0"/>
              </a:spcAft>
            </a:pPr>
            <a:r>
              <a:rPr lang="en-US" altLang="en-US" dirty="0">
                <a:solidFill>
                  <a:prstClr val="black"/>
                </a:solidFill>
                <a:latin typeface="Sanserif"/>
                <a:cs typeface="+mn-cs"/>
              </a:rPr>
              <a:t>These scholars argue that continued dominance of two political parties in the United States is likely.</a:t>
            </a:r>
          </a:p>
          <a:p>
            <a:pPr lvl="0" defTabSz="457200">
              <a:spcBef>
                <a:spcPts val="2400"/>
              </a:spcBef>
              <a:spcAft>
                <a:spcPts val="0"/>
              </a:spcAft>
            </a:pPr>
            <a:r>
              <a:rPr lang="en-US" altLang="en-US" dirty="0">
                <a:solidFill>
                  <a:prstClr val="black"/>
                </a:solidFill>
                <a:latin typeface="Sanserif"/>
                <a:cs typeface="+mn-cs"/>
              </a:rPr>
              <a:t>Scholars also cite the lack of viable alternatives to the two-party system.</a:t>
            </a:r>
          </a:p>
        </p:txBody>
      </p:sp>
      <p:sp>
        <p:nvSpPr>
          <p:cNvPr id="7" name="Slide Number Placeholder 3"/>
          <p:cNvSpPr>
            <a:spLocks noGrp="1"/>
          </p:cNvSpPr>
          <p:nvPr>
            <p:ph type="sldNum" sz="quarter" idx="10"/>
          </p:nvPr>
        </p:nvSpPr>
        <p:spPr/>
        <p:txBody>
          <a:bodyPr/>
          <a:lstStyle/>
          <a:p>
            <a:fld id="{68151E55-6873-49E2-B8D5-2F265E6F1973}" type="slidenum">
              <a:rPr lang="en-US" smtClean="0"/>
              <a:pPr/>
              <a:t>38</a:t>
            </a:fld>
            <a:endParaRPr lang="en-US" dirty="0"/>
          </a:p>
        </p:txBody>
      </p:sp>
    </p:spTree>
    <p:extLst>
      <p:ext uri="{BB962C8B-B14F-4D97-AF65-F5344CB8AC3E}">
        <p14:creationId xmlns:p14="http://schemas.microsoft.com/office/powerpoint/2010/main" val="1890477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ltLang="en-US" dirty="0">
                <a:solidFill>
                  <a:srgbClr val="C30C20"/>
                </a:solidFill>
                <a:latin typeface="Sanserif"/>
                <a:cs typeface="+mj-cs"/>
              </a:rPr>
              <a:t>A Post-Party Era?</a:t>
            </a:r>
            <a:endParaRPr lang="en-US" dirty="0">
              <a:latin typeface="Sanserif"/>
            </a:endParaRPr>
          </a:p>
        </p:txBody>
      </p:sp>
      <p:sp>
        <p:nvSpPr>
          <p:cNvPr id="11" name="Content Placeholder 2"/>
          <p:cNvSpPr>
            <a:spLocks noGrp="1"/>
          </p:cNvSpPr>
          <p:nvPr>
            <p:ph sz="quarter" idx="20"/>
          </p:nvPr>
        </p:nvSpPr>
        <p:spPr>
          <a:xfrm>
            <a:off x="622300" y="1524000"/>
            <a:ext cx="8140700" cy="4800600"/>
          </a:xfrm>
        </p:spPr>
        <p:txBody>
          <a:bodyPr/>
          <a:lstStyle/>
          <a:p>
            <a:pPr lvl="0" defTabSz="457200">
              <a:spcBef>
                <a:spcPts val="2400"/>
              </a:spcBef>
              <a:spcAft>
                <a:spcPts val="0"/>
              </a:spcAft>
            </a:pPr>
            <a:r>
              <a:rPr lang="en-US" altLang="en-US" dirty="0">
                <a:solidFill>
                  <a:prstClr val="black"/>
                </a:solidFill>
                <a:latin typeface="Sanserif"/>
                <a:cs typeface="+mn-cs"/>
              </a:rPr>
              <a:t>Notable characteristics of a new party system:</a:t>
            </a:r>
          </a:p>
          <a:p>
            <a:pPr marL="285750" lvl="1" indent="-285750" defTabSz="457200">
              <a:spcBef>
                <a:spcPct val="20000"/>
              </a:spcBef>
              <a:spcAft>
                <a:spcPts val="0"/>
              </a:spcAft>
            </a:pPr>
            <a:r>
              <a:rPr lang="en-US" altLang="en-US" b="1" dirty="0" err="1">
                <a:solidFill>
                  <a:prstClr val="black"/>
                </a:solidFill>
                <a:latin typeface="Sanserif"/>
                <a:cs typeface="+mn-cs"/>
              </a:rPr>
              <a:t>Dealignment</a:t>
            </a:r>
            <a:r>
              <a:rPr lang="en-US" altLang="en-US" dirty="0">
                <a:solidFill>
                  <a:prstClr val="black"/>
                </a:solidFill>
                <a:latin typeface="Sanserif"/>
                <a:cs typeface="+mn-cs"/>
              </a:rPr>
              <a:t>: voters identifying as independent.</a:t>
            </a:r>
          </a:p>
          <a:p>
            <a:pPr marL="285750" lvl="1" indent="-285750" defTabSz="457200">
              <a:spcBef>
                <a:spcPct val="20000"/>
              </a:spcBef>
              <a:spcAft>
                <a:spcPts val="0"/>
              </a:spcAft>
            </a:pPr>
            <a:r>
              <a:rPr lang="en-US" altLang="en-US" b="1" dirty="0">
                <a:solidFill>
                  <a:prstClr val="black"/>
                </a:solidFill>
                <a:latin typeface="Sanserif"/>
                <a:cs typeface="+mn-cs"/>
              </a:rPr>
              <a:t>Ticket splitting</a:t>
            </a:r>
            <a:r>
              <a:rPr lang="en-US" altLang="en-US" dirty="0">
                <a:solidFill>
                  <a:prstClr val="black"/>
                </a:solidFill>
                <a:latin typeface="Sanserif"/>
                <a:cs typeface="+mn-cs"/>
              </a:rPr>
              <a:t>: voting for candidates of more than one party.</a:t>
            </a:r>
          </a:p>
          <a:p>
            <a:pPr lvl="0" defTabSz="457200">
              <a:spcBef>
                <a:spcPts val="2400"/>
              </a:spcBef>
              <a:spcAft>
                <a:spcPts val="0"/>
              </a:spcAft>
            </a:pPr>
            <a:r>
              <a:rPr lang="en-US" altLang="en-US" dirty="0">
                <a:solidFill>
                  <a:prstClr val="black"/>
                </a:solidFill>
                <a:latin typeface="Sanserif"/>
                <a:cs typeface="+mn-cs"/>
              </a:rPr>
              <a:t>Candidate-centered politics have grown in importance since 1968.</a:t>
            </a:r>
          </a:p>
          <a:p>
            <a:pPr marL="285750" lvl="1" indent="-285750" defTabSz="457200">
              <a:spcBef>
                <a:spcPct val="20000"/>
              </a:spcBef>
              <a:spcAft>
                <a:spcPts val="0"/>
              </a:spcAft>
            </a:pPr>
            <a:r>
              <a:rPr lang="en-US" altLang="en-US" dirty="0">
                <a:solidFill>
                  <a:prstClr val="black"/>
                </a:solidFill>
                <a:latin typeface="Sanserif"/>
                <a:cs typeface="+mn-cs"/>
              </a:rPr>
              <a:t>Rise of </a:t>
            </a:r>
            <a:r>
              <a:rPr lang="en-US" altLang="en-US" b="1" dirty="0">
                <a:solidFill>
                  <a:prstClr val="black"/>
                </a:solidFill>
                <a:latin typeface="Sanserif"/>
                <a:cs typeface="+mn-cs"/>
              </a:rPr>
              <a:t>candidate committees</a:t>
            </a:r>
            <a:r>
              <a:rPr lang="en-US" altLang="en-US" dirty="0">
                <a:solidFill>
                  <a:prstClr val="black"/>
                </a:solidFill>
                <a:latin typeface="Sanserif"/>
                <a:cs typeface="+mn-cs"/>
              </a:rPr>
              <a:t>: organizations candidates form to support their individual election.</a:t>
            </a:r>
          </a:p>
        </p:txBody>
      </p:sp>
      <p:sp>
        <p:nvSpPr>
          <p:cNvPr id="5" name="Slide Number Placeholder 3">
            <a:extLst>
              <a:ext uri="{FF2B5EF4-FFF2-40B4-BE49-F238E27FC236}">
                <a16:creationId xmlns:a16="http://schemas.microsoft.com/office/drawing/2014/main" id="{15D29A48-4C10-43BA-B064-3CCFA24412D1}"/>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pPr/>
              <a:t>39</a:t>
            </a:fld>
            <a:endParaRPr lang="en-US" dirty="0"/>
          </a:p>
        </p:txBody>
      </p:sp>
    </p:spTree>
    <p:extLst>
      <p:ext uri="{BB962C8B-B14F-4D97-AF65-F5344CB8AC3E}">
        <p14:creationId xmlns:p14="http://schemas.microsoft.com/office/powerpoint/2010/main" val="2298122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115300" cy="1143000"/>
          </a:xfrm>
        </p:spPr>
        <p:txBody>
          <a:bodyPr>
            <a:noAutofit/>
          </a:bodyPr>
          <a:lstStyle/>
          <a:p>
            <a:r>
              <a:rPr lang="en-US" dirty="0">
                <a:solidFill>
                  <a:srgbClr val="C30C20"/>
                </a:solidFill>
                <a:latin typeface="Sanserif"/>
                <a:cs typeface="+mj-cs"/>
              </a:rPr>
              <a:t>The Republican Party in the Era of President Trump</a:t>
            </a:r>
            <a:endParaRPr lang="en-US" b="0" noProof="1">
              <a:latin typeface="Sanserif"/>
            </a:endParaRPr>
          </a:p>
        </p:txBody>
      </p:sp>
      <p:sp>
        <p:nvSpPr>
          <p:cNvPr id="9" name="Content Placeholder 2"/>
          <p:cNvSpPr>
            <a:spLocks noGrp="1"/>
          </p:cNvSpPr>
          <p:nvPr>
            <p:ph sz="quarter" idx="20"/>
          </p:nvPr>
        </p:nvSpPr>
        <p:spPr>
          <a:xfrm>
            <a:off x="457200" y="1600200"/>
            <a:ext cx="8075034" cy="4800600"/>
          </a:xfrm>
        </p:spPr>
        <p:txBody>
          <a:bodyPr/>
          <a:lstStyle/>
          <a:p>
            <a:pPr lvl="0" defTabSz="457200">
              <a:spcBef>
                <a:spcPts val="2400"/>
              </a:spcBef>
              <a:spcAft>
                <a:spcPts val="0"/>
              </a:spcAft>
            </a:pPr>
            <a:r>
              <a:rPr lang="en-US" dirty="0">
                <a:solidFill>
                  <a:prstClr val="black"/>
                </a:solidFill>
                <a:latin typeface="Sanserif"/>
                <a:cs typeface="+mn-cs"/>
              </a:rPr>
              <a:t>Republican Party has struggled to win the public’s approval for more than a decade.</a:t>
            </a:r>
          </a:p>
          <a:p>
            <a:pPr marL="285750" lvl="1" indent="-285750" defTabSz="457200">
              <a:spcBef>
                <a:spcPct val="20000"/>
              </a:spcBef>
              <a:spcAft>
                <a:spcPts val="0"/>
              </a:spcAft>
            </a:pPr>
            <a:r>
              <a:rPr lang="en-US" dirty="0">
                <a:solidFill>
                  <a:prstClr val="black"/>
                </a:solidFill>
                <a:latin typeface="Sanserif"/>
                <a:cs typeface="+mn-cs"/>
              </a:rPr>
              <a:t>Approval rebounded somewhat with the election of Donald Trump but still hovers between 35 percent and 45 percent.</a:t>
            </a:r>
          </a:p>
          <a:p>
            <a:pPr lvl="0" defTabSz="457200">
              <a:spcBef>
                <a:spcPts val="2400"/>
              </a:spcBef>
              <a:spcAft>
                <a:spcPts val="0"/>
              </a:spcAft>
            </a:pPr>
            <a:r>
              <a:rPr lang="en-US" dirty="0">
                <a:solidFill>
                  <a:prstClr val="black"/>
                </a:solidFill>
                <a:latin typeface="Sanserif"/>
                <a:cs typeface="+mn-cs"/>
              </a:rPr>
              <a:t>One problem is increasing factionalization.</a:t>
            </a:r>
          </a:p>
          <a:p>
            <a:pPr marL="285750" lvl="1" indent="-285750" defTabSz="457200">
              <a:spcBef>
                <a:spcPct val="20000"/>
              </a:spcBef>
              <a:spcAft>
                <a:spcPts val="0"/>
              </a:spcAft>
            </a:pPr>
            <a:r>
              <a:rPr lang="en-US" dirty="0">
                <a:solidFill>
                  <a:prstClr val="black"/>
                </a:solidFill>
                <a:latin typeface="Sanserif"/>
                <a:cs typeface="+mn-cs"/>
              </a:rPr>
              <a:t>Increasing conservatism and the </a:t>
            </a:r>
            <a:r>
              <a:rPr lang="en-US" b="1" dirty="0">
                <a:solidFill>
                  <a:prstClr val="black"/>
                </a:solidFill>
                <a:latin typeface="Sanserif"/>
                <a:cs typeface="+mn-cs"/>
              </a:rPr>
              <a:t>Tea Party movement</a:t>
            </a:r>
            <a:r>
              <a:rPr lang="en-US" dirty="0">
                <a:solidFill>
                  <a:prstClr val="black"/>
                </a:solidFill>
                <a:latin typeface="Sanserif"/>
                <a:cs typeface="+mn-cs"/>
              </a:rPr>
              <a:t> have often prevented compromise.</a:t>
            </a:r>
          </a:p>
          <a:p>
            <a:pPr marL="285750" lvl="1" indent="-285750" defTabSz="457200">
              <a:spcBef>
                <a:spcPct val="20000"/>
              </a:spcBef>
              <a:spcAft>
                <a:spcPts val="0"/>
              </a:spcAft>
            </a:pPr>
            <a:r>
              <a:rPr lang="en-US" dirty="0">
                <a:solidFill>
                  <a:prstClr val="black"/>
                </a:solidFill>
                <a:latin typeface="Sanserif"/>
                <a:cs typeface="+mn-cs"/>
              </a:rPr>
              <a:t>President Trump’s derogatory rhetoric disparaging various groups is seen as a rejection of the </a:t>
            </a:r>
            <a:r>
              <a:rPr lang="en-US" b="1" dirty="0">
                <a:solidFill>
                  <a:prstClr val="black"/>
                </a:solidFill>
                <a:latin typeface="Sanserif"/>
                <a:cs typeface="+mn-cs"/>
              </a:rPr>
              <a:t>big tent principle </a:t>
            </a:r>
            <a:r>
              <a:rPr lang="en-US" dirty="0">
                <a:solidFill>
                  <a:prstClr val="black"/>
                </a:solidFill>
                <a:latin typeface="Sanserif"/>
                <a:cs typeface="+mn-cs"/>
              </a:rPr>
              <a:t>that had previously been a successful strategy for the party.</a:t>
            </a:r>
          </a:p>
        </p:txBody>
      </p:sp>
      <p:sp>
        <p:nvSpPr>
          <p:cNvPr id="10" name="Slide Number Placeholder 3"/>
          <p:cNvSpPr>
            <a:spLocks noGrp="1"/>
          </p:cNvSpPr>
          <p:nvPr>
            <p:ph type="sldNum" sz="quarter" idx="10"/>
          </p:nvPr>
        </p:nvSpPr>
        <p:spPr/>
        <p:txBody>
          <a:bodyPr/>
          <a:lstStyle/>
          <a:p>
            <a:fld id="{68151E55-6873-49E2-B8D5-2F265E6F1973}" type="slidenum">
              <a:rPr lang="en-US" smtClean="0"/>
              <a:pPr/>
              <a:t>4</a:t>
            </a:fld>
            <a:endParaRPr lang="en-US" dirty="0"/>
          </a:p>
        </p:txBody>
      </p:sp>
    </p:spTree>
    <p:extLst>
      <p:ext uri="{BB962C8B-B14F-4D97-AF65-F5344CB8AC3E}">
        <p14:creationId xmlns:p14="http://schemas.microsoft.com/office/powerpoint/2010/main" val="3361171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ltLang="en-US" dirty="0">
                <a:solidFill>
                  <a:srgbClr val="C30C20"/>
                </a:solidFill>
                <a:latin typeface="Sanserif"/>
                <a:cs typeface="+mj-cs"/>
              </a:rPr>
              <a:t>Two-Party Domination in U.S. Politics</a:t>
            </a:r>
            <a:endParaRPr lang="en-US" dirty="0">
              <a:latin typeface="Sanserif"/>
            </a:endParaRPr>
          </a:p>
        </p:txBody>
      </p:sp>
      <p:sp>
        <p:nvSpPr>
          <p:cNvPr id="11" name="Content Placeholder 2"/>
          <p:cNvSpPr>
            <a:spLocks noGrp="1"/>
          </p:cNvSpPr>
          <p:nvPr>
            <p:ph sz="quarter" idx="20"/>
          </p:nvPr>
        </p:nvSpPr>
        <p:spPr>
          <a:xfrm>
            <a:off x="340569" y="1676400"/>
            <a:ext cx="8500157" cy="3306416"/>
          </a:xfrm>
        </p:spPr>
        <p:txBody>
          <a:bodyPr/>
          <a:lstStyle/>
          <a:p>
            <a:pPr lvl="0" defTabSz="457200">
              <a:spcBef>
                <a:spcPts val="2400"/>
              </a:spcBef>
              <a:spcAft>
                <a:spcPts val="0"/>
              </a:spcAft>
            </a:pPr>
            <a:r>
              <a:rPr lang="en-US" altLang="en-US" dirty="0">
                <a:solidFill>
                  <a:prstClr val="black"/>
                </a:solidFill>
                <a:latin typeface="Sanserif"/>
                <a:cs typeface="+mn-cs"/>
              </a:rPr>
              <a:t>Since the ratification of the Constitution in 1787, the United States has had a two-party system for all but about 30 years.</a:t>
            </a:r>
          </a:p>
          <a:p>
            <a:pPr lvl="0" defTabSz="457200">
              <a:spcBef>
                <a:spcPts val="2400"/>
              </a:spcBef>
              <a:spcAft>
                <a:spcPts val="0"/>
              </a:spcAft>
            </a:pPr>
            <a:r>
              <a:rPr lang="en-US" altLang="en-US" b="1" dirty="0">
                <a:solidFill>
                  <a:prstClr val="black"/>
                </a:solidFill>
                <a:latin typeface="Sanserif"/>
                <a:cs typeface="+mn-cs"/>
              </a:rPr>
              <a:t>Third party</a:t>
            </a:r>
            <a:r>
              <a:rPr lang="en-US" altLang="en-US" dirty="0">
                <a:solidFill>
                  <a:prstClr val="black"/>
                </a:solidFill>
                <a:latin typeface="Sanserif"/>
                <a:cs typeface="+mn-cs"/>
              </a:rPr>
              <a:t>: a political party organized as opposition or an alternative to the existing parties in a two-party system.</a:t>
            </a:r>
          </a:p>
        </p:txBody>
      </p:sp>
      <p:sp>
        <p:nvSpPr>
          <p:cNvPr id="5" name="Slide Number Placeholder 3">
            <a:extLst>
              <a:ext uri="{FF2B5EF4-FFF2-40B4-BE49-F238E27FC236}">
                <a16:creationId xmlns:a16="http://schemas.microsoft.com/office/drawing/2014/main" id="{37701F6D-E74E-44BB-86F4-9293D4E7D36B}"/>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pPr/>
              <a:t>40</a:t>
            </a:fld>
            <a:endParaRPr lang="en-US" dirty="0"/>
          </a:p>
        </p:txBody>
      </p:sp>
    </p:spTree>
    <p:extLst>
      <p:ext uri="{BB962C8B-B14F-4D97-AF65-F5344CB8AC3E}">
        <p14:creationId xmlns:p14="http://schemas.microsoft.com/office/powerpoint/2010/main" val="2626247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ltLang="en-US" dirty="0">
                <a:solidFill>
                  <a:srgbClr val="C30C20"/>
                </a:solidFill>
                <a:latin typeface="Sanserif"/>
                <a:cs typeface="Arial" charset="0"/>
              </a:rPr>
              <a:t>The Dualist Nature of Most Conflicts</a:t>
            </a:r>
            <a:endParaRPr lang="en-US" dirty="0">
              <a:latin typeface="Sanserif"/>
            </a:endParaRPr>
          </a:p>
        </p:txBody>
      </p:sp>
      <p:sp>
        <p:nvSpPr>
          <p:cNvPr id="11" name="Content Placeholder 2"/>
          <p:cNvSpPr>
            <a:spLocks noGrp="1"/>
          </p:cNvSpPr>
          <p:nvPr>
            <p:ph sz="quarter" idx="20"/>
          </p:nvPr>
        </p:nvSpPr>
        <p:spPr>
          <a:xfrm>
            <a:off x="404724" y="1524000"/>
            <a:ext cx="8282076" cy="4800600"/>
          </a:xfrm>
        </p:spPr>
        <p:txBody>
          <a:bodyPr/>
          <a:lstStyle/>
          <a:p>
            <a:pPr lvl="0" defTabSz="457200">
              <a:spcBef>
                <a:spcPts val="2400"/>
              </a:spcBef>
              <a:spcAft>
                <a:spcPts val="0"/>
              </a:spcAft>
            </a:pPr>
            <a:r>
              <a:rPr lang="en-US" altLang="en-US" dirty="0">
                <a:solidFill>
                  <a:prstClr val="black"/>
                </a:solidFill>
                <a:latin typeface="Sanserif"/>
                <a:cs typeface="+mn-cs"/>
              </a:rPr>
              <a:t>Historically, many issues in the United States have been dualist, or “two-sided.”</a:t>
            </a:r>
          </a:p>
          <a:p>
            <a:pPr lvl="0" defTabSz="457200">
              <a:spcBef>
                <a:spcPts val="2400"/>
              </a:spcBef>
              <a:spcAft>
                <a:spcPts val="0"/>
              </a:spcAft>
            </a:pPr>
            <a:r>
              <a:rPr lang="en-US" altLang="en-US" dirty="0">
                <a:solidFill>
                  <a:prstClr val="black"/>
                </a:solidFill>
                <a:latin typeface="Sanserif"/>
                <a:cs typeface="+mn-cs"/>
              </a:rPr>
              <a:t>Political scientists Seymour Martin </a:t>
            </a:r>
            <a:r>
              <a:rPr lang="en-US" altLang="en-US" dirty="0" err="1">
                <a:solidFill>
                  <a:prstClr val="black"/>
                </a:solidFill>
                <a:latin typeface="Sanserif"/>
                <a:cs typeface="+mn-cs"/>
              </a:rPr>
              <a:t>Lipset</a:t>
            </a:r>
            <a:r>
              <a:rPr lang="en-US" altLang="en-US" dirty="0">
                <a:solidFill>
                  <a:prstClr val="black"/>
                </a:solidFill>
                <a:latin typeface="Sanserif"/>
                <a:cs typeface="+mn-cs"/>
              </a:rPr>
              <a:t> and Stein </a:t>
            </a:r>
            <a:r>
              <a:rPr lang="en-US" altLang="en-US" dirty="0" err="1">
                <a:solidFill>
                  <a:prstClr val="black"/>
                </a:solidFill>
                <a:latin typeface="Sanserif"/>
                <a:cs typeface="+mn-cs"/>
              </a:rPr>
              <a:t>Rokkan</a:t>
            </a:r>
            <a:r>
              <a:rPr lang="en-US" altLang="en-US" dirty="0">
                <a:solidFill>
                  <a:prstClr val="black"/>
                </a:solidFill>
                <a:latin typeface="Sanserif"/>
                <a:cs typeface="+mn-cs"/>
              </a:rPr>
              <a:t> asserted that the dualist nature of voter alignments or cleavages shapes how political parties form.</a:t>
            </a:r>
          </a:p>
          <a:p>
            <a:pPr lvl="0" defTabSz="457200">
              <a:spcBef>
                <a:spcPts val="2400"/>
              </a:spcBef>
              <a:spcAft>
                <a:spcPts val="0"/>
              </a:spcAft>
            </a:pPr>
            <a:r>
              <a:rPr lang="en-US" altLang="en-US" dirty="0">
                <a:solidFill>
                  <a:prstClr val="black"/>
                </a:solidFill>
                <a:latin typeface="Sanserif"/>
                <a:cs typeface="+mn-cs"/>
              </a:rPr>
              <a:t>Today, the national debate on immigration reform continues to provide evidence of the dualist nature of much of American political discourse.</a:t>
            </a:r>
          </a:p>
        </p:txBody>
      </p:sp>
      <p:sp>
        <p:nvSpPr>
          <p:cNvPr id="5" name="Slide Number Placeholder 3">
            <a:extLst>
              <a:ext uri="{FF2B5EF4-FFF2-40B4-BE49-F238E27FC236}">
                <a16:creationId xmlns:a16="http://schemas.microsoft.com/office/drawing/2014/main" id="{B60D5509-4437-48DF-AF4E-A9A26770FDC5}"/>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pPr/>
              <a:t>41</a:t>
            </a:fld>
            <a:endParaRPr lang="en-US" dirty="0"/>
          </a:p>
        </p:txBody>
      </p:sp>
    </p:spTree>
    <p:extLst>
      <p:ext uri="{BB962C8B-B14F-4D97-AF65-F5344CB8AC3E}">
        <p14:creationId xmlns:p14="http://schemas.microsoft.com/office/powerpoint/2010/main" val="4006282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ltLang="en-US" dirty="0">
                <a:solidFill>
                  <a:srgbClr val="C30C20"/>
                </a:solidFill>
                <a:latin typeface="Sanserif"/>
                <a:cs typeface="Arial" charset="0"/>
              </a:rPr>
              <a:t>The Winner-Take-All Electoral System</a:t>
            </a:r>
            <a:endParaRPr lang="en-US" dirty="0">
              <a:latin typeface="Sanserif"/>
            </a:endParaRPr>
          </a:p>
        </p:txBody>
      </p:sp>
      <p:sp>
        <p:nvSpPr>
          <p:cNvPr id="11" name="Content Placeholder 2"/>
          <p:cNvSpPr>
            <a:spLocks noGrp="1"/>
          </p:cNvSpPr>
          <p:nvPr>
            <p:ph sz="quarter" idx="20"/>
          </p:nvPr>
        </p:nvSpPr>
        <p:spPr>
          <a:xfrm>
            <a:off x="413845" y="1600200"/>
            <a:ext cx="8349155" cy="4800600"/>
          </a:xfrm>
        </p:spPr>
        <p:txBody>
          <a:bodyPr/>
          <a:lstStyle/>
          <a:p>
            <a:pPr lvl="0" defTabSz="457200">
              <a:spcBef>
                <a:spcPts val="2400"/>
              </a:spcBef>
              <a:spcAft>
                <a:spcPts val="0"/>
              </a:spcAft>
            </a:pPr>
            <a:r>
              <a:rPr lang="en-US" altLang="en-US" dirty="0">
                <a:solidFill>
                  <a:prstClr val="black"/>
                </a:solidFill>
                <a:latin typeface="Sanserif"/>
                <a:cs typeface="+mn-cs"/>
              </a:rPr>
              <a:t>Most U.S. elections are </a:t>
            </a:r>
            <a:r>
              <a:rPr lang="en-US" altLang="en-US" b="1" dirty="0">
                <a:solidFill>
                  <a:prstClr val="black"/>
                </a:solidFill>
                <a:latin typeface="Sanserif"/>
                <a:cs typeface="+mn-cs"/>
              </a:rPr>
              <a:t>winner-take-all</a:t>
            </a:r>
            <a:r>
              <a:rPr lang="en-US" altLang="en-US" dirty="0">
                <a:solidFill>
                  <a:prstClr val="black"/>
                </a:solidFill>
                <a:latin typeface="Sanserif"/>
                <a:cs typeface="+mn-cs"/>
              </a:rPr>
              <a:t>.</a:t>
            </a:r>
          </a:p>
          <a:p>
            <a:pPr marL="285750" lvl="1" indent="-285750" defTabSz="457200">
              <a:spcBef>
                <a:spcPct val="20000"/>
              </a:spcBef>
              <a:spcAft>
                <a:spcPts val="0"/>
              </a:spcAft>
            </a:pPr>
            <a:r>
              <a:rPr lang="en-US" altLang="en-US" dirty="0">
                <a:solidFill>
                  <a:prstClr val="black"/>
                </a:solidFill>
                <a:latin typeface="Sanserif"/>
                <a:cs typeface="+mn-cs"/>
              </a:rPr>
              <a:t>Candidate with the most votes wins.</a:t>
            </a:r>
          </a:p>
          <a:p>
            <a:pPr marL="285750" lvl="1" indent="-285750" defTabSz="457200">
              <a:spcBef>
                <a:spcPct val="20000"/>
              </a:spcBef>
              <a:spcAft>
                <a:spcPts val="0"/>
              </a:spcAft>
            </a:pPr>
            <a:r>
              <a:rPr lang="en-US" altLang="en-US" dirty="0">
                <a:solidFill>
                  <a:prstClr val="black"/>
                </a:solidFill>
                <a:latin typeface="Sanserif"/>
                <a:cs typeface="+mn-cs"/>
              </a:rPr>
              <a:t>Winner need not have a majority of the votes.</a:t>
            </a:r>
          </a:p>
          <a:p>
            <a:pPr lvl="0" defTabSz="457200">
              <a:spcBef>
                <a:spcPts val="2400"/>
              </a:spcBef>
              <a:spcAft>
                <a:spcPts val="0"/>
              </a:spcAft>
            </a:pPr>
            <a:r>
              <a:rPr lang="en-US" altLang="en-US" dirty="0">
                <a:solidFill>
                  <a:prstClr val="black"/>
                </a:solidFill>
                <a:latin typeface="Sanserif"/>
                <a:cs typeface="+mn-cs"/>
              </a:rPr>
              <a:t>In a </a:t>
            </a:r>
            <a:r>
              <a:rPr lang="en-US" altLang="en-US" b="1" dirty="0">
                <a:solidFill>
                  <a:prstClr val="black"/>
                </a:solidFill>
                <a:latin typeface="Sanserif"/>
                <a:cs typeface="+mn-cs"/>
              </a:rPr>
              <a:t>proportional representation system</a:t>
            </a:r>
            <a:r>
              <a:rPr lang="en-US" altLang="en-US" dirty="0">
                <a:solidFill>
                  <a:prstClr val="black"/>
                </a:solidFill>
                <a:latin typeface="Sanserif"/>
                <a:cs typeface="+mn-cs"/>
              </a:rPr>
              <a:t>, political parties win the number of parliamentary seats equal to the percentage of the vote each party receives.</a:t>
            </a:r>
          </a:p>
        </p:txBody>
      </p:sp>
      <p:sp>
        <p:nvSpPr>
          <p:cNvPr id="5" name="Slide Number Placeholder 3">
            <a:extLst>
              <a:ext uri="{FF2B5EF4-FFF2-40B4-BE49-F238E27FC236}">
                <a16:creationId xmlns:a16="http://schemas.microsoft.com/office/drawing/2014/main" id="{AC441310-75BC-4D58-8D31-E25363A03A66}"/>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pPr/>
              <a:t>42</a:t>
            </a:fld>
            <a:endParaRPr lang="en-US" dirty="0"/>
          </a:p>
        </p:txBody>
      </p:sp>
    </p:spTree>
    <p:extLst>
      <p:ext uri="{BB962C8B-B14F-4D97-AF65-F5344CB8AC3E}">
        <p14:creationId xmlns:p14="http://schemas.microsoft.com/office/powerpoint/2010/main" val="18784497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653190" y="242577"/>
            <a:ext cx="5814410" cy="1129023"/>
          </a:xfrm>
        </p:spPr>
        <p:txBody>
          <a:bodyPr>
            <a:noAutofit/>
          </a:bodyPr>
          <a:lstStyle/>
          <a:p>
            <a:r>
              <a:rPr lang="en-US" altLang="en-US" dirty="0">
                <a:solidFill>
                  <a:srgbClr val="C30C20"/>
                </a:solidFill>
                <a:cs typeface="Arial"/>
              </a:rPr>
              <a:t>Continued Socialization to the Two-Party System</a:t>
            </a:r>
            <a:endParaRPr lang="en-US" dirty="0">
              <a:cs typeface="Arial"/>
            </a:endParaRPr>
          </a:p>
        </p:txBody>
      </p:sp>
      <p:sp>
        <p:nvSpPr>
          <p:cNvPr id="11" name="Content Placeholder 2"/>
          <p:cNvSpPr>
            <a:spLocks noGrp="1"/>
          </p:cNvSpPr>
          <p:nvPr>
            <p:ph sz="quarter" idx="20"/>
          </p:nvPr>
        </p:nvSpPr>
        <p:spPr>
          <a:xfrm>
            <a:off x="589779" y="1676400"/>
            <a:ext cx="8173221" cy="3733800"/>
          </a:xfrm>
        </p:spPr>
        <p:txBody>
          <a:bodyPr/>
          <a:lstStyle/>
          <a:p>
            <a:pPr lvl="0" defTabSz="457200">
              <a:spcBef>
                <a:spcPts val="2400"/>
              </a:spcBef>
              <a:spcAft>
                <a:spcPts val="0"/>
              </a:spcAft>
            </a:pPr>
            <a:r>
              <a:rPr lang="en-US" altLang="en-US" dirty="0">
                <a:solidFill>
                  <a:prstClr val="black"/>
                </a:solidFill>
                <a:latin typeface="Sanserif"/>
                <a:cs typeface="+mn-cs"/>
              </a:rPr>
              <a:t>Party identification—like ideology, values, and religious beliefs—is an attribute that often passes down from one generation to the next.</a:t>
            </a:r>
          </a:p>
          <a:p>
            <a:pPr lvl="0" defTabSz="457200">
              <a:spcBef>
                <a:spcPts val="2400"/>
              </a:spcBef>
              <a:spcAft>
                <a:spcPts val="0"/>
              </a:spcAft>
            </a:pPr>
            <a:r>
              <a:rPr lang="en-US" dirty="0">
                <a:solidFill>
                  <a:prstClr val="black"/>
                </a:solidFill>
                <a:latin typeface="Sanserif"/>
                <a:cs typeface="+mn-cs"/>
              </a:rPr>
              <a:t>Even children who do not share their parents’ political outlook have usually been socialized to the legitimacy of the two-party system.</a:t>
            </a:r>
            <a:endParaRPr lang="en-US" altLang="en-US" dirty="0">
              <a:solidFill>
                <a:prstClr val="black"/>
              </a:solidFill>
              <a:latin typeface="Sanserif"/>
              <a:cs typeface="+mn-cs"/>
            </a:endParaRPr>
          </a:p>
        </p:txBody>
      </p:sp>
      <p:sp>
        <p:nvSpPr>
          <p:cNvPr id="7" name="Slide Number Placeholder 3"/>
          <p:cNvSpPr>
            <a:spLocks noGrp="1"/>
          </p:cNvSpPr>
          <p:nvPr>
            <p:ph type="sldNum" sz="quarter" idx="10"/>
          </p:nvPr>
        </p:nvSpPr>
        <p:spPr/>
        <p:txBody>
          <a:bodyPr/>
          <a:lstStyle/>
          <a:p>
            <a:fld id="{68151E55-6873-49E2-B8D5-2F265E6F1973}" type="slidenum">
              <a:rPr lang="en-US" smtClean="0"/>
              <a:pPr/>
              <a:t>43</a:t>
            </a:fld>
            <a:endParaRPr lang="en-US" dirty="0"/>
          </a:p>
        </p:txBody>
      </p:sp>
    </p:spTree>
    <p:extLst>
      <p:ext uri="{BB962C8B-B14F-4D97-AF65-F5344CB8AC3E}">
        <p14:creationId xmlns:p14="http://schemas.microsoft.com/office/powerpoint/2010/main" val="35972640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57400" y="228600"/>
            <a:ext cx="5105400" cy="1325216"/>
          </a:xfrm>
        </p:spPr>
        <p:txBody>
          <a:bodyPr>
            <a:noAutofit/>
          </a:bodyPr>
          <a:lstStyle/>
          <a:p>
            <a:r>
              <a:rPr lang="en-US" altLang="en-US" dirty="0">
                <a:solidFill>
                  <a:srgbClr val="C30C20"/>
                </a:solidFill>
                <a:latin typeface="Sanserif"/>
                <a:cs typeface="Arial"/>
              </a:rPr>
              <a:t>Election Laws That </a:t>
            </a:r>
            <a:r>
              <a:rPr lang="en-US" altLang="en-US" dirty="0">
                <a:solidFill>
                  <a:srgbClr val="C30C20"/>
                </a:solidFill>
                <a:cs typeface="Arial"/>
              </a:rPr>
              <a:t>Favor the</a:t>
            </a:r>
            <a:r>
              <a:rPr lang="en-US" altLang="en-US" dirty="0">
                <a:solidFill>
                  <a:srgbClr val="C30C20"/>
                </a:solidFill>
                <a:latin typeface="Sanserif"/>
                <a:cs typeface="Arial"/>
              </a:rPr>
              <a:t> Two-Party System</a:t>
            </a:r>
            <a:endParaRPr lang="en-US" dirty="0">
              <a:latin typeface="Sanserif"/>
              <a:cs typeface="Arial"/>
            </a:endParaRPr>
          </a:p>
        </p:txBody>
      </p:sp>
      <p:sp>
        <p:nvSpPr>
          <p:cNvPr id="11" name="Content Placeholder 2"/>
          <p:cNvSpPr>
            <a:spLocks noGrp="1"/>
          </p:cNvSpPr>
          <p:nvPr>
            <p:ph sz="quarter" idx="20"/>
          </p:nvPr>
        </p:nvSpPr>
        <p:spPr>
          <a:xfrm>
            <a:off x="677058" y="1752600"/>
            <a:ext cx="8238342" cy="4343400"/>
          </a:xfrm>
        </p:spPr>
        <p:txBody>
          <a:bodyPr/>
          <a:lstStyle/>
          <a:p>
            <a:pPr lvl="0" defTabSz="457200">
              <a:spcBef>
                <a:spcPts val="2400"/>
              </a:spcBef>
              <a:spcAft>
                <a:spcPts val="0"/>
              </a:spcAft>
            </a:pPr>
            <a:r>
              <a:rPr lang="en-US" altLang="en-US" dirty="0">
                <a:solidFill>
                  <a:prstClr val="black"/>
                </a:solidFill>
                <a:latin typeface="Sanserif"/>
                <a:cs typeface="+mn-cs"/>
              </a:rPr>
              <a:t>At both the federal and the state level in the United States, election laws benefit the two major parties because they are usually written by members of one or both of those parties.</a:t>
            </a:r>
          </a:p>
          <a:p>
            <a:pPr lvl="0" defTabSz="457200">
              <a:spcBef>
                <a:spcPts val="2400"/>
              </a:spcBef>
              <a:spcAft>
                <a:spcPts val="0"/>
              </a:spcAft>
            </a:pPr>
            <a:r>
              <a:rPr lang="en-US" dirty="0">
                <a:solidFill>
                  <a:prstClr val="black"/>
                </a:solidFill>
                <a:latin typeface="Sanserif"/>
                <a:cs typeface="+mn-cs"/>
              </a:rPr>
              <a:t>Third parties have a much steeper climb to get their candidates in office—sometimes, just getting a candidate’s name on the ballot is a serious challenge.</a:t>
            </a:r>
            <a:endParaRPr lang="en-US" altLang="en-US" dirty="0">
              <a:solidFill>
                <a:prstClr val="black"/>
              </a:solidFill>
              <a:latin typeface="Sanserif"/>
              <a:cs typeface="+mn-cs"/>
            </a:endParaRPr>
          </a:p>
        </p:txBody>
      </p:sp>
      <p:sp>
        <p:nvSpPr>
          <p:cNvPr id="7" name="Slide Number Placeholder 3"/>
          <p:cNvSpPr>
            <a:spLocks noGrp="1"/>
          </p:cNvSpPr>
          <p:nvPr>
            <p:ph type="sldNum" sz="quarter" idx="10"/>
          </p:nvPr>
        </p:nvSpPr>
        <p:spPr/>
        <p:txBody>
          <a:bodyPr/>
          <a:lstStyle/>
          <a:p>
            <a:fld id="{68151E55-6873-49E2-B8D5-2F265E6F1973}" type="slidenum">
              <a:rPr lang="en-US" smtClean="0"/>
              <a:pPr/>
              <a:t>44</a:t>
            </a:fld>
            <a:endParaRPr lang="en-US" dirty="0"/>
          </a:p>
        </p:txBody>
      </p:sp>
    </p:spTree>
    <p:extLst>
      <p:ext uri="{BB962C8B-B14F-4D97-AF65-F5344CB8AC3E}">
        <p14:creationId xmlns:p14="http://schemas.microsoft.com/office/powerpoint/2010/main" val="21414871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ltLang="en-US" dirty="0">
                <a:solidFill>
                  <a:srgbClr val="C30C20"/>
                </a:solidFill>
                <a:latin typeface="Sanserif"/>
                <a:cs typeface="+mj-cs"/>
              </a:rPr>
              <a:t>Third Parties in the United States </a:t>
            </a:r>
            <a:r>
              <a:rPr lang="en-US" altLang="en-US" sz="1600" dirty="0">
                <a:solidFill>
                  <a:srgbClr val="C30C20"/>
                </a:solidFill>
                <a:latin typeface="Sanserif"/>
                <a:cs typeface="+mj-cs"/>
              </a:rPr>
              <a:t>1</a:t>
            </a:r>
            <a:endParaRPr lang="en-US" dirty="0">
              <a:latin typeface="Sanserif"/>
            </a:endParaRPr>
          </a:p>
        </p:txBody>
      </p:sp>
      <p:sp>
        <p:nvSpPr>
          <p:cNvPr id="11" name="Content Placeholder 2"/>
          <p:cNvSpPr>
            <a:spLocks noGrp="1"/>
          </p:cNvSpPr>
          <p:nvPr>
            <p:ph sz="quarter" idx="20"/>
          </p:nvPr>
        </p:nvSpPr>
        <p:spPr>
          <a:xfrm>
            <a:off x="228839" y="1376619"/>
            <a:ext cx="8305561" cy="4800600"/>
          </a:xfrm>
        </p:spPr>
        <p:txBody>
          <a:bodyPr/>
          <a:lstStyle/>
          <a:p>
            <a:pPr lvl="0" defTabSz="457200">
              <a:spcBef>
                <a:spcPts val="2400"/>
              </a:spcBef>
              <a:spcAft>
                <a:spcPts val="0"/>
              </a:spcAft>
            </a:pPr>
            <a:r>
              <a:rPr lang="en-US" altLang="en-US" dirty="0">
                <a:solidFill>
                  <a:prstClr val="black"/>
                </a:solidFill>
                <a:latin typeface="Sanserif"/>
                <a:cs typeface="+mn-cs"/>
              </a:rPr>
              <a:t>One of the most significant obstacles to the formation of a viable third party is that the people who are dissatisfied with the two dominant parties fall across the ideological spectrum.</a:t>
            </a:r>
          </a:p>
          <a:p>
            <a:pPr marL="285750" lvl="1" indent="-285750" defTabSz="457200">
              <a:spcBef>
                <a:spcPct val="20000"/>
              </a:spcBef>
              <a:spcAft>
                <a:spcPts val="0"/>
              </a:spcAft>
            </a:pPr>
            <a:r>
              <a:rPr lang="en-US" altLang="en-US" dirty="0">
                <a:solidFill>
                  <a:prstClr val="black"/>
                </a:solidFill>
                <a:latin typeface="Sanserif"/>
                <a:cs typeface="+mn-cs"/>
              </a:rPr>
              <a:t>About 60 percent of Americans say they think a third party is needed, but they differ as to what that party should stand for.</a:t>
            </a:r>
          </a:p>
          <a:p>
            <a:pPr lvl="0" defTabSz="457200">
              <a:spcBef>
                <a:spcPts val="2400"/>
              </a:spcBef>
              <a:spcAft>
                <a:spcPts val="0"/>
              </a:spcAft>
            </a:pPr>
            <a:r>
              <a:rPr lang="en-US" altLang="en-US" dirty="0">
                <a:solidFill>
                  <a:prstClr val="black"/>
                </a:solidFill>
                <a:latin typeface="Sanserif"/>
                <a:cs typeface="+mn-cs"/>
              </a:rPr>
              <a:t>As a result, third parties have had little success in contesting elections.</a:t>
            </a:r>
          </a:p>
        </p:txBody>
      </p:sp>
      <p:sp>
        <p:nvSpPr>
          <p:cNvPr id="7" name="Slide Number Placeholder 3"/>
          <p:cNvSpPr>
            <a:spLocks noGrp="1"/>
          </p:cNvSpPr>
          <p:nvPr>
            <p:ph type="sldNum" sz="quarter" idx="10"/>
          </p:nvPr>
        </p:nvSpPr>
        <p:spPr/>
        <p:txBody>
          <a:bodyPr/>
          <a:lstStyle/>
          <a:p>
            <a:fld id="{68151E55-6873-49E2-B8D5-2F265E6F1973}" type="slidenum">
              <a:rPr lang="en-US" smtClean="0"/>
              <a:pPr/>
              <a:t>45</a:t>
            </a:fld>
            <a:endParaRPr lang="en-US" dirty="0"/>
          </a:p>
        </p:txBody>
      </p:sp>
    </p:spTree>
    <p:extLst>
      <p:ext uri="{BB962C8B-B14F-4D97-AF65-F5344CB8AC3E}">
        <p14:creationId xmlns:p14="http://schemas.microsoft.com/office/powerpoint/2010/main" val="17743356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625256"/>
            <a:ext cx="7563104" cy="534278"/>
          </a:xfrm>
        </p:spPr>
        <p:txBody>
          <a:bodyPr/>
          <a:lstStyle/>
          <a:p>
            <a:pPr algn="l"/>
            <a:r>
              <a:rPr lang="en-US" sz="2400" b="1" dirty="0">
                <a:solidFill>
                  <a:srgbClr val="C30C20"/>
                </a:solidFill>
                <a:latin typeface="Sanserif"/>
                <a:cs typeface="+mj-cs"/>
              </a:rPr>
              <a:t>Figure 8.6 </a:t>
            </a:r>
            <a:r>
              <a:rPr lang="en-US" sz="2400" b="1" dirty="0">
                <a:solidFill>
                  <a:prstClr val="black"/>
                </a:solidFill>
                <a:latin typeface="Sanserif"/>
                <a:cs typeface="+mj-cs"/>
              </a:rPr>
              <a:t>Support for a Third Party by Party Identification</a:t>
            </a:r>
            <a:endParaRPr lang="en-US" dirty="0">
              <a:latin typeface="Sanserif"/>
            </a:endParaRPr>
          </a:p>
        </p:txBody>
      </p:sp>
      <p:pic>
        <p:nvPicPr>
          <p:cNvPr id="8" name="Picture 2" descr="Line graph shows support for third-party identification. Please refer to long description.">
            <a:extLst>
              <a:ext uri="{FF2B5EF4-FFF2-40B4-BE49-F238E27FC236}">
                <a16:creationId xmlns:a16="http://schemas.microsoft.com/office/drawing/2014/main" id="{70A57399-64A7-481F-87A4-573456E348B2}"/>
              </a:ext>
            </a:extLst>
          </p:cNvPr>
          <p:cNvPicPr>
            <a:picLocks noGrp="1" noChangeAspect="1"/>
          </p:cNvPicPr>
          <p:nvPr>
            <p:ph idx="4294967295"/>
          </p:nvPr>
        </p:nvPicPr>
        <p:blipFill rotWithShape="1">
          <a:blip r:embed="rId2" cstate="hqprint">
            <a:extLst>
              <a:ext uri="{28A0092B-C50C-407E-A947-70E740481C1C}">
                <a14:useLocalDpi xmlns:a14="http://schemas.microsoft.com/office/drawing/2010/main" val="0"/>
              </a:ext>
            </a:extLst>
          </a:blip>
          <a:stretch/>
        </p:blipFill>
        <p:spPr>
          <a:xfrm>
            <a:off x="862356" y="833393"/>
            <a:ext cx="7419287" cy="3449401"/>
          </a:xfrm>
        </p:spPr>
      </p:pic>
      <p:sp>
        <p:nvSpPr>
          <p:cNvPr id="4" name="Content Placeholder 3"/>
          <p:cNvSpPr>
            <a:spLocks noGrp="1"/>
          </p:cNvSpPr>
          <p:nvPr>
            <p:ph idx="4294967295"/>
          </p:nvPr>
        </p:nvSpPr>
        <p:spPr>
          <a:xfrm>
            <a:off x="579129" y="5296338"/>
            <a:ext cx="7592897" cy="762000"/>
          </a:xfrm>
        </p:spPr>
        <p:txBody>
          <a:bodyPr/>
          <a:lstStyle/>
          <a:p>
            <a:pPr lvl="0" defTabSz="457200">
              <a:spcBef>
                <a:spcPct val="20000"/>
              </a:spcBef>
              <a:spcAft>
                <a:spcPts val="0"/>
              </a:spcAft>
            </a:pPr>
            <a:r>
              <a:rPr lang="en-US" sz="1400" dirty="0">
                <a:solidFill>
                  <a:prstClr val="black"/>
                </a:solidFill>
                <a:latin typeface="Sanserif"/>
                <a:cs typeface="+mn-cs"/>
              </a:rPr>
              <a:t>This graph presents responses to the following question: “In your view, do the Republican and Democratic parties do an adequate job of representing the American people, or do they do such a poor job that a third major party is needed?” </a:t>
            </a:r>
          </a:p>
        </p:txBody>
      </p:sp>
      <p:sp>
        <p:nvSpPr>
          <p:cNvPr id="5" name="Text Placeholder 4"/>
          <p:cNvSpPr>
            <a:spLocks noGrp="1"/>
          </p:cNvSpPr>
          <p:nvPr>
            <p:ph sz="quarter" idx="4294967295"/>
          </p:nvPr>
        </p:nvSpPr>
        <p:spPr>
          <a:xfrm>
            <a:off x="3369600" y="6400800"/>
            <a:ext cx="2404800" cy="190800"/>
          </a:xfrm>
        </p:spPr>
        <p:txBody>
          <a:bodyPr anchor="ctr">
            <a:noAutofit/>
          </a:bodyPr>
          <a:lstStyle/>
          <a:p>
            <a:pPr algn="ctr"/>
            <a:r>
              <a:rPr lang="en-US" sz="900" noProof="1">
                <a:solidFill>
                  <a:srgbClr val="000000"/>
                </a:solidFill>
                <a:latin typeface="Sanserif"/>
                <a:hlinkClick r:id="rId3" action="ppaction://hlinksldjump"/>
              </a:rPr>
              <a:t>Access the text alternative for slide images.</a:t>
            </a:r>
            <a:endParaRPr lang="en-US" sz="900" noProof="1">
              <a:solidFill>
                <a:srgbClr val="000000"/>
              </a:solidFill>
              <a:latin typeface="Sanserif"/>
            </a:endParaRPr>
          </a:p>
        </p:txBody>
      </p:sp>
      <p:sp>
        <p:nvSpPr>
          <p:cNvPr id="3" name="Text Placeholder 5"/>
          <p:cNvSpPr>
            <a:spLocks noGrp="1"/>
          </p:cNvSpPr>
          <p:nvPr>
            <p:ph type="body" sz="quarter" idx="4294967295"/>
          </p:nvPr>
        </p:nvSpPr>
        <p:spPr>
          <a:xfrm>
            <a:off x="2057400" y="6673531"/>
            <a:ext cx="6705600" cy="146669"/>
          </a:xfrm>
        </p:spPr>
        <p:txBody>
          <a:bodyPr>
            <a:noAutofit/>
          </a:bodyPr>
          <a:lstStyle/>
          <a:p>
            <a:pPr lvl="0" algn="r" defTabSz="457200">
              <a:spcBef>
                <a:spcPct val="20000"/>
              </a:spcBef>
              <a:spcAft>
                <a:spcPts val="0"/>
              </a:spcAft>
            </a:pPr>
            <a:r>
              <a:rPr lang="en-US" sz="800" b="1" dirty="0">
                <a:solidFill>
                  <a:schemeClr val="tx1"/>
                </a:solidFill>
                <a:cs typeface="+mn-cs"/>
              </a:rPr>
              <a:t>SOURCE</a:t>
            </a:r>
            <a:r>
              <a:rPr lang="en-US" sz="800" dirty="0">
                <a:solidFill>
                  <a:schemeClr val="tx1"/>
                </a:solidFill>
                <a:cs typeface="+mn-cs"/>
              </a:rPr>
              <a:t>: Gallup, “Majority in U.S. Need for Third Party,” 2018. </a:t>
            </a:r>
          </a:p>
        </p:txBody>
      </p:sp>
      <p:sp>
        <p:nvSpPr>
          <p:cNvPr id="9" name="Slide Number Placeholder 3">
            <a:extLst>
              <a:ext uri="{FF2B5EF4-FFF2-40B4-BE49-F238E27FC236}">
                <a16:creationId xmlns:a16="http://schemas.microsoft.com/office/drawing/2014/main" id="{2895ED29-2F55-4A55-AD13-D1F086F7FC9F}"/>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pPr/>
              <a:t>46</a:t>
            </a:fld>
            <a:endParaRPr lang="en-US" dirty="0"/>
          </a:p>
        </p:txBody>
      </p:sp>
    </p:spTree>
    <p:extLst>
      <p:ext uri="{BB962C8B-B14F-4D97-AF65-F5344CB8AC3E}">
        <p14:creationId xmlns:p14="http://schemas.microsoft.com/office/powerpoint/2010/main" val="13125501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mj-cs"/>
              </a:rPr>
              <a:t>Third Parties in the United States </a:t>
            </a:r>
            <a:r>
              <a:rPr lang="en-US" altLang="en-US" sz="1600" dirty="0">
                <a:solidFill>
                  <a:srgbClr val="C30C20"/>
                </a:solidFill>
                <a:latin typeface="Sanserif"/>
                <a:cs typeface="+mj-cs"/>
              </a:rPr>
              <a:t>2</a:t>
            </a:r>
            <a:endParaRPr lang="en-US" sz="1800" b="0" noProof="1">
              <a:latin typeface="Sanserif"/>
            </a:endParaRPr>
          </a:p>
        </p:txBody>
      </p:sp>
      <p:sp>
        <p:nvSpPr>
          <p:cNvPr id="9" name="Content Placeholder 2"/>
          <p:cNvSpPr>
            <a:spLocks noGrp="1"/>
          </p:cNvSpPr>
          <p:nvPr>
            <p:ph sz="quarter" idx="20"/>
          </p:nvPr>
        </p:nvSpPr>
        <p:spPr>
          <a:xfrm>
            <a:off x="297612" y="1524000"/>
            <a:ext cx="8548776" cy="3429000"/>
          </a:xfrm>
        </p:spPr>
        <p:txBody>
          <a:bodyPr rIns="0">
            <a:normAutofit/>
          </a:bodyPr>
          <a:lstStyle/>
          <a:p>
            <a:pPr lvl="0" defTabSz="457200">
              <a:spcBef>
                <a:spcPts val="2400"/>
              </a:spcBef>
              <a:spcAft>
                <a:spcPts val="0"/>
              </a:spcAft>
            </a:pPr>
            <a:r>
              <a:rPr lang="en-US" dirty="0">
                <a:solidFill>
                  <a:prstClr val="black"/>
                </a:solidFill>
                <a:latin typeface="Sanserif"/>
                <a:cs typeface="+mn-cs"/>
              </a:rPr>
              <a:t>Third parties have played, and continue to play, an influential role in American electoral politics; even the threat of forming a third party is enough.</a:t>
            </a:r>
          </a:p>
          <a:p>
            <a:pPr marL="285750" lvl="1" indent="-285750" defTabSz="457200">
              <a:spcBef>
                <a:spcPct val="20000"/>
              </a:spcBef>
              <a:spcAft>
                <a:spcPts val="0"/>
              </a:spcAft>
            </a:pPr>
            <a:r>
              <a:rPr lang="en-US" altLang="en-US" dirty="0">
                <a:solidFill>
                  <a:prstClr val="black"/>
                </a:solidFill>
                <a:latin typeface="Sanserif"/>
                <a:cs typeface="+mn-cs"/>
              </a:rPr>
              <a:t>Republicans feared that if Donald Trump lost the primary he would run in the general election as an Independent.</a:t>
            </a:r>
          </a:p>
        </p:txBody>
      </p:sp>
      <p:sp>
        <p:nvSpPr>
          <p:cNvPr id="10" name="Slide Number Placeholder 3"/>
          <p:cNvSpPr>
            <a:spLocks noGrp="1"/>
          </p:cNvSpPr>
          <p:nvPr>
            <p:ph type="sldNum" sz="quarter" idx="10"/>
          </p:nvPr>
        </p:nvSpPr>
        <p:spPr/>
        <p:txBody>
          <a:bodyPr/>
          <a:lstStyle/>
          <a:p>
            <a:fld id="{68151E55-6873-49E2-B8D5-2F265E6F1973}" type="slidenum">
              <a:rPr lang="en-US" smtClean="0"/>
              <a:pPr/>
              <a:t>47</a:t>
            </a:fld>
            <a:endParaRPr lang="en-US" dirty="0"/>
          </a:p>
        </p:txBody>
      </p:sp>
    </p:spTree>
    <p:extLst>
      <p:ext uri="{BB962C8B-B14F-4D97-AF65-F5344CB8AC3E}">
        <p14:creationId xmlns:p14="http://schemas.microsoft.com/office/powerpoint/2010/main" val="8432891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dirty="0">
                <a:solidFill>
                  <a:srgbClr val="C30C20"/>
                </a:solidFill>
                <a:latin typeface="Sanserif"/>
                <a:cs typeface="+mj-cs"/>
              </a:rPr>
              <a:t>Types of Third Parties</a:t>
            </a:r>
            <a:endParaRPr lang="en-US" b="0" noProof="1">
              <a:latin typeface="Sanserif"/>
            </a:endParaRPr>
          </a:p>
        </p:txBody>
      </p:sp>
      <p:sp>
        <p:nvSpPr>
          <p:cNvPr id="9" name="Content Placeholder 2"/>
          <p:cNvSpPr>
            <a:spLocks noGrp="1"/>
          </p:cNvSpPr>
          <p:nvPr>
            <p:ph sz="quarter" idx="20"/>
          </p:nvPr>
        </p:nvSpPr>
        <p:spPr>
          <a:xfrm>
            <a:off x="503708" y="1614977"/>
            <a:ext cx="8106892" cy="4176223"/>
          </a:xfrm>
        </p:spPr>
        <p:txBody>
          <a:bodyPr rIns="0">
            <a:normAutofit/>
          </a:bodyPr>
          <a:lstStyle/>
          <a:p>
            <a:pPr lvl="0" defTabSz="457200">
              <a:spcBef>
                <a:spcPts val="2400"/>
              </a:spcBef>
              <a:spcAft>
                <a:spcPts val="0"/>
              </a:spcAft>
            </a:pPr>
            <a:r>
              <a:rPr lang="en-US" dirty="0">
                <a:solidFill>
                  <a:prstClr val="black"/>
                </a:solidFill>
                <a:latin typeface="Sanserif"/>
                <a:cs typeface="+mn-cs"/>
              </a:rPr>
              <a:t>Third parties have existed in the United States since the early 19th century.</a:t>
            </a:r>
          </a:p>
          <a:p>
            <a:pPr lvl="0" defTabSz="457200">
              <a:spcBef>
                <a:spcPts val="2400"/>
              </a:spcBef>
              <a:spcAft>
                <a:spcPts val="0"/>
              </a:spcAft>
            </a:pPr>
            <a:r>
              <a:rPr lang="en-US" dirty="0">
                <a:solidFill>
                  <a:prstClr val="black"/>
                </a:solidFill>
                <a:latin typeface="Sanserif"/>
                <a:cs typeface="+mn-cs"/>
              </a:rPr>
              <a:t>Third parties typically fall into one of three general categories.</a:t>
            </a:r>
          </a:p>
          <a:p>
            <a:pPr marL="285750" lvl="1" indent="-285750" defTabSz="457200">
              <a:spcBef>
                <a:spcPct val="20000"/>
              </a:spcBef>
              <a:spcAft>
                <a:spcPts val="0"/>
              </a:spcAft>
            </a:pPr>
            <a:r>
              <a:rPr lang="en-US" dirty="0">
                <a:solidFill>
                  <a:prstClr val="black"/>
                </a:solidFill>
                <a:latin typeface="Sanserif"/>
                <a:cs typeface="+mn-cs"/>
              </a:rPr>
              <a:t>Issue advocacy parties.</a:t>
            </a:r>
          </a:p>
          <a:p>
            <a:pPr marL="285750" lvl="1" indent="-285750" defTabSz="457200">
              <a:spcBef>
                <a:spcPct val="20000"/>
              </a:spcBef>
              <a:spcAft>
                <a:spcPts val="0"/>
              </a:spcAft>
            </a:pPr>
            <a:r>
              <a:rPr lang="en-US" dirty="0">
                <a:solidFill>
                  <a:prstClr val="black"/>
                </a:solidFill>
                <a:latin typeface="Sanserif"/>
                <a:cs typeface="+mn-cs"/>
              </a:rPr>
              <a:t>Ideologically oriented parties.</a:t>
            </a:r>
          </a:p>
          <a:p>
            <a:pPr marL="285750" lvl="1" indent="-285750" defTabSz="457200">
              <a:spcBef>
                <a:spcPct val="20000"/>
              </a:spcBef>
              <a:spcAft>
                <a:spcPts val="0"/>
              </a:spcAft>
            </a:pPr>
            <a:r>
              <a:rPr lang="en-US" dirty="0">
                <a:solidFill>
                  <a:prstClr val="black"/>
                </a:solidFill>
                <a:latin typeface="Sanserif"/>
                <a:cs typeface="+mn-cs"/>
              </a:rPr>
              <a:t>Splinter parties.</a:t>
            </a:r>
          </a:p>
        </p:txBody>
      </p:sp>
      <p:sp>
        <p:nvSpPr>
          <p:cNvPr id="10" name="Slide Number Placeholder 3"/>
          <p:cNvSpPr>
            <a:spLocks noGrp="1"/>
          </p:cNvSpPr>
          <p:nvPr>
            <p:ph type="sldNum" sz="quarter" idx="10"/>
          </p:nvPr>
        </p:nvSpPr>
        <p:spPr/>
        <p:txBody>
          <a:bodyPr/>
          <a:lstStyle/>
          <a:p>
            <a:fld id="{68151E55-6873-49E2-B8D5-2F265E6F1973}" type="slidenum">
              <a:rPr lang="en-US" smtClean="0"/>
              <a:pPr/>
              <a:t>48</a:t>
            </a:fld>
            <a:endParaRPr lang="en-US" dirty="0"/>
          </a:p>
        </p:txBody>
      </p:sp>
    </p:spTree>
    <p:extLst>
      <p:ext uri="{BB962C8B-B14F-4D97-AF65-F5344CB8AC3E}">
        <p14:creationId xmlns:p14="http://schemas.microsoft.com/office/powerpoint/2010/main" val="38597922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ltLang="en-US" dirty="0">
                <a:solidFill>
                  <a:srgbClr val="C30C20"/>
                </a:solidFill>
                <a:latin typeface="Sanserif"/>
                <a:cs typeface="Arial" charset="0"/>
              </a:rPr>
              <a:t>Issue Advocacy Parties</a:t>
            </a:r>
            <a:endParaRPr lang="en-US" dirty="0">
              <a:latin typeface="Sanserif"/>
            </a:endParaRPr>
          </a:p>
        </p:txBody>
      </p:sp>
      <p:sp>
        <p:nvSpPr>
          <p:cNvPr id="11" name="Content Placeholder 2"/>
          <p:cNvSpPr>
            <a:spLocks noGrp="1"/>
          </p:cNvSpPr>
          <p:nvPr>
            <p:ph sz="quarter" idx="20"/>
          </p:nvPr>
        </p:nvSpPr>
        <p:spPr>
          <a:xfrm>
            <a:off x="571500" y="1600200"/>
            <a:ext cx="7810500" cy="4800600"/>
          </a:xfrm>
        </p:spPr>
        <p:txBody>
          <a:bodyPr/>
          <a:lstStyle/>
          <a:p>
            <a:pPr lvl="0" defTabSz="457200">
              <a:spcBef>
                <a:spcPts val="2400"/>
              </a:spcBef>
              <a:spcAft>
                <a:spcPts val="0"/>
              </a:spcAft>
            </a:pPr>
            <a:r>
              <a:rPr lang="en-US" altLang="en-US" dirty="0">
                <a:solidFill>
                  <a:prstClr val="black"/>
                </a:solidFill>
                <a:latin typeface="Sanserif"/>
                <a:cs typeface="+mn-cs"/>
              </a:rPr>
              <a:t>Because they are formed to promote a stance on a particular issue, many issue advocacy parties are short-lived.</a:t>
            </a:r>
          </a:p>
          <a:p>
            <a:pPr lvl="0" defTabSz="457200">
              <a:spcBef>
                <a:spcPts val="2400"/>
              </a:spcBef>
              <a:spcAft>
                <a:spcPts val="0"/>
              </a:spcAft>
            </a:pPr>
            <a:r>
              <a:rPr lang="en-US" altLang="en-US" dirty="0">
                <a:solidFill>
                  <a:prstClr val="black"/>
                </a:solidFill>
                <a:latin typeface="Sanserif"/>
                <a:cs typeface="+mn-cs"/>
              </a:rPr>
              <a:t>Once the issue is dealt with or fades from popular concern, the mobilizing force behind the party disintegrates.</a:t>
            </a:r>
          </a:p>
        </p:txBody>
      </p:sp>
      <p:sp>
        <p:nvSpPr>
          <p:cNvPr id="7" name="Slide Number Placeholder 3"/>
          <p:cNvSpPr>
            <a:spLocks noGrp="1"/>
          </p:cNvSpPr>
          <p:nvPr>
            <p:ph type="sldNum" sz="quarter" idx="10"/>
          </p:nvPr>
        </p:nvSpPr>
        <p:spPr/>
        <p:txBody>
          <a:bodyPr/>
          <a:lstStyle/>
          <a:p>
            <a:fld id="{68151E55-6873-49E2-B8D5-2F265E6F1973}" type="slidenum">
              <a:rPr lang="en-US" smtClean="0">
                <a:latin typeface="Sanserif"/>
              </a:rPr>
              <a:pPr/>
              <a:t>49</a:t>
            </a:fld>
            <a:endParaRPr lang="en-US" dirty="0">
              <a:latin typeface="Sanserif"/>
            </a:endParaRPr>
          </a:p>
        </p:txBody>
      </p:sp>
    </p:spTree>
    <p:extLst>
      <p:ext uri="{BB962C8B-B14F-4D97-AF65-F5344CB8AC3E}">
        <p14:creationId xmlns:p14="http://schemas.microsoft.com/office/powerpoint/2010/main" val="55046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646" y="4724400"/>
            <a:ext cx="8460000" cy="533400"/>
          </a:xfrm>
        </p:spPr>
        <p:txBody>
          <a:bodyPr anchor="b"/>
          <a:lstStyle/>
          <a:p>
            <a:pPr algn="l"/>
            <a:r>
              <a:rPr lang="en-US" sz="2400" b="1" dirty="0">
                <a:solidFill>
                  <a:srgbClr val="C30C20"/>
                </a:solidFill>
                <a:latin typeface="Sanserif"/>
                <a:cs typeface="+mj-cs"/>
              </a:rPr>
              <a:t>Figure 8.1 </a:t>
            </a:r>
            <a:r>
              <a:rPr lang="en-US" sz="2400" b="1" dirty="0">
                <a:solidFill>
                  <a:prstClr val="black"/>
                </a:solidFill>
                <a:latin typeface="Sanserif"/>
                <a:cs typeface="+mj-cs"/>
              </a:rPr>
              <a:t>The People’s Opinion of Democrats and Republicans</a:t>
            </a:r>
            <a:endParaRPr lang="en-US" dirty="0">
              <a:latin typeface="Sanserif"/>
            </a:endParaRPr>
          </a:p>
        </p:txBody>
      </p:sp>
      <p:pic>
        <p:nvPicPr>
          <p:cNvPr id="10" name="Picture 2" descr="Line graph shows the favorability rating for the democratic at the Republican Party, please refer to long description.&#10;">
            <a:extLst>
              <a:ext uri="{FF2B5EF4-FFF2-40B4-BE49-F238E27FC236}">
                <a16:creationId xmlns:a16="http://schemas.microsoft.com/office/drawing/2014/main" id="{FBD302B2-C1A5-46D7-A649-7FB992BA79FE}"/>
              </a:ext>
            </a:extLst>
          </p:cNvPr>
          <p:cNvPicPr>
            <a:picLocks noChangeAspect="1"/>
          </p:cNvPicPr>
          <p:nvPr/>
        </p:nvPicPr>
        <p:blipFill rotWithShape="1">
          <a:blip r:embed="rId3">
            <a:extLst>
              <a:ext uri="{28A0092B-C50C-407E-A947-70E740481C1C}">
                <a14:useLocalDpi xmlns:a14="http://schemas.microsoft.com/office/drawing/2010/main" val="0"/>
              </a:ext>
            </a:extLst>
          </a:blip>
          <a:stretch/>
        </p:blipFill>
        <p:spPr>
          <a:xfrm>
            <a:off x="603153" y="1034731"/>
            <a:ext cx="7937694" cy="3626502"/>
          </a:xfrm>
          <a:prstGeom prst="rect">
            <a:avLst/>
          </a:prstGeom>
        </p:spPr>
      </p:pic>
      <p:sp>
        <p:nvSpPr>
          <p:cNvPr id="4" name="Content Placeholder 3"/>
          <p:cNvSpPr>
            <a:spLocks noGrp="1"/>
          </p:cNvSpPr>
          <p:nvPr>
            <p:ph sz="quarter" idx="12"/>
          </p:nvPr>
        </p:nvSpPr>
        <p:spPr>
          <a:xfrm>
            <a:off x="342900" y="5334000"/>
            <a:ext cx="7353300" cy="641669"/>
          </a:xfrm>
        </p:spPr>
        <p:txBody>
          <a:bodyPr/>
          <a:lstStyle/>
          <a:p>
            <a:pPr lvl="0" defTabSz="457200">
              <a:spcBef>
                <a:spcPct val="20000"/>
              </a:spcBef>
              <a:spcAft>
                <a:spcPts val="0"/>
              </a:spcAft>
            </a:pPr>
            <a:r>
              <a:rPr lang="en-US" sz="1400" dirty="0">
                <a:solidFill>
                  <a:prstClr val="black"/>
                </a:solidFill>
                <a:latin typeface="Sanserif"/>
                <a:cs typeface="+mn-cs"/>
              </a:rPr>
              <a:t>The figure shows the percentage of survey respondents who have a favorable view of the Republican and Democratic Parties between 1997 and 2020.</a:t>
            </a:r>
          </a:p>
        </p:txBody>
      </p:sp>
      <p:sp>
        <p:nvSpPr>
          <p:cNvPr id="5" name="Text Placeholder 4"/>
          <p:cNvSpPr>
            <a:spLocks noGrp="1"/>
          </p:cNvSpPr>
          <p:nvPr>
            <p:ph type="body" sz="quarter" idx="14"/>
          </p:nvPr>
        </p:nvSpPr>
        <p:spPr/>
        <p:txBody>
          <a:bodyPr anchor="ctr">
            <a:noAutofit/>
          </a:bodyPr>
          <a:lstStyle/>
          <a:p>
            <a:pPr lvl="0" algn="ctr"/>
            <a:r>
              <a:rPr lang="en-US" sz="900" noProof="1">
                <a:solidFill>
                  <a:srgbClr val="000000"/>
                </a:solidFill>
                <a:latin typeface="Sanserif"/>
                <a:cs typeface="+mn-cs"/>
                <a:hlinkClick r:id="rId4" action="ppaction://hlinksldjump"/>
              </a:rPr>
              <a:t>Access the text alternative for slide images.</a:t>
            </a:r>
            <a:endParaRPr lang="en-US" sz="900" noProof="1">
              <a:solidFill>
                <a:srgbClr val="000000"/>
              </a:solidFill>
              <a:latin typeface="Sanserif"/>
              <a:cs typeface="+mn-cs"/>
            </a:endParaRPr>
          </a:p>
        </p:txBody>
      </p:sp>
      <p:sp>
        <p:nvSpPr>
          <p:cNvPr id="6" name="Text Placeholder 5"/>
          <p:cNvSpPr>
            <a:spLocks noGrp="1"/>
          </p:cNvSpPr>
          <p:nvPr>
            <p:ph type="body" sz="quarter" idx="13"/>
          </p:nvPr>
        </p:nvSpPr>
        <p:spPr>
          <a:xfrm>
            <a:off x="2133600" y="6673850"/>
            <a:ext cx="6492812" cy="184150"/>
          </a:xfrm>
        </p:spPr>
        <p:txBody>
          <a:bodyPr>
            <a:noAutofit/>
          </a:bodyPr>
          <a:lstStyle/>
          <a:p>
            <a:pPr lvl="0" algn="r" defTabSz="457200">
              <a:spcBef>
                <a:spcPct val="20000"/>
              </a:spcBef>
              <a:spcAft>
                <a:spcPts val="0"/>
              </a:spcAft>
            </a:pPr>
            <a:r>
              <a:rPr lang="en-US" sz="800" b="1" dirty="0">
                <a:solidFill>
                  <a:schemeClr val="tx1"/>
                </a:solidFill>
                <a:latin typeface="Sanserif"/>
                <a:cs typeface="+mn-cs"/>
              </a:rPr>
              <a:t>SOURCE: </a:t>
            </a:r>
            <a:r>
              <a:rPr lang="en-US" sz="800" dirty="0">
                <a:solidFill>
                  <a:schemeClr val="tx1"/>
                </a:solidFill>
                <a:latin typeface="Sanserif"/>
                <a:cs typeface="+mn-cs"/>
              </a:rPr>
              <a:t>Gallup, “Party Images,” 2020. </a:t>
            </a:r>
          </a:p>
        </p:txBody>
      </p:sp>
      <p:sp>
        <p:nvSpPr>
          <p:cNvPr id="7" name="Slide Number Placeholder 6"/>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30701656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ltLang="en-US" dirty="0">
                <a:solidFill>
                  <a:srgbClr val="C30C20"/>
                </a:solidFill>
                <a:latin typeface="Sanserif"/>
                <a:cs typeface="Arial" charset="0"/>
              </a:rPr>
              <a:t>Ideologically Oriented Parties</a:t>
            </a:r>
            <a:endParaRPr lang="en-US" dirty="0">
              <a:latin typeface="Sanserif"/>
            </a:endParaRPr>
          </a:p>
        </p:txBody>
      </p:sp>
      <p:sp>
        <p:nvSpPr>
          <p:cNvPr id="11" name="Content Placeholder 2"/>
          <p:cNvSpPr>
            <a:spLocks noGrp="1"/>
          </p:cNvSpPr>
          <p:nvPr>
            <p:ph sz="quarter" idx="20"/>
          </p:nvPr>
        </p:nvSpPr>
        <p:spPr/>
        <p:txBody>
          <a:bodyPr/>
          <a:lstStyle/>
          <a:p>
            <a:pPr lvl="0" defTabSz="457200">
              <a:spcBef>
                <a:spcPts val="2400"/>
              </a:spcBef>
              <a:spcAft>
                <a:spcPts val="0"/>
              </a:spcAft>
            </a:pPr>
            <a:r>
              <a:rPr lang="en-US" altLang="en-US" dirty="0">
                <a:solidFill>
                  <a:prstClr val="black"/>
                </a:solidFill>
                <a:latin typeface="Sanserif"/>
                <a:cs typeface="+mn-cs"/>
              </a:rPr>
              <a:t>Agenda of an ideologically oriented party is typically broader than that of an issue-oriented party.</a:t>
            </a:r>
          </a:p>
          <a:p>
            <a:pPr lvl="0" defTabSz="457200">
              <a:spcBef>
                <a:spcPts val="2400"/>
              </a:spcBef>
              <a:spcAft>
                <a:spcPts val="0"/>
              </a:spcAft>
            </a:pPr>
            <a:r>
              <a:rPr lang="en-US" altLang="en-US" dirty="0">
                <a:solidFill>
                  <a:prstClr val="black"/>
                </a:solidFill>
                <a:latin typeface="Sanserif"/>
                <a:cs typeface="+mn-cs"/>
              </a:rPr>
              <a:t>Examples of ideologically oriented parties:</a:t>
            </a:r>
          </a:p>
          <a:p>
            <a:pPr marL="285750" lvl="1" indent="-285750" defTabSz="457200">
              <a:spcBef>
                <a:spcPct val="20000"/>
              </a:spcBef>
              <a:spcAft>
                <a:spcPts val="0"/>
              </a:spcAft>
            </a:pPr>
            <a:r>
              <a:rPr lang="en-US" altLang="en-US" dirty="0">
                <a:solidFill>
                  <a:prstClr val="black"/>
                </a:solidFill>
                <a:latin typeface="Sanserif"/>
                <a:cs typeface="+mn-cs"/>
              </a:rPr>
              <a:t>Libertarian Party.</a:t>
            </a:r>
          </a:p>
          <a:p>
            <a:pPr marL="285750" lvl="1" indent="-285750" defTabSz="457200">
              <a:spcBef>
                <a:spcPct val="20000"/>
              </a:spcBef>
              <a:spcAft>
                <a:spcPts val="0"/>
              </a:spcAft>
            </a:pPr>
            <a:r>
              <a:rPr lang="en-US" altLang="en-US" dirty="0">
                <a:solidFill>
                  <a:prstClr val="black"/>
                </a:solidFill>
                <a:latin typeface="Sanserif"/>
                <a:cs typeface="+mn-cs"/>
              </a:rPr>
              <a:t>Socialist Party.</a:t>
            </a:r>
          </a:p>
        </p:txBody>
      </p:sp>
      <p:sp>
        <p:nvSpPr>
          <p:cNvPr id="7" name="Slide Number Placeholder 3"/>
          <p:cNvSpPr>
            <a:spLocks noGrp="1"/>
          </p:cNvSpPr>
          <p:nvPr>
            <p:ph type="sldNum" sz="quarter" idx="10"/>
          </p:nvPr>
        </p:nvSpPr>
        <p:spPr/>
        <p:txBody>
          <a:bodyPr/>
          <a:lstStyle/>
          <a:p>
            <a:fld id="{68151E55-6873-49E2-B8D5-2F265E6F1973}" type="slidenum">
              <a:rPr lang="en-US" smtClean="0"/>
              <a:pPr/>
              <a:t>50</a:t>
            </a:fld>
            <a:endParaRPr lang="en-US" dirty="0"/>
          </a:p>
        </p:txBody>
      </p:sp>
    </p:spTree>
    <p:extLst>
      <p:ext uri="{BB962C8B-B14F-4D97-AF65-F5344CB8AC3E}">
        <p14:creationId xmlns:p14="http://schemas.microsoft.com/office/powerpoint/2010/main" val="22252795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ltLang="en-US" dirty="0">
                <a:solidFill>
                  <a:srgbClr val="C30C20"/>
                </a:solidFill>
                <a:latin typeface="Sanserif"/>
                <a:cs typeface="Arial" charset="0"/>
              </a:rPr>
              <a:t>Splinter Parties</a:t>
            </a:r>
            <a:endParaRPr lang="en-US" dirty="0">
              <a:latin typeface="Sanserif"/>
            </a:endParaRPr>
          </a:p>
        </p:txBody>
      </p:sp>
      <p:sp>
        <p:nvSpPr>
          <p:cNvPr id="11" name="Content Placeholder 2"/>
          <p:cNvSpPr>
            <a:spLocks noGrp="1"/>
          </p:cNvSpPr>
          <p:nvPr>
            <p:ph sz="quarter" idx="20"/>
          </p:nvPr>
        </p:nvSpPr>
        <p:spPr/>
        <p:txBody>
          <a:bodyPr/>
          <a:lstStyle/>
          <a:p>
            <a:pPr lvl="0" defTabSz="457200">
              <a:spcBef>
                <a:spcPts val="2400"/>
              </a:spcBef>
              <a:spcAft>
                <a:spcPts val="0"/>
              </a:spcAft>
            </a:pPr>
            <a:r>
              <a:rPr lang="en-US" altLang="en-US" dirty="0">
                <a:solidFill>
                  <a:prstClr val="black"/>
                </a:solidFill>
                <a:latin typeface="Sanserif"/>
                <a:cs typeface="+mn-cs"/>
              </a:rPr>
              <a:t>Splinter party is a political party that breaks off, or “splinters,” from one of the two dominant parties.</a:t>
            </a:r>
          </a:p>
          <a:p>
            <a:pPr lvl="0" defTabSz="457200">
              <a:spcBef>
                <a:spcPts val="2400"/>
              </a:spcBef>
              <a:spcAft>
                <a:spcPts val="0"/>
              </a:spcAft>
            </a:pPr>
            <a:r>
              <a:rPr lang="en-US" altLang="en-US" dirty="0">
                <a:solidFill>
                  <a:prstClr val="black"/>
                </a:solidFill>
                <a:latin typeface="Sanserif"/>
                <a:cs typeface="+mn-cs"/>
              </a:rPr>
              <a:t>States’ Rights Party in 1948 was a splinter party.</a:t>
            </a:r>
          </a:p>
          <a:p>
            <a:pPr marL="285750" lvl="1" indent="-285750" defTabSz="457200">
              <a:spcBef>
                <a:spcPct val="20000"/>
              </a:spcBef>
              <a:spcAft>
                <a:spcPts val="0"/>
              </a:spcAft>
            </a:pPr>
            <a:r>
              <a:rPr lang="en-US" altLang="en-US" dirty="0">
                <a:solidFill>
                  <a:prstClr val="black"/>
                </a:solidFill>
                <a:latin typeface="Sanserif"/>
                <a:cs typeface="+mn-cs"/>
              </a:rPr>
              <a:t>Also known as the </a:t>
            </a:r>
            <a:r>
              <a:rPr lang="en-US" altLang="en-US" dirty="0" err="1">
                <a:solidFill>
                  <a:prstClr val="black"/>
                </a:solidFill>
                <a:latin typeface="Sanserif"/>
                <a:cs typeface="+mn-cs"/>
              </a:rPr>
              <a:t>Dixiecrat</a:t>
            </a:r>
            <a:r>
              <a:rPr lang="en-US" altLang="en-US" dirty="0">
                <a:solidFill>
                  <a:prstClr val="black"/>
                </a:solidFill>
                <a:latin typeface="Sanserif"/>
                <a:cs typeface="+mn-cs"/>
              </a:rPr>
              <a:t> Party.</a:t>
            </a:r>
          </a:p>
          <a:p>
            <a:pPr marL="285750" lvl="1" indent="-285750" defTabSz="457200">
              <a:spcBef>
                <a:spcPct val="20000"/>
              </a:spcBef>
              <a:spcAft>
                <a:spcPts val="0"/>
              </a:spcAft>
            </a:pPr>
            <a:r>
              <a:rPr lang="en-US" altLang="en-US" dirty="0">
                <a:solidFill>
                  <a:prstClr val="black"/>
                </a:solidFill>
                <a:latin typeface="Sanserif"/>
                <a:cs typeface="+mn-cs"/>
              </a:rPr>
              <a:t>Opposed the Democratic Party’s support of civil rights for African Americans.</a:t>
            </a:r>
          </a:p>
        </p:txBody>
      </p:sp>
      <p:sp>
        <p:nvSpPr>
          <p:cNvPr id="7" name="Slide Number Placeholder 3"/>
          <p:cNvSpPr>
            <a:spLocks noGrp="1"/>
          </p:cNvSpPr>
          <p:nvPr>
            <p:ph type="sldNum" sz="quarter" idx="10"/>
          </p:nvPr>
        </p:nvSpPr>
        <p:spPr/>
        <p:txBody>
          <a:bodyPr/>
          <a:lstStyle/>
          <a:p>
            <a:fld id="{68151E55-6873-49E2-B8D5-2F265E6F1973}" type="slidenum">
              <a:rPr lang="en-US" smtClean="0"/>
              <a:pPr/>
              <a:t>51</a:t>
            </a:fld>
            <a:endParaRPr lang="en-US" dirty="0"/>
          </a:p>
        </p:txBody>
      </p:sp>
    </p:spTree>
    <p:extLst>
      <p:ext uri="{BB962C8B-B14F-4D97-AF65-F5344CB8AC3E}">
        <p14:creationId xmlns:p14="http://schemas.microsoft.com/office/powerpoint/2010/main" val="42517210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ltLang="en-US" dirty="0">
                <a:solidFill>
                  <a:srgbClr val="C30C20"/>
                </a:solidFill>
                <a:latin typeface="Sanserif"/>
                <a:cs typeface="Arial" charset="0"/>
              </a:rPr>
              <a:t>The Impact of Third Parties</a:t>
            </a:r>
            <a:endParaRPr lang="en-US" dirty="0">
              <a:latin typeface="Sanserif"/>
            </a:endParaRPr>
          </a:p>
        </p:txBody>
      </p:sp>
      <p:sp>
        <p:nvSpPr>
          <p:cNvPr id="11" name="Content Placeholder 2"/>
          <p:cNvSpPr>
            <a:spLocks noGrp="1"/>
          </p:cNvSpPr>
          <p:nvPr>
            <p:ph sz="quarter" idx="20"/>
          </p:nvPr>
        </p:nvSpPr>
        <p:spPr>
          <a:xfrm>
            <a:off x="533400" y="1600200"/>
            <a:ext cx="8108127" cy="4783083"/>
          </a:xfrm>
        </p:spPr>
        <p:txBody>
          <a:bodyPr/>
          <a:lstStyle/>
          <a:p>
            <a:pPr lvl="0" defTabSz="457200">
              <a:spcBef>
                <a:spcPts val="2400"/>
              </a:spcBef>
              <a:spcAft>
                <a:spcPts val="0"/>
              </a:spcAft>
            </a:pPr>
            <a:r>
              <a:rPr lang="en-US" altLang="en-US" dirty="0">
                <a:solidFill>
                  <a:prstClr val="black"/>
                </a:solidFill>
                <a:latin typeface="Sanserif"/>
                <a:cs typeface="+mn-cs"/>
              </a:rPr>
              <a:t>Although third parties usually do not win elections, they can influence electoral outcomes.</a:t>
            </a:r>
          </a:p>
          <a:p>
            <a:pPr marL="285750" lvl="1" indent="-285750" defTabSz="457200">
              <a:spcBef>
                <a:spcPct val="20000"/>
              </a:spcBef>
              <a:spcAft>
                <a:spcPts val="0"/>
              </a:spcAft>
            </a:pPr>
            <a:r>
              <a:rPr lang="en-US" altLang="en-US" dirty="0">
                <a:solidFill>
                  <a:prstClr val="black"/>
                </a:solidFill>
                <a:latin typeface="Sanserif"/>
                <a:cs typeface="+mn-cs"/>
              </a:rPr>
              <a:t>Some believe that in the 2000 presidential race, Green Party candidate Ralph Nader cost Al Gore the election.</a:t>
            </a:r>
          </a:p>
          <a:p>
            <a:pPr lvl="0" defTabSz="457200">
              <a:spcBef>
                <a:spcPts val="2400"/>
              </a:spcBef>
              <a:spcAft>
                <a:spcPts val="0"/>
              </a:spcAft>
            </a:pPr>
            <a:r>
              <a:rPr lang="en-US" altLang="en-US" dirty="0">
                <a:solidFill>
                  <a:prstClr val="black"/>
                </a:solidFill>
                <a:latin typeface="Sanserif"/>
                <a:cs typeface="+mn-cs"/>
              </a:rPr>
              <a:t>Third parties provide:</a:t>
            </a:r>
          </a:p>
          <a:p>
            <a:pPr marL="285750" lvl="1" indent="-285750" defTabSz="457200">
              <a:spcBef>
                <a:spcPct val="20000"/>
              </a:spcBef>
              <a:spcAft>
                <a:spcPts val="0"/>
              </a:spcAft>
            </a:pPr>
            <a:r>
              <a:rPr lang="en-US" altLang="en-US" dirty="0">
                <a:solidFill>
                  <a:prstClr val="black"/>
                </a:solidFill>
                <a:latin typeface="Sanserif"/>
                <a:cs typeface="+mn-cs"/>
              </a:rPr>
              <a:t>A release valve for dissatisfied voters.</a:t>
            </a:r>
          </a:p>
          <a:p>
            <a:pPr marL="285750" lvl="1" indent="-285750" defTabSz="457200">
              <a:spcBef>
                <a:spcPct val="20000"/>
              </a:spcBef>
              <a:spcAft>
                <a:spcPts val="0"/>
              </a:spcAft>
            </a:pPr>
            <a:r>
              <a:rPr lang="en-US" altLang="en-US" dirty="0">
                <a:solidFill>
                  <a:prstClr val="black"/>
                </a:solidFill>
                <a:latin typeface="Sanserif"/>
                <a:cs typeface="+mn-cs"/>
              </a:rPr>
              <a:t>A means to bring national attention to variety of issues.</a:t>
            </a:r>
          </a:p>
          <a:p>
            <a:pPr lvl="0" defTabSz="457200">
              <a:spcBef>
                <a:spcPts val="2400"/>
              </a:spcBef>
              <a:spcAft>
                <a:spcPts val="0"/>
              </a:spcAft>
            </a:pPr>
            <a:r>
              <a:rPr lang="en-US" altLang="en-US" dirty="0">
                <a:solidFill>
                  <a:prstClr val="black"/>
                </a:solidFill>
                <a:latin typeface="Sanserif"/>
                <a:cs typeface="+mn-cs"/>
              </a:rPr>
              <a:t>Third parties sometimes fold when their central ideology is co-opted by an existing major party.</a:t>
            </a:r>
          </a:p>
        </p:txBody>
      </p:sp>
      <p:sp>
        <p:nvSpPr>
          <p:cNvPr id="7" name="Slide Number Placeholder 3"/>
          <p:cNvSpPr>
            <a:spLocks noGrp="1"/>
          </p:cNvSpPr>
          <p:nvPr>
            <p:ph type="sldNum" sz="quarter" idx="10"/>
          </p:nvPr>
        </p:nvSpPr>
        <p:spPr/>
        <p:txBody>
          <a:bodyPr/>
          <a:lstStyle/>
          <a:p>
            <a:fld id="{68151E55-6873-49E2-B8D5-2F265E6F1973}" type="slidenum">
              <a:rPr lang="en-US" smtClean="0"/>
              <a:pPr/>
              <a:t>52</a:t>
            </a:fld>
            <a:endParaRPr lang="en-US" dirty="0"/>
          </a:p>
        </p:txBody>
      </p:sp>
    </p:spTree>
    <p:extLst>
      <p:ext uri="{BB962C8B-B14F-4D97-AF65-F5344CB8AC3E}">
        <p14:creationId xmlns:p14="http://schemas.microsoft.com/office/powerpoint/2010/main" val="56915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100" y="5237368"/>
            <a:ext cx="7697100" cy="477632"/>
          </a:xfrm>
        </p:spPr>
        <p:txBody>
          <a:bodyPr>
            <a:normAutofit/>
          </a:bodyPr>
          <a:lstStyle/>
          <a:p>
            <a:r>
              <a:rPr lang="en-US" sz="2400" b="1" dirty="0">
                <a:solidFill>
                  <a:srgbClr val="C30C20"/>
                </a:solidFill>
                <a:latin typeface="Sanserif"/>
                <a:cs typeface="+mj-cs"/>
              </a:rPr>
              <a:t>Figure 8.7 </a:t>
            </a:r>
            <a:r>
              <a:rPr lang="en-US" sz="2400" b="1" dirty="0">
                <a:solidFill>
                  <a:prstClr val="black"/>
                </a:solidFill>
                <a:latin typeface="Sanserif"/>
                <a:cs typeface="+mj-cs"/>
              </a:rPr>
              <a:t>Third Parties Help the Out-of-Power Party</a:t>
            </a:r>
            <a:endParaRPr lang="en-US" dirty="0">
              <a:latin typeface="Sanserif"/>
            </a:endParaRPr>
          </a:p>
        </p:txBody>
      </p:sp>
      <p:pic>
        <p:nvPicPr>
          <p:cNvPr id="8" name="Picture 2" descr="They had a visible effect in the elections of 1848, 1856, 1860, 1912, 1924, 1968, and 1992.">
            <a:extLst>
              <a:ext uri="{FF2B5EF4-FFF2-40B4-BE49-F238E27FC236}">
                <a16:creationId xmlns:a16="http://schemas.microsoft.com/office/drawing/2014/main" id="{F8154A7A-7F8B-48CA-9D4E-B209C32CA0B3}"/>
              </a:ext>
            </a:extLst>
          </p:cNvPr>
          <p:cNvPicPr>
            <a:picLocks noGrp="1" noChangeAspect="1"/>
          </p:cNvPicPr>
          <p:nvPr>
            <p:ph idx="4294967295"/>
          </p:nvPr>
        </p:nvPicPr>
        <p:blipFill rotWithShape="1">
          <a:blip r:embed="rId3" cstate="hqprint">
            <a:extLst>
              <a:ext uri="{28A0092B-C50C-407E-A947-70E740481C1C}">
                <a14:useLocalDpi xmlns:a14="http://schemas.microsoft.com/office/drawing/2010/main" val="0"/>
              </a:ext>
            </a:extLst>
          </a:blip>
          <a:srcRect l="-17932" r="-17932"/>
          <a:stretch/>
        </p:blipFill>
        <p:spPr>
          <a:xfrm>
            <a:off x="914400" y="70276"/>
            <a:ext cx="7315200" cy="5159402"/>
          </a:xfrm>
        </p:spPr>
      </p:pic>
      <p:sp>
        <p:nvSpPr>
          <p:cNvPr id="4" name="Content Placeholder 3"/>
          <p:cNvSpPr>
            <a:spLocks noGrp="1"/>
          </p:cNvSpPr>
          <p:nvPr>
            <p:ph idx="4294967295"/>
          </p:nvPr>
        </p:nvSpPr>
        <p:spPr>
          <a:xfrm>
            <a:off x="1218750" y="5780947"/>
            <a:ext cx="4762754" cy="566777"/>
          </a:xfrm>
        </p:spPr>
        <p:txBody>
          <a:bodyPr/>
          <a:lstStyle/>
          <a:p>
            <a:pPr lvl="0" defTabSz="457200">
              <a:spcBef>
                <a:spcPct val="20000"/>
              </a:spcBef>
              <a:spcAft>
                <a:spcPts val="0"/>
              </a:spcAft>
            </a:pPr>
            <a:r>
              <a:rPr lang="en-US" sz="1400" dirty="0">
                <a:solidFill>
                  <a:prstClr val="black"/>
                </a:solidFill>
                <a:latin typeface="Sanserif"/>
                <a:cs typeface="+mn-cs"/>
              </a:rPr>
              <a:t>At the national level, third parties were a release valve for discontented voters in several elections.</a:t>
            </a:r>
          </a:p>
        </p:txBody>
      </p:sp>
      <p:sp>
        <p:nvSpPr>
          <p:cNvPr id="5" name="Text Placeholder 4"/>
          <p:cNvSpPr>
            <a:spLocks noGrp="1"/>
          </p:cNvSpPr>
          <p:nvPr>
            <p:ph sz="quarter" idx="4294967295"/>
          </p:nvPr>
        </p:nvSpPr>
        <p:spPr>
          <a:xfrm>
            <a:off x="3369600" y="6400800"/>
            <a:ext cx="2404800" cy="190800"/>
          </a:xfrm>
        </p:spPr>
        <p:txBody>
          <a:bodyPr anchor="ctr">
            <a:noAutofit/>
          </a:bodyPr>
          <a:lstStyle/>
          <a:p>
            <a:pPr lvl="0" algn="ctr"/>
            <a:r>
              <a:rPr lang="en-US" sz="900" noProof="1">
                <a:solidFill>
                  <a:srgbClr val="000000"/>
                </a:solidFill>
                <a:latin typeface="Sanserif"/>
                <a:hlinkClick r:id="rId4" action="ppaction://hlinksldjump"/>
              </a:rPr>
              <a:t>Access the text alternative for slide images.</a:t>
            </a:r>
            <a:endParaRPr lang="en-US" sz="900" noProof="1">
              <a:solidFill>
                <a:srgbClr val="000000"/>
              </a:solidFill>
              <a:latin typeface="Sanserif"/>
            </a:endParaRPr>
          </a:p>
        </p:txBody>
      </p:sp>
      <p:sp>
        <p:nvSpPr>
          <p:cNvPr id="7" name="Slide Number Placeholder 5"/>
          <p:cNvSpPr>
            <a:spLocks noGrp="1"/>
          </p:cNvSpPr>
          <p:nvPr>
            <p:ph type="sldNum" sz="quarter" idx="10"/>
          </p:nvPr>
        </p:nvSpPr>
        <p:spPr/>
        <p:txBody>
          <a:bodyPr/>
          <a:lstStyle/>
          <a:p>
            <a:fld id="{68151E55-6873-49E2-B8D5-2F265E6F1973}" type="slidenum">
              <a:rPr lang="en-US" smtClean="0"/>
              <a:pPr/>
              <a:t>53</a:t>
            </a:fld>
            <a:endParaRPr lang="en-US" dirty="0"/>
          </a:p>
        </p:txBody>
      </p:sp>
    </p:spTree>
    <p:extLst>
      <p:ext uri="{BB962C8B-B14F-4D97-AF65-F5344CB8AC3E}">
        <p14:creationId xmlns:p14="http://schemas.microsoft.com/office/powerpoint/2010/main" val="15795338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091981" y="233818"/>
            <a:ext cx="7327900" cy="1261279"/>
          </a:xfrm>
        </p:spPr>
        <p:txBody>
          <a:bodyPr>
            <a:normAutofit/>
          </a:bodyPr>
          <a:lstStyle/>
          <a:p>
            <a:r>
              <a:rPr lang="en-US" altLang="en-US" dirty="0">
                <a:solidFill>
                  <a:srgbClr val="C30C20"/>
                </a:solidFill>
                <a:latin typeface="Sanserif"/>
                <a:cs typeface="+mj-cs"/>
              </a:rPr>
              <a:t>New Ideologies, New Technologies:</a:t>
            </a:r>
            <a:r>
              <a:rPr lang="en-US" altLang="en-US" dirty="0">
                <a:solidFill>
                  <a:srgbClr val="C30C20"/>
                </a:solidFill>
                <a:cs typeface="+mj-cs"/>
              </a:rPr>
              <a:t> </a:t>
            </a:r>
            <a:r>
              <a:rPr lang="en-US" altLang="en-US" dirty="0">
                <a:solidFill>
                  <a:srgbClr val="C30C20"/>
                </a:solidFill>
                <a:latin typeface="Sanserif"/>
                <a:cs typeface="+mj-cs"/>
              </a:rPr>
              <a:t>The Parties in the 21st Century</a:t>
            </a:r>
            <a:endParaRPr lang="en-US" dirty="0">
              <a:latin typeface="Sanserif"/>
            </a:endParaRPr>
          </a:p>
        </p:txBody>
      </p:sp>
      <p:sp>
        <p:nvSpPr>
          <p:cNvPr id="11" name="Content Placeholder 2"/>
          <p:cNvSpPr>
            <a:spLocks noGrp="1"/>
          </p:cNvSpPr>
          <p:nvPr>
            <p:ph sz="quarter" idx="20"/>
          </p:nvPr>
        </p:nvSpPr>
        <p:spPr>
          <a:xfrm>
            <a:off x="481499" y="1617717"/>
            <a:ext cx="8205301" cy="4899572"/>
          </a:xfrm>
        </p:spPr>
        <p:txBody>
          <a:bodyPr>
            <a:normAutofit lnSpcReduction="10000"/>
          </a:bodyPr>
          <a:lstStyle/>
          <a:p>
            <a:pPr lvl="0" defTabSz="457200">
              <a:spcBef>
                <a:spcPts val="2400"/>
              </a:spcBef>
              <a:spcAft>
                <a:spcPts val="0"/>
              </a:spcAft>
            </a:pPr>
            <a:r>
              <a:rPr lang="en-US" altLang="en-US" dirty="0">
                <a:solidFill>
                  <a:prstClr val="black"/>
                </a:solidFill>
                <a:latin typeface="Sanserif"/>
                <a:cs typeface="+mn-cs"/>
              </a:rPr>
              <a:t>American political parties have changed dramatically in recent years.</a:t>
            </a:r>
          </a:p>
          <a:p>
            <a:pPr lvl="0" defTabSz="457200">
              <a:spcBef>
                <a:spcPts val="2400"/>
              </a:spcBef>
              <a:spcAft>
                <a:spcPts val="0"/>
              </a:spcAft>
            </a:pPr>
            <a:r>
              <a:rPr lang="en-US" altLang="en-US" dirty="0">
                <a:solidFill>
                  <a:prstClr val="black"/>
                </a:solidFill>
                <a:latin typeface="Sanserif"/>
                <a:cs typeface="+mn-cs"/>
              </a:rPr>
              <a:t>Global events such as the COVID-19 pandemic and its aftermath, the rise of international and domestic terrorism and </a:t>
            </a:r>
            <a:r>
              <a:rPr lang="en-US" altLang="en-US" dirty="0" err="1">
                <a:solidFill>
                  <a:prstClr val="black"/>
                </a:solidFill>
                <a:latin typeface="Sanserif"/>
                <a:cs typeface="+mn-cs"/>
              </a:rPr>
              <a:t>multifront</a:t>
            </a:r>
            <a:r>
              <a:rPr lang="en-US" altLang="en-US" dirty="0">
                <a:solidFill>
                  <a:prstClr val="black"/>
                </a:solidFill>
                <a:latin typeface="Sanserif"/>
                <a:cs typeface="+mn-cs"/>
              </a:rPr>
              <a:t> wars, and the impact of the Internet and cellular technologies have partly driven the changes.</a:t>
            </a:r>
          </a:p>
          <a:p>
            <a:pPr lvl="0" defTabSz="457200">
              <a:spcBef>
                <a:spcPts val="2400"/>
              </a:spcBef>
              <a:spcAft>
                <a:spcPts val="0"/>
              </a:spcAft>
            </a:pPr>
            <a:r>
              <a:rPr lang="en-US" altLang="en-US" dirty="0">
                <a:solidFill>
                  <a:prstClr val="black"/>
                </a:solidFill>
                <a:latin typeface="Sanserif"/>
                <a:cs typeface="+mn-cs"/>
              </a:rPr>
              <a:t>Today, dominant issues include economic aftermath of COVID-19, including domestic job creation; and Democratic and Republican positions are distinct.</a:t>
            </a:r>
          </a:p>
        </p:txBody>
      </p:sp>
      <p:sp>
        <p:nvSpPr>
          <p:cNvPr id="7" name="Slide Number Placeholder 3"/>
          <p:cNvSpPr>
            <a:spLocks noGrp="1"/>
          </p:cNvSpPr>
          <p:nvPr>
            <p:ph type="sldNum" sz="quarter" idx="10"/>
          </p:nvPr>
        </p:nvSpPr>
        <p:spPr/>
        <p:txBody>
          <a:bodyPr/>
          <a:lstStyle/>
          <a:p>
            <a:fld id="{68151E55-6873-49E2-B8D5-2F265E6F1973}" type="slidenum">
              <a:rPr lang="en-US" smtClean="0"/>
              <a:pPr/>
              <a:t>54</a:t>
            </a:fld>
            <a:endParaRPr lang="en-US" dirty="0"/>
          </a:p>
        </p:txBody>
      </p:sp>
    </p:spTree>
    <p:extLst>
      <p:ext uri="{BB962C8B-B14F-4D97-AF65-F5344CB8AC3E}">
        <p14:creationId xmlns:p14="http://schemas.microsoft.com/office/powerpoint/2010/main" val="8353163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42900" y="198784"/>
            <a:ext cx="8458200" cy="1325216"/>
          </a:xfrm>
        </p:spPr>
        <p:txBody>
          <a:bodyPr>
            <a:normAutofit/>
          </a:bodyPr>
          <a:lstStyle/>
          <a:p>
            <a:r>
              <a:rPr lang="en-US" altLang="en-US" dirty="0">
                <a:solidFill>
                  <a:srgbClr val="C30C20"/>
                </a:solidFill>
                <a:latin typeface="Sanserif"/>
                <a:cs typeface="+mj-cs"/>
              </a:rPr>
              <a:t>Republicans Today: The Establishment, President Trump, and the Tea Party</a:t>
            </a:r>
            <a:endParaRPr lang="en-US" dirty="0">
              <a:latin typeface="Sanserif"/>
            </a:endParaRPr>
          </a:p>
        </p:txBody>
      </p:sp>
      <p:sp>
        <p:nvSpPr>
          <p:cNvPr id="11" name="Content Placeholder 2"/>
          <p:cNvSpPr>
            <a:spLocks noGrp="1"/>
          </p:cNvSpPr>
          <p:nvPr>
            <p:ph sz="quarter" idx="20"/>
          </p:nvPr>
        </p:nvSpPr>
        <p:spPr>
          <a:xfrm>
            <a:off x="704850" y="1676400"/>
            <a:ext cx="7524750" cy="4572000"/>
          </a:xfrm>
        </p:spPr>
        <p:txBody>
          <a:bodyPr/>
          <a:lstStyle/>
          <a:p>
            <a:pPr lvl="0" defTabSz="457200">
              <a:spcBef>
                <a:spcPts val="2400"/>
              </a:spcBef>
              <a:spcAft>
                <a:spcPts val="0"/>
              </a:spcAft>
            </a:pPr>
            <a:r>
              <a:rPr lang="en-US" dirty="0">
                <a:solidFill>
                  <a:prstClr val="black"/>
                </a:solidFill>
                <a:latin typeface="Sanserif"/>
                <a:cs typeface="+mn-cs"/>
              </a:rPr>
              <a:t>Republican Party faces a battle for the soul of the party on several fronts.</a:t>
            </a:r>
          </a:p>
          <a:p>
            <a:pPr marL="0" lvl="1" indent="0" defTabSz="457200">
              <a:spcBef>
                <a:spcPct val="20000"/>
              </a:spcBef>
              <a:spcAft>
                <a:spcPts val="0"/>
              </a:spcAft>
              <a:buNone/>
            </a:pPr>
            <a:r>
              <a:rPr lang="en-US" dirty="0">
                <a:solidFill>
                  <a:prstClr val="black"/>
                </a:solidFill>
                <a:latin typeface="Sanserif"/>
                <a:cs typeface="+mn-cs"/>
              </a:rPr>
              <a:t>Donald Trump.</a:t>
            </a:r>
          </a:p>
          <a:p>
            <a:pPr marL="342900" lvl="1" indent="-342900" defTabSz="457200">
              <a:spcBef>
                <a:spcPct val="20000"/>
              </a:spcBef>
              <a:spcAft>
                <a:spcPts val="0"/>
              </a:spcAft>
            </a:pPr>
            <a:r>
              <a:rPr lang="en-US" sz="2000" dirty="0">
                <a:solidFill>
                  <a:prstClr val="black"/>
                </a:solidFill>
                <a:latin typeface="Sanserif"/>
                <a:cs typeface="+mn-cs"/>
              </a:rPr>
              <a:t>Alienation of groups the party was trying to woo.</a:t>
            </a:r>
          </a:p>
          <a:p>
            <a:pPr marL="342900" lvl="1" indent="-342900" defTabSz="457200">
              <a:spcBef>
                <a:spcPct val="20000"/>
              </a:spcBef>
              <a:spcAft>
                <a:spcPts val="0"/>
              </a:spcAft>
            </a:pPr>
            <a:r>
              <a:rPr lang="en-US" sz="2000" dirty="0">
                <a:solidFill>
                  <a:prstClr val="black"/>
                </a:solidFill>
                <a:latin typeface="Sanserif"/>
                <a:cs typeface="+mn-cs"/>
              </a:rPr>
              <a:t>Inconsistencies in policy positions.</a:t>
            </a:r>
          </a:p>
          <a:p>
            <a:pPr marL="0" lvl="1" indent="0" defTabSz="457200">
              <a:spcBef>
                <a:spcPct val="20000"/>
              </a:spcBef>
              <a:spcAft>
                <a:spcPts val="0"/>
              </a:spcAft>
              <a:buNone/>
            </a:pPr>
            <a:r>
              <a:rPr lang="en-US" dirty="0">
                <a:solidFill>
                  <a:prstClr val="black"/>
                </a:solidFill>
                <a:latin typeface="Sanserif"/>
                <a:cs typeface="+mn-cs"/>
              </a:rPr>
              <a:t>Divisions between stanchly conservative activists and more moderate members of the party.</a:t>
            </a:r>
          </a:p>
          <a:p>
            <a:pPr marL="0" lvl="1" indent="0" defTabSz="457200">
              <a:spcBef>
                <a:spcPct val="20000"/>
              </a:spcBef>
              <a:spcAft>
                <a:spcPts val="0"/>
              </a:spcAft>
              <a:buNone/>
            </a:pPr>
            <a:r>
              <a:rPr lang="en-US" dirty="0">
                <a:solidFill>
                  <a:prstClr val="black"/>
                </a:solidFill>
                <a:latin typeface="Sanserif"/>
                <a:cs typeface="+mn-cs"/>
              </a:rPr>
              <a:t>Tea Party movement.</a:t>
            </a:r>
          </a:p>
        </p:txBody>
      </p:sp>
      <p:sp>
        <p:nvSpPr>
          <p:cNvPr id="7" name="Slide Number Placeholder 3"/>
          <p:cNvSpPr>
            <a:spLocks noGrp="1"/>
          </p:cNvSpPr>
          <p:nvPr>
            <p:ph type="sldNum" sz="quarter" idx="10"/>
          </p:nvPr>
        </p:nvSpPr>
        <p:spPr/>
        <p:txBody>
          <a:bodyPr/>
          <a:lstStyle/>
          <a:p>
            <a:fld id="{68151E55-6873-49E2-B8D5-2F265E6F1973}" type="slidenum">
              <a:rPr lang="en-US" smtClean="0"/>
              <a:pPr/>
              <a:t>55</a:t>
            </a:fld>
            <a:endParaRPr lang="en-US" dirty="0"/>
          </a:p>
        </p:txBody>
      </p:sp>
    </p:spTree>
    <p:extLst>
      <p:ext uri="{BB962C8B-B14F-4D97-AF65-F5344CB8AC3E}">
        <p14:creationId xmlns:p14="http://schemas.microsoft.com/office/powerpoint/2010/main" val="1623523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981200" y="258860"/>
            <a:ext cx="5247290" cy="1053699"/>
          </a:xfrm>
        </p:spPr>
        <p:txBody>
          <a:bodyPr>
            <a:noAutofit/>
          </a:bodyPr>
          <a:lstStyle/>
          <a:p>
            <a:r>
              <a:rPr lang="en-US" altLang="en-US" dirty="0">
                <a:solidFill>
                  <a:srgbClr val="C30C20"/>
                </a:solidFill>
                <a:latin typeface="Sanserif"/>
                <a:cs typeface="+mj-cs"/>
              </a:rPr>
              <a:t>A Battle for the Soul of </a:t>
            </a:r>
            <a:r>
              <a:rPr lang="en-US" altLang="en-US" dirty="0">
                <a:solidFill>
                  <a:srgbClr val="C30C20"/>
                </a:solidFill>
                <a:cs typeface="+mj-cs"/>
              </a:rPr>
              <a:t>the Democratic</a:t>
            </a:r>
            <a:r>
              <a:rPr lang="en-US" altLang="en-US" dirty="0">
                <a:solidFill>
                  <a:srgbClr val="C30C20"/>
                </a:solidFill>
                <a:latin typeface="Sanserif"/>
                <a:cs typeface="+mj-cs"/>
              </a:rPr>
              <a:t> Party </a:t>
            </a:r>
            <a:r>
              <a:rPr lang="en-US" altLang="en-US" dirty="0">
                <a:solidFill>
                  <a:srgbClr val="C30C20"/>
                </a:solidFill>
                <a:latin typeface="Sanserif"/>
                <a:cs typeface="Arial"/>
              </a:rPr>
              <a:t>Today</a:t>
            </a:r>
            <a:endParaRPr lang="en-US" dirty="0">
              <a:latin typeface="Sanserif"/>
              <a:cs typeface="Arial"/>
            </a:endParaRPr>
          </a:p>
        </p:txBody>
      </p:sp>
      <p:sp>
        <p:nvSpPr>
          <p:cNvPr id="11" name="Content Placeholder 2"/>
          <p:cNvSpPr>
            <a:spLocks noGrp="1"/>
          </p:cNvSpPr>
          <p:nvPr>
            <p:ph sz="quarter" idx="20"/>
          </p:nvPr>
        </p:nvSpPr>
        <p:spPr>
          <a:xfrm>
            <a:off x="609600" y="1752600"/>
            <a:ext cx="8133647" cy="4000938"/>
          </a:xfrm>
        </p:spPr>
        <p:txBody>
          <a:bodyPr/>
          <a:lstStyle/>
          <a:p>
            <a:pPr lvl="0" defTabSz="457200">
              <a:spcBef>
                <a:spcPts val="2400"/>
              </a:spcBef>
              <a:spcAft>
                <a:spcPts val="0"/>
              </a:spcAft>
            </a:pPr>
            <a:r>
              <a:rPr lang="en-US" dirty="0">
                <a:solidFill>
                  <a:prstClr val="black"/>
                </a:solidFill>
                <a:latin typeface="Sanserif"/>
                <a:cs typeface="+mn-cs"/>
              </a:rPr>
              <a:t>Tensions have grown between factions in the Democratic Party.</a:t>
            </a:r>
          </a:p>
          <a:p>
            <a:pPr marL="285750" lvl="1" indent="-285750" defTabSz="457200">
              <a:spcBef>
                <a:spcPct val="20000"/>
              </a:spcBef>
              <a:spcAft>
                <a:spcPts val="0"/>
              </a:spcAft>
            </a:pPr>
            <a:r>
              <a:rPr lang="en-US" dirty="0">
                <a:solidFill>
                  <a:prstClr val="black"/>
                </a:solidFill>
                <a:latin typeface="Sanserif"/>
                <a:cs typeface="+mn-cs"/>
              </a:rPr>
              <a:t>Moderate Democratic nominee Joe Biden.</a:t>
            </a:r>
          </a:p>
          <a:p>
            <a:pPr marL="285750" lvl="1" indent="-285750" defTabSz="457200">
              <a:spcBef>
                <a:spcPct val="20000"/>
              </a:spcBef>
              <a:spcAft>
                <a:spcPts val="0"/>
              </a:spcAft>
            </a:pPr>
            <a:r>
              <a:rPr lang="en-US" dirty="0">
                <a:solidFill>
                  <a:prstClr val="black"/>
                </a:solidFill>
                <a:latin typeface="Sanserif"/>
                <a:cs typeface="+mn-cs"/>
              </a:rPr>
              <a:t>Some of the more progressive members of the party.</a:t>
            </a:r>
          </a:p>
          <a:p>
            <a:pPr lvl="0" defTabSz="457200">
              <a:spcBef>
                <a:spcPts val="2400"/>
              </a:spcBef>
              <a:spcAft>
                <a:spcPts val="0"/>
              </a:spcAft>
            </a:pPr>
            <a:r>
              <a:rPr lang="en-US" dirty="0">
                <a:solidFill>
                  <a:prstClr val="black"/>
                </a:solidFill>
                <a:latin typeface="Sanserif"/>
                <a:cs typeface="+mn-cs"/>
              </a:rPr>
              <a:t>Tensions continue to be pronounced today, even while Democrats have solidified in their opposition to President Trump’s agenda.</a:t>
            </a:r>
            <a:endParaRPr lang="en-US" altLang="en-US" sz="2400" dirty="0">
              <a:solidFill>
                <a:prstClr val="black"/>
              </a:solidFill>
              <a:latin typeface="Sanserif"/>
              <a:cs typeface="+mn-cs"/>
            </a:endParaRPr>
          </a:p>
        </p:txBody>
      </p:sp>
      <p:sp>
        <p:nvSpPr>
          <p:cNvPr id="7" name="Slide Number Placeholder 3"/>
          <p:cNvSpPr>
            <a:spLocks noGrp="1"/>
          </p:cNvSpPr>
          <p:nvPr>
            <p:ph type="sldNum" sz="quarter" idx="10"/>
          </p:nvPr>
        </p:nvSpPr>
        <p:spPr/>
        <p:txBody>
          <a:bodyPr/>
          <a:lstStyle/>
          <a:p>
            <a:fld id="{68151E55-6873-49E2-B8D5-2F265E6F1973}" type="slidenum">
              <a:rPr lang="en-US" smtClean="0"/>
              <a:pPr/>
              <a:t>56</a:t>
            </a:fld>
            <a:endParaRPr lang="en-US" dirty="0"/>
          </a:p>
        </p:txBody>
      </p:sp>
    </p:spTree>
    <p:extLst>
      <p:ext uri="{BB962C8B-B14F-4D97-AF65-F5344CB8AC3E}">
        <p14:creationId xmlns:p14="http://schemas.microsoft.com/office/powerpoint/2010/main" val="25830786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133600" y="198784"/>
            <a:ext cx="5105400" cy="1249016"/>
          </a:xfrm>
        </p:spPr>
        <p:txBody>
          <a:bodyPr>
            <a:noAutofit/>
          </a:bodyPr>
          <a:lstStyle/>
          <a:p>
            <a:r>
              <a:rPr lang="en-US" altLang="en-US" dirty="0">
                <a:solidFill>
                  <a:srgbClr val="C30C20"/>
                </a:solidFill>
                <a:latin typeface="Sanserif"/>
                <a:cs typeface="Arial" charset="0"/>
              </a:rPr>
              <a:t>Changing Both Parties: New Technologies</a:t>
            </a:r>
            <a:endParaRPr lang="en-US" dirty="0">
              <a:latin typeface="Sanserif"/>
            </a:endParaRPr>
          </a:p>
        </p:txBody>
      </p:sp>
      <p:sp>
        <p:nvSpPr>
          <p:cNvPr id="11" name="Content Placeholder 2"/>
          <p:cNvSpPr>
            <a:spLocks noGrp="1"/>
          </p:cNvSpPr>
          <p:nvPr>
            <p:ph sz="quarter" idx="20"/>
          </p:nvPr>
        </p:nvSpPr>
        <p:spPr>
          <a:xfrm>
            <a:off x="652165" y="1608959"/>
            <a:ext cx="7882235" cy="4724400"/>
          </a:xfrm>
        </p:spPr>
        <p:txBody>
          <a:bodyPr/>
          <a:lstStyle/>
          <a:p>
            <a:pPr lvl="0" defTabSz="457200">
              <a:spcBef>
                <a:spcPts val="2400"/>
              </a:spcBef>
              <a:spcAft>
                <a:spcPts val="0"/>
              </a:spcAft>
            </a:pPr>
            <a:r>
              <a:rPr lang="en-US" altLang="en-US" dirty="0">
                <a:solidFill>
                  <a:prstClr val="black"/>
                </a:solidFill>
                <a:latin typeface="Sanserif"/>
                <a:cs typeface="+mn-cs"/>
              </a:rPr>
              <a:t>Parties are increasingly using new technologies and “big data” to target potential supporters.</a:t>
            </a:r>
          </a:p>
          <a:p>
            <a:pPr marL="285750" lvl="1" indent="-285750" defTabSz="457200">
              <a:spcBef>
                <a:spcPct val="20000"/>
              </a:spcBef>
              <a:spcAft>
                <a:spcPts val="0"/>
              </a:spcAft>
            </a:pPr>
            <a:r>
              <a:rPr lang="en-US" dirty="0">
                <a:solidFill>
                  <a:prstClr val="black"/>
                </a:solidFill>
                <a:latin typeface="Sanserif"/>
                <a:cs typeface="+mn-cs"/>
              </a:rPr>
              <a:t>Democrats work with NGP VAN.</a:t>
            </a:r>
          </a:p>
          <a:p>
            <a:pPr marL="285750" lvl="1" indent="-285750" defTabSz="457200">
              <a:spcBef>
                <a:spcPct val="20000"/>
              </a:spcBef>
              <a:spcAft>
                <a:spcPts val="0"/>
              </a:spcAft>
            </a:pPr>
            <a:r>
              <a:rPr lang="en-US" dirty="0">
                <a:solidFill>
                  <a:prstClr val="black"/>
                </a:solidFill>
                <a:latin typeface="Sanserif"/>
                <a:cs typeface="+mn-cs"/>
              </a:rPr>
              <a:t>Republicans work with Aristotle.</a:t>
            </a:r>
          </a:p>
          <a:p>
            <a:pPr marL="285750" lvl="1" indent="-285750" defTabSz="457200">
              <a:spcBef>
                <a:spcPct val="20000"/>
              </a:spcBef>
              <a:spcAft>
                <a:spcPts val="0"/>
              </a:spcAft>
            </a:pPr>
            <a:r>
              <a:rPr lang="en-US" dirty="0">
                <a:solidFill>
                  <a:prstClr val="black"/>
                </a:solidFill>
                <a:latin typeface="Sanserif"/>
                <a:cs typeface="+mn-cs"/>
              </a:rPr>
              <a:t>Companies collect data from different sources, both public and private.</a:t>
            </a:r>
          </a:p>
          <a:p>
            <a:pPr lvl="0" defTabSz="457200">
              <a:spcBef>
                <a:spcPts val="2400"/>
              </a:spcBef>
              <a:spcAft>
                <a:spcPts val="0"/>
              </a:spcAft>
            </a:pPr>
            <a:r>
              <a:rPr lang="en-US" dirty="0">
                <a:solidFill>
                  <a:prstClr val="black"/>
                </a:solidFill>
                <a:latin typeface="Sanserif"/>
                <a:cs typeface="+mn-cs"/>
              </a:rPr>
              <a:t>Political parties increasingly connect with potential supporters via social media, YouTube, and campaign websites.</a:t>
            </a:r>
          </a:p>
        </p:txBody>
      </p:sp>
      <p:sp>
        <p:nvSpPr>
          <p:cNvPr id="7" name="Slide Number Placeholder 3"/>
          <p:cNvSpPr>
            <a:spLocks noGrp="1"/>
          </p:cNvSpPr>
          <p:nvPr>
            <p:ph type="sldNum" sz="quarter" idx="10"/>
          </p:nvPr>
        </p:nvSpPr>
        <p:spPr/>
        <p:txBody>
          <a:bodyPr/>
          <a:lstStyle/>
          <a:p>
            <a:fld id="{68151E55-6873-49E2-B8D5-2F265E6F1973}" type="slidenum">
              <a:rPr lang="en-US" smtClean="0"/>
              <a:pPr/>
              <a:t>57</a:t>
            </a:fld>
            <a:endParaRPr lang="en-US" dirty="0"/>
          </a:p>
        </p:txBody>
      </p:sp>
    </p:spTree>
    <p:extLst>
      <p:ext uri="{BB962C8B-B14F-4D97-AF65-F5344CB8AC3E}">
        <p14:creationId xmlns:p14="http://schemas.microsoft.com/office/powerpoint/2010/main" val="37595172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solidFill>
                  <a:srgbClr val="C30C20"/>
                </a:solidFill>
                <a:latin typeface="Sanserif"/>
                <a:cs typeface="+mj-cs"/>
              </a:rPr>
              <a:t>Review </a:t>
            </a:r>
            <a:r>
              <a:rPr lang="en-US" sz="1600" dirty="0">
                <a:solidFill>
                  <a:srgbClr val="C30C20"/>
                </a:solidFill>
                <a:latin typeface="Sanserif"/>
                <a:cs typeface="+mj-cs"/>
              </a:rPr>
              <a:t>1</a:t>
            </a:r>
            <a:endParaRPr lang="en-US" dirty="0">
              <a:latin typeface="Sanserif"/>
            </a:endParaRPr>
          </a:p>
        </p:txBody>
      </p:sp>
      <p:sp>
        <p:nvSpPr>
          <p:cNvPr id="11" name="Content Placeholder 2"/>
          <p:cNvSpPr>
            <a:spLocks noGrp="1"/>
          </p:cNvSpPr>
          <p:nvPr>
            <p:ph sz="quarter" idx="20"/>
          </p:nvPr>
        </p:nvSpPr>
        <p:spPr>
          <a:xfrm>
            <a:off x="533400" y="1371600"/>
            <a:ext cx="8229600" cy="4809358"/>
          </a:xfrm>
        </p:spPr>
        <p:txBody>
          <a:bodyPr/>
          <a:lstStyle/>
          <a:p>
            <a:pPr lvl="0" defTabSz="457200">
              <a:spcBef>
                <a:spcPts val="2400"/>
              </a:spcBef>
              <a:spcAft>
                <a:spcPts val="0"/>
              </a:spcAft>
            </a:pPr>
            <a:r>
              <a:rPr lang="en-US" b="1" dirty="0">
                <a:solidFill>
                  <a:prstClr val="black"/>
                </a:solidFill>
                <a:latin typeface="Sanserif"/>
                <a:cs typeface="+mn-cs"/>
              </a:rPr>
              <a:t>Then</a:t>
            </a:r>
            <a:r>
              <a:rPr lang="en-US" dirty="0">
                <a:solidFill>
                  <a:prstClr val="black"/>
                </a:solidFill>
                <a:latin typeface="Sanserif"/>
                <a:cs typeface="+mn-cs"/>
              </a:rPr>
              <a:t>—Political parties relied on patronage and voter loyalty to become powerful entities in American politics. </a:t>
            </a:r>
          </a:p>
          <a:p>
            <a:pPr lvl="0" defTabSz="457200">
              <a:spcBef>
                <a:spcPts val="2400"/>
              </a:spcBef>
              <a:spcAft>
                <a:spcPts val="0"/>
              </a:spcAft>
            </a:pPr>
            <a:r>
              <a:rPr lang="en-US" b="1" dirty="0">
                <a:solidFill>
                  <a:prstClr val="black"/>
                </a:solidFill>
                <a:latin typeface="Sanserif"/>
                <a:cs typeface="+mn-cs"/>
              </a:rPr>
              <a:t>Now</a:t>
            </a:r>
            <a:r>
              <a:rPr lang="en-US" dirty="0">
                <a:solidFill>
                  <a:prstClr val="black"/>
                </a:solidFill>
                <a:latin typeface="Sanserif"/>
                <a:cs typeface="+mn-cs"/>
              </a:rPr>
              <a:t>—The United States seems deeply divided, with rampant partisan rancor.</a:t>
            </a:r>
          </a:p>
        </p:txBody>
      </p:sp>
      <p:sp>
        <p:nvSpPr>
          <p:cNvPr id="7" name="Slide Number Placeholder 3"/>
          <p:cNvSpPr>
            <a:spLocks noGrp="1"/>
          </p:cNvSpPr>
          <p:nvPr>
            <p:ph type="sldNum" sz="quarter" idx="10"/>
          </p:nvPr>
        </p:nvSpPr>
        <p:spPr/>
        <p:txBody>
          <a:bodyPr/>
          <a:lstStyle/>
          <a:p>
            <a:fld id="{68151E55-6873-49E2-B8D5-2F265E6F1973}" type="slidenum">
              <a:rPr lang="en-US" smtClean="0"/>
              <a:pPr/>
              <a:t>58</a:t>
            </a:fld>
            <a:endParaRPr lang="en-US" dirty="0"/>
          </a:p>
        </p:txBody>
      </p:sp>
    </p:spTree>
    <p:extLst>
      <p:ext uri="{BB962C8B-B14F-4D97-AF65-F5344CB8AC3E}">
        <p14:creationId xmlns:p14="http://schemas.microsoft.com/office/powerpoint/2010/main" val="12110962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solidFill>
                  <a:srgbClr val="C30C20"/>
                </a:solidFill>
                <a:latin typeface="Sanserif"/>
                <a:cs typeface="+mj-cs"/>
              </a:rPr>
              <a:t>Review </a:t>
            </a:r>
            <a:r>
              <a:rPr lang="en-US" sz="1600" dirty="0">
                <a:solidFill>
                  <a:srgbClr val="C30C20"/>
                </a:solidFill>
                <a:latin typeface="Sanserif"/>
                <a:cs typeface="+mj-cs"/>
              </a:rPr>
              <a:t>2</a:t>
            </a:r>
            <a:endParaRPr lang="en-US" dirty="0">
              <a:latin typeface="Sanserif"/>
            </a:endParaRPr>
          </a:p>
        </p:txBody>
      </p:sp>
      <p:sp>
        <p:nvSpPr>
          <p:cNvPr id="11" name="Content Placeholder 2"/>
          <p:cNvSpPr>
            <a:spLocks noGrp="1"/>
          </p:cNvSpPr>
          <p:nvPr>
            <p:ph sz="quarter" idx="20"/>
          </p:nvPr>
        </p:nvSpPr>
        <p:spPr/>
        <p:txBody>
          <a:bodyPr/>
          <a:lstStyle/>
          <a:p>
            <a:pPr lvl="0" defTabSz="457200">
              <a:spcBef>
                <a:spcPts val="2400"/>
              </a:spcBef>
              <a:spcAft>
                <a:spcPts val="0"/>
              </a:spcAft>
            </a:pPr>
            <a:r>
              <a:rPr lang="en-US" b="1" dirty="0">
                <a:solidFill>
                  <a:prstClr val="black"/>
                </a:solidFill>
                <a:latin typeface="Sanserif"/>
                <a:cs typeface="+mn-cs"/>
              </a:rPr>
              <a:t>Next:</a:t>
            </a:r>
            <a:endParaRPr lang="en-US" dirty="0">
              <a:solidFill>
                <a:prstClr val="black"/>
              </a:solidFill>
              <a:latin typeface="Sanserif"/>
              <a:cs typeface="+mn-cs"/>
            </a:endParaRPr>
          </a:p>
          <a:p>
            <a:pPr marL="285750" lvl="1" indent="-285750" defTabSz="457200">
              <a:spcBef>
                <a:spcPct val="20000"/>
              </a:spcBef>
              <a:spcAft>
                <a:spcPts val="0"/>
              </a:spcAft>
            </a:pPr>
            <a:r>
              <a:rPr lang="en-US" sz="2600" dirty="0">
                <a:solidFill>
                  <a:prstClr val="black"/>
                </a:solidFill>
                <a:latin typeface="Sanserif"/>
                <a:cs typeface="+mn-cs"/>
              </a:rPr>
              <a:t>Will the dominance of the Democratic and Republican Parties continue? </a:t>
            </a:r>
          </a:p>
          <a:p>
            <a:pPr marL="285750" lvl="1" indent="-285750" defTabSz="457200">
              <a:spcBef>
                <a:spcPct val="20000"/>
              </a:spcBef>
              <a:spcAft>
                <a:spcPts val="0"/>
              </a:spcAft>
            </a:pPr>
            <a:r>
              <a:rPr lang="en-US" sz="2600" dirty="0">
                <a:solidFill>
                  <a:prstClr val="black"/>
                </a:solidFill>
                <a:latin typeface="Sanserif"/>
                <a:cs typeface="+mn-cs"/>
              </a:rPr>
              <a:t>Will moderates continue to feel the pressure from the more ideological wings of their parties?</a:t>
            </a:r>
          </a:p>
          <a:p>
            <a:pPr marL="285750" lvl="1" indent="-285750" defTabSz="457200">
              <a:spcBef>
                <a:spcPct val="20000"/>
              </a:spcBef>
              <a:spcAft>
                <a:spcPts val="0"/>
              </a:spcAft>
            </a:pPr>
            <a:r>
              <a:rPr lang="en-US" sz="2600" dirty="0">
                <a:solidFill>
                  <a:prstClr val="black"/>
                </a:solidFill>
                <a:latin typeface="Sanserif"/>
                <a:cs typeface="+mn-cs"/>
              </a:rPr>
              <a:t>How will digital technologies further shape parties’ strategies and expand their reach—and change the membership of parties? </a:t>
            </a:r>
            <a:endParaRPr lang="en-US" sz="2600" b="1" dirty="0">
              <a:solidFill>
                <a:prstClr val="black"/>
              </a:solidFill>
              <a:latin typeface="Sanserif"/>
              <a:cs typeface="+mn-cs"/>
            </a:endParaRPr>
          </a:p>
        </p:txBody>
      </p:sp>
      <p:sp>
        <p:nvSpPr>
          <p:cNvPr id="7" name="Slide Number Placeholder 3"/>
          <p:cNvSpPr>
            <a:spLocks noGrp="1"/>
          </p:cNvSpPr>
          <p:nvPr>
            <p:ph type="sldNum" sz="quarter" idx="10"/>
          </p:nvPr>
        </p:nvSpPr>
        <p:spPr/>
        <p:txBody>
          <a:bodyPr/>
          <a:lstStyle/>
          <a:p>
            <a:fld id="{68151E55-6873-49E2-B8D5-2F265E6F1973}" type="slidenum">
              <a:rPr lang="en-US" smtClean="0"/>
              <a:pPr/>
              <a:t>59</a:t>
            </a:fld>
            <a:endParaRPr lang="en-US" dirty="0"/>
          </a:p>
        </p:txBody>
      </p:sp>
    </p:spTree>
    <p:extLst>
      <p:ext uri="{BB962C8B-B14F-4D97-AF65-F5344CB8AC3E}">
        <p14:creationId xmlns:p14="http://schemas.microsoft.com/office/powerpoint/2010/main" val="828649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42900" y="198784"/>
            <a:ext cx="8467455" cy="782053"/>
          </a:xfrm>
        </p:spPr>
        <p:txBody>
          <a:bodyPr>
            <a:noAutofit/>
          </a:bodyPr>
          <a:lstStyle/>
          <a:p>
            <a:r>
              <a:rPr lang="en-US" altLang="en-US" dirty="0">
                <a:solidFill>
                  <a:srgbClr val="C30C20"/>
                </a:solidFill>
                <a:latin typeface="Sanserif"/>
                <a:cs typeface="+mj-cs"/>
              </a:rPr>
              <a:t>Parties Today and Their Functions</a:t>
            </a:r>
            <a:endParaRPr lang="en-US" b="0" noProof="1">
              <a:latin typeface="Sanserif"/>
            </a:endParaRPr>
          </a:p>
        </p:txBody>
      </p:sp>
      <p:sp>
        <p:nvSpPr>
          <p:cNvPr id="9" name="Content Placeholder 2"/>
          <p:cNvSpPr>
            <a:spLocks noGrp="1"/>
          </p:cNvSpPr>
          <p:nvPr>
            <p:ph sz="quarter" idx="20"/>
          </p:nvPr>
        </p:nvSpPr>
        <p:spPr>
          <a:xfrm>
            <a:off x="583532" y="1449960"/>
            <a:ext cx="7967682" cy="4800600"/>
          </a:xfrm>
        </p:spPr>
        <p:txBody>
          <a:bodyPr/>
          <a:lstStyle/>
          <a:p>
            <a:pPr lvl="0" defTabSz="457200">
              <a:spcBef>
                <a:spcPts val="2400"/>
              </a:spcBef>
              <a:spcAft>
                <a:spcPts val="0"/>
              </a:spcAft>
            </a:pPr>
            <a:r>
              <a:rPr lang="en-US" altLang="en-US" dirty="0">
                <a:solidFill>
                  <a:prstClr val="black"/>
                </a:solidFill>
                <a:latin typeface="Sanserif"/>
                <a:cs typeface="+mn-cs"/>
              </a:rPr>
              <a:t>Parties differ from other political organizations.</a:t>
            </a:r>
          </a:p>
          <a:p>
            <a:pPr marL="285750" lvl="1" indent="-285750" defTabSz="457200">
              <a:spcBef>
                <a:spcPct val="20000"/>
              </a:spcBef>
              <a:spcAft>
                <a:spcPts val="0"/>
              </a:spcAft>
            </a:pPr>
            <a:r>
              <a:rPr lang="en-US" altLang="en-US" dirty="0">
                <a:solidFill>
                  <a:prstClr val="black"/>
                </a:solidFill>
                <a:latin typeface="Sanserif"/>
                <a:cs typeface="+mn-cs"/>
              </a:rPr>
              <a:t>They run candidates under their own label, or affiliation.</a:t>
            </a:r>
          </a:p>
          <a:p>
            <a:pPr marL="285750" lvl="1" indent="-285750" defTabSz="457200">
              <a:spcBef>
                <a:spcPct val="20000"/>
              </a:spcBef>
              <a:spcAft>
                <a:spcPts val="0"/>
              </a:spcAft>
            </a:pPr>
            <a:r>
              <a:rPr lang="en-US" altLang="en-US" dirty="0">
                <a:solidFill>
                  <a:prstClr val="black"/>
                </a:solidFill>
                <a:latin typeface="Sanserif"/>
                <a:cs typeface="+mn-cs"/>
              </a:rPr>
              <a:t>They seek to govern.</a:t>
            </a:r>
          </a:p>
          <a:p>
            <a:pPr marL="285750" lvl="1" indent="-285750" defTabSz="457200">
              <a:spcBef>
                <a:spcPct val="20000"/>
              </a:spcBef>
              <a:spcAft>
                <a:spcPts val="0"/>
              </a:spcAft>
            </a:pPr>
            <a:r>
              <a:rPr lang="en-US" altLang="en-US" dirty="0">
                <a:solidFill>
                  <a:prstClr val="black"/>
                </a:solidFill>
                <a:latin typeface="Sanserif"/>
                <a:cs typeface="+mn-cs"/>
              </a:rPr>
              <a:t>They have broad concerns, focused on many issues.</a:t>
            </a:r>
          </a:p>
          <a:p>
            <a:pPr marL="285750" lvl="1" indent="-285750" defTabSz="457200">
              <a:spcBef>
                <a:spcPct val="20000"/>
              </a:spcBef>
              <a:spcAft>
                <a:spcPts val="0"/>
              </a:spcAft>
            </a:pPr>
            <a:r>
              <a:rPr lang="en-US" altLang="en-US" dirty="0">
                <a:solidFill>
                  <a:prstClr val="black"/>
                </a:solidFill>
                <a:latin typeface="Sanserif"/>
                <a:cs typeface="+mn-cs"/>
              </a:rPr>
              <a:t>They are quasi-public organizations that have a special relationship with the government.</a:t>
            </a:r>
          </a:p>
          <a:p>
            <a:pPr lvl="0" defTabSz="457200">
              <a:spcBef>
                <a:spcPts val="2400"/>
              </a:spcBef>
              <a:spcAft>
                <a:spcPts val="0"/>
              </a:spcAft>
            </a:pPr>
            <a:r>
              <a:rPr lang="en-US" altLang="en-US" dirty="0">
                <a:solidFill>
                  <a:prstClr val="black"/>
                </a:solidFill>
                <a:latin typeface="Sanserif"/>
                <a:cs typeface="+mn-cs"/>
              </a:rPr>
              <a:t>Party </a:t>
            </a:r>
            <a:r>
              <a:rPr lang="en-US" altLang="en-US" b="1" dirty="0">
                <a:solidFill>
                  <a:prstClr val="black"/>
                </a:solidFill>
                <a:latin typeface="Sanserif"/>
                <a:cs typeface="+mn-cs"/>
              </a:rPr>
              <a:t>platform</a:t>
            </a:r>
            <a:r>
              <a:rPr lang="en-US" altLang="en-US" dirty="0">
                <a:solidFill>
                  <a:prstClr val="black"/>
                </a:solidFill>
                <a:latin typeface="Sanserif"/>
                <a:cs typeface="+mn-cs"/>
              </a:rPr>
              <a:t>: the formal statement of a party’s principles and policy objectives.</a:t>
            </a:r>
          </a:p>
        </p:txBody>
      </p:sp>
      <p:sp>
        <p:nvSpPr>
          <p:cNvPr id="10" name="Slide Number Placeholder 3"/>
          <p:cNvSpPr>
            <a:spLocks noGrp="1"/>
          </p:cNvSpPr>
          <p:nvPr>
            <p:ph type="sldNum" sz="quarter" idx="10"/>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12410459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hidden="1">
            <a:extLst>
              <a:ext uri="{FF2B5EF4-FFF2-40B4-BE49-F238E27FC236}">
                <a16:creationId xmlns:a16="http://schemas.microsoft.com/office/drawing/2014/main" id="{E764ACA2-5277-46BF-A298-9DFA5683DA70}"/>
              </a:ext>
            </a:extLst>
          </p:cNvPr>
          <p:cNvSpPr>
            <a:spLocks noGrp="1"/>
          </p:cNvSpPr>
          <p:nvPr>
            <p:ph type="title"/>
          </p:nvPr>
        </p:nvSpPr>
        <p:spPr/>
        <p:txBody>
          <a:bodyPr/>
          <a:lstStyle/>
          <a:p>
            <a:r>
              <a:rPr kumimoji="0" lang="en-US" sz="1600" b="0" i="0" u="none" strike="noStrike" kern="1200" cap="none" spc="0" normalizeH="0" baseline="0" noProof="1">
                <a:ln>
                  <a:noFill/>
                </a:ln>
                <a:solidFill>
                  <a:srgbClr val="000000"/>
                </a:solidFill>
                <a:effectLst/>
                <a:uLnTx/>
                <a:uFillTx/>
                <a:latin typeface="Sanserif"/>
              </a:rPr>
              <a:t>End of Main Content</a:t>
            </a:r>
            <a:endParaRPr lang="en-IN" dirty="0">
              <a:latin typeface="Sanserif"/>
            </a:endParaRPr>
          </a:p>
        </p:txBody>
      </p:sp>
      <p:sp>
        <p:nvSpPr>
          <p:cNvPr id="6" name="Text Placeholder 2">
            <a:extLst>
              <a:ext uri="{FF2B5EF4-FFF2-40B4-BE49-F238E27FC236}">
                <a16:creationId xmlns:a16="http://schemas.microsoft.com/office/drawing/2014/main" id="{D6EB540B-9970-460E-A26C-9949FDE9EBC6}"/>
              </a:ext>
            </a:extLst>
          </p:cNvPr>
          <p:cNvSpPr txBox="1">
            <a:spLocks/>
          </p:cNvSpPr>
          <p:nvPr/>
        </p:nvSpPr>
        <p:spPr>
          <a:xfrm>
            <a:off x="0" y="6477000"/>
            <a:ext cx="9144000" cy="381000"/>
          </a:xfrm>
          <a:prstGeom prst="rect">
            <a:avLst/>
          </a:prstGeom>
        </p:spPr>
        <p:txBody>
          <a:bodyPr anchor="ctr"/>
          <a:lstStyle>
            <a:lvl1pPr marL="0" marR="0" indent="0" algn="ctr" defTabSz="685800" rtl="0" eaLnBrk="1" fontAlgn="auto" latinLnBrk="0" hangingPunct="1">
              <a:lnSpc>
                <a:spcPct val="100000"/>
              </a:lnSpc>
              <a:spcBef>
                <a:spcPts val="0"/>
              </a:spcBef>
              <a:spcAft>
                <a:spcPts val="0"/>
              </a:spcAft>
              <a:buClrTx/>
              <a:buSzTx/>
              <a:buFontTx/>
              <a:buNone/>
              <a:tabLst/>
              <a:defRPr sz="800" kern="1200">
                <a:solidFill>
                  <a:schemeClr val="tx2"/>
                </a:solidFill>
                <a:latin typeface="Sanserif"/>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914400" fontAlgn="base">
              <a:spcBef>
                <a:spcPct val="0"/>
              </a:spcBef>
              <a:spcAft>
                <a:spcPct val="0"/>
              </a:spcAft>
              <a:defRPr/>
            </a:pPr>
            <a:r>
              <a:rPr lang="en-US" dirty="0">
                <a:solidFill>
                  <a:srgbClr val="000000"/>
                </a:solidFill>
                <a:cs typeface="Times New Roman" panose="02020603050405020304" pitchFamily="18" charset="0"/>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16481148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342899" y="2366308"/>
            <a:ext cx="6515101" cy="1215092"/>
          </a:xfrm>
        </p:spPr>
        <p:txBody>
          <a:bodyPr/>
          <a:lstStyle/>
          <a:p>
            <a:r>
              <a:rPr lang="en-US" sz="2400" noProof="1">
                <a:latin typeface="Sanserif"/>
              </a:rPr>
              <a:t>Accessibility Content: Text Alternatives for Images</a:t>
            </a:r>
          </a:p>
        </p:txBody>
      </p:sp>
      <p:sp>
        <p:nvSpPr>
          <p:cNvPr id="3" name="Slide Number Placeholder 2">
            <a:extLst>
              <a:ext uri="{FF2B5EF4-FFF2-40B4-BE49-F238E27FC236}">
                <a16:creationId xmlns:a16="http://schemas.microsoft.com/office/drawing/2014/main" id="{7AA10B9E-5162-4A30-87E5-AB1B7ABF15F7}"/>
              </a:ext>
            </a:extLst>
          </p:cNvPr>
          <p:cNvSpPr>
            <a:spLocks noGrp="1"/>
          </p:cNvSpPr>
          <p:nvPr>
            <p:ph type="sldNum" sz="quarter" idx="10"/>
          </p:nvPr>
        </p:nvSpPr>
        <p:spPr>
          <a:xfrm>
            <a:off x="8626412" y="6681999"/>
            <a:ext cx="355840" cy="161396"/>
          </a:xfrm>
        </p:spPr>
        <p:txBody>
          <a:bodyPr/>
          <a:lstStyle/>
          <a:p>
            <a:fld id="{68151E55-6873-49E2-B8D5-2F265E6F1973}" type="slidenum">
              <a:rPr lang="en-US" smtClean="0">
                <a:latin typeface="Sanserif"/>
              </a:rPr>
              <a:pPr/>
              <a:t>61</a:t>
            </a:fld>
            <a:endParaRPr lang="en-US" dirty="0">
              <a:latin typeface="Sanserif"/>
            </a:endParaRPr>
          </a:p>
        </p:txBody>
      </p:sp>
    </p:spTree>
    <p:extLst>
      <p:ext uri="{BB962C8B-B14F-4D97-AF65-F5344CB8AC3E}">
        <p14:creationId xmlns:p14="http://schemas.microsoft.com/office/powerpoint/2010/main" val="283691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DD5F95D-A9CE-4112-B666-6FA21F34A1D6}"/>
              </a:ext>
            </a:extLst>
          </p:cNvPr>
          <p:cNvSpPr>
            <a:spLocks noGrp="1"/>
          </p:cNvSpPr>
          <p:nvPr>
            <p:ph type="title"/>
          </p:nvPr>
        </p:nvSpPr>
        <p:spPr/>
        <p:txBody>
          <a:bodyPr/>
          <a:lstStyle/>
          <a:p>
            <a:r>
              <a:rPr kumimoji="0" lang="en-US" sz="2400" b="1" i="0" u="none" strike="noStrike" kern="1200" cap="none" spc="0" normalizeH="0" baseline="0" noProof="0" dirty="0">
                <a:ln>
                  <a:noFill/>
                </a:ln>
                <a:solidFill>
                  <a:srgbClr val="C30C20"/>
                </a:solidFill>
                <a:effectLst/>
                <a:uLnTx/>
                <a:uFillTx/>
                <a:latin typeface="Sanserif"/>
                <a:ea typeface="+mj-ea"/>
                <a:cs typeface="Times New Roman" panose="02020603050405020304" pitchFamily="18" charset="0"/>
              </a:rPr>
              <a:t>Figure 8.1 </a:t>
            </a:r>
            <a:r>
              <a:rPr kumimoji="0" lang="en-US" sz="2400" b="1" i="0" u="none" strike="noStrike" kern="1200" cap="none" spc="0" normalizeH="0" baseline="0" noProof="0" dirty="0">
                <a:ln>
                  <a:noFill/>
                </a:ln>
                <a:solidFill>
                  <a:prstClr val="black"/>
                </a:solidFill>
                <a:effectLst/>
                <a:uLnTx/>
                <a:uFillTx/>
                <a:latin typeface="Sanserif"/>
                <a:ea typeface="+mj-ea"/>
                <a:cs typeface="Times New Roman" panose="02020603050405020304" pitchFamily="18" charset="0"/>
              </a:rPr>
              <a:t>The People’s Opinion of Democrats and Republicans</a:t>
            </a:r>
            <a:r>
              <a:rPr lang="en-US" noProof="1">
                <a:solidFill>
                  <a:srgbClr val="B40000"/>
                </a:solidFill>
              </a:rPr>
              <a:t> - </a:t>
            </a:r>
            <a:r>
              <a:rPr kumimoji="0" lang="en-US" sz="2400" b="1" i="0" u="none" strike="noStrike" kern="1200" cap="none" spc="0" normalizeH="0" baseline="0" noProof="0" dirty="0">
                <a:ln>
                  <a:noFill/>
                </a:ln>
                <a:solidFill>
                  <a:srgbClr val="E21A23">
                    <a:lumMod val="75000"/>
                  </a:srgbClr>
                </a:solidFill>
                <a:effectLst/>
                <a:uLnTx/>
                <a:uFillTx/>
                <a:latin typeface="Sanserif"/>
                <a:ea typeface="+mj-ea"/>
                <a:cs typeface="Times New Roman" panose="02020603050405020304" pitchFamily="18" charset="0"/>
              </a:rPr>
              <a:t>Text Alternative</a:t>
            </a:r>
            <a:endParaRPr lang="en-IN" dirty="0"/>
          </a:p>
        </p:txBody>
      </p:sp>
      <p:sp>
        <p:nvSpPr>
          <p:cNvPr id="11" name="Text Placeholder 2">
            <a:extLst>
              <a:ext uri="{FF2B5EF4-FFF2-40B4-BE49-F238E27FC236}">
                <a16:creationId xmlns:a16="http://schemas.microsoft.com/office/drawing/2014/main" id="{DE1C8530-9864-4189-89FF-E9770606A780}"/>
              </a:ext>
            </a:extLst>
          </p:cNvPr>
          <p:cNvSpPr>
            <a:spLocks noGrp="1"/>
          </p:cNvSpPr>
          <p:nvPr>
            <p:ph type="body" sz="quarter" idx="11"/>
          </p:nvPr>
        </p:nvSpPr>
        <p:spPr/>
        <p:txBody>
          <a:bodyPr/>
          <a:lstStyle/>
          <a:p>
            <a:r>
              <a:rPr lang="en-US" sz="800" noProof="1">
                <a:latin typeface="Sanserif"/>
                <a:hlinkClick r:id="rId2" action="ppaction://hlinksldjump"/>
              </a:rPr>
              <a:t>Return to parent-slide containing images.</a:t>
            </a:r>
            <a:endParaRPr lang="en-US" sz="800" noProof="1">
              <a:latin typeface="Sanserif"/>
            </a:endParaRPr>
          </a:p>
        </p:txBody>
      </p:sp>
      <p:sp>
        <p:nvSpPr>
          <p:cNvPr id="12" name="Content Placeholder 3">
            <a:extLst>
              <a:ext uri="{FF2B5EF4-FFF2-40B4-BE49-F238E27FC236}">
                <a16:creationId xmlns:a16="http://schemas.microsoft.com/office/drawing/2014/main" id="{8AD7EBE9-E790-45D8-9899-28519C1665AC}"/>
              </a:ext>
            </a:extLst>
          </p:cNvPr>
          <p:cNvSpPr>
            <a:spLocks noGrp="1"/>
          </p:cNvSpPr>
          <p:nvPr>
            <p:ph sz="quarter" idx="12"/>
          </p:nvPr>
        </p:nvSpPr>
        <p:spPr/>
        <p:txBody>
          <a:bodyPr/>
          <a:lstStyle/>
          <a:p>
            <a:pPr marL="0" marR="0" lvl="0" indent="0" algn="l" defTabSz="685800" rtl="0" eaLnBrk="1" fontAlgn="auto" latinLnBrk="0" hangingPunct="1">
              <a:lnSpc>
                <a:spcPct val="100000"/>
              </a:lnSpc>
              <a:spcBef>
                <a:spcPts val="600"/>
              </a:spcBef>
              <a:spcAft>
                <a:spcPts val="60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Sanserif"/>
                <a:ea typeface="+mn-ea"/>
                <a:cs typeface="Times New Roman" panose="02020603050405020304" pitchFamily="18" charset="0"/>
              </a:rPr>
              <a:t>Line graph shows the favorability rating for the democratic at the Republican Party with the following data: Democratic Party: 1990 552%, 1997 60%, 1999 57%, 2061%, 2004 47%, 2005 52%, 2006 52%, 2007 57%, 2009 55%, 2013 43% 2015 43%, 2016 44%, 2017 44%, 2018 44%. Republican Party: 1995 51%, 1997 50%, 1999 31%, 2053%, 2002 61%, 2003 55%, 2005 56%, 2006 40%, 2007 35%, 2009 34%, 2014 28%, 2015 38%, 2000 1639%, 2017 36%, 2018 45%.</a:t>
            </a:r>
            <a:endParaRPr kumimoji="0" lang="en-US" sz="1600" b="0" i="0" u="none" strike="noStrike" kern="1200" cap="none" spc="0" normalizeH="0" baseline="0" noProof="1">
              <a:ln>
                <a:noFill/>
              </a:ln>
              <a:solidFill>
                <a:srgbClr val="000000"/>
              </a:solidFill>
              <a:effectLst/>
              <a:uLnTx/>
              <a:uFillTx/>
              <a:latin typeface="Sanserif"/>
              <a:ea typeface="+mn-ea"/>
              <a:cs typeface="Times New Roman" panose="02020603050405020304" pitchFamily="18" charset="0"/>
            </a:endParaRPr>
          </a:p>
        </p:txBody>
      </p:sp>
      <p:sp>
        <p:nvSpPr>
          <p:cNvPr id="13" name="Text Placeholder 4">
            <a:extLst>
              <a:ext uri="{FF2B5EF4-FFF2-40B4-BE49-F238E27FC236}">
                <a16:creationId xmlns:a16="http://schemas.microsoft.com/office/drawing/2014/main" id="{A0CDF77A-816A-46FA-B558-FF1FD252E14A}"/>
              </a:ext>
            </a:extLst>
          </p:cNvPr>
          <p:cNvSpPr>
            <a:spLocks noGrp="1"/>
          </p:cNvSpPr>
          <p:nvPr>
            <p:ph type="body" sz="quarter" idx="13"/>
          </p:nvPr>
        </p:nvSpPr>
        <p:spPr/>
        <p:txBody>
          <a:bodyPr/>
          <a:lstStyle/>
          <a:p>
            <a:r>
              <a:rPr lang="en-US" sz="800" noProof="1">
                <a:latin typeface="Sanserif"/>
                <a:hlinkClick r:id="rId2" action="ppaction://hlinksldjump"/>
              </a:rPr>
              <a:t>Return to parent-slide containing images.</a:t>
            </a:r>
            <a:endParaRPr lang="en-US" sz="800" noProof="1">
              <a:latin typeface="Sanserif"/>
            </a:endParaRPr>
          </a:p>
        </p:txBody>
      </p:sp>
      <p:sp>
        <p:nvSpPr>
          <p:cNvPr id="9" name="Slide Number Placeholder 5">
            <a:extLst>
              <a:ext uri="{FF2B5EF4-FFF2-40B4-BE49-F238E27FC236}">
                <a16:creationId xmlns:a16="http://schemas.microsoft.com/office/drawing/2014/main" id="{8CE21BCA-AC4C-47DE-AF60-F24EFD7F13C2}"/>
              </a:ext>
            </a:extLst>
          </p:cNvPr>
          <p:cNvSpPr>
            <a:spLocks noGrp="1"/>
          </p:cNvSpPr>
          <p:nvPr>
            <p:ph type="sldNum" sz="quarter" idx="10"/>
          </p:nvPr>
        </p:nvSpPr>
        <p:spPr/>
        <p:txBody>
          <a:bodyPr/>
          <a:lstStyle/>
          <a:p>
            <a:fld id="{68151E55-6873-49E2-B8D5-2F265E6F1973}" type="slidenum">
              <a:rPr lang="en-US" smtClean="0"/>
              <a:pPr/>
              <a:t>62</a:t>
            </a:fld>
            <a:endParaRPr lang="en-US" dirty="0"/>
          </a:p>
        </p:txBody>
      </p:sp>
    </p:spTree>
    <p:extLst>
      <p:ext uri="{BB962C8B-B14F-4D97-AF65-F5344CB8AC3E}">
        <p14:creationId xmlns:p14="http://schemas.microsoft.com/office/powerpoint/2010/main" val="11216662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latin typeface="Sanserif"/>
              </a:rPr>
              <a:t>Figure 8.3</a:t>
            </a:r>
            <a:r>
              <a:rPr lang="en-US" dirty="0">
                <a:solidFill>
                  <a:srgbClr val="C30C20"/>
                </a:solidFill>
                <a:latin typeface="Sanserif"/>
              </a:rPr>
              <a:t> </a:t>
            </a:r>
            <a:r>
              <a:rPr lang="en-US" dirty="0">
                <a:solidFill>
                  <a:prstClr val="black"/>
                </a:solidFill>
                <a:latin typeface="Sanserif"/>
              </a:rPr>
              <a:t>Theoretical Structure of Political Parties: A Hierarchical Model of Party Organizations</a:t>
            </a:r>
            <a:r>
              <a:rPr lang="en-US" noProof="1">
                <a:solidFill>
                  <a:srgbClr val="B40000"/>
                </a:solidFill>
              </a:rPr>
              <a:t> - </a:t>
            </a:r>
            <a:r>
              <a:rPr lang="en-US" dirty="0">
                <a:solidFill>
                  <a:schemeClr val="accent1">
                    <a:lumMod val="75000"/>
                  </a:schemeClr>
                </a:solidFill>
                <a:latin typeface="Sanserif"/>
              </a:rPr>
              <a:t>Text Alternative</a:t>
            </a:r>
            <a:endParaRPr lang="en-US" dirty="0">
              <a:solidFill>
                <a:schemeClr val="accent1">
                  <a:lumMod val="75000"/>
                </a:schemeClr>
              </a:solidFill>
            </a:endParaRPr>
          </a:p>
        </p:txBody>
      </p:sp>
      <p:sp>
        <p:nvSpPr>
          <p:cNvPr id="3" name="Text Placeholder 2"/>
          <p:cNvSpPr>
            <a:spLocks noGrp="1"/>
          </p:cNvSpPr>
          <p:nvPr>
            <p:ph type="body" sz="quarter" idx="11"/>
          </p:nvPr>
        </p:nvSpPr>
        <p:spPr/>
        <p:txBody>
          <a:bodyPr/>
          <a:lstStyle/>
          <a:p>
            <a:pPr lvl="0"/>
            <a:r>
              <a:rPr lang="en-US" sz="800" noProof="1">
                <a:solidFill>
                  <a:srgbClr val="000000"/>
                </a:solidFill>
                <a:latin typeface="Sanserif"/>
                <a:hlinkClick r:id="rId2" action="ppaction://hlinksldjump"/>
              </a:rPr>
              <a:t>Return to parent-slide containing images.</a:t>
            </a:r>
            <a:endParaRPr lang="en-US" sz="800" noProof="1">
              <a:solidFill>
                <a:srgbClr val="000000"/>
              </a:solidFill>
              <a:latin typeface="Sanserif"/>
            </a:endParaRPr>
          </a:p>
        </p:txBody>
      </p:sp>
      <p:sp>
        <p:nvSpPr>
          <p:cNvPr id="4" name="Content Placeholder 3"/>
          <p:cNvSpPr>
            <a:spLocks noGrp="1"/>
          </p:cNvSpPr>
          <p:nvPr>
            <p:ph sz="quarter" idx="12"/>
          </p:nvPr>
        </p:nvSpPr>
        <p:spPr/>
        <p:txBody>
          <a:bodyPr/>
          <a:lstStyle/>
          <a:p>
            <a:r>
              <a:rPr lang="en-US" sz="1600" dirty="0">
                <a:solidFill>
                  <a:srgbClr val="000000"/>
                </a:solidFill>
                <a:latin typeface="Sanserif"/>
              </a:rPr>
              <a:t>Illustration of a triangle showing the hierarchical structure of political parties. Precinct or ward organizations are at the bottom, followed by municipal committees, county committees, state committees and finally national committees are at the top.  As one moves up from the top to the bottom of the triangle, the number of  committees within a level become fewer (for instance there are fewer state committees than county committees), however the power held by those committees increases.</a:t>
            </a:r>
            <a:r>
              <a:rPr lang="en-US" sz="1600" dirty="0">
                <a:latin typeface="Sanserif"/>
              </a:rPr>
              <a:t> </a:t>
            </a:r>
          </a:p>
        </p:txBody>
      </p:sp>
      <p:sp>
        <p:nvSpPr>
          <p:cNvPr id="5" name="Text Placeholder 4"/>
          <p:cNvSpPr>
            <a:spLocks noGrp="1"/>
          </p:cNvSpPr>
          <p:nvPr>
            <p:ph type="body" sz="quarter" idx="13"/>
          </p:nvPr>
        </p:nvSpPr>
        <p:spPr/>
        <p:txBody>
          <a:bodyPr/>
          <a:lstStyle/>
          <a:p>
            <a:pPr lvl="0"/>
            <a:r>
              <a:rPr lang="en-US" sz="800" noProof="1">
                <a:solidFill>
                  <a:srgbClr val="000000"/>
                </a:solidFill>
                <a:latin typeface="Sanserif"/>
                <a:hlinkClick r:id="rId2" action="ppaction://hlinksldjump"/>
              </a:rPr>
              <a:t>Return to parent-slide containing images.</a:t>
            </a:r>
            <a:endParaRPr lang="en-US" sz="800" noProof="1">
              <a:solidFill>
                <a:srgbClr val="000000"/>
              </a:solidFill>
              <a:latin typeface="Sanserif"/>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Sanserif"/>
              </a:rPr>
              <a:pPr/>
              <a:t>63</a:t>
            </a:fld>
            <a:endParaRPr lang="en-US" dirty="0">
              <a:latin typeface="Sanserif"/>
            </a:endParaRPr>
          </a:p>
        </p:txBody>
      </p:sp>
    </p:spTree>
    <p:extLst>
      <p:ext uri="{BB962C8B-B14F-4D97-AF65-F5344CB8AC3E}">
        <p14:creationId xmlns:p14="http://schemas.microsoft.com/office/powerpoint/2010/main" val="13449029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30C20"/>
                </a:solidFill>
                <a:latin typeface="Sanserif"/>
              </a:rPr>
              <a:t>Figure 8.4 </a:t>
            </a:r>
            <a:r>
              <a:rPr lang="en-US" dirty="0">
                <a:solidFill>
                  <a:prstClr val="black"/>
                </a:solidFill>
                <a:latin typeface="Sanserif"/>
              </a:rPr>
              <a:t>Modern Structure of Political Parties: Power Diffused Through Many Party Organizations</a:t>
            </a:r>
            <a:r>
              <a:rPr lang="en-US" noProof="1">
                <a:solidFill>
                  <a:srgbClr val="B40000"/>
                </a:solidFill>
              </a:rPr>
              <a:t> - </a:t>
            </a:r>
            <a:r>
              <a:rPr lang="en-US" dirty="0">
                <a:solidFill>
                  <a:schemeClr val="accent1">
                    <a:lumMod val="75000"/>
                  </a:schemeClr>
                </a:solidFill>
                <a:latin typeface="Sanserif"/>
              </a:rPr>
              <a:t>Text Alternative</a:t>
            </a:r>
          </a:p>
        </p:txBody>
      </p:sp>
      <p:sp>
        <p:nvSpPr>
          <p:cNvPr id="3" name="Text Placeholder 2"/>
          <p:cNvSpPr>
            <a:spLocks noGrp="1"/>
          </p:cNvSpPr>
          <p:nvPr>
            <p:ph type="body" sz="quarter" idx="11"/>
          </p:nvPr>
        </p:nvSpPr>
        <p:spPr/>
        <p:txBody>
          <a:bodyPr/>
          <a:lstStyle/>
          <a:p>
            <a:pPr lvl="0"/>
            <a:r>
              <a:rPr lang="en-US" sz="800" noProof="1">
                <a:solidFill>
                  <a:srgbClr val="000000"/>
                </a:solidFill>
                <a:latin typeface="Sanserif"/>
                <a:hlinkClick r:id="rId2" action="ppaction://hlinksldjump"/>
              </a:rPr>
              <a:t>Return to parent-slide containing images.</a:t>
            </a:r>
            <a:endParaRPr lang="en-US" sz="800" noProof="1">
              <a:solidFill>
                <a:srgbClr val="000000"/>
              </a:solidFill>
              <a:latin typeface="Sanserif"/>
            </a:endParaRPr>
          </a:p>
        </p:txBody>
      </p:sp>
      <p:sp>
        <p:nvSpPr>
          <p:cNvPr id="4" name="Content Placeholder 3"/>
          <p:cNvSpPr>
            <a:spLocks noGrp="1"/>
          </p:cNvSpPr>
          <p:nvPr>
            <p:ph sz="quarter" idx="12"/>
          </p:nvPr>
        </p:nvSpPr>
        <p:spPr/>
        <p:txBody>
          <a:bodyPr/>
          <a:lstStyle/>
          <a:p>
            <a:r>
              <a:rPr lang="en-US" sz="1600" dirty="0">
                <a:solidFill>
                  <a:srgbClr val="000000"/>
                </a:solidFill>
                <a:latin typeface="Sanserif"/>
              </a:rPr>
              <a:t>Infographic showing that each of the major levels of a political party: local, county, state and national committee each have a number of individual components that must coordinate and cooperate with one another. For example, the various county parties must interact and coordinate with one another as well as the various fifty state committees.</a:t>
            </a:r>
            <a:r>
              <a:rPr lang="en-US" sz="1600" dirty="0">
                <a:latin typeface="Sanserif"/>
              </a:rPr>
              <a:t> </a:t>
            </a:r>
          </a:p>
        </p:txBody>
      </p:sp>
      <p:sp>
        <p:nvSpPr>
          <p:cNvPr id="5" name="Text Placeholder 4"/>
          <p:cNvSpPr>
            <a:spLocks noGrp="1"/>
          </p:cNvSpPr>
          <p:nvPr>
            <p:ph type="body" sz="quarter" idx="13"/>
          </p:nvPr>
        </p:nvSpPr>
        <p:spPr/>
        <p:txBody>
          <a:bodyPr/>
          <a:lstStyle/>
          <a:p>
            <a:pPr lvl="0"/>
            <a:r>
              <a:rPr lang="en-US" sz="800" noProof="1">
                <a:solidFill>
                  <a:srgbClr val="000000"/>
                </a:solidFill>
                <a:latin typeface="Sanserif"/>
                <a:hlinkClick r:id="rId2" action="ppaction://hlinksldjump"/>
              </a:rPr>
              <a:t>Return to parent-slide containing images.</a:t>
            </a:r>
            <a:endParaRPr lang="en-US" sz="800" noProof="1">
              <a:solidFill>
                <a:srgbClr val="000000"/>
              </a:solidFill>
              <a:latin typeface="Sanserif"/>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Sanserif"/>
              </a:rPr>
              <a:pPr/>
              <a:t>64</a:t>
            </a:fld>
            <a:endParaRPr lang="en-US" dirty="0">
              <a:latin typeface="Sanserif"/>
            </a:endParaRPr>
          </a:p>
        </p:txBody>
      </p:sp>
    </p:spTree>
    <p:extLst>
      <p:ext uri="{BB962C8B-B14F-4D97-AF65-F5344CB8AC3E}">
        <p14:creationId xmlns:p14="http://schemas.microsoft.com/office/powerpoint/2010/main" val="2072318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30C20"/>
                </a:solidFill>
                <a:latin typeface="Sanserif"/>
              </a:rPr>
              <a:t>Figure 8.5 </a:t>
            </a:r>
            <a:r>
              <a:rPr lang="en-US" dirty="0">
                <a:solidFill>
                  <a:prstClr val="black"/>
                </a:solidFill>
                <a:latin typeface="Sanserif"/>
              </a:rPr>
              <a:t>Partisan Control of State Legislatures</a:t>
            </a:r>
            <a:r>
              <a:rPr lang="en-US" noProof="1">
                <a:solidFill>
                  <a:srgbClr val="B40000"/>
                </a:solidFill>
              </a:rPr>
              <a:t> - </a:t>
            </a:r>
            <a:r>
              <a:rPr lang="en-US" dirty="0">
                <a:solidFill>
                  <a:srgbClr val="CD3546"/>
                </a:solidFill>
                <a:latin typeface="Sanserif"/>
              </a:rPr>
              <a:t>Text Alternative</a:t>
            </a:r>
            <a:endParaRPr lang="en-US" dirty="0">
              <a:solidFill>
                <a:srgbClr val="CD3546"/>
              </a:solidFill>
            </a:endParaRPr>
          </a:p>
        </p:txBody>
      </p:sp>
      <p:sp>
        <p:nvSpPr>
          <p:cNvPr id="3" name="Text Placeholder 2"/>
          <p:cNvSpPr>
            <a:spLocks noGrp="1"/>
          </p:cNvSpPr>
          <p:nvPr>
            <p:ph type="body" sz="quarter" idx="11"/>
          </p:nvPr>
        </p:nvSpPr>
        <p:spPr/>
        <p:txBody>
          <a:bodyPr/>
          <a:lstStyle/>
          <a:p>
            <a:pPr lvl="0"/>
            <a:r>
              <a:rPr lang="en-US" sz="800" noProof="1">
                <a:solidFill>
                  <a:srgbClr val="000000"/>
                </a:solidFill>
                <a:latin typeface="Sanserif"/>
                <a:hlinkClick r:id="rId2" action="ppaction://hlinksldjump"/>
              </a:rPr>
              <a:t>Return to parent-slide containing images.</a:t>
            </a:r>
            <a:endParaRPr lang="en-US" sz="800" noProof="1">
              <a:solidFill>
                <a:srgbClr val="000000"/>
              </a:solidFill>
              <a:latin typeface="Sanserif"/>
            </a:endParaRPr>
          </a:p>
        </p:txBody>
      </p:sp>
      <p:sp>
        <p:nvSpPr>
          <p:cNvPr id="4" name="Content Placeholder 3"/>
          <p:cNvSpPr>
            <a:spLocks noGrp="1"/>
          </p:cNvSpPr>
          <p:nvPr>
            <p:ph sz="quarter" idx="12"/>
          </p:nvPr>
        </p:nvSpPr>
        <p:spPr/>
        <p:txBody>
          <a:bodyPr/>
          <a:lstStyle/>
          <a:p>
            <a:r>
              <a:rPr lang="en-US" sz="1600" dirty="0">
                <a:solidFill>
                  <a:srgbClr val="000000"/>
                </a:solidFill>
                <a:latin typeface="Sanserif"/>
              </a:rPr>
              <a:t>Map of the United States shows partisan control of state legislatures in 2018. Republican control existed throughout the South, Virginia, West Virginia, Kentucky, Pennsylvania, Ohio, Indiana, Michigan, Wisconsin, Iowa, Missouri, Kansas, the Dakotas, Montana, Wyoming, Idaho, Utah, Arizona, and Alaska. Control was split in Minnesota, and data on available for Nebraska. The other states are controlled by Democrats.</a:t>
            </a:r>
            <a:r>
              <a:rPr lang="en-US" sz="1600" dirty="0">
                <a:latin typeface="Sanserif"/>
              </a:rPr>
              <a:t> </a:t>
            </a:r>
          </a:p>
        </p:txBody>
      </p:sp>
      <p:sp>
        <p:nvSpPr>
          <p:cNvPr id="5" name="Text Placeholder 4"/>
          <p:cNvSpPr>
            <a:spLocks noGrp="1"/>
          </p:cNvSpPr>
          <p:nvPr>
            <p:ph type="body" sz="quarter" idx="13"/>
          </p:nvPr>
        </p:nvSpPr>
        <p:spPr/>
        <p:txBody>
          <a:bodyPr/>
          <a:lstStyle/>
          <a:p>
            <a:pPr lvl="0"/>
            <a:r>
              <a:rPr lang="en-US" sz="800" noProof="1">
                <a:solidFill>
                  <a:srgbClr val="000000"/>
                </a:solidFill>
                <a:latin typeface="Sanserif"/>
                <a:hlinkClick r:id="rId2" action="ppaction://hlinksldjump"/>
              </a:rPr>
              <a:t>Return to parent-slide containing images.</a:t>
            </a:r>
            <a:endParaRPr lang="en-US" sz="800" noProof="1">
              <a:solidFill>
                <a:srgbClr val="000000"/>
              </a:solidFill>
              <a:latin typeface="Sanserif"/>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Sanserif"/>
              </a:rPr>
              <a:pPr/>
              <a:t>65</a:t>
            </a:fld>
            <a:endParaRPr lang="en-US" dirty="0">
              <a:latin typeface="Sanserif"/>
            </a:endParaRPr>
          </a:p>
        </p:txBody>
      </p:sp>
    </p:spTree>
    <p:extLst>
      <p:ext uri="{BB962C8B-B14F-4D97-AF65-F5344CB8AC3E}">
        <p14:creationId xmlns:p14="http://schemas.microsoft.com/office/powerpoint/2010/main" val="25425748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30C20"/>
                </a:solidFill>
                <a:latin typeface="Sanserif"/>
              </a:rPr>
              <a:t>Figure 8.6 </a:t>
            </a:r>
            <a:r>
              <a:rPr lang="en-US" dirty="0">
                <a:solidFill>
                  <a:prstClr val="black"/>
                </a:solidFill>
                <a:latin typeface="Sanserif"/>
              </a:rPr>
              <a:t>Support for a Third Party by Party Identification</a:t>
            </a:r>
            <a:r>
              <a:rPr lang="en-US" noProof="1">
                <a:solidFill>
                  <a:srgbClr val="B40000"/>
                </a:solidFill>
              </a:rPr>
              <a:t> - </a:t>
            </a:r>
            <a:r>
              <a:rPr lang="en-US" dirty="0">
                <a:solidFill>
                  <a:schemeClr val="accent1">
                    <a:lumMod val="75000"/>
                  </a:schemeClr>
                </a:solidFill>
                <a:latin typeface="Sanserif"/>
              </a:rPr>
              <a:t>Text Alternative</a:t>
            </a:r>
            <a:endParaRPr lang="en-US" dirty="0">
              <a:solidFill>
                <a:schemeClr val="accent1">
                  <a:lumMod val="75000"/>
                </a:schemeClr>
              </a:solidFill>
            </a:endParaRPr>
          </a:p>
        </p:txBody>
      </p:sp>
      <p:sp>
        <p:nvSpPr>
          <p:cNvPr id="3" name="Text Placeholder 2"/>
          <p:cNvSpPr>
            <a:spLocks noGrp="1"/>
          </p:cNvSpPr>
          <p:nvPr>
            <p:ph type="body" sz="quarter" idx="11"/>
          </p:nvPr>
        </p:nvSpPr>
        <p:spPr/>
        <p:txBody>
          <a:bodyPr/>
          <a:lstStyle/>
          <a:p>
            <a:pPr lvl="0"/>
            <a:r>
              <a:rPr lang="en-US" sz="800" noProof="1">
                <a:solidFill>
                  <a:srgbClr val="000000"/>
                </a:solidFill>
                <a:latin typeface="Sanserif"/>
                <a:hlinkClick r:id="rId2" action="ppaction://hlinksldjump"/>
              </a:rPr>
              <a:t>Return to parent-slide containing images.</a:t>
            </a:r>
            <a:endParaRPr lang="en-US" sz="800" noProof="1">
              <a:solidFill>
                <a:srgbClr val="000000"/>
              </a:solidFill>
              <a:latin typeface="Sanserif"/>
            </a:endParaRPr>
          </a:p>
        </p:txBody>
      </p:sp>
      <p:sp>
        <p:nvSpPr>
          <p:cNvPr id="4" name="Content Placeholder 3"/>
          <p:cNvSpPr>
            <a:spLocks noGrp="1"/>
          </p:cNvSpPr>
          <p:nvPr>
            <p:ph sz="quarter" idx="12"/>
          </p:nvPr>
        </p:nvSpPr>
        <p:spPr/>
        <p:txBody>
          <a:bodyPr/>
          <a:lstStyle/>
          <a:p>
            <a:r>
              <a:rPr lang="en-US" sz="1600" dirty="0">
                <a:solidFill>
                  <a:srgbClr val="000000"/>
                </a:solidFill>
                <a:latin typeface="Sanserif"/>
              </a:rPr>
              <a:t>Line graph shows support for third-party identification. Support for third-party was strongest amongst Democrats from 2006 two 2015 then dropping precipitously from 78 to 43%. Republicans generally less enthusiastic about the third-party challenge, with support for the idea ranging between 30% in 2006 and 52% in 2013. Support for third-party challenge fluctuated between thirty-eight and 50% for independence, surging to seventy-three and 77% in 2016 and 2017 respectively.</a:t>
            </a:r>
            <a:r>
              <a:rPr lang="en-US" sz="1600" dirty="0">
                <a:latin typeface="Sanserif"/>
              </a:rPr>
              <a:t> </a:t>
            </a:r>
          </a:p>
        </p:txBody>
      </p:sp>
      <p:sp>
        <p:nvSpPr>
          <p:cNvPr id="5" name="Text Placeholder 4"/>
          <p:cNvSpPr>
            <a:spLocks noGrp="1"/>
          </p:cNvSpPr>
          <p:nvPr>
            <p:ph type="body" sz="quarter" idx="13"/>
          </p:nvPr>
        </p:nvSpPr>
        <p:spPr/>
        <p:txBody>
          <a:bodyPr/>
          <a:lstStyle/>
          <a:p>
            <a:pPr lvl="0"/>
            <a:r>
              <a:rPr lang="en-US" sz="800" noProof="1">
                <a:solidFill>
                  <a:srgbClr val="000000"/>
                </a:solidFill>
                <a:latin typeface="Sanserif"/>
                <a:hlinkClick r:id="rId2" action="ppaction://hlinksldjump"/>
              </a:rPr>
              <a:t>Return to parent-slide containing images.</a:t>
            </a:r>
            <a:endParaRPr lang="en-US" sz="800" noProof="1">
              <a:solidFill>
                <a:srgbClr val="000000"/>
              </a:solidFill>
              <a:latin typeface="Sanserif"/>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Sanserif"/>
              </a:rPr>
              <a:pPr/>
              <a:t>66</a:t>
            </a:fld>
            <a:endParaRPr lang="en-US" dirty="0">
              <a:latin typeface="Sanserif"/>
            </a:endParaRPr>
          </a:p>
        </p:txBody>
      </p:sp>
    </p:spTree>
    <p:extLst>
      <p:ext uri="{BB962C8B-B14F-4D97-AF65-F5344CB8AC3E}">
        <p14:creationId xmlns:p14="http://schemas.microsoft.com/office/powerpoint/2010/main" val="13921322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solidFill>
                  <a:srgbClr val="C30C20"/>
                </a:solidFill>
                <a:latin typeface="Sanserif"/>
                <a:cs typeface="+mj-cs"/>
              </a:rPr>
              <a:t>Figure 8.7 </a:t>
            </a:r>
            <a:r>
              <a:rPr lang="en-US" dirty="0">
                <a:solidFill>
                  <a:prstClr val="black"/>
                </a:solidFill>
                <a:latin typeface="Sanserif"/>
                <a:cs typeface="+mj-cs"/>
              </a:rPr>
              <a:t>Third Parties Help the Out-of-Power Party</a:t>
            </a:r>
            <a:r>
              <a:rPr lang="en-US" noProof="1">
                <a:solidFill>
                  <a:srgbClr val="B40000"/>
                </a:solidFill>
              </a:rPr>
              <a:t> - </a:t>
            </a:r>
            <a:r>
              <a:rPr lang="en-US" dirty="0">
                <a:solidFill>
                  <a:srgbClr val="C30C20"/>
                </a:solidFill>
                <a:latin typeface="Sanserif"/>
                <a:cs typeface="+mj-cs"/>
              </a:rPr>
              <a:t>Text Alternative</a:t>
            </a:r>
            <a:endParaRPr lang="en-US" noProof="1">
              <a:solidFill>
                <a:srgbClr val="B40000"/>
              </a:solidFill>
              <a:latin typeface="Sanserif"/>
            </a:endParaRPr>
          </a:p>
        </p:txBody>
      </p:sp>
      <p:sp>
        <p:nvSpPr>
          <p:cNvPr id="5" name="Text Placeholder 2"/>
          <p:cNvSpPr>
            <a:spLocks noGrp="1"/>
          </p:cNvSpPr>
          <p:nvPr>
            <p:ph type="body" sz="quarter" idx="11"/>
          </p:nvPr>
        </p:nvSpPr>
        <p:spPr>
          <a:xfrm>
            <a:off x="3064800" y="1044575"/>
            <a:ext cx="2980800" cy="250825"/>
          </a:xfrm>
        </p:spPr>
        <p:txBody>
          <a:bodyPr/>
          <a:lstStyle/>
          <a:p>
            <a:pPr lvl="0">
              <a:spcAft>
                <a:spcPts val="0"/>
              </a:spcAft>
            </a:pPr>
            <a:r>
              <a:rPr lang="en-US" sz="800" noProof="1">
                <a:solidFill>
                  <a:srgbClr val="000000"/>
                </a:solidFill>
                <a:latin typeface="Sanserif"/>
                <a:hlinkClick r:id="rId3" action="ppaction://hlinksldjump"/>
              </a:rPr>
              <a:t>Return to parent-slide containing images.</a:t>
            </a:r>
            <a:endParaRPr lang="en-US" sz="800" noProof="1">
              <a:solidFill>
                <a:srgbClr val="000000"/>
              </a:solidFill>
              <a:latin typeface="Sanserif"/>
            </a:endParaRPr>
          </a:p>
        </p:txBody>
      </p:sp>
      <p:sp>
        <p:nvSpPr>
          <p:cNvPr id="11" name="Content Placeholder 3"/>
          <p:cNvSpPr>
            <a:spLocks noGrp="1"/>
          </p:cNvSpPr>
          <p:nvPr>
            <p:ph sz="quarter" idx="12"/>
          </p:nvPr>
        </p:nvSpPr>
        <p:spPr>
          <a:xfrm>
            <a:off x="342001" y="1295399"/>
            <a:ext cx="8459999" cy="4876800"/>
          </a:xfrm>
        </p:spPr>
        <p:txBody>
          <a:bodyPr numCol="2"/>
          <a:lstStyle/>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cs typeface="+mn-cs"/>
              </a:rPr>
              <a:t>Election of 1848: The out-of-power Whig Party (candidate: Taylor) took the election with 47% over the incumbent Democratic Party’s 42% (candidate: Cass). A third party, the Free Soil Party (candidate: Van Buren), took 10%.</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cs typeface="+mn-cs"/>
              </a:rPr>
              <a:t>Election of 1856: The incumbent Democratic Party (Buchanan) retained power with 45%. The out-of-power Republican Party (Fremont) took 33% and the third party, the Whigs (Fillmore) took 21%.</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cs typeface="+mn-cs"/>
              </a:rPr>
              <a:t>Election of 1860: The out-of-power Republican Party (Lincoln) took the election with 40% over the incumbent Democratic Party’s 30% (Douglas). The Southern Democratic Party (Breckinridge) took 18%; and the Constitutional Union Party (Bell) took 12%.</a:t>
            </a:r>
          </a:p>
          <a:p>
            <a:pPr marL="0" marR="0" lvl="0" indent="0" algn="l" defTabSz="457200" rtl="0" eaLnBrk="1" fontAlgn="auto" latinLnBrk="0" hangingPunct="1">
              <a:lnSpc>
                <a:spcPct val="100000"/>
              </a:lnSpc>
              <a:spcBef>
                <a:spcPts val="78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cs typeface="+mn-cs"/>
              </a:rPr>
              <a:t>Election of 1912: The out-of-power Democratic Party (Wilson) took the election with 42% over the incumbent Republican Party’s 23% (Taft). The Progressives (T. Roosevelt) took 27%; and the Socialist Party (Debs) took 6%.</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cs typeface="+mn-cs"/>
              </a:rPr>
              <a:t>Election of 1924: The incumbent Republican Party (Coolidge) retained power with 54%. The out-of-power Democratic Party (Davis) took 29% and the Progressives (La Follette) took 17%.</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cs typeface="+mn-cs"/>
              </a:rPr>
              <a:t>Election of 1968: The out-of-power Republican Party (Nixon) took the election with 43% over the incumbent Democratic Party’s 43% (Humphrey). The American Independent Party (Wallace) took 14%.</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1600" b="0" i="0" u="none" strike="noStrike" kern="1200" cap="none" spc="0" normalizeH="0" baseline="0" noProof="0" dirty="0">
                <a:ln>
                  <a:noFill/>
                </a:ln>
                <a:solidFill>
                  <a:prstClr val="black"/>
                </a:solidFill>
                <a:effectLst/>
                <a:uLnTx/>
                <a:uFillTx/>
                <a:latin typeface="Sanserif"/>
                <a:cs typeface="+mn-cs"/>
              </a:rPr>
              <a:t>Election of 1992: The out-of-power Democratic Party (Clinton) took the election with 43% over the incumbent Republican Party’s 38% (Bush). Independent Ross Perot took 19%.</a:t>
            </a:r>
          </a:p>
        </p:txBody>
      </p:sp>
      <p:sp>
        <p:nvSpPr>
          <p:cNvPr id="7" name="Text Placeholder 4"/>
          <p:cNvSpPr>
            <a:spLocks noGrp="1"/>
          </p:cNvSpPr>
          <p:nvPr>
            <p:ph type="body" sz="quarter" idx="13"/>
          </p:nvPr>
        </p:nvSpPr>
        <p:spPr>
          <a:xfrm>
            <a:off x="3064800" y="6400800"/>
            <a:ext cx="2980800" cy="250825"/>
          </a:xfrm>
        </p:spPr>
        <p:txBody>
          <a:bodyPr/>
          <a:lstStyle/>
          <a:p>
            <a:pPr lvl="0">
              <a:spcAft>
                <a:spcPts val="0"/>
              </a:spcAft>
            </a:pPr>
            <a:r>
              <a:rPr lang="en-US" sz="800" noProof="1">
                <a:solidFill>
                  <a:srgbClr val="000000"/>
                </a:solidFill>
                <a:latin typeface="Sanserif"/>
                <a:hlinkClick r:id="rId3" action="ppaction://hlinksldjump"/>
              </a:rPr>
              <a:t>Return to parent-slide containing images.</a:t>
            </a:r>
            <a:endParaRPr lang="en-US" sz="800" noProof="1">
              <a:solidFill>
                <a:srgbClr val="000000"/>
              </a:solidFill>
              <a:latin typeface="Sanserif"/>
            </a:endParaRPr>
          </a:p>
        </p:txBody>
      </p:sp>
      <p:sp>
        <p:nvSpPr>
          <p:cNvPr id="3" name="Slide Number Placeholder 5"/>
          <p:cNvSpPr>
            <a:spLocks noGrp="1"/>
          </p:cNvSpPr>
          <p:nvPr>
            <p:ph type="sldNum" sz="quarter" idx="10"/>
          </p:nvPr>
        </p:nvSpPr>
        <p:spPr/>
        <p:txBody>
          <a:bodyPr/>
          <a:lstStyle/>
          <a:p>
            <a:fld id="{68151E55-6873-49E2-B8D5-2F265E6F1973}" type="slidenum">
              <a:rPr lang="en-US" smtClean="0">
                <a:latin typeface="Sanserif"/>
              </a:rPr>
              <a:pPr/>
              <a:t>67</a:t>
            </a:fld>
            <a:endParaRPr lang="en-US" dirty="0">
              <a:latin typeface="Sanserif"/>
            </a:endParaRPr>
          </a:p>
        </p:txBody>
      </p:sp>
    </p:spTree>
    <p:extLst>
      <p:ext uri="{BB962C8B-B14F-4D97-AF65-F5344CB8AC3E}">
        <p14:creationId xmlns:p14="http://schemas.microsoft.com/office/powerpoint/2010/main" val="33819497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71745" y="198784"/>
            <a:ext cx="8467455" cy="745033"/>
          </a:xfrm>
        </p:spPr>
        <p:txBody>
          <a:bodyPr>
            <a:noAutofit/>
          </a:bodyPr>
          <a:lstStyle/>
          <a:p>
            <a:r>
              <a:rPr lang="en-US" altLang="en-US" dirty="0">
                <a:solidFill>
                  <a:srgbClr val="C30C20"/>
                </a:solidFill>
                <a:latin typeface="Sanserif"/>
                <a:cs typeface="+mj-cs"/>
              </a:rPr>
              <a:t>How Parties Engage Individuals</a:t>
            </a:r>
            <a:endParaRPr lang="en-US" b="0" noProof="1">
              <a:latin typeface="Sanserif"/>
            </a:endParaRPr>
          </a:p>
        </p:txBody>
      </p:sp>
      <p:sp>
        <p:nvSpPr>
          <p:cNvPr id="9" name="Content Placeholder 2"/>
          <p:cNvSpPr>
            <a:spLocks noGrp="1"/>
          </p:cNvSpPr>
          <p:nvPr>
            <p:ph sz="quarter" idx="20"/>
          </p:nvPr>
        </p:nvSpPr>
        <p:spPr>
          <a:xfrm>
            <a:off x="342900" y="1524000"/>
            <a:ext cx="8467455" cy="2845006"/>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Political parties represent one of the main channels through which citizens can make their voices heard.</a:t>
            </a:r>
          </a:p>
          <a:p>
            <a:pPr lvl="0" defTabSz="457200">
              <a:spcBef>
                <a:spcPts val="2400"/>
              </a:spcBef>
              <a:spcAft>
                <a:spcPts val="0"/>
              </a:spcAft>
            </a:pPr>
            <a:r>
              <a:rPr lang="en-US" altLang="en-US" dirty="0">
                <a:solidFill>
                  <a:prstClr val="black"/>
                </a:solidFill>
                <a:latin typeface="Sanserif"/>
                <a:cs typeface="+mn-cs"/>
              </a:rPr>
              <a:t>Parties today are a fixture in the politics of American communities large and small, accessible to virtually everyone.</a:t>
            </a:r>
          </a:p>
        </p:txBody>
      </p:sp>
      <p:sp>
        <p:nvSpPr>
          <p:cNvPr id="10" name="Slide Number Placeholder 3"/>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455268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mj-cs"/>
              </a:rPr>
              <a:t>What Political Parties Do </a:t>
            </a:r>
            <a:r>
              <a:rPr lang="en-US" altLang="en-US" sz="1600" dirty="0">
                <a:solidFill>
                  <a:srgbClr val="C30C20"/>
                </a:solidFill>
                <a:latin typeface="Sanserif"/>
                <a:cs typeface="+mj-cs"/>
              </a:rPr>
              <a:t>1</a:t>
            </a:r>
            <a:endParaRPr lang="en-US" b="0" noProof="1">
              <a:latin typeface="Sanserif"/>
            </a:endParaRPr>
          </a:p>
        </p:txBody>
      </p:sp>
      <p:sp>
        <p:nvSpPr>
          <p:cNvPr id="9" name="Content Placeholder 2"/>
          <p:cNvSpPr>
            <a:spLocks noGrp="1"/>
          </p:cNvSpPr>
          <p:nvPr>
            <p:ph sz="quarter" idx="20"/>
          </p:nvPr>
        </p:nvSpPr>
        <p:spPr>
          <a:xfrm>
            <a:off x="457200" y="1514745"/>
            <a:ext cx="8203919" cy="5038455"/>
          </a:xfrm>
        </p:spPr>
        <p:txBody>
          <a:bodyPr vert="horz" lIns="91440" tIns="45720" rIns="0" bIns="45720" rtlCol="0" anchor="t">
            <a:normAutofit/>
          </a:bodyPr>
          <a:lstStyle/>
          <a:p>
            <a:pPr lvl="0" defTabSz="457200">
              <a:spcBef>
                <a:spcPts val="2400"/>
              </a:spcBef>
              <a:spcAft>
                <a:spcPts val="0"/>
              </a:spcAft>
            </a:pPr>
            <a:r>
              <a:rPr lang="en-US" altLang="en-US" b="1" dirty="0">
                <a:latin typeface="Sanserif"/>
                <a:cs typeface="+mn-cs"/>
              </a:rPr>
              <a:t>Grassroots organizing</a:t>
            </a:r>
            <a:r>
              <a:rPr lang="en-US" altLang="en-US" dirty="0">
                <a:latin typeface="Sanserif"/>
                <a:cs typeface="+mn-cs"/>
              </a:rPr>
              <a:t>: tasks that involve direct contact with voters or potential voters.</a:t>
            </a:r>
          </a:p>
          <a:p>
            <a:pPr lvl="0" defTabSz="457200">
              <a:spcBef>
                <a:spcPts val="2400"/>
              </a:spcBef>
              <a:spcAft>
                <a:spcPts val="0"/>
              </a:spcAft>
            </a:pPr>
            <a:r>
              <a:rPr lang="en-US" altLang="en-US" dirty="0">
                <a:solidFill>
                  <a:prstClr val="black"/>
                </a:solidFill>
                <a:latin typeface="Sanserif"/>
                <a:cs typeface="+mn-cs"/>
              </a:rPr>
              <a:t>Parties provide a structure for citizens to: </a:t>
            </a:r>
          </a:p>
          <a:p>
            <a:pPr marL="285750" lvl="1" indent="-285750" defTabSz="457200">
              <a:spcBef>
                <a:spcPct val="20000"/>
              </a:spcBef>
              <a:spcAft>
                <a:spcPts val="0"/>
              </a:spcAft>
            </a:pPr>
            <a:r>
              <a:rPr lang="en-US" altLang="en-US" dirty="0">
                <a:solidFill>
                  <a:prstClr val="black"/>
                </a:solidFill>
                <a:latin typeface="Sanserif"/>
                <a:cs typeface="+mn-cs"/>
              </a:rPr>
              <a:t>Volunteer on party-run campaigns.</a:t>
            </a:r>
          </a:p>
          <a:p>
            <a:pPr marL="285750" lvl="1" indent="-285750" defTabSz="457200">
              <a:spcBef>
                <a:spcPct val="20000"/>
              </a:spcBef>
              <a:spcAft>
                <a:spcPts val="0"/>
              </a:spcAft>
            </a:pPr>
            <a:r>
              <a:rPr lang="en-US" altLang="en-US" dirty="0">
                <a:solidFill>
                  <a:prstClr val="black"/>
                </a:solidFill>
                <a:latin typeface="Sanserif"/>
                <a:cs typeface="+mn-cs"/>
              </a:rPr>
              <a:t>Make campaign contributions.</a:t>
            </a:r>
          </a:p>
          <a:p>
            <a:pPr marL="285750" lvl="1" indent="-285750" defTabSz="457200">
              <a:spcBef>
                <a:spcPct val="20000"/>
              </a:spcBef>
              <a:spcAft>
                <a:spcPts val="0"/>
              </a:spcAft>
            </a:pPr>
            <a:r>
              <a:rPr lang="en-US" altLang="en-US" dirty="0">
                <a:solidFill>
                  <a:prstClr val="black"/>
                </a:solidFill>
                <a:latin typeface="Sanserif"/>
                <a:cs typeface="+mn-cs"/>
              </a:rPr>
              <a:t>Work in the day-to-day operations of the party.</a:t>
            </a:r>
          </a:p>
          <a:p>
            <a:pPr marL="285750" lvl="1" indent="-285750" defTabSz="457200">
              <a:spcBef>
                <a:spcPct val="20000"/>
              </a:spcBef>
              <a:spcAft>
                <a:spcPts val="0"/>
              </a:spcAft>
            </a:pPr>
            <a:r>
              <a:rPr lang="en-US" altLang="en-US" dirty="0">
                <a:solidFill>
                  <a:prstClr val="black"/>
                </a:solidFill>
                <a:latin typeface="Sanserif"/>
                <a:cs typeface="+mn-cs"/>
              </a:rPr>
              <a:t>Run for office.</a:t>
            </a:r>
          </a:p>
          <a:p>
            <a:pPr lvl="0" defTabSz="457200">
              <a:spcBef>
                <a:spcPts val="2400"/>
              </a:spcBef>
              <a:spcAft>
                <a:spcPts val="0"/>
              </a:spcAft>
            </a:pPr>
            <a:r>
              <a:rPr lang="en-US" altLang="en-US" dirty="0">
                <a:solidFill>
                  <a:prstClr val="black"/>
                </a:solidFill>
                <a:latin typeface="Sanserif"/>
                <a:cs typeface="+mn-cs"/>
              </a:rPr>
              <a:t>Parties foster cooperation between divided interests and factions, building coalitions even amid divisions.</a:t>
            </a:r>
          </a:p>
        </p:txBody>
      </p:sp>
      <p:sp>
        <p:nvSpPr>
          <p:cNvPr id="10" name="Slide Number Placeholder 3"/>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829725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dirty="0">
                <a:solidFill>
                  <a:srgbClr val="C30C20"/>
                </a:solidFill>
                <a:latin typeface="Sanserif"/>
                <a:cs typeface="+mj-cs"/>
              </a:rPr>
              <a:t>What Political Parties Do </a:t>
            </a:r>
            <a:r>
              <a:rPr lang="en-US" altLang="en-US" sz="1600" dirty="0">
                <a:solidFill>
                  <a:srgbClr val="C30C20"/>
                </a:solidFill>
                <a:latin typeface="Sanserif"/>
                <a:cs typeface="+mj-cs"/>
              </a:rPr>
              <a:t>2</a:t>
            </a:r>
            <a:endParaRPr lang="en-US" b="0" noProof="1">
              <a:latin typeface="Sanserif"/>
            </a:endParaRPr>
          </a:p>
        </p:txBody>
      </p:sp>
      <p:sp>
        <p:nvSpPr>
          <p:cNvPr id="9" name="Content Placeholder 2"/>
          <p:cNvSpPr>
            <a:spLocks noGrp="1"/>
          </p:cNvSpPr>
          <p:nvPr>
            <p:ph sz="quarter" idx="20"/>
          </p:nvPr>
        </p:nvSpPr>
        <p:spPr>
          <a:xfrm>
            <a:off x="431286" y="1524000"/>
            <a:ext cx="8179314" cy="5029200"/>
          </a:xfrm>
        </p:spPr>
        <p:txBody>
          <a:bodyPr rIns="0">
            <a:normAutofit/>
          </a:bodyPr>
          <a:lstStyle/>
          <a:p>
            <a:pPr lvl="0" defTabSz="457200">
              <a:spcBef>
                <a:spcPts val="2400"/>
              </a:spcBef>
              <a:spcAft>
                <a:spcPts val="0"/>
              </a:spcAft>
            </a:pPr>
            <a:r>
              <a:rPr lang="en-US" altLang="en-US" dirty="0">
                <a:solidFill>
                  <a:prstClr val="black"/>
                </a:solidFill>
                <a:latin typeface="Sanserif"/>
                <a:cs typeface="+mn-cs"/>
              </a:rPr>
              <a:t>By serving as a training ground for members, political parties also foster effective government.</a:t>
            </a:r>
          </a:p>
          <a:p>
            <a:pPr lvl="0" defTabSz="457200">
              <a:spcBef>
                <a:spcPts val="2400"/>
              </a:spcBef>
              <a:spcAft>
                <a:spcPts val="0"/>
              </a:spcAft>
            </a:pPr>
            <a:r>
              <a:rPr lang="en-US" altLang="en-US" dirty="0">
                <a:solidFill>
                  <a:prstClr val="black"/>
                </a:solidFill>
                <a:latin typeface="Sanserif"/>
                <a:cs typeface="+mn-cs"/>
              </a:rPr>
              <a:t>Political parties promote civic responsibility among elected officials and give voters an important “check” on those elected officials.</a:t>
            </a:r>
          </a:p>
          <a:p>
            <a:pPr lvl="0" defTabSz="457200">
              <a:spcBef>
                <a:spcPts val="2400"/>
              </a:spcBef>
              <a:spcAft>
                <a:spcPts val="0"/>
              </a:spcAft>
            </a:pPr>
            <a:r>
              <a:rPr lang="en-US" altLang="en-US" b="1" dirty="0">
                <a:solidFill>
                  <a:prstClr val="black"/>
                </a:solidFill>
                <a:latin typeface="Sanserif"/>
                <a:cs typeface="+mn-cs"/>
              </a:rPr>
              <a:t>Responsible party model</a:t>
            </a:r>
            <a:r>
              <a:rPr lang="en-US" altLang="en-US" dirty="0">
                <a:solidFill>
                  <a:prstClr val="black"/>
                </a:solidFill>
                <a:latin typeface="Sanserif"/>
                <a:cs typeface="+mn-cs"/>
              </a:rPr>
              <a:t>:</a:t>
            </a:r>
            <a:r>
              <a:rPr lang="en-US" altLang="en-US" b="1" dirty="0">
                <a:solidFill>
                  <a:prstClr val="black"/>
                </a:solidFill>
                <a:latin typeface="Sanserif"/>
                <a:cs typeface="+mn-cs"/>
              </a:rPr>
              <a:t> </a:t>
            </a:r>
            <a:r>
              <a:rPr lang="en-US" altLang="en-US" dirty="0">
                <a:solidFill>
                  <a:prstClr val="black"/>
                </a:solidFill>
                <a:latin typeface="Sanserif"/>
                <a:cs typeface="+mn-cs"/>
              </a:rPr>
              <a:t>posits that a party tries to give voters a clear choice by establishing priorities or policy stances different from those of the rival party or parties.</a:t>
            </a:r>
          </a:p>
        </p:txBody>
      </p:sp>
      <p:sp>
        <p:nvSpPr>
          <p:cNvPr id="10" name="Slide Number Placeholder 3"/>
          <p:cNvSpPr>
            <a:spLocks noGrp="1"/>
          </p:cNvSpPr>
          <p:nvPr>
            <p:ph type="sldNum" sz="quarter" idx="10"/>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4602366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SECTOMILLISECCONVERTED" val="1"/>
  <p:tag name="MMPROD_UIDATA" val="&lt;database version=&quot;6.0&quot;&gt;&lt;object type=&quot;1&quot; unique_id=&quot;10001&quot;&gt;&lt;object type=&quot;8&quot; unique_id=&quot;10125&quot;&gt;&lt;/object&gt;&lt;object type=&quot;2&quot; unique_id=&quot;10126&quot;&gt;&lt;object type=&quot;3&quot; unique_id=&quot;10127&quot;&gt;&lt;property id=&quot;20148&quot; value=&quot;5&quot;/&gt;&lt;property id=&quot;20300&quot; value=&quot;Slide 1 - &amp;quot;Chapter 3: Federalism&amp;quot;&quot;/&gt;&lt;property id=&quot;20307&quot; value=&quot;269&quot;/&gt;&lt;/object&gt;&lt;object type=&quot;3&quot; unique_id=&quot;10128&quot;&gt;&lt;property id=&quot;20148&quot; value=&quot;5&quot;/&gt;&lt;property id=&quot;20300&quot; value=&quot;Slide 2 - &amp;quot;Federalism&amp;quot;&quot;/&gt;&lt;property id=&quot;20307&quot; value=&quot;270&quot;/&gt;&lt;/object&gt;&lt;object type=&quot;3&quot; unique_id=&quot;10129&quot;&gt;&lt;property id=&quot;20148&quot; value=&quot;5&quot;/&gt;&lt;property id=&quot;20300&quot; value=&quot;Slide 9 - &amp;quot;Federalism&amp;quot;&quot;/&gt;&lt;property id=&quot;20307&quot; value=&quot;298&quot;/&gt;&lt;/object&gt;&lt;object type=&quot;3&quot; unique_id=&quot;10130&quot;&gt;&lt;property id=&quot;20148&quot; value=&quot;5&quot;/&gt;&lt;property id=&quot;20300&quot; value=&quot;Slide 10 - &amp;quot;Federalism&amp;quot;&quot;/&gt;&lt;property id=&quot;20307&quot; value=&quot;299&quot;/&gt;&lt;/object&gt;&lt;object type=&quot;3&quot; unique_id=&quot;10133&quot;&gt;&lt;property id=&quot;20148&quot; value=&quot;5&quot;/&gt;&lt;property id=&quot;20300&quot; value=&quot;Slide 11 - &amp;quot;Constitutional Distribution &amp;#x0D;&amp;#x0A;of Authority&amp;quot;&quot;/&gt;&lt;property id=&quot;20307&quot; value=&quot;271&quot;/&gt;&lt;/object&gt;&lt;object type=&quot;3&quot; unique_id=&quot;10138&quot;&gt;&lt;property id=&quot;20148&quot; value=&quot;5&quot;/&gt;&lt;property id=&quot;20300&quot; value=&quot;Slide 20 - &amp;quot;The Supreme Court’s Interpretation of the Constitution’s Distribution of Authority&amp;quot;&quot;/&gt;&lt;property id=&quot;20307&quot; value=&quot;288&quot;/&gt;&lt;/object&gt;&lt;object type=&quot;3&quot; unique_id=&quot;10140&quot;&gt;&lt;property id=&quot;20148&quot; value=&quot;5&quot;/&gt;&lt;property id=&quot;20300&quot; value=&quot;Slide 26 - &amp;quot;Evolution of the Federal System&amp;quot;&quot;/&gt;&lt;property id=&quot;20307&quot; value=&quot;295&quot;/&gt;&lt;/object&gt;&lt;object type=&quot;3&quot; unique_id=&quot;10141&quot;&gt;&lt;property id=&quot;20148&quot; value=&quot;5&quot;/&gt;&lt;property id=&quot;20300&quot; value=&quot;Slide 31 - &amp;quot;Federalism&amp;quot;&quot;/&gt;&lt;property id=&quot;20307&quot; value=&quot;300&quot;/&gt;&lt;/object&gt;&lt;object type=&quot;3&quot; unique_id=&quot;10142&quot;&gt;&lt;property id=&quot;20148&quot; value=&quot;5&quot;/&gt;&lt;property id=&quot;20300&quot; value=&quot;Slide 32 - &amp;quot;Constitutional Amendments and the Evolution of Federalism&amp;quot;&quot;/&gt;&lt;property id=&quot;20307&quot; value=&quot;272&quot;/&gt;&lt;/object&gt;&lt;object type=&quot;3&quot; unique_id=&quot;10143&quot;&gt;&lt;property id=&quot;20148&quot; value=&quot;5&quot;/&gt;&lt;property id=&quot;20300&quot; value=&quot;Slide 35 - &amp;quot;Further Evolutionary Landmarks: &amp;#x0D;&amp;#x0A;Grants-in-Aid&amp;quot;&quot;/&gt;&lt;property id=&quot;20307&quot; value=&quot;289&quot;/&gt;&lt;/object&gt;&lt;object type=&quot;3&quot; unique_id=&quot;10145&quot;&gt;&lt;property id=&quot;20148&quot; value=&quot;5&quot;/&gt;&lt;property id=&quot;20300&quot; value=&quot;Slide 3 - &amp;quot;Unitary System&amp;quot;&quot;/&gt;&lt;property id=&quot;20307&quot; value=&quot;301&quot;/&gt;&lt;/object&gt;&lt;object type=&quot;3&quot; unique_id=&quot;10146&quot;&gt;&lt;property id=&quot;20148&quot; value=&quot;5&quot;/&gt;&lt;property id=&quot;20300&quot; value=&quot;Slide 4 - &amp;quot;&amp;#x0D;&amp;#x0A;Confederal System&amp;#x0D;&amp;#x0A;&amp;quot;&quot;/&gt;&lt;property id=&quot;20307&quot; value=&quot;302&quot;/&gt;&lt;/object&gt;&lt;object type=&quot;3&quot; unique_id=&quot;10147&quot;&gt;&lt;property id=&quot;20148&quot; value=&quot;5&quot;/&gt;&lt;property id=&quot;20300&quot; value=&quot;Slide 5 - &amp;quot;&amp;#x0D;&amp;#x0A;Federal System&amp;#x0D;&amp;#x0A;&amp;quot;&quot;/&gt;&lt;property id=&quot;20307&quot; value=&quot;303&quot;/&gt;&lt;/object&gt;&lt;object type=&quot;3&quot; unique_id=&quot;10148&quot;&gt;&lt;property id=&quot;20148&quot; value=&quot;5&quot;/&gt;&lt;property id=&quot;20300&quot; value=&quot;Slide 7 - &amp;quot;What a Federal System Means for Citizens&amp;quot;&quot;/&gt;&lt;property id=&quot;20307&quot; value=&quot;304&quot;/&gt;&lt;/object&gt;&lt;object type=&quot;3&quot; unique_id=&quot;10149&quot;&gt;&lt;property id=&quot;20148&quot; value=&quot;5&quot;/&gt;&lt;property id=&quot;20300&quot; value=&quot;Slide 12 - &amp;quot;&amp;#x0D;&amp;#x0A;Concurrent Sovereign Authority&amp;#x0D;&amp;#x0A;&amp;quot;&quot;/&gt;&lt;property id=&quot;20307&quot; value=&quot;305&quot;/&gt;&lt;/object&gt;&lt;object type=&quot;3&quot; unique_id=&quot;10150&quot;&gt;&lt;property id=&quot;20148&quot; value=&quot;5&quot;/&gt;&lt;property id=&quot;20300&quot; value=&quot;Slide 14 - &amp;quot;&amp;#x0D;&amp;#x0A;National Sovereignty&amp;#x0D;&amp;#x0A;&amp;quot;&quot;/&gt;&lt;property id=&quot;20307&quot; value=&quot;307&quot;/&gt;&lt;/object&gt;&lt;object type=&quot;3&quot; unique_id=&quot;10151&quot;&gt;&lt;property id=&quot;20148&quot; value=&quot;5&quot;/&gt;&lt;property id=&quot;20300&quot; value=&quot;Slide 16 - &amp;quot;&amp;#x0D;&amp;#x0A;The Supremacy Clause&amp;#x0D;&amp;#x0A;&amp;quot;&quot;/&gt;&lt;property id=&quot;20307&quot; value=&quot;306&quot;/&gt;&lt;/object&gt;&lt;object type=&quot;3&quot; unique_id=&quot;10152&quot;&gt;&lt;property id=&quot;20148&quot; value=&quot;5&quot;/&gt;&lt;property id=&quot;20300&quot; value=&quot;Slide 17 - &amp;quot;&amp;#x0D;&amp;#x0A;National Treaties &amp;#x0D;&amp;#x0A;with Indian Nations&amp;#x0D;&amp;#x0A;&amp;quot;&quot;/&gt;&lt;property id=&quot;20307&quot; value=&quot;308&quot;/&gt;&lt;/object&gt;&lt;object type=&quot;3&quot; unique_id=&quot;10153&quot;&gt;&lt;property id=&quot;20148&quot; value=&quot;5&quot;/&gt;&lt;property id=&quot;20300&quot; value=&quot;Slide 18 - &amp;quot;&amp;#x0D;&amp;#x0A;State Sovereignty&amp;#x0D;&amp;#x0A;&amp;quot;&quot;/&gt;&lt;property id=&quot;20307&quot; value=&quot;309&quot;/&gt;&lt;/object&gt;&lt;object type=&quot;3&quot; unique_id=&quot;10154&quot;&gt;&lt;property id=&quot;20148&quot; value=&quot;5&quot;/&gt;&lt;property id=&quot;20300&quot; value=&quot;Slide 21 - &amp;quot;&amp;#x0D;&amp;#x0A;The Power to &amp;#x0D;&amp;#x0A;Regulate Commerce&amp;#x0D;&amp;#x0A;&amp;quot;&quot;/&gt;&lt;property id=&quot;20307&quot; value=&quot;311&quot;/&gt;&lt;/object&gt;&lt;object type=&quot;3&quot; unique_id=&quot;10155&quot;&gt;&lt;property id=&quot;20148&quot; value=&quot;5&quot;/&gt;&lt;property id=&quot;20300&quot; value=&quot;Slide 22 - &amp;quot;&amp;#x0D;&amp;#x0A;The Power to Provide for the General Welfare&amp;#x0D;&amp;#x0A;&amp;quot;&quot;/&gt;&lt;property id=&quot;20307&quot; value=&quot;310&quot;/&gt;&lt;/object&gt;&lt;object type=&quot;3&quot; unique_id=&quot;10156&quot;&gt;&lt;property id=&quot;20148&quot; value=&quot;5&quot;/&gt;&lt;property id=&quot;20300&quot; value=&quot;Slide 24 - &amp;quot;&amp;#x0D;&amp;#x0A;State-to-State Obligations: Horizontal Federalism&amp;#x0D;&amp;#x0A;&amp;quot;&quot;/&gt;&lt;property id=&quot;20307&quot; value=&quot;312&quot;/&gt;&lt;/object&gt;&lt;object type=&quot;3&quot; unique_id=&quot;10157&quot;&gt;&lt;property id=&quot;20148&quot; value=&quot;5&quot;/&gt;&lt;property id=&quot;20300&quot; value=&quot;Slide 25 - &amp;quot;&amp;#x0D;&amp;#x0A;Judicial Federalism&amp;#x0D;&amp;#x0A;&amp;quot;&quot;/&gt;&lt;property id=&quot;20307&quot; value=&quot;313&quot;/&gt;&lt;/object&gt;&lt;object type=&quot;3&quot; unique_id=&quot;10158&quot;&gt;&lt;property id=&quot;20148&quot; value=&quot;5&quot;/&gt;&lt;property id=&quot;20300&quot; value=&quot;Slide 27 - &amp;quot;&amp;#x0D;&amp;#x0A;Dual Federalism&amp;#x0D;&amp;#x0A;&amp;quot;&quot;/&gt;&lt;property id=&quot;20307&quot; value=&quot;314&quot;/&gt;&lt;/object&gt;&lt;object type=&quot;3&quot; unique_id=&quot;10159&quot;&gt;&lt;property id=&quot;20148&quot; value=&quot;5&quot;/&gt;&lt;property id=&quot;20300&quot; value=&quot;Slide 28 - &amp;quot;&amp;#x0D;&amp;#x0A;Cooperative Federalism&amp;#x0D;&amp;#x0A;&amp;quot;&quot;/&gt;&lt;property id=&quot;20307&quot; value=&quot;315&quot;/&gt;&lt;/object&gt;&lt;object type=&quot;3&quot; unique_id=&quot;10160&quot;&gt;&lt;property id=&quot;20148&quot; value=&quot;5&quot;/&gt;&lt;property id=&quot;20300&quot; value=&quot;Slide 29 - &amp;quot;&amp;#x0D;&amp;#x0A;Centralized Federalism&amp;#x0D;&amp;#x0A;&amp;quot;&quot;/&gt;&lt;property id=&quot;20307&quot; value=&quot;316&quot;/&gt;&lt;/object&gt;&lt;object type=&quot;3&quot; unique_id=&quot;10161&quot;&gt;&lt;property id=&quot;20148&quot; value=&quot;5&quot;/&gt;&lt;property id=&quot;20300&quot; value=&quot;Slide 30 - &amp;quot;&amp;#x0D;&amp;#x0A;Conflicted Federalism&amp;#x0D;&amp;#x0A;&amp;quot;&quot;/&gt;&lt;property id=&quot;20307&quot; value=&quot;317&quot;/&gt;&lt;/object&gt;&lt;object type=&quot;3&quot; unique_id=&quot;10162&quot;&gt;&lt;property id=&quot;20148&quot; value=&quot;5&quot;/&gt;&lt;property id=&quot;20300&quot; value=&quot;Slide 36 - &amp;quot;&amp;#x0D;&amp;#x0A;Categorical Grants&amp;#x0D;&amp;#x0A;&amp;quot;&quot;/&gt;&lt;property id=&quot;20307&quot; value=&quot;319&quot;/&gt;&lt;/object&gt;&lt;object type=&quot;3&quot; unique_id=&quot;10163&quot;&gt;&lt;property id=&quot;20148&quot; value=&quot;5&quot;/&gt;&lt;property id=&quot;20300&quot; value=&quot;Slide 37 - &amp;quot;&amp;#x0D;&amp;#x0A;Block Grants&amp;#x0D;&amp;#x0A;&amp;quot;&quot;/&gt;&lt;property id=&quot;20307&quot; value=&quot;318&quot;/&gt;&lt;/object&gt;&lt;object type=&quot;3&quot; unique_id=&quot;10165&quot;&gt;&lt;property id=&quot;20148&quot; value=&quot;5&quot;/&gt;&lt;property id=&quot;20300&quot; value=&quot;Slide 39 - &amp;quot;&amp;#x0D;&amp;#x0A;Preemption&amp;#x0D;&amp;#x0A;&amp;quot;&quot;/&gt;&lt;property id=&quot;20307&quot; value=&quot;320&quot;/&gt;&lt;/object&gt;&lt;object type=&quot;3&quot; unique_id=&quot;10166&quot;&gt;&lt;property id=&quot;20148&quot; value=&quot;5&quot;/&gt;&lt;property id=&quot;20300&quot; value=&quot;Slide 38 - &amp;quot;Mandates&amp;quot;&quot;/&gt;&lt;property id=&quot;20307&quot; value=&quot;322&quot;/&gt;&lt;/object&gt;&lt;object type=&quot;3&quot; unique_id=&quot;10168&quot;&gt;&lt;property id=&quot;20148&quot; value=&quot;5&quot;/&gt;&lt;property id=&quot;20300&quot; value=&quot;Slide 41 - &amp;quot;Today’s Federalism&amp;quot;&quot;/&gt;&lt;property id=&quot;20307&quot; value=&quot;324&quot;/&gt;&lt;/object&gt;&lt;object type=&quot;3&quot; unique_id=&quot;10461&quot;&gt;&lt;property id=&quot;20148&quot; value=&quot;5&quot;/&gt;&lt;property id=&quot;20300&quot; value=&quot;Slide 6&quot;/&gt;&lt;property id=&quot;20307&quot; value=&quot;325&quot;/&gt;&lt;/object&gt;&lt;object type=&quot;3&quot; unique_id=&quot;10462&quot;&gt;&lt;property id=&quot;20148&quot; value=&quot;5&quot;/&gt;&lt;property id=&quot;20300&quot; value=&quot;Slide 8&quot;/&gt;&lt;property id=&quot;20307&quot; value=&quot;326&quot;/&gt;&lt;/object&gt;&lt;object type=&quot;3&quot; unique_id=&quot;10463&quot;&gt;&lt;property id=&quot;20148&quot; value=&quot;5&quot;/&gt;&lt;property id=&quot;20300&quot; value=&quot;Slide 13&quot;/&gt;&lt;property id=&quot;20307&quot; value=&quot;327&quot;/&gt;&lt;/object&gt;&lt;object type=&quot;3&quot; unique_id=&quot;10464&quot;&gt;&lt;property id=&quot;20148&quot; value=&quot;5&quot;/&gt;&lt;property id=&quot;20300&quot; value=&quot;Slide 15&quot;/&gt;&lt;property id=&quot;20307&quot; value=&quot;328&quot;/&gt;&lt;/object&gt;&lt;object type=&quot;3&quot; unique_id=&quot;10465&quot;&gt;&lt;property id=&quot;20148&quot; value=&quot;5&quot;/&gt;&lt;property id=&quot;20300&quot; value=&quot;Slide 19&quot;/&gt;&lt;property id=&quot;20307&quot; value=&quot;329&quot;/&gt;&lt;/object&gt;&lt;object type=&quot;3&quot; unique_id=&quot;10466&quot;&gt;&lt;property id=&quot;20148&quot; value=&quot;5&quot;/&gt;&lt;property id=&quot;20300&quot; value=&quot;Slide 23&quot;/&gt;&lt;property id=&quot;20307&quot; value=&quot;330&quot;/&gt;&lt;/object&gt;&lt;object type=&quot;3&quot; unique_id=&quot;10467&quot;&gt;&lt;property id=&quot;20148&quot; value=&quot;5&quot;/&gt;&lt;property id=&quot;20300&quot; value=&quot;Slide 33 - &amp;quot;Constitutional Amendments and the Evolution of Federalism&amp;quot;&quot;/&gt;&lt;property id=&quot;20307&quot; value=&quot;331&quot;/&gt;&lt;/object&gt;&lt;object type=&quot;3&quot; unique_id=&quot;10468&quot;&gt;&lt;property id=&quot;20148&quot; value=&quot;5&quot;/&gt;&lt;property id=&quot;20300&quot; value=&quot;Slide 34 - &amp;quot;Federal Grants-in-Aid to State and Local Governments (in millions of dollars)&amp;quot;&quot;/&gt;&lt;property id=&quot;20307&quot; value=&quot;332&quot;/&gt;&lt;/object&gt;&lt;object type=&quot;3&quot; unique_id=&quot;10469&quot;&gt;&lt;property id=&quot;20148&quot; value=&quot;5&quot;/&gt;&lt;property id=&quot;20300&quot; value=&quot;Slide 40 - &amp;quot;&amp;#x0D;&amp;#x0A;Preemption&amp;#x0D;&amp;#x0A;&amp;quot;&quot;/&gt;&lt;property id=&quot;20307&quot; value=&quot;333&quot;/&gt;&lt;/object&gt;&lt;/object&gt;&lt;/object&gt;&lt;/database&gt;"/>
</p:tagLst>
</file>

<file path=ppt/theme/theme1.xml><?xml version="1.0" encoding="utf-8"?>
<a:theme xmlns:a="http://schemas.openxmlformats.org/drawingml/2006/main" name="harrison6e_title and end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6_Modified_MHHE_Accessible" id="{E82C14FF-4BDE-4F64-9A68-F6EDA5AFB1BB}" vid="{F737F535-3048-4356-99AF-2805CA228E6B}"/>
    </a:ext>
  </a:ext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arrison6e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5.xml><?xml version="1.0" encoding="utf-8"?>
<a:theme xmlns:a="http://schemas.openxmlformats.org/drawingml/2006/main" name="CONTENT PLACEHOLD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6.xml><?xml version="1.0" encoding="utf-8"?>
<a:theme xmlns:a="http://schemas.openxmlformats.org/drawingml/2006/main" name="CHAPTER CLOSING">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7.xml><?xml version="1.0" encoding="utf-8"?>
<a:theme xmlns:a="http://schemas.openxmlformats.org/drawingml/2006/main" name="1_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8.xml><?xml version="1.0" encoding="utf-8"?>
<a:theme xmlns:a="http://schemas.openxmlformats.org/drawingml/2006/main" name="APPENDIX CONTENT">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9.xml><?xml version="1.0" encoding="utf-8"?>
<a:theme xmlns:a="http://schemas.openxmlformats.org/drawingml/2006/main" name="2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docProps/app.xml><?xml version="1.0" encoding="utf-8"?>
<Properties xmlns="http://schemas.openxmlformats.org/officeDocument/2006/extended-properties" xmlns:vt="http://schemas.openxmlformats.org/officeDocument/2006/docPropsVTypes">
  <Template>2016_HarrisonADNtx5</Template>
  <TotalTime>6486</TotalTime>
  <Words>4871</Words>
  <Application>Microsoft Office PowerPoint</Application>
  <PresentationFormat>On-screen Show (4:3)</PresentationFormat>
  <Paragraphs>440</Paragraphs>
  <Slides>67</Slides>
  <Notes>16</Notes>
  <HiddenSlides>7</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67</vt:i4>
      </vt:variant>
    </vt:vector>
  </HeadingPairs>
  <TitlesOfParts>
    <vt:vector size="81" baseType="lpstr">
      <vt:lpstr>Arial</vt:lpstr>
      <vt:lpstr>Calibri</vt:lpstr>
      <vt:lpstr>Calibri (Body)</vt:lpstr>
      <vt:lpstr>Sanserif</vt:lpstr>
      <vt:lpstr>Times New Roman</vt:lpstr>
      <vt:lpstr>harrison6e_title and end slides</vt:lpstr>
      <vt:lpstr>harrison6e_appendix</vt:lpstr>
      <vt:lpstr>Red bar footer BODY/MAIN CONTENT</vt:lpstr>
      <vt:lpstr>1_Title Slides Master</vt:lpstr>
      <vt:lpstr>CONTENT PLACEHOLDER</vt:lpstr>
      <vt:lpstr>CHAPTER CLOSING</vt:lpstr>
      <vt:lpstr>1_DividerSlideMaster</vt:lpstr>
      <vt:lpstr>APPENDIX CONTENT</vt:lpstr>
      <vt:lpstr>2_Title Slides Master</vt:lpstr>
      <vt:lpstr>Chapter 8</vt:lpstr>
      <vt:lpstr>Are Political Parties Today in Crisis?</vt:lpstr>
      <vt:lpstr>A Democratic Party Struggling to Evolve</vt:lpstr>
      <vt:lpstr>The Republican Party in the Era of President Trump</vt:lpstr>
      <vt:lpstr>Figure 8.1 The People’s Opinion of Democrats and Republicans</vt:lpstr>
      <vt:lpstr>Parties Today and Their Functions</vt:lpstr>
      <vt:lpstr>How Parties Engage Individuals</vt:lpstr>
      <vt:lpstr>What Political Parties Do 1</vt:lpstr>
      <vt:lpstr>What Political Parties Do 2</vt:lpstr>
      <vt:lpstr>Figure 8.2 The Three Faces of Parties</vt:lpstr>
      <vt:lpstr>The Party in the Electorate</vt:lpstr>
      <vt:lpstr>Determining Who Belongs to Each Political Party</vt:lpstr>
      <vt:lpstr>Differences Between Democrats and Republicans 1</vt:lpstr>
      <vt:lpstr>Differences Between Democrats and Republicans 2</vt:lpstr>
      <vt:lpstr>Table 8.1 In What Areas Should the Government Play a Major Role? Differences and Similarities Among Democrats and Republicans</vt:lpstr>
      <vt:lpstr>The Party Organization</vt:lpstr>
      <vt:lpstr>Figure 8.3 Theoretical Structure of Political Parties: A Hierarchical Model of Party Organizations</vt:lpstr>
      <vt:lpstr>Figure 8.4 Modern Structure of Political Parties: Power Diffused Through Many Party Organizations</vt:lpstr>
      <vt:lpstr>National Parties 1</vt:lpstr>
      <vt:lpstr>National Parties 2</vt:lpstr>
      <vt:lpstr>State Parties</vt:lpstr>
      <vt:lpstr>County and Local Parties</vt:lpstr>
      <vt:lpstr>The Party in Government</vt:lpstr>
      <vt:lpstr>Figure 8.5 Partisan Control of State Legislatures</vt:lpstr>
      <vt:lpstr>Divided Government</vt:lpstr>
      <vt:lpstr>Political Parties in U.S. History</vt:lpstr>
      <vt:lpstr>The First Party System: The Development of Parties, 1789 to 1828 1</vt:lpstr>
      <vt:lpstr>The First Party System: The Development of Parties, 1789 to 1828 2</vt:lpstr>
      <vt:lpstr>The Second Party System: The Democrats’ Rise to Power, 1828 to 1860</vt:lpstr>
      <vt:lpstr>The Third Party System: The Republicans’ Rise to Power, 1860 to 1896 1</vt:lpstr>
      <vt:lpstr>The Third Party System: The Republicans’ Rise to Power, 1860 to 1896 2</vt:lpstr>
      <vt:lpstr>The Fourth Party System: Republican Dominance, 1896 to 1932</vt:lpstr>
      <vt:lpstr>The Fifth Party System: Democratic Dominance, 1932 to 1968 1</vt:lpstr>
      <vt:lpstr>The Fifth Party System: Democratic Dominance, 1932 to 1968 2</vt:lpstr>
      <vt:lpstr>A New Party System?</vt:lpstr>
      <vt:lpstr>The Party System Today: In Decline, in Resurgence, or a Post-Party Era?</vt:lpstr>
      <vt:lpstr>The Party’s Over</vt:lpstr>
      <vt:lpstr>The Party’s Just Begun</vt:lpstr>
      <vt:lpstr>A Post-Party Era?</vt:lpstr>
      <vt:lpstr>Two-Party Domination in U.S. Politics</vt:lpstr>
      <vt:lpstr>The Dualist Nature of Most Conflicts</vt:lpstr>
      <vt:lpstr>The Winner-Take-All Electoral System</vt:lpstr>
      <vt:lpstr>Continued Socialization to the Two-Party System</vt:lpstr>
      <vt:lpstr>Election Laws That Favor the Two-Party System</vt:lpstr>
      <vt:lpstr>Third Parties in the United States 1</vt:lpstr>
      <vt:lpstr>Figure 8.6 Support for a Third Party by Party Identification</vt:lpstr>
      <vt:lpstr>Third Parties in the United States 2</vt:lpstr>
      <vt:lpstr>Types of Third Parties</vt:lpstr>
      <vt:lpstr>Issue Advocacy Parties</vt:lpstr>
      <vt:lpstr>Ideologically Oriented Parties</vt:lpstr>
      <vt:lpstr>Splinter Parties</vt:lpstr>
      <vt:lpstr>The Impact of Third Parties</vt:lpstr>
      <vt:lpstr>Figure 8.7 Third Parties Help the Out-of-Power Party</vt:lpstr>
      <vt:lpstr>New Ideologies, New Technologies: The Parties in the 21st Century</vt:lpstr>
      <vt:lpstr>Republicans Today: The Establishment, President Trump, and the Tea Party</vt:lpstr>
      <vt:lpstr>A Battle for the Soul of the Democratic Party Today</vt:lpstr>
      <vt:lpstr>Changing Both Parties: New Technologies</vt:lpstr>
      <vt:lpstr>Review 1</vt:lpstr>
      <vt:lpstr>Review 2</vt:lpstr>
      <vt:lpstr>End of Main Content</vt:lpstr>
      <vt:lpstr>Accessibility Content: Text Alternatives for Images</vt:lpstr>
      <vt:lpstr>Figure 8.1 The People’s Opinion of Democrats and Republicans - Text Alternative</vt:lpstr>
      <vt:lpstr>Figure 8.3 Theoretical Structure of Political Parties: A Hierarchical Model of Party Organizations - Text Alternative</vt:lpstr>
      <vt:lpstr>Figure 8.4 Modern Structure of Political Parties: Power Diffused Through Many Party Organizations - Text Alternative</vt:lpstr>
      <vt:lpstr>Figure 8.5 Partisan Control of State Legislatures - Text Alternative</vt:lpstr>
      <vt:lpstr>Figure 8.6 Support for a Third Party by Party Identification - Text Alternative</vt:lpstr>
      <vt:lpstr>Figure 8.7 Third Parties Help the Out-of-Power Party - Text Alternative</vt:lpstr>
    </vt:vector>
  </TitlesOfParts>
  <Company>McGraw-Hill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8:Political Parties</dc:title>
  <dc:subject>American Democracy Now, 7e</dc:subject>
  <dc:creator>Brigid Callahan Harrison, Jean Wahl Harris, Michelle D. Deardorff</dc:creator>
  <cp:lastModifiedBy>Herrick, Rebekah</cp:lastModifiedBy>
  <cp:revision>1206</cp:revision>
  <dcterms:created xsi:type="dcterms:W3CDTF">2008-10-22T16:53:51Z</dcterms:created>
  <dcterms:modified xsi:type="dcterms:W3CDTF">2022-05-16T01:48:32Z</dcterms:modified>
</cp:coreProperties>
</file>