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theme/theme7.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8" r:id="rId1"/>
    <p:sldMasterId id="2147484201" r:id="rId2"/>
    <p:sldMasterId id="2147484162" r:id="rId3"/>
    <p:sldMasterId id="2147484205" r:id="rId4"/>
    <p:sldMasterId id="2147484208" r:id="rId5"/>
    <p:sldMasterId id="2147484216" r:id="rId6"/>
    <p:sldMasterId id="2147484218" r:id="rId7"/>
    <p:sldMasterId id="2147484220" r:id="rId8"/>
  </p:sldMasterIdLst>
  <p:notesMasterIdLst>
    <p:notesMasterId r:id="rId70"/>
  </p:notesMasterIdLst>
  <p:sldIdLst>
    <p:sldId id="434" r:id="rId9"/>
    <p:sldId id="359" r:id="rId10"/>
    <p:sldId id="360" r:id="rId11"/>
    <p:sldId id="361" r:id="rId12"/>
    <p:sldId id="362" r:id="rId13"/>
    <p:sldId id="407" r:id="rId14"/>
    <p:sldId id="408" r:id="rId15"/>
    <p:sldId id="406" r:id="rId16"/>
    <p:sldId id="409" r:id="rId17"/>
    <p:sldId id="364" r:id="rId18"/>
    <p:sldId id="365" r:id="rId19"/>
    <p:sldId id="366" r:id="rId20"/>
    <p:sldId id="368" r:id="rId21"/>
    <p:sldId id="370" r:id="rId22"/>
    <p:sldId id="371" r:id="rId23"/>
    <p:sldId id="372" r:id="rId24"/>
    <p:sldId id="374" r:id="rId25"/>
    <p:sldId id="375" r:id="rId26"/>
    <p:sldId id="376" r:id="rId27"/>
    <p:sldId id="377" r:id="rId28"/>
    <p:sldId id="378" r:id="rId29"/>
    <p:sldId id="379" r:id="rId30"/>
    <p:sldId id="382" r:id="rId31"/>
    <p:sldId id="383" r:id="rId32"/>
    <p:sldId id="384" r:id="rId33"/>
    <p:sldId id="385" r:id="rId34"/>
    <p:sldId id="386" r:id="rId35"/>
    <p:sldId id="410" r:id="rId36"/>
    <p:sldId id="411" r:id="rId37"/>
    <p:sldId id="387" r:id="rId38"/>
    <p:sldId id="412" r:id="rId39"/>
    <p:sldId id="433" r:id="rId40"/>
    <p:sldId id="414" r:id="rId41"/>
    <p:sldId id="415" r:id="rId42"/>
    <p:sldId id="416" r:id="rId43"/>
    <p:sldId id="417" r:id="rId44"/>
    <p:sldId id="418" r:id="rId45"/>
    <p:sldId id="419" r:id="rId46"/>
    <p:sldId id="420" r:id="rId47"/>
    <p:sldId id="391" r:id="rId48"/>
    <p:sldId id="393" r:id="rId49"/>
    <p:sldId id="394" r:id="rId50"/>
    <p:sldId id="395" r:id="rId51"/>
    <p:sldId id="396" r:id="rId52"/>
    <p:sldId id="397" r:id="rId53"/>
    <p:sldId id="398" r:id="rId54"/>
    <p:sldId id="421" r:id="rId55"/>
    <p:sldId id="422" r:id="rId56"/>
    <p:sldId id="423" r:id="rId57"/>
    <p:sldId id="424" r:id="rId58"/>
    <p:sldId id="425" r:id="rId59"/>
    <p:sldId id="436" r:id="rId60"/>
    <p:sldId id="426" r:id="rId61"/>
    <p:sldId id="427" r:id="rId62"/>
    <p:sldId id="428" r:id="rId63"/>
    <p:sldId id="429" r:id="rId64"/>
    <p:sldId id="435" r:id="rId65"/>
    <p:sldId id="400" r:id="rId66"/>
    <p:sldId id="401" r:id="rId67"/>
    <p:sldId id="431" r:id="rId68"/>
    <p:sldId id="432" r:id="rId69"/>
  </p:sldIdLst>
  <p:sldSz cx="9144000" cy="6858000" type="screen4x3"/>
  <p:notesSz cx="6858000" cy="9144000"/>
  <p:custDataLst>
    <p:tags r:id="rId7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C8F9C759-C68A-4B63-897E-58D3590AB052}">
          <p14:sldIdLst>
            <p14:sldId id="434"/>
            <p14:sldId id="359"/>
            <p14:sldId id="360"/>
            <p14:sldId id="361"/>
            <p14:sldId id="362"/>
            <p14:sldId id="407"/>
            <p14:sldId id="408"/>
            <p14:sldId id="406"/>
            <p14:sldId id="409"/>
            <p14:sldId id="364"/>
            <p14:sldId id="365"/>
            <p14:sldId id="366"/>
            <p14:sldId id="368"/>
            <p14:sldId id="370"/>
            <p14:sldId id="371"/>
            <p14:sldId id="372"/>
            <p14:sldId id="374"/>
            <p14:sldId id="375"/>
            <p14:sldId id="376"/>
            <p14:sldId id="377"/>
            <p14:sldId id="378"/>
            <p14:sldId id="379"/>
            <p14:sldId id="382"/>
            <p14:sldId id="383"/>
            <p14:sldId id="384"/>
            <p14:sldId id="385"/>
            <p14:sldId id="386"/>
            <p14:sldId id="410"/>
            <p14:sldId id="411"/>
            <p14:sldId id="387"/>
            <p14:sldId id="412"/>
            <p14:sldId id="433"/>
            <p14:sldId id="414"/>
            <p14:sldId id="415"/>
            <p14:sldId id="416"/>
            <p14:sldId id="417"/>
            <p14:sldId id="418"/>
            <p14:sldId id="419"/>
            <p14:sldId id="420"/>
            <p14:sldId id="391"/>
            <p14:sldId id="393"/>
            <p14:sldId id="394"/>
            <p14:sldId id="395"/>
            <p14:sldId id="396"/>
            <p14:sldId id="397"/>
            <p14:sldId id="398"/>
            <p14:sldId id="421"/>
            <p14:sldId id="422"/>
            <p14:sldId id="423"/>
            <p14:sldId id="424"/>
            <p14:sldId id="425"/>
            <p14:sldId id="436"/>
            <p14:sldId id="426"/>
            <p14:sldId id="427"/>
            <p14:sldId id="428"/>
            <p14:sldId id="429"/>
            <p14:sldId id="435"/>
          </p14:sldIdLst>
        </p14:section>
        <p14:section name="Appendix: Image Descriptions for Unsighted Students" id="{C6356D41-9F20-4F04-8B17-FABF7781F88E}">
          <p14:sldIdLst>
            <p14:sldId id="400"/>
            <p14:sldId id="401"/>
            <p14:sldId id="431"/>
            <p14:sldId id="43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9B6"/>
    <a:srgbClr val="B40000"/>
    <a:srgbClr val="AF0000"/>
    <a:srgbClr val="FFE9B5"/>
    <a:srgbClr val="8AC8CD"/>
    <a:srgbClr val="95B5DF"/>
    <a:srgbClr val="D1E4EF"/>
    <a:srgbClr val="B3C9E7"/>
    <a:srgbClr val="F4C86C"/>
    <a:srgbClr val="F4B66C"/>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391" autoAdjust="0"/>
  </p:normalViewPr>
  <p:slideViewPr>
    <p:cSldViewPr>
      <p:cViewPr varScale="1">
        <p:scale>
          <a:sx n="64" d="100"/>
          <a:sy n="64" d="100"/>
        </p:scale>
        <p:origin x="780" y="66"/>
      </p:cViewPr>
      <p:guideLst>
        <p:guide orient="horz" pos="2160"/>
        <p:guide pos="2880"/>
      </p:guideLst>
    </p:cSldViewPr>
  </p:slideViewPr>
  <p:outlineViewPr>
    <p:cViewPr>
      <p:scale>
        <a:sx n="33" d="100"/>
        <a:sy n="33" d="100"/>
      </p:scale>
      <p:origin x="0" y="-3709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 Type="http://schemas.openxmlformats.org/officeDocument/2006/relationships/slideMaster" Target="slideMasters/slideMaster7.xml"/><Relationship Id="rId7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50DCA12-2123-4DC2-99E4-D065727CEC3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10</a:t>
            </a:fld>
            <a:endParaRPr lang="en-US" dirty="0"/>
          </a:p>
        </p:txBody>
      </p:sp>
    </p:spTree>
    <p:extLst>
      <p:ext uri="{BB962C8B-B14F-4D97-AF65-F5344CB8AC3E}">
        <p14:creationId xmlns:p14="http://schemas.microsoft.com/office/powerpoint/2010/main" val="2659952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Right">
    <p:spTree>
      <p:nvGrpSpPr>
        <p:cNvPr id="1" name=""/>
        <p:cNvGrpSpPr/>
        <p:nvPr/>
      </p:nvGrpSpPr>
      <p:grpSpPr>
        <a:xfrm>
          <a:off x="0" y="0"/>
          <a:ext cx="0" cy="0"/>
          <a:chOff x="0" y="0"/>
          <a:chExt cx="0" cy="0"/>
        </a:xfrm>
      </p:grpSpPr>
      <p:sp>
        <p:nvSpPr>
          <p:cNvPr id="8" name="Rectangle 7"/>
          <p:cNvSpPr/>
          <p:nvPr/>
        </p:nvSpPr>
        <p:spPr>
          <a:xfrm>
            <a:off x="2898648" y="3124200"/>
            <a:ext cx="6245352" cy="20574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6"/>
          <p:cNvSpPr>
            <a:spLocks noGrp="1"/>
          </p:cNvSpPr>
          <p:nvPr>
            <p:ph type="body" sz="quarter" idx="10" hasCustomPrompt="1"/>
          </p:nvPr>
        </p:nvSpPr>
        <p:spPr>
          <a:xfrm>
            <a:off x="3276600" y="4260273"/>
            <a:ext cx="5638800" cy="692727"/>
          </a:xfrm>
          <a:prstGeom prst="rect">
            <a:avLst/>
          </a:prstGeom>
          <a:effectLst>
            <a:outerShdw blurRad="50800" dist="38100" dir="5400000" algn="t" rotWithShape="0">
              <a:schemeClr val="tx1">
                <a:lumMod val="85000"/>
                <a:lumOff val="15000"/>
                <a:alpha val="40000"/>
              </a:schemeClr>
            </a:outerShdw>
          </a:effectLst>
        </p:spPr>
        <p:txBody>
          <a:bodyPr anchor="ctr"/>
          <a:lstStyle>
            <a:lvl1pPr marL="0" indent="0" algn="r">
              <a:buNone/>
              <a:defRPr sz="2200" b="0" i="1">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dirty="0"/>
              <a:t>Click to edit Master text styles</a:t>
            </a:r>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4" name="Text Placeholder 3">
            <a:extLst>
              <a:ext uri="{FF2B5EF4-FFF2-40B4-BE49-F238E27FC236}">
                <a16:creationId xmlns:a16="http://schemas.microsoft.com/office/drawing/2014/main" id="{69D4569B-17B2-4BBD-A6C9-F3ED66584F4B}"/>
              </a:ext>
            </a:extLst>
          </p:cNvPr>
          <p:cNvSpPr>
            <a:spLocks noGrp="1"/>
          </p:cNvSpPr>
          <p:nvPr>
            <p:ph type="body" sz="quarter" idx="12" hasCustomPrompt="1"/>
          </p:nvPr>
        </p:nvSpPr>
        <p:spPr>
          <a:xfrm>
            <a:off x="0" y="6693408"/>
            <a:ext cx="9144000" cy="142875"/>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106956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600199"/>
            <a:ext cx="8229600" cy="4953001"/>
          </a:xfrm>
          <a:prstGeom prst="rect">
            <a:avLst/>
          </a:prstGeom>
        </p:spPr>
        <p:txBody>
          <a:bodyPr/>
          <a:lstStyle>
            <a:lvl1pPr marL="0" indent="0">
              <a:spcBef>
                <a:spcPts val="2400"/>
              </a:spcBef>
              <a:buNone/>
              <a:defRPr sz="2800"/>
            </a:lvl1pPr>
            <a:lvl2pPr marL="290513" indent="-285750">
              <a:buFont typeface="Arial" panose="020B0604020202020204" pitchFamily="34" charset="0"/>
              <a:buChar char="•"/>
              <a:defRPr sz="2400"/>
            </a:lvl2pPr>
            <a:lvl3pPr marL="568325" indent="-228600">
              <a:defRPr sz="2000"/>
            </a:lvl3pPr>
            <a:lvl4pPr marL="914400"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1"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051531200"/>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50934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lor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33990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51341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6002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239962"/>
            <a:ext cx="4040188"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6002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39962"/>
            <a:ext cx="4041775"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37260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1430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828800"/>
            <a:ext cx="4040188"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430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28800"/>
            <a:ext cx="4041775"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91993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32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2057400" y="685800"/>
            <a:ext cx="6629400" cy="5797296"/>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2486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57505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0714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19449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218255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447800"/>
            <a:ext cx="8229600" cy="4724399"/>
          </a:xfrm>
          <a:prstGeom prst="rect">
            <a:avLst/>
          </a:prstGeom>
        </p:spPr>
        <p:txBody>
          <a:bodyPr/>
          <a:lstStyle>
            <a:lvl1pPr marL="0" indent="0">
              <a:spcBef>
                <a:spcPts val="1800"/>
              </a:spcBef>
              <a:buNone/>
              <a:defRPr sz="2800"/>
            </a:lvl1pPr>
            <a:lvl2pPr marL="285750" indent="-285750">
              <a:buFont typeface="Arial" panose="020B0604020202020204" pitchFamily="34" charset="0"/>
              <a:buChar char="•"/>
              <a:defRPr sz="2400"/>
            </a:lvl2pPr>
            <a:lvl3pPr marL="574675" indent="-228600">
              <a:defRPr sz="2000"/>
            </a:lvl3pPr>
            <a:lvl4pPr marL="855663"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0" hasCustomPrompt="1"/>
          </p:nvPr>
        </p:nvSpPr>
        <p:spPr>
          <a:xfrm>
            <a:off x="5867400" y="65532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a:extLst>
              <a:ext uri="{FF2B5EF4-FFF2-40B4-BE49-F238E27FC236}">
                <a16:creationId xmlns:a16="http://schemas.microsoft.com/office/drawing/2014/main" id="{102AC264-7552-41D4-BAF5-978FFE241393}"/>
              </a:ext>
            </a:extLst>
          </p:cNvPr>
          <p:cNvSpPr>
            <a:spLocks noGrp="1"/>
          </p:cNvSpPr>
          <p:nvPr>
            <p:ph type="body" sz="quarter" idx="11" hasCustomPrompt="1"/>
          </p:nvPr>
        </p:nvSpPr>
        <p:spPr>
          <a:xfrm>
            <a:off x="0" y="6693408"/>
            <a:ext cx="9144000" cy="152400"/>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2981021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027673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875772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bg2"/>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1306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253792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Subtitle Right">
    <p:spTree>
      <p:nvGrpSpPr>
        <p:cNvPr id="1" name=""/>
        <p:cNvGrpSpPr/>
        <p:nvPr/>
      </p:nvGrpSpPr>
      <p:grpSpPr>
        <a:xfrm>
          <a:off x="0" y="0"/>
          <a:ext cx="0" cy="0"/>
          <a:chOff x="0" y="0"/>
          <a:chExt cx="0" cy="0"/>
        </a:xfrm>
      </p:grpSpPr>
      <p:sp>
        <p:nvSpPr>
          <p:cNvPr id="8" name="Rectangle 7"/>
          <p:cNvSpPr/>
          <p:nvPr/>
        </p:nvSpPr>
        <p:spPr>
          <a:xfrm>
            <a:off x="2898648" y="3429000"/>
            <a:ext cx="6245352"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6"/>
          <p:cNvSpPr>
            <a:spLocks noGrp="1"/>
          </p:cNvSpPr>
          <p:nvPr>
            <p:ph type="body" sz="quarter" idx="10"/>
          </p:nvPr>
        </p:nvSpPr>
        <p:spPr>
          <a:xfrm>
            <a:off x="3276600" y="4260273"/>
            <a:ext cx="5638800" cy="692727"/>
          </a:xfrm>
          <a:prstGeom prst="rect">
            <a:avLst/>
          </a:prstGeom>
        </p:spPr>
        <p:txBody>
          <a:bodyPr/>
          <a:lstStyle>
            <a:lvl1pPr marL="0" indent="0" algn="r">
              <a:buNone/>
              <a:defRPr sz="2200" b="0">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4530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lor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Tree>
    <p:extLst>
      <p:ext uri="{BB962C8B-B14F-4D97-AF65-F5344CB8AC3E}">
        <p14:creationId xmlns:p14="http://schemas.microsoft.com/office/powerpoint/2010/main" val="878084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ECIAL_Content and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5372100" y="228600"/>
            <a:ext cx="30099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
        <p:nvSpPr>
          <p:cNvPr id="8" name="Content Placeholder 7"/>
          <p:cNvSpPr>
            <a:spLocks noGrp="1"/>
          </p:cNvSpPr>
          <p:nvPr>
            <p:ph sz="quarter" idx="13"/>
          </p:nvPr>
        </p:nvSpPr>
        <p:spPr>
          <a:xfrm>
            <a:off x="800100" y="228600"/>
            <a:ext cx="4495800" cy="4953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231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lack_Title and Content with Jump to Long Image Descrip">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marL="0" indent="0">
              <a:spcBef>
                <a:spcPts val="1800"/>
              </a:spcBef>
              <a:buNone/>
              <a:defRPr sz="2800"/>
            </a:lvl1pPr>
            <a:lvl2pPr marL="290513" indent="-285750">
              <a:buFont typeface="Arial" panose="020B0604020202020204" pitchFamily="34" charset="0"/>
              <a:buChar cha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p:cNvSpPr>
            <a:spLocks noGrp="1"/>
          </p:cNvSpPr>
          <p:nvPr>
            <p:ph type="body" sz="quarter" idx="11" hasCustomPrompt="1"/>
          </p:nvPr>
        </p:nvSpPr>
        <p:spPr>
          <a:xfrm>
            <a:off x="3200400" y="6510528"/>
            <a:ext cx="2743200" cy="173736"/>
          </a:xfrm>
          <a:prstGeom prst="rect">
            <a:avLst/>
          </a:prstGeom>
        </p:spPr>
        <p:txBody>
          <a:bodyPr/>
          <a:lstStyle>
            <a:lvl1pPr marL="0" indent="0" algn="ctr">
              <a:buNone/>
              <a:defRPr sz="800" baseline="0"/>
            </a:lvl1pPr>
          </a:lstStyle>
          <a:p>
            <a:pPr lvl="0"/>
            <a:r>
              <a:rPr lang="en-US" sz="800" dirty="0"/>
              <a:t>Jump back to slide containing original image</a:t>
            </a:r>
            <a:endParaRPr lang="en-US" dirty="0"/>
          </a:p>
        </p:txBody>
      </p:sp>
    </p:spTree>
    <p:extLst>
      <p:ext uri="{BB962C8B-B14F-4D97-AF65-F5344CB8AC3E}">
        <p14:creationId xmlns:p14="http://schemas.microsoft.com/office/powerpoint/2010/main" val="152065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000" b="1">
                <a:solidFill>
                  <a:schemeClr val="bg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4"/>
            <a:ext cx="2788920" cy="612821"/>
          </a:xfrm>
          <a:prstGeom prst="rect">
            <a:avLst/>
          </a:prstGeom>
        </p:spPr>
        <p:txBody>
          <a:bodyPr/>
          <a:lstStyle>
            <a:lvl1pPr marL="0" indent="0" algn="l">
              <a:buNone/>
              <a:defRPr sz="1800" b="0">
                <a:solidFill>
                  <a:schemeClr val="bg1"/>
                </a:solidFill>
                <a:latin typeface="Calibri" panose="020F0502020204030204" pitchFamily="34"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900" b="1">
                <a:solidFill>
                  <a:schemeClr val="bg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sz="1000">
                <a:latin typeface="Calibri (Body)"/>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9"/>
            <a:ext cx="9144000" cy="374266"/>
          </a:xfrm>
        </p:spPr>
        <p:txBody>
          <a:bodyPr/>
          <a:lstStyle>
            <a:lvl1pPr algn="ctr">
              <a:defRPr sz="800">
                <a:solidFill>
                  <a:schemeClr val="tx1"/>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246431528"/>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567378" y="2607858"/>
            <a:ext cx="6980170" cy="1130559"/>
          </a:xfrm>
          <a:prstGeom prst="rect">
            <a:avLst/>
          </a:prstGeom>
        </p:spPr>
        <p:txBody>
          <a:bodyPr anchor="b">
            <a:noAutofit/>
          </a:bodyPr>
          <a:lstStyle>
            <a:lvl1pPr algn="l">
              <a:lnSpc>
                <a:spcPct val="100000"/>
              </a:lnSpc>
              <a:defRPr sz="2800" b="1">
                <a:solidFill>
                  <a:schemeClr val="bg1"/>
                </a:solidFill>
                <a:latin typeface="Calibri (Body)"/>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2400" b="1">
                <a:solidFill>
                  <a:schemeClr val="bg1"/>
                </a:solidFill>
                <a:latin typeface="Calibri (Body)"/>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800">
                <a:solidFill>
                  <a:schemeClr val="bg1"/>
                </a:solidFill>
                <a:latin typeface="Calibri (Body)"/>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F34C1066-7B3C-4FC3-8FE5-8FED508D8FCE}"/>
              </a:ext>
            </a:extLst>
          </p:cNvPr>
          <p:cNvSpPr>
            <a:spLocks noGrp="1"/>
          </p:cNvSpPr>
          <p:nvPr>
            <p:ph type="body" sz="quarter" idx="11" hasCustomPrompt="1"/>
          </p:nvPr>
        </p:nvSpPr>
        <p:spPr>
          <a:xfrm>
            <a:off x="0" y="6477000"/>
            <a:ext cx="9144000" cy="381000"/>
          </a:xfrm>
          <a:prstGeom prst="rect">
            <a:avLst/>
          </a:prstGeom>
        </p:spPr>
        <p:txBody>
          <a:bodyPr/>
          <a:lstStyle>
            <a:lvl1pPr algn="ctr">
              <a:defRPr sz="800"/>
            </a:lvl1pPr>
          </a:lstStyle>
          <a:p>
            <a:pPr lvl="0"/>
            <a:r>
              <a:rPr lang="en-US" dirty="0"/>
              <a:t>Footer</a:t>
            </a:r>
            <a:endParaRPr lang="en-IN" dirty="0"/>
          </a:p>
        </p:txBody>
      </p:sp>
    </p:spTree>
    <p:extLst>
      <p:ext uri="{BB962C8B-B14F-4D97-AF65-F5344CB8AC3E}">
        <p14:creationId xmlns:p14="http://schemas.microsoft.com/office/powerpoint/2010/main" val="3499801846"/>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 section ">
    <p:spTree>
      <p:nvGrpSpPr>
        <p:cNvPr id="1" name=""/>
        <p:cNvGrpSpPr/>
        <p:nvPr/>
      </p:nvGrpSpPr>
      <p:grpSpPr>
        <a:xfrm>
          <a:off x="0" y="0"/>
          <a:ext cx="0" cy="0"/>
          <a:chOff x="0" y="0"/>
          <a:chExt cx="0" cy="0"/>
        </a:xfrm>
      </p:grpSpPr>
      <p:sp>
        <p:nvSpPr>
          <p:cNvPr id="2" name="Title 1"/>
          <p:cNvSpPr>
            <a:spLocks noGrp="1"/>
          </p:cNvSpPr>
          <p:nvPr>
            <p:ph type="ctrTitle"/>
          </p:nvPr>
        </p:nvSpPr>
        <p:spPr>
          <a:xfrm>
            <a:off x="1047750" y="1524000"/>
            <a:ext cx="7048500" cy="1470025"/>
          </a:xfrm>
          <a:prstGeom prst="rect">
            <a:avLst/>
          </a:prstGeom>
        </p:spPr>
        <p:txBody>
          <a:bodyPr/>
          <a:lstStyle>
            <a:lvl1pPr algn="l">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70622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33192" y="2608290"/>
            <a:ext cx="3673328" cy="457200"/>
          </a:xfrm>
          <a:prstGeom prst="rect">
            <a:avLst/>
          </a:prstGeom>
        </p:spPr>
        <p:txBody>
          <a:bodyPr anchor="b">
            <a:noAutofit/>
          </a:bodyPr>
          <a:lstStyle>
            <a:lvl1pPr algn="l">
              <a:lnSpc>
                <a:spcPct val="100000"/>
              </a:lnSpc>
              <a:defRPr sz="2000" b="1">
                <a:solidFill>
                  <a:schemeClr val="tx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433192" y="3117248"/>
            <a:ext cx="3673328" cy="1405586"/>
          </a:xfrm>
          <a:prstGeom prst="rect">
            <a:avLst/>
          </a:prstGeom>
        </p:spPr>
        <p:txBody>
          <a:bodyPr anchor="ctr"/>
          <a:lstStyle>
            <a:lvl1pPr marL="0" indent="0" algn="l">
              <a:buNone/>
              <a:defRPr lang="en-US" sz="2000" b="1" kern="1200" baseline="0" dirty="0" smtClean="0">
                <a:solidFill>
                  <a:schemeClr val="tx1"/>
                </a:solidFill>
                <a:latin typeface="Calibri" panose="020F0502020204030204" pitchFamily="34" charset="0"/>
                <a:ea typeface="+mn-ea"/>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defTabSz="685800" rtl="0" eaLnBrk="1" fontAlgn="auto" latinLnBrk="0" hangingPunct="1">
              <a:lnSpc>
                <a:spcPct val="100000"/>
              </a:lnSpc>
              <a:spcBef>
                <a:spcPct val="0"/>
              </a:spcBef>
              <a:spcAft>
                <a:spcPts val="450"/>
              </a:spcAft>
              <a:buClrTx/>
              <a:buSzTx/>
              <a:buFont typeface="Arial" panose="020B0604020202020204" pitchFamily="34" charset="0"/>
              <a:buNone/>
              <a:tabLst/>
              <a:defRPr/>
            </a:pPr>
            <a:r>
              <a:rPr lang="en-US" dirty="0"/>
              <a:t>Presentation Subtitle</a:t>
            </a:r>
          </a:p>
          <a:p>
            <a:pPr marL="0" marR="0" lvl="0" indent="0" defTabSz="685800" rtl="0" eaLnBrk="1" fontAlgn="auto" latinLnBrk="0" hangingPunct="1">
              <a:lnSpc>
                <a:spcPct val="100000"/>
              </a:lnSpc>
              <a:spcBef>
                <a:spcPts val="1350"/>
              </a:spcBef>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000000"/>
                </a:solidFill>
                <a:effectLst/>
                <a:uLnTx/>
                <a:uFillTx/>
              </a:rPr>
              <a:t>Lecture PowerPoint</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462626" y="4557522"/>
            <a:ext cx="36144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432404" y="4609280"/>
            <a:ext cx="3682396" cy="1188720"/>
          </a:xfrm>
          <a:prstGeom prst="rect">
            <a:avLst/>
          </a:prstGeom>
        </p:spPr>
        <p:txBody>
          <a:bodyPr/>
          <a:lstStyle>
            <a:lvl1pPr>
              <a:spcBef>
                <a:spcPts val="375"/>
              </a:spcBef>
              <a:spcAft>
                <a:spcPts val="750"/>
              </a:spcAft>
              <a:defRPr sz="1200" b="1">
                <a:solidFill>
                  <a:schemeClr val="tx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a:spcBef>
                <a:spcPts val="600"/>
              </a:spcBef>
            </a:pPr>
            <a:r>
              <a:rPr lang="en-US" sz="1050" dirty="0">
                <a:solidFill>
                  <a:srgbClr val="1E3482"/>
                </a:solidFill>
                <a:latin typeface="+mj-lt"/>
              </a:rPr>
              <a:t>Book Title</a:t>
            </a:r>
          </a:p>
          <a:p>
            <a:pPr>
              <a:spcBef>
                <a:spcPts val="600"/>
              </a:spcBef>
            </a:pPr>
            <a:r>
              <a:rPr lang="en-US" dirty="0">
                <a:latin typeface="+mj-lt"/>
              </a:rPr>
              <a:t>Subtitle</a:t>
            </a:r>
          </a:p>
          <a:p>
            <a:pPr>
              <a:spcBef>
                <a:spcPts val="600"/>
              </a:spcBef>
              <a:spcAft>
                <a:spcPts val="1200"/>
              </a:spcAft>
            </a:pPr>
            <a:r>
              <a:rPr lang="en-US" dirty="0">
                <a:solidFill>
                  <a:srgbClr val="AA0555"/>
                </a:solidFill>
                <a:latin typeface="+mj-lt"/>
              </a:rPr>
              <a:t>Edition</a:t>
            </a:r>
          </a:p>
          <a:p>
            <a:pPr>
              <a:spcBef>
                <a:spcPts val="600"/>
              </a:spcBef>
            </a:pPr>
            <a:r>
              <a:rPr lang="en-US" dirty="0">
                <a:latin typeface="+mj-lt"/>
              </a:rPr>
              <a:t>Author</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371600"/>
            <a:ext cx="4229100" cy="4976453"/>
          </a:xfrm>
          <a:prstGeom prst="rect">
            <a:avLst/>
          </a:prstGeom>
        </p:spPr>
        <p:txBody>
          <a:bodyPr/>
          <a:lstStyle>
            <a:lvl1pPr>
              <a:defRPr sz="1000">
                <a:latin typeface="Calibri" panose="020F0502020204030204" pitchFamily="34" charset="0"/>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sz="800">
                <a:solidFill>
                  <a:schemeClr val="tx1"/>
                </a:solidFill>
                <a:latin typeface="Calibri (Body)"/>
                <a:cs typeface="Times New Roman" panose="02020603050405020304" pitchFamily="18" charset="0"/>
              </a:defRPr>
            </a:lvl1pPr>
          </a:lstStyle>
          <a:p>
            <a:pPr>
              <a:defRPr/>
            </a:pPr>
            <a:r>
              <a:rPr lang="en-US">
                <a:solidFill>
                  <a:srgbClr val="000000"/>
                </a:solidFill>
              </a:rPr>
              <a:t>© 20XX McGraw-Hill. All rights reserved. Authorized only for instructor use in the classroom.</a:t>
            </a:r>
          </a:p>
          <a:p>
            <a:pPr>
              <a:defRPr/>
            </a:pPr>
            <a:r>
              <a:rPr lang="en-US" sz="700">
                <a:solidFill>
                  <a:srgbClr val="000000"/>
                </a:solidFill>
              </a:rPr>
              <a:t>No reproduction or further distribution permitted without the prior written consent of McGraw-Hill.</a:t>
            </a:r>
            <a:endParaRPr lang="en-US" sz="700" dirty="0">
              <a:solidFill>
                <a:srgbClr val="000000"/>
              </a:solidFill>
            </a:endParaRPr>
          </a:p>
        </p:txBody>
      </p:sp>
    </p:spTree>
    <p:extLst>
      <p:ext uri="{BB962C8B-B14F-4D97-AF65-F5344CB8AC3E}">
        <p14:creationId xmlns:p14="http://schemas.microsoft.com/office/powerpoint/2010/main" val="1154250955"/>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LACEHOLDER - EXTRA1">
    <p:spTree>
      <p:nvGrpSpPr>
        <p:cNvPr id="1" name=""/>
        <p:cNvGrpSpPr/>
        <p:nvPr/>
      </p:nvGrpSpPr>
      <p:grpSpPr>
        <a:xfrm>
          <a:off x="0" y="0"/>
          <a:ext cx="0" cy="0"/>
          <a:chOff x="0" y="0"/>
          <a:chExt cx="0" cy="0"/>
        </a:xfrm>
      </p:grpSpPr>
      <p:sp>
        <p:nvSpPr>
          <p:cNvPr id="17" name="Slide Title 1">
            <a:extLst>
              <a:ext uri="{FF2B5EF4-FFF2-40B4-BE49-F238E27FC236}">
                <a16:creationId xmlns:a16="http://schemas.microsoft.com/office/drawing/2014/main" id="{DDD6C561-8E82-4789-A8FD-32A79AFD5593}"/>
              </a:ext>
            </a:extLst>
          </p:cNvPr>
          <p:cNvSpPr>
            <a:spLocks noGrp="1"/>
          </p:cNvSpPr>
          <p:nvPr>
            <p:ph type="title" hasCustomPrompt="1"/>
          </p:nvPr>
        </p:nvSpPr>
        <p:spPr>
          <a:xfrm>
            <a:off x="342900" y="198784"/>
            <a:ext cx="8458200" cy="1143000"/>
          </a:xfrm>
          <a:prstGeom prst="rect">
            <a:avLst/>
          </a:prstGeom>
        </p:spPr>
        <p:txBody>
          <a:bodyPr anchor="ctr">
            <a:normAutofit/>
          </a:bodyPr>
          <a:lstStyle>
            <a:lvl1pPr algn="ctr" defTabSz="685800" rtl="0" eaLnBrk="1" latinLnBrk="0" hangingPunct="1">
              <a:lnSpc>
                <a:spcPct val="100000"/>
              </a:lnSpc>
              <a:spcBef>
                <a:spcPct val="0"/>
              </a:spcBef>
              <a:buNone/>
              <a:defRPr lang="en-US" sz="3600" b="0" kern="1200" dirty="0">
                <a:solidFill>
                  <a:srgbClr val="B40000"/>
                </a:solidFill>
                <a:latin typeface="Calibri" panose="020F0502020204030204" pitchFamily="34" charset="0"/>
                <a:ea typeface="+mj-ea"/>
                <a:cs typeface="Times New Roman" panose="02020603050405020304" pitchFamily="18" charset="0"/>
              </a:defRPr>
            </a:lvl1pPr>
          </a:lstStyle>
          <a:p>
            <a:r>
              <a:rPr lang="en-US" dirty="0"/>
              <a:t>Slide Title</a:t>
            </a:r>
          </a:p>
        </p:txBody>
      </p:sp>
      <p:sp>
        <p:nvSpPr>
          <p:cNvPr id="18" name="Content Placeholder 2">
            <a:extLst>
              <a:ext uri="{FF2B5EF4-FFF2-40B4-BE49-F238E27FC236}">
                <a16:creationId xmlns:a16="http://schemas.microsoft.com/office/drawing/2014/main" id="{8A362111-DA48-43CE-8AC3-BD67F497EE0E}"/>
              </a:ext>
            </a:extLst>
          </p:cNvPr>
          <p:cNvSpPr>
            <a:spLocks noGrp="1"/>
          </p:cNvSpPr>
          <p:nvPr>
            <p:ph sz="quarter" idx="20" hasCustomPrompt="1"/>
          </p:nvPr>
        </p:nvSpPr>
        <p:spPr>
          <a:xfrm>
            <a:off x="342900" y="1524000"/>
            <a:ext cx="8458200" cy="4800600"/>
          </a:xfrm>
        </p:spPr>
        <p:txBody>
          <a:bodyPr>
            <a:normAutofit/>
          </a:bodyPr>
          <a:lstStyle>
            <a:lvl1pPr>
              <a:spcBef>
                <a:spcPts val="0"/>
              </a:spcBef>
              <a:spcAft>
                <a:spcPts val="1200"/>
              </a:spcAft>
              <a:defRPr sz="2800">
                <a:latin typeface="Calibri (Body)"/>
                <a:cs typeface="Times New Roman" panose="02020603050405020304" pitchFamily="18" charset="0"/>
              </a:defRPr>
            </a:lvl1pPr>
            <a:lvl2pPr>
              <a:spcBef>
                <a:spcPts val="0"/>
              </a:spcBef>
              <a:spcAft>
                <a:spcPts val="1200"/>
              </a:spcAft>
              <a:defRPr sz="2400">
                <a:latin typeface="Calibri (Body)"/>
                <a:cs typeface="Times New Roman" panose="02020603050405020304" pitchFamily="18" charset="0"/>
              </a:defRPr>
            </a:lvl2pPr>
            <a:lvl3pPr>
              <a:spcBef>
                <a:spcPts val="0"/>
              </a:spcBef>
              <a:spcAft>
                <a:spcPts val="1200"/>
              </a:spcAft>
              <a:defRPr sz="2000">
                <a:latin typeface="Calibri (Body)"/>
                <a:cs typeface="Times New Roman" panose="02020603050405020304" pitchFamily="18" charset="0"/>
              </a:defRPr>
            </a:lvl3pPr>
            <a:lvl4pPr>
              <a:spcBef>
                <a:spcPts val="0"/>
              </a:spcBef>
              <a:spcAft>
                <a:spcPts val="1200"/>
              </a:spcAft>
              <a:defRPr sz="1800">
                <a:latin typeface="Calibri (Body)"/>
                <a:cs typeface="Times New Roman" panose="02020603050405020304" pitchFamily="18" charset="0"/>
              </a:defRPr>
            </a:lvl4pPr>
            <a:lvl5pPr>
              <a:spcBef>
                <a:spcPts val="0"/>
              </a:spcBef>
              <a:spcAft>
                <a:spcPts val="1200"/>
              </a:spcAft>
              <a:defRPr sz="1600">
                <a:latin typeface="Calibri (Body)"/>
                <a:cs typeface="Times New Roman" panose="02020603050405020304" pitchFamily="18" charset="0"/>
              </a:defRPr>
            </a:lvl5pPr>
          </a:lstStyle>
          <a:p>
            <a:pPr lvl="0"/>
            <a:r>
              <a:rPr lang="en-US" dirty="0"/>
              <a:t>Slide Content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Appendix Link 3">
            <a:extLst>
              <a:ext uri="{FF2B5EF4-FFF2-40B4-BE49-F238E27FC236}">
                <a16:creationId xmlns:a16="http://schemas.microsoft.com/office/drawing/2014/main" id="{8B683028-115C-4277-A864-89A677FF0A97}"/>
              </a:ext>
            </a:extLst>
          </p:cNvPr>
          <p:cNvSpPr>
            <a:spLocks noGrp="1"/>
          </p:cNvSpPr>
          <p:nvPr>
            <p:ph sz="quarter" idx="11" hasCustomPrompt="1"/>
          </p:nvPr>
        </p:nvSpPr>
        <p:spPr>
          <a:xfrm>
            <a:off x="3369600" y="6400800"/>
            <a:ext cx="2404800" cy="190800"/>
          </a:xfrm>
        </p:spPr>
        <p:txBody>
          <a:bodyPr>
            <a:noAutofit/>
          </a:bodyPr>
          <a:lstStyle>
            <a:lvl1pPr algn="ctr">
              <a:defRPr lang="en-US" sz="900" kern="1200" dirty="0">
                <a:solidFill>
                  <a:schemeClr val="tx2"/>
                </a:solidFill>
                <a:latin typeface="Calibri (Body)"/>
                <a:ea typeface="+mn-ea"/>
                <a:cs typeface="+mn-cs"/>
              </a:defRPr>
            </a:lvl1pPr>
            <a:lvl2pPr>
              <a:defRPr sz="750">
                <a:latin typeface="Times New Roman" panose="02020603050405020304" pitchFamily="18" charset="0"/>
                <a:cs typeface="Times New Roman" panose="02020603050405020304" pitchFamily="18" charset="0"/>
              </a:defRPr>
            </a:lvl2pPr>
            <a:lvl3pPr>
              <a:defRPr sz="750">
                <a:latin typeface="Times New Roman" panose="02020603050405020304" pitchFamily="18" charset="0"/>
                <a:cs typeface="Times New Roman" panose="02020603050405020304" pitchFamily="18" charset="0"/>
              </a:defRPr>
            </a:lvl3pPr>
            <a:lvl4pPr>
              <a:defRPr sz="750">
                <a:latin typeface="Times New Roman" panose="02020603050405020304" pitchFamily="18" charset="0"/>
                <a:cs typeface="Times New Roman" panose="02020603050405020304" pitchFamily="18" charset="0"/>
              </a:defRPr>
            </a:lvl4pPr>
            <a:lvl5pPr>
              <a:defRPr sz="750">
                <a:latin typeface="Times New Roman" panose="02020603050405020304" pitchFamily="18" charset="0"/>
                <a:cs typeface="Times New Roman" panose="02020603050405020304" pitchFamily="18" charset="0"/>
              </a:defRPr>
            </a:lvl5p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Add text alternative link, if needed.</a:t>
            </a:r>
          </a:p>
        </p:txBody>
      </p:sp>
      <p:sp>
        <p:nvSpPr>
          <p:cNvPr id="20" name="Image Credit 4">
            <a:extLst>
              <a:ext uri="{FF2B5EF4-FFF2-40B4-BE49-F238E27FC236}">
                <a16:creationId xmlns:a16="http://schemas.microsoft.com/office/drawing/2014/main" id="{E72DF78C-0D1D-4F01-A36B-63BB3F02E3CD}"/>
              </a:ext>
            </a:extLst>
          </p:cNvPr>
          <p:cNvSpPr>
            <a:spLocks noGrp="1"/>
          </p:cNvSpPr>
          <p:nvPr>
            <p:ph type="body" sz="quarter" idx="19" hasCustomPrompt="1"/>
          </p:nvPr>
        </p:nvSpPr>
        <p:spPr>
          <a:xfrm>
            <a:off x="1592570" y="6682928"/>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21" name="Slide Number Placeholder 5">
            <a:extLst>
              <a:ext uri="{FF2B5EF4-FFF2-40B4-BE49-F238E27FC236}">
                <a16:creationId xmlns:a16="http://schemas.microsoft.com/office/drawing/2014/main" id="{0616356B-CC93-4F4E-B595-6EA3C0D2625B}"/>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28725747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342646" y="3810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34" name="Appendix Link 4">
            <a:extLst>
              <a:ext uri="{FF2B5EF4-FFF2-40B4-BE49-F238E27FC236}">
                <a16:creationId xmlns:a16="http://schemas.microsoft.com/office/drawing/2014/main" id="{E8DC9E9A-6C3B-4B84-8D76-FA6277D1C9DE}"/>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5" name="Image Credit 5">
            <a:extLst>
              <a:ext uri="{FF2B5EF4-FFF2-40B4-BE49-F238E27FC236}">
                <a16:creationId xmlns:a16="http://schemas.microsoft.com/office/drawing/2014/main" id="{8DBA62DF-01D7-4AB9-8D1B-9D39A8C704E7}"/>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6" name="Slide Number Placeholder 6">
            <a:extLst>
              <a:ext uri="{FF2B5EF4-FFF2-40B4-BE49-F238E27FC236}">
                <a16:creationId xmlns:a16="http://schemas.microsoft.com/office/drawing/2014/main" id="{A85811D5-C2F0-4F97-8142-E218D74E6408}"/>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3148817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4726154"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8" name="Appendix Link 4">
            <a:extLst>
              <a:ext uri="{FF2B5EF4-FFF2-40B4-BE49-F238E27FC236}">
                <a16:creationId xmlns:a16="http://schemas.microsoft.com/office/drawing/2014/main" id="{DA4F43A4-A316-4D55-A9CB-61C12A0D1EAB}"/>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 name="Image Credit 5">
            <a:extLst>
              <a:ext uri="{FF2B5EF4-FFF2-40B4-BE49-F238E27FC236}">
                <a16:creationId xmlns:a16="http://schemas.microsoft.com/office/drawing/2014/main" id="{FC4BA145-4152-484C-BBD5-C60A9D8045EB}"/>
              </a:ext>
            </a:extLst>
          </p:cNvPr>
          <p:cNvSpPr>
            <a:spLocks noGrp="1"/>
          </p:cNvSpPr>
          <p:nvPr>
            <p:ph type="body" sz="quarter" idx="21" hasCustomPrompt="1"/>
          </p:nvPr>
        </p:nvSpPr>
        <p:spPr>
          <a:xfrm>
            <a:off x="1592263" y="6686746"/>
            <a:ext cx="6932612" cy="161396"/>
          </a:xfrm>
        </p:spPr>
        <p:txBody>
          <a:bodyPr>
            <a:noAutofit/>
          </a:bodyPr>
          <a:lstStyle>
            <a:lvl1pPr>
              <a:defRPr sz="900"/>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12" name="Slide Number Placeholder 6">
            <a:extLst>
              <a:ext uri="{FF2B5EF4-FFF2-40B4-BE49-F238E27FC236}">
                <a16:creationId xmlns:a16="http://schemas.microsoft.com/office/drawing/2014/main" id="{56E8E6CA-4930-40B6-B110-A411FF979431}"/>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2742653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PLUS_CONTENT PLACEHOLDER">
    <p:spTree>
      <p:nvGrpSpPr>
        <p:cNvPr id="1" name=""/>
        <p:cNvGrpSpPr/>
        <p:nvPr/>
      </p:nvGrpSpPr>
      <p:grpSpPr>
        <a:xfrm>
          <a:off x="0" y="0"/>
          <a:ext cx="0" cy="0"/>
          <a:chOff x="0" y="0"/>
          <a:chExt cx="0" cy="0"/>
        </a:xfrm>
      </p:grpSpPr>
      <p:sp>
        <p:nvSpPr>
          <p:cNvPr id="28" name="Slide Title 1">
            <a:extLst>
              <a:ext uri="{FF2B5EF4-FFF2-40B4-BE49-F238E27FC236}">
                <a16:creationId xmlns:a16="http://schemas.microsoft.com/office/drawing/2014/main" id="{38A07930-AB41-4C2A-B51A-FE9D9CCD490E}"/>
              </a:ext>
            </a:extLst>
          </p:cNvPr>
          <p:cNvSpPr>
            <a:spLocks noGrp="1"/>
          </p:cNvSpPr>
          <p:nvPr>
            <p:ph type="title" hasCustomPrompt="1"/>
          </p:nvPr>
        </p:nvSpPr>
        <p:spPr>
          <a:xfrm>
            <a:off x="342000" y="198000"/>
            <a:ext cx="8460000" cy="114300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lang="en-US" sz="3600" dirty="0">
                <a:solidFill>
                  <a:srgbClr val="B40000"/>
                </a:solidFill>
              </a:defRPr>
            </a:lvl1pPr>
          </a:lstStyle>
          <a:p>
            <a:pPr lvl="0" algn="ctr"/>
            <a:r>
              <a:rPr lang="en-US" dirty="0"/>
              <a:t>Slide Title</a:t>
            </a:r>
          </a:p>
        </p:txBody>
      </p:sp>
      <p:sp>
        <p:nvSpPr>
          <p:cNvPr id="29" name="Content Placeholder 2">
            <a:extLst>
              <a:ext uri="{FF2B5EF4-FFF2-40B4-BE49-F238E27FC236}">
                <a16:creationId xmlns:a16="http://schemas.microsoft.com/office/drawing/2014/main" id="{A9714154-AF96-4E41-9C12-92237B79035D}"/>
              </a:ext>
            </a:extLst>
          </p:cNvPr>
          <p:cNvSpPr>
            <a:spLocks noGrp="1"/>
          </p:cNvSpPr>
          <p:nvPr>
            <p:ph sz="quarter" idx="11" hasCustomPrompt="1"/>
          </p:nvPr>
        </p:nvSpPr>
        <p:spPr>
          <a:xfrm>
            <a:off x="342000" y="1524000"/>
            <a:ext cx="8460000" cy="457200"/>
          </a:xfrm>
        </p:spPr>
        <p:txBody>
          <a:bodyPr>
            <a:noAutofit/>
          </a:bodyPr>
          <a:lstStyle>
            <a:lvl1pPr>
              <a:defRPr sz="2800">
                <a:latin typeface="Calibri (Body)"/>
                <a:cs typeface="Times New Roman" panose="02020603050405020304" pitchFamily="18" charset="0"/>
              </a:defRPr>
            </a:lvl1pPr>
            <a:lvl2pPr>
              <a:defRPr sz="2400">
                <a:latin typeface="Calibri (Body)"/>
              </a:defRPr>
            </a:lvl2pPr>
            <a:lvl3pPr>
              <a:defRPr sz="2400">
                <a:latin typeface="Calibri (Body)"/>
              </a:defRPr>
            </a:lvl3pPr>
            <a:lvl4pPr>
              <a:defRPr sz="2400">
                <a:latin typeface="Calibri (Body)"/>
              </a:defRPr>
            </a:lvl4pPr>
            <a:lvl5pPr>
              <a:defRPr sz="2400">
                <a:latin typeface="Calibri (Body)"/>
              </a:defRPr>
            </a:lvl5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1</a:t>
            </a:r>
          </a:p>
        </p:txBody>
      </p:sp>
      <p:sp>
        <p:nvSpPr>
          <p:cNvPr id="30" name="Content Placeholder 3">
            <a:extLst>
              <a:ext uri="{FF2B5EF4-FFF2-40B4-BE49-F238E27FC236}">
                <a16:creationId xmlns:a16="http://schemas.microsoft.com/office/drawing/2014/main" id="{5E76B15F-F418-437A-9667-808069D61A22}"/>
              </a:ext>
            </a:extLst>
          </p:cNvPr>
          <p:cNvSpPr>
            <a:spLocks noGrp="1"/>
          </p:cNvSpPr>
          <p:nvPr>
            <p:ph sz="quarter" idx="12" hasCustomPrompt="1"/>
          </p:nvPr>
        </p:nvSpPr>
        <p:spPr>
          <a:xfrm>
            <a:off x="342000" y="2133600"/>
            <a:ext cx="8460000" cy="457200"/>
          </a:xfrm>
        </p:spPr>
        <p:txBody>
          <a:bodyPr>
            <a:noAutofit/>
          </a:bodyPr>
          <a:lstStyle>
            <a:lvl1pPr>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2</a:t>
            </a:r>
          </a:p>
        </p:txBody>
      </p:sp>
      <p:sp>
        <p:nvSpPr>
          <p:cNvPr id="31" name="Content Placeholder 4">
            <a:extLst>
              <a:ext uri="{FF2B5EF4-FFF2-40B4-BE49-F238E27FC236}">
                <a16:creationId xmlns:a16="http://schemas.microsoft.com/office/drawing/2014/main" id="{FE5659B1-C523-48B0-8F94-C14174EA72E4}"/>
              </a:ext>
            </a:extLst>
          </p:cNvPr>
          <p:cNvSpPr>
            <a:spLocks noGrp="1"/>
          </p:cNvSpPr>
          <p:nvPr>
            <p:ph sz="quarter" idx="13" hasCustomPrompt="1"/>
          </p:nvPr>
        </p:nvSpPr>
        <p:spPr>
          <a:xfrm>
            <a:off x="342000" y="2675182"/>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3</a:t>
            </a:r>
          </a:p>
        </p:txBody>
      </p:sp>
      <p:sp>
        <p:nvSpPr>
          <p:cNvPr id="32" name="Content Placeholder 5">
            <a:extLst>
              <a:ext uri="{FF2B5EF4-FFF2-40B4-BE49-F238E27FC236}">
                <a16:creationId xmlns:a16="http://schemas.microsoft.com/office/drawing/2014/main" id="{3EFBD9E4-1992-4FF6-8639-498C6A828CD6}"/>
              </a:ext>
            </a:extLst>
          </p:cNvPr>
          <p:cNvSpPr>
            <a:spLocks noGrp="1"/>
          </p:cNvSpPr>
          <p:nvPr>
            <p:ph sz="quarter" idx="14" hasCustomPrompt="1"/>
          </p:nvPr>
        </p:nvSpPr>
        <p:spPr>
          <a:xfrm>
            <a:off x="342000" y="3389974"/>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4</a:t>
            </a:r>
          </a:p>
        </p:txBody>
      </p:sp>
      <p:sp>
        <p:nvSpPr>
          <p:cNvPr id="33" name="Content Placeholder 6">
            <a:extLst>
              <a:ext uri="{FF2B5EF4-FFF2-40B4-BE49-F238E27FC236}">
                <a16:creationId xmlns:a16="http://schemas.microsoft.com/office/drawing/2014/main" id="{7B38EE77-54FE-4BAF-8298-4A674CBF28DB}"/>
              </a:ext>
            </a:extLst>
          </p:cNvPr>
          <p:cNvSpPr>
            <a:spLocks noGrp="1"/>
          </p:cNvSpPr>
          <p:nvPr>
            <p:ph sz="quarter" idx="15" hasCustomPrompt="1"/>
          </p:nvPr>
        </p:nvSpPr>
        <p:spPr>
          <a:xfrm>
            <a:off x="342000" y="4077050"/>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5</a:t>
            </a:r>
          </a:p>
        </p:txBody>
      </p:sp>
      <p:sp>
        <p:nvSpPr>
          <p:cNvPr id="34" name="Content Placeholder 7">
            <a:extLst>
              <a:ext uri="{FF2B5EF4-FFF2-40B4-BE49-F238E27FC236}">
                <a16:creationId xmlns:a16="http://schemas.microsoft.com/office/drawing/2014/main" id="{4DCD4EF9-45E3-4449-8C53-F5BA2B33D0E1}"/>
              </a:ext>
            </a:extLst>
          </p:cNvPr>
          <p:cNvSpPr>
            <a:spLocks noGrp="1"/>
          </p:cNvSpPr>
          <p:nvPr>
            <p:ph sz="quarter" idx="16" hasCustomPrompt="1"/>
          </p:nvPr>
        </p:nvSpPr>
        <p:spPr>
          <a:xfrm>
            <a:off x="342000" y="4724401"/>
            <a:ext cx="8460000" cy="558801"/>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6</a:t>
            </a:r>
          </a:p>
        </p:txBody>
      </p:sp>
      <p:sp>
        <p:nvSpPr>
          <p:cNvPr id="35" name="Content Placeholder 8">
            <a:extLst>
              <a:ext uri="{FF2B5EF4-FFF2-40B4-BE49-F238E27FC236}">
                <a16:creationId xmlns:a16="http://schemas.microsoft.com/office/drawing/2014/main" id="{339D8DFC-B6FA-47FD-8F4B-D342238E57DF}"/>
              </a:ext>
            </a:extLst>
          </p:cNvPr>
          <p:cNvSpPr>
            <a:spLocks noGrp="1"/>
          </p:cNvSpPr>
          <p:nvPr>
            <p:ph sz="quarter" idx="17" hasCustomPrompt="1"/>
          </p:nvPr>
        </p:nvSpPr>
        <p:spPr>
          <a:xfrm>
            <a:off x="342000" y="5435078"/>
            <a:ext cx="8460000" cy="568325"/>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7</a:t>
            </a:r>
          </a:p>
        </p:txBody>
      </p:sp>
      <p:sp>
        <p:nvSpPr>
          <p:cNvPr id="36" name="Appendix Link 9">
            <a:extLst>
              <a:ext uri="{FF2B5EF4-FFF2-40B4-BE49-F238E27FC236}">
                <a16:creationId xmlns:a16="http://schemas.microsoft.com/office/drawing/2014/main" id="{0AE673C8-F070-4FDB-A9F0-02EF7077683F}"/>
              </a:ext>
            </a:extLst>
          </p:cNvPr>
          <p:cNvSpPr>
            <a:spLocks noGrp="1"/>
          </p:cNvSpPr>
          <p:nvPr>
            <p:ph type="body" sz="quarter" idx="18" hasCustomPrompt="1"/>
          </p:nvPr>
        </p:nvSpPr>
        <p:spPr>
          <a:xfrm>
            <a:off x="3369600" y="6400800"/>
            <a:ext cx="2404800" cy="190800"/>
          </a:xfrm>
        </p:spPr>
        <p:txBody>
          <a:bodyPr anchor="ctr">
            <a:noAutofit/>
          </a:bodyPr>
          <a:lstStyle>
            <a:lvl1pPr algn="ctr">
              <a:defRPr sz="900">
                <a:latin typeface="Calibri (Body)"/>
                <a:cs typeface="Times New Roman" panose="02020603050405020304" pitchFamily="18" charset="0"/>
              </a:defRPr>
            </a:lvl1pPr>
          </a:lstStyle>
          <a:p>
            <a:pPr lvl="0"/>
            <a:r>
              <a:rPr lang="en-US" dirty="0"/>
              <a:t>Add text alternative link, if needed.</a:t>
            </a:r>
          </a:p>
        </p:txBody>
      </p:sp>
      <p:sp>
        <p:nvSpPr>
          <p:cNvPr id="37" name="Image Credit 10">
            <a:extLst>
              <a:ext uri="{FF2B5EF4-FFF2-40B4-BE49-F238E27FC236}">
                <a16:creationId xmlns:a16="http://schemas.microsoft.com/office/drawing/2014/main" id="{56933D97-ADC9-4BDA-81B1-AC8D9F532812}"/>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8" name="Slide Number Placeholder 11">
            <a:extLst>
              <a:ext uri="{FF2B5EF4-FFF2-40B4-BE49-F238E27FC236}">
                <a16:creationId xmlns:a16="http://schemas.microsoft.com/office/drawing/2014/main" id="{77E6A768-18A5-4407-9CEE-90462E70A4F4}"/>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42469701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TER CLOSING">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50" y="381447"/>
            <a:ext cx="2292103" cy="291823"/>
          </a:xfrm>
          <a:prstGeom prst="rect">
            <a:avLst/>
          </a:prstGeom>
        </p:spPr>
        <p:txBody>
          <a:bodyPr/>
          <a:lstStyle>
            <a:lvl1pPr>
              <a:defRPr>
                <a:solidFill>
                  <a:schemeClr val="tx1"/>
                </a:solidFill>
                <a:latin typeface="Calibri (Body)"/>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2" y="1005698"/>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7" y="3759738"/>
            <a:ext cx="5682508"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30" normalizeH="0" baseline="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Because learning changes everything.</a:t>
            </a:r>
            <a:r>
              <a:rPr kumimoji="0" lang="en-US" sz="2000" b="0" i="0" u="none" strike="noStrike" kern="1200" cap="none" spc="30" normalizeH="0" baseline="6000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a:t>
            </a:r>
            <a:endParaRPr kumimoji="0" lang="en-US" sz="2000" b="0" i="0" u="none" strike="noStrike" kern="1200" cap="none" spc="30" normalizeH="0" baseline="60000" noProof="0" dirty="0">
              <a:ln>
                <a:noFill/>
              </a:ln>
              <a:solidFill>
                <a:srgbClr val="000000"/>
              </a:solidFill>
              <a:effectLst/>
              <a:uLnTx/>
              <a:uFillTx/>
              <a:latin typeface="Calibri (Body)"/>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6" y="5292176"/>
            <a:ext cx="2605831"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Body)"/>
                <a:ea typeface="+mn-ea"/>
                <a:cs typeface="Times New Roman" panose="02020603050405020304" pitchFamily="18" charset="0"/>
              </a:rPr>
              <a:t>www.mheducation.com</a:t>
            </a:r>
          </a:p>
        </p:txBody>
      </p:sp>
      <p:sp>
        <p:nvSpPr>
          <p:cNvPr id="5" name="Text Placeholder 4">
            <a:extLst>
              <a:ext uri="{FF2B5EF4-FFF2-40B4-BE49-F238E27FC236}">
                <a16:creationId xmlns:a16="http://schemas.microsoft.com/office/drawing/2014/main" id="{603BFB12-1C12-42C4-AFB0-842786D7016D}"/>
              </a:ext>
            </a:extLst>
          </p:cNvPr>
          <p:cNvSpPr>
            <a:spLocks noGrp="1"/>
          </p:cNvSpPr>
          <p:nvPr>
            <p:ph type="body" sz="quarter" idx="10" hasCustomPrompt="1"/>
          </p:nvPr>
        </p:nvSpPr>
        <p:spPr>
          <a:xfrm>
            <a:off x="0" y="6477000"/>
            <a:ext cx="9144000" cy="381000"/>
          </a:xfrm>
          <a:prstGeom prst="rect">
            <a:avLst/>
          </a:prstGeom>
        </p:spPr>
        <p:txBody>
          <a:bodyPr/>
          <a:lstStyle>
            <a:lvl1pPr>
              <a:defRPr sz="800">
                <a:latin typeface="Sanserif"/>
              </a:defRPr>
            </a:lvl1pPr>
          </a:lstStyle>
          <a:p>
            <a:pPr lvl="0"/>
            <a:r>
              <a:rPr lang="en-US" dirty="0"/>
              <a:t>Footer</a:t>
            </a:r>
            <a:endParaRPr lang="en-IN" dirty="0"/>
          </a:p>
        </p:txBody>
      </p:sp>
    </p:spTree>
    <p:extLst>
      <p:ext uri="{BB962C8B-B14F-4D97-AF65-F5344CB8AC3E}">
        <p14:creationId xmlns:p14="http://schemas.microsoft.com/office/powerpoint/2010/main" val="36059628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8"/>
            <a:ext cx="7696919" cy="609600"/>
          </a:xfrm>
          <a:prstGeom prst="rect">
            <a:avLst/>
          </a:prstGeom>
        </p:spPr>
        <p:txBody>
          <a:bodyPr anchor="ctr">
            <a:noAutofit/>
          </a:bodyPr>
          <a:lstStyle>
            <a:lvl1pPr algn="l">
              <a:defRPr lang="en-US" sz="2000" b="1" kern="1200" dirty="0">
                <a:solidFill>
                  <a:schemeClr val="tx1"/>
                </a:solidFill>
                <a:latin typeface="Calibri" panose="020F0502020204030204" pitchFamily="34" charset="0"/>
                <a:ea typeface="+mj-ea"/>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5"/>
            <a:ext cx="342900" cy="143831"/>
          </a:xfrm>
          <a:prstGeom prst="rect">
            <a:avLst/>
          </a:prstGeom>
        </p:spPr>
        <p:txBody>
          <a:bodyPr/>
          <a:lstStyle>
            <a:lvl1pPr>
              <a:defRPr sz="9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27958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 CONT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000" y="198000"/>
            <a:ext cx="8460000" cy="810000"/>
          </a:xfrm>
          <a:prstGeom prst="rect">
            <a:avLst/>
          </a:prstGeom>
        </p:spPr>
        <p:txBody>
          <a:bodyPr anchor="ctr">
            <a:noAutofit/>
          </a:bodyPr>
          <a:lstStyle>
            <a:lvl1pPr algn="ctr" defTabSz="685800" rtl="0" eaLnBrk="1" latinLnBrk="0" hangingPunct="1">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a:lstStyle>
          <a:p>
            <a:r>
              <a:rPr lang="en-US" dirty="0"/>
              <a:t>Appendix Title - Text Alternative</a:t>
            </a:r>
          </a:p>
        </p:txBody>
      </p:sp>
      <p:sp>
        <p:nvSpPr>
          <p:cNvPr id="5" name="Text Placeholder 2">
            <a:extLst>
              <a:ext uri="{FF2B5EF4-FFF2-40B4-BE49-F238E27FC236}">
                <a16:creationId xmlns:a16="http://schemas.microsoft.com/office/drawing/2014/main" id="{7ACFBE1A-8155-4B68-803A-1CB4404DBE13}"/>
              </a:ext>
            </a:extLst>
          </p:cNvPr>
          <p:cNvSpPr>
            <a:spLocks noGrp="1"/>
          </p:cNvSpPr>
          <p:nvPr>
            <p:ph type="body" sz="quarter" idx="11" hasCustomPrompt="1"/>
          </p:nvPr>
        </p:nvSpPr>
        <p:spPr>
          <a:xfrm>
            <a:off x="3064800" y="10668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10" name="Content Placeholder 3">
            <a:extLst>
              <a:ext uri="{FF2B5EF4-FFF2-40B4-BE49-F238E27FC236}">
                <a16:creationId xmlns:a16="http://schemas.microsoft.com/office/drawing/2014/main" id="{F8A9D907-A1B3-4E65-A793-5004CBDB4B08}"/>
              </a:ext>
            </a:extLst>
          </p:cNvPr>
          <p:cNvSpPr>
            <a:spLocks noGrp="1"/>
          </p:cNvSpPr>
          <p:nvPr>
            <p:ph sz="quarter" idx="12" hasCustomPrompt="1"/>
          </p:nvPr>
        </p:nvSpPr>
        <p:spPr>
          <a:xfrm>
            <a:off x="342001" y="1371600"/>
            <a:ext cx="8459999" cy="4876800"/>
          </a:xfrm>
        </p:spPr>
        <p:txBody>
          <a:bodyPr>
            <a:noAutofit/>
          </a:bodyPr>
          <a:lstStyle>
            <a:lvl1pPr>
              <a:defRPr sz="2000">
                <a:latin typeface="Calibri (Body)"/>
                <a:cs typeface="Times New Roman" panose="02020603050405020304" pitchFamily="18" charset="0"/>
              </a:defRPr>
            </a:lvl1pPr>
            <a:lvl2pPr>
              <a:defRPr sz="2100">
                <a:latin typeface="Calibri (Body)"/>
              </a:defRPr>
            </a:lvl2pPr>
            <a:lvl3pPr>
              <a:defRPr sz="2100">
                <a:latin typeface="Calibri (Body)"/>
              </a:defRPr>
            </a:lvl3pPr>
            <a:lvl4pPr>
              <a:defRPr sz="2100">
                <a:latin typeface="Calibri (Body)"/>
              </a:defRPr>
            </a:lvl4pPr>
            <a:lvl5pPr>
              <a:defRPr sz="2100">
                <a:latin typeface="Calibri (Body)"/>
              </a:defRPr>
            </a:lvl5pPr>
          </a:lstStyle>
          <a:p>
            <a:pPr lvl="0"/>
            <a:r>
              <a:rPr lang="en-US" dirty="0"/>
              <a:t>Slide Content</a:t>
            </a:r>
          </a:p>
        </p:txBody>
      </p:sp>
      <p:sp>
        <p:nvSpPr>
          <p:cNvPr id="7" name="Text Placeholder 4">
            <a:extLst>
              <a:ext uri="{FF2B5EF4-FFF2-40B4-BE49-F238E27FC236}">
                <a16:creationId xmlns:a16="http://schemas.microsoft.com/office/drawing/2014/main" id="{075013BC-66C3-4B7A-8117-CDC3C96CEC33}"/>
              </a:ext>
            </a:extLst>
          </p:cNvPr>
          <p:cNvSpPr>
            <a:spLocks noGrp="1"/>
          </p:cNvSpPr>
          <p:nvPr>
            <p:ph type="body" sz="quarter" idx="13" hasCustomPrompt="1"/>
          </p:nvPr>
        </p:nvSpPr>
        <p:spPr>
          <a:xfrm>
            <a:off x="3064800" y="63246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48398498"/>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1"/>
            <a:ext cx="8458200" cy="678611"/>
          </a:xfrm>
          <a:prstGeom prst="rect">
            <a:avLst/>
          </a:prstGeom>
        </p:spPr>
        <p:txBody>
          <a:bodyPr vert="horz" lIns="91440" tIns="45720" rIns="91440" bIns="45720" rtlCol="0" anchor="ctr">
            <a:noAutofit/>
          </a:bodyPr>
          <a:lstStyle>
            <a:lvl1pPr>
              <a:lnSpc>
                <a:spcPct val="90000"/>
              </a:lnSpc>
              <a:defRPr lang="en-US" sz="2400" dirty="0">
                <a:solidFill>
                  <a:srgbClr val="C00000"/>
                </a:solidFill>
                <a:latin typeface="Calibri" panose="020F0502020204030204" pitchFamily="34" charset="0"/>
                <a:cs typeface="Times New Roman" panose="02020603050405020304" pitchFamily="18" charset="0"/>
              </a:defRPr>
            </a:lvl1pPr>
          </a:lstStyle>
          <a:p>
            <a:pPr lvl="0" algn="ctr"/>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900" dirty="0">
                <a:latin typeface="Calibri (Body)"/>
                <a:cs typeface="Times New Roman" panose="02020603050405020304" pitchFamily="18" charset="0"/>
              </a:defRPr>
            </a:lvl1pPr>
          </a:lstStyle>
          <a:p>
            <a:pPr lvl="0" algn="ctr"/>
            <a:r>
              <a:rPr lang="en-US" dirty="0"/>
              <a:t>Return to parent-slide containing images.</a:t>
            </a:r>
          </a:p>
        </p:txBody>
      </p:sp>
      <p:sp>
        <p:nvSpPr>
          <p:cNvPr id="4" name="Image Identifier 1">
            <a:extLst>
              <a:ext uri="{FF2B5EF4-FFF2-40B4-BE49-F238E27FC236}">
                <a16:creationId xmlns:a16="http://schemas.microsoft.com/office/drawing/2014/main" id="{06B6FD09-21E6-4C44-B034-2825B085D9AB}"/>
              </a:ext>
            </a:extLst>
          </p:cNvPr>
          <p:cNvSpPr>
            <a:spLocks noGrp="1"/>
          </p:cNvSpPr>
          <p:nvPr>
            <p:ph type="body" sz="quarter" idx="17" hasCustomPrompt="1"/>
          </p:nvPr>
        </p:nvSpPr>
        <p:spPr>
          <a:xfrm>
            <a:off x="36512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1</a:t>
            </a:r>
          </a:p>
        </p:txBody>
      </p:sp>
      <p:sp>
        <p:nvSpPr>
          <p:cNvPr id="12" name="Content Placeholder 1">
            <a:extLst>
              <a:ext uri="{FF2B5EF4-FFF2-40B4-BE49-F238E27FC236}">
                <a16:creationId xmlns:a16="http://schemas.microsoft.com/office/drawing/2014/main" id="{211AB556-A79C-4FDF-BD73-C1AB72D9590A}"/>
              </a:ext>
            </a:extLst>
          </p:cNvPr>
          <p:cNvSpPr>
            <a:spLocks noGrp="1"/>
          </p:cNvSpPr>
          <p:nvPr>
            <p:ph sz="quarter" idx="18" hasCustomPrompt="1"/>
          </p:nvPr>
        </p:nvSpPr>
        <p:spPr>
          <a:xfrm>
            <a:off x="342900" y="1933303"/>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stStyle>
          <a:p>
            <a:pPr lvl="0"/>
            <a:r>
              <a:rPr lang="en-US" dirty="0"/>
              <a:t>Slide Content 1</a:t>
            </a:r>
          </a:p>
          <a:p>
            <a:pPr lvl="1"/>
            <a:r>
              <a:rPr lang="en-US" dirty="0"/>
              <a:t>Second level</a:t>
            </a:r>
          </a:p>
          <a:p>
            <a:pPr lvl="2"/>
            <a:r>
              <a:rPr lang="en-US" dirty="0"/>
              <a:t>Third level</a:t>
            </a:r>
          </a:p>
        </p:txBody>
      </p:sp>
      <p:sp>
        <p:nvSpPr>
          <p:cNvPr id="14" name="Image Identifier 2">
            <a:extLst>
              <a:ext uri="{FF2B5EF4-FFF2-40B4-BE49-F238E27FC236}">
                <a16:creationId xmlns:a16="http://schemas.microsoft.com/office/drawing/2014/main" id="{8126F7C8-57F8-404E-8B7F-DFB94AEB3363}"/>
              </a:ext>
            </a:extLst>
          </p:cNvPr>
          <p:cNvSpPr>
            <a:spLocks noGrp="1"/>
          </p:cNvSpPr>
          <p:nvPr>
            <p:ph type="body" sz="quarter" idx="19" hasCustomPrompt="1"/>
          </p:nvPr>
        </p:nvSpPr>
        <p:spPr>
          <a:xfrm>
            <a:off x="471514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2</a:t>
            </a:r>
          </a:p>
        </p:txBody>
      </p:sp>
      <p:sp>
        <p:nvSpPr>
          <p:cNvPr id="16" name="Content Placeholder 2">
            <a:extLst>
              <a:ext uri="{FF2B5EF4-FFF2-40B4-BE49-F238E27FC236}">
                <a16:creationId xmlns:a16="http://schemas.microsoft.com/office/drawing/2014/main" id="{241441BC-54C7-474E-887C-32AF8F737FA5}"/>
              </a:ext>
            </a:extLst>
          </p:cNvPr>
          <p:cNvSpPr>
            <a:spLocks noGrp="1"/>
          </p:cNvSpPr>
          <p:nvPr>
            <p:ph sz="quarter" idx="20" hasCustomPrompt="1"/>
          </p:nvPr>
        </p:nvSpPr>
        <p:spPr>
          <a:xfrm>
            <a:off x="4722876" y="1932432"/>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vl4pPr>
              <a:defRPr sz="2000">
                <a:latin typeface="Calibri (Body)"/>
                <a:cs typeface="Times New Roman" panose="02020603050405020304" pitchFamily="18" charset="0"/>
              </a:defRPr>
            </a:lvl4pPr>
            <a:lvl5pPr>
              <a:defRPr sz="2000">
                <a:latin typeface="Calibri (Body)"/>
                <a:cs typeface="Times New Roman" panose="02020603050405020304" pitchFamily="18" charset="0"/>
              </a:defRPr>
            </a:lvl5pPr>
          </a:lstStyle>
          <a:p>
            <a:pPr lvl="0"/>
            <a:r>
              <a:rPr lang="en-US" dirty="0"/>
              <a:t>Slide Content 2</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turn to main slide Link 2">
            <a:extLst>
              <a:ext uri="{FF2B5EF4-FFF2-40B4-BE49-F238E27FC236}">
                <a16:creationId xmlns:a16="http://schemas.microsoft.com/office/drawing/2014/main" id="{B9537776-81D3-4405-934B-448730728479}"/>
              </a:ext>
            </a:extLst>
          </p:cNvPr>
          <p:cNvSpPr>
            <a:spLocks noGrp="1"/>
          </p:cNvSpPr>
          <p:nvPr>
            <p:ph type="body" sz="quarter" idx="21" hasCustomPrompt="1"/>
          </p:nvPr>
        </p:nvSpPr>
        <p:spPr>
          <a:xfrm>
            <a:off x="3081528" y="6348550"/>
            <a:ext cx="2980944" cy="228600"/>
          </a:xfrm>
        </p:spPr>
        <p:txBody>
          <a:bodyPr anchor="ctr">
            <a:noAutofit/>
          </a:bodyPr>
          <a:lstStyle>
            <a:lvl1pPr algn="ctr">
              <a:defRPr sz="900">
                <a:latin typeface="Calibri (Body)"/>
                <a:cs typeface="Times New Roman" panose="02020603050405020304" pitchFamily="18" charset="0"/>
              </a:defRPr>
            </a:lvl1pPr>
          </a:lstStyle>
          <a:p>
            <a:pPr lvl="0"/>
            <a:r>
              <a:rPr lang="en-IN" dirty="0"/>
              <a:t>Return to parent-slide containing images.</a:t>
            </a:r>
          </a:p>
        </p:txBody>
      </p:sp>
      <p:sp>
        <p:nvSpPr>
          <p:cNvPr id="10"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9056956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bove text">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0370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Text above title">
    <p:spTree>
      <p:nvGrpSpPr>
        <p:cNvPr id="1" name=""/>
        <p:cNvGrpSpPr/>
        <p:nvPr/>
      </p:nvGrpSpPr>
      <p:grpSpPr>
        <a:xfrm>
          <a:off x="0" y="0"/>
          <a:ext cx="0" cy="0"/>
          <a:chOff x="0" y="0"/>
          <a:chExt cx="0" cy="0"/>
        </a:xfrm>
      </p:grpSpPr>
      <p:sp>
        <p:nvSpPr>
          <p:cNvPr id="2" name="Title 1"/>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9102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lor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93431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169912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151084695"/>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ck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417999168"/>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4.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5.xml"/><Relationship Id="rId4"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Logo: McGraw-Hill Educati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ctangle 12"/>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Picture 11" descr="Tagline: Because learning changes everyth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
        <p:nvSpPr>
          <p:cNvPr id="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865569859"/>
      </p:ext>
    </p:extLst>
  </p:cSld>
  <p:clrMap bg1="lt1" tx1="dk1" bg2="lt2" tx2="dk2" accent1="accent1" accent2="accent2" accent3="accent3" accent4="accent4" accent5="accent5" accent6="accent6" hlink="hlink" folHlink="folHlink"/>
  <p:sldLayoutIdLst>
    <p:sldLayoutId id="2147484199" r:id="rId1"/>
    <p:sldLayoutId id="2147484200" r:id="rId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5"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TextBox 7" descr="©McGraw-Hill Education"/>
          <p:cNvSpPr txBox="1"/>
          <p:nvPr userDrawn="1"/>
        </p:nvSpPr>
        <p:spPr>
          <a:xfrm>
            <a:off x="0" y="6693408"/>
            <a:ext cx="1828800" cy="215444"/>
          </a:xfrm>
          <a:prstGeom prst="rect">
            <a:avLst/>
          </a:prstGeom>
          <a:noFill/>
        </p:spPr>
        <p:txBody>
          <a:bodyPr wrap="square" rtlCol="0">
            <a:spAutoFit/>
          </a:bodyPr>
          <a:lstStyle/>
          <a:p>
            <a:r>
              <a:rPr lang="en-US" sz="800" b="0" dirty="0">
                <a:solidFill>
                  <a:schemeClr val="bg1"/>
                </a:solidFill>
                <a:latin typeface="+mn-lt"/>
              </a:rPr>
              <a:t>© McGraw Hill LLC</a:t>
            </a:r>
          </a:p>
        </p:txBody>
      </p:sp>
    </p:spTree>
    <p:extLst>
      <p:ext uri="{BB962C8B-B14F-4D97-AF65-F5344CB8AC3E}">
        <p14:creationId xmlns:p14="http://schemas.microsoft.com/office/powerpoint/2010/main" val="757949971"/>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Text Placeholder 2"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McGraw Hill LLC</a:t>
            </a:r>
          </a:p>
        </p:txBody>
      </p:sp>
    </p:spTree>
    <p:extLst>
      <p:ext uri="{BB962C8B-B14F-4D97-AF65-F5344CB8AC3E}">
        <p14:creationId xmlns:p14="http://schemas.microsoft.com/office/powerpoint/2010/main" val="99117920"/>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 id="2147484179" r:id="rId17"/>
    <p:sldLayoutId id="2147484180" r:id="rId18"/>
    <p:sldLayoutId id="2147484181" r:id="rId19"/>
    <p:sldLayoutId id="2147484182" r:id="rId20"/>
    <p:sldLayoutId id="2147484194" r:id="rId21"/>
    <p:sldLayoutId id="2147484183" r:id="rId2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9" name="MGH Tagline">
            <a:extLst>
              <a:ext uri="{FF2B5EF4-FFF2-40B4-BE49-F238E27FC236}">
                <a16:creationId xmlns:a16="http://schemas.microsoft.com/office/drawing/2014/main" id="{70E12349-CEA7-4006-B6E3-3E283BDBD258}"/>
              </a:ext>
            </a:extLst>
          </p:cNvPr>
          <p:cNvSpPr txBox="1"/>
          <p:nvPr userDrawn="1"/>
        </p:nvSpPr>
        <p:spPr>
          <a:xfrm>
            <a:off x="5105400" y="322650"/>
            <a:ext cx="3544947" cy="439350"/>
          </a:xfrm>
          <a:prstGeom prst="rect">
            <a:avLst/>
          </a:prstGeom>
          <a:noFill/>
        </p:spPr>
        <p:txBody>
          <a:bodyPr wrap="square" lIns="28575" rIns="28575" rtlCol="0">
            <a:spAutoFit/>
          </a:bodyPr>
          <a:lstStyle/>
          <a:p>
            <a:pPr marL="0" marR="0" lvl="0" indent="0" algn="l" defTabSz="571500" rtl="0" eaLnBrk="1" fontAlgn="auto" latinLnBrk="0" hangingPunct="1">
              <a:lnSpc>
                <a:spcPct val="100000"/>
              </a:lnSpc>
              <a:spcBef>
                <a:spcPts val="0"/>
              </a:spcBef>
              <a:spcAft>
                <a:spcPts val="0"/>
              </a:spcAft>
              <a:buClrTx/>
              <a:buSzTx/>
              <a:buFontTx/>
              <a:buNone/>
              <a:tabLst/>
              <a:defRPr/>
            </a:pPr>
            <a:r>
              <a:rPr lang="en-US" sz="1600" spc="25" dirty="0">
                <a:effectLst/>
                <a:latin typeface="Calibri (Body)"/>
                <a:ea typeface="Calibri" panose="020F0502020204030204" pitchFamily="34" charset="0"/>
                <a:cs typeface="Times New Roman" panose="02020603050405020304" pitchFamily="18" charset="0"/>
              </a:rPr>
              <a:t>Because learning changes everything.</a:t>
            </a:r>
            <a:r>
              <a:rPr lang="en-US" sz="1600" spc="25" baseline="60000" dirty="0">
                <a:effectLst/>
                <a:latin typeface="Calibri (Body)"/>
                <a:ea typeface="Calibri" panose="020F0502020204030204" pitchFamily="34" charset="0"/>
                <a:cs typeface="Times New Roman" panose="02020603050405020304" pitchFamily="18" charset="0"/>
              </a:rPr>
              <a:t>®</a:t>
            </a:r>
            <a:endParaRPr lang="en-US" sz="1600" spc="25" baseline="60000" dirty="0">
              <a:latin typeface="Calibri (Body)"/>
              <a:cs typeface="Times New Roman" panose="02020603050405020304" pitchFamily="18" charset="0"/>
            </a:endParaRP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600">
                <a:solidFill>
                  <a:schemeClr val="tx1">
                    <a:lumMod val="50000"/>
                    <a:lumOff val="50000"/>
                  </a:schemeClr>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1067949755"/>
      </p:ext>
    </p:extLst>
  </p:cSld>
  <p:clrMap bg1="lt1" tx1="dk1" bg2="lt2" tx2="dk2" accent1="accent1" accent2="accent2" accent3="accent3" accent4="accent4" accent5="accent5" accent6="accent6" hlink="hlink" folHlink="folHlink"/>
  <p:sldLayoutIdLst>
    <p:sldLayoutId id="2147484206" r:id="rId1"/>
    <p:sldLayoutId id="2147484223" r:id="rId2"/>
    <p:sldLayoutId id="2147484207" r:id="rId3"/>
  </p:sldLayoutIdLst>
  <p:hf hdr="0" ftr="0" dt="0"/>
  <p:txStyles>
    <p:titleStyle>
      <a:lvl1pPr algn="l" defTabSz="6858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105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98000"/>
            <a:ext cx="8458200" cy="1143000"/>
          </a:xfrm>
          <a:prstGeom prst="rect">
            <a:avLst/>
          </a:prstGeom>
          <a:ln w="28575">
            <a:noFill/>
          </a:ln>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24000"/>
            <a:ext cx="8458200" cy="48768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6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7" name="MGH Yellow Line">
            <a:extLst>
              <a:ext uri="{FF2B5EF4-FFF2-40B4-BE49-F238E27FC236}">
                <a16:creationId xmlns:a16="http://schemas.microsoft.com/office/drawing/2014/main" id="{57D5A372-C0CA-43F7-B652-973281BD7572}"/>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Tree>
    <p:extLst>
      <p:ext uri="{BB962C8B-B14F-4D97-AF65-F5344CB8AC3E}">
        <p14:creationId xmlns:p14="http://schemas.microsoft.com/office/powerpoint/2010/main" val="3963073705"/>
      </p:ext>
    </p:extLst>
  </p:cSld>
  <p:clrMap bg1="lt1" tx1="dk1" bg2="lt2" tx2="dk2" accent1="accent1" accent2="accent2" accent3="accent3" accent4="accent4" accent5="accent5" accent6="accent6" hlink="hlink" folHlink="folHlink"/>
  <p:sldLayoutIdLst>
    <p:sldLayoutId id="2147484209" r:id="rId1"/>
    <p:sldLayoutId id="2147484212" r:id="rId2"/>
    <p:sldLayoutId id="2147484213" r:id="rId3"/>
    <p:sldLayoutId id="2147484214" r:id="rId4"/>
  </p:sldLayoutIdLst>
  <p:hf hdr="0" ftr="0" dt="0"/>
  <p:txStyles>
    <p:titleStyle>
      <a:lvl1pPr algn="ctr" defTabSz="685800" rtl="0" eaLnBrk="1" latinLnBrk="0" hangingPunct="1">
        <a:lnSpc>
          <a:spcPct val="100000"/>
        </a:lnSpc>
        <a:spcBef>
          <a:spcPct val="0"/>
        </a:spcBef>
        <a:buNone/>
        <a:defRPr sz="3600" b="0" kern="1200">
          <a:solidFill>
            <a:srgbClr val="B4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sz="28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0"/>
        </a:spcBef>
        <a:spcAft>
          <a:spcPts val="1200"/>
        </a:spcAft>
        <a:buClrTx/>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0"/>
        </a:spcBef>
        <a:spcAft>
          <a:spcPts val="1200"/>
        </a:spcAft>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2"/>
            <a:ext cx="9144000" cy="362309"/>
          </a:xfrm>
          <a:prstGeom prst="rect">
            <a:avLst/>
          </a:prstGeom>
        </p:spPr>
        <p:txBody>
          <a:bodyPr vert="horz" lIns="91440" tIns="45720" rIns="91440" bIns="45720" rtlCol="0" anchor="ctr"/>
          <a:lstStyle>
            <a:lvl1pPr algn="ctr">
              <a:defRPr sz="600">
                <a:solidFill>
                  <a:schemeClr val="tx1"/>
                </a:solidFill>
                <a:latin typeface="Times New Roman" panose="02020603050405020304" pitchFamily="18" charset="0"/>
                <a:cs typeface="Times New Roman" panose="02020603050405020304" pitchFamily="18" charset="0"/>
              </a:defRPr>
            </a:lvl1pPr>
          </a:lstStyle>
          <a:p>
            <a:endParaRPr lang="en-US" dirty="0"/>
          </a:p>
        </p:txBody>
      </p:sp>
      <p:sp>
        <p:nvSpPr>
          <p:cNvPr id="4" name="MGH Yellow Line">
            <a:extLst>
              <a:ext uri="{FF2B5EF4-FFF2-40B4-BE49-F238E27FC236}">
                <a16:creationId xmlns:a16="http://schemas.microsoft.com/office/drawing/2014/main" id="{0C2341B1-EE18-431D-86B4-AAE756BDE3E4}"/>
              </a:ext>
              <a:ext uri="{C183D7F6-B498-43B3-948B-1728B52AA6E4}">
                <adec:decorative xmlns:adec="http://schemas.microsoft.com/office/drawing/2017/decorative" xmlns="" val="1"/>
              </a:ext>
            </a:extLst>
          </p:cNvPr>
          <p:cNvSpPr/>
          <p:nvPr/>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978600"/>
      </p:ext>
    </p:extLst>
  </p:cSld>
  <p:clrMap bg1="lt1" tx1="dk1" bg2="lt2" tx2="dk2" accent1="accent1" accent2="accent2" accent3="accent3" accent4="accent4" accent5="accent5" accent6="accent6" hlink="hlink" folHlink="folHlink"/>
  <p:sldLayoutIdLst>
    <p:sldLayoutId id="2147484217" r:id="rId1"/>
  </p:sldLayoutIdLst>
  <p:hf hdr="0" ftr="0" dt="0"/>
  <p:txStyles>
    <p:titleStyle>
      <a:lvl1pPr algn="ctr" defTabSz="685800" rtl="0" eaLnBrk="1" latinLnBrk="0" hangingPunct="1">
        <a:lnSpc>
          <a:spcPct val="90000"/>
        </a:lnSpc>
        <a:spcBef>
          <a:spcPct val="0"/>
        </a:spcBef>
        <a:buNone/>
        <a:defRPr sz="1200" b="0" kern="1200">
          <a:solidFill>
            <a:schemeClr val="tx2"/>
          </a:solidFill>
          <a:latin typeface="+mj-lt"/>
          <a:ea typeface="+mj-ea"/>
          <a:cs typeface="+mj-cs"/>
        </a:defRPr>
      </a:lvl1pPr>
    </p:titleStyle>
    <p:bodyStyle>
      <a:lvl1pPr marL="0" marR="0" indent="0" algn="ctr" defTabSz="685800" rtl="0" eaLnBrk="1" fontAlgn="auto" latinLnBrk="0" hangingPunct="1">
        <a:lnSpc>
          <a:spcPct val="100000"/>
        </a:lnSpc>
        <a:spcBef>
          <a:spcPts val="0"/>
        </a:spcBef>
        <a:spcAft>
          <a:spcPts val="0"/>
        </a:spcAft>
        <a:buClrTx/>
        <a:buSzTx/>
        <a:buFontTx/>
        <a:buNone/>
        <a:tabLst/>
        <a:defRPr sz="15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2"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9456" y="6665976"/>
            <a:ext cx="1234440" cy="215444"/>
          </a:xfrm>
          <a:prstGeom prst="rect">
            <a:avLst/>
          </a:prstGeom>
          <a:noFill/>
        </p:spPr>
        <p:txBody>
          <a:bodyPr wrap="square" lIns="34290" rIns="34290" rtlCol="0" anchor="ctr">
            <a:spAutoFit/>
          </a:bodyPr>
          <a:lstStyle/>
          <a:p>
            <a:r>
              <a:rPr lang="en-US" sz="800" b="0" dirty="0">
                <a:solidFill>
                  <a:srgbClr val="000000"/>
                </a:solidFill>
                <a:latin typeface="Calibri (Body)"/>
                <a:cs typeface="Times New Roman" panose="02020603050405020304" pitchFamily="18" charset="0"/>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xmlns=""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1"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548113179"/>
      </p:ext>
    </p:extLst>
  </p:cSld>
  <p:clrMap bg1="lt1" tx1="dk1" bg2="lt2" tx2="dk2" accent1="accent1" accent2="accent2" accent3="accent3" accent4="accent4" accent5="accent5" accent6="accent6" hlink="hlink" folHlink="folHlink"/>
  <p:sldLayoutIdLst>
    <p:sldLayoutId id="2147484219" r:id="rId1"/>
  </p:sldLayoutIdLst>
  <p:hf hdr="0" ftr="0" dt="0"/>
  <p:txStyles>
    <p:titleStyle>
      <a:lvl1pPr algn="l" defTabSz="685800" rtl="0" eaLnBrk="1" latinLnBrk="0" hangingPunct="1">
        <a:lnSpc>
          <a:spcPct val="90000"/>
        </a:lnSpc>
        <a:spcBef>
          <a:spcPct val="0"/>
        </a:spcBef>
        <a:buNone/>
        <a:defRPr sz="2000" b="1" kern="1200">
          <a:solidFill>
            <a:schemeClr val="tx2"/>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kern="1200">
          <a:solidFill>
            <a:schemeClr val="tx2"/>
          </a:solidFill>
          <a:latin typeface="Calibri (Body)"/>
          <a:ea typeface="+mn-ea"/>
          <a:cs typeface="Times New Roman" panose="02020603050405020304" pitchFamily="18" charset="0"/>
        </a:defRPr>
      </a:lvl1pPr>
      <a:lvl2pPr marL="1191" indent="0" algn="l" defTabSz="685800" rtl="0" eaLnBrk="1" latinLnBrk="0" hangingPunct="1">
        <a:lnSpc>
          <a:spcPct val="100000"/>
        </a:lnSpc>
        <a:spcBef>
          <a:spcPts val="600"/>
        </a:spcBef>
        <a:buClrTx/>
        <a:buFont typeface="Arial" panose="020B0604020202020204" pitchFamily="34" charset="0"/>
        <a:buNone/>
        <a:defRPr sz="1500" kern="1200">
          <a:solidFill>
            <a:schemeClr val="tx2"/>
          </a:solidFill>
          <a:latin typeface="+mn-lt"/>
          <a:ea typeface="+mn-ea"/>
          <a:cs typeface="+mn-cs"/>
        </a:defRPr>
      </a:lvl2pPr>
      <a:lvl3pPr marL="388144" indent="-214313" algn="l" defTabSz="685800" rtl="0" eaLnBrk="1" latinLnBrk="0" hangingPunct="1">
        <a:lnSpc>
          <a:spcPct val="100000"/>
        </a:lnSpc>
        <a:spcBef>
          <a:spcPts val="600"/>
        </a:spcBef>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buFont typeface="Arial" panose="020B0604020202020204" pitchFamily="34" charset="0"/>
        <a:buChar char="•"/>
        <a:defRPr sz="1800" kern="1200">
          <a:solidFill>
            <a:schemeClr val="tx1"/>
          </a:solidFill>
          <a:latin typeface="Calibri (Body)"/>
          <a:ea typeface="+mn-ea"/>
          <a:cs typeface="Times New Roman" panose="02020603050405020304" pitchFamily="18" charset="0"/>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pPr lvl="0" algn="ctr"/>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0"/>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6" name="MGH Yellow Line">
            <a:extLst>
              <a:ext uri="{FF2B5EF4-FFF2-40B4-BE49-F238E27FC236}">
                <a16:creationId xmlns:a16="http://schemas.microsoft.com/office/drawing/2014/main" id="{E3BE6750-A346-4CF4-BE1F-CE885148EB90}"/>
              </a:ext>
              <a:ext uri="{C183D7F6-B498-43B3-948B-1728B52AA6E4}">
                <adec:decorative xmlns:adec="http://schemas.microsoft.com/office/drawing/2017/decorative" xmlns="" val="1"/>
              </a:ext>
            </a:extLst>
          </p:cNvPr>
          <p:cNvSpPr/>
          <p:nvPr/>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Body)"/>
              <a:cs typeface="Times New Roman" panose="02020603050405020304" pitchFamily="18" charset="0"/>
            </a:endParaRPr>
          </a:p>
        </p:txBody>
      </p:sp>
    </p:spTree>
    <p:extLst>
      <p:ext uri="{BB962C8B-B14F-4D97-AF65-F5344CB8AC3E}">
        <p14:creationId xmlns:p14="http://schemas.microsoft.com/office/powerpoint/2010/main" val="825530628"/>
      </p:ext>
    </p:extLst>
  </p:cSld>
  <p:clrMap bg1="lt1" tx1="dk1" bg2="lt2" tx2="dk2" accent1="accent1" accent2="accent2" accent3="accent3" accent4="accent4" accent5="accent5" accent6="accent6" hlink="hlink" folHlink="folHlink"/>
  <p:sldLayoutIdLst>
    <p:sldLayoutId id="2147484221" r:id="rId1"/>
    <p:sldLayoutId id="2147484222" r:id="rId2"/>
  </p:sldLayoutIdLst>
  <p:hf hdr="0" ftr="0" dt="0"/>
  <p:txStyles>
    <p:titleStyle>
      <a:lvl1pPr algn="l" defTabSz="685800" rtl="0" eaLnBrk="1" latinLnBrk="0" hangingPunct="1">
        <a:lnSpc>
          <a:spcPct val="100000"/>
        </a:lnSpc>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sz="20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600"/>
        </a:spcBef>
        <a:spcAft>
          <a:spcPts val="600"/>
        </a:spcAft>
        <a:buClrTx/>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600"/>
        </a:spcBef>
        <a:spcAft>
          <a:spcPts val="600"/>
        </a:spcAft>
        <a:buFont typeface="Arial" panose="020B0604020202020204" pitchFamily="34" charset="0"/>
        <a:buChar char="•"/>
        <a:defRPr sz="16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image" Target="../media/image7.jpg"/><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0.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image" Target="../media/image6.jpe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53DF-69CB-4E6C-BF5D-1ECF9613DE21}"/>
              </a:ext>
            </a:extLst>
          </p:cNvPr>
          <p:cNvSpPr>
            <a:spLocks noGrp="1"/>
          </p:cNvSpPr>
          <p:nvPr>
            <p:ph type="ctrTitle"/>
          </p:nvPr>
        </p:nvSpPr>
        <p:spPr>
          <a:xfrm>
            <a:off x="567378" y="3200399"/>
            <a:ext cx="6980170" cy="440323"/>
          </a:xfrm>
        </p:spPr>
        <p:txBody>
          <a:bodyPr/>
          <a:lstStyle/>
          <a:p>
            <a:r>
              <a:rPr kumimoji="0" lang="en-US" altLang="en-US" i="0" u="none" strike="noStrike" kern="1200" cap="none" spc="0" normalizeH="0" baseline="0" noProof="0" dirty="0">
                <a:ln>
                  <a:noFill/>
                </a:ln>
                <a:solidFill>
                  <a:prstClr val="white"/>
                </a:solidFill>
                <a:effectLst/>
                <a:uLnTx/>
                <a:uFillTx/>
                <a:latin typeface="Sanserif"/>
                <a:ea typeface="+mj-ea"/>
                <a:cs typeface="Times New Roman" panose="02020603050405020304" pitchFamily="18" charset="0"/>
              </a:rPr>
              <a:t>Chapter 9</a:t>
            </a:r>
            <a:endParaRPr lang="en-IN" dirty="0"/>
          </a:p>
        </p:txBody>
      </p:sp>
      <p:sp>
        <p:nvSpPr>
          <p:cNvPr id="3" name="Subtitle 2">
            <a:extLst>
              <a:ext uri="{FF2B5EF4-FFF2-40B4-BE49-F238E27FC236}">
                <a16:creationId xmlns:a16="http://schemas.microsoft.com/office/drawing/2014/main" id="{69A7086D-F8AD-42BE-8929-0009CBE07976}"/>
              </a:ext>
            </a:extLst>
          </p:cNvPr>
          <p:cNvSpPr>
            <a:spLocks noGrp="1"/>
          </p:cNvSpPr>
          <p:nvPr>
            <p:ph type="subTitle" idx="1"/>
          </p:nvPr>
        </p:nvSpPr>
        <p:spPr>
          <a:xfrm>
            <a:off x="567378" y="3733800"/>
            <a:ext cx="4766622" cy="914399"/>
          </a:xfrm>
        </p:spPr>
        <p:txBody>
          <a:bodyPr/>
          <a:lstStyle/>
          <a:p>
            <a:pPr marL="0" marR="0" lvl="0" indent="0" defTabSz="4572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altLang="en-US" i="0" u="none" strike="noStrike" kern="1200" cap="none" spc="0" normalizeH="0" baseline="0" noProof="0" dirty="0">
                <a:ln>
                  <a:noFill/>
                </a:ln>
                <a:solidFill>
                  <a:prstClr val="white"/>
                </a:solidFill>
                <a:effectLst/>
                <a:uLnTx/>
                <a:uFillTx/>
                <a:latin typeface="Sanserif"/>
                <a:ea typeface="+mj-ea"/>
                <a:cs typeface="Times New Roman" panose="02020603050405020304" pitchFamily="18" charset="0"/>
              </a:rPr>
              <a:t>Campaigns, Elections, and Voting</a:t>
            </a:r>
            <a:endParaRPr kumimoji="0" lang="en-US" altLang="en-US" i="1" u="none" strike="noStrike" kern="1200" cap="none" spc="0" normalizeH="0" baseline="0" noProof="0" dirty="0">
              <a:ln>
                <a:noFill/>
              </a:ln>
              <a:solidFill>
                <a:prstClr val="white"/>
              </a:solidFill>
              <a:effectLst/>
              <a:uLnTx/>
              <a:uFillTx/>
              <a:latin typeface="Sanserif"/>
              <a:ea typeface="+mn-ea"/>
              <a:cs typeface="Times New Roman" panose="02020603050405020304" pitchFamily="18" charset="0"/>
            </a:endParaRPr>
          </a:p>
        </p:txBody>
      </p:sp>
      <p:sp>
        <p:nvSpPr>
          <p:cNvPr id="4" name="Text Placeholder 3">
            <a:extLst>
              <a:ext uri="{FF2B5EF4-FFF2-40B4-BE49-F238E27FC236}">
                <a16:creationId xmlns:a16="http://schemas.microsoft.com/office/drawing/2014/main" id="{EB239C8E-22D9-4ED4-A2FF-4BCF2F0C8C39}"/>
              </a:ext>
            </a:extLst>
          </p:cNvPr>
          <p:cNvSpPr>
            <a:spLocks noGrp="1"/>
          </p:cNvSpPr>
          <p:nvPr>
            <p:ph type="body" sz="quarter" idx="10"/>
          </p:nvPr>
        </p:nvSpPr>
        <p:spPr>
          <a:xfrm>
            <a:off x="567379" y="4770769"/>
            <a:ext cx="4614222" cy="576185"/>
          </a:xfrm>
        </p:spPr>
        <p:txBody>
          <a:bodyPr/>
          <a:lstStyle/>
          <a:p>
            <a:pPr marL="0" marR="0" lvl="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altLang="en-US" sz="1800" b="0" i="0" u="none" strike="noStrike" kern="1200" cap="none" spc="0" normalizeH="0" baseline="0" noProof="1">
                <a:ln>
                  <a:noFill/>
                </a:ln>
                <a:solidFill>
                  <a:srgbClr val="FFFFFF"/>
                </a:solidFill>
                <a:effectLst/>
                <a:uLnTx/>
                <a:uFillTx/>
                <a:latin typeface="Sanserif"/>
              </a:rPr>
              <a:t>American Democracy Now, 7th edition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Brigid Callahan Harrison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Jean Wahl Harris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Michelle D. Deardorff</a:t>
            </a:r>
          </a:p>
        </p:txBody>
      </p:sp>
      <p:sp>
        <p:nvSpPr>
          <p:cNvPr id="8" name="Text Placeholder 3">
            <a:extLst>
              <a:ext uri="{FF2B5EF4-FFF2-40B4-BE49-F238E27FC236}">
                <a16:creationId xmlns:a16="http://schemas.microsoft.com/office/drawing/2014/main" id="{DDEF437E-7E91-4746-A67F-0C65208BF830}"/>
              </a:ext>
            </a:extLst>
          </p:cNvPr>
          <p:cNvSpPr txBox="1">
            <a:spLocks/>
          </p:cNvSpPr>
          <p:nvPr/>
        </p:nvSpPr>
        <p:spPr>
          <a:xfrm>
            <a:off x="0" y="6477000"/>
            <a:ext cx="9144000" cy="381000"/>
          </a:xfrm>
          <a:prstGeom prst="rect">
            <a:avLst/>
          </a:prstGeom>
        </p:spPr>
        <p:txBody>
          <a:bodyPr anchor="ctr"/>
          <a:lstStyle>
            <a:lvl1pPr marL="0" marR="0" indent="0" algn="ctr" defTabSz="685800" rtl="0" eaLnBrk="1" fontAlgn="auto" latinLnBrk="0" hangingPunct="1">
              <a:lnSpc>
                <a:spcPct val="100000"/>
              </a:lnSpc>
              <a:spcBef>
                <a:spcPts val="900"/>
              </a:spcBef>
              <a:spcAft>
                <a:spcPts val="0"/>
              </a:spcAft>
              <a:buClrTx/>
              <a:buSzTx/>
              <a:buFont typeface="Arial" panose="020B0604020202020204" pitchFamily="34" charset="0"/>
              <a:buNone/>
              <a:tabLst/>
              <a:defRPr sz="80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914400" fontAlgn="base">
              <a:spcBef>
                <a:spcPct val="0"/>
              </a:spcBef>
              <a:spcAft>
                <a:spcPct val="0"/>
              </a:spcAft>
              <a:buFontTx/>
              <a:buNone/>
              <a:defRPr/>
            </a:pPr>
            <a:r>
              <a:rPr lang="en-US" dirty="0">
                <a:solidFill>
                  <a:srgbClr val="000000"/>
                </a:solidFill>
                <a:latin typeface="Sanserif"/>
                <a:cs typeface="Times New Roman" panose="02020603050405020304" pitchFamily="18" charset="0"/>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2028667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020416"/>
          </a:xfrm>
        </p:spPr>
        <p:txBody>
          <a:bodyPr>
            <a:noAutofit/>
          </a:bodyPr>
          <a:lstStyle/>
          <a:p>
            <a:r>
              <a:rPr lang="en-US" altLang="en-US" dirty="0">
                <a:solidFill>
                  <a:srgbClr val="C30C20"/>
                </a:solidFill>
                <a:latin typeface="Sanserif"/>
                <a:cs typeface="Arial" charset="0"/>
              </a:rPr>
              <a:t>Voting by Mail</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Traditionally, </a:t>
            </a:r>
            <a:r>
              <a:rPr lang="en-US" altLang="en-US" b="1" dirty="0">
                <a:solidFill>
                  <a:prstClr val="black"/>
                </a:solidFill>
                <a:latin typeface="Sanserif"/>
                <a:cs typeface="+mn-cs"/>
              </a:rPr>
              <a:t>absentee voting</a:t>
            </a:r>
            <a:r>
              <a:rPr lang="en-US" altLang="en-US" dirty="0">
                <a:solidFill>
                  <a:prstClr val="black"/>
                </a:solidFill>
                <a:latin typeface="Sanserif"/>
                <a:cs typeface="+mn-cs"/>
              </a:rPr>
              <a:t>, in which voters cast their ballots in advance by mail, was allowed only when disability, illness, school, work, service in the armed forces, or travel prevented voters from casting a ballot in their voting precincts.</a:t>
            </a:r>
          </a:p>
          <a:p>
            <a:pPr lvl="0" defTabSz="457200">
              <a:spcBef>
                <a:spcPts val="2400"/>
              </a:spcBef>
              <a:spcAft>
                <a:spcPts val="0"/>
              </a:spcAft>
            </a:pPr>
            <a:r>
              <a:rPr lang="en-US" altLang="en-US" dirty="0">
                <a:solidFill>
                  <a:prstClr val="black"/>
                </a:solidFill>
                <a:latin typeface="Sanserif"/>
                <a:cs typeface="+mn-cs"/>
              </a:rPr>
              <a:t>Increasingly, many states accept mail-in ballot applications simply for the convenience of the voter.</a:t>
            </a:r>
          </a:p>
          <a:p>
            <a:pPr lvl="0" defTabSz="457200">
              <a:spcBef>
                <a:spcPts val="2400"/>
              </a:spcBef>
              <a:spcAft>
                <a:spcPts val="0"/>
              </a:spcAft>
            </a:pPr>
            <a:r>
              <a:rPr lang="en-US" altLang="en-US" dirty="0">
                <a:solidFill>
                  <a:prstClr val="black"/>
                </a:solidFill>
                <a:latin typeface="Sanserif"/>
                <a:cs typeface="+mn-cs"/>
              </a:rPr>
              <a:t>In Oregon, Washington, Colorado, and parts of Utah and California, all voters are now sent mail ballots automatically.</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10</a:t>
            </a:fld>
            <a:endParaRPr lang="en-US" dirty="0">
              <a:latin typeface="Sanserif"/>
            </a:endParaRPr>
          </a:p>
        </p:txBody>
      </p:sp>
    </p:spTree>
    <p:extLst>
      <p:ext uri="{BB962C8B-B14F-4D97-AF65-F5344CB8AC3E}">
        <p14:creationId xmlns:p14="http://schemas.microsoft.com/office/powerpoint/2010/main" val="455268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66750" y="232094"/>
            <a:ext cx="7810500" cy="1143000"/>
          </a:xfrm>
        </p:spPr>
        <p:txBody>
          <a:bodyPr>
            <a:noAutofit/>
          </a:bodyPr>
          <a:lstStyle/>
          <a:p>
            <a:r>
              <a:rPr lang="en-US" altLang="en-US" dirty="0">
                <a:solidFill>
                  <a:srgbClr val="C30C20"/>
                </a:solidFill>
                <a:latin typeface="Sanserif"/>
                <a:cs typeface="+mj-cs"/>
              </a:rPr>
              <a:t>Running for Office: The Choice to Run</a:t>
            </a:r>
            <a:endParaRPr lang="en-US" b="0" noProof="1">
              <a:latin typeface="Sanserif"/>
            </a:endParaRPr>
          </a:p>
        </p:txBody>
      </p:sp>
      <p:sp>
        <p:nvSpPr>
          <p:cNvPr id="9" name="Content Placeholder 2"/>
          <p:cNvSpPr>
            <a:spLocks noGrp="1"/>
          </p:cNvSpPr>
          <p:nvPr>
            <p:ph sz="quarter" idx="20"/>
          </p:nvPr>
        </p:nvSpPr>
        <p:spPr>
          <a:xfrm>
            <a:off x="342900" y="1524000"/>
            <a:ext cx="8283512"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Several types of motivation are generally in play when a person decides to declare a candidacy.</a:t>
            </a:r>
          </a:p>
          <a:p>
            <a:pPr marL="290513" lvl="1" indent="-285750" defTabSz="457200">
              <a:spcBef>
                <a:spcPct val="20000"/>
              </a:spcBef>
              <a:spcAft>
                <a:spcPts val="0"/>
              </a:spcAft>
            </a:pPr>
            <a:r>
              <a:rPr lang="en-US" altLang="en-US" dirty="0">
                <a:solidFill>
                  <a:prstClr val="black"/>
                </a:solidFill>
                <a:latin typeface="Sanserif"/>
                <a:cs typeface="+mn-cs"/>
              </a:rPr>
              <a:t>Sense of civic responsibility.</a:t>
            </a:r>
          </a:p>
          <a:p>
            <a:pPr marL="290513" lvl="1" indent="-285750" defTabSz="457200">
              <a:spcBef>
                <a:spcPct val="20000"/>
              </a:spcBef>
              <a:spcAft>
                <a:spcPts val="0"/>
              </a:spcAft>
            </a:pPr>
            <a:r>
              <a:rPr lang="en-US" altLang="en-US" dirty="0">
                <a:solidFill>
                  <a:prstClr val="black"/>
                </a:solidFill>
                <a:latin typeface="Sanserif"/>
                <a:cs typeface="+mn-cs"/>
              </a:rPr>
              <a:t>Sense of party loyalty.</a:t>
            </a:r>
          </a:p>
          <a:p>
            <a:pPr marL="290513" lvl="1" indent="-285750" defTabSz="457200">
              <a:spcBef>
                <a:spcPct val="20000"/>
              </a:spcBef>
              <a:spcAft>
                <a:spcPts val="0"/>
              </a:spcAft>
            </a:pPr>
            <a:r>
              <a:rPr lang="en-US" altLang="en-US" dirty="0">
                <a:solidFill>
                  <a:prstClr val="black"/>
                </a:solidFill>
                <a:latin typeface="Sanserif"/>
                <a:cs typeface="+mn-cs"/>
              </a:rPr>
              <a:t>Interest in increasing the candidate’s name recognition and stature in the community, often for business reasons.</a:t>
            </a:r>
          </a:p>
          <a:p>
            <a:pPr marL="290513" lvl="1" indent="-285750" defTabSz="457200">
              <a:spcBef>
                <a:spcPct val="20000"/>
              </a:spcBef>
              <a:spcAft>
                <a:spcPts val="0"/>
              </a:spcAft>
            </a:pPr>
            <a:r>
              <a:rPr lang="en-US" altLang="en-US" dirty="0">
                <a:solidFill>
                  <a:prstClr val="black"/>
                </a:solidFill>
                <a:latin typeface="Sanserif"/>
                <a:cs typeface="+mn-cs"/>
              </a:rPr>
              <a:t>Personal goals and, in particular, interest in electoral politics and office holding as a career.</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11</a:t>
            </a:fld>
            <a:endParaRPr lang="en-US" dirty="0">
              <a:latin typeface="Sanserif"/>
            </a:endParaRPr>
          </a:p>
        </p:txBody>
      </p:sp>
    </p:spTree>
    <p:extLst>
      <p:ext uri="{BB962C8B-B14F-4D97-AF65-F5344CB8AC3E}">
        <p14:creationId xmlns:p14="http://schemas.microsoft.com/office/powerpoint/2010/main" val="82972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8212" y="457200"/>
            <a:ext cx="8814040" cy="609600"/>
          </a:xfrm>
        </p:spPr>
        <p:txBody>
          <a:bodyPr>
            <a:noAutofit/>
          </a:bodyPr>
          <a:lstStyle/>
          <a:p>
            <a:r>
              <a:rPr lang="en-US" altLang="en-US" dirty="0">
                <a:solidFill>
                  <a:srgbClr val="C30C20"/>
                </a:solidFill>
                <a:latin typeface="Sanserif"/>
                <a:cs typeface="Arial" charset="0"/>
              </a:rPr>
              <a:t>Formal Eligibility Requirements</a:t>
            </a:r>
            <a:endParaRPr lang="en-US" b="0" noProof="1">
              <a:latin typeface="Sanserif"/>
            </a:endParaRPr>
          </a:p>
        </p:txBody>
      </p:sp>
      <p:sp>
        <p:nvSpPr>
          <p:cNvPr id="9" name="Content Placeholder 2"/>
          <p:cNvSpPr>
            <a:spLocks noGrp="1"/>
          </p:cNvSpPr>
          <p:nvPr>
            <p:ph sz="quarter" idx="20"/>
          </p:nvPr>
        </p:nvSpPr>
        <p:spPr>
          <a:xfrm>
            <a:off x="342900" y="1524000"/>
            <a:ext cx="8191500" cy="5029200"/>
          </a:xfrm>
        </p:spPr>
        <p:txBody>
          <a:bodyPr rIns="0">
            <a:normAutofit/>
          </a:bodyPr>
          <a:lstStyle/>
          <a:p>
            <a:pPr lvl="0" defTabSz="457200">
              <a:spcBef>
                <a:spcPts val="2400"/>
              </a:spcBef>
              <a:spcAft>
                <a:spcPts val="0"/>
              </a:spcAft>
            </a:pPr>
            <a:r>
              <a:rPr lang="en-US" dirty="0">
                <a:solidFill>
                  <a:prstClr val="black"/>
                </a:solidFill>
                <a:latin typeface="Sanserif"/>
                <a:cs typeface="+mn-cs"/>
              </a:rPr>
              <a:t>Article I of the U.S. Constitution specifies some minimum criteria to be a federal office holder.</a:t>
            </a:r>
            <a:endParaRPr lang="en-US" altLang="en-US" dirty="0">
              <a:solidFill>
                <a:prstClr val="black"/>
              </a:solidFill>
              <a:latin typeface="Sanserif"/>
              <a:cs typeface="+mn-cs"/>
            </a:endParaRPr>
          </a:p>
          <a:p>
            <a:pPr marL="290513" lvl="1" indent="-285750" defTabSz="457200">
              <a:spcBef>
                <a:spcPct val="20000"/>
              </a:spcBef>
              <a:spcAft>
                <a:spcPts val="0"/>
              </a:spcAft>
            </a:pPr>
            <a:r>
              <a:rPr lang="en-US" altLang="en-US" dirty="0">
                <a:solidFill>
                  <a:prstClr val="black"/>
                </a:solidFill>
                <a:latin typeface="Sanserif"/>
                <a:cs typeface="+mn-cs"/>
              </a:rPr>
              <a:t>President: natural born citizen, 35 years old, resident of the U.S. for 14 years.</a:t>
            </a:r>
          </a:p>
          <a:p>
            <a:pPr marL="290513" lvl="1" indent="-285750" defTabSz="457200">
              <a:spcBef>
                <a:spcPct val="20000"/>
              </a:spcBef>
              <a:spcAft>
                <a:spcPts val="0"/>
              </a:spcAft>
            </a:pPr>
            <a:r>
              <a:rPr lang="en-US" altLang="en-US" dirty="0">
                <a:solidFill>
                  <a:prstClr val="black"/>
                </a:solidFill>
                <a:latin typeface="Sanserif"/>
                <a:cs typeface="+mn-cs"/>
              </a:rPr>
              <a:t>Vice president: natural born citizen, 35 years old, must not be resident of the same state as the president.</a:t>
            </a:r>
          </a:p>
          <a:p>
            <a:pPr marL="290513" lvl="1" indent="-285750" defTabSz="457200">
              <a:spcBef>
                <a:spcPct val="20000"/>
              </a:spcBef>
              <a:spcAft>
                <a:spcPts val="0"/>
              </a:spcAft>
            </a:pPr>
            <a:r>
              <a:rPr lang="en-US" altLang="en-US" dirty="0">
                <a:solidFill>
                  <a:prstClr val="black"/>
                </a:solidFill>
                <a:latin typeface="Sanserif"/>
                <a:cs typeface="+mn-cs"/>
              </a:rPr>
              <a:t>U.S. senator: citizen for at least 9 years, 30 years old, and resident of the state.</a:t>
            </a:r>
          </a:p>
          <a:p>
            <a:pPr marL="290513" lvl="1" indent="-285750" defTabSz="457200">
              <a:spcBef>
                <a:spcPct val="20000"/>
              </a:spcBef>
              <a:spcAft>
                <a:spcPts val="0"/>
              </a:spcAft>
            </a:pPr>
            <a:r>
              <a:rPr lang="en-US" altLang="en-US" dirty="0">
                <a:solidFill>
                  <a:prstClr val="black"/>
                </a:solidFill>
                <a:latin typeface="Sanserif"/>
                <a:cs typeface="+mn-cs"/>
              </a:rPr>
              <a:t>U.S. representative: citizen for at least 7 years, 25 years old, and resident of the state.</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12</a:t>
            </a:fld>
            <a:endParaRPr lang="en-US" dirty="0">
              <a:latin typeface="Sanserif"/>
            </a:endParaRPr>
          </a:p>
        </p:txBody>
      </p:sp>
    </p:spTree>
    <p:extLst>
      <p:ext uri="{BB962C8B-B14F-4D97-AF65-F5344CB8AC3E}">
        <p14:creationId xmlns:p14="http://schemas.microsoft.com/office/powerpoint/2010/main" val="46023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52400"/>
            <a:ext cx="8458200" cy="1189384"/>
          </a:xfrm>
        </p:spPr>
        <p:txBody>
          <a:bodyPr>
            <a:noAutofit/>
          </a:bodyPr>
          <a:lstStyle/>
          <a:p>
            <a:r>
              <a:rPr lang="en-US" altLang="en-US" dirty="0">
                <a:solidFill>
                  <a:srgbClr val="C30C20"/>
                </a:solidFill>
                <a:latin typeface="Sanserif"/>
                <a:cs typeface="Arial" charset="0"/>
              </a:rPr>
              <a:t>Informal Eligibility Requirements</a:t>
            </a:r>
            <a:endParaRPr lang="en-US" b="0" noProof="1">
              <a:latin typeface="Sanserif"/>
            </a:endParaRPr>
          </a:p>
        </p:txBody>
      </p:sp>
      <p:sp>
        <p:nvSpPr>
          <p:cNvPr id="9" name="Content Placeholder 2"/>
          <p:cNvSpPr>
            <a:spLocks noGrp="1"/>
          </p:cNvSpPr>
          <p:nvPr>
            <p:ph sz="quarter" idx="20"/>
          </p:nvPr>
        </p:nvSpPr>
        <p:spPr>
          <a:xfrm>
            <a:off x="342900" y="1524000"/>
            <a:ext cx="8283512"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Voters expect candidates for federal office to have higher qualifications than candidates for state and local offices.</a:t>
            </a:r>
          </a:p>
          <a:p>
            <a:pPr marL="290513" lvl="1" indent="-285750" defTabSz="457200">
              <a:spcBef>
                <a:spcPct val="20000"/>
              </a:spcBef>
              <a:spcAft>
                <a:spcPts val="0"/>
              </a:spcAft>
            </a:pPr>
            <a:r>
              <a:rPr lang="en-US" altLang="en-US" dirty="0">
                <a:solidFill>
                  <a:prstClr val="black"/>
                </a:solidFill>
                <a:latin typeface="Sanserif"/>
                <a:cs typeface="+mn-cs"/>
              </a:rPr>
              <a:t>“Qualified” could mean: already in the office; a college degree; considerable professional and leadership experience; and strong communications skills.</a:t>
            </a:r>
          </a:p>
          <a:p>
            <a:pPr lvl="0" defTabSz="457200">
              <a:spcBef>
                <a:spcPts val="2400"/>
              </a:spcBef>
              <a:spcAft>
                <a:spcPts val="0"/>
              </a:spcAft>
            </a:pPr>
            <a:r>
              <a:rPr lang="en-US" altLang="en-US" dirty="0">
                <a:solidFill>
                  <a:prstClr val="black"/>
                </a:solidFill>
                <a:latin typeface="Sanserif"/>
                <a:cs typeface="+mn-cs"/>
              </a:rPr>
              <a:t>In races for the U.S. Senate and the presidency, the popular press examines the smallest details of candidates’ professional and educational background.</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13</a:t>
            </a:fld>
            <a:endParaRPr lang="en-US" dirty="0">
              <a:latin typeface="Sanserif"/>
            </a:endParaRPr>
          </a:p>
        </p:txBody>
      </p:sp>
    </p:spTree>
    <p:extLst>
      <p:ext uri="{BB962C8B-B14F-4D97-AF65-F5344CB8AC3E}">
        <p14:creationId xmlns:p14="http://schemas.microsoft.com/office/powerpoint/2010/main" val="3619240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Elections in the United States</a:t>
            </a:r>
            <a:endParaRPr lang="en-US" b="0" noProof="1">
              <a:latin typeface="Sanserif"/>
            </a:endParaRPr>
          </a:p>
        </p:txBody>
      </p:sp>
      <p:sp>
        <p:nvSpPr>
          <p:cNvPr id="9" name="Content Placeholder 2"/>
          <p:cNvSpPr>
            <a:spLocks noGrp="1"/>
          </p:cNvSpPr>
          <p:nvPr>
            <p:ph sz="quarter" idx="20"/>
          </p:nvPr>
        </p:nvSpPr>
        <p:spPr>
          <a:xfrm>
            <a:off x="463487" y="1493057"/>
            <a:ext cx="81915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Every state holds at least two types of elections.</a:t>
            </a:r>
          </a:p>
          <a:p>
            <a:pPr lvl="0" defTabSz="457200">
              <a:spcBef>
                <a:spcPts val="2400"/>
              </a:spcBef>
              <a:spcAft>
                <a:spcPts val="0"/>
              </a:spcAft>
            </a:pPr>
            <a:r>
              <a:rPr lang="en-US" altLang="en-US" i="1" dirty="0">
                <a:solidFill>
                  <a:prstClr val="black"/>
                </a:solidFill>
                <a:latin typeface="Sanserif"/>
                <a:cs typeface="+mn-cs"/>
              </a:rPr>
              <a:t>Primary election </a:t>
            </a:r>
            <a:r>
              <a:rPr lang="en-US" altLang="en-US" dirty="0">
                <a:solidFill>
                  <a:prstClr val="black"/>
                </a:solidFill>
                <a:latin typeface="Sanserif"/>
                <a:cs typeface="+mn-cs"/>
              </a:rPr>
              <a:t>comes first and determines the party’s nominees—those who will run for office.</a:t>
            </a:r>
          </a:p>
          <a:p>
            <a:pPr marL="290513" lvl="1" indent="-285750" defTabSz="457200">
              <a:spcBef>
                <a:spcPct val="20000"/>
              </a:spcBef>
              <a:spcAft>
                <a:spcPts val="0"/>
              </a:spcAft>
            </a:pPr>
            <a:r>
              <a:rPr lang="en-US" altLang="en-US" dirty="0">
                <a:solidFill>
                  <a:prstClr val="black"/>
                </a:solidFill>
                <a:latin typeface="Sanserif"/>
                <a:cs typeface="+mn-cs"/>
              </a:rPr>
              <a:t>Some states hold </a:t>
            </a:r>
            <a:r>
              <a:rPr lang="en-US" altLang="en-US" b="1" dirty="0">
                <a:solidFill>
                  <a:prstClr val="black"/>
                </a:solidFill>
                <a:latin typeface="Sanserif"/>
                <a:cs typeface="+mn-cs"/>
              </a:rPr>
              <a:t>caucuses</a:t>
            </a:r>
            <a:r>
              <a:rPr lang="en-US" altLang="en-US" dirty="0">
                <a:solidFill>
                  <a:prstClr val="black"/>
                </a:solidFill>
                <a:latin typeface="Sanserif"/>
                <a:cs typeface="+mn-cs"/>
              </a:rPr>
              <a:t>—</a:t>
            </a:r>
            <a:r>
              <a:rPr lang="en-US" dirty="0">
                <a:solidFill>
                  <a:prstClr val="black"/>
                </a:solidFill>
                <a:latin typeface="Sanserif"/>
                <a:cs typeface="+mn-cs"/>
              </a:rPr>
              <a:t>meetings of party members where the delegates are chosen.</a:t>
            </a:r>
            <a:endParaRPr lang="en-US" altLang="en-US" dirty="0">
              <a:solidFill>
                <a:prstClr val="black"/>
              </a:solidFill>
              <a:latin typeface="Sanserif"/>
              <a:cs typeface="+mn-cs"/>
            </a:endParaRPr>
          </a:p>
          <a:p>
            <a:pPr lvl="0" defTabSz="457200">
              <a:spcBef>
                <a:spcPts val="2400"/>
              </a:spcBef>
              <a:spcAft>
                <a:spcPts val="0"/>
              </a:spcAft>
            </a:pPr>
            <a:r>
              <a:rPr lang="en-US" altLang="en-US" dirty="0">
                <a:solidFill>
                  <a:prstClr val="black"/>
                </a:solidFill>
                <a:latin typeface="Sanserif"/>
                <a:cs typeface="+mn-cs"/>
              </a:rPr>
              <a:t>In a </a:t>
            </a:r>
            <a:r>
              <a:rPr lang="en-US" altLang="en-US" b="1" dirty="0">
                <a:solidFill>
                  <a:prstClr val="black"/>
                </a:solidFill>
                <a:latin typeface="Sanserif"/>
                <a:cs typeface="+mn-cs"/>
              </a:rPr>
              <a:t>general election</a:t>
            </a:r>
            <a:r>
              <a:rPr lang="en-US" altLang="en-US" dirty="0">
                <a:solidFill>
                  <a:prstClr val="black"/>
                </a:solidFill>
                <a:latin typeface="Sanserif"/>
                <a:cs typeface="+mn-cs"/>
              </a:rPr>
              <a:t>,</a:t>
            </a:r>
            <a:r>
              <a:rPr lang="en-US" altLang="en-US" b="1" dirty="0">
                <a:solidFill>
                  <a:prstClr val="black"/>
                </a:solidFill>
                <a:latin typeface="Sanserif"/>
                <a:cs typeface="+mn-cs"/>
              </a:rPr>
              <a:t> </a:t>
            </a:r>
            <a:r>
              <a:rPr lang="en-US" altLang="en-US" dirty="0">
                <a:solidFill>
                  <a:prstClr val="black"/>
                </a:solidFill>
                <a:latin typeface="Sanserif"/>
                <a:cs typeface="+mn-cs"/>
              </a:rPr>
              <a:t>the parties’ respective nominees run against each other, and voters decide who should hold office, since the person with the most votes wins.</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14</a:t>
            </a:fld>
            <a:endParaRPr lang="en-US" dirty="0">
              <a:latin typeface="Sanserif"/>
            </a:endParaRPr>
          </a:p>
        </p:txBody>
      </p:sp>
    </p:spTree>
    <p:extLst>
      <p:ext uri="{BB962C8B-B14F-4D97-AF65-F5344CB8AC3E}">
        <p14:creationId xmlns:p14="http://schemas.microsoft.com/office/powerpoint/2010/main" val="278865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43000" y="304800"/>
            <a:ext cx="6858000" cy="1036984"/>
          </a:xfrm>
        </p:spPr>
        <p:txBody>
          <a:bodyPr>
            <a:noAutofit/>
          </a:bodyPr>
          <a:lstStyle/>
          <a:p>
            <a:r>
              <a:rPr lang="en-US" altLang="en-US" dirty="0">
                <a:solidFill>
                  <a:srgbClr val="C30C20"/>
                </a:solidFill>
                <a:latin typeface="Sanserif"/>
                <a:cs typeface="Arial" charset="0"/>
              </a:rPr>
              <a:t>Deciding the Nomination: Caucuses and Primaries </a:t>
            </a:r>
            <a:r>
              <a:rPr lang="en-US" altLang="en-US" sz="1600" dirty="0">
                <a:solidFill>
                  <a:srgbClr val="C30C20"/>
                </a:solidFill>
                <a:latin typeface="Sanserif"/>
                <a:cs typeface="Arial" charset="0"/>
              </a:rPr>
              <a:t>1</a:t>
            </a:r>
            <a:endParaRPr lang="en-US" b="0" noProof="1">
              <a:latin typeface="Sanserif"/>
            </a:endParaRPr>
          </a:p>
        </p:txBody>
      </p:sp>
      <p:sp>
        <p:nvSpPr>
          <p:cNvPr id="9" name="Content Placeholder 2"/>
          <p:cNvSpPr>
            <a:spLocks noGrp="1"/>
          </p:cNvSpPr>
          <p:nvPr>
            <p:ph sz="quarter" idx="20"/>
          </p:nvPr>
        </p:nvSpPr>
        <p:spPr>
          <a:xfrm>
            <a:off x="342900" y="1524000"/>
            <a:ext cx="8191500" cy="5029200"/>
          </a:xfrm>
        </p:spPr>
        <p:txBody>
          <a:bodyPr rIns="0" bIns="0">
            <a:normAutofit/>
          </a:bodyPr>
          <a:lstStyle/>
          <a:p>
            <a:pPr lvl="0" defTabSz="457200">
              <a:spcBef>
                <a:spcPts val="2400"/>
              </a:spcBef>
              <a:spcAft>
                <a:spcPts val="0"/>
              </a:spcAft>
            </a:pPr>
            <a:r>
              <a:rPr lang="en-US" altLang="en-US" i="1" dirty="0">
                <a:solidFill>
                  <a:prstClr val="black"/>
                </a:solidFill>
                <a:latin typeface="Sanserif"/>
                <a:cs typeface="+mn-cs"/>
              </a:rPr>
              <a:t>Which</a:t>
            </a:r>
            <a:r>
              <a:rPr lang="en-US" altLang="en-US" dirty="0">
                <a:solidFill>
                  <a:prstClr val="black"/>
                </a:solidFill>
                <a:latin typeface="Sanserif"/>
                <a:cs typeface="+mn-cs"/>
              </a:rPr>
              <a:t> voters decide a primary election varies greatly from state to state.</a:t>
            </a:r>
          </a:p>
          <a:p>
            <a:pPr lvl="0" defTabSz="457200">
              <a:spcBef>
                <a:spcPts val="2400"/>
              </a:spcBef>
              <a:spcAft>
                <a:spcPts val="0"/>
              </a:spcAft>
            </a:pPr>
            <a:r>
              <a:rPr lang="en-US" altLang="en-US" dirty="0">
                <a:solidFill>
                  <a:prstClr val="black"/>
                </a:solidFill>
                <a:latin typeface="Sanserif"/>
                <a:cs typeface="+mn-cs"/>
              </a:rPr>
              <a:t>In U.S. presidential primaries, voters do not vote directly for the candidate whom they would like their party to nominate.</a:t>
            </a:r>
          </a:p>
          <a:p>
            <a:pPr lvl="0" defTabSz="457200">
              <a:spcBef>
                <a:spcPts val="2400"/>
              </a:spcBef>
              <a:spcAft>
                <a:spcPts val="0"/>
              </a:spcAft>
            </a:pPr>
            <a:r>
              <a:rPr lang="en-US" altLang="en-US" dirty="0">
                <a:solidFill>
                  <a:prstClr val="black"/>
                </a:solidFill>
                <a:latin typeface="Sanserif"/>
                <a:cs typeface="+mn-cs"/>
              </a:rPr>
              <a:t>Instead, the popular vote determines which candidate’s delegates will attend the party’s nominating convention and vote for that party’s nominee.</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15</a:t>
            </a:fld>
            <a:endParaRPr lang="en-US" sz="800" dirty="0">
              <a:latin typeface="Sanserif"/>
            </a:endParaRPr>
          </a:p>
        </p:txBody>
      </p:sp>
    </p:spTree>
    <p:extLst>
      <p:ext uri="{BB962C8B-B14F-4D97-AF65-F5344CB8AC3E}">
        <p14:creationId xmlns:p14="http://schemas.microsoft.com/office/powerpoint/2010/main" val="3263792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0" y="260669"/>
            <a:ext cx="7315200" cy="1110931"/>
          </a:xfrm>
        </p:spPr>
        <p:txBody>
          <a:bodyPr>
            <a:noAutofit/>
          </a:bodyPr>
          <a:lstStyle/>
          <a:p>
            <a:r>
              <a:rPr lang="en-US" altLang="en-US" dirty="0">
                <a:solidFill>
                  <a:srgbClr val="C30C20"/>
                </a:solidFill>
                <a:latin typeface="Sanserif"/>
                <a:cs typeface="Arial" charset="0"/>
              </a:rPr>
              <a:t>Deciding the Nomination: Caucuses and Primaries </a:t>
            </a:r>
            <a:r>
              <a:rPr lang="en-US" altLang="en-US" sz="1600" dirty="0">
                <a:solidFill>
                  <a:srgbClr val="C30C20"/>
                </a:solidFill>
                <a:latin typeface="Sanserif"/>
                <a:cs typeface="Arial" charset="0"/>
              </a:rPr>
              <a:t>2</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Major U.S. parties made reforms to the earlier delegate-selection process after the 1968 Democratic National Convention in Chicago.</a:t>
            </a:r>
          </a:p>
          <a:p>
            <a:pPr lvl="0" defTabSz="457200">
              <a:spcBef>
                <a:spcPts val="2400"/>
              </a:spcBef>
              <a:spcAft>
                <a:spcPts val="0"/>
              </a:spcAft>
            </a:pPr>
            <a:r>
              <a:rPr lang="en-US" altLang="en-US" dirty="0">
                <a:solidFill>
                  <a:prstClr val="black"/>
                </a:solidFill>
                <a:latin typeface="Sanserif"/>
                <a:cs typeface="+mn-cs"/>
              </a:rPr>
              <a:t>Reforms, many of which both the Democratic Party and the Republican Party adopted, significantly increased the influence of party primary voters and caucus attendees.</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16</a:t>
            </a:fld>
            <a:endParaRPr lang="en-US" dirty="0">
              <a:latin typeface="Sanserif"/>
            </a:endParaRPr>
          </a:p>
        </p:txBody>
      </p:sp>
    </p:spTree>
    <p:extLst>
      <p:ext uri="{BB962C8B-B14F-4D97-AF65-F5344CB8AC3E}">
        <p14:creationId xmlns:p14="http://schemas.microsoft.com/office/powerpoint/2010/main" val="4294733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90600" y="381000"/>
            <a:ext cx="6896100" cy="762000"/>
          </a:xfrm>
        </p:spPr>
        <p:txBody>
          <a:bodyPr>
            <a:noAutofit/>
          </a:bodyPr>
          <a:lstStyle/>
          <a:p>
            <a:r>
              <a:rPr lang="en-US" altLang="en-US" dirty="0">
                <a:solidFill>
                  <a:srgbClr val="C30C20"/>
                </a:solidFill>
                <a:latin typeface="Sanserif"/>
                <a:cs typeface="Arial" charset="0"/>
              </a:rPr>
              <a:t>Types of Primary Elections</a:t>
            </a:r>
            <a:endParaRPr lang="en-US" b="0" noProof="1">
              <a:latin typeface="Sanserif"/>
            </a:endParaRPr>
          </a:p>
        </p:txBody>
      </p:sp>
      <p:sp>
        <p:nvSpPr>
          <p:cNvPr id="9" name="Content Placeholder 2"/>
          <p:cNvSpPr>
            <a:spLocks noGrp="1"/>
          </p:cNvSpPr>
          <p:nvPr>
            <p:ph sz="quarter" idx="20"/>
          </p:nvPr>
        </p:nvSpPr>
        <p:spPr>
          <a:xfrm>
            <a:off x="342900" y="1524000"/>
            <a:ext cx="83439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In an </a:t>
            </a:r>
            <a:r>
              <a:rPr lang="en-US" altLang="en-US" b="1" dirty="0">
                <a:solidFill>
                  <a:prstClr val="black"/>
                </a:solidFill>
                <a:latin typeface="Sanserif"/>
                <a:cs typeface="+mn-cs"/>
              </a:rPr>
              <a:t>open primary </a:t>
            </a:r>
            <a:r>
              <a:rPr lang="en-US" altLang="en-US" dirty="0">
                <a:solidFill>
                  <a:prstClr val="black"/>
                </a:solidFill>
                <a:latin typeface="Sanserif"/>
                <a:cs typeface="+mn-cs"/>
              </a:rPr>
              <a:t>election, any registered voter can vote in any party’s primary, as can independent voters not registered with a party.</a:t>
            </a:r>
          </a:p>
          <a:p>
            <a:pPr lvl="0" defTabSz="457200">
              <a:spcBef>
                <a:spcPts val="2400"/>
              </a:spcBef>
              <a:spcAft>
                <a:spcPts val="0"/>
              </a:spcAft>
            </a:pPr>
            <a:r>
              <a:rPr lang="en-US" altLang="en-US" dirty="0">
                <a:solidFill>
                  <a:prstClr val="black"/>
                </a:solidFill>
                <a:latin typeface="Sanserif"/>
                <a:cs typeface="+mn-cs"/>
              </a:rPr>
              <a:t>In a </a:t>
            </a:r>
            <a:r>
              <a:rPr lang="en-US" altLang="en-US" b="1" dirty="0">
                <a:solidFill>
                  <a:prstClr val="black"/>
                </a:solidFill>
                <a:latin typeface="Sanserif"/>
                <a:cs typeface="+mn-cs"/>
              </a:rPr>
              <a:t>closed primary </a:t>
            </a:r>
            <a:r>
              <a:rPr lang="en-US" altLang="en-US" dirty="0">
                <a:solidFill>
                  <a:prstClr val="black"/>
                </a:solidFill>
                <a:latin typeface="Sanserif"/>
                <a:cs typeface="+mn-cs"/>
              </a:rPr>
              <a:t>election, voting in a party’s primary is limited to members of that party.</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17</a:t>
            </a:fld>
            <a:endParaRPr lang="en-US" dirty="0">
              <a:latin typeface="Sanserif"/>
            </a:endParaRPr>
          </a:p>
        </p:txBody>
      </p:sp>
    </p:spTree>
    <p:extLst>
      <p:ext uri="{BB962C8B-B14F-4D97-AF65-F5344CB8AC3E}">
        <p14:creationId xmlns:p14="http://schemas.microsoft.com/office/powerpoint/2010/main" val="630991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152400"/>
            <a:ext cx="8458200" cy="1143000"/>
          </a:xfrm>
        </p:spPr>
        <p:txBody>
          <a:bodyPr>
            <a:noAutofit/>
          </a:bodyPr>
          <a:lstStyle/>
          <a:p>
            <a:r>
              <a:rPr lang="en-US" altLang="en-US" dirty="0">
                <a:solidFill>
                  <a:srgbClr val="C30C20"/>
                </a:solidFill>
                <a:latin typeface="Sanserif"/>
                <a:cs typeface="Arial" charset="0"/>
              </a:rPr>
              <a:t>Presidential Primaries</a:t>
            </a:r>
            <a:endParaRPr lang="en-US"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States determine the timing of primary elections.</a:t>
            </a:r>
          </a:p>
          <a:p>
            <a:pPr lvl="0" defTabSz="457200">
              <a:spcBef>
                <a:spcPts val="2400"/>
              </a:spcBef>
              <a:spcAft>
                <a:spcPts val="0"/>
              </a:spcAft>
            </a:pPr>
            <a:r>
              <a:rPr lang="en-US" altLang="en-US" dirty="0">
                <a:solidFill>
                  <a:prstClr val="black"/>
                </a:solidFill>
                <a:latin typeface="Sanserif"/>
                <a:cs typeface="+mn-cs"/>
              </a:rPr>
              <a:t>Historically, states that held their presidential primaries earlier in the year had a greater say in determining the nominee than did states with later primaries.</a:t>
            </a:r>
          </a:p>
          <a:p>
            <a:pPr lvl="0" defTabSz="457200">
              <a:spcBef>
                <a:spcPts val="2400"/>
              </a:spcBef>
              <a:spcAft>
                <a:spcPts val="0"/>
              </a:spcAft>
            </a:pPr>
            <a:r>
              <a:rPr lang="en-US" altLang="en-US" b="1" dirty="0">
                <a:solidFill>
                  <a:prstClr val="black"/>
                </a:solidFill>
                <a:latin typeface="Sanserif"/>
                <a:cs typeface="+mn-cs"/>
              </a:rPr>
              <a:t>Super Tuesday </a:t>
            </a:r>
            <a:r>
              <a:rPr lang="en-US" altLang="en-US" dirty="0">
                <a:solidFill>
                  <a:prstClr val="black"/>
                </a:solidFill>
                <a:latin typeface="Sanserif"/>
                <a:cs typeface="+mn-cs"/>
              </a:rPr>
              <a:t>is the day in early March on which the most presidential primary elections take place, many of them in southern states.</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18</a:t>
            </a:fld>
            <a:endParaRPr lang="en-US" dirty="0">
              <a:latin typeface="Sanserif"/>
            </a:endParaRPr>
          </a:p>
        </p:txBody>
      </p:sp>
    </p:spTree>
    <p:extLst>
      <p:ext uri="{BB962C8B-B14F-4D97-AF65-F5344CB8AC3E}">
        <p14:creationId xmlns:p14="http://schemas.microsoft.com/office/powerpoint/2010/main" val="39675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5556" y="152400"/>
            <a:ext cx="8458200" cy="1143000"/>
          </a:xfrm>
        </p:spPr>
        <p:txBody>
          <a:bodyPr>
            <a:noAutofit/>
          </a:bodyPr>
          <a:lstStyle/>
          <a:p>
            <a:r>
              <a:rPr lang="en-US" altLang="en-US" dirty="0">
                <a:solidFill>
                  <a:srgbClr val="C30C20"/>
                </a:solidFill>
                <a:latin typeface="Sanserif"/>
                <a:cs typeface="Arial" charset="0"/>
              </a:rPr>
              <a:t>General Elections</a:t>
            </a:r>
            <a:endParaRPr lang="en-US" b="0" noProof="1">
              <a:latin typeface="Sanserif"/>
            </a:endParaRPr>
          </a:p>
        </p:txBody>
      </p:sp>
      <p:sp>
        <p:nvSpPr>
          <p:cNvPr id="9" name="Content Placeholder 2"/>
          <p:cNvSpPr>
            <a:spLocks noGrp="1"/>
          </p:cNvSpPr>
          <p:nvPr>
            <p:ph sz="quarter" idx="20"/>
          </p:nvPr>
        </p:nvSpPr>
        <p:spPr>
          <a:xfrm>
            <a:off x="342900" y="1524000"/>
            <a:ext cx="8283512"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Most general elections are held on the first Tuesday after the first Monday in November.</a:t>
            </a:r>
          </a:p>
          <a:p>
            <a:pPr marL="290513" lvl="1" indent="-285750" defTabSz="457200">
              <a:spcBef>
                <a:spcPct val="20000"/>
              </a:spcBef>
              <a:spcAft>
                <a:spcPts val="0"/>
              </a:spcAft>
            </a:pPr>
            <a:r>
              <a:rPr lang="en-US" altLang="en-US" dirty="0">
                <a:solidFill>
                  <a:prstClr val="black"/>
                </a:solidFill>
                <a:latin typeface="Sanserif"/>
                <a:cs typeface="+mn-cs"/>
              </a:rPr>
              <a:t>General elections for Congress and most state legislatures feature a winner-take-all system.</a:t>
            </a:r>
          </a:p>
          <a:p>
            <a:pPr lvl="0" defTabSz="457200">
              <a:spcBef>
                <a:spcPts val="2400"/>
              </a:spcBef>
              <a:spcAft>
                <a:spcPts val="0"/>
              </a:spcAft>
            </a:pPr>
            <a:r>
              <a:rPr lang="en-US" altLang="en-US" dirty="0">
                <a:solidFill>
                  <a:prstClr val="black"/>
                </a:solidFill>
                <a:latin typeface="Sanserif"/>
                <a:cs typeface="+mn-cs"/>
              </a:rPr>
              <a:t>Some states require a </a:t>
            </a:r>
            <a:r>
              <a:rPr lang="en-US" altLang="en-US" b="1" dirty="0">
                <a:solidFill>
                  <a:prstClr val="black"/>
                </a:solidFill>
                <a:latin typeface="Sanserif"/>
                <a:cs typeface="+mn-cs"/>
              </a:rPr>
              <a:t>runoff election </a:t>
            </a:r>
            <a:r>
              <a:rPr lang="en-US" altLang="en-US" dirty="0">
                <a:solidFill>
                  <a:prstClr val="black"/>
                </a:solidFill>
                <a:latin typeface="Sanserif"/>
                <a:cs typeface="+mn-cs"/>
              </a:rPr>
              <a:t>when no candidate receives the majority of the votes cast.</a:t>
            </a:r>
          </a:p>
          <a:p>
            <a:pPr lvl="0" defTabSz="457200">
              <a:spcBef>
                <a:spcPts val="2400"/>
              </a:spcBef>
              <a:spcAft>
                <a:spcPts val="0"/>
              </a:spcAft>
            </a:pPr>
            <a:r>
              <a:rPr lang="en-US" altLang="en-US" dirty="0">
                <a:solidFill>
                  <a:prstClr val="black"/>
                </a:solidFill>
                <a:latin typeface="Sanserif"/>
                <a:cs typeface="+mn-cs"/>
              </a:rPr>
              <a:t>In an </a:t>
            </a:r>
            <a:r>
              <a:rPr lang="en-US" altLang="en-US" b="1" dirty="0">
                <a:solidFill>
                  <a:prstClr val="black"/>
                </a:solidFill>
                <a:latin typeface="Sanserif"/>
                <a:cs typeface="+mn-cs"/>
              </a:rPr>
              <a:t>instant runoff election </a:t>
            </a:r>
            <a:r>
              <a:rPr lang="en-US" altLang="en-US" dirty="0">
                <a:solidFill>
                  <a:prstClr val="black"/>
                </a:solidFill>
                <a:latin typeface="Sanserif"/>
                <a:cs typeface="+mn-cs"/>
              </a:rPr>
              <a:t>voters rank candidates in order of preference.</a:t>
            </a:r>
          </a:p>
          <a:p>
            <a:pPr marL="290513" lvl="1" indent="-285750" defTabSz="457200">
              <a:spcBef>
                <a:spcPct val="20000"/>
              </a:spcBef>
              <a:spcAft>
                <a:spcPts val="0"/>
              </a:spcAft>
            </a:pPr>
            <a:r>
              <a:rPr lang="en-US" altLang="en-US" dirty="0">
                <a:solidFill>
                  <a:prstClr val="black"/>
                </a:solidFill>
                <a:latin typeface="Sanserif"/>
                <a:cs typeface="+mn-cs"/>
              </a:rPr>
              <a:t>If no one candidate receives a majority of the vote, the last-place vote-getter is eliminated and the votes are recalculated.</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19</a:t>
            </a:fld>
            <a:endParaRPr lang="en-US" sz="800" dirty="0">
              <a:latin typeface="Sanserif"/>
            </a:endParaRPr>
          </a:p>
        </p:txBody>
      </p:sp>
    </p:spTree>
    <p:extLst>
      <p:ext uri="{BB962C8B-B14F-4D97-AF65-F5344CB8AC3E}">
        <p14:creationId xmlns:p14="http://schemas.microsoft.com/office/powerpoint/2010/main" val="248815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71700" y="198784"/>
            <a:ext cx="4838700" cy="1143000"/>
          </a:xfrm>
        </p:spPr>
        <p:txBody>
          <a:bodyPr>
            <a:noAutofit/>
          </a:bodyPr>
          <a:lstStyle/>
          <a:p>
            <a:r>
              <a:rPr lang="en-US" dirty="0">
                <a:solidFill>
                  <a:srgbClr val="C30C20"/>
                </a:solidFill>
                <a:latin typeface="Sanserif"/>
                <a:cs typeface="+mj-cs"/>
              </a:rPr>
              <a:t>The Importance of Fair, Independent Elections</a:t>
            </a:r>
            <a:endParaRPr lang="en-US" b="0" noProof="1">
              <a:latin typeface="Sanserif"/>
            </a:endParaRPr>
          </a:p>
        </p:txBody>
      </p:sp>
      <p:sp>
        <p:nvSpPr>
          <p:cNvPr id="9" name="Content Placeholder 2"/>
          <p:cNvSpPr>
            <a:spLocks noGrp="1"/>
          </p:cNvSpPr>
          <p:nvPr>
            <p:ph sz="quarter" idx="20"/>
          </p:nvPr>
        </p:nvSpPr>
        <p:spPr>
          <a:xfrm>
            <a:off x="342900" y="1524000"/>
            <a:ext cx="7962900" cy="4800600"/>
          </a:xfrm>
        </p:spPr>
        <p:txBody>
          <a:bodyPr/>
          <a:lstStyle/>
          <a:p>
            <a:pPr lvl="0" defTabSz="457200">
              <a:spcBef>
                <a:spcPts val="2400"/>
              </a:spcBef>
              <a:spcAft>
                <a:spcPts val="0"/>
              </a:spcAft>
            </a:pPr>
            <a:r>
              <a:rPr lang="en-US" dirty="0">
                <a:solidFill>
                  <a:prstClr val="black"/>
                </a:solidFill>
                <a:latin typeface="Sanserif"/>
                <a:cs typeface="+mn-cs"/>
              </a:rPr>
              <a:t>In 2017, a jointly issued report stated that with “high confidence” that the Russian government had conducted a sophisticated campaign to influence the 2016 presidential election.</a:t>
            </a:r>
          </a:p>
          <a:p>
            <a:pPr lvl="0" defTabSz="457200">
              <a:spcBef>
                <a:spcPts val="2400"/>
              </a:spcBef>
              <a:spcAft>
                <a:spcPts val="0"/>
              </a:spcAft>
            </a:pPr>
            <a:r>
              <a:rPr lang="en-US" dirty="0">
                <a:solidFill>
                  <a:prstClr val="black"/>
                </a:solidFill>
                <a:latin typeface="Sanserif"/>
                <a:cs typeface="+mn-cs"/>
              </a:rPr>
              <a:t>Both Facebook and Twitter identified related posts.</a:t>
            </a:r>
          </a:p>
          <a:p>
            <a:pPr marL="290513" lvl="1" indent="-285750" defTabSz="457200">
              <a:spcBef>
                <a:spcPct val="20000"/>
              </a:spcBef>
              <a:spcAft>
                <a:spcPts val="0"/>
              </a:spcAft>
            </a:pPr>
            <a:r>
              <a:rPr lang="en-US" dirty="0">
                <a:solidFill>
                  <a:prstClr val="black"/>
                </a:solidFill>
                <a:latin typeface="Sanserif"/>
                <a:cs typeface="+mn-cs"/>
              </a:rPr>
              <a:t>Twitter posts alone reached more than 677,775 Americans before the election.</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2</a:t>
            </a:fld>
            <a:endParaRPr lang="en-US" sz="800" dirty="0">
              <a:latin typeface="Sanserif"/>
            </a:endParaRPr>
          </a:p>
        </p:txBody>
      </p:sp>
    </p:spTree>
    <p:extLst>
      <p:ext uri="{BB962C8B-B14F-4D97-AF65-F5344CB8AC3E}">
        <p14:creationId xmlns:p14="http://schemas.microsoft.com/office/powerpoint/2010/main" val="122089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115300" cy="1143000"/>
          </a:xfrm>
        </p:spPr>
        <p:txBody>
          <a:bodyPr>
            <a:noAutofit/>
          </a:bodyPr>
          <a:lstStyle/>
          <a:p>
            <a:r>
              <a:rPr lang="en-US" altLang="en-US" dirty="0">
                <a:solidFill>
                  <a:srgbClr val="C30C20"/>
                </a:solidFill>
                <a:latin typeface="Sanserif"/>
                <a:cs typeface="Arial" charset="0"/>
              </a:rPr>
              <a:t>Referendum, Initiative, and Recall</a:t>
            </a:r>
            <a:endParaRPr lang="en-US" b="0" noProof="1">
              <a:latin typeface="Sanserif"/>
            </a:endParaRPr>
          </a:p>
        </p:txBody>
      </p:sp>
      <p:sp>
        <p:nvSpPr>
          <p:cNvPr id="9" name="Content Placeholder 2"/>
          <p:cNvSpPr>
            <a:spLocks noGrp="1"/>
          </p:cNvSpPr>
          <p:nvPr>
            <p:ph sz="quarter" idx="20"/>
          </p:nvPr>
        </p:nvSpPr>
        <p:spPr>
          <a:xfrm>
            <a:off x="342900" y="1524000"/>
            <a:ext cx="8191500" cy="5029200"/>
          </a:xfrm>
        </p:spPr>
        <p:txBody>
          <a:bodyPr rIns="0">
            <a:normAutofit lnSpcReduction="10000"/>
          </a:bodyPr>
          <a:lstStyle/>
          <a:p>
            <a:pPr lvl="0" defTabSz="457200">
              <a:spcBef>
                <a:spcPts val="2400"/>
              </a:spcBef>
              <a:spcAft>
                <a:spcPts val="0"/>
              </a:spcAft>
            </a:pPr>
            <a:r>
              <a:rPr lang="en-US" altLang="en-US" b="1" dirty="0">
                <a:solidFill>
                  <a:prstClr val="black"/>
                </a:solidFill>
                <a:latin typeface="Sanserif"/>
                <a:cs typeface="+mn-cs"/>
              </a:rPr>
              <a:t>Referendum</a:t>
            </a:r>
            <a:r>
              <a:rPr lang="en-US" altLang="en-US" dirty="0">
                <a:solidFill>
                  <a:prstClr val="black"/>
                </a:solidFill>
                <a:latin typeface="Sanserif"/>
                <a:cs typeface="+mn-cs"/>
              </a:rPr>
              <a:t>: an election in which voters in a state can vote for or against a measure proposed by the state legislature.</a:t>
            </a:r>
          </a:p>
          <a:p>
            <a:pPr lvl="0" defTabSz="457200">
              <a:spcBef>
                <a:spcPts val="1800"/>
              </a:spcBef>
              <a:spcAft>
                <a:spcPts val="0"/>
              </a:spcAft>
            </a:pPr>
            <a:r>
              <a:rPr lang="en-US" altLang="en-US" b="1" dirty="0">
                <a:solidFill>
                  <a:prstClr val="black"/>
                </a:solidFill>
                <a:latin typeface="Sanserif"/>
                <a:cs typeface="+mn-cs"/>
              </a:rPr>
              <a:t>Initiative</a:t>
            </a:r>
            <a:r>
              <a:rPr lang="en-US" altLang="en-US" dirty="0">
                <a:solidFill>
                  <a:prstClr val="black"/>
                </a:solidFill>
                <a:latin typeface="Sanserif"/>
                <a:cs typeface="+mn-cs"/>
              </a:rPr>
              <a:t>: a citizen-sponsored proposal that can result in new or amended legislation or a state constitutional amendment.</a:t>
            </a:r>
          </a:p>
          <a:p>
            <a:pPr lvl="0" defTabSz="457200">
              <a:spcBef>
                <a:spcPts val="1800"/>
              </a:spcBef>
              <a:spcAft>
                <a:spcPts val="0"/>
              </a:spcAft>
            </a:pPr>
            <a:r>
              <a:rPr lang="en-US" altLang="en-US" b="1" dirty="0">
                <a:solidFill>
                  <a:prstClr val="black"/>
                </a:solidFill>
                <a:latin typeface="Sanserif"/>
                <a:cs typeface="+mn-cs"/>
              </a:rPr>
              <a:t>Proposition</a:t>
            </a:r>
            <a:r>
              <a:rPr lang="en-US" altLang="en-US" dirty="0">
                <a:solidFill>
                  <a:prstClr val="black"/>
                </a:solidFill>
                <a:latin typeface="Sanserif"/>
                <a:cs typeface="+mn-cs"/>
              </a:rPr>
              <a:t>: a proposed measure placed on the ballot of an </a:t>
            </a:r>
            <a:r>
              <a:rPr lang="en-US" dirty="0">
                <a:solidFill>
                  <a:prstClr val="black"/>
                </a:solidFill>
                <a:latin typeface="Sanserif"/>
                <a:cs typeface="+mn-cs"/>
              </a:rPr>
              <a:t>initiative </a:t>
            </a:r>
            <a:r>
              <a:rPr lang="en-US" altLang="en-US" dirty="0">
                <a:solidFill>
                  <a:prstClr val="black"/>
                </a:solidFill>
                <a:latin typeface="Sanserif"/>
                <a:cs typeface="+mn-cs"/>
              </a:rPr>
              <a:t>election.</a:t>
            </a:r>
          </a:p>
          <a:p>
            <a:pPr lvl="0" defTabSz="457200">
              <a:spcBef>
                <a:spcPts val="1800"/>
              </a:spcBef>
              <a:spcAft>
                <a:spcPts val="0"/>
              </a:spcAft>
            </a:pPr>
            <a:r>
              <a:rPr lang="en-US" altLang="en-US" b="1" dirty="0">
                <a:solidFill>
                  <a:prstClr val="black"/>
                </a:solidFill>
                <a:latin typeface="Sanserif"/>
                <a:cs typeface="+mn-cs"/>
              </a:rPr>
              <a:t>Recall </a:t>
            </a:r>
            <a:r>
              <a:rPr lang="en-US" altLang="en-US" dirty="0">
                <a:solidFill>
                  <a:prstClr val="black"/>
                </a:solidFill>
                <a:latin typeface="Sanserif"/>
                <a:cs typeface="+mn-cs"/>
              </a:rPr>
              <a:t>election: allows voters to cut short an officeholder’s term of office.</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20</a:t>
            </a:fld>
            <a:endParaRPr lang="en-US" dirty="0">
              <a:latin typeface="Sanserif"/>
            </a:endParaRPr>
          </a:p>
        </p:txBody>
      </p:sp>
    </p:spTree>
    <p:extLst>
      <p:ext uri="{BB962C8B-B14F-4D97-AF65-F5344CB8AC3E}">
        <p14:creationId xmlns:p14="http://schemas.microsoft.com/office/powerpoint/2010/main" val="263609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82844" y="152400"/>
            <a:ext cx="4446556" cy="1143000"/>
          </a:xfrm>
        </p:spPr>
        <p:txBody>
          <a:bodyPr>
            <a:noAutofit/>
          </a:bodyPr>
          <a:lstStyle/>
          <a:p>
            <a:r>
              <a:rPr lang="en-US" altLang="en-US" dirty="0">
                <a:solidFill>
                  <a:srgbClr val="C30C20"/>
                </a:solidFill>
                <a:latin typeface="Sanserif"/>
                <a:cs typeface="+mj-cs"/>
              </a:rPr>
              <a:t>The Nature of Political Campaigns Today</a:t>
            </a:r>
            <a:endParaRPr lang="en-US" b="0" noProof="1">
              <a:latin typeface="Sanserif"/>
            </a:endParaRPr>
          </a:p>
        </p:txBody>
      </p:sp>
      <p:sp>
        <p:nvSpPr>
          <p:cNvPr id="9" name="Content Placeholder 2"/>
          <p:cNvSpPr>
            <a:spLocks noGrp="1"/>
          </p:cNvSpPr>
          <p:nvPr>
            <p:ph sz="quarter" idx="20"/>
          </p:nvPr>
        </p:nvSpPr>
        <p:spPr>
          <a:xfrm>
            <a:off x="342900" y="1524000"/>
            <a:ext cx="8283512"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Campaigns today are different from the campaigns of the 1980s or even the early 1990s.</a:t>
            </a:r>
          </a:p>
          <a:p>
            <a:pPr lvl="0" defTabSz="457200">
              <a:spcBef>
                <a:spcPts val="2400"/>
              </a:spcBef>
              <a:spcAft>
                <a:spcPts val="0"/>
              </a:spcAft>
            </a:pPr>
            <a:r>
              <a:rPr lang="en-US" altLang="en-US" dirty="0">
                <a:solidFill>
                  <a:prstClr val="black"/>
                </a:solidFill>
                <a:latin typeface="Sanserif"/>
                <a:cs typeface="+mn-cs"/>
              </a:rPr>
              <a:t>Main reasons for the changes.</a:t>
            </a:r>
          </a:p>
          <a:p>
            <a:pPr marL="290513" lvl="1" indent="-285750" defTabSz="457200">
              <a:spcBef>
                <a:spcPct val="20000"/>
              </a:spcBef>
              <a:spcAft>
                <a:spcPts val="0"/>
              </a:spcAft>
            </a:pPr>
            <a:r>
              <a:rPr lang="en-US" altLang="en-US" dirty="0">
                <a:solidFill>
                  <a:prstClr val="black"/>
                </a:solidFill>
                <a:latin typeface="Sanserif"/>
                <a:cs typeface="+mn-cs"/>
              </a:rPr>
              <a:t>Professionalization of campaign staffs.</a:t>
            </a:r>
          </a:p>
          <a:p>
            <a:pPr marL="290513" lvl="1" indent="-285750" defTabSz="457200">
              <a:spcBef>
                <a:spcPct val="20000"/>
              </a:spcBef>
              <a:spcAft>
                <a:spcPts val="0"/>
              </a:spcAft>
            </a:pPr>
            <a:r>
              <a:rPr lang="en-US" altLang="en-US" dirty="0">
                <a:solidFill>
                  <a:prstClr val="black"/>
                </a:solidFill>
                <a:latin typeface="Sanserif"/>
                <a:cs typeface="+mn-cs"/>
              </a:rPr>
              <a:t>Dramatically expanded role of the media, the Internet, and social media and digital technologies.</a:t>
            </a:r>
          </a:p>
          <a:p>
            <a:pPr marL="290513" lvl="1" indent="-285750" defTabSz="457200">
              <a:spcBef>
                <a:spcPct val="20000"/>
              </a:spcBef>
              <a:spcAft>
                <a:spcPts val="0"/>
              </a:spcAft>
            </a:pPr>
            <a:r>
              <a:rPr lang="en-US" altLang="en-US" dirty="0">
                <a:solidFill>
                  <a:prstClr val="black"/>
                </a:solidFill>
                <a:latin typeface="Sanserif"/>
                <a:cs typeface="+mn-cs"/>
              </a:rPr>
              <a:t>Changing nature of campaign finance.</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21</a:t>
            </a:fld>
            <a:endParaRPr lang="en-US" dirty="0">
              <a:latin typeface="Sanserif"/>
            </a:endParaRPr>
          </a:p>
        </p:txBody>
      </p:sp>
    </p:spTree>
    <p:extLst>
      <p:ext uri="{BB962C8B-B14F-4D97-AF65-F5344CB8AC3E}">
        <p14:creationId xmlns:p14="http://schemas.microsoft.com/office/powerpoint/2010/main" val="50757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49412" y="152400"/>
            <a:ext cx="4632388" cy="1143000"/>
          </a:xfrm>
        </p:spPr>
        <p:txBody>
          <a:bodyPr>
            <a:noAutofit/>
          </a:bodyPr>
          <a:lstStyle/>
          <a:p>
            <a:r>
              <a:rPr lang="en-US" altLang="en-US" dirty="0">
                <a:solidFill>
                  <a:srgbClr val="C30C20"/>
                </a:solidFill>
                <a:latin typeface="Sanserif"/>
                <a:cs typeface="Arial" charset="0"/>
              </a:rPr>
              <a:t>The Professionalization of Political Campaigns</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One of the most significant changes in the conduct of campaigns is the rise of the </a:t>
            </a:r>
            <a:r>
              <a:rPr lang="en-US" altLang="en-US" b="1" dirty="0">
                <a:solidFill>
                  <a:prstClr val="black"/>
                </a:solidFill>
                <a:latin typeface="Sanserif"/>
                <a:cs typeface="+mn-cs"/>
              </a:rPr>
              <a:t>campaign consultant</a:t>
            </a:r>
            <a:r>
              <a:rPr lang="en-US" altLang="en-US" dirty="0">
                <a:solidFill>
                  <a:prstClr val="black"/>
                </a:solidFill>
                <a:latin typeface="Sanserif"/>
                <a:cs typeface="+mn-cs"/>
              </a:rPr>
              <a:t>.</a:t>
            </a:r>
          </a:p>
          <a:p>
            <a:pPr marL="290513" lvl="1" indent="-285750" defTabSz="457200">
              <a:spcBef>
                <a:spcPct val="20000"/>
              </a:spcBef>
              <a:spcAft>
                <a:spcPts val="0"/>
              </a:spcAft>
            </a:pPr>
            <a:r>
              <a:rPr lang="en-US" altLang="en-US" dirty="0">
                <a:solidFill>
                  <a:prstClr val="black"/>
                </a:solidFill>
                <a:latin typeface="Sanserif"/>
                <a:cs typeface="+mn-cs"/>
              </a:rPr>
              <a:t>Paid professional who specializes in the overall management of political campaigns or an aspect of campaigns, such as fund-raising or advertising.</a:t>
            </a:r>
          </a:p>
          <a:p>
            <a:pPr lvl="0" defTabSz="457200">
              <a:spcBef>
                <a:spcPts val="2400"/>
              </a:spcBef>
              <a:spcAft>
                <a:spcPts val="0"/>
              </a:spcAft>
            </a:pPr>
            <a:r>
              <a:rPr lang="en-US" altLang="en-US" dirty="0">
                <a:solidFill>
                  <a:prstClr val="black"/>
                </a:solidFill>
                <a:latin typeface="Sanserif"/>
                <a:cs typeface="+mn-cs"/>
              </a:rPr>
              <a:t>Key campaign professionals include the </a:t>
            </a:r>
            <a:r>
              <a:rPr lang="en-US" altLang="en-US" b="1" dirty="0">
                <a:solidFill>
                  <a:prstClr val="black"/>
                </a:solidFill>
                <a:latin typeface="Sanserif"/>
                <a:cs typeface="+mn-cs"/>
              </a:rPr>
              <a:t>campaign manager</a:t>
            </a:r>
            <a:r>
              <a:rPr lang="en-US" altLang="en-US" dirty="0">
                <a:solidFill>
                  <a:prstClr val="black"/>
                </a:solidFill>
                <a:latin typeface="Sanserif"/>
                <a:cs typeface="+mn-cs"/>
              </a:rPr>
              <a:t>, the pollster, the </a:t>
            </a:r>
            <a:r>
              <a:rPr lang="en-US" altLang="en-US" b="1" dirty="0">
                <a:solidFill>
                  <a:prstClr val="black"/>
                </a:solidFill>
                <a:latin typeface="Sanserif"/>
                <a:cs typeface="+mn-cs"/>
              </a:rPr>
              <a:t>finance director</a:t>
            </a:r>
            <a:r>
              <a:rPr lang="en-US" altLang="en-US" dirty="0">
                <a:solidFill>
                  <a:prstClr val="black"/>
                </a:solidFill>
                <a:latin typeface="Sanserif"/>
                <a:cs typeface="+mn-cs"/>
              </a:rPr>
              <a:t>, and the </a:t>
            </a:r>
            <a:r>
              <a:rPr lang="en-US" altLang="en-US" b="1" dirty="0">
                <a:solidFill>
                  <a:prstClr val="black"/>
                </a:solidFill>
                <a:latin typeface="Sanserif"/>
                <a:cs typeface="+mn-cs"/>
              </a:rPr>
              <a:t>media consultant</a:t>
            </a:r>
            <a:r>
              <a:rPr lang="en-US" altLang="en-US" dirty="0">
                <a:solidFill>
                  <a:prstClr val="black"/>
                </a:solidFill>
                <a:latin typeface="Sanserif"/>
                <a:cs typeface="+mn-cs"/>
              </a:rPr>
              <a:t>.</a:t>
            </a:r>
          </a:p>
          <a:p>
            <a:pPr marL="290513" lvl="1" indent="-285750" defTabSz="457200">
              <a:spcBef>
                <a:spcPct val="20000"/>
              </a:spcBef>
              <a:spcAft>
                <a:spcPts val="0"/>
              </a:spcAft>
            </a:pPr>
            <a:r>
              <a:rPr lang="en-US" altLang="en-US" dirty="0">
                <a:solidFill>
                  <a:prstClr val="black"/>
                </a:solidFill>
                <a:latin typeface="Sanserif"/>
                <a:cs typeface="+mn-cs"/>
              </a:rPr>
              <a:t>Among other responsibilities, the campaign manager develops the overall </a:t>
            </a:r>
            <a:r>
              <a:rPr lang="en-US" altLang="en-US" b="1" dirty="0">
                <a:solidFill>
                  <a:prstClr val="black"/>
                </a:solidFill>
                <a:latin typeface="Sanserif"/>
                <a:cs typeface="+mn-cs"/>
              </a:rPr>
              <a:t>campaign strategy </a:t>
            </a:r>
            <a:r>
              <a:rPr lang="en-US" altLang="en-US" dirty="0">
                <a:solidFill>
                  <a:prstClr val="black"/>
                </a:solidFill>
                <a:latin typeface="Sanserif"/>
                <a:cs typeface="+mn-cs"/>
              </a:rPr>
              <a:t>and a </a:t>
            </a:r>
            <a:r>
              <a:rPr lang="en-US" altLang="en-US" b="1" dirty="0">
                <a:solidFill>
                  <a:prstClr val="black"/>
                </a:solidFill>
                <a:latin typeface="Sanserif"/>
                <a:cs typeface="+mn-cs"/>
              </a:rPr>
              <a:t>GOTV</a:t>
            </a:r>
            <a:r>
              <a:rPr lang="en-US" altLang="en-US" dirty="0">
                <a:solidFill>
                  <a:prstClr val="black"/>
                </a:solidFill>
                <a:latin typeface="Sanserif"/>
                <a:cs typeface="+mn-cs"/>
              </a:rPr>
              <a:t> (get out the vote) strategy.</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22</a:t>
            </a:fld>
            <a:endParaRPr lang="en-US" dirty="0">
              <a:latin typeface="Sanserif"/>
            </a:endParaRPr>
          </a:p>
        </p:txBody>
      </p:sp>
    </p:spTree>
    <p:extLst>
      <p:ext uri="{BB962C8B-B14F-4D97-AF65-F5344CB8AC3E}">
        <p14:creationId xmlns:p14="http://schemas.microsoft.com/office/powerpoint/2010/main" val="1872186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58919" y="274420"/>
            <a:ext cx="6589681" cy="1143000"/>
          </a:xfrm>
        </p:spPr>
        <p:txBody>
          <a:bodyPr>
            <a:noAutofit/>
          </a:bodyPr>
          <a:lstStyle/>
          <a:p>
            <a:r>
              <a:rPr lang="en-US" altLang="en-US" dirty="0">
                <a:solidFill>
                  <a:srgbClr val="C30C20"/>
                </a:solidFill>
                <a:latin typeface="Sanserif"/>
                <a:cs typeface="Arial" charset="0"/>
              </a:rPr>
              <a:t>The Media: Transforming Political Campaigns</a:t>
            </a:r>
            <a:endParaRPr lang="en-US" b="0" noProof="1">
              <a:latin typeface="Sanserif"/>
            </a:endParaRPr>
          </a:p>
        </p:txBody>
      </p:sp>
      <p:sp>
        <p:nvSpPr>
          <p:cNvPr id="8" name="Content Placeholder 2">
            <a:extLst>
              <a:ext uri="{FF2B5EF4-FFF2-40B4-BE49-F238E27FC236}">
                <a16:creationId xmlns:a16="http://schemas.microsoft.com/office/drawing/2014/main" id="{9BAABF93-E1EC-4550-8163-90ABC25B229A}"/>
              </a:ext>
            </a:extLst>
          </p:cNvPr>
          <p:cNvSpPr>
            <a:spLocks noGrp="1"/>
          </p:cNvSpPr>
          <p:nvPr>
            <p:ph sz="quarter" idx="20"/>
          </p:nvPr>
        </p:nvSpPr>
        <p:spPr>
          <a:xfrm>
            <a:off x="457200" y="1600198"/>
            <a:ext cx="8229600" cy="4724401"/>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Calibri"/>
                <a:ea typeface="+mn-ea"/>
                <a:cs typeface="+mn-cs"/>
              </a:rPr>
              <a:t>Today, with the presence everywhere of the media in all forms—television, Internet news sites, blogs, Twitter, radio, podcasts, newspapers, magazines—citizens’ access to information is unprecedented.</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Calibri"/>
                <a:ea typeface="+mn-ea"/>
                <a:cs typeface="+mn-cs"/>
              </a:rPr>
              <a:t>Given the abundance of information disseminated today, and in light of its diverse and sometimes questionable sources, engaged citizens have a greater responsibility to be discerning consumers of the news.</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23</a:t>
            </a:fld>
            <a:endParaRPr lang="en-US" dirty="0">
              <a:latin typeface="Sanserif"/>
            </a:endParaRPr>
          </a:p>
        </p:txBody>
      </p:sp>
    </p:spTree>
    <p:extLst>
      <p:ext uri="{BB962C8B-B14F-4D97-AF65-F5344CB8AC3E}">
        <p14:creationId xmlns:p14="http://schemas.microsoft.com/office/powerpoint/2010/main" val="1368704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33500" y="198784"/>
            <a:ext cx="6134100" cy="1143000"/>
          </a:xfrm>
        </p:spPr>
        <p:txBody>
          <a:bodyPr>
            <a:noAutofit/>
          </a:bodyPr>
          <a:lstStyle/>
          <a:p>
            <a:r>
              <a:rPr lang="en-US" altLang="en-US" dirty="0">
                <a:solidFill>
                  <a:srgbClr val="C30C20"/>
                </a:solidFill>
                <a:latin typeface="Sanserif"/>
                <a:cs typeface="+mj-cs"/>
              </a:rPr>
              <a:t>Revolutionizing the Campaign: New Technologies</a:t>
            </a:r>
            <a:endParaRPr lang="en-US" b="0" noProof="1">
              <a:latin typeface="Sanserif"/>
            </a:endParaRPr>
          </a:p>
        </p:txBody>
      </p:sp>
      <p:sp>
        <p:nvSpPr>
          <p:cNvPr id="9" name="Content Placeholder 2"/>
          <p:cNvSpPr>
            <a:spLocks noGrp="1"/>
          </p:cNvSpPr>
          <p:nvPr>
            <p:ph sz="quarter" idx="20"/>
          </p:nvPr>
        </p:nvSpPr>
        <p:spPr>
          <a:xfrm>
            <a:off x="342900" y="1524000"/>
            <a:ext cx="82677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New technologies have dramatically changed the conduct of political campaigns in recent years.</a:t>
            </a:r>
          </a:p>
          <a:p>
            <a:pPr lvl="0" defTabSz="457200">
              <a:spcBef>
                <a:spcPts val="2400"/>
              </a:spcBef>
              <a:spcAft>
                <a:spcPts val="0"/>
              </a:spcAft>
            </a:pPr>
            <a:r>
              <a:rPr lang="en-US" altLang="en-US" dirty="0">
                <a:solidFill>
                  <a:prstClr val="black"/>
                </a:solidFill>
                <a:latin typeface="Sanserif"/>
                <a:cs typeface="+mn-cs"/>
              </a:rPr>
              <a:t>Through Zoom Town Halls, texting, tweeting, Instagram, YouTube, and webchatting, candidates can use technologies to communicate with voters, mobilize supporters, and interact with the media.</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24</a:t>
            </a:fld>
            <a:endParaRPr lang="en-US" dirty="0">
              <a:latin typeface="Sanserif"/>
            </a:endParaRPr>
          </a:p>
        </p:txBody>
      </p:sp>
    </p:spTree>
    <p:extLst>
      <p:ext uri="{BB962C8B-B14F-4D97-AF65-F5344CB8AC3E}">
        <p14:creationId xmlns:p14="http://schemas.microsoft.com/office/powerpoint/2010/main" val="5078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87262" y="304799"/>
            <a:ext cx="8458200" cy="899373"/>
          </a:xfrm>
        </p:spPr>
        <p:txBody>
          <a:bodyPr>
            <a:noAutofit/>
          </a:bodyPr>
          <a:lstStyle/>
          <a:p>
            <a:r>
              <a:rPr lang="en-US" altLang="en-US" dirty="0">
                <a:solidFill>
                  <a:srgbClr val="C30C20"/>
                </a:solidFill>
                <a:latin typeface="Sanserif"/>
                <a:cs typeface="+mj-cs"/>
              </a:rPr>
              <a:t>Presidential Campaigns</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In presidential election years, nonstop campaigning affords ample opportunities for the public to learn about the candidates and their positions.</a:t>
            </a:r>
          </a:p>
          <a:p>
            <a:pPr lvl="0" defTabSz="457200">
              <a:spcBef>
                <a:spcPts val="2400"/>
              </a:spcBef>
              <a:spcAft>
                <a:spcPts val="0"/>
              </a:spcAft>
            </a:pPr>
            <a:r>
              <a:rPr lang="en-US" altLang="en-US" dirty="0">
                <a:solidFill>
                  <a:prstClr val="black"/>
                </a:solidFill>
                <a:latin typeface="Sanserif"/>
                <a:cs typeface="+mn-cs"/>
              </a:rPr>
              <a:t>Campaigns also provide avenues for participation by the people.</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25</a:t>
            </a:fld>
            <a:endParaRPr lang="en-US" sz="800" dirty="0">
              <a:latin typeface="Sanserif"/>
            </a:endParaRPr>
          </a:p>
        </p:txBody>
      </p:sp>
    </p:spTree>
    <p:extLst>
      <p:ext uri="{BB962C8B-B14F-4D97-AF65-F5344CB8AC3E}">
        <p14:creationId xmlns:p14="http://schemas.microsoft.com/office/powerpoint/2010/main" val="2543811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0700" y="198784"/>
            <a:ext cx="5372100" cy="1143000"/>
          </a:xfrm>
        </p:spPr>
        <p:txBody>
          <a:bodyPr>
            <a:noAutofit/>
          </a:bodyPr>
          <a:lstStyle/>
          <a:p>
            <a:r>
              <a:rPr lang="en-US" altLang="en-US" dirty="0">
                <a:solidFill>
                  <a:srgbClr val="C30C20"/>
                </a:solidFill>
                <a:latin typeface="Sanserif"/>
                <a:cs typeface="Arial" charset="0"/>
              </a:rPr>
              <a:t>Party Conventions and the General Election Campaign</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bIns="0">
            <a:normAutofit/>
          </a:bodyPr>
          <a:lstStyle/>
          <a:p>
            <a:pPr lvl="0" defTabSz="457200">
              <a:spcBef>
                <a:spcPts val="2400"/>
              </a:spcBef>
              <a:spcAft>
                <a:spcPts val="0"/>
              </a:spcAft>
            </a:pPr>
            <a:r>
              <a:rPr lang="en-US" altLang="en-US" dirty="0">
                <a:solidFill>
                  <a:prstClr val="black"/>
                </a:solidFill>
                <a:latin typeface="Sanserif"/>
                <a:cs typeface="+mn-cs"/>
              </a:rPr>
              <a:t>Political parties hold conventions in presidential election years to select their party’s nominee for president of the United States.</a:t>
            </a:r>
          </a:p>
          <a:p>
            <a:pPr lvl="0" defTabSz="457200">
              <a:spcBef>
                <a:spcPts val="2400"/>
              </a:spcBef>
              <a:spcAft>
                <a:spcPts val="0"/>
              </a:spcAft>
            </a:pPr>
            <a:r>
              <a:rPr lang="en-US" altLang="en-US" dirty="0">
                <a:solidFill>
                  <a:prstClr val="black"/>
                </a:solidFill>
                <a:latin typeface="Sanserif"/>
                <a:cs typeface="+mn-cs"/>
              </a:rPr>
              <a:t>Delegates to the national conventions are chosen by citizens in each state who vote in their party’s primary elections or participate in party caucuses.</a:t>
            </a:r>
          </a:p>
          <a:p>
            <a:pPr lvl="0" defTabSz="457200">
              <a:spcBef>
                <a:spcPts val="2400"/>
              </a:spcBef>
              <a:spcAft>
                <a:spcPts val="0"/>
              </a:spcAft>
            </a:pPr>
            <a:r>
              <a:rPr lang="en-US" altLang="en-US" dirty="0">
                <a:solidFill>
                  <a:prstClr val="black"/>
                </a:solidFill>
                <a:latin typeface="Sanserif"/>
                <a:cs typeface="+mn-cs"/>
              </a:rPr>
              <a:t>Usually, the parties’ choice of nominee is a foregone conclusion by the time of the convention.</a:t>
            </a:r>
            <a:endParaRPr lang="en-US" altLang="en-US" sz="2400" b="1" dirty="0">
              <a:solidFill>
                <a:prstClr val="black"/>
              </a:solidFill>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26</a:t>
            </a:fld>
            <a:endParaRPr lang="en-US" dirty="0">
              <a:latin typeface="Sanserif"/>
            </a:endParaRPr>
          </a:p>
        </p:txBody>
      </p:sp>
    </p:spTree>
    <p:extLst>
      <p:ext uri="{BB962C8B-B14F-4D97-AF65-F5344CB8AC3E}">
        <p14:creationId xmlns:p14="http://schemas.microsoft.com/office/powerpoint/2010/main" val="3428474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8600" y="304799"/>
            <a:ext cx="8458200" cy="861273"/>
          </a:xfrm>
        </p:spPr>
        <p:txBody>
          <a:bodyPr>
            <a:noAutofit/>
          </a:bodyPr>
          <a:lstStyle/>
          <a:p>
            <a:r>
              <a:rPr lang="en-US" altLang="en-US" dirty="0">
                <a:solidFill>
                  <a:srgbClr val="C30C20"/>
                </a:solidFill>
                <a:latin typeface="Sanserif"/>
                <a:cs typeface="Arial" charset="0"/>
              </a:rPr>
              <a:t>The Electoral College</a:t>
            </a:r>
            <a:endParaRPr lang="en-US" b="0" noProof="1">
              <a:latin typeface="Sanserif"/>
            </a:endParaRPr>
          </a:p>
        </p:txBody>
      </p:sp>
      <p:sp>
        <p:nvSpPr>
          <p:cNvPr id="9" name="Content Placeholder 2"/>
          <p:cNvSpPr>
            <a:spLocks noGrp="1"/>
          </p:cNvSpPr>
          <p:nvPr>
            <p:ph sz="quarter" idx="20"/>
          </p:nvPr>
        </p:nvSpPr>
        <p:spPr>
          <a:xfrm>
            <a:off x="342900" y="1524000"/>
            <a:ext cx="83439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There are 538 electors in the Electoral College.</a:t>
            </a:r>
          </a:p>
          <a:p>
            <a:pPr marL="290513" lvl="1" indent="-285750" defTabSz="457200">
              <a:spcBef>
                <a:spcPct val="20000"/>
              </a:spcBef>
              <a:spcAft>
                <a:spcPts val="0"/>
              </a:spcAft>
            </a:pPr>
            <a:r>
              <a:rPr lang="en-US" altLang="en-US" dirty="0">
                <a:solidFill>
                  <a:prstClr val="black"/>
                </a:solidFill>
                <a:latin typeface="Sanserif"/>
                <a:cs typeface="+mn-cs"/>
              </a:rPr>
              <a:t>Number of electors is based on the number of members of Congress, plus 3 electors who represent the District of Columbia.</a:t>
            </a:r>
          </a:p>
          <a:p>
            <a:pPr lvl="0" defTabSz="457200">
              <a:spcBef>
                <a:spcPts val="2400"/>
              </a:spcBef>
              <a:spcAft>
                <a:spcPts val="0"/>
              </a:spcAft>
            </a:pPr>
            <a:r>
              <a:rPr lang="en-US" altLang="en-US" dirty="0">
                <a:solidFill>
                  <a:prstClr val="black"/>
                </a:solidFill>
                <a:latin typeface="Sanserif"/>
                <a:cs typeface="+mn-cs"/>
              </a:rPr>
              <a:t>Presidential candidate needs a simple majority of votes (270) to win.</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27</a:t>
            </a:fld>
            <a:endParaRPr lang="en-US" dirty="0">
              <a:latin typeface="Sanserif"/>
            </a:endParaRPr>
          </a:p>
        </p:txBody>
      </p:sp>
    </p:spTree>
    <p:extLst>
      <p:ext uri="{BB962C8B-B14F-4D97-AF65-F5344CB8AC3E}">
        <p14:creationId xmlns:p14="http://schemas.microsoft.com/office/powerpoint/2010/main" val="2641558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950" y="4946333"/>
            <a:ext cx="5906400" cy="643890"/>
          </a:xfrm>
        </p:spPr>
        <p:txBody>
          <a:bodyPr>
            <a:normAutofit/>
          </a:bodyPr>
          <a:lstStyle/>
          <a:p>
            <a:pPr algn="l" defTabSz="457200">
              <a:spcBef>
                <a:spcPct val="20000"/>
              </a:spcBef>
            </a:pPr>
            <a:r>
              <a:rPr lang="en-US" sz="2400" b="1" dirty="0">
                <a:solidFill>
                  <a:srgbClr val="C30C20"/>
                </a:solidFill>
                <a:latin typeface="Sanserif"/>
              </a:rPr>
              <a:t>Figure 9.2 </a:t>
            </a:r>
            <a:r>
              <a:rPr lang="en-US" sz="2400" b="1" dirty="0">
                <a:solidFill>
                  <a:prstClr val="black"/>
                </a:solidFill>
                <a:latin typeface="Sanserif"/>
              </a:rPr>
              <a:t>The 2020 Electoral College Vote</a:t>
            </a:r>
            <a:endParaRPr lang="en-US" sz="2400" b="1" noProof="1">
              <a:latin typeface="Sanserif"/>
            </a:endParaRPr>
          </a:p>
        </p:txBody>
      </p:sp>
      <p:pic>
        <p:nvPicPr>
          <p:cNvPr id="12" name="Picture 2" descr="Map showing the states &quot;won&quot; (Electoral College votes) by presidential candidates Hillary Clinton &amp; Donald Trump in the 2016 presidential election.">
            <a:extLst>
              <a:ext uri="{FF2B5EF4-FFF2-40B4-BE49-F238E27FC236}">
                <a16:creationId xmlns:a16="http://schemas.microsoft.com/office/drawing/2014/main" id="{2840AA77-5A75-4B7A-A8A4-163B56E17A0F}"/>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7374" r="-7374"/>
          <a:stretch/>
        </p:blipFill>
        <p:spPr>
          <a:xfrm>
            <a:off x="1066800" y="152400"/>
            <a:ext cx="7010400" cy="4800600"/>
          </a:xfrm>
        </p:spPr>
      </p:pic>
      <p:sp>
        <p:nvSpPr>
          <p:cNvPr id="4" name="Content Placeholder 3"/>
          <p:cNvSpPr>
            <a:spLocks noGrp="1"/>
          </p:cNvSpPr>
          <p:nvPr>
            <p:ph sz="quarter" idx="12"/>
          </p:nvPr>
        </p:nvSpPr>
        <p:spPr>
          <a:xfrm>
            <a:off x="1656900" y="5621655"/>
            <a:ext cx="5734500" cy="550545"/>
          </a:xfrm>
        </p:spPr>
        <p:txBody>
          <a:bodyPr lIns="0" tIns="0" rIns="0" bIns="0"/>
          <a:lstStyle/>
          <a:p>
            <a:pPr lvl="0" defTabSz="457200">
              <a:spcBef>
                <a:spcPct val="20000"/>
              </a:spcBef>
              <a:spcAft>
                <a:spcPts val="0"/>
              </a:spcAft>
            </a:pPr>
            <a:r>
              <a:rPr lang="en-US" sz="1400" dirty="0">
                <a:solidFill>
                  <a:prstClr val="black"/>
                </a:solidFill>
                <a:latin typeface="Sanserif"/>
                <a:cs typeface="+mn-cs"/>
              </a:rPr>
              <a:t>In what areas of the country did Donald Trump get much of his support? Where did Joe Biden win? Which candidate won the most populous states?</a:t>
            </a:r>
          </a:p>
        </p:txBody>
      </p:sp>
      <p:sp>
        <p:nvSpPr>
          <p:cNvPr id="15" name="Text Placeholder 4"/>
          <p:cNvSpPr>
            <a:spLocks noGrp="1"/>
          </p:cNvSpPr>
          <p:nvPr>
            <p:ph type="body" sz="quarter" idx="18"/>
          </p:nvPr>
        </p:nvSpPr>
        <p:spPr>
          <a:xfrm>
            <a:off x="3369600" y="6400800"/>
            <a:ext cx="2404800" cy="190800"/>
          </a:xfrm>
        </p:spPr>
        <p:txBody>
          <a:bodyPr/>
          <a:lstStyle/>
          <a:p>
            <a:r>
              <a:rPr lang="en-US" sz="800" noProof="1">
                <a:latin typeface="Sanserif"/>
                <a:hlinkClick r:id="rId3" action="ppaction://hlinksldjump"/>
              </a:rPr>
              <a:t>Access the text alternative for slide images.</a:t>
            </a:r>
            <a:endParaRPr lang="en-US" sz="800" noProof="1">
              <a:latin typeface="Sanserif"/>
            </a:endParaRPr>
          </a:p>
        </p:txBody>
      </p:sp>
      <p:sp>
        <p:nvSpPr>
          <p:cNvPr id="7" name="Slide Number Placeholder 5">
            <a:extLst>
              <a:ext uri="{FF2B5EF4-FFF2-40B4-BE49-F238E27FC236}">
                <a16:creationId xmlns:a16="http://schemas.microsoft.com/office/drawing/2014/main" id="{47A569C0-447A-43C7-85F4-5240FDEBEFA0}"/>
              </a:ext>
            </a:extLst>
          </p:cNvPr>
          <p:cNvSpPr>
            <a:spLocks noGrp="1"/>
          </p:cNvSpPr>
          <p:nvPr>
            <p:ph type="sldNum" sz="quarter" idx="10"/>
          </p:nvPr>
        </p:nvSpPr>
        <p:spPr>
          <a:xfrm>
            <a:off x="8626412" y="6673531"/>
            <a:ext cx="355840" cy="161396"/>
          </a:xfrm>
        </p:spPr>
        <p:txBody>
          <a:bodyPr/>
          <a:lstStyle/>
          <a:p>
            <a:fld id="{68151E55-6873-49E2-B8D5-2F265E6F1973}" type="slidenum">
              <a:rPr lang="en-US" sz="800" smtClean="0">
                <a:latin typeface="Sanserif"/>
              </a:rPr>
              <a:pPr/>
              <a:t>28</a:t>
            </a:fld>
            <a:endParaRPr lang="en-US" dirty="0">
              <a:latin typeface="Sanserif"/>
            </a:endParaRPr>
          </a:p>
        </p:txBody>
      </p:sp>
    </p:spTree>
    <p:extLst>
      <p:ext uri="{BB962C8B-B14F-4D97-AF65-F5344CB8AC3E}">
        <p14:creationId xmlns:p14="http://schemas.microsoft.com/office/powerpoint/2010/main" val="2311614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400300" y="198784"/>
            <a:ext cx="4152900"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Who Votes? Factors in Voter Participation</a:t>
            </a:r>
            <a:endParaRPr lang="en-US"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lvl="0" defTabSz="457200">
              <a:spcBef>
                <a:spcPts val="2400"/>
              </a:spcBef>
              <a:spcAft>
                <a:spcPts val="0"/>
              </a:spcAft>
            </a:pPr>
            <a:r>
              <a:rPr lang="en-US" dirty="0">
                <a:solidFill>
                  <a:prstClr val="black"/>
                </a:solidFill>
                <a:latin typeface="Sanserif"/>
                <a:cs typeface="+mn-cs"/>
              </a:rPr>
              <a:t>Not all people are equally likely to participate in the voting process to select government officials.</a:t>
            </a:r>
            <a:endParaRPr lang="en-US" altLang="en-US" dirty="0">
              <a:solidFill>
                <a:prstClr val="black"/>
              </a:solidFill>
              <a:latin typeface="Sanserif"/>
              <a:cs typeface="+mn-cs"/>
            </a:endParaRPr>
          </a:p>
          <a:p>
            <a:pPr lvl="0" defTabSz="457200">
              <a:spcBef>
                <a:spcPts val="2400"/>
              </a:spcBef>
              <a:spcAft>
                <a:spcPts val="0"/>
              </a:spcAft>
            </a:pPr>
            <a:r>
              <a:rPr lang="en-US" altLang="en-US" dirty="0">
                <a:solidFill>
                  <a:prstClr val="black"/>
                </a:solidFill>
                <a:latin typeface="Sanserif"/>
                <a:cs typeface="+mn-cs"/>
              </a:rPr>
              <a:t>Voting predictors:</a:t>
            </a:r>
          </a:p>
          <a:p>
            <a:pPr marL="290513" lvl="1" indent="-285750" defTabSz="457200">
              <a:spcBef>
                <a:spcPct val="20000"/>
              </a:spcBef>
              <a:spcAft>
                <a:spcPts val="0"/>
              </a:spcAft>
            </a:pPr>
            <a:r>
              <a:rPr lang="en-US" altLang="en-US" dirty="0">
                <a:solidFill>
                  <a:prstClr val="black"/>
                </a:solidFill>
                <a:latin typeface="Sanserif"/>
                <a:cs typeface="+mn-cs"/>
              </a:rPr>
              <a:t>Education level—the number one predictor.</a:t>
            </a:r>
          </a:p>
          <a:p>
            <a:pPr marL="290513" lvl="1" indent="-285750" defTabSz="457200">
              <a:spcBef>
                <a:spcPct val="20000"/>
              </a:spcBef>
              <a:spcAft>
                <a:spcPts val="0"/>
              </a:spcAft>
            </a:pPr>
            <a:r>
              <a:rPr lang="en-US" altLang="en-US" dirty="0">
                <a:solidFill>
                  <a:prstClr val="black"/>
                </a:solidFill>
                <a:latin typeface="Sanserif"/>
                <a:cs typeface="+mn-cs"/>
              </a:rPr>
              <a:t>Age.</a:t>
            </a:r>
          </a:p>
          <a:p>
            <a:pPr marL="290513" lvl="1" indent="-285750" defTabSz="457200">
              <a:spcBef>
                <a:spcPct val="20000"/>
              </a:spcBef>
              <a:spcAft>
                <a:spcPts val="0"/>
              </a:spcAft>
            </a:pPr>
            <a:r>
              <a:rPr lang="en-US" altLang="en-US" dirty="0">
                <a:solidFill>
                  <a:prstClr val="black"/>
                </a:solidFill>
                <a:latin typeface="Sanserif"/>
                <a:cs typeface="+mn-cs"/>
              </a:rPr>
              <a:t>Race and ethnicity.</a:t>
            </a:r>
          </a:p>
          <a:p>
            <a:pPr marL="290513" lvl="1" indent="-285750" defTabSz="457200">
              <a:spcBef>
                <a:spcPct val="20000"/>
              </a:spcBef>
              <a:spcAft>
                <a:spcPts val="0"/>
              </a:spcAft>
            </a:pPr>
            <a:r>
              <a:rPr lang="en-US" altLang="en-US" dirty="0">
                <a:solidFill>
                  <a:prstClr val="black"/>
                </a:solidFill>
                <a:latin typeface="Sanserif"/>
                <a:cs typeface="+mn-cs"/>
              </a:rPr>
              <a:t>Income.</a:t>
            </a:r>
          </a:p>
          <a:p>
            <a:pPr marL="290513" lvl="1" indent="-285750" defTabSz="457200">
              <a:spcBef>
                <a:spcPct val="20000"/>
              </a:spcBef>
              <a:spcAft>
                <a:spcPts val="0"/>
              </a:spcAft>
            </a:pPr>
            <a:r>
              <a:rPr lang="en-US" altLang="en-US" dirty="0">
                <a:solidFill>
                  <a:prstClr val="black"/>
                </a:solidFill>
                <a:latin typeface="Sanserif"/>
                <a:cs typeface="+mn-cs"/>
              </a:rPr>
              <a:t>Party competitiveness and voter turnout.</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29</a:t>
            </a:fld>
            <a:endParaRPr lang="en-US" dirty="0">
              <a:latin typeface="Sanserif"/>
            </a:endParaRPr>
          </a:p>
        </p:txBody>
      </p:sp>
    </p:spTree>
    <p:extLst>
      <p:ext uri="{BB962C8B-B14F-4D97-AF65-F5344CB8AC3E}">
        <p14:creationId xmlns:p14="http://schemas.microsoft.com/office/powerpoint/2010/main" val="198660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dirty="0">
                <a:solidFill>
                  <a:srgbClr val="C30C20"/>
                </a:solidFill>
                <a:latin typeface="Sanserif"/>
                <a:cs typeface="+mj-cs"/>
              </a:rPr>
              <a:t>Why Election Meddling Matters</a:t>
            </a:r>
            <a:endParaRPr lang="en-US" b="0" noProof="1">
              <a:latin typeface="Sanserif"/>
            </a:endParaRPr>
          </a:p>
        </p:txBody>
      </p:sp>
      <p:sp>
        <p:nvSpPr>
          <p:cNvPr id="9" name="Content Placeholder 2"/>
          <p:cNvSpPr>
            <a:spLocks noGrp="1"/>
          </p:cNvSpPr>
          <p:nvPr>
            <p:ph sz="quarter" idx="20"/>
          </p:nvPr>
        </p:nvSpPr>
        <p:spPr>
          <a:xfrm>
            <a:off x="342900" y="1524000"/>
            <a:ext cx="7810500" cy="4800600"/>
          </a:xfrm>
        </p:spPr>
        <p:txBody>
          <a:bodyPr/>
          <a:lstStyle/>
          <a:p>
            <a:pPr lvl="0" defTabSz="457200">
              <a:spcBef>
                <a:spcPts val="2400"/>
              </a:spcBef>
              <a:spcAft>
                <a:spcPts val="0"/>
              </a:spcAft>
            </a:pPr>
            <a:r>
              <a:rPr lang="en-US" dirty="0">
                <a:solidFill>
                  <a:prstClr val="black"/>
                </a:solidFill>
                <a:latin typeface="Sanserif"/>
                <a:cs typeface="+mn-cs"/>
              </a:rPr>
              <a:t>Of utmost importance is the issue of national sovereignty—that nations have the right of self-rule without interference from outside.</a:t>
            </a:r>
          </a:p>
          <a:p>
            <a:pPr lvl="0" defTabSz="457200">
              <a:spcBef>
                <a:spcPts val="2400"/>
              </a:spcBef>
              <a:spcAft>
                <a:spcPts val="0"/>
              </a:spcAft>
            </a:pPr>
            <a:r>
              <a:rPr lang="en-US" dirty="0">
                <a:solidFill>
                  <a:prstClr val="black"/>
                </a:solidFill>
                <a:latin typeface="Sanserif"/>
                <a:cs typeface="+mn-cs"/>
              </a:rPr>
              <a:t>Concept of </a:t>
            </a:r>
            <a:r>
              <a:rPr lang="en-US" i="1" dirty="0">
                <a:solidFill>
                  <a:prstClr val="black"/>
                </a:solidFill>
                <a:latin typeface="Sanserif"/>
                <a:cs typeface="+mn-cs"/>
              </a:rPr>
              <a:t>popular</a:t>
            </a:r>
            <a:r>
              <a:rPr lang="en-US" dirty="0">
                <a:solidFill>
                  <a:prstClr val="black"/>
                </a:solidFill>
                <a:latin typeface="Sanserif"/>
                <a:cs typeface="+mn-cs"/>
              </a:rPr>
              <a:t> sovereignty means that governments are created with the consent of the governed.</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3</a:t>
            </a:fld>
            <a:endParaRPr lang="en-US" sz="800" dirty="0">
              <a:latin typeface="Sanserif"/>
            </a:endParaRPr>
          </a:p>
        </p:txBody>
      </p:sp>
    </p:spTree>
    <p:extLst>
      <p:ext uri="{BB962C8B-B14F-4D97-AF65-F5344CB8AC3E}">
        <p14:creationId xmlns:p14="http://schemas.microsoft.com/office/powerpoint/2010/main" val="3570584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43000" y="152400"/>
            <a:ext cx="6781800" cy="1143000"/>
          </a:xfrm>
        </p:spPr>
        <p:txBody>
          <a:bodyPr>
            <a:noAutofit/>
          </a:bodyPr>
          <a:lstStyle/>
          <a:p>
            <a:r>
              <a:rPr lang="en-US" altLang="en-US" dirty="0">
                <a:solidFill>
                  <a:srgbClr val="C30C20"/>
                </a:solidFill>
                <a:latin typeface="Sanserif"/>
                <a:cs typeface="+mj-cs"/>
              </a:rPr>
              <a:t>Education Level—the Number One Predictor of Voting</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Individual’s level of education is the best predictor of whether that person will vote.</a:t>
            </a:r>
          </a:p>
          <a:p>
            <a:pPr lvl="0" defTabSz="457200">
              <a:spcBef>
                <a:spcPts val="2400"/>
              </a:spcBef>
              <a:spcAft>
                <a:spcPts val="0"/>
              </a:spcAft>
            </a:pPr>
            <a:r>
              <a:rPr lang="en-US" altLang="en-US" dirty="0">
                <a:solidFill>
                  <a:prstClr val="black"/>
                </a:solidFill>
                <a:latin typeface="Sanserif"/>
                <a:cs typeface="+mn-cs"/>
              </a:rPr>
              <a:t>Typically, as education increases, so too does the likelihood of voting, with measurable differences even between those who have only attended college and those who have graduated.</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30</a:t>
            </a:fld>
            <a:endParaRPr lang="en-US" dirty="0">
              <a:latin typeface="Sanserif"/>
            </a:endParaRPr>
          </a:p>
        </p:txBody>
      </p:sp>
    </p:spTree>
    <p:extLst>
      <p:ext uri="{BB962C8B-B14F-4D97-AF65-F5344CB8AC3E}">
        <p14:creationId xmlns:p14="http://schemas.microsoft.com/office/powerpoint/2010/main" val="2608407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95400" y="152400"/>
            <a:ext cx="5905500" cy="1143000"/>
          </a:xfrm>
        </p:spPr>
        <p:txBody>
          <a:bodyPr>
            <a:noAutofit/>
          </a:bodyPr>
          <a:lstStyle/>
          <a:p>
            <a:r>
              <a:rPr lang="en-US" altLang="en-US" dirty="0">
                <a:solidFill>
                  <a:srgbClr val="C30C20"/>
                </a:solidFill>
                <a:latin typeface="Sanserif"/>
                <a:cs typeface="+mj-cs"/>
              </a:rPr>
              <a:t>The Age Factor</a:t>
            </a:r>
            <a:endParaRPr lang="en-US" b="0" noProof="1">
              <a:latin typeface="Sanserif"/>
            </a:endParaRPr>
          </a:p>
        </p:txBody>
      </p:sp>
      <p:sp>
        <p:nvSpPr>
          <p:cNvPr id="9" name="Content Placeholder 2"/>
          <p:cNvSpPr>
            <a:spLocks noGrp="1"/>
          </p:cNvSpPr>
          <p:nvPr>
            <p:ph sz="quarter" idx="20"/>
          </p:nvPr>
        </p:nvSpPr>
        <p:spPr>
          <a:xfrm>
            <a:off x="342900" y="1524000"/>
            <a:ext cx="81915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Young adults are less likely to vote than Americans who are middle-aged and older, although the figure has increased in recent years.</a:t>
            </a:r>
          </a:p>
          <a:p>
            <a:pPr lvl="0" defTabSz="457200">
              <a:spcBef>
                <a:spcPts val="2400"/>
              </a:spcBef>
              <a:spcAft>
                <a:spcPts val="0"/>
              </a:spcAft>
            </a:pPr>
            <a:r>
              <a:rPr lang="en-US" altLang="en-US" dirty="0">
                <a:solidFill>
                  <a:prstClr val="black"/>
                </a:solidFill>
                <a:latin typeface="Sanserif"/>
                <a:cs typeface="+mn-cs"/>
              </a:rPr>
              <a:t>In both 2008 and 2012, the youth vote was a key deciding factor.</a:t>
            </a:r>
          </a:p>
          <a:p>
            <a:pPr lvl="0" defTabSz="457200">
              <a:spcBef>
                <a:spcPts val="2400"/>
              </a:spcBef>
              <a:spcAft>
                <a:spcPts val="0"/>
              </a:spcAft>
            </a:pPr>
            <a:r>
              <a:rPr lang="en-US" altLang="en-US" dirty="0">
                <a:solidFill>
                  <a:prstClr val="black"/>
                </a:solidFill>
                <a:latin typeface="Sanserif"/>
                <a:cs typeface="+mn-cs"/>
              </a:rPr>
              <a:t>Why don’t young voters typically turn out?</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31</a:t>
            </a:fld>
            <a:endParaRPr lang="en-US" dirty="0">
              <a:latin typeface="Sanserif"/>
            </a:endParaRPr>
          </a:p>
        </p:txBody>
      </p:sp>
    </p:spTree>
    <p:extLst>
      <p:ext uri="{BB962C8B-B14F-4D97-AF65-F5344CB8AC3E}">
        <p14:creationId xmlns:p14="http://schemas.microsoft.com/office/powerpoint/2010/main" val="1445203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7E02-D587-4FE3-BEE9-55CB7CC6958F}"/>
              </a:ext>
            </a:extLst>
          </p:cNvPr>
          <p:cNvSpPr>
            <a:spLocks noGrp="1"/>
          </p:cNvSpPr>
          <p:nvPr>
            <p:ph type="title"/>
          </p:nvPr>
        </p:nvSpPr>
        <p:spPr>
          <a:xfrm>
            <a:off x="1295400" y="5213698"/>
            <a:ext cx="6516000" cy="501301"/>
          </a:xfrm>
        </p:spPr>
        <p:txBody>
          <a:bodyPr/>
          <a:lstStyle/>
          <a:p>
            <a:r>
              <a:rPr kumimoji="0" lang="en-US" sz="2400" b="1" i="0" u="none" strike="noStrike" kern="1200" cap="none" spc="0" normalizeH="0" baseline="0" noProof="0" dirty="0">
                <a:ln>
                  <a:noFill/>
                </a:ln>
                <a:solidFill>
                  <a:srgbClr val="C30C20"/>
                </a:solidFill>
                <a:effectLst/>
                <a:uLnTx/>
                <a:uFillTx/>
                <a:latin typeface="Sanserif"/>
                <a:ea typeface="+mj-ea"/>
                <a:cs typeface="Times New Roman" panose="02020603050405020304" pitchFamily="18" charset="0"/>
              </a:rPr>
              <a:t>Figure 9.3 </a:t>
            </a:r>
            <a:r>
              <a:rPr kumimoji="0" lang="en-US" sz="2400" b="1" i="0" u="none" strike="noStrike" kern="1200" cap="none" spc="0" normalizeH="0" baseline="0" noProof="0" dirty="0">
                <a:ln>
                  <a:noFill/>
                </a:ln>
                <a:solidFill>
                  <a:prstClr val="black"/>
                </a:solidFill>
                <a:effectLst/>
                <a:uLnTx/>
                <a:uFillTx/>
                <a:latin typeface="Sanserif"/>
                <a:ea typeface="+mj-ea"/>
                <a:cs typeface="Times New Roman" panose="02020603050405020304" pitchFamily="18" charset="0"/>
              </a:rPr>
              <a:t>Age and Voting in Presidential Elections</a:t>
            </a:r>
            <a:endParaRPr lang="en-IN" dirty="0"/>
          </a:p>
        </p:txBody>
      </p:sp>
      <p:pic>
        <p:nvPicPr>
          <p:cNvPr id="14" name="Picture 2" descr="Graph shows voter participation by age group in the presidential election since 1988. Please refer to long description.">
            <a:extLst>
              <a:ext uri="{FF2B5EF4-FFF2-40B4-BE49-F238E27FC236}">
                <a16:creationId xmlns:a16="http://schemas.microsoft.com/office/drawing/2014/main" id="{2E9F3F13-6BFF-4AF1-9B80-04D9ECA2BAE6}"/>
              </a:ext>
            </a:extLst>
          </p:cNvPr>
          <p:cNvPicPr>
            <a:picLocks noGrp="1" noChangeAspect="1"/>
          </p:cNvPicPr>
          <p:nvPr>
            <p:ph sz="quarter" idx="11"/>
          </p:nvPr>
        </p:nvPicPr>
        <p:blipFill>
          <a:blip r:embed="rId2"/>
          <a:stretch>
            <a:fillRect/>
          </a:stretch>
        </p:blipFill>
        <p:spPr>
          <a:xfrm>
            <a:off x="1066800" y="266400"/>
            <a:ext cx="7086600" cy="4947299"/>
          </a:xfrm>
          <a:prstGeom prst="rect">
            <a:avLst/>
          </a:prstGeom>
        </p:spPr>
      </p:pic>
      <p:sp>
        <p:nvSpPr>
          <p:cNvPr id="4" name="Content Placeholder 3">
            <a:extLst>
              <a:ext uri="{FF2B5EF4-FFF2-40B4-BE49-F238E27FC236}">
                <a16:creationId xmlns:a16="http://schemas.microsoft.com/office/drawing/2014/main" id="{2510C671-9C58-48B9-BBD7-F162783D419A}"/>
              </a:ext>
            </a:extLst>
          </p:cNvPr>
          <p:cNvSpPr>
            <a:spLocks noGrp="1"/>
          </p:cNvSpPr>
          <p:nvPr>
            <p:ph sz="quarter" idx="12"/>
          </p:nvPr>
        </p:nvSpPr>
        <p:spPr>
          <a:xfrm>
            <a:off x="1295400" y="5791200"/>
            <a:ext cx="6705600" cy="457200"/>
          </a:xfrm>
        </p:spPr>
        <p:txBody>
          <a:bodyPr/>
          <a:lstStyle/>
          <a:p>
            <a:pPr marL="0" marR="0" lvl="0" indent="0" algn="l" defTabSz="4572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Times New Roman" panose="02020603050405020304" pitchFamily="18" charset="0"/>
              </a:rPr>
              <a:t>The percentage of people in various age groups who voted in the 2012 presidential election illustrates a historic trend: As Americans age, they are more likely to vote.</a:t>
            </a:r>
          </a:p>
        </p:txBody>
      </p:sp>
      <p:sp>
        <p:nvSpPr>
          <p:cNvPr id="10" name="Text Placeholder 4">
            <a:extLst>
              <a:ext uri="{FF2B5EF4-FFF2-40B4-BE49-F238E27FC236}">
                <a16:creationId xmlns:a16="http://schemas.microsoft.com/office/drawing/2014/main" id="{32483315-6F5D-4845-B965-95F9F595FC31}"/>
              </a:ext>
            </a:extLst>
          </p:cNvPr>
          <p:cNvSpPr>
            <a:spLocks noGrp="1"/>
          </p:cNvSpPr>
          <p:nvPr>
            <p:ph type="body" sz="quarter" idx="18"/>
          </p:nvPr>
        </p:nvSpPr>
        <p:spPr/>
        <p:txBody>
          <a:bodyPr/>
          <a:lstStyle/>
          <a:p>
            <a:pPr marL="0" marR="0" lvl="0" indent="0" algn="ctr"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ea typeface="+mn-ea"/>
                <a:cs typeface="Times New Roman" panose="02020603050405020304" pitchFamily="18" charset="0"/>
                <a:hlinkClick r:id="rId3" action="ppaction://hlinksldjump"/>
              </a:rPr>
              <a:t>Access the text alternative for slide images.</a:t>
            </a:r>
            <a:endParaRPr kumimoji="0" lang="en-US" sz="800" b="0" i="0" u="none" strike="noStrike" kern="1200" cap="none" spc="0" normalizeH="0" baseline="0" noProof="1">
              <a:ln>
                <a:noFill/>
              </a:ln>
              <a:solidFill>
                <a:srgbClr val="000000"/>
              </a:solidFill>
              <a:effectLst/>
              <a:uLnTx/>
              <a:uFillTx/>
              <a:latin typeface="Sanserif"/>
              <a:ea typeface="+mn-ea"/>
              <a:cs typeface="Times New Roman" panose="02020603050405020304" pitchFamily="18" charset="0"/>
            </a:endParaRPr>
          </a:p>
        </p:txBody>
      </p:sp>
      <p:sp>
        <p:nvSpPr>
          <p:cNvPr id="11" name="Text Placeholder 5">
            <a:extLst>
              <a:ext uri="{FF2B5EF4-FFF2-40B4-BE49-F238E27FC236}">
                <a16:creationId xmlns:a16="http://schemas.microsoft.com/office/drawing/2014/main" id="{28853E2F-5399-4BB5-A3F5-AA05CF091A50}"/>
              </a:ext>
            </a:extLst>
          </p:cNvPr>
          <p:cNvSpPr>
            <a:spLocks noGrp="1"/>
          </p:cNvSpPr>
          <p:nvPr>
            <p:ph type="body" sz="quarter" idx="19"/>
          </p:nvPr>
        </p:nvSpPr>
        <p:spPr>
          <a:xfrm>
            <a:off x="1754188" y="6673501"/>
            <a:ext cx="6932612" cy="184469"/>
          </a:xfrm>
        </p:spPr>
        <p:txBody>
          <a:bodyPr/>
          <a:lstStyle/>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0" lang="en-US" sz="800" b="1" i="0" u="none" strike="noStrike" kern="1200" cap="none" spc="0" normalizeH="0" baseline="0" noProof="0" dirty="0">
                <a:ln>
                  <a:noFill/>
                </a:ln>
                <a:solidFill>
                  <a:schemeClr val="tx1"/>
                </a:solidFill>
                <a:effectLst/>
                <a:uLnTx/>
                <a:uFillTx/>
                <a:latin typeface="Sanserif"/>
                <a:cs typeface="+mn-cs"/>
              </a:rPr>
              <a:t>SOURCE: </a:t>
            </a:r>
            <a:r>
              <a:rPr kumimoji="0" lang="en-US" sz="800" b="0" i="0" u="none" strike="noStrike" kern="1200" cap="none" spc="0" normalizeH="0" baseline="0" noProof="0" dirty="0">
                <a:ln>
                  <a:noFill/>
                </a:ln>
                <a:solidFill>
                  <a:schemeClr val="tx1"/>
                </a:solidFill>
                <a:effectLst/>
                <a:uLnTx/>
                <a:uFillTx/>
                <a:latin typeface="Sanserif"/>
                <a:cs typeface="+mn-cs"/>
              </a:rPr>
              <a:t>United States Census Bureau. </a:t>
            </a:r>
          </a:p>
        </p:txBody>
      </p:sp>
      <p:sp>
        <p:nvSpPr>
          <p:cNvPr id="15" name="Slide Number Placeholder 6">
            <a:extLst>
              <a:ext uri="{FF2B5EF4-FFF2-40B4-BE49-F238E27FC236}">
                <a16:creationId xmlns:a16="http://schemas.microsoft.com/office/drawing/2014/main" id="{909E17CF-B039-4552-A027-5B07763682A7}"/>
              </a:ext>
            </a:extLst>
          </p:cNvPr>
          <p:cNvSpPr>
            <a:spLocks noGrp="1"/>
          </p:cNvSpPr>
          <p:nvPr>
            <p:ph type="sldNum" sz="quarter" idx="10"/>
          </p:nvPr>
        </p:nvSpPr>
        <p:spPr>
          <a:xfrm>
            <a:off x="8626412" y="6673531"/>
            <a:ext cx="355840" cy="161396"/>
          </a:xfrm>
        </p:spPr>
        <p:txBody>
          <a:bodyPr/>
          <a:lstStyle/>
          <a:p>
            <a:fld id="{68151E55-6873-49E2-B8D5-2F265E6F1973}" type="slidenum">
              <a:rPr lang="en-US" sz="800" smtClean="0">
                <a:latin typeface="Sanserif"/>
              </a:rPr>
              <a:pPr/>
              <a:t>32</a:t>
            </a:fld>
            <a:endParaRPr lang="en-US" dirty="0">
              <a:latin typeface="Sanserif"/>
            </a:endParaRPr>
          </a:p>
        </p:txBody>
      </p:sp>
    </p:spTree>
    <p:extLst>
      <p:ext uri="{BB962C8B-B14F-4D97-AF65-F5344CB8AC3E}">
        <p14:creationId xmlns:p14="http://schemas.microsoft.com/office/powerpoint/2010/main" val="3108481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828800" y="152400"/>
            <a:ext cx="5257800" cy="1143000"/>
          </a:xfrm>
        </p:spPr>
        <p:txBody>
          <a:bodyPr>
            <a:noAutofit/>
          </a:bodyPr>
          <a:lstStyle/>
          <a:p>
            <a:r>
              <a:rPr lang="en-US" altLang="en-US" dirty="0">
                <a:solidFill>
                  <a:srgbClr val="C30C20"/>
                </a:solidFill>
                <a:latin typeface="Sanserif"/>
                <a:cs typeface="Arial" charset="0"/>
              </a:rPr>
              <a:t>Race, Ethnicity, and Voter Participation</a:t>
            </a:r>
            <a:endParaRPr lang="en-US" b="0" noProof="1">
              <a:latin typeface="Sanserif"/>
            </a:endParaRPr>
          </a:p>
        </p:txBody>
      </p:sp>
      <p:sp>
        <p:nvSpPr>
          <p:cNvPr id="9" name="Content Placeholder 2"/>
          <p:cNvSpPr>
            <a:spLocks noGrp="1"/>
          </p:cNvSpPr>
          <p:nvPr>
            <p:ph sz="quarter" idx="20"/>
          </p:nvPr>
        </p:nvSpPr>
        <p:spPr>
          <a:xfrm>
            <a:off x="342900" y="1524000"/>
            <a:ext cx="8283512"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In 2016 and 2020, race and ethnicity became pivotal.</a:t>
            </a:r>
          </a:p>
          <a:p>
            <a:pPr marL="290513" lvl="1" indent="-285750" defTabSz="457200">
              <a:spcBef>
                <a:spcPct val="20000"/>
              </a:spcBef>
              <a:spcAft>
                <a:spcPts val="0"/>
              </a:spcAft>
            </a:pPr>
            <a:r>
              <a:rPr lang="en-US" altLang="en-US" dirty="0">
                <a:solidFill>
                  <a:prstClr val="black"/>
                </a:solidFill>
                <a:latin typeface="Sanserif"/>
                <a:cs typeface="+mn-cs"/>
              </a:rPr>
              <a:t>Trump increased the probability with his initial refusal to disavow white supremacist supporters and with his pejorative characterization of Mexican immigrants.</a:t>
            </a:r>
          </a:p>
          <a:p>
            <a:pPr lvl="0" defTabSz="457200">
              <a:spcBef>
                <a:spcPts val="2400"/>
              </a:spcBef>
              <a:spcAft>
                <a:spcPts val="0"/>
              </a:spcAft>
            </a:pPr>
            <a:r>
              <a:rPr lang="en-US" altLang="en-US" dirty="0">
                <a:solidFill>
                  <a:prstClr val="black"/>
                </a:solidFill>
                <a:latin typeface="Sanserif"/>
                <a:cs typeface="+mn-cs"/>
              </a:rPr>
              <a:t>Turnout by African Americans remained high, though not at the record-setting pace generated by the Obama campaigns.</a:t>
            </a:r>
          </a:p>
          <a:p>
            <a:pPr lvl="0" defTabSz="457200">
              <a:spcBef>
                <a:spcPts val="2400"/>
              </a:spcBef>
              <a:spcAft>
                <a:spcPts val="0"/>
              </a:spcAft>
            </a:pPr>
            <a:r>
              <a:rPr lang="en-US" altLang="en-US" dirty="0">
                <a:solidFill>
                  <a:prstClr val="black"/>
                </a:solidFill>
                <a:latin typeface="Sanserif"/>
                <a:cs typeface="+mn-cs"/>
              </a:rPr>
              <a:t>Participation by Latinx also declined; but they are viewed as an important constituency because they are an expanding proportion of the population.</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33</a:t>
            </a:fld>
            <a:endParaRPr lang="en-US" sz="800" dirty="0">
              <a:latin typeface="Sanserif"/>
            </a:endParaRPr>
          </a:p>
        </p:txBody>
      </p:sp>
    </p:spTree>
    <p:extLst>
      <p:ext uri="{BB962C8B-B14F-4D97-AF65-F5344CB8AC3E}">
        <p14:creationId xmlns:p14="http://schemas.microsoft.com/office/powerpoint/2010/main" val="3038080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152400"/>
            <a:ext cx="5638800" cy="1143000"/>
          </a:xfrm>
        </p:spPr>
        <p:txBody>
          <a:bodyPr>
            <a:noAutofit/>
          </a:bodyPr>
          <a:lstStyle/>
          <a:p>
            <a:r>
              <a:rPr lang="en-US" altLang="en-US" dirty="0">
                <a:solidFill>
                  <a:srgbClr val="C30C20"/>
                </a:solidFill>
                <a:latin typeface="Sanserif"/>
                <a:cs typeface="+mj-cs"/>
              </a:rPr>
              <a:t>Income—A Reliable Predictor of Voting</a:t>
            </a:r>
            <a:endParaRPr lang="en-US" b="0" noProof="1">
              <a:latin typeface="Sanserif"/>
            </a:endParaRPr>
          </a:p>
        </p:txBody>
      </p:sp>
      <p:sp>
        <p:nvSpPr>
          <p:cNvPr id="9" name="Content Placeholder 2"/>
          <p:cNvSpPr>
            <a:spLocks noGrp="1"/>
          </p:cNvSpPr>
          <p:nvPr>
            <p:ph sz="quarter" idx="20"/>
          </p:nvPr>
        </p:nvSpPr>
        <p:spPr>
          <a:xfrm>
            <a:off x="342900" y="1524000"/>
            <a:ext cx="84201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Besides education, income is one of the best predictors of whether an American will vote.</a:t>
            </a:r>
          </a:p>
          <a:p>
            <a:pPr lvl="0" defTabSz="457200">
              <a:spcBef>
                <a:spcPts val="2400"/>
              </a:spcBef>
              <a:spcAft>
                <a:spcPts val="0"/>
              </a:spcAft>
            </a:pPr>
            <a:r>
              <a:rPr lang="en-US" altLang="en-US" dirty="0">
                <a:solidFill>
                  <a:prstClr val="black"/>
                </a:solidFill>
                <a:latin typeface="Sanserif"/>
                <a:cs typeface="+mn-cs"/>
              </a:rPr>
              <a:t>Typically, in recent presidential election years, U.S. citizens with the lowest income level have had voter turnout levels of 50 to 60 percent, whereas those with the highest income level have had turnout levels above 85 percent.</a:t>
            </a:r>
          </a:p>
          <a:p>
            <a:pPr lvl="0" defTabSz="457200">
              <a:spcBef>
                <a:spcPts val="2400"/>
              </a:spcBef>
              <a:spcAft>
                <a:spcPts val="0"/>
              </a:spcAft>
            </a:pPr>
            <a:r>
              <a:rPr lang="en-US" altLang="en-US" dirty="0">
                <a:solidFill>
                  <a:prstClr val="black"/>
                </a:solidFill>
                <a:latin typeface="Sanserif"/>
                <a:cs typeface="+mn-cs"/>
              </a:rPr>
              <a:t>As income increases, so does the likelihood of voting.</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34</a:t>
            </a:fld>
            <a:endParaRPr lang="en-US" dirty="0">
              <a:latin typeface="Sanserif"/>
            </a:endParaRPr>
          </a:p>
        </p:txBody>
      </p:sp>
    </p:spTree>
    <p:extLst>
      <p:ext uri="{BB962C8B-B14F-4D97-AF65-F5344CB8AC3E}">
        <p14:creationId xmlns:p14="http://schemas.microsoft.com/office/powerpoint/2010/main" val="1634753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09800" y="152400"/>
            <a:ext cx="4724400" cy="1143000"/>
          </a:xfrm>
        </p:spPr>
        <p:txBody>
          <a:bodyPr>
            <a:noAutofit/>
          </a:bodyPr>
          <a:lstStyle/>
          <a:p>
            <a:r>
              <a:rPr lang="en-US" altLang="en-US" dirty="0">
                <a:solidFill>
                  <a:srgbClr val="C30C20"/>
                </a:solidFill>
                <a:latin typeface="Sanserif"/>
                <a:cs typeface="Arial" charset="0"/>
              </a:rPr>
              <a:t>Party Competitiveness and Voter Turnout</a:t>
            </a:r>
            <a:endParaRPr lang="en-US"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Close races usually bring a higher voter turnout.</a:t>
            </a:r>
          </a:p>
          <a:p>
            <a:pPr marL="290513" lvl="1" indent="-285750" defTabSz="457200">
              <a:spcBef>
                <a:spcPct val="20000"/>
              </a:spcBef>
              <a:spcAft>
                <a:spcPts val="0"/>
              </a:spcAft>
            </a:pPr>
            <a:r>
              <a:rPr lang="en-US" altLang="en-US" dirty="0">
                <a:solidFill>
                  <a:prstClr val="black"/>
                </a:solidFill>
                <a:latin typeface="Sanserif"/>
                <a:cs typeface="+mn-cs"/>
              </a:rPr>
              <a:t>Voter efficacy is higher: one vote could make the difference.</a:t>
            </a:r>
          </a:p>
          <a:p>
            <a:pPr marL="290513" lvl="1" indent="-285750" defTabSz="457200">
              <a:spcBef>
                <a:spcPct val="20000"/>
              </a:spcBef>
              <a:spcAft>
                <a:spcPts val="0"/>
              </a:spcAft>
            </a:pPr>
            <a:r>
              <a:rPr lang="en-US" altLang="en-US" dirty="0">
                <a:solidFill>
                  <a:prstClr val="black"/>
                </a:solidFill>
                <a:latin typeface="Sanserif"/>
                <a:cs typeface="+mn-cs"/>
              </a:rPr>
              <a:t>Close races usually bring more media attention.</a:t>
            </a:r>
            <a:endParaRPr lang="en-US" b="1" dirty="0">
              <a:solidFill>
                <a:prstClr val="black"/>
              </a:solidFill>
              <a:latin typeface="Sanserif"/>
              <a:cs typeface="+mn-cs"/>
            </a:endParaRPr>
          </a:p>
          <a:p>
            <a:pPr marL="4763" lvl="1" indent="0" defTabSz="457200">
              <a:spcBef>
                <a:spcPts val="3000"/>
              </a:spcBef>
              <a:spcAft>
                <a:spcPts val="0"/>
              </a:spcAft>
              <a:buNone/>
            </a:pPr>
            <a:r>
              <a:rPr lang="en-US" sz="2800" b="1" dirty="0">
                <a:solidFill>
                  <a:prstClr val="black"/>
                </a:solidFill>
                <a:latin typeface="Sanserif"/>
                <a:cs typeface="+mn-cs"/>
              </a:rPr>
              <a:t>Turnout rate</a:t>
            </a:r>
            <a:r>
              <a:rPr lang="en-US" sz="2800" dirty="0">
                <a:solidFill>
                  <a:prstClr val="black"/>
                </a:solidFill>
                <a:latin typeface="Sanserif"/>
                <a:cs typeface="+mn-cs"/>
              </a:rPr>
              <a:t>: the proportion of eligible voters who actually voted.</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35</a:t>
            </a:fld>
            <a:endParaRPr lang="en-US" dirty="0">
              <a:latin typeface="Sanserif"/>
            </a:endParaRPr>
          </a:p>
        </p:txBody>
      </p:sp>
    </p:spTree>
    <p:extLst>
      <p:ext uri="{BB962C8B-B14F-4D97-AF65-F5344CB8AC3E}">
        <p14:creationId xmlns:p14="http://schemas.microsoft.com/office/powerpoint/2010/main" val="4074031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1450" y="228600"/>
            <a:ext cx="8458200" cy="966048"/>
          </a:xfrm>
        </p:spPr>
        <p:txBody>
          <a:bodyPr>
            <a:noAutofit/>
          </a:bodyPr>
          <a:lstStyle/>
          <a:p>
            <a:r>
              <a:rPr lang="en-US" altLang="en-US" dirty="0">
                <a:solidFill>
                  <a:srgbClr val="C30C20"/>
                </a:solidFill>
                <a:latin typeface="Sanserif"/>
                <a:cs typeface="+mj-cs"/>
              </a:rPr>
              <a:t>How Voters Decide</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Some voters evaluate candidates on the basis of their positions on issues and then cast their ballots for those who best represent their views.</a:t>
            </a:r>
          </a:p>
          <a:p>
            <a:pPr marL="290513" lvl="1" indent="-285750" defTabSz="457200">
              <a:spcBef>
                <a:spcPct val="20000"/>
              </a:spcBef>
              <a:spcAft>
                <a:spcPts val="0"/>
              </a:spcAft>
            </a:pPr>
            <a:r>
              <a:rPr lang="en-US" altLang="en-US" dirty="0">
                <a:solidFill>
                  <a:prstClr val="black"/>
                </a:solidFill>
                <a:latin typeface="Sanserif"/>
                <a:cs typeface="+mn-cs"/>
              </a:rPr>
              <a:t>Called </a:t>
            </a:r>
            <a:r>
              <a:rPr lang="en-US" altLang="en-US" b="1" dirty="0">
                <a:solidFill>
                  <a:prstClr val="black"/>
                </a:solidFill>
                <a:latin typeface="Sanserif"/>
                <a:cs typeface="+mn-cs"/>
              </a:rPr>
              <a:t>prospective voting</a:t>
            </a:r>
            <a:r>
              <a:rPr lang="en-US" altLang="en-US" dirty="0">
                <a:solidFill>
                  <a:prstClr val="black"/>
                </a:solidFill>
                <a:latin typeface="Sanserif"/>
                <a:cs typeface="+mn-cs"/>
              </a:rPr>
              <a:t>,</a:t>
            </a:r>
            <a:r>
              <a:rPr lang="en-US" altLang="en-US" b="1" dirty="0">
                <a:solidFill>
                  <a:prstClr val="black"/>
                </a:solidFill>
                <a:latin typeface="Sanserif"/>
                <a:cs typeface="+mn-cs"/>
              </a:rPr>
              <a:t> </a:t>
            </a:r>
            <a:r>
              <a:rPr lang="en-US" altLang="en-US" dirty="0">
                <a:solidFill>
                  <a:prstClr val="black"/>
                </a:solidFill>
                <a:latin typeface="Sanserif"/>
                <a:cs typeface="+mn-cs"/>
              </a:rPr>
              <a:t>this method of candidate evaluation focuses on what the candidates will do in the future.</a:t>
            </a:r>
          </a:p>
          <a:p>
            <a:pPr lvl="0" defTabSz="457200">
              <a:spcBef>
                <a:spcPts val="2400"/>
              </a:spcBef>
              <a:spcAft>
                <a:spcPts val="0"/>
              </a:spcAft>
            </a:pPr>
            <a:r>
              <a:rPr lang="en-US" altLang="en-US" dirty="0">
                <a:solidFill>
                  <a:prstClr val="black"/>
                </a:solidFill>
                <a:latin typeface="Sanserif"/>
                <a:cs typeface="+mn-cs"/>
              </a:rPr>
              <a:t>More common form of candidate evaluation is </a:t>
            </a:r>
            <a:r>
              <a:rPr lang="en-US" altLang="en-US" b="1" dirty="0">
                <a:solidFill>
                  <a:prstClr val="black"/>
                </a:solidFill>
                <a:latin typeface="Sanserif"/>
                <a:cs typeface="+mn-cs"/>
              </a:rPr>
              <a:t>retrospective voting</a:t>
            </a:r>
            <a:r>
              <a:rPr lang="en-US" altLang="en-US" dirty="0">
                <a:solidFill>
                  <a:prstClr val="black"/>
                </a:solidFill>
                <a:latin typeface="Sanserif"/>
                <a:cs typeface="+mn-cs"/>
              </a:rPr>
              <a:t>, in which a voter evaluates an incumbent candidate on the basis of whether the incumbent’s past decisions and actions are satisfactory to the voter.</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36</a:t>
            </a:fld>
            <a:endParaRPr lang="en-US" dirty="0">
              <a:latin typeface="Sanserif"/>
            </a:endParaRPr>
          </a:p>
        </p:txBody>
      </p:sp>
    </p:spTree>
    <p:extLst>
      <p:ext uri="{BB962C8B-B14F-4D97-AF65-F5344CB8AC3E}">
        <p14:creationId xmlns:p14="http://schemas.microsoft.com/office/powerpoint/2010/main" val="3483718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71700" y="198784"/>
            <a:ext cx="4457700" cy="1143000"/>
          </a:xfrm>
        </p:spPr>
        <p:txBody>
          <a:bodyPr>
            <a:noAutofit/>
          </a:bodyPr>
          <a:lstStyle/>
          <a:p>
            <a:r>
              <a:rPr lang="en-US" dirty="0">
                <a:solidFill>
                  <a:srgbClr val="C30C20"/>
                </a:solidFill>
                <a:latin typeface="Sanserif"/>
                <a:cs typeface="+mj-cs"/>
              </a:rPr>
              <a:t>Major Factors in Voter Decision Making</a:t>
            </a:r>
            <a:endParaRPr lang="en-US" b="0" noProof="1">
              <a:latin typeface="Sanserif"/>
            </a:endParaRPr>
          </a:p>
        </p:txBody>
      </p:sp>
      <p:sp>
        <p:nvSpPr>
          <p:cNvPr id="9" name="Content Placeholder 2"/>
          <p:cNvSpPr>
            <a:spLocks noGrp="1"/>
          </p:cNvSpPr>
          <p:nvPr>
            <p:ph sz="quarter" idx="20"/>
          </p:nvPr>
        </p:nvSpPr>
        <p:spPr>
          <a:xfrm>
            <a:off x="342900" y="1524000"/>
            <a:ext cx="8283512" cy="5029200"/>
          </a:xfrm>
        </p:spPr>
        <p:txBody>
          <a:bodyPr rIns="0">
            <a:normAutofit/>
          </a:bodyPr>
          <a:lstStyle/>
          <a:p>
            <a:pPr lvl="0" defTabSz="457200">
              <a:spcBef>
                <a:spcPts val="2400"/>
              </a:spcBef>
              <a:spcAft>
                <a:spcPts val="0"/>
              </a:spcAft>
            </a:pPr>
            <a:r>
              <a:rPr lang="en-US" dirty="0">
                <a:solidFill>
                  <a:prstClr val="black"/>
                </a:solidFill>
                <a:latin typeface="Sanserif"/>
                <a:cs typeface="+mn-cs"/>
              </a:rPr>
              <a:t>First and foremost, an issue must be </a:t>
            </a:r>
            <a:r>
              <a:rPr lang="en-US" b="1" dirty="0">
                <a:solidFill>
                  <a:prstClr val="black"/>
                </a:solidFill>
                <a:latin typeface="Sanserif"/>
                <a:cs typeface="+mn-cs"/>
              </a:rPr>
              <a:t>salient</a:t>
            </a:r>
            <a:r>
              <a:rPr lang="en-US" dirty="0">
                <a:solidFill>
                  <a:prstClr val="black"/>
                </a:solidFill>
                <a:latin typeface="Sanserif"/>
                <a:cs typeface="+mn-cs"/>
              </a:rPr>
              <a:t> to voters—that is, it must resonate with them and reflect something that they care deeply about.</a:t>
            </a:r>
          </a:p>
          <a:p>
            <a:pPr lvl="0" defTabSz="457200">
              <a:spcBef>
                <a:spcPts val="2400"/>
              </a:spcBef>
              <a:spcAft>
                <a:spcPts val="0"/>
              </a:spcAft>
            </a:pPr>
            <a:r>
              <a:rPr lang="en-US" altLang="en-US" b="1" dirty="0">
                <a:solidFill>
                  <a:prstClr val="black"/>
                </a:solidFill>
                <a:latin typeface="Sanserif"/>
                <a:cs typeface="+mn-cs"/>
              </a:rPr>
              <a:t>Incumbency</a:t>
            </a:r>
            <a:r>
              <a:rPr lang="en-US" dirty="0">
                <a:solidFill>
                  <a:prstClr val="black"/>
                </a:solidFill>
                <a:latin typeface="Sanserif"/>
                <a:cs typeface="+mn-cs"/>
              </a:rPr>
              <a:t>—already holding the office—is a “known commodity” and thus more likely to receive a voter’s support.</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37</a:t>
            </a:fld>
            <a:endParaRPr lang="en-US" dirty="0">
              <a:latin typeface="Sanserif"/>
            </a:endParaRPr>
          </a:p>
        </p:txBody>
      </p:sp>
    </p:spTree>
    <p:extLst>
      <p:ext uri="{BB962C8B-B14F-4D97-AF65-F5344CB8AC3E}">
        <p14:creationId xmlns:p14="http://schemas.microsoft.com/office/powerpoint/2010/main" val="2022344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9550" y="152400"/>
            <a:ext cx="8705850" cy="1143000"/>
          </a:xfrm>
        </p:spPr>
        <p:txBody>
          <a:bodyPr>
            <a:noAutofit/>
          </a:bodyPr>
          <a:lstStyle/>
          <a:p>
            <a:r>
              <a:rPr lang="en-US" altLang="en-US" dirty="0">
                <a:solidFill>
                  <a:srgbClr val="C30C20"/>
                </a:solidFill>
                <a:latin typeface="Sanserif"/>
                <a:cs typeface="Arial" charset="0"/>
              </a:rPr>
              <a:t>Campaign Influences on Voter Choice</a:t>
            </a:r>
            <a:endParaRPr lang="en-US" b="0" noProof="1">
              <a:latin typeface="Sanserif"/>
            </a:endParaRPr>
          </a:p>
        </p:txBody>
      </p:sp>
      <p:sp>
        <p:nvSpPr>
          <p:cNvPr id="9" name="Content Placeholder 2"/>
          <p:cNvSpPr>
            <a:spLocks noGrp="1"/>
          </p:cNvSpPr>
          <p:nvPr>
            <p:ph sz="quarter" idx="20"/>
          </p:nvPr>
        </p:nvSpPr>
        <p:spPr>
          <a:xfrm>
            <a:off x="342900" y="1524000"/>
            <a:ext cx="81915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Modern campaign trends include a far deeper reliance on paid professional staffers and the prevalence of social media and the traditional media as tools for communicating with voters.</a:t>
            </a:r>
          </a:p>
          <a:p>
            <a:pPr lvl="0" defTabSz="457200">
              <a:spcBef>
                <a:spcPts val="2400"/>
              </a:spcBef>
              <a:spcAft>
                <a:spcPts val="0"/>
              </a:spcAft>
            </a:pPr>
            <a:r>
              <a:rPr lang="en-US" altLang="en-US" dirty="0">
                <a:solidFill>
                  <a:prstClr val="black"/>
                </a:solidFill>
                <a:latin typeface="Sanserif"/>
                <a:cs typeface="+mn-cs"/>
              </a:rPr>
              <a:t>Voter choices are also affected by increasingly negative campaigns.</a:t>
            </a:r>
          </a:p>
          <a:p>
            <a:pPr lvl="0" defTabSz="457200">
              <a:spcBef>
                <a:spcPts val="2400"/>
              </a:spcBef>
              <a:spcAft>
                <a:spcPts val="0"/>
              </a:spcAft>
            </a:pPr>
            <a:r>
              <a:rPr lang="en-US" altLang="en-US" dirty="0">
                <a:solidFill>
                  <a:prstClr val="black"/>
                </a:solidFill>
                <a:latin typeface="Sanserif"/>
                <a:cs typeface="+mn-cs"/>
              </a:rPr>
              <a:t>Research shows that negative campaigning can suppress voter turnout in several ways.</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38</a:t>
            </a:fld>
            <a:endParaRPr lang="en-US" dirty="0">
              <a:latin typeface="Sanserif"/>
            </a:endParaRPr>
          </a:p>
        </p:txBody>
      </p:sp>
    </p:spTree>
    <p:extLst>
      <p:ext uri="{BB962C8B-B14F-4D97-AF65-F5344CB8AC3E}">
        <p14:creationId xmlns:p14="http://schemas.microsoft.com/office/powerpoint/2010/main" val="3305494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8212" y="152400"/>
            <a:ext cx="8458200" cy="1143000"/>
          </a:xfrm>
        </p:spPr>
        <p:txBody>
          <a:bodyPr>
            <a:noAutofit/>
          </a:bodyPr>
          <a:lstStyle/>
          <a:p>
            <a:r>
              <a:rPr lang="en-US" altLang="en-US" dirty="0">
                <a:solidFill>
                  <a:srgbClr val="C30C20"/>
                </a:solidFill>
                <a:latin typeface="Sanserif"/>
                <a:cs typeface="+mj-cs"/>
              </a:rPr>
              <a:t>Why Some People Do Not Vote</a:t>
            </a:r>
            <a:endParaRPr lang="en-US" b="0" noProof="1">
              <a:latin typeface="Sanserif"/>
            </a:endParaRPr>
          </a:p>
        </p:txBody>
      </p:sp>
      <p:sp>
        <p:nvSpPr>
          <p:cNvPr id="9" name="Content Placeholder 2"/>
          <p:cNvSpPr>
            <a:spLocks noGrp="1"/>
          </p:cNvSpPr>
          <p:nvPr>
            <p:ph sz="quarter" idx="20"/>
          </p:nvPr>
        </p:nvSpPr>
        <p:spPr>
          <a:xfrm>
            <a:off x="342900" y="1524000"/>
            <a:ext cx="8283512" cy="5029200"/>
          </a:xfrm>
        </p:spPr>
        <p:txBody>
          <a:bodyPr rIns="0">
            <a:normAutofit/>
          </a:bodyPr>
          <a:lstStyle/>
          <a:p>
            <a:pPr lvl="0" defTabSz="457200">
              <a:spcBef>
                <a:spcPts val="2400"/>
              </a:spcBef>
              <a:spcAft>
                <a:spcPts val="0"/>
              </a:spcAft>
            </a:pPr>
            <a:r>
              <a:rPr lang="en-US" dirty="0">
                <a:solidFill>
                  <a:prstClr val="black"/>
                </a:solidFill>
                <a:latin typeface="Sanserif"/>
                <a:cs typeface="+mn-cs"/>
              </a:rPr>
              <a:t>Negative campaigning is one reason why some people do not vote, but there are several others.</a:t>
            </a:r>
            <a:endParaRPr lang="en-US" altLang="en-US" dirty="0">
              <a:solidFill>
                <a:prstClr val="black"/>
              </a:solidFill>
              <a:latin typeface="Sanserif"/>
              <a:cs typeface="+mn-cs"/>
            </a:endParaRPr>
          </a:p>
          <a:p>
            <a:pPr marL="290513" lvl="1" indent="-285750" defTabSz="457200">
              <a:spcBef>
                <a:spcPct val="20000"/>
              </a:spcBef>
              <a:spcAft>
                <a:spcPts val="0"/>
              </a:spcAft>
            </a:pPr>
            <a:r>
              <a:rPr lang="en-US" altLang="en-US" dirty="0">
                <a:solidFill>
                  <a:prstClr val="black"/>
                </a:solidFill>
                <a:latin typeface="Sanserif"/>
                <a:cs typeface="+mn-cs"/>
              </a:rPr>
              <a:t>Lack of efficacy.</a:t>
            </a:r>
          </a:p>
          <a:p>
            <a:pPr marL="290513" lvl="1" indent="-285750" defTabSz="457200">
              <a:spcBef>
                <a:spcPct val="20000"/>
              </a:spcBef>
              <a:spcAft>
                <a:spcPts val="0"/>
              </a:spcAft>
            </a:pPr>
            <a:r>
              <a:rPr lang="en-US" altLang="en-US" dirty="0">
                <a:solidFill>
                  <a:prstClr val="black"/>
                </a:solidFill>
                <a:latin typeface="Sanserif"/>
                <a:cs typeface="+mn-cs"/>
              </a:rPr>
              <a:t>Voter fatigue and negative campaigns.</a:t>
            </a:r>
          </a:p>
          <a:p>
            <a:pPr marL="290513" lvl="1" indent="-285750" defTabSz="457200">
              <a:spcBef>
                <a:spcPct val="20000"/>
              </a:spcBef>
              <a:spcAft>
                <a:spcPts val="0"/>
              </a:spcAft>
            </a:pPr>
            <a:r>
              <a:rPr lang="en-US" altLang="en-US" dirty="0">
                <a:solidFill>
                  <a:prstClr val="black"/>
                </a:solidFill>
                <a:latin typeface="Sanserif"/>
                <a:cs typeface="+mn-cs"/>
              </a:rPr>
              <a:t>Structure of elections.</a:t>
            </a:r>
          </a:p>
          <a:p>
            <a:pPr marL="290513" lvl="1" indent="-285750" defTabSz="457200">
              <a:spcBef>
                <a:spcPct val="20000"/>
              </a:spcBef>
              <a:spcAft>
                <a:spcPts val="0"/>
              </a:spcAft>
            </a:pPr>
            <a:r>
              <a:rPr lang="en-US" altLang="en-US" dirty="0">
                <a:solidFill>
                  <a:prstClr val="black"/>
                </a:solidFill>
                <a:latin typeface="Sanserif"/>
                <a:cs typeface="+mn-cs"/>
              </a:rPr>
              <a:t>Rational choice theory.</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39</a:t>
            </a:fld>
            <a:endParaRPr lang="en-US" dirty="0">
              <a:latin typeface="Sanserif"/>
            </a:endParaRPr>
          </a:p>
        </p:txBody>
      </p:sp>
    </p:spTree>
    <p:extLst>
      <p:ext uri="{BB962C8B-B14F-4D97-AF65-F5344CB8AC3E}">
        <p14:creationId xmlns:p14="http://schemas.microsoft.com/office/powerpoint/2010/main" val="389214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62200" y="198784"/>
            <a:ext cx="4305300" cy="1143000"/>
          </a:xfrm>
        </p:spPr>
        <p:txBody>
          <a:bodyPr>
            <a:noAutofit/>
          </a:bodyPr>
          <a:lstStyle/>
          <a:p>
            <a:r>
              <a:rPr lang="en-US" dirty="0">
                <a:latin typeface="Sanserif"/>
              </a:rPr>
              <a:t>Intentional Efforts at Voter Suppression</a:t>
            </a:r>
            <a:endParaRPr lang="en-US" b="0" noProof="1">
              <a:latin typeface="Sanserif"/>
            </a:endParaRPr>
          </a:p>
        </p:txBody>
      </p:sp>
      <p:sp>
        <p:nvSpPr>
          <p:cNvPr id="9" name="Content Placeholder 2"/>
          <p:cNvSpPr>
            <a:spLocks noGrp="1"/>
          </p:cNvSpPr>
          <p:nvPr>
            <p:ph sz="quarter" idx="20"/>
          </p:nvPr>
        </p:nvSpPr>
        <p:spPr>
          <a:xfrm>
            <a:off x="342900" y="1524000"/>
            <a:ext cx="7962900" cy="4800600"/>
          </a:xfrm>
        </p:spPr>
        <p:txBody>
          <a:bodyPr/>
          <a:lstStyle/>
          <a:p>
            <a:r>
              <a:rPr lang="en-US" dirty="0">
                <a:latin typeface="Sanserif"/>
              </a:rPr>
              <a:t>In 2020, complaints emerged that in some states, efforts were being made to suppress voter turnout in the wake of the COVID-19 pandemic, which altered how elections could and should take place.</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4</a:t>
            </a:fld>
            <a:endParaRPr lang="en-US" sz="800" dirty="0">
              <a:latin typeface="Sanserif"/>
            </a:endParaRPr>
          </a:p>
        </p:txBody>
      </p:sp>
    </p:spTree>
    <p:extLst>
      <p:ext uri="{BB962C8B-B14F-4D97-AF65-F5344CB8AC3E}">
        <p14:creationId xmlns:p14="http://schemas.microsoft.com/office/powerpoint/2010/main" val="3361171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3375" y="152400"/>
            <a:ext cx="8458200" cy="1143000"/>
          </a:xfrm>
        </p:spPr>
        <p:txBody>
          <a:bodyPr>
            <a:noAutofit/>
          </a:bodyPr>
          <a:lstStyle/>
          <a:p>
            <a:r>
              <a:rPr lang="en-US" altLang="en-US" dirty="0">
                <a:solidFill>
                  <a:srgbClr val="C30C20"/>
                </a:solidFill>
                <a:latin typeface="Sanserif"/>
                <a:cs typeface="Arial" charset="0"/>
              </a:rPr>
              <a:t>Lack of Efficacy</a:t>
            </a:r>
            <a:endParaRPr lang="en-US" b="0" noProof="1">
              <a:latin typeface="Sanserif"/>
            </a:endParaRPr>
          </a:p>
        </p:txBody>
      </p:sp>
      <p:sp>
        <p:nvSpPr>
          <p:cNvPr id="9" name="Content Placeholder 2"/>
          <p:cNvSpPr>
            <a:spLocks noGrp="1"/>
          </p:cNvSpPr>
          <p:nvPr>
            <p:ph sz="quarter" idx="20"/>
          </p:nvPr>
        </p:nvSpPr>
        <p:spPr>
          <a:xfrm>
            <a:off x="342900" y="1524000"/>
            <a:ext cx="81915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Many people do not believe that the government listens to people like them or that their vote actually matters.</a:t>
            </a:r>
          </a:p>
          <a:p>
            <a:pPr lvl="0" defTabSz="457200">
              <a:spcBef>
                <a:spcPts val="2400"/>
              </a:spcBef>
              <a:spcAft>
                <a:spcPts val="0"/>
              </a:spcAft>
            </a:pPr>
            <a:r>
              <a:rPr lang="en-US" altLang="en-US" dirty="0">
                <a:solidFill>
                  <a:prstClr val="black"/>
                </a:solidFill>
                <a:latin typeface="Sanserif"/>
                <a:cs typeface="+mn-cs"/>
              </a:rPr>
              <a:t>Poorer people are more likely than better-off individuals to feel that the government does not listen to people like them.</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40</a:t>
            </a:fld>
            <a:endParaRPr lang="en-US" sz="800" dirty="0">
              <a:latin typeface="Sanserif"/>
            </a:endParaRPr>
          </a:p>
        </p:txBody>
      </p:sp>
    </p:spTree>
    <p:extLst>
      <p:ext uri="{BB962C8B-B14F-4D97-AF65-F5344CB8AC3E}">
        <p14:creationId xmlns:p14="http://schemas.microsoft.com/office/powerpoint/2010/main" val="3505125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43100" y="198784"/>
            <a:ext cx="4991100" cy="1143000"/>
          </a:xfrm>
        </p:spPr>
        <p:txBody>
          <a:bodyPr>
            <a:noAutofit/>
          </a:bodyPr>
          <a:lstStyle/>
          <a:p>
            <a:r>
              <a:rPr lang="en-US" altLang="en-US" dirty="0">
                <a:solidFill>
                  <a:srgbClr val="C30C20"/>
                </a:solidFill>
                <a:latin typeface="Sanserif"/>
                <a:cs typeface="+mj-cs"/>
              </a:rPr>
              <a:t>Voter Fatigue and Negative Campaigns</a:t>
            </a:r>
            <a:endParaRPr lang="en-US" b="0" noProof="1">
              <a:latin typeface="Sanserif"/>
            </a:endParaRPr>
          </a:p>
        </p:txBody>
      </p:sp>
      <p:sp>
        <p:nvSpPr>
          <p:cNvPr id="9" name="Content Placeholder 2"/>
          <p:cNvSpPr>
            <a:spLocks noGrp="1"/>
          </p:cNvSpPr>
          <p:nvPr>
            <p:ph sz="quarter" idx="20"/>
          </p:nvPr>
        </p:nvSpPr>
        <p:spPr>
          <a:xfrm>
            <a:off x="342900" y="1524000"/>
            <a:ext cx="76581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In the United States, campaigns tend to be long-drawn-out affairs.</a:t>
            </a:r>
          </a:p>
          <a:p>
            <a:pPr lvl="0" defTabSz="457200">
              <a:spcBef>
                <a:spcPts val="2400"/>
              </a:spcBef>
              <a:spcAft>
                <a:spcPts val="0"/>
              </a:spcAft>
            </a:pPr>
            <a:r>
              <a:rPr lang="en-US" altLang="en-US" dirty="0">
                <a:solidFill>
                  <a:prstClr val="black"/>
                </a:solidFill>
                <a:latin typeface="Sanserif"/>
                <a:cs typeface="+mn-cs"/>
              </a:rPr>
              <a:t>Some scholars say that the lengthiness of the campaigns leads to </a:t>
            </a:r>
            <a:r>
              <a:rPr lang="en-US" altLang="en-US" b="1" dirty="0">
                <a:solidFill>
                  <a:prstClr val="black"/>
                </a:solidFill>
                <a:latin typeface="Sanserif"/>
                <a:cs typeface="+mn-cs"/>
              </a:rPr>
              <a:t>voter fatigue</a:t>
            </a:r>
            <a:r>
              <a:rPr lang="en-US" altLang="en-US" dirty="0">
                <a:solidFill>
                  <a:prstClr val="black"/>
                </a:solidFill>
                <a:latin typeface="Sanserif"/>
                <a:cs typeface="+mn-cs"/>
              </a:rPr>
              <a:t>.</a:t>
            </a:r>
          </a:p>
          <a:p>
            <a:pPr lvl="0" defTabSz="457200">
              <a:spcBef>
                <a:spcPts val="2400"/>
              </a:spcBef>
              <a:spcAft>
                <a:spcPts val="0"/>
              </a:spcAft>
            </a:pPr>
            <a:r>
              <a:rPr lang="en-US" altLang="en-US" dirty="0">
                <a:solidFill>
                  <a:prstClr val="black"/>
                </a:solidFill>
                <a:latin typeface="Sanserif"/>
                <a:cs typeface="+mn-cs"/>
              </a:rPr>
              <a:t>Prevalence of negative campaigning compounds the phenomenon.</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41</a:t>
            </a:fld>
            <a:endParaRPr lang="en-US" dirty="0">
              <a:latin typeface="Sanserif"/>
            </a:endParaRPr>
          </a:p>
        </p:txBody>
      </p:sp>
    </p:spTree>
    <p:extLst>
      <p:ext uri="{BB962C8B-B14F-4D97-AF65-F5344CB8AC3E}">
        <p14:creationId xmlns:p14="http://schemas.microsoft.com/office/powerpoint/2010/main" val="2287578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1020416"/>
          </a:xfrm>
        </p:spPr>
        <p:txBody>
          <a:bodyPr>
            <a:noAutofit/>
          </a:bodyPr>
          <a:lstStyle/>
          <a:p>
            <a:r>
              <a:rPr lang="en-US" altLang="en-US" dirty="0">
                <a:solidFill>
                  <a:srgbClr val="C30C20"/>
                </a:solidFill>
                <a:latin typeface="Sanserif"/>
                <a:cs typeface="Arial" charset="0"/>
              </a:rPr>
              <a:t>The Structure of Elections</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For years, voting rights activists claimed that the registration requirements in many states were too complicated.</a:t>
            </a:r>
          </a:p>
          <a:p>
            <a:pPr lvl="0" defTabSz="457200">
              <a:spcBef>
                <a:spcPts val="2400"/>
              </a:spcBef>
              <a:spcAft>
                <a:spcPts val="0"/>
              </a:spcAft>
            </a:pPr>
            <a:r>
              <a:rPr lang="en-US" dirty="0">
                <a:solidFill>
                  <a:prstClr val="black"/>
                </a:solidFill>
                <a:latin typeface="Sanserif"/>
                <a:cs typeface="+mn-cs"/>
              </a:rPr>
              <a:t>National Voter Registration Act of </a:t>
            </a:r>
            <a:r>
              <a:rPr lang="en-US" altLang="en-US" dirty="0">
                <a:solidFill>
                  <a:prstClr val="black"/>
                </a:solidFill>
                <a:latin typeface="Sanserif"/>
                <a:cs typeface="+mn-cs"/>
              </a:rPr>
              <a:t>1993 allows people to register when interacting with many government agencies, including when they apply for a driver’s license.</a:t>
            </a:r>
          </a:p>
          <a:p>
            <a:pPr lvl="0" defTabSz="457200">
              <a:spcBef>
                <a:spcPts val="2400"/>
              </a:spcBef>
              <a:spcAft>
                <a:spcPts val="0"/>
              </a:spcAft>
            </a:pPr>
            <a:r>
              <a:rPr lang="en-US" altLang="en-US" dirty="0">
                <a:solidFill>
                  <a:prstClr val="black"/>
                </a:solidFill>
                <a:latin typeface="Sanserif"/>
                <a:cs typeface="+mn-cs"/>
              </a:rPr>
              <a:t>Overly frequent elections discourage participation.</a:t>
            </a:r>
          </a:p>
          <a:p>
            <a:pPr lvl="0" defTabSz="457200">
              <a:spcBef>
                <a:spcPts val="2400"/>
              </a:spcBef>
              <a:spcAft>
                <a:spcPts val="0"/>
              </a:spcAft>
            </a:pPr>
            <a:r>
              <a:rPr lang="en-US" altLang="en-US" dirty="0">
                <a:solidFill>
                  <a:prstClr val="black"/>
                </a:solidFill>
                <a:latin typeface="Sanserif"/>
                <a:cs typeface="+mn-cs"/>
              </a:rPr>
              <a:t>Timing of elections also affects voter participation.</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42</a:t>
            </a:fld>
            <a:endParaRPr lang="en-US" sz="800" dirty="0">
              <a:latin typeface="Sanserif"/>
            </a:endParaRPr>
          </a:p>
        </p:txBody>
      </p:sp>
    </p:spTree>
    <p:extLst>
      <p:ext uri="{BB962C8B-B14F-4D97-AF65-F5344CB8AC3E}">
        <p14:creationId xmlns:p14="http://schemas.microsoft.com/office/powerpoint/2010/main" val="4050998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24000" y="152400"/>
            <a:ext cx="5981700" cy="990600"/>
          </a:xfrm>
        </p:spPr>
        <p:txBody>
          <a:bodyPr>
            <a:noAutofit/>
          </a:bodyPr>
          <a:lstStyle/>
          <a:p>
            <a:r>
              <a:rPr lang="en-US" altLang="en-US" dirty="0">
                <a:solidFill>
                  <a:srgbClr val="C30C20"/>
                </a:solidFill>
                <a:latin typeface="Sanserif"/>
                <a:cs typeface="+mj-cs"/>
              </a:rPr>
              <a:t>Rational Choice Theory</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Rational choice theory asserts that some individuals decide that the “costs” of voting are not worth the effort when compared with the expected “benefits,” or what the voters could derive from voting.</a:t>
            </a:r>
          </a:p>
          <a:p>
            <a:pPr marL="290513" lvl="1" indent="-285750" defTabSz="457200">
              <a:spcBef>
                <a:spcPct val="20000"/>
              </a:spcBef>
              <a:spcAft>
                <a:spcPts val="0"/>
              </a:spcAft>
            </a:pPr>
            <a:r>
              <a:rPr lang="en-US" altLang="en-US" dirty="0">
                <a:solidFill>
                  <a:prstClr val="black"/>
                </a:solidFill>
                <a:latin typeface="Sanserif"/>
                <a:cs typeface="+mn-cs"/>
              </a:rPr>
              <a:t>Costs: the time, energy, and inconvenience required to register to vote, to become informed about candidates and elections, and to actually vote</a:t>
            </a:r>
          </a:p>
          <a:p>
            <a:pPr marL="290513" lvl="1" indent="-285750" defTabSz="457200">
              <a:spcBef>
                <a:spcPct val="20000"/>
              </a:spcBef>
              <a:spcAft>
                <a:spcPts val="0"/>
              </a:spcAft>
            </a:pPr>
            <a:r>
              <a:rPr lang="en-US" altLang="en-US" dirty="0">
                <a:solidFill>
                  <a:prstClr val="black"/>
                </a:solidFill>
                <a:latin typeface="Sanserif"/>
                <a:cs typeface="+mn-cs"/>
              </a:rPr>
              <a:t>When the costs associated with voting increase too much, turnout drops.</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43</a:t>
            </a:fld>
            <a:endParaRPr lang="en-US" dirty="0">
              <a:latin typeface="Sanserif"/>
            </a:endParaRPr>
          </a:p>
        </p:txBody>
      </p:sp>
    </p:spTree>
    <p:extLst>
      <p:ext uri="{BB962C8B-B14F-4D97-AF65-F5344CB8AC3E}">
        <p14:creationId xmlns:p14="http://schemas.microsoft.com/office/powerpoint/2010/main" val="1909082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04900" y="152400"/>
            <a:ext cx="6819900" cy="990600"/>
          </a:xfrm>
        </p:spPr>
        <p:txBody>
          <a:bodyPr>
            <a:noAutofit/>
          </a:bodyPr>
          <a:lstStyle/>
          <a:p>
            <a:r>
              <a:rPr lang="en-US" altLang="en-US" dirty="0">
                <a:solidFill>
                  <a:srgbClr val="C30C20"/>
                </a:solidFill>
                <a:latin typeface="Sanserif"/>
                <a:cs typeface="Arial" charset="0"/>
              </a:rPr>
              <a:t>The Consequences of Nonvoting</a:t>
            </a:r>
            <a:endParaRPr lang="en-US" b="0" noProof="1">
              <a:latin typeface="Sanserif"/>
            </a:endParaRPr>
          </a:p>
        </p:txBody>
      </p:sp>
      <p:sp>
        <p:nvSpPr>
          <p:cNvPr id="9" name="Content Placeholder 2"/>
          <p:cNvSpPr>
            <a:spLocks noGrp="1"/>
          </p:cNvSpPr>
          <p:nvPr>
            <p:ph sz="quarter" idx="20"/>
          </p:nvPr>
        </p:nvSpPr>
        <p:spPr>
          <a:xfrm>
            <a:off x="342900" y="1524000"/>
            <a:ext cx="8115300" cy="493776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Nonvoting is both a symptom and a result of a lack of civic involvement on the part of individuals.</a:t>
            </a:r>
          </a:p>
          <a:p>
            <a:pPr marL="290513" lvl="1" indent="-285750" defTabSz="457200">
              <a:spcBef>
                <a:spcPct val="20000"/>
              </a:spcBef>
              <a:spcAft>
                <a:spcPts val="0"/>
              </a:spcAft>
            </a:pPr>
            <a:r>
              <a:rPr lang="en-US" altLang="en-US" dirty="0">
                <a:solidFill>
                  <a:prstClr val="black"/>
                </a:solidFill>
                <a:latin typeface="Sanserif"/>
                <a:cs typeface="+mn-cs"/>
              </a:rPr>
              <a:t>When relatively few people vote in a given election, the outcome is likely to represent the will of only that subset of the electorate who voted.</a:t>
            </a:r>
          </a:p>
          <a:p>
            <a:pPr lvl="0" defTabSz="457200">
              <a:spcBef>
                <a:spcPts val="2400"/>
              </a:spcBef>
              <a:spcAft>
                <a:spcPts val="0"/>
              </a:spcAft>
            </a:pPr>
            <a:r>
              <a:rPr lang="en-US" altLang="en-US" dirty="0">
                <a:solidFill>
                  <a:prstClr val="black"/>
                </a:solidFill>
                <a:latin typeface="Sanserif"/>
                <a:cs typeface="+mn-cs"/>
              </a:rPr>
              <a:t>There is a great deal of debate about nonvoting’s cause and effect.</a:t>
            </a:r>
          </a:p>
          <a:p>
            <a:pPr marL="290513" lvl="1" indent="-285750" defTabSz="457200">
              <a:spcBef>
                <a:spcPct val="20000"/>
              </a:spcBef>
              <a:spcAft>
                <a:spcPts val="0"/>
              </a:spcAft>
            </a:pPr>
            <a:r>
              <a:rPr lang="en-US" altLang="en-US" dirty="0">
                <a:solidFill>
                  <a:prstClr val="black"/>
                </a:solidFill>
                <a:latin typeface="Sanserif"/>
                <a:cs typeface="+mn-cs"/>
              </a:rPr>
              <a:t>Some assert that democracies with low voter turnout are more likely to generate threats to their own well-being.</a:t>
            </a:r>
          </a:p>
          <a:p>
            <a:pPr marL="290513" lvl="1" indent="-285750" defTabSz="457200">
              <a:spcBef>
                <a:spcPct val="20000"/>
              </a:spcBef>
              <a:spcAft>
                <a:spcPts val="0"/>
              </a:spcAft>
            </a:pPr>
            <a:r>
              <a:rPr lang="en-US" altLang="en-US" dirty="0">
                <a:solidFill>
                  <a:prstClr val="black"/>
                </a:solidFill>
                <a:latin typeface="Sanserif"/>
                <a:cs typeface="+mn-cs"/>
              </a:rPr>
              <a:t>Others claim that low voting rates mean that the people are satisfied with the status quo.</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44</a:t>
            </a:fld>
            <a:endParaRPr lang="en-US" dirty="0">
              <a:latin typeface="Sanserif"/>
            </a:endParaRPr>
          </a:p>
        </p:txBody>
      </p:sp>
    </p:spTree>
    <p:extLst>
      <p:ext uri="{BB962C8B-B14F-4D97-AF65-F5344CB8AC3E}">
        <p14:creationId xmlns:p14="http://schemas.microsoft.com/office/powerpoint/2010/main" val="2911307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868016"/>
          </a:xfrm>
        </p:spPr>
        <p:txBody>
          <a:bodyPr>
            <a:noAutofit/>
          </a:bodyPr>
          <a:lstStyle/>
          <a:p>
            <a:r>
              <a:rPr lang="en-US" altLang="en-US" dirty="0">
                <a:solidFill>
                  <a:srgbClr val="C30C20"/>
                </a:solidFill>
                <a:latin typeface="Sanserif"/>
                <a:cs typeface="+mj-cs"/>
              </a:rPr>
              <a:t>Money and Politics</a:t>
            </a:r>
            <a:endParaRPr lang="en-US" sz="1800"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Money is essential in electoral races today.</a:t>
            </a:r>
          </a:p>
          <a:p>
            <a:pPr lvl="0" defTabSz="457200">
              <a:spcBef>
                <a:spcPts val="2400"/>
              </a:spcBef>
              <a:spcAft>
                <a:spcPts val="0"/>
              </a:spcAft>
            </a:pPr>
            <a:r>
              <a:rPr lang="en-US" altLang="en-US" dirty="0">
                <a:solidFill>
                  <a:prstClr val="black"/>
                </a:solidFill>
                <a:latin typeface="Sanserif"/>
                <a:cs typeface="+mn-cs"/>
              </a:rPr>
              <a:t>Federal regulations require any group that provides campaign contributions to a candidate register as a political action committee (PAC).</a:t>
            </a:r>
          </a:p>
          <a:p>
            <a:pPr marL="290513" lvl="1" indent="-285750" defTabSz="457200">
              <a:spcBef>
                <a:spcPct val="20000"/>
              </a:spcBef>
              <a:spcAft>
                <a:spcPts val="0"/>
              </a:spcAft>
            </a:pPr>
            <a:r>
              <a:rPr lang="en-US" altLang="en-US" dirty="0">
                <a:solidFill>
                  <a:prstClr val="black"/>
                </a:solidFill>
                <a:latin typeface="Sanserif"/>
                <a:cs typeface="+mn-cs"/>
              </a:rPr>
              <a:t>PACs are subject to contributions limits.</a:t>
            </a:r>
          </a:p>
          <a:p>
            <a:pPr lvl="0" defTabSz="457200">
              <a:spcBef>
                <a:spcPts val="2400"/>
              </a:spcBef>
              <a:spcAft>
                <a:spcPts val="0"/>
              </a:spcAft>
            </a:pPr>
            <a:r>
              <a:rPr lang="en-US" altLang="en-US" i="1" dirty="0">
                <a:solidFill>
                  <a:prstClr val="black"/>
                </a:solidFill>
                <a:latin typeface="Sanserif"/>
                <a:cs typeface="+mn-cs"/>
              </a:rPr>
              <a:t>Citizens United v. Federal Election Commission </a:t>
            </a:r>
            <a:r>
              <a:rPr lang="en-US" altLang="en-US" dirty="0">
                <a:solidFill>
                  <a:prstClr val="black"/>
                </a:solidFill>
                <a:latin typeface="Sanserif"/>
                <a:cs typeface="+mn-cs"/>
              </a:rPr>
              <a:t>(2010) allowed for super PACs.</a:t>
            </a:r>
          </a:p>
          <a:p>
            <a:pPr marL="290513" lvl="1" indent="-285750" defTabSz="457200">
              <a:spcBef>
                <a:spcPct val="20000"/>
              </a:spcBef>
              <a:spcAft>
                <a:spcPts val="0"/>
              </a:spcAft>
            </a:pPr>
            <a:r>
              <a:rPr lang="en-US" altLang="en-US" dirty="0">
                <a:solidFill>
                  <a:prstClr val="black"/>
                </a:solidFill>
                <a:latin typeface="Sanserif"/>
                <a:cs typeface="+mn-cs"/>
              </a:rPr>
              <a:t>Can raise and spend unrestricted amounts of money.</a:t>
            </a:r>
          </a:p>
          <a:p>
            <a:pPr marL="290513" lvl="1" indent="-285750" defTabSz="457200">
              <a:spcBef>
                <a:spcPct val="20000"/>
              </a:spcBef>
              <a:spcAft>
                <a:spcPts val="0"/>
              </a:spcAft>
            </a:pPr>
            <a:r>
              <a:rPr lang="en-US" altLang="en-US" dirty="0">
                <a:solidFill>
                  <a:prstClr val="black"/>
                </a:solidFill>
                <a:latin typeface="Sanserif"/>
                <a:cs typeface="+mn-cs"/>
              </a:rPr>
              <a:t>Contributions must be used independently of any candidate or official campaign.</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45</a:t>
            </a:fld>
            <a:endParaRPr lang="en-US" sz="800" dirty="0">
              <a:latin typeface="Sanserif"/>
            </a:endParaRPr>
          </a:p>
        </p:txBody>
      </p:sp>
    </p:spTree>
    <p:extLst>
      <p:ext uri="{BB962C8B-B14F-4D97-AF65-F5344CB8AC3E}">
        <p14:creationId xmlns:p14="http://schemas.microsoft.com/office/powerpoint/2010/main" val="843289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57400" y="228600"/>
            <a:ext cx="4800600" cy="1066800"/>
          </a:xfrm>
        </p:spPr>
        <p:txBody>
          <a:bodyPr>
            <a:noAutofit/>
          </a:bodyPr>
          <a:lstStyle/>
          <a:p>
            <a:r>
              <a:rPr lang="en-US" altLang="en-US" dirty="0">
                <a:solidFill>
                  <a:srgbClr val="C30C20"/>
                </a:solidFill>
                <a:latin typeface="Sanserif"/>
                <a:cs typeface="+mj-cs"/>
              </a:rPr>
              <a:t>Early Efforts to Regulate Campaign Finance </a:t>
            </a:r>
            <a:r>
              <a:rPr lang="en-US" altLang="en-US" sz="1600" dirty="0">
                <a:solidFill>
                  <a:srgbClr val="C30C20"/>
                </a:solidFill>
                <a:latin typeface="Sanserif"/>
                <a:cs typeface="+mj-cs"/>
              </a:rPr>
              <a:t>1</a:t>
            </a:r>
            <a:endParaRPr lang="en-US" b="0" noProof="1">
              <a:latin typeface="Sanserif"/>
            </a:endParaRPr>
          </a:p>
        </p:txBody>
      </p:sp>
      <p:sp>
        <p:nvSpPr>
          <p:cNvPr id="9" name="Content Placeholder 2"/>
          <p:cNvSpPr>
            <a:spLocks noGrp="1"/>
          </p:cNvSpPr>
          <p:nvPr>
            <p:ph sz="quarter" idx="20"/>
          </p:nvPr>
        </p:nvSpPr>
        <p:spPr>
          <a:xfrm>
            <a:off x="342900" y="1524000"/>
            <a:ext cx="7277100" cy="493776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Federal Corrupt Practices Act of 1925.</a:t>
            </a:r>
          </a:p>
          <a:p>
            <a:pPr lvl="0" defTabSz="457200">
              <a:spcBef>
                <a:spcPts val="2400"/>
              </a:spcBef>
              <a:spcAft>
                <a:spcPts val="0"/>
              </a:spcAft>
            </a:pPr>
            <a:r>
              <a:rPr lang="en-US" altLang="en-US" dirty="0">
                <a:solidFill>
                  <a:prstClr val="black"/>
                </a:solidFill>
                <a:latin typeface="Sanserif"/>
                <a:cs typeface="+mn-cs"/>
              </a:rPr>
              <a:t>Hatch Act of 1939.</a:t>
            </a:r>
          </a:p>
          <a:p>
            <a:pPr marL="290513" lvl="1" indent="-285750" defTabSz="457200">
              <a:spcBef>
                <a:spcPct val="20000"/>
              </a:spcBef>
              <a:spcAft>
                <a:spcPts val="0"/>
              </a:spcAft>
            </a:pPr>
            <a:r>
              <a:rPr lang="en-US" altLang="en-US" dirty="0">
                <a:solidFill>
                  <a:prstClr val="black"/>
                </a:solidFill>
                <a:latin typeface="Sanserif"/>
                <a:cs typeface="+mn-cs"/>
              </a:rPr>
              <a:t>Banned partisan political activities by all federal government employees.</a:t>
            </a:r>
          </a:p>
          <a:p>
            <a:pPr marL="290513" lvl="1" indent="-285750" defTabSz="457200">
              <a:spcBef>
                <a:spcPct val="20000"/>
              </a:spcBef>
              <a:spcAft>
                <a:spcPts val="0"/>
              </a:spcAft>
            </a:pPr>
            <a:r>
              <a:rPr lang="en-US" altLang="en-US" dirty="0">
                <a:solidFill>
                  <a:prstClr val="black"/>
                </a:solidFill>
                <a:latin typeface="Sanserif"/>
                <a:cs typeface="+mn-cs"/>
              </a:rPr>
              <a:t>Exceptions for the president, the vice president, and Senate-confirmed political appointees.</a:t>
            </a:r>
          </a:p>
          <a:p>
            <a:pPr lvl="0" defTabSz="457200">
              <a:spcBef>
                <a:spcPts val="2400"/>
              </a:spcBef>
              <a:spcAft>
                <a:spcPts val="0"/>
              </a:spcAft>
            </a:pPr>
            <a:r>
              <a:rPr lang="en-US" altLang="en-US" dirty="0">
                <a:solidFill>
                  <a:prstClr val="black"/>
                </a:solidFill>
                <a:latin typeface="Sanserif"/>
                <a:cs typeface="+mn-cs"/>
              </a:rPr>
              <a:t>Federal Election Campaign Act (FECA) of 1971.</a:t>
            </a:r>
          </a:p>
          <a:p>
            <a:pPr marL="290513" lvl="1" indent="-285750" defTabSz="457200">
              <a:spcBef>
                <a:spcPct val="20000"/>
              </a:spcBef>
              <a:spcAft>
                <a:spcPts val="0"/>
              </a:spcAft>
            </a:pPr>
            <a:r>
              <a:rPr lang="en-US" altLang="en-US" dirty="0">
                <a:solidFill>
                  <a:prstClr val="black"/>
                </a:solidFill>
                <a:latin typeface="Sanserif"/>
                <a:cs typeface="+mn-cs"/>
              </a:rPr>
              <a:t>Considerable limitations placed on campaign contributions and expenditures.</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46</a:t>
            </a:fld>
            <a:endParaRPr lang="en-US" dirty="0">
              <a:latin typeface="Sanserif"/>
            </a:endParaRPr>
          </a:p>
        </p:txBody>
      </p:sp>
    </p:spTree>
    <p:extLst>
      <p:ext uri="{BB962C8B-B14F-4D97-AF65-F5344CB8AC3E}">
        <p14:creationId xmlns:p14="http://schemas.microsoft.com/office/powerpoint/2010/main" val="3859792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57400" y="198784"/>
            <a:ext cx="4762500" cy="1143000"/>
          </a:xfrm>
        </p:spPr>
        <p:txBody>
          <a:bodyPr>
            <a:noAutofit/>
          </a:bodyPr>
          <a:lstStyle/>
          <a:p>
            <a:r>
              <a:rPr lang="en-US" altLang="en-US" dirty="0">
                <a:solidFill>
                  <a:srgbClr val="C30C20"/>
                </a:solidFill>
                <a:latin typeface="Sanserif"/>
                <a:cs typeface="+mj-cs"/>
              </a:rPr>
              <a:t>Early Efforts to Regulate Campaign Finance </a:t>
            </a:r>
            <a:r>
              <a:rPr lang="en-US" altLang="en-US" sz="1600" dirty="0">
                <a:solidFill>
                  <a:srgbClr val="C30C20"/>
                </a:solidFill>
                <a:latin typeface="Sanserif"/>
                <a:cs typeface="+mj-cs"/>
              </a:rPr>
              <a:t>2</a:t>
            </a:r>
            <a:endParaRPr lang="en-US" b="0" noProof="1">
              <a:latin typeface="Sanserif"/>
            </a:endParaRPr>
          </a:p>
        </p:txBody>
      </p:sp>
      <p:sp>
        <p:nvSpPr>
          <p:cNvPr id="9" name="Content Placeholder 2"/>
          <p:cNvSpPr>
            <a:spLocks noGrp="1"/>
          </p:cNvSpPr>
          <p:nvPr>
            <p:ph sz="quarter" idx="20"/>
          </p:nvPr>
        </p:nvSpPr>
        <p:spPr>
          <a:xfrm>
            <a:off x="342900" y="1524000"/>
            <a:ext cx="8191500" cy="493776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In 1974, FECA was amended.</a:t>
            </a:r>
          </a:p>
          <a:p>
            <a:pPr marL="290513" lvl="1" indent="-285750" defTabSz="457200">
              <a:spcBef>
                <a:spcPct val="20000"/>
              </a:spcBef>
              <a:spcAft>
                <a:spcPts val="0"/>
              </a:spcAft>
            </a:pPr>
            <a:r>
              <a:rPr lang="en-US" altLang="en-US" dirty="0">
                <a:solidFill>
                  <a:prstClr val="black"/>
                </a:solidFill>
                <a:latin typeface="Sanserif"/>
                <a:cs typeface="+mn-cs"/>
              </a:rPr>
              <a:t>More stringent limitations on individual contribution.</a:t>
            </a:r>
          </a:p>
          <a:p>
            <a:pPr marL="290513" lvl="1" indent="-285750" defTabSz="457200">
              <a:spcBef>
                <a:spcPct val="20000"/>
              </a:spcBef>
              <a:spcAft>
                <a:spcPts val="0"/>
              </a:spcAft>
            </a:pPr>
            <a:r>
              <a:rPr lang="en-US" altLang="en-US" dirty="0">
                <a:solidFill>
                  <a:prstClr val="black"/>
                </a:solidFill>
                <a:latin typeface="Sanserif"/>
                <a:cs typeface="+mn-cs"/>
              </a:rPr>
              <a:t>Limit on expenditures by PACs.</a:t>
            </a:r>
          </a:p>
          <a:p>
            <a:pPr marL="290513" lvl="1" indent="-285750" defTabSz="457200">
              <a:spcBef>
                <a:spcPct val="20000"/>
              </a:spcBef>
              <a:spcAft>
                <a:spcPts val="0"/>
              </a:spcAft>
            </a:pPr>
            <a:r>
              <a:rPr lang="en-US" altLang="en-US" dirty="0">
                <a:solidFill>
                  <a:prstClr val="black"/>
                </a:solidFill>
                <a:latin typeface="Sanserif"/>
                <a:cs typeface="+mn-cs"/>
              </a:rPr>
              <a:t>Revamped the presidential election process by restricting spending and providing public financing option.</a:t>
            </a:r>
          </a:p>
          <a:p>
            <a:pPr marL="290513" lvl="1" indent="-285750" defTabSz="457200">
              <a:spcBef>
                <a:spcPct val="20000"/>
              </a:spcBef>
              <a:spcAft>
                <a:spcPts val="0"/>
              </a:spcAft>
            </a:pPr>
            <a:r>
              <a:rPr lang="en-US" altLang="en-US" dirty="0">
                <a:solidFill>
                  <a:prstClr val="black"/>
                </a:solidFill>
                <a:latin typeface="Sanserif"/>
                <a:cs typeface="+mn-cs"/>
              </a:rPr>
              <a:t>Required public disclosure of contributions and expenditures by all candidates for federal office.</a:t>
            </a:r>
          </a:p>
          <a:p>
            <a:pPr lvl="0" defTabSz="457200">
              <a:spcBef>
                <a:spcPts val="2400"/>
              </a:spcBef>
              <a:spcAft>
                <a:spcPts val="0"/>
              </a:spcAft>
            </a:pPr>
            <a:r>
              <a:rPr lang="en-US" altLang="en-US" dirty="0">
                <a:solidFill>
                  <a:prstClr val="black"/>
                </a:solidFill>
                <a:latin typeface="Sanserif"/>
                <a:cs typeface="+mn-cs"/>
              </a:rPr>
              <a:t>Most importantly, the act created an enforcement mechanism in the Federal Election Commission (FEC).</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47</a:t>
            </a:fld>
            <a:endParaRPr lang="en-US" dirty="0">
              <a:latin typeface="Sanserif"/>
            </a:endParaRPr>
          </a:p>
        </p:txBody>
      </p:sp>
    </p:spTree>
    <p:extLst>
      <p:ext uri="{BB962C8B-B14F-4D97-AF65-F5344CB8AC3E}">
        <p14:creationId xmlns:p14="http://schemas.microsoft.com/office/powerpoint/2010/main" val="3636190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86000" y="198784"/>
            <a:ext cx="4457700" cy="1143000"/>
          </a:xfrm>
        </p:spPr>
        <p:txBody>
          <a:bodyPr>
            <a:noAutofit/>
          </a:bodyPr>
          <a:lstStyle/>
          <a:p>
            <a:r>
              <a:rPr lang="en-US" altLang="en-US" dirty="0">
                <a:solidFill>
                  <a:srgbClr val="C30C20"/>
                </a:solidFill>
                <a:latin typeface="Sanserif"/>
                <a:cs typeface="+mj-cs"/>
              </a:rPr>
              <a:t>The Court Weighs In: Money = Speech</a:t>
            </a:r>
            <a:endParaRPr lang="en-US" b="0" noProof="1">
              <a:latin typeface="Sanserif"/>
            </a:endParaRPr>
          </a:p>
        </p:txBody>
      </p:sp>
      <p:sp>
        <p:nvSpPr>
          <p:cNvPr id="9" name="Content Placeholder 2"/>
          <p:cNvSpPr>
            <a:spLocks noGrp="1"/>
          </p:cNvSpPr>
          <p:nvPr>
            <p:ph sz="quarter" idx="20"/>
          </p:nvPr>
        </p:nvSpPr>
        <p:spPr>
          <a:xfrm>
            <a:off x="342900" y="1524000"/>
            <a:ext cx="8115300" cy="493776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In </a:t>
            </a:r>
            <a:r>
              <a:rPr lang="en-US" altLang="en-US" i="1" dirty="0">
                <a:solidFill>
                  <a:prstClr val="black"/>
                </a:solidFill>
                <a:latin typeface="Sanserif"/>
                <a:cs typeface="+mn-cs"/>
              </a:rPr>
              <a:t>Buckley v. Valeo </a:t>
            </a:r>
            <a:r>
              <a:rPr lang="en-US" altLang="en-US" dirty="0">
                <a:solidFill>
                  <a:prstClr val="black"/>
                </a:solidFill>
                <a:latin typeface="Sanserif"/>
                <a:cs typeface="+mn-cs"/>
              </a:rPr>
              <a:t>(1976), the Supreme Court ruled that an individual could spend as much of their wealth they wished on their own campaign.</a:t>
            </a:r>
          </a:p>
          <a:p>
            <a:pPr lvl="0" defTabSz="457200">
              <a:spcBef>
                <a:spcPts val="2400"/>
              </a:spcBef>
              <a:spcAft>
                <a:spcPts val="0"/>
              </a:spcAft>
            </a:pPr>
            <a:r>
              <a:rPr lang="en-US" altLang="en-US" dirty="0">
                <a:solidFill>
                  <a:prstClr val="black"/>
                </a:solidFill>
                <a:latin typeface="Sanserif"/>
                <a:cs typeface="+mn-cs"/>
              </a:rPr>
              <a:t>Ruling paved the way for the subsequent explosion in the formation of PACs.</a:t>
            </a:r>
          </a:p>
          <a:p>
            <a:pPr marL="290513" lvl="1" indent="-285750" defTabSz="457200">
              <a:spcBef>
                <a:spcPct val="20000"/>
              </a:spcBef>
              <a:spcAft>
                <a:spcPts val="0"/>
              </a:spcAft>
            </a:pPr>
            <a:r>
              <a:rPr lang="en-US" altLang="en-US" dirty="0">
                <a:solidFill>
                  <a:prstClr val="black"/>
                </a:solidFill>
                <a:latin typeface="Sanserif"/>
                <a:cs typeface="+mn-cs"/>
              </a:rPr>
              <a:t>Recognized political expenditures as protected speech.</a:t>
            </a:r>
          </a:p>
          <a:p>
            <a:pPr marL="290513" lvl="1" indent="-285750" defTabSz="457200">
              <a:spcBef>
                <a:spcPct val="20000"/>
              </a:spcBef>
              <a:spcAft>
                <a:spcPts val="0"/>
              </a:spcAft>
            </a:pPr>
            <a:r>
              <a:rPr lang="en-US" altLang="en-US" dirty="0">
                <a:solidFill>
                  <a:prstClr val="black"/>
                </a:solidFill>
                <a:latin typeface="Sanserif"/>
                <a:cs typeface="+mn-cs"/>
              </a:rPr>
              <a:t>Ballooning of the number of PACs over time is indicative of the increased power that PACs have wielded in campaigns for federal office since 1980.</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48</a:t>
            </a:fld>
            <a:endParaRPr lang="en-US" dirty="0">
              <a:latin typeface="Sanserif"/>
            </a:endParaRPr>
          </a:p>
        </p:txBody>
      </p:sp>
    </p:spTree>
    <p:extLst>
      <p:ext uri="{BB962C8B-B14F-4D97-AF65-F5344CB8AC3E}">
        <p14:creationId xmlns:p14="http://schemas.microsoft.com/office/powerpoint/2010/main" val="2189004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81100" y="198784"/>
            <a:ext cx="6667500" cy="1143000"/>
          </a:xfrm>
        </p:spPr>
        <p:txBody>
          <a:bodyPr>
            <a:noAutofit/>
          </a:bodyPr>
          <a:lstStyle/>
          <a:p>
            <a:r>
              <a:rPr lang="en-US" altLang="en-US" dirty="0">
                <a:solidFill>
                  <a:srgbClr val="C30C20"/>
                </a:solidFill>
                <a:latin typeface="Sanserif"/>
                <a:cs typeface="Arial" charset="0"/>
              </a:rPr>
              <a:t>The Bipartisan Campaign Finance Reform Act of 2002</a:t>
            </a:r>
            <a:endParaRPr lang="en-US" b="0" noProof="1">
              <a:latin typeface="Sanserif"/>
            </a:endParaRPr>
          </a:p>
        </p:txBody>
      </p:sp>
      <p:sp>
        <p:nvSpPr>
          <p:cNvPr id="9" name="Content Placeholder 2"/>
          <p:cNvSpPr>
            <a:spLocks noGrp="1"/>
          </p:cNvSpPr>
          <p:nvPr>
            <p:ph sz="quarter" idx="20"/>
          </p:nvPr>
        </p:nvSpPr>
        <p:spPr>
          <a:xfrm>
            <a:off x="342900" y="1524000"/>
            <a:ext cx="8458200" cy="493776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McCain-Feingold Act, formally known as the Bipartisan Campaign Finance Reform Act (BCRA) of 2002, banned nearly all soft money contributions.</a:t>
            </a:r>
          </a:p>
          <a:p>
            <a:pPr lvl="0" defTabSz="457200">
              <a:spcBef>
                <a:spcPts val="2400"/>
              </a:spcBef>
              <a:spcAft>
                <a:spcPts val="0"/>
              </a:spcAft>
            </a:pPr>
            <a:r>
              <a:rPr lang="en-US" altLang="en-US" i="1" dirty="0">
                <a:solidFill>
                  <a:prstClr val="black"/>
                </a:solidFill>
                <a:latin typeface="Sanserif"/>
                <a:cs typeface="+mn-cs"/>
              </a:rPr>
              <a:t>McConnell v. the Federal Election Commission </a:t>
            </a:r>
            <a:r>
              <a:rPr lang="en-US" altLang="en-US" dirty="0">
                <a:solidFill>
                  <a:prstClr val="black"/>
                </a:solidFill>
                <a:latin typeface="Sanserif"/>
                <a:cs typeface="+mn-cs"/>
              </a:rPr>
              <a:t>(2003) upheld the BCRA.</a:t>
            </a:r>
          </a:p>
          <a:p>
            <a:pPr lvl="0" defTabSz="457200">
              <a:spcBef>
                <a:spcPts val="2400"/>
              </a:spcBef>
              <a:spcAft>
                <a:spcPts val="0"/>
              </a:spcAft>
            </a:pPr>
            <a:r>
              <a:rPr lang="en-US" altLang="en-US" i="1" dirty="0">
                <a:solidFill>
                  <a:prstClr val="black"/>
                </a:solidFill>
                <a:latin typeface="Sanserif"/>
                <a:cs typeface="+mn-cs"/>
              </a:rPr>
              <a:t>Federal Election Commission v. Wisconsin Right to Life, Inc. </a:t>
            </a:r>
            <a:r>
              <a:rPr lang="en-US" altLang="en-US" dirty="0">
                <a:solidFill>
                  <a:prstClr val="black"/>
                </a:solidFill>
                <a:latin typeface="Sanserif"/>
                <a:cs typeface="+mn-cs"/>
              </a:rPr>
              <a:t>(2007) overturned the BCRA.</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49</a:t>
            </a:fld>
            <a:endParaRPr lang="en-US" dirty="0">
              <a:latin typeface="Sanserif"/>
            </a:endParaRPr>
          </a:p>
        </p:txBody>
      </p:sp>
    </p:spTree>
    <p:extLst>
      <p:ext uri="{BB962C8B-B14F-4D97-AF65-F5344CB8AC3E}">
        <p14:creationId xmlns:p14="http://schemas.microsoft.com/office/powerpoint/2010/main" val="231687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9600" y="228600"/>
            <a:ext cx="7658100" cy="1143000"/>
          </a:xfrm>
        </p:spPr>
        <p:txBody>
          <a:bodyPr>
            <a:noAutofit/>
          </a:bodyPr>
          <a:lstStyle/>
          <a:p>
            <a:r>
              <a:rPr lang="en-US" dirty="0">
                <a:solidFill>
                  <a:srgbClr val="C30C20"/>
                </a:solidFill>
                <a:latin typeface="Sanserif"/>
                <a:cs typeface="+mj-cs"/>
              </a:rPr>
              <a:t>Political Participation as an Expression of the Will of the People</a:t>
            </a:r>
            <a:endParaRPr lang="en-US" b="0" noProof="1">
              <a:latin typeface="Sanserif"/>
            </a:endParaRPr>
          </a:p>
        </p:txBody>
      </p:sp>
      <p:sp>
        <p:nvSpPr>
          <p:cNvPr id="9" name="Content Placeholder 2"/>
          <p:cNvSpPr>
            <a:spLocks noGrp="1"/>
          </p:cNvSpPr>
          <p:nvPr>
            <p:ph sz="quarter" idx="20"/>
          </p:nvPr>
        </p:nvSpPr>
        <p:spPr>
          <a:xfrm>
            <a:off x="342900" y="1524000"/>
            <a:ext cx="7581900" cy="4800600"/>
          </a:xfrm>
        </p:spPr>
        <p:txBody>
          <a:bodyPr/>
          <a:lstStyle/>
          <a:p>
            <a:pPr lvl="0" defTabSz="457200">
              <a:spcBef>
                <a:spcPts val="2400"/>
              </a:spcBef>
              <a:spcAft>
                <a:spcPts val="0"/>
              </a:spcAft>
            </a:pPr>
            <a:r>
              <a:rPr lang="en-US" dirty="0">
                <a:solidFill>
                  <a:prstClr val="black"/>
                </a:solidFill>
                <a:latin typeface="Sanserif"/>
                <a:cs typeface="+mn-cs"/>
              </a:rPr>
              <a:t>Campaigns, elections, and voting are fundamental aspects of the civil engagement of Americans.</a:t>
            </a:r>
          </a:p>
          <a:p>
            <a:pPr lvl="0" defTabSz="457200">
              <a:spcBef>
                <a:spcPts val="2400"/>
              </a:spcBef>
              <a:spcAft>
                <a:spcPts val="0"/>
              </a:spcAft>
            </a:pPr>
            <a:r>
              <a:rPr lang="en-US" dirty="0">
                <a:solidFill>
                  <a:prstClr val="black"/>
                </a:solidFill>
                <a:latin typeface="Sanserif"/>
                <a:cs typeface="+mn-cs"/>
              </a:rPr>
              <a:t>Civic participation is essential; and among its most important forms is electoral political participation.</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5</a:t>
            </a:fld>
            <a:endParaRPr lang="en-US" sz="800" dirty="0">
              <a:latin typeface="Sanserif"/>
            </a:endParaRPr>
          </a:p>
        </p:txBody>
      </p:sp>
    </p:spTree>
    <p:extLst>
      <p:ext uri="{BB962C8B-B14F-4D97-AF65-F5344CB8AC3E}">
        <p14:creationId xmlns:p14="http://schemas.microsoft.com/office/powerpoint/2010/main" val="12410459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38300" y="198784"/>
            <a:ext cx="5600700" cy="1143000"/>
          </a:xfrm>
        </p:spPr>
        <p:txBody>
          <a:bodyPr>
            <a:noAutofit/>
          </a:bodyPr>
          <a:lstStyle/>
          <a:p>
            <a:r>
              <a:rPr lang="en-US" altLang="en-US" dirty="0">
                <a:solidFill>
                  <a:srgbClr val="C30C20"/>
                </a:solidFill>
                <a:latin typeface="Sanserif"/>
                <a:cs typeface="+mj-cs"/>
              </a:rPr>
              <a:t>The Court Weighs In (Again): The Birth of Super PACs</a:t>
            </a:r>
            <a:endParaRPr lang="en-US" b="0" noProof="1">
              <a:latin typeface="Sanserif"/>
            </a:endParaRPr>
          </a:p>
        </p:txBody>
      </p:sp>
      <p:sp>
        <p:nvSpPr>
          <p:cNvPr id="9" name="Content Placeholder 2"/>
          <p:cNvSpPr>
            <a:spLocks noGrp="1"/>
          </p:cNvSpPr>
          <p:nvPr>
            <p:ph sz="quarter" idx="20"/>
          </p:nvPr>
        </p:nvSpPr>
        <p:spPr>
          <a:xfrm>
            <a:off x="342900" y="1524000"/>
            <a:ext cx="8115300" cy="493776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In </a:t>
            </a:r>
            <a:r>
              <a:rPr lang="en-US" altLang="en-US" i="1" dirty="0">
                <a:solidFill>
                  <a:prstClr val="black"/>
                </a:solidFill>
                <a:latin typeface="Sanserif"/>
                <a:cs typeface="+mn-cs"/>
              </a:rPr>
              <a:t>Citizens United v. FEC </a:t>
            </a:r>
            <a:r>
              <a:rPr lang="en-US" altLang="en-US" dirty="0">
                <a:solidFill>
                  <a:prstClr val="black"/>
                </a:solidFill>
                <a:latin typeface="Sanserif"/>
                <a:cs typeface="+mn-cs"/>
              </a:rPr>
              <a:t>(2010) the Supreme Court ruled that corporations and labor unions are entitled to the same free speech rights that individuals enjoy.</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50</a:t>
            </a:fld>
            <a:endParaRPr lang="en-US" dirty="0">
              <a:latin typeface="Sanserif"/>
            </a:endParaRPr>
          </a:p>
        </p:txBody>
      </p:sp>
    </p:spTree>
    <p:extLst>
      <p:ext uri="{BB962C8B-B14F-4D97-AF65-F5344CB8AC3E}">
        <p14:creationId xmlns:p14="http://schemas.microsoft.com/office/powerpoint/2010/main" val="22649392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62100" y="198784"/>
            <a:ext cx="5829300" cy="1143000"/>
          </a:xfrm>
        </p:spPr>
        <p:txBody>
          <a:bodyPr>
            <a:noAutofit/>
          </a:bodyPr>
          <a:lstStyle/>
          <a:p>
            <a:r>
              <a:rPr lang="en-US" altLang="en-US" dirty="0">
                <a:solidFill>
                  <a:srgbClr val="C30C20"/>
                </a:solidFill>
                <a:latin typeface="Sanserif"/>
                <a:cs typeface="+mj-cs"/>
              </a:rPr>
              <a:t>Super PACs and Independent Expenditures</a:t>
            </a:r>
            <a:endParaRPr lang="en-US" b="0" noProof="1">
              <a:latin typeface="Sanserif"/>
            </a:endParaRPr>
          </a:p>
        </p:txBody>
      </p:sp>
      <p:sp>
        <p:nvSpPr>
          <p:cNvPr id="9" name="Content Placeholder 2"/>
          <p:cNvSpPr>
            <a:spLocks noGrp="1"/>
          </p:cNvSpPr>
          <p:nvPr>
            <p:ph sz="quarter" idx="20"/>
          </p:nvPr>
        </p:nvSpPr>
        <p:spPr>
          <a:xfrm>
            <a:off x="457200" y="1447800"/>
            <a:ext cx="8229600" cy="4658966"/>
          </a:xfrm>
        </p:spPr>
        <p:txBody>
          <a:bodyPr rIns="0">
            <a:normAutofit lnSpcReduction="10000"/>
          </a:bodyPr>
          <a:lstStyle/>
          <a:p>
            <a:pPr lvl="0" defTabSz="457200">
              <a:spcBef>
                <a:spcPts val="2400"/>
              </a:spcBef>
              <a:spcAft>
                <a:spcPts val="0"/>
              </a:spcAft>
            </a:pPr>
            <a:r>
              <a:rPr lang="en-US" altLang="en-US" dirty="0">
                <a:solidFill>
                  <a:prstClr val="black"/>
                </a:solidFill>
                <a:latin typeface="Sanserif"/>
                <a:cs typeface="+mn-cs"/>
              </a:rPr>
              <a:t>Because expenditures are protected from limitations, many PACs now use </a:t>
            </a:r>
            <a:r>
              <a:rPr lang="en-US" altLang="en-US" b="1" dirty="0">
                <a:solidFill>
                  <a:prstClr val="black"/>
                </a:solidFill>
                <a:latin typeface="Sanserif"/>
                <a:cs typeface="+mn-cs"/>
              </a:rPr>
              <a:t>independent expenditures </a:t>
            </a:r>
            <a:r>
              <a:rPr lang="en-US" altLang="en-US" dirty="0">
                <a:solidFill>
                  <a:prstClr val="black"/>
                </a:solidFill>
                <a:latin typeface="Sanserif"/>
                <a:cs typeface="+mn-cs"/>
              </a:rPr>
              <a:t>to spend unlimited sums for or against political candidates.</a:t>
            </a:r>
          </a:p>
          <a:p>
            <a:pPr lvl="0" defTabSz="457200">
              <a:spcBef>
                <a:spcPts val="2400"/>
              </a:spcBef>
              <a:spcAft>
                <a:spcPts val="0"/>
              </a:spcAft>
            </a:pPr>
            <a:r>
              <a:rPr lang="en-US" altLang="en-US" dirty="0">
                <a:solidFill>
                  <a:prstClr val="black"/>
                </a:solidFill>
                <a:latin typeface="Sanserif"/>
                <a:cs typeface="+mn-cs"/>
              </a:rPr>
              <a:t>Independent expenditures are outlays, typically for advertisements supporting or opposing a candidate, that are uncoordinated with a candidate’s campaign.</a:t>
            </a:r>
          </a:p>
          <a:p>
            <a:pPr lvl="0" defTabSz="457200">
              <a:spcBef>
                <a:spcPts val="2400"/>
              </a:spcBef>
              <a:spcAft>
                <a:spcPts val="0"/>
              </a:spcAft>
            </a:pPr>
            <a:r>
              <a:rPr lang="en-US" altLang="en-US" i="1" dirty="0">
                <a:solidFill>
                  <a:prstClr val="black"/>
                </a:solidFill>
                <a:latin typeface="Sanserif"/>
                <a:cs typeface="+mn-cs"/>
              </a:rPr>
              <a:t>Citizens United </a:t>
            </a:r>
            <a:r>
              <a:rPr lang="en-US" altLang="en-US" dirty="0">
                <a:solidFill>
                  <a:prstClr val="black"/>
                </a:solidFill>
                <a:latin typeface="Sanserif"/>
                <a:cs typeface="+mn-cs"/>
              </a:rPr>
              <a:t>had an impact in the 2020 presidential campaign.</a:t>
            </a:r>
          </a:p>
          <a:p>
            <a:pPr marL="290513" lvl="1" indent="-285750" defTabSz="457200">
              <a:spcBef>
                <a:spcPct val="20000"/>
              </a:spcBef>
              <a:spcAft>
                <a:spcPts val="0"/>
              </a:spcAft>
            </a:pPr>
            <a:r>
              <a:rPr lang="en-US" altLang="en-US" dirty="0">
                <a:solidFill>
                  <a:prstClr val="black"/>
                </a:solidFill>
                <a:latin typeface="Sanserif"/>
                <a:cs typeface="+mn-cs"/>
              </a:rPr>
              <a:t>During the primary season alone, more than 2,400 super PACs had organized and raised and spent more than $1 billion.</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51</a:t>
            </a:fld>
            <a:endParaRPr lang="en-US" dirty="0">
              <a:latin typeface="Sanserif"/>
            </a:endParaRPr>
          </a:p>
        </p:txBody>
      </p:sp>
    </p:spTree>
    <p:extLst>
      <p:ext uri="{BB962C8B-B14F-4D97-AF65-F5344CB8AC3E}">
        <p14:creationId xmlns:p14="http://schemas.microsoft.com/office/powerpoint/2010/main" val="34380293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000" y="198000"/>
            <a:ext cx="8192400" cy="1097400"/>
          </a:xfrm>
        </p:spPr>
        <p:txBody>
          <a:bodyPr>
            <a:noAutofit/>
          </a:bodyPr>
          <a:lstStyle/>
          <a:p>
            <a:r>
              <a:rPr lang="en-US" sz="2400" b="1" dirty="0">
                <a:solidFill>
                  <a:srgbClr val="C30C20"/>
                </a:solidFill>
                <a:latin typeface="Sanserif"/>
                <a:cs typeface="+mj-cs"/>
              </a:rPr>
              <a:t>Table 9.1 </a:t>
            </a:r>
            <a:r>
              <a:rPr lang="en-US" sz="2400" b="1" dirty="0">
                <a:solidFill>
                  <a:prstClr val="black"/>
                </a:solidFill>
                <a:latin typeface="Sanserif"/>
                <a:cs typeface="+mj-cs"/>
              </a:rPr>
              <a:t>Contribution Limitations by Donor and Campaign Recipients Under the Bipartisan Campaign Finance Reform Act, 2020 Cycle </a:t>
            </a:r>
            <a:endParaRPr lang="en-US" sz="2400" noProof="1">
              <a:solidFill>
                <a:schemeClr val="tx1"/>
              </a:solidFill>
              <a:latin typeface="Sanserif"/>
            </a:endParaRPr>
          </a:p>
        </p:txBody>
      </p:sp>
      <p:sp>
        <p:nvSpPr>
          <p:cNvPr id="5" name="Content Placeholder 2" hidden="1"/>
          <p:cNvSpPr>
            <a:spLocks noGrp="1"/>
          </p:cNvSpPr>
          <p:nvPr>
            <p:ph sz="quarter" idx="13"/>
          </p:nvPr>
        </p:nvSpPr>
        <p:spPr>
          <a:xfrm>
            <a:off x="854012" y="2362200"/>
            <a:ext cx="7070788" cy="2286000"/>
          </a:xfrm>
        </p:spPr>
        <p:txBody>
          <a:bodyPr>
            <a:normAutofit/>
          </a:bodyPr>
          <a:lstStyle/>
          <a:p>
            <a:r>
              <a:rPr lang="en-US" sz="1600" noProof="1">
                <a:latin typeface="Sanserif"/>
              </a:rPr>
              <a:t>Table divided into 6 columns summarizes contribution limitations by donor and campaign recipients under the Bipartisan Campaign Finance Reform Act, 2020 Cycle. The column headers are marked from left to right as: Amount donors may give, candidate or candidate committee per election, national party committee per calendar year, recipients, any other political action committee per calendar year, and additional national party committee accounts. Column 4, recipients is followed by a sub-column which is marked as state, district, and local party committee per calendar year.</a:t>
            </a:r>
          </a:p>
        </p:txBody>
      </p:sp>
      <p:graphicFrame>
        <p:nvGraphicFramePr>
          <p:cNvPr id="6" name="Table 5">
            <a:extLst>
              <a:ext uri="{FF2B5EF4-FFF2-40B4-BE49-F238E27FC236}">
                <a16:creationId xmlns:a16="http://schemas.microsoft.com/office/drawing/2014/main" id="{855BB479-92EA-4DF0-B6DB-883CD47F189D}"/>
              </a:ext>
            </a:extLst>
          </p:cNvPr>
          <p:cNvGraphicFramePr>
            <a:graphicFrameLocks noGrp="1"/>
          </p:cNvGraphicFramePr>
          <p:nvPr>
            <p:extLst>
              <p:ext uri="{D42A27DB-BD31-4B8C-83A1-F6EECF244321}">
                <p14:modId xmlns:p14="http://schemas.microsoft.com/office/powerpoint/2010/main" val="2724462202"/>
              </p:ext>
            </p:extLst>
          </p:nvPr>
        </p:nvGraphicFramePr>
        <p:xfrm>
          <a:off x="342900" y="1524000"/>
          <a:ext cx="8391202" cy="4699130"/>
        </p:xfrm>
        <a:graphic>
          <a:graphicData uri="http://schemas.openxmlformats.org/drawingml/2006/table">
            <a:tbl>
              <a:tblPr firstRow="1" bandRow="1">
                <a:tableStyleId>{5C22544A-7EE6-4342-B048-85BDC9FD1C3A}</a:tableStyleId>
              </a:tblPr>
              <a:tblGrid>
                <a:gridCol w="1612722">
                  <a:extLst>
                    <a:ext uri="{9D8B030D-6E8A-4147-A177-3AD203B41FA5}">
                      <a16:colId xmlns:a16="http://schemas.microsoft.com/office/drawing/2014/main" val="1793602060"/>
                    </a:ext>
                  </a:extLst>
                </a:gridCol>
                <a:gridCol w="1371600">
                  <a:extLst>
                    <a:ext uri="{9D8B030D-6E8A-4147-A177-3AD203B41FA5}">
                      <a16:colId xmlns:a16="http://schemas.microsoft.com/office/drawing/2014/main" val="2494917992"/>
                    </a:ext>
                  </a:extLst>
                </a:gridCol>
                <a:gridCol w="1368280">
                  <a:extLst>
                    <a:ext uri="{9D8B030D-6E8A-4147-A177-3AD203B41FA5}">
                      <a16:colId xmlns:a16="http://schemas.microsoft.com/office/drawing/2014/main" val="3552593341"/>
                    </a:ext>
                  </a:extLst>
                </a:gridCol>
                <a:gridCol w="1447800">
                  <a:extLst>
                    <a:ext uri="{9D8B030D-6E8A-4147-A177-3AD203B41FA5}">
                      <a16:colId xmlns:a16="http://schemas.microsoft.com/office/drawing/2014/main" val="4230691166"/>
                    </a:ext>
                  </a:extLst>
                </a:gridCol>
                <a:gridCol w="1371600">
                  <a:extLst>
                    <a:ext uri="{9D8B030D-6E8A-4147-A177-3AD203B41FA5}">
                      <a16:colId xmlns:a16="http://schemas.microsoft.com/office/drawing/2014/main" val="2702224006"/>
                    </a:ext>
                  </a:extLst>
                </a:gridCol>
                <a:gridCol w="1219200">
                  <a:extLst>
                    <a:ext uri="{9D8B030D-6E8A-4147-A177-3AD203B41FA5}">
                      <a16:colId xmlns:a16="http://schemas.microsoft.com/office/drawing/2014/main" val="3621997089"/>
                    </a:ext>
                  </a:extLst>
                </a:gridCol>
              </a:tblGrid>
              <a:tr h="121034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anserif"/>
                          <a:ea typeface="+mn-ea"/>
                          <a:cs typeface="+mn-cs"/>
                        </a:rPr>
                        <a:t>AMOUNT DONORS MAY GIVE</a:t>
                      </a:r>
                    </a:p>
                  </a:txBody>
                  <a:tcPr anchor="b">
                    <a:lnL w="12700" cmpd="sng">
                      <a:noFill/>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anserif"/>
                          <a:ea typeface="+mn-ea"/>
                          <a:cs typeface="+mn-cs"/>
                        </a:rPr>
                        <a:t>CANDIDATE </a:t>
                      </a:r>
                      <a:br>
                        <a:rPr kumimoji="0" lang="en-US" sz="1400" b="1" i="0" u="none" strike="noStrike" kern="1200" cap="none" spc="0" normalizeH="0" baseline="0" noProof="0" dirty="0">
                          <a:ln>
                            <a:noFill/>
                          </a:ln>
                          <a:solidFill>
                            <a:prstClr val="black"/>
                          </a:solidFill>
                          <a:effectLst/>
                          <a:uLnTx/>
                          <a:uFillTx/>
                          <a:latin typeface="Sanserif"/>
                          <a:ea typeface="+mn-ea"/>
                          <a:cs typeface="+mn-cs"/>
                        </a:rPr>
                      </a:br>
                      <a:r>
                        <a:rPr kumimoji="0" lang="en-US" sz="1400" b="1" i="0" u="none" strike="noStrike" kern="1200" cap="none" spc="0" normalizeH="0" baseline="0" noProof="0" dirty="0">
                          <a:ln>
                            <a:noFill/>
                          </a:ln>
                          <a:solidFill>
                            <a:prstClr val="black"/>
                          </a:solidFill>
                          <a:effectLst/>
                          <a:uLnTx/>
                          <a:uFillTx/>
                          <a:latin typeface="Sanserif"/>
                          <a:ea typeface="+mn-ea"/>
                          <a:cs typeface="+mn-cs"/>
                        </a:rPr>
                        <a:t>OR CANDIDATE COMMITTEE PER ELECTION </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anserif"/>
                          <a:ea typeface="+mn-ea"/>
                          <a:cs typeface="+mn-cs"/>
                        </a:rPr>
                        <a:t>NATIONAL PARTY COMMITTEE PER CALENDAR YEAR </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anserif"/>
                          <a:ea typeface="+mn-ea"/>
                          <a:cs typeface="+mn-cs"/>
                        </a:rPr>
                        <a:t>STATE, DISTRICT, AND LOCAL PARTY COMMITTEE PER CALENDAR YEAR </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anserif"/>
                          <a:ea typeface="+mn-ea"/>
                          <a:cs typeface="+mn-cs"/>
                        </a:rPr>
                        <a:t>ANY OTHER POLITICAL ACTION COMMITTEE PER CALENDAR YEAR </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anserif"/>
                          <a:ea typeface="+mn-ea"/>
                          <a:cs typeface="+mn-cs"/>
                        </a:rPr>
                        <a:t>ADDITIONAL NATIONAL PARTY COMMITTEE ACCOUNTS </a:t>
                      </a:r>
                    </a:p>
                  </a:txBody>
                  <a:tcPr anchor="b">
                    <a:lnL w="3175" cap="flat" cmpd="sng" algn="ctr">
                      <a:noFill/>
                      <a:prstDash val="solid"/>
                      <a:round/>
                      <a:headEnd type="none" w="med" len="med"/>
                      <a:tailEnd type="none" w="med" len="med"/>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490015600"/>
                  </a:ext>
                </a:extLst>
              </a:tr>
              <a:tr h="45929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INDIVIDUAL</a:t>
                      </a:r>
                    </a:p>
                  </a:txBody>
                  <a:tcPr anchor="ctr">
                    <a:lnL w="12700" cmpd="sng">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$2,800</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Sanserif"/>
                          <a:ea typeface="+mn-ea"/>
                          <a:cs typeface="+mn-cs"/>
                        </a:rPr>
                        <a:t>$35,500</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$10,000 (combined limit)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$5,000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$106,500 per account </a:t>
                      </a:r>
                    </a:p>
                  </a:txBody>
                  <a:tcPr anchor="ctr">
                    <a:lnL w="3175" cap="flat" cmpd="sng" algn="ctr">
                      <a:noFill/>
                      <a:prstDash val="solid"/>
                      <a:round/>
                      <a:headEnd type="none" w="med" len="med"/>
                      <a:tailEnd type="none" w="med" len="med"/>
                    </a:lnL>
                    <a:lnR w="12700" cmpd="sng">
                      <a:noFill/>
                    </a:lnR>
                    <a:lnT w="31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232820681"/>
                  </a:ext>
                </a:extLst>
              </a:tr>
              <a:tr h="5207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NATIONAL </a:t>
                      </a:r>
                      <a:br>
                        <a:rPr kumimoji="0" lang="en-US" sz="1400" b="0" i="0" u="none" strike="noStrike" kern="1200" cap="none" spc="0" normalizeH="0" baseline="0" noProof="0" dirty="0">
                          <a:ln>
                            <a:noFill/>
                          </a:ln>
                          <a:solidFill>
                            <a:prstClr val="black"/>
                          </a:solidFill>
                          <a:effectLst/>
                          <a:uLnTx/>
                          <a:uFillTx/>
                          <a:latin typeface="Sanserif"/>
                          <a:ea typeface="+mn-ea"/>
                          <a:cs typeface="+mn-cs"/>
                        </a:rPr>
                      </a:br>
                      <a:r>
                        <a:rPr kumimoji="0" lang="en-US" sz="1400" b="0" i="0" u="none" strike="noStrike" kern="1200" cap="none" spc="0" normalizeH="0" baseline="0" noProof="0" dirty="0">
                          <a:ln>
                            <a:noFill/>
                          </a:ln>
                          <a:solidFill>
                            <a:prstClr val="black"/>
                          </a:solidFill>
                          <a:effectLst/>
                          <a:uLnTx/>
                          <a:uFillTx/>
                          <a:latin typeface="Sanserif"/>
                          <a:ea typeface="+mn-ea"/>
                          <a:cs typeface="+mn-cs"/>
                        </a:rPr>
                        <a:t>PARTY COMMITTEE</a:t>
                      </a:r>
                    </a:p>
                  </a:txBody>
                  <a:tcPr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Sanserif"/>
                          <a:ea typeface="+mn-ea"/>
                          <a:cs typeface="+mn-cs"/>
                        </a:rPr>
                        <a:t>$5,000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No limit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No limit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$5,000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No limit </a:t>
                      </a:r>
                    </a:p>
                  </a:txBody>
                  <a:tcPr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061492613"/>
                  </a:ext>
                </a:extLst>
              </a:tr>
              <a:tr h="4630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STATE, DISTRICT, AND LOCAL </a:t>
                      </a:r>
                      <a:br>
                        <a:rPr kumimoji="0" lang="en-US" sz="1400" b="0" i="0" u="none" strike="noStrike" kern="1200" cap="none" spc="0" normalizeH="0" baseline="0" noProof="0" dirty="0">
                          <a:ln>
                            <a:noFill/>
                          </a:ln>
                          <a:solidFill>
                            <a:prstClr val="black"/>
                          </a:solidFill>
                          <a:effectLst/>
                          <a:uLnTx/>
                          <a:uFillTx/>
                          <a:latin typeface="Sanserif"/>
                          <a:ea typeface="+mn-ea"/>
                          <a:cs typeface="+mn-cs"/>
                        </a:rPr>
                      </a:br>
                      <a:r>
                        <a:rPr kumimoji="0" lang="en-US" sz="1400" b="0" i="0" u="none" strike="noStrike" kern="1200" cap="none" spc="0" normalizeH="0" baseline="0" noProof="0" dirty="0">
                          <a:ln>
                            <a:noFill/>
                          </a:ln>
                          <a:solidFill>
                            <a:prstClr val="black"/>
                          </a:solidFill>
                          <a:effectLst/>
                          <a:uLnTx/>
                          <a:uFillTx/>
                          <a:latin typeface="Sanserif"/>
                          <a:ea typeface="+mn-ea"/>
                          <a:cs typeface="+mn-cs"/>
                        </a:rPr>
                        <a:t>PARTY COMMITTEE</a:t>
                      </a:r>
                    </a:p>
                  </a:txBody>
                  <a:tcPr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Sanserif"/>
                          <a:ea typeface="+mn-ea"/>
                          <a:cs typeface="+mn-cs"/>
                        </a:rPr>
                        <a:t>$5,000 (combined limit)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No limit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No limit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$5,000 (combined limit)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No limit </a:t>
                      </a:r>
                    </a:p>
                  </a:txBody>
                  <a:tcPr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700810755"/>
                  </a:ext>
                </a:extLst>
              </a:tr>
              <a:tr h="4083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PAC (MULTI CANDIDATE)</a:t>
                      </a:r>
                    </a:p>
                  </a:txBody>
                  <a:tcPr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Sanserif"/>
                          <a:ea typeface="+mn-ea"/>
                          <a:cs typeface="+mn-cs"/>
                        </a:rPr>
                        <a:t>$5,000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$15,000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$5,000 (combined limit)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$5,000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$45,000 per account </a:t>
                      </a:r>
                    </a:p>
                  </a:txBody>
                  <a:tcPr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579411321"/>
                  </a:ext>
                </a:extLst>
              </a:tr>
              <a:tr h="42099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PAC (NOT MULTI CANDIDATE) </a:t>
                      </a:r>
                    </a:p>
                  </a:txBody>
                  <a:tcPr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Sanserif"/>
                          <a:ea typeface="+mn-ea"/>
                          <a:cs typeface="+mn-cs"/>
                        </a:rPr>
                        <a:t>$2,800</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$35,500</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$10,000 (combined limit)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$5,000 </a:t>
                      </a:r>
                    </a:p>
                    <a:p>
                      <a:endParaRPr lang="en-IN" sz="1400" dirty="0">
                        <a:latin typeface="Sanserif"/>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$106,500 per account </a:t>
                      </a:r>
                    </a:p>
                  </a:txBody>
                  <a:tcPr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375809198"/>
                  </a:ext>
                </a:extLst>
              </a:tr>
              <a:tr h="5207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CANDIDATE COMMITTEE </a:t>
                      </a:r>
                    </a:p>
                  </a:txBody>
                  <a:tcPr anchor="ctr">
                    <a:lnL w="12700" cmpd="sng">
                      <a:noFill/>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Sanserif"/>
                          <a:ea typeface="+mn-ea"/>
                          <a:cs typeface="+mn-cs"/>
                        </a:rPr>
                        <a:t>$2,000</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No limit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No limit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anserif"/>
                          <a:ea typeface="+mn-ea"/>
                          <a:cs typeface="+mn-cs"/>
                        </a:rPr>
                        <a:t>$5,000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Sanserif"/>
                          <a:ea typeface="+mn-ea"/>
                          <a:cs typeface="+mn-cs"/>
                        </a:rPr>
                        <a:t>No limit </a:t>
                      </a:r>
                    </a:p>
                  </a:txBody>
                  <a:tcPr anchor="ctr">
                    <a:lnL w="3175" cap="flat" cmpd="sng" algn="ctr">
                      <a:no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828577782"/>
                  </a:ext>
                </a:extLst>
              </a:tr>
            </a:tbl>
          </a:graphicData>
        </a:graphic>
      </p:graphicFrame>
      <p:sp>
        <p:nvSpPr>
          <p:cNvPr id="16" name="Text Placeholder 4"/>
          <p:cNvSpPr>
            <a:spLocks noGrp="1"/>
          </p:cNvSpPr>
          <p:nvPr>
            <p:ph type="body" sz="quarter" idx="19"/>
          </p:nvPr>
        </p:nvSpPr>
        <p:spPr>
          <a:xfrm>
            <a:off x="2514600" y="6660000"/>
            <a:ext cx="6147122" cy="177531"/>
          </a:xfrm>
        </p:spPr>
        <p:txBody>
          <a:bodyPr lIns="0" tIns="0" bIns="0"/>
          <a:lstStyle/>
          <a:p>
            <a:pPr lvl="0" defTabSz="457200">
              <a:spcBef>
                <a:spcPct val="20000"/>
              </a:spcBef>
              <a:spcAft>
                <a:spcPts val="0"/>
              </a:spcAft>
            </a:pPr>
            <a:r>
              <a:rPr lang="en-US" sz="800" b="1" dirty="0">
                <a:solidFill>
                  <a:schemeClr val="tx1"/>
                </a:solidFill>
                <a:latin typeface="Sanserif"/>
                <a:cs typeface="+mn-cs"/>
              </a:rPr>
              <a:t>SOURCE: </a:t>
            </a:r>
            <a:r>
              <a:rPr lang="en-US" sz="800" dirty="0">
                <a:solidFill>
                  <a:schemeClr val="tx1"/>
                </a:solidFill>
                <a:latin typeface="Sanserif"/>
                <a:cs typeface="+mn-cs"/>
              </a:rPr>
              <a:t>Federal Election Commission, “Contribution Limits for 2019–2020.”</a:t>
            </a:r>
          </a:p>
        </p:txBody>
      </p:sp>
      <p:sp>
        <p:nvSpPr>
          <p:cNvPr id="7" name="Slide Number Placeholder 5">
            <a:extLst>
              <a:ext uri="{FF2B5EF4-FFF2-40B4-BE49-F238E27FC236}">
                <a16:creationId xmlns:a16="http://schemas.microsoft.com/office/drawing/2014/main" id="{75AEE438-D38E-4A29-9660-CD7EA52E75E5}"/>
              </a:ext>
            </a:extLst>
          </p:cNvPr>
          <p:cNvSpPr>
            <a:spLocks noGrp="1"/>
          </p:cNvSpPr>
          <p:nvPr>
            <p:ph type="sldNum" sz="quarter" idx="10"/>
          </p:nvPr>
        </p:nvSpPr>
        <p:spPr>
          <a:xfrm>
            <a:off x="8626412" y="6673531"/>
            <a:ext cx="355840" cy="161396"/>
          </a:xfrm>
        </p:spPr>
        <p:txBody>
          <a:bodyPr/>
          <a:lstStyle/>
          <a:p>
            <a:fld id="{68151E55-6873-49E2-B8D5-2F265E6F1973}" type="slidenum">
              <a:rPr lang="en-US" sz="800" smtClean="0">
                <a:latin typeface="Sanserif"/>
              </a:rPr>
              <a:pPr/>
              <a:t>52</a:t>
            </a:fld>
            <a:endParaRPr lang="en-US" dirty="0">
              <a:latin typeface="Sanserif"/>
            </a:endParaRPr>
          </a:p>
        </p:txBody>
      </p:sp>
    </p:spTree>
    <p:extLst>
      <p:ext uri="{BB962C8B-B14F-4D97-AF65-F5344CB8AC3E}">
        <p14:creationId xmlns:p14="http://schemas.microsoft.com/office/powerpoint/2010/main" val="1096000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198784"/>
            <a:ext cx="7505700" cy="1143000"/>
          </a:xfrm>
        </p:spPr>
        <p:txBody>
          <a:bodyPr>
            <a:noAutofit/>
          </a:bodyPr>
          <a:lstStyle/>
          <a:p>
            <a:r>
              <a:rPr lang="en-US" altLang="en-US" dirty="0">
                <a:solidFill>
                  <a:srgbClr val="C30C20"/>
                </a:solidFill>
                <a:latin typeface="Sanserif"/>
                <a:cs typeface="+mj-cs"/>
              </a:rPr>
              <a:t>Circumventing the Rules: Dark Money, 527s, and 501(c)4s </a:t>
            </a:r>
            <a:r>
              <a:rPr lang="en-US" altLang="en-US" sz="1600" dirty="0">
                <a:solidFill>
                  <a:srgbClr val="C30C20"/>
                </a:solidFill>
                <a:latin typeface="Sanserif"/>
                <a:cs typeface="+mj-cs"/>
              </a:rPr>
              <a:t>1</a:t>
            </a:r>
            <a:endParaRPr lang="en-US" b="0" noProof="1">
              <a:latin typeface="Sanserif"/>
            </a:endParaRPr>
          </a:p>
        </p:txBody>
      </p:sp>
      <p:sp>
        <p:nvSpPr>
          <p:cNvPr id="9" name="Content Placeholder 2"/>
          <p:cNvSpPr>
            <a:spLocks noGrp="1"/>
          </p:cNvSpPr>
          <p:nvPr>
            <p:ph sz="quarter" idx="20"/>
          </p:nvPr>
        </p:nvSpPr>
        <p:spPr>
          <a:xfrm>
            <a:off x="342900" y="1524000"/>
            <a:ext cx="8115300" cy="493776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Loopholes in the campaign-finance law became apparent with the emergence of new forms of political groups, so-called 527s and 501(c)4s.</a:t>
            </a:r>
          </a:p>
          <a:p>
            <a:pPr marL="290513" lvl="1" indent="-285750" defTabSz="457200">
              <a:spcBef>
                <a:spcPct val="20000"/>
              </a:spcBef>
              <a:spcAft>
                <a:spcPts val="0"/>
              </a:spcAft>
            </a:pPr>
            <a:r>
              <a:rPr lang="en-US" altLang="en-US" dirty="0">
                <a:solidFill>
                  <a:prstClr val="black"/>
                </a:solidFill>
                <a:latin typeface="Sanserif"/>
                <a:cs typeface="+mn-cs"/>
              </a:rPr>
              <a:t>Named after the sections of the Internal Revenue Service tax code that regulate such organizations.</a:t>
            </a:r>
          </a:p>
          <a:p>
            <a:pPr lvl="0" defTabSz="457200">
              <a:spcBef>
                <a:spcPts val="2400"/>
              </a:spcBef>
              <a:spcAft>
                <a:spcPts val="0"/>
              </a:spcAft>
            </a:pPr>
            <a:r>
              <a:rPr lang="en-US" altLang="en-US" b="1" dirty="0">
                <a:solidFill>
                  <a:prstClr val="black"/>
                </a:solidFill>
                <a:latin typeface="Sanserif"/>
                <a:cs typeface="+mn-cs"/>
              </a:rPr>
              <a:t>501(c)4s </a:t>
            </a:r>
            <a:r>
              <a:rPr lang="en-US" altLang="en-US" dirty="0">
                <a:solidFill>
                  <a:prstClr val="black"/>
                </a:solidFill>
                <a:latin typeface="Sanserif"/>
                <a:cs typeface="+mn-cs"/>
              </a:rPr>
              <a:t>are nonprofit organizations exclusively  operated for the promotion of social welfare, including lobbying or engaging in political campaigning.</a:t>
            </a:r>
          </a:p>
          <a:p>
            <a:pPr marL="290513" lvl="1" indent="-285750" defTabSz="457200">
              <a:spcBef>
                <a:spcPct val="20000"/>
              </a:spcBef>
              <a:spcAft>
                <a:spcPts val="0"/>
              </a:spcAft>
            </a:pPr>
            <a:r>
              <a:rPr lang="en-US" altLang="en-US" dirty="0">
                <a:solidFill>
                  <a:prstClr val="black"/>
                </a:solidFill>
                <a:latin typeface="Sanserif"/>
                <a:cs typeface="+mn-cs"/>
              </a:rPr>
              <a:t>Go largely unregulated by the Federal Election Commission, and their activities are not subject to the transparency requirements that regulated entities are.</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53</a:t>
            </a:fld>
            <a:endParaRPr lang="en-US" dirty="0">
              <a:latin typeface="Sanserif"/>
            </a:endParaRPr>
          </a:p>
        </p:txBody>
      </p:sp>
    </p:spTree>
    <p:extLst>
      <p:ext uri="{BB962C8B-B14F-4D97-AF65-F5344CB8AC3E}">
        <p14:creationId xmlns:p14="http://schemas.microsoft.com/office/powerpoint/2010/main" val="1851095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76300" y="198784"/>
            <a:ext cx="7429500" cy="1143000"/>
          </a:xfrm>
        </p:spPr>
        <p:txBody>
          <a:bodyPr>
            <a:noAutofit/>
          </a:bodyPr>
          <a:lstStyle/>
          <a:p>
            <a:r>
              <a:rPr lang="en-US" altLang="en-US" dirty="0">
                <a:solidFill>
                  <a:srgbClr val="C30C20"/>
                </a:solidFill>
                <a:latin typeface="Sanserif"/>
                <a:cs typeface="+mj-cs"/>
              </a:rPr>
              <a:t>Circumventing the Rules: Dark Money, 527s, and 501(c)4s </a:t>
            </a:r>
            <a:r>
              <a:rPr lang="en-US" altLang="en-US" sz="1600" dirty="0">
                <a:solidFill>
                  <a:srgbClr val="C30C20"/>
                </a:solidFill>
                <a:latin typeface="Sanserif"/>
                <a:cs typeface="+mj-cs"/>
              </a:rPr>
              <a:t>2</a:t>
            </a:r>
            <a:endParaRPr lang="en-US" b="0" noProof="1">
              <a:latin typeface="Sanserif"/>
            </a:endParaRPr>
          </a:p>
        </p:txBody>
      </p:sp>
      <p:sp>
        <p:nvSpPr>
          <p:cNvPr id="9" name="Content Placeholder 2"/>
          <p:cNvSpPr>
            <a:spLocks noGrp="1"/>
          </p:cNvSpPr>
          <p:nvPr>
            <p:ph sz="quarter" idx="20"/>
          </p:nvPr>
        </p:nvSpPr>
        <p:spPr>
          <a:xfrm>
            <a:off x="342900" y="1524000"/>
            <a:ext cx="8115300" cy="4937760"/>
          </a:xfrm>
        </p:spPr>
        <p:txBody>
          <a:bodyPr rIns="0">
            <a:normAutofit/>
          </a:bodyPr>
          <a:lstStyle/>
          <a:p>
            <a:pPr lvl="0" defTabSz="457200">
              <a:spcBef>
                <a:spcPts val="2400"/>
              </a:spcBef>
              <a:spcAft>
                <a:spcPts val="0"/>
              </a:spcAft>
            </a:pPr>
            <a:r>
              <a:rPr lang="en-US" altLang="en-US" b="1" dirty="0">
                <a:solidFill>
                  <a:prstClr val="black"/>
                </a:solidFill>
                <a:latin typeface="Sanserif"/>
                <a:cs typeface="+mn-cs"/>
              </a:rPr>
              <a:t>527 </a:t>
            </a:r>
            <a:r>
              <a:rPr lang="en-US" altLang="en-US" dirty="0">
                <a:solidFill>
                  <a:prstClr val="black"/>
                </a:solidFill>
                <a:latin typeface="Sanserif"/>
                <a:cs typeface="+mn-cs"/>
              </a:rPr>
              <a:t>is a tax-exempt group that raises money for political activities, much like those allowed under the soft money loophole.</a:t>
            </a:r>
          </a:p>
          <a:p>
            <a:pPr marL="290513" lvl="1" indent="-285750" defTabSz="457200">
              <a:spcBef>
                <a:spcPct val="20000"/>
              </a:spcBef>
              <a:spcAft>
                <a:spcPts val="0"/>
              </a:spcAft>
            </a:pPr>
            <a:r>
              <a:rPr lang="en-US" altLang="en-US" dirty="0">
                <a:solidFill>
                  <a:prstClr val="black"/>
                </a:solidFill>
                <a:latin typeface="Sanserif"/>
                <a:cs typeface="+mn-cs"/>
              </a:rPr>
              <a:t>Disclosure is required only if the group engages in activities expressly advocating for the election or defeat of a federal candidate or if it participates in electioneering communications.</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54</a:t>
            </a:fld>
            <a:endParaRPr lang="en-US" dirty="0">
              <a:latin typeface="Sanserif"/>
            </a:endParaRPr>
          </a:p>
        </p:txBody>
      </p:sp>
    </p:spTree>
    <p:extLst>
      <p:ext uri="{BB962C8B-B14F-4D97-AF65-F5344CB8AC3E}">
        <p14:creationId xmlns:p14="http://schemas.microsoft.com/office/powerpoint/2010/main" val="3254899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dirty="0">
                <a:solidFill>
                  <a:srgbClr val="C30C20"/>
                </a:solidFill>
                <a:latin typeface="Sanserif"/>
                <a:cs typeface="+mj-cs"/>
              </a:rPr>
              <a:t>Review </a:t>
            </a:r>
            <a:r>
              <a:rPr lang="en-US" sz="1600" dirty="0">
                <a:solidFill>
                  <a:srgbClr val="C30C20"/>
                </a:solidFill>
                <a:latin typeface="Sanserif"/>
                <a:cs typeface="+mj-cs"/>
              </a:rPr>
              <a:t>1</a:t>
            </a:r>
            <a:endParaRPr lang="en-US" b="0" noProof="1">
              <a:latin typeface="Sanserif"/>
            </a:endParaRPr>
          </a:p>
        </p:txBody>
      </p:sp>
      <p:sp>
        <p:nvSpPr>
          <p:cNvPr id="9" name="Content Placeholder 2"/>
          <p:cNvSpPr>
            <a:spLocks noGrp="1"/>
          </p:cNvSpPr>
          <p:nvPr>
            <p:ph sz="quarter" idx="20"/>
          </p:nvPr>
        </p:nvSpPr>
        <p:spPr>
          <a:xfrm>
            <a:off x="342900" y="1524000"/>
            <a:ext cx="8115300" cy="4937760"/>
          </a:xfrm>
        </p:spPr>
        <p:txBody>
          <a:bodyPr rIns="0">
            <a:normAutofit/>
          </a:bodyPr>
          <a:lstStyle/>
          <a:p>
            <a:pPr lvl="0" defTabSz="457200">
              <a:spcBef>
                <a:spcPts val="2400"/>
              </a:spcBef>
              <a:spcAft>
                <a:spcPts val="0"/>
              </a:spcAft>
            </a:pPr>
            <a:r>
              <a:rPr lang="en-US" b="1" dirty="0">
                <a:solidFill>
                  <a:prstClr val="black"/>
                </a:solidFill>
                <a:latin typeface="Sanserif"/>
                <a:cs typeface="+mn-cs"/>
              </a:rPr>
              <a:t>Then</a:t>
            </a:r>
            <a:r>
              <a:rPr lang="en-US" dirty="0">
                <a:solidFill>
                  <a:prstClr val="black"/>
                </a:solidFill>
                <a:latin typeface="Sanserif"/>
                <a:cs typeface="+mn-cs"/>
              </a:rPr>
              <a:t>—Political party-dominated campaigns and grassroots activism were deciding factors in how people voted. </a:t>
            </a:r>
          </a:p>
          <a:p>
            <a:pPr lvl="0" defTabSz="457200">
              <a:spcBef>
                <a:spcPts val="2400"/>
              </a:spcBef>
              <a:spcAft>
                <a:spcPts val="0"/>
              </a:spcAft>
            </a:pPr>
            <a:r>
              <a:rPr lang="en-US" b="1" dirty="0">
                <a:solidFill>
                  <a:prstClr val="black"/>
                </a:solidFill>
                <a:latin typeface="Sanserif"/>
                <a:cs typeface="+mn-cs"/>
              </a:rPr>
              <a:t>Now</a:t>
            </a:r>
            <a:r>
              <a:rPr lang="en-US" dirty="0">
                <a:solidFill>
                  <a:prstClr val="black"/>
                </a:solidFill>
                <a:latin typeface="Sanserif"/>
                <a:cs typeface="+mn-cs"/>
              </a:rPr>
              <a:t>—Candidate-centered campaigns rely on a mix of free social media to communicate with voters, paid professionals, and costly media buys to refine their messages to voters. </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55</a:t>
            </a:fld>
            <a:endParaRPr lang="en-US" dirty="0">
              <a:latin typeface="Sanserif"/>
            </a:endParaRPr>
          </a:p>
        </p:txBody>
      </p:sp>
    </p:spTree>
    <p:extLst>
      <p:ext uri="{BB962C8B-B14F-4D97-AF65-F5344CB8AC3E}">
        <p14:creationId xmlns:p14="http://schemas.microsoft.com/office/powerpoint/2010/main" val="26805649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dirty="0">
                <a:solidFill>
                  <a:srgbClr val="C30C20"/>
                </a:solidFill>
                <a:latin typeface="Sanserif"/>
                <a:cs typeface="+mj-cs"/>
              </a:rPr>
              <a:t>Review </a:t>
            </a:r>
            <a:r>
              <a:rPr lang="en-US" sz="1600" dirty="0">
                <a:solidFill>
                  <a:srgbClr val="C30C20"/>
                </a:solidFill>
                <a:latin typeface="Sanserif"/>
                <a:cs typeface="+mj-cs"/>
              </a:rPr>
              <a:t>2</a:t>
            </a:r>
            <a:endParaRPr lang="en-US" b="0" noProof="1">
              <a:latin typeface="Sanserif"/>
            </a:endParaRPr>
          </a:p>
        </p:txBody>
      </p:sp>
      <p:sp>
        <p:nvSpPr>
          <p:cNvPr id="9" name="Content Placeholder 2"/>
          <p:cNvSpPr>
            <a:spLocks noGrp="1"/>
          </p:cNvSpPr>
          <p:nvPr>
            <p:ph sz="quarter" idx="20"/>
          </p:nvPr>
        </p:nvSpPr>
        <p:spPr>
          <a:xfrm>
            <a:off x="342900" y="1524000"/>
            <a:ext cx="8191500" cy="4937760"/>
          </a:xfrm>
        </p:spPr>
        <p:txBody>
          <a:bodyPr rIns="0">
            <a:normAutofit/>
          </a:bodyPr>
          <a:lstStyle/>
          <a:p>
            <a:pPr lvl="0" defTabSz="457200">
              <a:spcBef>
                <a:spcPts val="2400"/>
              </a:spcBef>
              <a:spcAft>
                <a:spcPts val="0"/>
              </a:spcAft>
            </a:pPr>
            <a:r>
              <a:rPr lang="en-US" b="1" dirty="0">
                <a:solidFill>
                  <a:prstClr val="black"/>
                </a:solidFill>
                <a:latin typeface="Sanserif"/>
                <a:cs typeface="+mn-cs"/>
              </a:rPr>
              <a:t>Next:</a:t>
            </a:r>
          </a:p>
          <a:p>
            <a:pPr marL="290513" lvl="1" indent="-285750" defTabSz="457200">
              <a:spcBef>
                <a:spcPct val="20000"/>
              </a:spcBef>
              <a:spcAft>
                <a:spcPts val="0"/>
              </a:spcAft>
            </a:pPr>
            <a:r>
              <a:rPr lang="en-US" sz="2600" dirty="0">
                <a:solidFill>
                  <a:prstClr val="black"/>
                </a:solidFill>
                <a:latin typeface="Sanserif"/>
                <a:cs typeface="+mn-cs"/>
              </a:rPr>
              <a:t>How will new technologies drive how people vote and how campaigns are run? </a:t>
            </a:r>
          </a:p>
          <a:p>
            <a:pPr marL="290513" lvl="1" indent="-285750" defTabSz="457200">
              <a:spcBef>
                <a:spcPct val="20000"/>
              </a:spcBef>
              <a:spcAft>
                <a:spcPts val="0"/>
              </a:spcAft>
            </a:pPr>
            <a:r>
              <a:rPr lang="en-US" sz="2600" dirty="0">
                <a:solidFill>
                  <a:prstClr val="black"/>
                </a:solidFill>
                <a:latin typeface="Sanserif"/>
                <a:cs typeface="+mn-cs"/>
              </a:rPr>
              <a:t>How can government, candidates, and voters protect the electoral system from voter suppression, fraud, and corruption?</a:t>
            </a:r>
          </a:p>
          <a:p>
            <a:pPr marL="290513" lvl="1" indent="-285750" defTabSz="457200">
              <a:spcBef>
                <a:spcPct val="20000"/>
              </a:spcBef>
              <a:spcAft>
                <a:spcPts val="0"/>
              </a:spcAft>
            </a:pPr>
            <a:r>
              <a:rPr lang="en-US" sz="2600" dirty="0">
                <a:solidFill>
                  <a:prstClr val="black"/>
                </a:solidFill>
                <a:latin typeface="Sanserif"/>
                <a:cs typeface="+mn-cs"/>
              </a:rPr>
              <a:t>How will changes in the campaign finance system, including the advent of super PACs, affect how campaigns are waged?</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56</a:t>
            </a:fld>
            <a:endParaRPr lang="en-US" dirty="0">
              <a:latin typeface="Sanserif"/>
            </a:endParaRPr>
          </a:p>
        </p:txBody>
      </p:sp>
    </p:spTree>
    <p:extLst>
      <p:ext uri="{BB962C8B-B14F-4D97-AF65-F5344CB8AC3E}">
        <p14:creationId xmlns:p14="http://schemas.microsoft.com/office/powerpoint/2010/main" val="37426650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hidden="1">
            <a:extLst>
              <a:ext uri="{FF2B5EF4-FFF2-40B4-BE49-F238E27FC236}">
                <a16:creationId xmlns:a16="http://schemas.microsoft.com/office/drawing/2014/main" id="{5EDAF202-2811-49B7-9107-CE0A56755C5B}"/>
              </a:ext>
            </a:extLst>
          </p:cNvPr>
          <p:cNvSpPr>
            <a:spLocks noGrp="1"/>
          </p:cNvSpPr>
          <p:nvPr>
            <p:ph type="title"/>
          </p:nvPr>
        </p:nvSpPr>
        <p:spPr/>
        <p:txBody>
          <a:bodyPr/>
          <a:lstStyle/>
          <a:p>
            <a:r>
              <a:rPr kumimoji="0" lang="en-US" sz="1600" b="0" i="0" u="none" strike="noStrike" kern="1200" cap="none" spc="0" normalizeH="0" baseline="0" noProof="1">
                <a:ln>
                  <a:noFill/>
                </a:ln>
                <a:solidFill>
                  <a:srgbClr val="000000"/>
                </a:solidFill>
                <a:effectLst/>
                <a:uLnTx/>
                <a:uFillTx/>
                <a:latin typeface="Sanserif"/>
              </a:rPr>
              <a:t>End of Main Content</a:t>
            </a:r>
            <a:endParaRPr lang="en-IN" dirty="0">
              <a:latin typeface="Sanserif"/>
            </a:endParaRPr>
          </a:p>
        </p:txBody>
      </p:sp>
      <p:sp>
        <p:nvSpPr>
          <p:cNvPr id="6" name="Text Placeholder 2">
            <a:extLst>
              <a:ext uri="{FF2B5EF4-FFF2-40B4-BE49-F238E27FC236}">
                <a16:creationId xmlns:a16="http://schemas.microsoft.com/office/drawing/2014/main" id="{D73F1D1D-9625-43D3-8319-AF2CC029AEBC}"/>
              </a:ext>
            </a:extLst>
          </p:cNvPr>
          <p:cNvSpPr txBox="1">
            <a:spLocks/>
          </p:cNvSpPr>
          <p:nvPr/>
        </p:nvSpPr>
        <p:spPr>
          <a:xfrm>
            <a:off x="0" y="6477000"/>
            <a:ext cx="9144000" cy="381000"/>
          </a:xfrm>
          <a:prstGeom prst="rect">
            <a:avLst/>
          </a:prstGeom>
        </p:spPr>
        <p:txBody>
          <a:bodyPr anchor="ctr"/>
          <a:lstStyle>
            <a:lvl1pPr marL="0" marR="0" indent="0" algn="ctr" defTabSz="685800" rtl="0" eaLnBrk="1" fontAlgn="auto" latinLnBrk="0" hangingPunct="1">
              <a:lnSpc>
                <a:spcPct val="100000"/>
              </a:lnSpc>
              <a:spcBef>
                <a:spcPts val="0"/>
              </a:spcBef>
              <a:spcAft>
                <a:spcPts val="0"/>
              </a:spcAft>
              <a:buClrTx/>
              <a:buSzTx/>
              <a:buFontTx/>
              <a:buNone/>
              <a:tabLst/>
              <a:defRPr sz="800" kern="1200">
                <a:solidFill>
                  <a:schemeClr val="tx2"/>
                </a:solidFill>
                <a:latin typeface="Sanserif"/>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914400" fontAlgn="base">
              <a:spcBef>
                <a:spcPct val="0"/>
              </a:spcBef>
              <a:spcAft>
                <a:spcPct val="0"/>
              </a:spcAft>
              <a:defRPr/>
            </a:pPr>
            <a:r>
              <a:rPr lang="en-US" dirty="0">
                <a:solidFill>
                  <a:srgbClr val="000000"/>
                </a:solidFill>
                <a:cs typeface="Times New Roman" panose="02020603050405020304" pitchFamily="18" charset="0"/>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22175600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342899" y="2366308"/>
            <a:ext cx="6667501" cy="609600"/>
          </a:xfrm>
        </p:spPr>
        <p:txBody>
          <a:bodyPr/>
          <a:lstStyle/>
          <a:p>
            <a:r>
              <a:rPr lang="en-US" sz="2400" noProof="1">
                <a:latin typeface="Sanserif"/>
              </a:rPr>
              <a:t>Accessibility Content: Text Alternatives for Images</a:t>
            </a:r>
          </a:p>
        </p:txBody>
      </p:sp>
      <p:sp>
        <p:nvSpPr>
          <p:cNvPr id="5" name="Slide Number Placeholder 2"/>
          <p:cNvSpPr>
            <a:spLocks noGrp="1"/>
          </p:cNvSpPr>
          <p:nvPr>
            <p:ph type="sldNum" sz="quarter" idx="10"/>
          </p:nvPr>
        </p:nvSpPr>
        <p:spPr/>
        <p:txBody>
          <a:bodyPr/>
          <a:lstStyle/>
          <a:p>
            <a:fld id="{68151E55-6873-49E2-B8D5-2F265E6F1973}" type="slidenum">
              <a:rPr lang="en-US" sz="800" smtClean="0">
                <a:latin typeface="Sanserif"/>
              </a:rPr>
              <a:pPr/>
              <a:t>58</a:t>
            </a:fld>
            <a:endParaRPr lang="en-US" sz="800" dirty="0">
              <a:latin typeface="Sanserif"/>
            </a:endParaRPr>
          </a:p>
        </p:txBody>
      </p:sp>
    </p:spTree>
    <p:extLst>
      <p:ext uri="{BB962C8B-B14F-4D97-AF65-F5344CB8AC3E}">
        <p14:creationId xmlns:p14="http://schemas.microsoft.com/office/powerpoint/2010/main" val="283691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1104000" y="198000"/>
            <a:ext cx="6820800" cy="810000"/>
          </a:xfrm>
        </p:spPr>
        <p:txBody>
          <a:bodyPr/>
          <a:lstStyle/>
          <a:p>
            <a:r>
              <a:rPr lang="en-US" dirty="0">
                <a:solidFill>
                  <a:srgbClr val="C30C20"/>
                </a:solidFill>
                <a:latin typeface="Sanserif"/>
              </a:rPr>
              <a:t>Figure 9.1 </a:t>
            </a:r>
            <a:r>
              <a:rPr lang="en-US" dirty="0">
                <a:solidFill>
                  <a:prstClr val="black"/>
                </a:solidFill>
                <a:latin typeface="Sanserif"/>
              </a:rPr>
              <a:t>Office Group and Party Column Ballots</a:t>
            </a:r>
            <a:r>
              <a:rPr lang="en-US" noProof="1">
                <a:solidFill>
                  <a:srgbClr val="B40000"/>
                </a:solidFill>
              </a:rPr>
              <a:t> - </a:t>
            </a:r>
            <a:r>
              <a:rPr lang="en-US" dirty="0">
                <a:solidFill>
                  <a:srgbClr val="C00000"/>
                </a:solidFill>
                <a:latin typeface="Sanserif"/>
              </a:rPr>
              <a:t>Text Alternative</a:t>
            </a:r>
            <a:endParaRPr lang="en-US" noProof="1">
              <a:solidFill>
                <a:srgbClr val="C00000"/>
              </a:solidFill>
              <a:latin typeface="Sanserif"/>
            </a:endParaRPr>
          </a:p>
        </p:txBody>
      </p:sp>
      <p:sp>
        <p:nvSpPr>
          <p:cNvPr id="5" name="Text Placeholder 2"/>
          <p:cNvSpPr>
            <a:spLocks noGrp="1"/>
          </p:cNvSpPr>
          <p:nvPr>
            <p:ph type="body" sz="quarter" idx="11"/>
          </p:nvPr>
        </p:nvSpPr>
        <p:spPr/>
        <p:txBody>
          <a:bodyPr/>
          <a:lstStyle/>
          <a:p>
            <a:r>
              <a:rPr lang="en-US" sz="800" noProof="1">
                <a:latin typeface="Sanserif"/>
                <a:hlinkClick r:id="rId2" action="ppaction://hlinksldjump"/>
              </a:rPr>
              <a:t>Return to parent-slide containing images.</a:t>
            </a:r>
            <a:endParaRPr lang="en-US" sz="800" noProof="1">
              <a:latin typeface="Sanserif"/>
            </a:endParaRPr>
          </a:p>
        </p:txBody>
      </p:sp>
      <p:sp>
        <p:nvSpPr>
          <p:cNvPr id="6" name="Content Placeholder 3"/>
          <p:cNvSpPr>
            <a:spLocks noGrp="1"/>
          </p:cNvSpPr>
          <p:nvPr>
            <p:ph sz="quarter" idx="12"/>
          </p:nvPr>
        </p:nvSpPr>
        <p:spPr>
          <a:xfrm>
            <a:off x="342001" y="1371600"/>
            <a:ext cx="8459999" cy="2286000"/>
          </a:xfrm>
        </p:spPr>
        <p:txBody>
          <a:bodyPr/>
          <a:lstStyle/>
          <a:p>
            <a:pPr>
              <a:spcAft>
                <a:spcPts val="1800"/>
              </a:spcAft>
            </a:pPr>
            <a:r>
              <a:rPr lang="en-US" sz="1800" noProof="1">
                <a:latin typeface="Sanserif"/>
              </a:rPr>
              <a:t>Office-group call-outs read: 'Voters mark an X in the square to select their candidate, 'note grouping by office', and 'candidates listed in random order'. </a:t>
            </a:r>
          </a:p>
          <a:p>
            <a:pPr>
              <a:spcAft>
                <a:spcPts val="1800"/>
              </a:spcAft>
            </a:pPr>
            <a:r>
              <a:rPr lang="en-US" sz="1800" noProof="1">
                <a:latin typeface="Sanserif"/>
              </a:rPr>
              <a:t>Party-column ballot call-outs read: 'Each column shows party symbol', 'voters mark an X in the circle to select all party candidates', and 'voters mark an X in the square to select candidates from different parties'.</a:t>
            </a:r>
          </a:p>
        </p:txBody>
      </p:sp>
      <p:sp>
        <p:nvSpPr>
          <p:cNvPr id="7" name="Text Placeholder 4"/>
          <p:cNvSpPr>
            <a:spLocks noGrp="1"/>
          </p:cNvSpPr>
          <p:nvPr>
            <p:ph type="body" sz="quarter" idx="13"/>
          </p:nvPr>
        </p:nvSpPr>
        <p:spPr>
          <a:xfrm>
            <a:off x="3008376" y="6324601"/>
            <a:ext cx="2980800" cy="250825"/>
          </a:xfrm>
        </p:spPr>
        <p:txBody>
          <a:bodyPr/>
          <a:lstStyle/>
          <a:p>
            <a:r>
              <a:rPr lang="en-US" sz="800" noProof="1">
                <a:latin typeface="Sanserif"/>
                <a:hlinkClick r:id="rId2" action="ppaction://hlinksldjump"/>
              </a:rPr>
              <a:t>Return to parent-slide containing images.</a:t>
            </a:r>
            <a:endParaRPr lang="en-US" sz="800" noProof="1">
              <a:latin typeface="Sanserif"/>
            </a:endParaRPr>
          </a:p>
        </p:txBody>
      </p:sp>
      <p:sp>
        <p:nvSpPr>
          <p:cNvPr id="8" name="Slide Number Placeholder 5">
            <a:extLst>
              <a:ext uri="{FF2B5EF4-FFF2-40B4-BE49-F238E27FC236}">
                <a16:creationId xmlns:a16="http://schemas.microsoft.com/office/drawing/2014/main" id="{13B3FDB5-22F9-4A0E-ACE6-96D8BB02666F}"/>
              </a:ext>
            </a:extLst>
          </p:cNvPr>
          <p:cNvSpPr>
            <a:spLocks noGrp="1"/>
          </p:cNvSpPr>
          <p:nvPr>
            <p:ph type="sldNum" sz="quarter" idx="10"/>
          </p:nvPr>
        </p:nvSpPr>
        <p:spPr>
          <a:xfrm>
            <a:off x="8637202" y="6682315"/>
            <a:ext cx="342900" cy="143831"/>
          </a:xfrm>
        </p:spPr>
        <p:txBody>
          <a:bodyPr/>
          <a:lstStyle/>
          <a:p>
            <a:fld id="{68151E55-6873-49E2-B8D5-2F265E6F1973}" type="slidenum">
              <a:rPr lang="en-US" sz="800" smtClean="0">
                <a:latin typeface="Sanserif"/>
              </a:rPr>
              <a:pPr/>
              <a:t>59</a:t>
            </a:fld>
            <a:endParaRPr lang="en-US" sz="800" dirty="0">
              <a:latin typeface="Sanserif"/>
            </a:endParaRPr>
          </a:p>
        </p:txBody>
      </p:sp>
    </p:spTree>
    <p:extLst>
      <p:ext uri="{BB962C8B-B14F-4D97-AF65-F5344CB8AC3E}">
        <p14:creationId xmlns:p14="http://schemas.microsoft.com/office/powerpoint/2010/main" val="33819497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8600" y="328585"/>
            <a:ext cx="8458200" cy="884584"/>
          </a:xfrm>
        </p:spPr>
        <p:txBody>
          <a:bodyPr>
            <a:noAutofit/>
          </a:bodyPr>
          <a:lstStyle/>
          <a:p>
            <a:r>
              <a:rPr lang="en-US" altLang="en-US" dirty="0">
                <a:solidFill>
                  <a:srgbClr val="C30C20"/>
                </a:solidFill>
                <a:latin typeface="Sanserif"/>
                <a:cs typeface="+mj-cs"/>
              </a:rPr>
              <a:t>The Act of Voting</a:t>
            </a:r>
            <a:endParaRPr lang="en-US" b="0" noProof="1">
              <a:latin typeface="Sanserif"/>
            </a:endParaRPr>
          </a:p>
        </p:txBody>
      </p:sp>
      <p:sp>
        <p:nvSpPr>
          <p:cNvPr id="9" name="Content Placeholder 2"/>
          <p:cNvSpPr>
            <a:spLocks noGrp="1"/>
          </p:cNvSpPr>
          <p:nvPr>
            <p:ph sz="quarter" idx="20"/>
          </p:nvPr>
        </p:nvSpPr>
        <p:spPr>
          <a:xfrm>
            <a:off x="342900" y="1524000"/>
            <a:ext cx="8283512" cy="4800600"/>
          </a:xfrm>
        </p:spPr>
        <p:txBody>
          <a:bodyPr/>
          <a:lstStyle/>
          <a:p>
            <a:pPr lvl="0" defTabSz="457200">
              <a:spcBef>
                <a:spcPts val="2400"/>
              </a:spcBef>
              <a:spcAft>
                <a:spcPts val="0"/>
              </a:spcAft>
            </a:pPr>
            <a:r>
              <a:rPr lang="en-US" altLang="en-US" dirty="0">
                <a:solidFill>
                  <a:prstClr val="black"/>
                </a:solidFill>
                <a:latin typeface="Sanserif"/>
                <a:cs typeface="+mn-cs"/>
              </a:rPr>
              <a:t>Process of voting begins when a voter registers to vote.</a:t>
            </a:r>
          </a:p>
          <a:p>
            <a:pPr lvl="0" defTabSz="457200">
              <a:spcBef>
                <a:spcPts val="2400"/>
              </a:spcBef>
              <a:spcAft>
                <a:spcPts val="0"/>
              </a:spcAft>
            </a:pPr>
            <a:r>
              <a:rPr lang="en-US" altLang="en-US" dirty="0">
                <a:solidFill>
                  <a:prstClr val="black"/>
                </a:solidFill>
                <a:latin typeface="Sanserif"/>
                <a:cs typeface="+mn-cs"/>
              </a:rPr>
              <a:t>Voting registration requirements vary greatly from state to state.</a:t>
            </a:r>
          </a:p>
          <a:p>
            <a:pPr lvl="0" defTabSz="457200">
              <a:spcBef>
                <a:spcPts val="2400"/>
              </a:spcBef>
              <a:spcAft>
                <a:spcPts val="0"/>
              </a:spcAft>
            </a:pPr>
            <a:r>
              <a:rPr lang="en-US" altLang="en-US" dirty="0">
                <a:solidFill>
                  <a:prstClr val="black"/>
                </a:solidFill>
                <a:latin typeface="Sanserif"/>
                <a:cs typeface="+mn-cs"/>
              </a:rPr>
              <a:t>In the United States, voters use an </a:t>
            </a:r>
            <a:r>
              <a:rPr lang="en-US" altLang="en-US" b="1" dirty="0">
                <a:solidFill>
                  <a:prstClr val="black"/>
                </a:solidFill>
                <a:latin typeface="Sanserif"/>
                <a:cs typeface="+mn-cs"/>
              </a:rPr>
              <a:t>Australian ballot</a:t>
            </a:r>
            <a:r>
              <a:rPr lang="en-US" altLang="en-US" dirty="0">
                <a:solidFill>
                  <a:prstClr val="black"/>
                </a:solidFill>
                <a:latin typeface="Sanserif"/>
                <a:cs typeface="+mn-cs"/>
              </a:rPr>
              <a:t>,</a:t>
            </a:r>
            <a:r>
              <a:rPr lang="en-US" altLang="en-US" b="1" dirty="0">
                <a:solidFill>
                  <a:prstClr val="black"/>
                </a:solidFill>
                <a:latin typeface="Sanserif"/>
                <a:cs typeface="+mn-cs"/>
              </a:rPr>
              <a:t> </a:t>
            </a:r>
            <a:r>
              <a:rPr lang="en-US" altLang="en-US" dirty="0">
                <a:solidFill>
                  <a:prstClr val="black"/>
                </a:solidFill>
                <a:latin typeface="Sanserif"/>
                <a:cs typeface="+mn-cs"/>
              </a:rPr>
              <a:t>a secret ballot prepared by the government, distributed to all eligible voters, and, when balloting is completed, counted by government officials in an unbiased fashion, without corruption or regard to individual preferences.</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6</a:t>
            </a:fld>
            <a:endParaRPr lang="en-US" sz="800" dirty="0">
              <a:latin typeface="Sanserif"/>
            </a:endParaRPr>
          </a:p>
        </p:txBody>
      </p:sp>
    </p:spTree>
    <p:extLst>
      <p:ext uri="{BB962C8B-B14F-4D97-AF65-F5344CB8AC3E}">
        <p14:creationId xmlns:p14="http://schemas.microsoft.com/office/powerpoint/2010/main" val="18011133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1561200" y="198000"/>
            <a:ext cx="5906400" cy="810000"/>
          </a:xfrm>
        </p:spPr>
        <p:txBody>
          <a:bodyPr/>
          <a:lstStyle/>
          <a:p>
            <a:r>
              <a:rPr lang="en-US" dirty="0">
                <a:solidFill>
                  <a:srgbClr val="C30C20"/>
                </a:solidFill>
                <a:latin typeface="Sanserif"/>
              </a:rPr>
              <a:t>Figure 9.2 </a:t>
            </a:r>
            <a:r>
              <a:rPr lang="en-US" dirty="0">
                <a:solidFill>
                  <a:prstClr val="black"/>
                </a:solidFill>
                <a:latin typeface="Sanserif"/>
              </a:rPr>
              <a:t>The 2020 Electoral College Vote</a:t>
            </a:r>
            <a:r>
              <a:rPr lang="en-US" noProof="1">
                <a:solidFill>
                  <a:srgbClr val="B40000"/>
                </a:solidFill>
              </a:rPr>
              <a:t> - </a:t>
            </a:r>
            <a:r>
              <a:rPr lang="en-US" dirty="0">
                <a:solidFill>
                  <a:srgbClr val="C00000"/>
                </a:solidFill>
                <a:latin typeface="Sanserif"/>
              </a:rPr>
              <a:t>Text Alternative</a:t>
            </a:r>
            <a:endParaRPr lang="en-US" noProof="1">
              <a:solidFill>
                <a:srgbClr val="C00000"/>
              </a:solidFill>
              <a:latin typeface="Sanserif"/>
            </a:endParaRPr>
          </a:p>
        </p:txBody>
      </p:sp>
      <p:sp>
        <p:nvSpPr>
          <p:cNvPr id="5" name="Text Placeholder 2"/>
          <p:cNvSpPr>
            <a:spLocks noGrp="1"/>
          </p:cNvSpPr>
          <p:nvPr>
            <p:ph type="body" sz="quarter" idx="11"/>
          </p:nvPr>
        </p:nvSpPr>
        <p:spPr/>
        <p:txBody>
          <a:bodyPr/>
          <a:lstStyle/>
          <a:p>
            <a:r>
              <a:rPr lang="en-US" sz="800" noProof="1">
                <a:latin typeface="Sanserif"/>
                <a:hlinkClick r:id="rId2" action="ppaction://hlinksldjump"/>
              </a:rPr>
              <a:t>Return to parent-slide containing images.</a:t>
            </a:r>
            <a:endParaRPr lang="en-US" sz="800" noProof="1">
              <a:latin typeface="Sanserif"/>
            </a:endParaRPr>
          </a:p>
        </p:txBody>
      </p:sp>
      <p:sp>
        <p:nvSpPr>
          <p:cNvPr id="6" name="Content Placeholder 3"/>
          <p:cNvSpPr>
            <a:spLocks noGrp="1"/>
          </p:cNvSpPr>
          <p:nvPr>
            <p:ph sz="quarter" idx="12"/>
          </p:nvPr>
        </p:nvSpPr>
        <p:spPr>
          <a:xfrm>
            <a:off x="342001" y="1371600"/>
            <a:ext cx="8459999" cy="2286000"/>
          </a:xfrm>
        </p:spPr>
        <p:txBody>
          <a:bodyPr/>
          <a:lstStyle/>
          <a:p>
            <a:pPr>
              <a:spcAft>
                <a:spcPts val="1800"/>
              </a:spcAft>
            </a:pPr>
            <a:r>
              <a:rPr lang="en-US" sz="1800" noProof="1">
                <a:latin typeface="Sanserif"/>
              </a:rPr>
              <a:t>Map showing the states "won" (Electoral College votes) by presidential candidates Hillary Clinton and Donald Trump in the 2016 presidential election. President Trump won 290 Electoral College votes, shown in the map as the "red" states.  Hillary Clinton won 228 Electoral College votes, shown in the map as the "blue" states.  The majority of states "won" by Hillary Clinton were on the West Coast and North Eastern United States, while Donald Trump won the majority of states in the Midwest, South and Great Lakes region.</a:t>
            </a:r>
          </a:p>
        </p:txBody>
      </p:sp>
      <p:sp>
        <p:nvSpPr>
          <p:cNvPr id="7" name="Text Placeholder 4"/>
          <p:cNvSpPr>
            <a:spLocks noGrp="1"/>
          </p:cNvSpPr>
          <p:nvPr>
            <p:ph type="body" sz="quarter" idx="13"/>
          </p:nvPr>
        </p:nvSpPr>
        <p:spPr>
          <a:xfrm>
            <a:off x="3008376" y="6324601"/>
            <a:ext cx="2980800" cy="250825"/>
          </a:xfrm>
        </p:spPr>
        <p:txBody>
          <a:bodyPr/>
          <a:lstStyle/>
          <a:p>
            <a:r>
              <a:rPr lang="en-US" sz="800" noProof="1">
                <a:latin typeface="Sanserif"/>
                <a:hlinkClick r:id="rId2" action="ppaction://hlinksldjump"/>
              </a:rPr>
              <a:t>Return to parent-slide containing images.</a:t>
            </a:r>
            <a:endParaRPr lang="en-US" sz="800" noProof="1">
              <a:latin typeface="Sanserif"/>
            </a:endParaRPr>
          </a:p>
        </p:txBody>
      </p:sp>
      <p:sp>
        <p:nvSpPr>
          <p:cNvPr id="8" name="Slide Number Placeholder 5">
            <a:extLst>
              <a:ext uri="{FF2B5EF4-FFF2-40B4-BE49-F238E27FC236}">
                <a16:creationId xmlns:a16="http://schemas.microsoft.com/office/drawing/2014/main" id="{F092D7F2-EE72-4FB2-B8AC-201E010E345A}"/>
              </a:ext>
            </a:extLst>
          </p:cNvPr>
          <p:cNvSpPr>
            <a:spLocks noGrp="1"/>
          </p:cNvSpPr>
          <p:nvPr>
            <p:ph type="sldNum" sz="quarter" idx="10"/>
          </p:nvPr>
        </p:nvSpPr>
        <p:spPr>
          <a:xfrm>
            <a:off x="8637202" y="6682315"/>
            <a:ext cx="342900" cy="143831"/>
          </a:xfrm>
        </p:spPr>
        <p:txBody>
          <a:bodyPr/>
          <a:lstStyle/>
          <a:p>
            <a:fld id="{68151E55-6873-49E2-B8D5-2F265E6F1973}" type="slidenum">
              <a:rPr lang="en-US" sz="800" smtClean="0">
                <a:latin typeface="Sanserif"/>
              </a:rPr>
              <a:pPr/>
              <a:t>60</a:t>
            </a:fld>
            <a:endParaRPr lang="en-US" sz="800" dirty="0">
              <a:latin typeface="Sanserif"/>
            </a:endParaRPr>
          </a:p>
        </p:txBody>
      </p:sp>
    </p:spTree>
    <p:extLst>
      <p:ext uri="{BB962C8B-B14F-4D97-AF65-F5344CB8AC3E}">
        <p14:creationId xmlns:p14="http://schemas.microsoft.com/office/powerpoint/2010/main" val="11643191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1143000" y="198000"/>
            <a:ext cx="6705600" cy="810000"/>
          </a:xfrm>
        </p:spPr>
        <p:txBody>
          <a:bodyPr/>
          <a:lstStyle/>
          <a:p>
            <a:r>
              <a:rPr lang="en-US" dirty="0">
                <a:solidFill>
                  <a:srgbClr val="C30C20"/>
                </a:solidFill>
                <a:latin typeface="Sanserif"/>
              </a:rPr>
              <a:t>Figure 9.3 </a:t>
            </a:r>
            <a:r>
              <a:rPr lang="en-US" dirty="0">
                <a:solidFill>
                  <a:prstClr val="black"/>
                </a:solidFill>
                <a:latin typeface="Sanserif"/>
              </a:rPr>
              <a:t>Age and Voting in Presidential Elections</a:t>
            </a:r>
            <a:r>
              <a:rPr lang="en-US" noProof="1">
                <a:solidFill>
                  <a:srgbClr val="B40000"/>
                </a:solidFill>
              </a:rPr>
              <a:t> - </a:t>
            </a:r>
            <a:r>
              <a:rPr lang="en-US" dirty="0">
                <a:solidFill>
                  <a:srgbClr val="C00000"/>
                </a:solidFill>
                <a:latin typeface="Sanserif"/>
              </a:rPr>
              <a:t>Text Alternative</a:t>
            </a:r>
            <a:endParaRPr lang="en-US" noProof="1">
              <a:solidFill>
                <a:srgbClr val="C00000"/>
              </a:solidFill>
              <a:latin typeface="Sanserif"/>
            </a:endParaRPr>
          </a:p>
        </p:txBody>
      </p:sp>
      <p:sp>
        <p:nvSpPr>
          <p:cNvPr id="5" name="Text Placeholder 2"/>
          <p:cNvSpPr>
            <a:spLocks noGrp="1"/>
          </p:cNvSpPr>
          <p:nvPr>
            <p:ph type="body" sz="quarter" idx="11"/>
          </p:nvPr>
        </p:nvSpPr>
        <p:spPr/>
        <p:txBody>
          <a:bodyPr/>
          <a:lstStyle/>
          <a:p>
            <a:r>
              <a:rPr lang="en-US" sz="800" noProof="1">
                <a:latin typeface="Sanserif"/>
                <a:hlinkClick r:id="rId2" action="ppaction://hlinksldjump"/>
              </a:rPr>
              <a:t>Return to parent-slide containing images.</a:t>
            </a:r>
            <a:endParaRPr lang="en-US" sz="800" noProof="1">
              <a:latin typeface="Sanserif"/>
            </a:endParaRPr>
          </a:p>
        </p:txBody>
      </p:sp>
      <p:sp>
        <p:nvSpPr>
          <p:cNvPr id="6" name="Content Placeholder 3"/>
          <p:cNvSpPr>
            <a:spLocks noGrp="1"/>
          </p:cNvSpPr>
          <p:nvPr>
            <p:ph sz="quarter" idx="12"/>
          </p:nvPr>
        </p:nvSpPr>
        <p:spPr>
          <a:xfrm>
            <a:off x="342001" y="1371600"/>
            <a:ext cx="8459999" cy="3124200"/>
          </a:xfrm>
        </p:spPr>
        <p:txBody>
          <a:bodyPr/>
          <a:lstStyle/>
          <a:p>
            <a:pPr>
              <a:spcAft>
                <a:spcPts val="1800"/>
              </a:spcAft>
            </a:pPr>
            <a:r>
              <a:rPr lang="en-US" sz="1800" noProof="1">
                <a:latin typeface="Sanserif"/>
              </a:rPr>
              <a:t>Graph shows voter participation by age group in the presidential election since 1988. Lowest voter turnout has been amongst Americans between eighteen and twenty-nine years, at a low of 39.6% in 1996 and highs in 1992 (52%) and 2008 (51.1%). Americans between thirty and forty-four years had the highest voter turnout in 1992 with 67.9%, dropping to 56.9% afterwards and offering within 2% of the 60% mark since then. Voter turnout amongst Americans between forty-five and sixty-four and those over sixty-five has been closely aligned between 1988 in 2008, ranging between 76% (1992) and 70% (2008). Since then, voter turnout amongst 45 to 64-year-old has dropped slightly to 66.6% in 2016 compared to 71% amongst those over sixty-five.</a:t>
            </a:r>
          </a:p>
        </p:txBody>
      </p:sp>
      <p:sp>
        <p:nvSpPr>
          <p:cNvPr id="7" name="Text Placeholder 4"/>
          <p:cNvSpPr>
            <a:spLocks noGrp="1"/>
          </p:cNvSpPr>
          <p:nvPr>
            <p:ph type="body" sz="quarter" idx="13"/>
          </p:nvPr>
        </p:nvSpPr>
        <p:spPr>
          <a:xfrm>
            <a:off x="3005400" y="6324600"/>
            <a:ext cx="2980800" cy="250825"/>
          </a:xfrm>
        </p:spPr>
        <p:txBody>
          <a:bodyPr/>
          <a:lstStyle/>
          <a:p>
            <a:r>
              <a:rPr lang="en-US" sz="800" noProof="1">
                <a:latin typeface="Sanserif"/>
                <a:hlinkClick r:id="rId2" action="ppaction://hlinksldjump"/>
              </a:rPr>
              <a:t>Return to parent-slide containing images.</a:t>
            </a:r>
            <a:endParaRPr lang="en-US" sz="800" noProof="1">
              <a:latin typeface="Sanserif"/>
            </a:endParaRPr>
          </a:p>
        </p:txBody>
      </p:sp>
      <p:sp>
        <p:nvSpPr>
          <p:cNvPr id="8" name="Slide Number Placeholder 5">
            <a:extLst>
              <a:ext uri="{FF2B5EF4-FFF2-40B4-BE49-F238E27FC236}">
                <a16:creationId xmlns:a16="http://schemas.microsoft.com/office/drawing/2014/main" id="{4DBB5A52-D5C0-422C-AACD-2B3B308D55E7}"/>
              </a:ext>
            </a:extLst>
          </p:cNvPr>
          <p:cNvSpPr>
            <a:spLocks noGrp="1"/>
          </p:cNvSpPr>
          <p:nvPr>
            <p:ph type="sldNum" sz="quarter" idx="10"/>
          </p:nvPr>
        </p:nvSpPr>
        <p:spPr>
          <a:xfrm>
            <a:off x="8637202" y="6682315"/>
            <a:ext cx="342900" cy="143831"/>
          </a:xfrm>
        </p:spPr>
        <p:txBody>
          <a:bodyPr/>
          <a:lstStyle/>
          <a:p>
            <a:fld id="{68151E55-6873-49E2-B8D5-2F265E6F1973}" type="slidenum">
              <a:rPr lang="en-US" sz="800" smtClean="0">
                <a:latin typeface="Sanserif"/>
              </a:rPr>
              <a:pPr/>
              <a:t>61</a:t>
            </a:fld>
            <a:endParaRPr lang="en-US" sz="800" dirty="0">
              <a:latin typeface="Sanserif"/>
            </a:endParaRPr>
          </a:p>
        </p:txBody>
      </p:sp>
    </p:spTree>
    <p:extLst>
      <p:ext uri="{BB962C8B-B14F-4D97-AF65-F5344CB8AC3E}">
        <p14:creationId xmlns:p14="http://schemas.microsoft.com/office/powerpoint/2010/main" val="20019440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0" y="228600"/>
            <a:ext cx="7277100" cy="955994"/>
          </a:xfrm>
        </p:spPr>
        <p:txBody>
          <a:bodyPr>
            <a:noAutofit/>
          </a:bodyPr>
          <a:lstStyle/>
          <a:p>
            <a:r>
              <a:rPr lang="en-US" altLang="en-US" dirty="0">
                <a:solidFill>
                  <a:srgbClr val="C30C20"/>
                </a:solidFill>
                <a:latin typeface="Sanserif"/>
                <a:cs typeface="+mj-cs"/>
              </a:rPr>
              <a:t>The 2000 Election and Its Impact</a:t>
            </a:r>
            <a:endParaRPr lang="en-US" b="0" noProof="1">
              <a:latin typeface="Sanserif"/>
            </a:endParaRPr>
          </a:p>
        </p:txBody>
      </p:sp>
      <p:sp>
        <p:nvSpPr>
          <p:cNvPr id="9" name="Content Placeholder 2"/>
          <p:cNvSpPr>
            <a:spLocks noGrp="1"/>
          </p:cNvSpPr>
          <p:nvPr>
            <p:ph sz="quarter" idx="20"/>
          </p:nvPr>
        </p:nvSpPr>
        <p:spPr>
          <a:xfrm>
            <a:off x="342900" y="1524000"/>
            <a:ext cx="8343900" cy="4800600"/>
          </a:xfrm>
        </p:spPr>
        <p:txBody>
          <a:bodyPr>
            <a:normAutofit lnSpcReduction="10000"/>
          </a:bodyPr>
          <a:lstStyle/>
          <a:p>
            <a:pPr lvl="0" defTabSz="457200">
              <a:spcBef>
                <a:spcPts val="2400"/>
              </a:spcBef>
              <a:spcAft>
                <a:spcPts val="0"/>
              </a:spcAft>
            </a:pPr>
            <a:r>
              <a:rPr lang="en-US" altLang="en-US" dirty="0">
                <a:solidFill>
                  <a:prstClr val="black"/>
                </a:solidFill>
                <a:latin typeface="Sanserif"/>
                <a:cs typeface="+mn-cs"/>
              </a:rPr>
              <a:t>In the 2000 presidential election between Democrat Al Gore and Republican George W. Bush, enormous controversy erupted over the voting in Florida.</a:t>
            </a:r>
          </a:p>
          <a:p>
            <a:pPr marL="290513" lvl="1" indent="-285750" defTabSz="457200">
              <a:spcBef>
                <a:spcPct val="20000"/>
              </a:spcBef>
              <a:spcAft>
                <a:spcPts val="0"/>
              </a:spcAft>
            </a:pPr>
            <a:r>
              <a:rPr lang="en-US" altLang="en-US" dirty="0">
                <a:solidFill>
                  <a:prstClr val="black"/>
                </a:solidFill>
                <a:latin typeface="Sanserif"/>
                <a:cs typeface="+mn-cs"/>
              </a:rPr>
              <a:t>In the end, the U.S. Supreme Court had the final say.</a:t>
            </a:r>
          </a:p>
          <a:p>
            <a:pPr lvl="0" defTabSz="457200">
              <a:spcBef>
                <a:spcPts val="2400"/>
              </a:spcBef>
              <a:spcAft>
                <a:spcPts val="0"/>
              </a:spcAft>
            </a:pPr>
            <a:r>
              <a:rPr lang="en-US" altLang="en-US" dirty="0">
                <a:solidFill>
                  <a:prstClr val="black"/>
                </a:solidFill>
                <a:latin typeface="Sanserif"/>
                <a:cs typeface="+mn-cs"/>
              </a:rPr>
              <a:t>Changes were made in federal policy regarding the conduct of elections by the states.</a:t>
            </a:r>
          </a:p>
          <a:p>
            <a:pPr marL="290513" lvl="1" indent="-285750" defTabSz="457200">
              <a:spcBef>
                <a:spcPct val="20000"/>
              </a:spcBef>
              <a:spcAft>
                <a:spcPts val="0"/>
              </a:spcAft>
            </a:pPr>
            <a:r>
              <a:rPr lang="en-US" altLang="en-US" dirty="0">
                <a:solidFill>
                  <a:prstClr val="black"/>
                </a:solidFill>
                <a:latin typeface="Sanserif"/>
                <a:cs typeface="+mn-cs"/>
              </a:rPr>
              <a:t>Key revision came through passage of the Help America Vote Act of 2002 (HAVA).</a:t>
            </a:r>
          </a:p>
          <a:p>
            <a:pPr marL="290513" lvl="1" indent="-285750" defTabSz="457200">
              <a:spcBef>
                <a:spcPct val="20000"/>
              </a:spcBef>
              <a:spcAft>
                <a:spcPts val="0"/>
              </a:spcAft>
            </a:pPr>
            <a:r>
              <a:rPr lang="en-US" altLang="en-US" dirty="0">
                <a:solidFill>
                  <a:prstClr val="black"/>
                </a:solidFill>
                <a:latin typeface="Sanserif"/>
                <a:cs typeface="+mn-cs"/>
              </a:rPr>
              <a:t>HAVA allocated $650 million to assist states in changing from punch card ballots to electronic voting systems and set a deadline of 2005 for states to comply.</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7</a:t>
            </a:fld>
            <a:endParaRPr lang="en-US" sz="800" dirty="0">
              <a:latin typeface="Sanserif"/>
            </a:endParaRPr>
          </a:p>
        </p:txBody>
      </p:sp>
    </p:spTree>
    <p:extLst>
      <p:ext uri="{BB962C8B-B14F-4D97-AF65-F5344CB8AC3E}">
        <p14:creationId xmlns:p14="http://schemas.microsoft.com/office/powerpoint/2010/main" val="22273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366685"/>
            <a:ext cx="8458200" cy="700115"/>
          </a:xfrm>
        </p:spPr>
        <p:txBody>
          <a:bodyPr>
            <a:noAutofit/>
          </a:bodyPr>
          <a:lstStyle/>
          <a:p>
            <a:r>
              <a:rPr lang="en-US" altLang="en-US" dirty="0">
                <a:solidFill>
                  <a:srgbClr val="C30C20"/>
                </a:solidFill>
                <a:latin typeface="Sanserif"/>
                <a:cs typeface="+mj-cs"/>
              </a:rPr>
              <a:t>Types of Ballots</a:t>
            </a:r>
            <a:endParaRPr lang="en-US" b="0" noProof="1">
              <a:latin typeface="Sanserif"/>
            </a:endParaRPr>
          </a:p>
        </p:txBody>
      </p:sp>
      <p:sp>
        <p:nvSpPr>
          <p:cNvPr id="9" name="Content Placeholder 2"/>
          <p:cNvSpPr>
            <a:spLocks noGrp="1"/>
          </p:cNvSpPr>
          <p:nvPr>
            <p:ph sz="quarter" idx="20"/>
          </p:nvPr>
        </p:nvSpPr>
        <p:spPr>
          <a:xfrm>
            <a:off x="342900" y="1524000"/>
            <a:ext cx="8115300" cy="4800600"/>
          </a:xfrm>
        </p:spPr>
        <p:txBody>
          <a:bodyPr>
            <a:normAutofit/>
          </a:bodyPr>
          <a:lstStyle/>
          <a:p>
            <a:pPr lvl="0" defTabSz="457200">
              <a:spcBef>
                <a:spcPts val="2400"/>
              </a:spcBef>
              <a:spcAft>
                <a:spcPts val="0"/>
              </a:spcAft>
            </a:pPr>
            <a:r>
              <a:rPr lang="en-US" altLang="en-US" b="1" dirty="0">
                <a:solidFill>
                  <a:prstClr val="black"/>
                </a:solidFill>
                <a:latin typeface="Sanserif"/>
                <a:cs typeface="+mn-cs"/>
              </a:rPr>
              <a:t>Party-column ballot</a:t>
            </a:r>
            <a:r>
              <a:rPr lang="en-US" altLang="en-US" dirty="0">
                <a:solidFill>
                  <a:prstClr val="black"/>
                </a:solidFill>
                <a:latin typeface="Sanserif"/>
                <a:cs typeface="+mn-cs"/>
              </a:rPr>
              <a:t> organizes the candidates by party, so that all of a given party’s candidates for every office are arranged in one column.</a:t>
            </a:r>
          </a:p>
          <a:p>
            <a:pPr marL="290513" lvl="1" indent="-285750" defTabSz="457200">
              <a:spcBef>
                <a:spcPct val="20000"/>
              </a:spcBef>
              <a:spcAft>
                <a:spcPts val="0"/>
              </a:spcAft>
            </a:pPr>
            <a:r>
              <a:rPr lang="en-US" altLang="en-US" dirty="0">
                <a:solidFill>
                  <a:prstClr val="black"/>
                </a:solidFill>
                <a:latin typeface="Sanserif"/>
                <a:cs typeface="+mn-cs"/>
              </a:rPr>
              <a:t>Increases voters’ tendency to vote the “party line” and increases the </a:t>
            </a:r>
            <a:r>
              <a:rPr lang="en-US" altLang="en-US" b="1" dirty="0">
                <a:solidFill>
                  <a:prstClr val="black"/>
                </a:solidFill>
                <a:latin typeface="Sanserif"/>
                <a:cs typeface="+mn-cs"/>
              </a:rPr>
              <a:t>coattail effect </a:t>
            </a:r>
            <a:r>
              <a:rPr lang="en-US" altLang="en-US" dirty="0">
                <a:solidFill>
                  <a:prstClr val="black"/>
                </a:solidFill>
                <a:latin typeface="Sanserif"/>
                <a:cs typeface="+mn-cs"/>
              </a:rPr>
              <a:t>whereby down-ballot candidates benefit from the popularity of the top-of-the-ticket nominee.</a:t>
            </a:r>
          </a:p>
          <a:p>
            <a:pPr lvl="0" defTabSz="457200">
              <a:spcBef>
                <a:spcPts val="2400"/>
              </a:spcBef>
              <a:spcAft>
                <a:spcPts val="0"/>
              </a:spcAft>
            </a:pPr>
            <a:r>
              <a:rPr lang="en-US" altLang="en-US" b="1" dirty="0">
                <a:solidFill>
                  <a:prstClr val="black"/>
                </a:solidFill>
                <a:latin typeface="Sanserif"/>
                <a:cs typeface="+mn-cs"/>
              </a:rPr>
              <a:t>Office-block ballot </a:t>
            </a:r>
            <a:r>
              <a:rPr lang="en-US" altLang="en-US" dirty="0">
                <a:solidFill>
                  <a:prstClr val="black"/>
                </a:solidFill>
                <a:latin typeface="Sanserif"/>
                <a:cs typeface="+mn-cs"/>
              </a:rPr>
              <a:t>arranges all candidates for a particular office under the name of that office.</a:t>
            </a:r>
          </a:p>
          <a:p>
            <a:pPr marL="290513" lvl="1" indent="-285750" defTabSz="457200">
              <a:spcBef>
                <a:spcPct val="20000"/>
              </a:spcBef>
              <a:spcAft>
                <a:spcPts val="0"/>
              </a:spcAft>
            </a:pPr>
            <a:r>
              <a:rPr lang="en-US" altLang="en-US" dirty="0">
                <a:solidFill>
                  <a:prstClr val="black"/>
                </a:solidFill>
                <a:latin typeface="Sanserif"/>
                <a:cs typeface="+mn-cs"/>
              </a:rPr>
              <a:t>These ballots are more likely to encourage ticket splitting—dividing votes between candidates from different parties.</a:t>
            </a:r>
          </a:p>
        </p:txBody>
      </p:sp>
      <p:sp>
        <p:nvSpPr>
          <p:cNvPr id="10" name="Slide Number Placeholder 3"/>
          <p:cNvSpPr>
            <a:spLocks noGrp="1"/>
          </p:cNvSpPr>
          <p:nvPr>
            <p:ph type="sldNum" sz="quarter" idx="10"/>
          </p:nvPr>
        </p:nvSpPr>
        <p:spPr/>
        <p:txBody>
          <a:bodyPr/>
          <a:lstStyle/>
          <a:p>
            <a:fld id="{68151E55-6873-49E2-B8D5-2F265E6F1973}" type="slidenum">
              <a:rPr lang="en-US" sz="800" smtClean="0">
                <a:latin typeface="Sanserif"/>
              </a:rPr>
              <a:pPr/>
              <a:t>8</a:t>
            </a:fld>
            <a:endParaRPr lang="en-US" sz="800" dirty="0">
              <a:latin typeface="Sanserif"/>
            </a:endParaRPr>
          </a:p>
        </p:txBody>
      </p:sp>
    </p:spTree>
    <p:extLst>
      <p:ext uri="{BB962C8B-B14F-4D97-AF65-F5344CB8AC3E}">
        <p14:creationId xmlns:p14="http://schemas.microsoft.com/office/powerpoint/2010/main" val="3285249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0" y="5334000"/>
            <a:ext cx="7658100" cy="548640"/>
          </a:xfrm>
        </p:spPr>
        <p:txBody>
          <a:bodyPr>
            <a:noAutofit/>
          </a:bodyPr>
          <a:lstStyle/>
          <a:p>
            <a:r>
              <a:rPr lang="en-US" sz="2400" b="1" dirty="0">
                <a:solidFill>
                  <a:srgbClr val="C30C20"/>
                </a:solidFill>
                <a:latin typeface="Sanserif"/>
                <a:cs typeface="+mj-cs"/>
              </a:rPr>
              <a:t>Figure 9.1 </a:t>
            </a:r>
            <a:r>
              <a:rPr lang="en-US" sz="2400" b="1" dirty="0">
                <a:solidFill>
                  <a:prstClr val="black"/>
                </a:solidFill>
                <a:latin typeface="Sanserif"/>
                <a:cs typeface="+mj-cs"/>
              </a:rPr>
              <a:t>Office Group and Party Column Ballots</a:t>
            </a:r>
            <a:endParaRPr lang="en-US" sz="2400" b="0" noProof="1">
              <a:latin typeface="Sanserif"/>
            </a:endParaRPr>
          </a:p>
        </p:txBody>
      </p:sp>
      <p:pic>
        <p:nvPicPr>
          <p:cNvPr id="13" name="Picture 2" descr="Office-group ballot and party-column ballot is marked with three call-outs each.">
            <a:extLst>
              <a:ext uri="{FF2B5EF4-FFF2-40B4-BE49-F238E27FC236}">
                <a16:creationId xmlns:a16="http://schemas.microsoft.com/office/drawing/2014/main" id="{2A226E70-BE79-4F45-A146-7D187B08703C}"/>
              </a:ext>
            </a:extLst>
          </p:cNvPr>
          <p:cNvPicPr>
            <a:picLocks noGrp="1" noChangeAspect="1"/>
          </p:cNvPicPr>
          <p:nvPr>
            <p:ph sz="quarter" idx="20"/>
          </p:nvPr>
        </p:nvPicPr>
        <p:blipFill rotWithShape="1">
          <a:blip r:embed="rId2" cstate="print">
            <a:extLst>
              <a:ext uri="{28A0092B-C50C-407E-A947-70E740481C1C}">
                <a14:useLocalDpi xmlns:a14="http://schemas.microsoft.com/office/drawing/2010/main" val="0"/>
              </a:ext>
            </a:extLst>
          </a:blip>
          <a:srcRect t="-14730" b="-14730"/>
          <a:stretch/>
        </p:blipFill>
        <p:spPr>
          <a:xfrm>
            <a:off x="914400" y="381000"/>
            <a:ext cx="7239000" cy="5105400"/>
          </a:xfrm>
        </p:spPr>
      </p:pic>
      <p:sp>
        <p:nvSpPr>
          <p:cNvPr id="7" name="Text Placeholder 3"/>
          <p:cNvSpPr>
            <a:spLocks noGrp="1"/>
          </p:cNvSpPr>
          <p:nvPr>
            <p:ph sz="quarter" idx="11"/>
          </p:nvPr>
        </p:nvSpPr>
        <p:spPr/>
        <p:txBody>
          <a:bodyPr/>
          <a:lstStyle/>
          <a:p>
            <a:r>
              <a:rPr lang="en-US" sz="800" noProof="1">
                <a:latin typeface="Sanserif"/>
                <a:hlinkClick r:id="rId3" action="ppaction://hlinksldjump"/>
              </a:rPr>
              <a:t>Access the text alternative for slide images.</a:t>
            </a:r>
            <a:endParaRPr lang="en-US" sz="800" noProof="1">
              <a:latin typeface="Sanserif"/>
            </a:endParaRPr>
          </a:p>
        </p:txBody>
      </p:sp>
      <p:sp>
        <p:nvSpPr>
          <p:cNvPr id="10" name="Slide Number Placeholder 4"/>
          <p:cNvSpPr>
            <a:spLocks noGrp="1"/>
          </p:cNvSpPr>
          <p:nvPr>
            <p:ph type="sldNum" sz="quarter" idx="10"/>
          </p:nvPr>
        </p:nvSpPr>
        <p:spPr/>
        <p:txBody>
          <a:bodyPr/>
          <a:lstStyle/>
          <a:p>
            <a:fld id="{68151E55-6873-49E2-B8D5-2F265E6F1973}" type="slidenum">
              <a:rPr lang="en-US" sz="800" smtClean="0">
                <a:latin typeface="Sanserif"/>
              </a:rPr>
              <a:pPr/>
              <a:t>9</a:t>
            </a:fld>
            <a:endParaRPr lang="en-US" sz="800" dirty="0">
              <a:latin typeface="Sanserif"/>
            </a:endParaRPr>
          </a:p>
        </p:txBody>
      </p:sp>
    </p:spTree>
    <p:extLst>
      <p:ext uri="{BB962C8B-B14F-4D97-AF65-F5344CB8AC3E}">
        <p14:creationId xmlns:p14="http://schemas.microsoft.com/office/powerpoint/2010/main" val="2653892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SECTOMILLISECCONVERTED" val="1"/>
  <p:tag name="MMPROD_UIDATA" val="&lt;database version=&quot;6.0&quot;&gt;&lt;object type=&quot;1&quot; unique_id=&quot;10001&quot;&gt;&lt;object type=&quot;8&quot; unique_id=&quot;10125&quot;&gt;&lt;/object&gt;&lt;object type=&quot;2&quot; unique_id=&quot;10126&quot;&gt;&lt;object type=&quot;3&quot; unique_id=&quot;10127&quot;&gt;&lt;property id=&quot;20148&quot; value=&quot;5&quot;/&gt;&lt;property id=&quot;20300&quot; value=&quot;Slide 1 - &amp;quot;Chapter 3: Federalism&amp;quot;&quot;/&gt;&lt;property id=&quot;20307&quot; value=&quot;269&quot;/&gt;&lt;/object&gt;&lt;object type=&quot;3&quot; unique_id=&quot;10128&quot;&gt;&lt;property id=&quot;20148&quot; value=&quot;5&quot;/&gt;&lt;property id=&quot;20300&quot; value=&quot;Slide 2 - &amp;quot;Federalism&amp;quot;&quot;/&gt;&lt;property id=&quot;20307&quot; value=&quot;270&quot;/&gt;&lt;/object&gt;&lt;object type=&quot;3&quot; unique_id=&quot;10129&quot;&gt;&lt;property id=&quot;20148&quot; value=&quot;5&quot;/&gt;&lt;property id=&quot;20300&quot; value=&quot;Slide 9 - &amp;quot;Federalism&amp;quot;&quot;/&gt;&lt;property id=&quot;20307&quot; value=&quot;298&quot;/&gt;&lt;/object&gt;&lt;object type=&quot;3&quot; unique_id=&quot;10130&quot;&gt;&lt;property id=&quot;20148&quot; value=&quot;5&quot;/&gt;&lt;property id=&quot;20300&quot; value=&quot;Slide 10 - &amp;quot;Federalism&amp;quot;&quot;/&gt;&lt;property id=&quot;20307&quot; value=&quot;299&quot;/&gt;&lt;/object&gt;&lt;object type=&quot;3&quot; unique_id=&quot;10133&quot;&gt;&lt;property id=&quot;20148&quot; value=&quot;5&quot;/&gt;&lt;property id=&quot;20300&quot; value=&quot;Slide 11 - &amp;quot;Constitutional Distribution &amp;#x0D;&amp;#x0A;of Authority&amp;quot;&quot;/&gt;&lt;property id=&quot;20307&quot; value=&quot;271&quot;/&gt;&lt;/object&gt;&lt;object type=&quot;3&quot; unique_id=&quot;10138&quot;&gt;&lt;property id=&quot;20148&quot; value=&quot;5&quot;/&gt;&lt;property id=&quot;20300&quot; value=&quot;Slide 20 - &amp;quot;The Supreme Court’s Interpretation of the Constitution’s Distribution of Authority&amp;quot;&quot;/&gt;&lt;property id=&quot;20307&quot; value=&quot;288&quot;/&gt;&lt;/object&gt;&lt;object type=&quot;3&quot; unique_id=&quot;10140&quot;&gt;&lt;property id=&quot;20148&quot; value=&quot;5&quot;/&gt;&lt;property id=&quot;20300&quot; value=&quot;Slide 26 - &amp;quot;Evolution of the Federal System&amp;quot;&quot;/&gt;&lt;property id=&quot;20307&quot; value=&quot;295&quot;/&gt;&lt;/object&gt;&lt;object type=&quot;3&quot; unique_id=&quot;10141&quot;&gt;&lt;property id=&quot;20148&quot; value=&quot;5&quot;/&gt;&lt;property id=&quot;20300&quot; value=&quot;Slide 31 - &amp;quot;Federalism&amp;quot;&quot;/&gt;&lt;property id=&quot;20307&quot; value=&quot;300&quot;/&gt;&lt;/object&gt;&lt;object type=&quot;3&quot; unique_id=&quot;10142&quot;&gt;&lt;property id=&quot;20148&quot; value=&quot;5&quot;/&gt;&lt;property id=&quot;20300&quot; value=&quot;Slide 32 - &amp;quot;Constitutional Amendments and the Evolution of Federalism&amp;quot;&quot;/&gt;&lt;property id=&quot;20307&quot; value=&quot;272&quot;/&gt;&lt;/object&gt;&lt;object type=&quot;3&quot; unique_id=&quot;10143&quot;&gt;&lt;property id=&quot;20148&quot; value=&quot;5&quot;/&gt;&lt;property id=&quot;20300&quot; value=&quot;Slide 35 - &amp;quot;Further Evolutionary Landmarks: &amp;#x0D;&amp;#x0A;Grants-in-Aid&amp;quot;&quot;/&gt;&lt;property id=&quot;20307&quot; value=&quot;289&quot;/&gt;&lt;/object&gt;&lt;object type=&quot;3&quot; unique_id=&quot;10145&quot;&gt;&lt;property id=&quot;20148&quot; value=&quot;5&quot;/&gt;&lt;property id=&quot;20300&quot; value=&quot;Slide 3 - &amp;quot;Unitary System&amp;quot;&quot;/&gt;&lt;property id=&quot;20307&quot; value=&quot;301&quot;/&gt;&lt;/object&gt;&lt;object type=&quot;3&quot; unique_id=&quot;10146&quot;&gt;&lt;property id=&quot;20148&quot; value=&quot;5&quot;/&gt;&lt;property id=&quot;20300&quot; value=&quot;Slide 4 - &amp;quot;&amp;#x0D;&amp;#x0A;Confederal System&amp;#x0D;&amp;#x0A;&amp;quot;&quot;/&gt;&lt;property id=&quot;20307&quot; value=&quot;302&quot;/&gt;&lt;/object&gt;&lt;object type=&quot;3&quot; unique_id=&quot;10147&quot;&gt;&lt;property id=&quot;20148&quot; value=&quot;5&quot;/&gt;&lt;property id=&quot;20300&quot; value=&quot;Slide 5 - &amp;quot;&amp;#x0D;&amp;#x0A;Federal System&amp;#x0D;&amp;#x0A;&amp;quot;&quot;/&gt;&lt;property id=&quot;20307&quot; value=&quot;303&quot;/&gt;&lt;/object&gt;&lt;object type=&quot;3&quot; unique_id=&quot;10148&quot;&gt;&lt;property id=&quot;20148&quot; value=&quot;5&quot;/&gt;&lt;property id=&quot;20300&quot; value=&quot;Slide 7 - &amp;quot;What a Federal System Means for Citizens&amp;quot;&quot;/&gt;&lt;property id=&quot;20307&quot; value=&quot;304&quot;/&gt;&lt;/object&gt;&lt;object type=&quot;3&quot; unique_id=&quot;10149&quot;&gt;&lt;property id=&quot;20148&quot; value=&quot;5&quot;/&gt;&lt;property id=&quot;20300&quot; value=&quot;Slide 12 - &amp;quot;&amp;#x0D;&amp;#x0A;Concurrent Sovereign Authority&amp;#x0D;&amp;#x0A;&amp;quot;&quot;/&gt;&lt;property id=&quot;20307&quot; value=&quot;305&quot;/&gt;&lt;/object&gt;&lt;object type=&quot;3&quot; unique_id=&quot;10150&quot;&gt;&lt;property id=&quot;20148&quot; value=&quot;5&quot;/&gt;&lt;property id=&quot;20300&quot; value=&quot;Slide 14 - &amp;quot;&amp;#x0D;&amp;#x0A;National Sovereignty&amp;#x0D;&amp;#x0A;&amp;quot;&quot;/&gt;&lt;property id=&quot;20307&quot; value=&quot;307&quot;/&gt;&lt;/object&gt;&lt;object type=&quot;3&quot; unique_id=&quot;10151&quot;&gt;&lt;property id=&quot;20148&quot; value=&quot;5&quot;/&gt;&lt;property id=&quot;20300&quot; value=&quot;Slide 16 - &amp;quot;&amp;#x0D;&amp;#x0A;The Supremacy Clause&amp;#x0D;&amp;#x0A;&amp;quot;&quot;/&gt;&lt;property id=&quot;20307&quot; value=&quot;306&quot;/&gt;&lt;/object&gt;&lt;object type=&quot;3&quot; unique_id=&quot;10152&quot;&gt;&lt;property id=&quot;20148&quot; value=&quot;5&quot;/&gt;&lt;property id=&quot;20300&quot; value=&quot;Slide 17 - &amp;quot;&amp;#x0D;&amp;#x0A;National Treaties &amp;#x0D;&amp;#x0A;with Indian Nations&amp;#x0D;&amp;#x0A;&amp;quot;&quot;/&gt;&lt;property id=&quot;20307&quot; value=&quot;308&quot;/&gt;&lt;/object&gt;&lt;object type=&quot;3&quot; unique_id=&quot;10153&quot;&gt;&lt;property id=&quot;20148&quot; value=&quot;5&quot;/&gt;&lt;property id=&quot;20300&quot; value=&quot;Slide 18 - &amp;quot;&amp;#x0D;&amp;#x0A;State Sovereignty&amp;#x0D;&amp;#x0A;&amp;quot;&quot;/&gt;&lt;property id=&quot;20307&quot; value=&quot;309&quot;/&gt;&lt;/object&gt;&lt;object type=&quot;3&quot; unique_id=&quot;10154&quot;&gt;&lt;property id=&quot;20148&quot; value=&quot;5&quot;/&gt;&lt;property id=&quot;20300&quot; value=&quot;Slide 21 - &amp;quot;&amp;#x0D;&amp;#x0A;The Power to &amp;#x0D;&amp;#x0A;Regulate Commerce&amp;#x0D;&amp;#x0A;&amp;quot;&quot;/&gt;&lt;property id=&quot;20307&quot; value=&quot;311&quot;/&gt;&lt;/object&gt;&lt;object type=&quot;3&quot; unique_id=&quot;10155&quot;&gt;&lt;property id=&quot;20148&quot; value=&quot;5&quot;/&gt;&lt;property id=&quot;20300&quot; value=&quot;Slide 22 - &amp;quot;&amp;#x0D;&amp;#x0A;The Power to Provide for the General Welfare&amp;#x0D;&amp;#x0A;&amp;quot;&quot;/&gt;&lt;property id=&quot;20307&quot; value=&quot;310&quot;/&gt;&lt;/object&gt;&lt;object type=&quot;3&quot; unique_id=&quot;10156&quot;&gt;&lt;property id=&quot;20148&quot; value=&quot;5&quot;/&gt;&lt;property id=&quot;20300&quot; value=&quot;Slide 24 - &amp;quot;&amp;#x0D;&amp;#x0A;State-to-State Obligations: Horizontal Federalism&amp;#x0D;&amp;#x0A;&amp;quot;&quot;/&gt;&lt;property id=&quot;20307&quot; value=&quot;312&quot;/&gt;&lt;/object&gt;&lt;object type=&quot;3&quot; unique_id=&quot;10157&quot;&gt;&lt;property id=&quot;20148&quot; value=&quot;5&quot;/&gt;&lt;property id=&quot;20300&quot; value=&quot;Slide 25 - &amp;quot;&amp;#x0D;&amp;#x0A;Judicial Federalism&amp;#x0D;&amp;#x0A;&amp;quot;&quot;/&gt;&lt;property id=&quot;20307&quot; value=&quot;313&quot;/&gt;&lt;/object&gt;&lt;object type=&quot;3&quot; unique_id=&quot;10158&quot;&gt;&lt;property id=&quot;20148&quot; value=&quot;5&quot;/&gt;&lt;property id=&quot;20300&quot; value=&quot;Slide 27 - &amp;quot;&amp;#x0D;&amp;#x0A;Dual Federalism&amp;#x0D;&amp;#x0A;&amp;quot;&quot;/&gt;&lt;property id=&quot;20307&quot; value=&quot;314&quot;/&gt;&lt;/object&gt;&lt;object type=&quot;3&quot; unique_id=&quot;10159&quot;&gt;&lt;property id=&quot;20148&quot; value=&quot;5&quot;/&gt;&lt;property id=&quot;20300&quot; value=&quot;Slide 28 - &amp;quot;&amp;#x0D;&amp;#x0A;Cooperative Federalism&amp;#x0D;&amp;#x0A;&amp;quot;&quot;/&gt;&lt;property id=&quot;20307&quot; value=&quot;315&quot;/&gt;&lt;/object&gt;&lt;object type=&quot;3&quot; unique_id=&quot;10160&quot;&gt;&lt;property id=&quot;20148&quot; value=&quot;5&quot;/&gt;&lt;property id=&quot;20300&quot; value=&quot;Slide 29 - &amp;quot;&amp;#x0D;&amp;#x0A;Centralized Federalism&amp;#x0D;&amp;#x0A;&amp;quot;&quot;/&gt;&lt;property id=&quot;20307&quot; value=&quot;316&quot;/&gt;&lt;/object&gt;&lt;object type=&quot;3&quot; unique_id=&quot;10161&quot;&gt;&lt;property id=&quot;20148&quot; value=&quot;5&quot;/&gt;&lt;property id=&quot;20300&quot; value=&quot;Slide 30 - &amp;quot;&amp;#x0D;&amp;#x0A;Conflicted Federalism&amp;#x0D;&amp;#x0A;&amp;quot;&quot;/&gt;&lt;property id=&quot;20307&quot; value=&quot;317&quot;/&gt;&lt;/object&gt;&lt;object type=&quot;3&quot; unique_id=&quot;10162&quot;&gt;&lt;property id=&quot;20148&quot; value=&quot;5&quot;/&gt;&lt;property id=&quot;20300&quot; value=&quot;Slide 36 - &amp;quot;&amp;#x0D;&amp;#x0A;Categorical Grants&amp;#x0D;&amp;#x0A;&amp;quot;&quot;/&gt;&lt;property id=&quot;20307&quot; value=&quot;319&quot;/&gt;&lt;/object&gt;&lt;object type=&quot;3&quot; unique_id=&quot;10163&quot;&gt;&lt;property id=&quot;20148&quot; value=&quot;5&quot;/&gt;&lt;property id=&quot;20300&quot; value=&quot;Slide 37 - &amp;quot;&amp;#x0D;&amp;#x0A;Block Grants&amp;#x0D;&amp;#x0A;&amp;quot;&quot;/&gt;&lt;property id=&quot;20307&quot; value=&quot;318&quot;/&gt;&lt;/object&gt;&lt;object type=&quot;3&quot; unique_id=&quot;10165&quot;&gt;&lt;property id=&quot;20148&quot; value=&quot;5&quot;/&gt;&lt;property id=&quot;20300&quot; value=&quot;Slide 39 - &amp;quot;&amp;#x0D;&amp;#x0A;Preemption&amp;#x0D;&amp;#x0A;&amp;quot;&quot;/&gt;&lt;property id=&quot;20307&quot; value=&quot;320&quot;/&gt;&lt;/object&gt;&lt;object type=&quot;3&quot; unique_id=&quot;10166&quot;&gt;&lt;property id=&quot;20148&quot; value=&quot;5&quot;/&gt;&lt;property id=&quot;20300&quot; value=&quot;Slide 38 - &amp;quot;Mandates&amp;quot;&quot;/&gt;&lt;property id=&quot;20307&quot; value=&quot;322&quot;/&gt;&lt;/object&gt;&lt;object type=&quot;3&quot; unique_id=&quot;10168&quot;&gt;&lt;property id=&quot;20148&quot; value=&quot;5&quot;/&gt;&lt;property id=&quot;20300&quot; value=&quot;Slide 41 - &amp;quot;Today’s Federalism&amp;quot;&quot;/&gt;&lt;property id=&quot;20307&quot; value=&quot;324&quot;/&gt;&lt;/object&gt;&lt;object type=&quot;3&quot; unique_id=&quot;10461&quot;&gt;&lt;property id=&quot;20148&quot; value=&quot;5&quot;/&gt;&lt;property id=&quot;20300&quot; value=&quot;Slide 6&quot;/&gt;&lt;property id=&quot;20307&quot; value=&quot;325&quot;/&gt;&lt;/object&gt;&lt;object type=&quot;3&quot; unique_id=&quot;10462&quot;&gt;&lt;property id=&quot;20148&quot; value=&quot;5&quot;/&gt;&lt;property id=&quot;20300&quot; value=&quot;Slide 8&quot;/&gt;&lt;property id=&quot;20307&quot; value=&quot;326&quot;/&gt;&lt;/object&gt;&lt;object type=&quot;3&quot; unique_id=&quot;10463&quot;&gt;&lt;property id=&quot;20148&quot; value=&quot;5&quot;/&gt;&lt;property id=&quot;20300&quot; value=&quot;Slide 13&quot;/&gt;&lt;property id=&quot;20307&quot; value=&quot;327&quot;/&gt;&lt;/object&gt;&lt;object type=&quot;3&quot; unique_id=&quot;10464&quot;&gt;&lt;property id=&quot;20148&quot; value=&quot;5&quot;/&gt;&lt;property id=&quot;20300&quot; value=&quot;Slide 15&quot;/&gt;&lt;property id=&quot;20307&quot; value=&quot;328&quot;/&gt;&lt;/object&gt;&lt;object type=&quot;3&quot; unique_id=&quot;10465&quot;&gt;&lt;property id=&quot;20148&quot; value=&quot;5&quot;/&gt;&lt;property id=&quot;20300&quot; value=&quot;Slide 19&quot;/&gt;&lt;property id=&quot;20307&quot; value=&quot;329&quot;/&gt;&lt;/object&gt;&lt;object type=&quot;3&quot; unique_id=&quot;10466&quot;&gt;&lt;property id=&quot;20148&quot; value=&quot;5&quot;/&gt;&lt;property id=&quot;20300&quot; value=&quot;Slide 23&quot;/&gt;&lt;property id=&quot;20307&quot; value=&quot;330&quot;/&gt;&lt;/object&gt;&lt;object type=&quot;3&quot; unique_id=&quot;10467&quot;&gt;&lt;property id=&quot;20148&quot; value=&quot;5&quot;/&gt;&lt;property id=&quot;20300&quot; value=&quot;Slide 33 - &amp;quot;Constitutional Amendments and the Evolution of Federalism&amp;quot;&quot;/&gt;&lt;property id=&quot;20307&quot; value=&quot;331&quot;/&gt;&lt;/object&gt;&lt;object type=&quot;3&quot; unique_id=&quot;10468&quot;&gt;&lt;property id=&quot;20148&quot; value=&quot;5&quot;/&gt;&lt;property id=&quot;20300&quot; value=&quot;Slide 34 - &amp;quot;Federal Grants-in-Aid to State and Local Governments (in millions of dollars)&amp;quot;&quot;/&gt;&lt;property id=&quot;20307&quot; value=&quot;332&quot;/&gt;&lt;/object&gt;&lt;object type=&quot;3&quot; unique_id=&quot;10469&quot;&gt;&lt;property id=&quot;20148&quot; value=&quot;5&quot;/&gt;&lt;property id=&quot;20300&quot; value=&quot;Slide 40 - &amp;quot;&amp;#x0D;&amp;#x0A;Preemption&amp;#x0D;&amp;#x0A;&amp;quot;&quot;/&gt;&lt;property id=&quot;20307&quot; value=&quot;333&quot;/&gt;&lt;/object&gt;&lt;/object&gt;&lt;/object&gt;&lt;/database&gt;"/>
</p:tagLst>
</file>

<file path=ppt/theme/theme1.xml><?xml version="1.0" encoding="utf-8"?>
<a:theme xmlns:a="http://schemas.openxmlformats.org/drawingml/2006/main" name="harrison6e_title and end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6_Modified_MHHE_Accessible" id="{E82C14FF-4BDE-4F64-9A68-F6EDA5AFB1BB}" vid="{F737F535-3048-4356-99AF-2805CA228E6B}"/>
    </a:ext>
  </a:extLst>
</a:theme>
</file>

<file path=ppt/theme/theme2.xml><?xml version="1.0" encoding="utf-8"?>
<a:theme xmlns:a="http://schemas.openxmlformats.org/drawingml/2006/main" name="harrison6e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5.xml><?xml version="1.0" encoding="utf-8"?>
<a:theme xmlns:a="http://schemas.openxmlformats.org/drawingml/2006/main" name="CONTENT PLACEHOLD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6.xml><?xml version="1.0" encoding="utf-8"?>
<a:theme xmlns:a="http://schemas.openxmlformats.org/drawingml/2006/main" name="CHAPTER CLOSING">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7.xml><?xml version="1.0" encoding="utf-8"?>
<a:theme xmlns:a="http://schemas.openxmlformats.org/drawingml/2006/main" name="1_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8.xml><?xml version="1.0" encoding="utf-8"?>
<a:theme xmlns:a="http://schemas.openxmlformats.org/drawingml/2006/main" name="APPENDIX CONTENT">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2016_HarrisonADNtx5</Template>
  <TotalTime>6262</TotalTime>
  <Words>4251</Words>
  <Application>Microsoft Office PowerPoint</Application>
  <PresentationFormat>On-screen Show (4:3)</PresentationFormat>
  <Paragraphs>363</Paragraphs>
  <Slides>61</Slides>
  <Notes>1</Notes>
  <HiddenSlides>4</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61</vt:i4>
      </vt:variant>
    </vt:vector>
  </HeadingPairs>
  <TitlesOfParts>
    <vt:vector size="74" baseType="lpstr">
      <vt:lpstr>Arial</vt:lpstr>
      <vt:lpstr>Calibri</vt:lpstr>
      <vt:lpstr>Calibri (Body)</vt:lpstr>
      <vt:lpstr>Sanserif</vt:lpstr>
      <vt:lpstr>Times New Roman</vt:lpstr>
      <vt:lpstr>harrison6e_title and end slides</vt:lpstr>
      <vt:lpstr>harrison6e_appendix</vt:lpstr>
      <vt:lpstr>Red bar footer BODY/MAIN CONTENT</vt:lpstr>
      <vt:lpstr>1_Title Slides Master</vt:lpstr>
      <vt:lpstr>CONTENT PLACEHOLDER</vt:lpstr>
      <vt:lpstr>CHAPTER CLOSING</vt:lpstr>
      <vt:lpstr>1_DividerSlideMaster</vt:lpstr>
      <vt:lpstr>APPENDIX CONTENT</vt:lpstr>
      <vt:lpstr>Chapter 9</vt:lpstr>
      <vt:lpstr>The Importance of Fair, Independent Elections</vt:lpstr>
      <vt:lpstr>Why Election Meddling Matters</vt:lpstr>
      <vt:lpstr>Intentional Efforts at Voter Suppression</vt:lpstr>
      <vt:lpstr>Political Participation as an Expression of the Will of the People</vt:lpstr>
      <vt:lpstr>The Act of Voting</vt:lpstr>
      <vt:lpstr>The 2000 Election and Its Impact</vt:lpstr>
      <vt:lpstr>Types of Ballots</vt:lpstr>
      <vt:lpstr>Figure 9.1 Office Group and Party Column Ballots</vt:lpstr>
      <vt:lpstr>Voting by Mail</vt:lpstr>
      <vt:lpstr>Running for Office: The Choice to Run</vt:lpstr>
      <vt:lpstr>Formal Eligibility Requirements</vt:lpstr>
      <vt:lpstr>Informal Eligibility Requirements</vt:lpstr>
      <vt:lpstr>Elections in the United States</vt:lpstr>
      <vt:lpstr>Deciding the Nomination: Caucuses and Primaries 1</vt:lpstr>
      <vt:lpstr>Deciding the Nomination: Caucuses and Primaries 2</vt:lpstr>
      <vt:lpstr>Types of Primary Elections</vt:lpstr>
      <vt:lpstr>Presidential Primaries</vt:lpstr>
      <vt:lpstr>General Elections</vt:lpstr>
      <vt:lpstr>Referendum, Initiative, and Recall</vt:lpstr>
      <vt:lpstr>The Nature of Political Campaigns Today</vt:lpstr>
      <vt:lpstr>The Professionalization of Political Campaigns</vt:lpstr>
      <vt:lpstr>The Media: Transforming Political Campaigns</vt:lpstr>
      <vt:lpstr>Revolutionizing the Campaign: New Technologies</vt:lpstr>
      <vt:lpstr>Presidential Campaigns</vt:lpstr>
      <vt:lpstr>Party Conventions and the General Election Campaign</vt:lpstr>
      <vt:lpstr>The Electoral College</vt:lpstr>
      <vt:lpstr>Figure 9.2 The 2020 Electoral College Vote</vt:lpstr>
      <vt:lpstr>Who Votes? Factors in Voter Participation</vt:lpstr>
      <vt:lpstr>Education Level—the Number One Predictor of Voting</vt:lpstr>
      <vt:lpstr>The Age Factor</vt:lpstr>
      <vt:lpstr>Figure 9.3 Age and Voting in Presidential Elections</vt:lpstr>
      <vt:lpstr>Race, Ethnicity, and Voter Participation</vt:lpstr>
      <vt:lpstr>Income—A Reliable Predictor of Voting</vt:lpstr>
      <vt:lpstr>Party Competitiveness and Voter Turnout</vt:lpstr>
      <vt:lpstr>How Voters Decide</vt:lpstr>
      <vt:lpstr>Major Factors in Voter Decision Making</vt:lpstr>
      <vt:lpstr>Campaign Influences on Voter Choice</vt:lpstr>
      <vt:lpstr>Why Some People Do Not Vote</vt:lpstr>
      <vt:lpstr>Lack of Efficacy</vt:lpstr>
      <vt:lpstr>Voter Fatigue and Negative Campaigns</vt:lpstr>
      <vt:lpstr>The Structure of Elections</vt:lpstr>
      <vt:lpstr>Rational Choice Theory</vt:lpstr>
      <vt:lpstr>The Consequences of Nonvoting</vt:lpstr>
      <vt:lpstr>Money and Politics</vt:lpstr>
      <vt:lpstr>Early Efforts to Regulate Campaign Finance 1</vt:lpstr>
      <vt:lpstr>Early Efforts to Regulate Campaign Finance 2</vt:lpstr>
      <vt:lpstr>The Court Weighs In: Money = Speech</vt:lpstr>
      <vt:lpstr>The Bipartisan Campaign Finance Reform Act of 2002</vt:lpstr>
      <vt:lpstr>The Court Weighs In (Again): The Birth of Super PACs</vt:lpstr>
      <vt:lpstr>Super PACs and Independent Expenditures</vt:lpstr>
      <vt:lpstr>Table 9.1 Contribution Limitations by Donor and Campaign Recipients Under the Bipartisan Campaign Finance Reform Act, 2020 Cycle </vt:lpstr>
      <vt:lpstr>Circumventing the Rules: Dark Money, 527s, and 501(c)4s 1</vt:lpstr>
      <vt:lpstr>Circumventing the Rules: Dark Money, 527s, and 501(c)4s 2</vt:lpstr>
      <vt:lpstr>Review 1</vt:lpstr>
      <vt:lpstr>Review 2</vt:lpstr>
      <vt:lpstr>End of Main Content</vt:lpstr>
      <vt:lpstr>Accessibility Content: Text Alternatives for Images</vt:lpstr>
      <vt:lpstr>Figure 9.1 Office Group and Party Column Ballots - Text Alternative</vt:lpstr>
      <vt:lpstr>Figure 9.2 The 2020 Electoral College Vote - Text Alternative</vt:lpstr>
      <vt:lpstr>Figure 9.3 Age and Voting in Presidential Elections - Text Alternative</vt:lpstr>
    </vt:vector>
  </TitlesOfParts>
  <Company>McGraw-Hill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American Democracy Now, 7th edition</dc:title>
  <dc:subject>American Democracy Now, 7e</dc:subject>
  <dc:creator>Brigid Callahan Harrison, Jean Wahl Harris, Michelle D. Deardorff</dc:creator>
  <cp:lastModifiedBy>Herrick, Rebekah</cp:lastModifiedBy>
  <cp:revision>817</cp:revision>
  <dcterms:created xsi:type="dcterms:W3CDTF">2008-10-22T16:53:51Z</dcterms:created>
  <dcterms:modified xsi:type="dcterms:W3CDTF">2022-05-16T01:48:49Z</dcterms:modified>
</cp:coreProperties>
</file>