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8.xml" ContentType="application/vnd.openxmlformats-officedocument.theme+xml"/>
  <Override PartName="/ppt/slideLayouts/slideLayout4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 id="2147484224" r:id="rId9"/>
  </p:sldMasterIdLst>
  <p:notesMasterIdLst>
    <p:notesMasterId r:id="rId53"/>
  </p:notesMasterIdLst>
  <p:sldIdLst>
    <p:sldId id="415" r:id="rId10"/>
    <p:sldId id="359" r:id="rId11"/>
    <p:sldId id="360" r:id="rId12"/>
    <p:sldId id="361" r:id="rId13"/>
    <p:sldId id="362" r:id="rId14"/>
    <p:sldId id="364" r:id="rId15"/>
    <p:sldId id="365" r:id="rId16"/>
    <p:sldId id="366" r:id="rId17"/>
    <p:sldId id="368" r:id="rId18"/>
    <p:sldId id="370" r:id="rId19"/>
    <p:sldId id="371" r:id="rId20"/>
    <p:sldId id="372" r:id="rId21"/>
    <p:sldId id="413" r:id="rId22"/>
    <p:sldId id="408" r:id="rId23"/>
    <p:sldId id="409" r:id="rId24"/>
    <p:sldId id="375" r:id="rId25"/>
    <p:sldId id="416" r:id="rId26"/>
    <p:sldId id="377" r:id="rId27"/>
    <p:sldId id="378" r:id="rId28"/>
    <p:sldId id="379" r:id="rId29"/>
    <p:sldId id="382" r:id="rId30"/>
    <p:sldId id="383" r:id="rId31"/>
    <p:sldId id="384" r:id="rId32"/>
    <p:sldId id="410" r:id="rId33"/>
    <p:sldId id="411" r:id="rId34"/>
    <p:sldId id="385" r:id="rId35"/>
    <p:sldId id="412" r:id="rId36"/>
    <p:sldId id="386" r:id="rId37"/>
    <p:sldId id="387" r:id="rId38"/>
    <p:sldId id="389" r:id="rId39"/>
    <p:sldId id="391" r:id="rId40"/>
    <p:sldId id="393" r:id="rId41"/>
    <p:sldId id="394" r:id="rId42"/>
    <p:sldId id="395" r:id="rId43"/>
    <p:sldId id="396" r:id="rId44"/>
    <p:sldId id="397" r:id="rId45"/>
    <p:sldId id="398" r:id="rId46"/>
    <p:sldId id="320" r:id="rId47"/>
    <p:sldId id="400" r:id="rId48"/>
    <p:sldId id="401" r:id="rId49"/>
    <p:sldId id="406" r:id="rId50"/>
    <p:sldId id="407" r:id="rId51"/>
    <p:sldId id="414" r:id="rId52"/>
  </p:sldIdLst>
  <p:sldSz cx="9144000" cy="6858000" type="screen4x3"/>
  <p:notesSz cx="6858000" cy="9144000"/>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15"/>
            <p14:sldId id="359"/>
            <p14:sldId id="360"/>
            <p14:sldId id="361"/>
            <p14:sldId id="362"/>
            <p14:sldId id="364"/>
            <p14:sldId id="365"/>
            <p14:sldId id="366"/>
            <p14:sldId id="368"/>
            <p14:sldId id="370"/>
            <p14:sldId id="371"/>
            <p14:sldId id="372"/>
            <p14:sldId id="413"/>
            <p14:sldId id="408"/>
            <p14:sldId id="409"/>
            <p14:sldId id="375"/>
            <p14:sldId id="416"/>
            <p14:sldId id="377"/>
            <p14:sldId id="378"/>
            <p14:sldId id="379"/>
            <p14:sldId id="382"/>
            <p14:sldId id="383"/>
            <p14:sldId id="384"/>
            <p14:sldId id="410"/>
            <p14:sldId id="411"/>
            <p14:sldId id="385"/>
            <p14:sldId id="412"/>
            <p14:sldId id="386"/>
            <p14:sldId id="387"/>
            <p14:sldId id="389"/>
            <p14:sldId id="391"/>
            <p14:sldId id="393"/>
            <p14:sldId id="394"/>
            <p14:sldId id="395"/>
            <p14:sldId id="396"/>
            <p14:sldId id="397"/>
            <p14:sldId id="398"/>
            <p14:sldId id="320"/>
          </p14:sldIdLst>
        </p14:section>
        <p14:section name="Appendix: Image Descriptions for Unsighted Students" id="{C6356D41-9F20-4F04-8B17-FABF7781F88E}">
          <p14:sldIdLst>
            <p14:sldId id="400"/>
            <p14:sldId id="401"/>
            <p14:sldId id="406"/>
            <p14:sldId id="407"/>
            <p14:sldId id="41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00"/>
    <a:srgbClr val="FFE9B6"/>
    <a:srgbClr val="AF0000"/>
    <a:srgbClr val="FFE9B5"/>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449" autoAdjust="0"/>
  </p:normalViewPr>
  <p:slideViewPr>
    <p:cSldViewPr>
      <p:cViewPr varScale="1">
        <p:scale>
          <a:sx n="64" d="100"/>
          <a:sy n="64" d="100"/>
        </p:scale>
        <p:origin x="780" y="72"/>
      </p:cViewPr>
      <p:guideLst>
        <p:guide orient="horz" pos="2160"/>
        <p:guide pos="2880"/>
      </p:guideLst>
    </p:cSldViewPr>
  </p:slideViewPr>
  <p:outlineViewPr>
    <p:cViewPr>
      <p:scale>
        <a:sx n="33" d="100"/>
        <a:sy n="33" d="100"/>
      </p:scale>
      <p:origin x="0" y="-2737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heme" Target="theme/theme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6</a:t>
            </a:fld>
            <a:endParaRPr lang="en-US" dirty="0"/>
          </a:p>
        </p:txBody>
      </p:sp>
    </p:spTree>
    <p:extLst>
      <p:ext uri="{BB962C8B-B14F-4D97-AF65-F5344CB8AC3E}">
        <p14:creationId xmlns:p14="http://schemas.microsoft.com/office/powerpoint/2010/main" val="265995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0845394B-84D9-45A8-86FE-F7F97F4CE58E}"/>
              </a:ext>
            </a:extLst>
          </p:cNvPr>
          <p:cNvSpPr>
            <a:spLocks noGrp="1"/>
          </p:cNvSpPr>
          <p:nvPr>
            <p:ph type="body" sz="quarter" idx="11" hasCustomPrompt="1"/>
          </p:nvPr>
        </p:nvSpPr>
        <p:spPr>
          <a:xfrm>
            <a:off x="381000" y="6437313"/>
            <a:ext cx="7391400" cy="420687"/>
          </a:xfrm>
          <a:prstGeom prst="rect">
            <a:avLst/>
          </a:prstGeom>
        </p:spPr>
        <p:txBody>
          <a:bodyPr/>
          <a:lstStyle>
            <a:lvl1pPr>
              <a:defRPr sz="800"/>
            </a:lvl1pPr>
          </a:lstStyle>
          <a:p>
            <a:pPr lvl="0"/>
            <a:r>
              <a:rPr lang="en-US" dirty="0"/>
              <a:t>Copyright</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8B02A3FA-68DF-4895-8D26-2FD2619562D3}"/>
              </a:ext>
            </a:extLst>
          </p:cNvPr>
          <p:cNvSpPr>
            <a:spLocks noGrp="1"/>
          </p:cNvSpPr>
          <p:nvPr>
            <p:ph type="body" sz="quarter" idx="11" hasCustomPrompt="1"/>
          </p:nvPr>
        </p:nvSpPr>
        <p:spPr>
          <a:xfrm>
            <a:off x="381000" y="6437313"/>
            <a:ext cx="7467600" cy="420687"/>
          </a:xfrm>
          <a:prstGeom prst="rect">
            <a:avLst/>
          </a:prstGeom>
        </p:spPr>
        <p:txBody>
          <a:bodyPr/>
          <a:lstStyle>
            <a:lvl1pPr>
              <a:defRPr sz="800"/>
            </a:lvl1pPr>
          </a:lstStyle>
          <a:p>
            <a:pPr lvl="0"/>
            <a:r>
              <a:rPr lang="en-US" dirty="0"/>
              <a:t>COPYRIGHT</a:t>
            </a:r>
            <a:endParaRPr lang="en-IN" dirty="0"/>
          </a:p>
        </p:txBody>
      </p:sp>
    </p:spTree>
    <p:extLst>
      <p:ext uri="{BB962C8B-B14F-4D97-AF65-F5344CB8AC3E}">
        <p14:creationId xmlns:p14="http://schemas.microsoft.com/office/powerpoint/2010/main" val="2605167179"/>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7" name="Appendix Link 9">
            <a:extLst>
              <a:ext uri="{FF2B5EF4-FFF2-40B4-BE49-F238E27FC236}">
                <a16:creationId xmlns:a16="http://schemas.microsoft.com/office/drawing/2014/main" id="{5A279EB1-40B4-4D17-8F52-0E19F209AF5A}"/>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8" name="Appendix Link 9">
            <a:extLst>
              <a:ext uri="{FF2B5EF4-FFF2-40B4-BE49-F238E27FC236}">
                <a16:creationId xmlns:a16="http://schemas.microsoft.com/office/drawing/2014/main" id="{DA2AB02D-D202-4FAF-B72C-5FA68CFA2B8E}"/>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9" name="Appendix Link 9">
            <a:extLst>
              <a:ext uri="{FF2B5EF4-FFF2-40B4-BE49-F238E27FC236}">
                <a16:creationId xmlns:a16="http://schemas.microsoft.com/office/drawing/2014/main" id="{010559D0-9AF2-44E9-A2C8-5FC62D5CE4F5}"/>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3" name="Appendix Link 9">
            <a:extLst>
              <a:ext uri="{FF2B5EF4-FFF2-40B4-BE49-F238E27FC236}">
                <a16:creationId xmlns:a16="http://schemas.microsoft.com/office/drawing/2014/main" id="{D0C41BEE-BDF7-4CFD-A5BA-CC56E84F5497}"/>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5"/>
            <a:ext cx="9144000" cy="370936"/>
          </a:xfrm>
        </p:spPr>
        <p:txBody>
          <a:bodyPr/>
          <a:lstStyle>
            <a:lvl1pPr algn="ctr">
              <a:defRPr sz="800">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a:solidFill>
                  <a:srgbClr val="000000"/>
                </a:solidFill>
              </a:rPr>
              <a:t>No reproduction or further distribution permitted without the prior written consent of McGraw-Hill.</a:t>
            </a:r>
            <a:endParaRPr lang="en-US" dirty="0">
              <a:solidFill>
                <a:srgbClr val="000000"/>
              </a:solidFill>
            </a:endParaRPr>
          </a:p>
        </p:txBody>
      </p:sp>
    </p:spTree>
    <p:extLst>
      <p:ext uri="{BB962C8B-B14F-4D97-AF65-F5344CB8AC3E}">
        <p14:creationId xmlns:p14="http://schemas.microsoft.com/office/powerpoint/2010/main" val="3605962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74126" y="457201"/>
            <a:ext cx="2995749" cy="365760"/>
          </a:xfrm>
          <a:prstGeom prst="rect">
            <a:avLst/>
          </a:prstGeom>
        </p:spPr>
        <p:txBody>
          <a:bodyPr anchor="ctr"/>
          <a:lstStyle>
            <a:lvl1pPr>
              <a:defRPr sz="1200">
                <a:solidFill>
                  <a:schemeClr val="tx1"/>
                </a:solidFill>
              </a:defRPr>
            </a:lvl1pPr>
          </a:lstStyle>
          <a:p>
            <a:r>
              <a:rPr lang="en-US" dirty="0"/>
              <a:t>End of Main Content</a:t>
            </a:r>
          </a:p>
        </p:txBody>
      </p:sp>
      <p:sp>
        <p:nvSpPr>
          <p:cNvPr id="10" name="MGH Tagline">
            <a:extLst>
              <a:ext uri="{FF2B5EF4-FFF2-40B4-BE49-F238E27FC236}">
                <a16:creationId xmlns:a16="http://schemas.microsoft.com/office/drawing/2014/main" id="{3BFBBE5B-94C5-4798-8F12-2E3CFF8AF45F}"/>
              </a:ext>
            </a:extLst>
          </p:cNvPr>
          <p:cNvSpPr txBox="1"/>
          <p:nvPr userDrawn="1"/>
        </p:nvSpPr>
        <p:spPr>
          <a:xfrm>
            <a:off x="783662" y="4372425"/>
            <a:ext cx="7576677"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30" normalizeH="0" baseline="0" noProof="0" dirty="0">
                <a:ln>
                  <a:noFill/>
                </a:ln>
                <a:solidFill>
                  <a:srgbClr val="000000"/>
                </a:solidFill>
                <a:effectLst/>
                <a:uLnTx/>
                <a:uFillTx/>
                <a:latin typeface="Calibri (Body)"/>
                <a:ea typeface="Microsoft YaHei" panose="020B0503020204020204" pitchFamily="34" charset="-122"/>
                <a:cs typeface="+mn-cs"/>
              </a:rPr>
              <a:t>Because learning changes everything.</a:t>
            </a:r>
            <a:r>
              <a:rPr kumimoji="0" lang="en-US" sz="1800" b="0" i="0" u="none" strike="noStrike" kern="1200" cap="none" spc="30" normalizeH="0" baseline="40000" noProof="0" dirty="0">
                <a:ln>
                  <a:noFill/>
                </a:ln>
                <a:solidFill>
                  <a:srgbClr val="000000"/>
                </a:solidFill>
                <a:effectLst/>
                <a:uLnTx/>
                <a:uFillTx/>
                <a:latin typeface="Calibri (Body)"/>
                <a:ea typeface="Microsoft YaHei" panose="020B0503020204020204" pitchFamily="34" charset="-122"/>
                <a:cs typeface="+mn-cs"/>
              </a:rPr>
              <a:t>®</a:t>
            </a:r>
          </a:p>
        </p:txBody>
      </p:sp>
      <p:sp>
        <p:nvSpPr>
          <p:cNvPr id="11" name="MGH URL">
            <a:extLst>
              <a:ext uri="{FF2B5EF4-FFF2-40B4-BE49-F238E27FC236}">
                <a16:creationId xmlns:a16="http://schemas.microsoft.com/office/drawing/2014/main" id="{BE742C64-27F9-42B4-A1BF-2CAF365D0339}"/>
              </a:ext>
            </a:extLst>
          </p:cNvPr>
          <p:cNvSpPr txBox="1"/>
          <p:nvPr userDrawn="1"/>
        </p:nvSpPr>
        <p:spPr>
          <a:xfrm>
            <a:off x="2834780" y="5329122"/>
            <a:ext cx="3474441" cy="27699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Body)"/>
                <a:ea typeface="Microsoft YaHei" panose="020B0503020204020204" pitchFamily="34" charset="-122"/>
                <a:cs typeface="+mn-cs"/>
              </a:rPr>
              <a:t>www.mheducation.com</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p:nvPr>
        </p:nvSpPr>
        <p:spPr>
          <a:xfrm>
            <a:off x="0" y="6477652"/>
            <a:ext cx="9144000" cy="383421"/>
          </a:xfrm>
          <a:prstGeom prst="rect">
            <a:avLst/>
          </a:prstGeom>
        </p:spPr>
        <p:txBody>
          <a:bodyPr anchor="ctr"/>
          <a:lstStyle>
            <a:lvl1pPr marL="0" indent="0" algn="ctr">
              <a:buNone/>
              <a:defRPr kumimoji="0" lang="en-US" sz="600" b="0" i="0" u="none" strike="noStrike" kern="1200" cap="none" spc="0" normalizeH="0" baseline="0" dirty="0">
                <a:ln>
                  <a:noFill/>
                </a:ln>
                <a:solidFill>
                  <a:schemeClr val="bg1"/>
                </a:solidFill>
                <a:effectLst/>
                <a:uLnTx/>
                <a:uFillTx/>
                <a:latin typeface="Calibri"/>
                <a:ea typeface="+mn-ea"/>
                <a:cs typeface="+mn-cs"/>
              </a:defRPr>
            </a:lvl1pPr>
            <a:lvl2pPr marL="342900" indent="0">
              <a:buNone/>
              <a:defRPr/>
            </a:lvl2pPr>
            <a:lvl3pPr marL="685800" indent="0">
              <a:buNone/>
              <a:defRPr/>
            </a:lvl3pPr>
            <a:lvl4pPr marL="1028700" indent="0">
              <a:buNone/>
              <a:defRPr/>
            </a:lvl4pPr>
            <a:lvl5pPr marL="1371600" indent="0">
              <a:buNone/>
              <a:defRPr/>
            </a:lvl5pPr>
          </a:lstStyle>
          <a:p>
            <a:pPr lvl="0"/>
            <a:endParaRPr lang="en-US" dirty="0"/>
          </a:p>
        </p:txBody>
      </p:sp>
      <p:pic>
        <p:nvPicPr>
          <p:cNvPr id="7" name="MGH Logo">
            <a:extLst>
              <a:ext uri="{FF2B5EF4-FFF2-40B4-BE49-F238E27FC236}">
                <a16:creationId xmlns:a16="http://schemas.microsoft.com/office/drawing/2014/main" id="{BB4330F9-4192-47BF-A37B-4881E6C28A5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653899" y="1318937"/>
            <a:ext cx="1832684" cy="2443579"/>
          </a:xfrm>
          <a:prstGeom prst="rect">
            <a:avLst/>
          </a:prstGeom>
        </p:spPr>
      </p:pic>
    </p:spTree>
    <p:extLst>
      <p:ext uri="{BB962C8B-B14F-4D97-AF65-F5344CB8AC3E}">
        <p14:creationId xmlns:p14="http://schemas.microsoft.com/office/powerpoint/2010/main" val="380229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theme" Target="../theme/theme5.xml"/><Relationship Id="rId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 id="2147484226" r:id="rId4"/>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3"/>
            <a:ext cx="9144000" cy="362309"/>
          </a:xfrm>
          <a:prstGeom prst="rect">
            <a:avLst/>
          </a:prstGeom>
        </p:spPr>
        <p:txBody>
          <a:bodyPr vert="horz" lIns="91440" tIns="45720" rIns="91440" bIns="45720" rtlCol="0" anchor="ctr"/>
          <a:lstStyle>
            <a:lvl1pPr algn="ctr">
              <a:defRPr sz="600">
                <a:solidFill>
                  <a:schemeClr val="tx1"/>
                </a:solidFill>
                <a:latin typeface="+mn-lt"/>
                <a:cs typeface="Times New Roman" panose="02020603050405020304" pitchFamily="18" charset="0"/>
              </a:defRPr>
            </a:lvl1pPr>
          </a:lstStyle>
          <a:p>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xmlns="" val="1"/>
              </a:ext>
            </a:extLst>
          </p:cNvPr>
          <p:cNvSpPr/>
          <p:nvPr userDrawn="1"/>
        </p:nvSpPr>
        <p:spPr>
          <a:xfrm>
            <a:off x="0" y="6432549"/>
            <a:ext cx="9144000" cy="54593"/>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n-lt"/>
              <a:cs typeface="Times New Roman" panose="02020603050405020304" pitchFamily="18" charset="0"/>
            </a:endParaRPr>
          </a:p>
        </p:txBody>
      </p:sp>
    </p:spTree>
    <p:extLst>
      <p:ext uri="{BB962C8B-B14F-4D97-AF65-F5344CB8AC3E}">
        <p14:creationId xmlns:p14="http://schemas.microsoft.com/office/powerpoint/2010/main" val="1781609102"/>
      </p:ext>
    </p:extLst>
  </p:cSld>
  <p:clrMap bg1="lt1" tx1="dk1" bg2="lt2" tx2="dk2" accent1="accent1" accent2="accent2" accent3="accent3" accent4="accent4" accent5="accent5" accent6="accent6" hlink="hlink" folHlink="folHlink"/>
  <p:sldLayoutIdLst>
    <p:sldLayoutId id="2147484225"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6.jp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7.jp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8.jp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CD37-44E2-4753-ADA1-23964E654306}"/>
              </a:ext>
            </a:extLst>
          </p:cNvPr>
          <p:cNvSpPr>
            <a:spLocks noGrp="1"/>
          </p:cNvSpPr>
          <p:nvPr>
            <p:ph type="ctrTitle"/>
          </p:nvPr>
        </p:nvSpPr>
        <p:spPr/>
        <p:txBody>
          <a:bodyPr/>
          <a:lstStyle/>
          <a:p>
            <a:r>
              <a:rPr lang="en-US" noProof="1">
                <a:solidFill>
                  <a:srgbClr val="FFFFFF"/>
                </a:solidFill>
                <a:latin typeface="Sanserif"/>
              </a:rPr>
              <a:t>Chapter </a:t>
            </a:r>
            <a:r>
              <a:rPr lang="en-US" altLang="en-US" dirty="0">
                <a:solidFill>
                  <a:prstClr val="white"/>
                </a:solidFill>
                <a:latin typeface="Sanserif"/>
                <a:cs typeface="+mj-cs"/>
              </a:rPr>
              <a:t>10</a:t>
            </a:r>
            <a:endParaRPr lang="en-IN" dirty="0">
              <a:latin typeface="Sanserif"/>
            </a:endParaRPr>
          </a:p>
        </p:txBody>
      </p:sp>
      <p:sp>
        <p:nvSpPr>
          <p:cNvPr id="3" name="Subtitle 2">
            <a:extLst>
              <a:ext uri="{FF2B5EF4-FFF2-40B4-BE49-F238E27FC236}">
                <a16:creationId xmlns:a16="http://schemas.microsoft.com/office/drawing/2014/main" id="{39FFF412-164A-4ACE-B7C3-053916B082A8}"/>
              </a:ext>
            </a:extLst>
          </p:cNvPr>
          <p:cNvSpPr>
            <a:spLocks noGrp="1"/>
          </p:cNvSpPr>
          <p:nvPr>
            <p:ph type="subTitle" idx="1"/>
          </p:nvPr>
        </p:nvSpPr>
        <p:spPr/>
        <p:txBody>
          <a:bodyPr/>
          <a:lstStyle/>
          <a:p>
            <a:pPr lvl="0" defTabSz="457200">
              <a:spcBef>
                <a:spcPct val="20000"/>
              </a:spcBef>
            </a:pPr>
            <a:r>
              <a:rPr lang="en-US" altLang="en-US" sz="2400" dirty="0">
                <a:solidFill>
                  <a:prstClr val="white"/>
                </a:solidFill>
                <a:latin typeface="Sanserif"/>
                <a:cs typeface="+mj-cs"/>
              </a:rPr>
              <a:t>The Media</a:t>
            </a:r>
            <a:endParaRPr lang="en-US" altLang="en-US" sz="2200" i="1" dirty="0">
              <a:solidFill>
                <a:prstClr val="white"/>
              </a:solidFill>
              <a:latin typeface="Sanserif"/>
              <a:cs typeface="+mn-cs"/>
            </a:endParaRPr>
          </a:p>
        </p:txBody>
      </p:sp>
      <p:sp>
        <p:nvSpPr>
          <p:cNvPr id="4" name="Text Placeholder 3">
            <a:extLst>
              <a:ext uri="{FF2B5EF4-FFF2-40B4-BE49-F238E27FC236}">
                <a16:creationId xmlns:a16="http://schemas.microsoft.com/office/drawing/2014/main" id="{DAA1E6A2-C609-472E-B22C-F953354D46C4}"/>
              </a:ext>
            </a:extLst>
          </p:cNvPr>
          <p:cNvSpPr>
            <a:spLocks noGrp="1"/>
          </p:cNvSpPr>
          <p:nvPr>
            <p:ph type="body" sz="quarter" idx="10"/>
          </p:nvPr>
        </p:nvSpPr>
        <p:spPr>
          <a:xfrm>
            <a:off x="567378" y="4770769"/>
            <a:ext cx="4443413" cy="878106"/>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4">
            <a:extLst>
              <a:ext uri="{FF2B5EF4-FFF2-40B4-BE49-F238E27FC236}">
                <a16:creationId xmlns:a16="http://schemas.microsoft.com/office/drawing/2014/main" id="{BAA11E66-903B-4CBD-A152-0E76EE896578}"/>
              </a:ext>
            </a:extLst>
          </p:cNvPr>
          <p:cNvSpPr txBox="1">
            <a:spLocks/>
          </p:cNvSpPr>
          <p:nvPr/>
        </p:nvSpPr>
        <p:spPr>
          <a:xfrm>
            <a:off x="0" y="6477000"/>
            <a:ext cx="9144000" cy="381000"/>
          </a:xfrm>
          <a:prstGeom prst="rect">
            <a:avLst/>
          </a:prstGeom>
        </p:spPr>
        <p:txBody>
          <a:bodyPr anchor="ctr"/>
          <a:lst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914400" fontAlgn="base">
              <a:spcBef>
                <a:spcPct val="0"/>
              </a:spcBef>
              <a:spcAft>
                <a:spcPct val="0"/>
              </a:spcAft>
            </a:pPr>
            <a:r>
              <a:rPr lang="en-US"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428212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Early Role of the Press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1790s to the 1830s: the press served primarily as a vehicle for the leaders of political parties.</a:t>
            </a:r>
          </a:p>
          <a:p>
            <a:pPr lvl="0" defTabSz="457200">
              <a:spcBef>
                <a:spcPts val="2400"/>
              </a:spcBef>
              <a:spcAft>
                <a:spcPts val="0"/>
              </a:spcAft>
            </a:pPr>
            <a:r>
              <a:rPr lang="en-US" altLang="en-US" dirty="0">
                <a:solidFill>
                  <a:prstClr val="black"/>
                </a:solidFill>
                <a:latin typeface="Sanserif"/>
                <a:cs typeface="+mn-cs"/>
              </a:rPr>
              <a:t>By the 1830s, the environment had changed.</a:t>
            </a:r>
          </a:p>
          <a:p>
            <a:pPr marL="290513" lvl="1" indent="-285750" defTabSz="457200">
              <a:spcBef>
                <a:spcPct val="20000"/>
              </a:spcBef>
              <a:spcAft>
                <a:spcPts val="0"/>
              </a:spcAft>
            </a:pPr>
            <a:r>
              <a:rPr lang="en-US" altLang="en-US" dirty="0">
                <a:solidFill>
                  <a:prstClr val="black"/>
                </a:solidFill>
                <a:latin typeface="Sanserif"/>
                <a:cs typeface="+mn-cs"/>
              </a:rPr>
              <a:t>Higher rates of literacy.</a:t>
            </a:r>
          </a:p>
          <a:p>
            <a:pPr marL="290513" lvl="1" indent="-285750" defTabSz="457200">
              <a:spcBef>
                <a:spcPct val="20000"/>
              </a:spcBef>
              <a:spcAft>
                <a:spcPts val="0"/>
              </a:spcAft>
            </a:pPr>
            <a:r>
              <a:rPr lang="en-US" altLang="en-US" b="1" dirty="0">
                <a:solidFill>
                  <a:prstClr val="black"/>
                </a:solidFill>
                <a:latin typeface="Sanserif"/>
                <a:cs typeface="+mn-cs"/>
              </a:rPr>
              <a:t>Penny press</a:t>
            </a:r>
            <a:r>
              <a:rPr lang="en-US" altLang="en-US" dirty="0">
                <a:solidFill>
                  <a:prstClr val="black"/>
                </a:solidFill>
                <a:latin typeface="Sanserif"/>
                <a:cs typeface="+mn-cs"/>
              </a:rPr>
              <a:t>: a newspaper that sold for a penny.</a:t>
            </a:r>
          </a:p>
          <a:p>
            <a:pPr marL="290513" lvl="1" indent="-285750" defTabSz="457200">
              <a:spcBef>
                <a:spcPct val="20000"/>
              </a:spcBef>
              <a:spcAft>
                <a:spcPts val="0"/>
              </a:spcAft>
            </a:pPr>
            <a:r>
              <a:rPr lang="en-US" altLang="en-US" dirty="0">
                <a:solidFill>
                  <a:prstClr val="black"/>
                </a:solidFill>
                <a:latin typeface="Sanserif"/>
                <a:cs typeface="+mn-cs"/>
              </a:rPr>
              <a:t>Introduction of the advertising revenue model.</a:t>
            </a:r>
          </a:p>
          <a:p>
            <a:pPr lvl="0" defTabSz="457200">
              <a:spcBef>
                <a:spcPts val="2400"/>
              </a:spcBef>
              <a:spcAft>
                <a:spcPts val="0"/>
              </a:spcAft>
            </a:pPr>
            <a:r>
              <a:rPr lang="en-US" altLang="en-US" dirty="0">
                <a:solidFill>
                  <a:prstClr val="black"/>
                </a:solidFill>
                <a:latin typeface="Sanserif"/>
                <a:cs typeface="+mn-cs"/>
              </a:rPr>
              <a:t>Gathering and reporting of events, or what we know simply as </a:t>
            </a:r>
            <a:r>
              <a:rPr lang="en-US" altLang="en-US" b="1" dirty="0">
                <a:solidFill>
                  <a:prstClr val="black"/>
                </a:solidFill>
                <a:latin typeface="Sanserif"/>
                <a:cs typeface="+mn-cs"/>
              </a:rPr>
              <a:t>journalism</a:t>
            </a:r>
            <a:r>
              <a:rPr lang="en-US" altLang="en-US" dirty="0">
                <a:solidFill>
                  <a:prstClr val="black"/>
                </a:solidFill>
                <a:latin typeface="Sanserif"/>
                <a:cs typeface="+mn-cs"/>
              </a:rPr>
              <a:t>, flourished.</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278865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Yellow Journalism and Muckraking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bIns="0">
            <a:normAutofit/>
          </a:bodyPr>
          <a:lstStyle/>
          <a:p>
            <a:pPr lvl="0" defTabSz="457200">
              <a:spcBef>
                <a:spcPts val="2400"/>
              </a:spcBef>
              <a:spcAft>
                <a:spcPts val="0"/>
              </a:spcAft>
            </a:pPr>
            <a:r>
              <a:rPr lang="en-US" altLang="en-US" dirty="0">
                <a:solidFill>
                  <a:prstClr val="black"/>
                </a:solidFill>
                <a:latin typeface="Sanserif"/>
                <a:cs typeface="+mn-cs"/>
              </a:rPr>
              <a:t>Throughout the last part of the nineteenth century, newspapers competed vigorously with one another for ever-greater shares of readership.</a:t>
            </a:r>
          </a:p>
          <a:p>
            <a:pPr lvl="0" defTabSz="457200">
              <a:spcBef>
                <a:spcPts val="2400"/>
              </a:spcBef>
              <a:spcAft>
                <a:spcPts val="0"/>
              </a:spcAft>
            </a:pPr>
            <a:r>
              <a:rPr lang="en-US" altLang="en-US" dirty="0">
                <a:solidFill>
                  <a:prstClr val="black"/>
                </a:solidFill>
                <a:latin typeface="Sanserif"/>
                <a:cs typeface="+mn-cs"/>
              </a:rPr>
              <a:t>Term </a:t>
            </a:r>
            <a:r>
              <a:rPr lang="en-US" altLang="en-US" b="1" dirty="0">
                <a:solidFill>
                  <a:prstClr val="black"/>
                </a:solidFill>
                <a:latin typeface="Sanserif"/>
                <a:cs typeface="+mn-cs"/>
              </a:rPr>
              <a:t>yellow journalism </a:t>
            </a:r>
            <a:r>
              <a:rPr lang="en-US" altLang="en-US" dirty="0">
                <a:solidFill>
                  <a:prstClr val="black"/>
                </a:solidFill>
                <a:latin typeface="Sanserif"/>
                <a:cs typeface="+mn-cs"/>
              </a:rPr>
              <a:t>signifies an irresponsible, sensationalist approach to news reporting.</a:t>
            </a:r>
          </a:p>
          <a:p>
            <a:pPr marL="290513" lvl="1" indent="-285750" defTabSz="457200">
              <a:spcBef>
                <a:spcPct val="20000"/>
              </a:spcBef>
              <a:spcAft>
                <a:spcPts val="0"/>
              </a:spcAft>
            </a:pPr>
            <a:r>
              <a:rPr lang="en-US" altLang="en-US" dirty="0">
                <a:solidFill>
                  <a:prstClr val="black"/>
                </a:solidFill>
                <a:latin typeface="Sanserif"/>
                <a:cs typeface="+mn-cs"/>
              </a:rPr>
              <a:t>Most famous example of the impact of yellow journalism came with both Hearst’s and Pulitzer’s support of the nation’s entry into the Spanish-American War (1898).</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326379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Yellow Journalism and Muckraking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Hard on the heels of the Spanish-American “newspaper war” came the era of </a:t>
            </a:r>
            <a:r>
              <a:rPr lang="en-US" altLang="en-US" b="1" dirty="0">
                <a:solidFill>
                  <a:prstClr val="black"/>
                </a:solidFill>
                <a:latin typeface="Sanserif"/>
                <a:cs typeface="+mn-cs"/>
              </a:rPr>
              <a:t>muckraking</a:t>
            </a:r>
            <a:r>
              <a:rPr lang="en-US" altLang="en-US" dirty="0">
                <a:solidFill>
                  <a:prstClr val="black"/>
                </a:solidFill>
                <a:latin typeface="Sanserif"/>
                <a:cs typeface="+mn-cs"/>
              </a:rPr>
              <a:t>.</a:t>
            </a:r>
          </a:p>
          <a:p>
            <a:pPr marL="290513" lvl="1" indent="-285750" defTabSz="457200">
              <a:spcBef>
                <a:spcPct val="20000"/>
              </a:spcBef>
              <a:spcAft>
                <a:spcPts val="0"/>
              </a:spcAft>
            </a:pPr>
            <a:r>
              <a:rPr lang="en-US" altLang="en-US" dirty="0">
                <a:solidFill>
                  <a:prstClr val="black"/>
                </a:solidFill>
                <a:latin typeface="Sanserif"/>
                <a:cs typeface="+mn-cs"/>
              </a:rPr>
              <a:t>Journalists took on the role of exposing the dark underbelly of government and industry.</a:t>
            </a:r>
          </a:p>
          <a:p>
            <a:pPr marL="290513" lvl="1" indent="-285750" defTabSz="457200">
              <a:spcBef>
                <a:spcPct val="20000"/>
              </a:spcBef>
              <a:spcAft>
                <a:spcPts val="0"/>
              </a:spcAft>
            </a:pPr>
            <a:r>
              <a:rPr lang="en-US" altLang="en-US" dirty="0">
                <a:solidFill>
                  <a:prstClr val="black"/>
                </a:solidFill>
                <a:latin typeface="Sanserif"/>
                <a:cs typeface="+mn-cs"/>
              </a:rPr>
              <a:t>Ida Tarbell exposed the oil industry in a series of articles running from 1902 to 1904.</a:t>
            </a:r>
          </a:p>
          <a:p>
            <a:pPr marL="290513" lvl="1" indent="-285750" defTabSz="457200">
              <a:spcBef>
                <a:spcPct val="20000"/>
              </a:spcBef>
              <a:spcAft>
                <a:spcPts val="0"/>
              </a:spcAft>
            </a:pPr>
            <a:r>
              <a:rPr lang="en-US" altLang="en-US" dirty="0">
                <a:solidFill>
                  <a:prstClr val="black"/>
                </a:solidFill>
                <a:latin typeface="Sanserif"/>
                <a:cs typeface="+mn-cs"/>
              </a:rPr>
              <a:t>Upton Sinclair’s novel </a:t>
            </a:r>
            <a:r>
              <a:rPr lang="en-US" altLang="en-US" i="1" dirty="0">
                <a:solidFill>
                  <a:prstClr val="black"/>
                </a:solidFill>
                <a:latin typeface="Sanserif"/>
                <a:cs typeface="+mn-cs"/>
              </a:rPr>
              <a:t>The Jungle</a:t>
            </a:r>
            <a:r>
              <a:rPr lang="en-US" altLang="en-US" dirty="0">
                <a:solidFill>
                  <a:prstClr val="black"/>
                </a:solidFill>
                <a:latin typeface="Sanserif"/>
                <a:cs typeface="+mn-cs"/>
              </a:rPr>
              <a:t> (1906) revealed the horrors of the meat-processing industry, leading to passage of the Pure Food and Drug Act and later the establishment of the Food and Drug</a:t>
            </a:r>
            <a:r>
              <a:rPr lang="en-US" altLang="en-US" baseline="0" dirty="0">
                <a:solidFill>
                  <a:prstClr val="black"/>
                </a:solidFill>
                <a:latin typeface="Sanserif"/>
                <a:cs typeface="+mn-cs"/>
              </a:rPr>
              <a:t> </a:t>
            </a:r>
            <a:r>
              <a:rPr lang="en-US" altLang="en-US" dirty="0">
                <a:solidFill>
                  <a:prstClr val="black"/>
                </a:solidFill>
                <a:latin typeface="Sanserif"/>
                <a:cs typeface="+mn-cs"/>
              </a:rPr>
              <a:t>Administration.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429473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A Widening War for Readership</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Yellow journalism waned after World War I.</a:t>
            </a:r>
          </a:p>
          <a:p>
            <a:pPr marL="290513" lvl="1" indent="-285750" defTabSz="457200">
              <a:spcBef>
                <a:spcPct val="20000"/>
              </a:spcBef>
              <a:spcAft>
                <a:spcPts val="0"/>
              </a:spcAft>
            </a:pPr>
            <a:r>
              <a:rPr lang="en-US" dirty="0">
                <a:solidFill>
                  <a:prstClr val="black"/>
                </a:solidFill>
                <a:latin typeface="Sanserif"/>
                <a:cs typeface="+mn-cs"/>
              </a:rPr>
              <a:t>Began a period in which objectivity was increasingly valued.</a:t>
            </a:r>
          </a:p>
          <a:p>
            <a:pPr lvl="0" defTabSz="457200">
              <a:spcBef>
                <a:spcPts val="2400"/>
              </a:spcBef>
              <a:spcAft>
                <a:spcPts val="0"/>
              </a:spcAft>
            </a:pPr>
            <a:r>
              <a:rPr lang="en-US" dirty="0">
                <a:solidFill>
                  <a:prstClr val="black"/>
                </a:solidFill>
                <a:latin typeface="Sanserif"/>
                <a:cs typeface="+mn-cs"/>
              </a:rPr>
              <a:t>New competition arose for newspapers.</a:t>
            </a:r>
          </a:p>
          <a:p>
            <a:pPr marL="290513" lvl="1" indent="-285750" defTabSz="457200">
              <a:spcBef>
                <a:spcPct val="20000"/>
              </a:spcBef>
              <a:spcAft>
                <a:spcPts val="0"/>
              </a:spcAft>
            </a:pPr>
            <a:r>
              <a:rPr lang="en-US" dirty="0">
                <a:solidFill>
                  <a:prstClr val="black"/>
                </a:solidFill>
                <a:latin typeface="Sanserif"/>
                <a:cs typeface="+mn-cs"/>
              </a:rPr>
              <a:t>Radio, 1920 to 1950; television, 1940s to 1980.</a:t>
            </a:r>
          </a:p>
          <a:p>
            <a:pPr marL="290513" lvl="1" indent="-285750" defTabSz="457200">
              <a:spcBef>
                <a:spcPct val="20000"/>
              </a:spcBef>
              <a:spcAft>
                <a:spcPts val="0"/>
              </a:spcAft>
            </a:pPr>
            <a:r>
              <a:rPr lang="en-US" dirty="0">
                <a:solidFill>
                  <a:prstClr val="black"/>
                </a:solidFill>
                <a:latin typeface="Sanserif"/>
                <a:cs typeface="+mn-cs"/>
              </a:rPr>
              <a:t>New media, 1980s to present.</a:t>
            </a:r>
          </a:p>
          <a:p>
            <a:pPr lvl="0" defTabSz="457200">
              <a:spcBef>
                <a:spcPts val="2400"/>
              </a:spcBef>
              <a:spcAft>
                <a:spcPts val="0"/>
              </a:spcAft>
            </a:pPr>
            <a:r>
              <a:rPr lang="en-US" dirty="0">
                <a:solidFill>
                  <a:prstClr val="black"/>
                </a:solidFill>
                <a:latin typeface="Sanserif"/>
                <a:cs typeface="+mn-cs"/>
              </a:rPr>
              <a:t>Newspapers responded, adapting to new methods.</a:t>
            </a:r>
          </a:p>
          <a:p>
            <a:pPr marL="290513" lvl="1" indent="-285750" defTabSz="457200">
              <a:spcBef>
                <a:spcPct val="20000"/>
              </a:spcBef>
              <a:spcAft>
                <a:spcPts val="0"/>
              </a:spcAft>
            </a:pPr>
            <a:r>
              <a:rPr lang="en-US" dirty="0">
                <a:solidFill>
                  <a:prstClr val="black"/>
                </a:solidFill>
                <a:latin typeface="Sanserif"/>
                <a:cs typeface="+mn-cs"/>
              </a:rPr>
              <a:t>Consolidating and increasing digital offerings.</a:t>
            </a:r>
          </a:p>
          <a:p>
            <a:pPr marL="290513" lvl="1" indent="-285750" defTabSz="457200">
              <a:spcBef>
                <a:spcPct val="20000"/>
              </a:spcBef>
              <a:spcAft>
                <a:spcPts val="0"/>
              </a:spcAft>
            </a:pPr>
            <a:r>
              <a:rPr lang="en-US" b="1" dirty="0">
                <a:solidFill>
                  <a:prstClr val="black"/>
                </a:solidFill>
                <a:latin typeface="Sanserif"/>
                <a:cs typeface="+mn-cs"/>
              </a:rPr>
              <a:t>Digital paywall</a:t>
            </a:r>
            <a:r>
              <a:rPr lang="en-US" dirty="0">
                <a:solidFill>
                  <a:prstClr val="black"/>
                </a:solidFill>
                <a:latin typeface="Sanserif"/>
                <a:cs typeface="+mn-cs"/>
              </a:rPr>
              <a:t>: access limited to website subscribers.</a:t>
            </a:r>
          </a:p>
          <a:p>
            <a:pPr lvl="0" defTabSz="457200">
              <a:spcBef>
                <a:spcPts val="2400"/>
              </a:spcBef>
              <a:spcAft>
                <a:spcPts val="0"/>
              </a:spcAft>
            </a:pPr>
            <a:r>
              <a:rPr lang="en-US" dirty="0">
                <a:solidFill>
                  <a:prstClr val="black"/>
                </a:solidFill>
                <a:latin typeface="Sanserif"/>
                <a:cs typeface="+mn-cs"/>
              </a:rPr>
              <a:t>Newspapers continue in their efforts.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286602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400" y="5577840"/>
            <a:ext cx="7354200" cy="548640"/>
          </a:xfrm>
        </p:spPr>
        <p:txBody>
          <a:bodyPr>
            <a:normAutofit/>
          </a:bodyPr>
          <a:lstStyle/>
          <a:p>
            <a:pPr algn="l"/>
            <a:r>
              <a:rPr lang="en-US" sz="2400" b="1" dirty="0">
                <a:solidFill>
                  <a:srgbClr val="C30C20"/>
                </a:solidFill>
                <a:latin typeface="Sanserif"/>
                <a:cs typeface="+mj-cs"/>
              </a:rPr>
              <a:t>Figure 10.1 </a:t>
            </a:r>
            <a:r>
              <a:rPr lang="en-US" sz="2400" b="1" dirty="0">
                <a:solidFill>
                  <a:prstClr val="black"/>
                </a:solidFill>
                <a:latin typeface="Sanserif"/>
                <a:cs typeface="+mj-cs"/>
              </a:rPr>
              <a:t>Newspaper Circulation Over time</a:t>
            </a:r>
            <a:endParaRPr lang="en-US" sz="2400" b="1" noProof="1">
              <a:latin typeface="Sanserif"/>
            </a:endParaRPr>
          </a:p>
        </p:txBody>
      </p:sp>
      <p:pic>
        <p:nvPicPr>
          <p:cNvPr id="12" name="Picture 2" descr="Graph of an increase in news daily circulations from 1940 to 1990 and the drop from over 60 million to 35 million in 2016, refer to long description.">
            <a:extLst>
              <a:ext uri="{FF2B5EF4-FFF2-40B4-BE49-F238E27FC236}">
                <a16:creationId xmlns:a16="http://schemas.microsoft.com/office/drawing/2014/main" id="{890F6815-793D-4270-8D2E-2B9488E09F6C}"/>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t="-4734" b="-4734"/>
          <a:stretch/>
        </p:blipFill>
        <p:spPr>
          <a:xfrm>
            <a:off x="990601" y="457200"/>
            <a:ext cx="7162800" cy="5120639"/>
          </a:xfrm>
        </p:spPr>
      </p:pic>
      <p:sp>
        <p:nvSpPr>
          <p:cNvPr id="15" name="Text Placeholder 3"/>
          <p:cNvSpPr>
            <a:spLocks noGrp="1"/>
          </p:cNvSpPr>
          <p:nvPr>
            <p:ph type="body"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16" name="Text Placeholder 4"/>
          <p:cNvSpPr>
            <a:spLocks noGrp="1"/>
          </p:cNvSpPr>
          <p:nvPr>
            <p:ph type="body" sz="quarter" idx="19"/>
          </p:nvPr>
        </p:nvSpPr>
        <p:spPr>
          <a:xfrm>
            <a:off x="1693800" y="6682000"/>
            <a:ext cx="6932612" cy="161395"/>
          </a:xfrm>
        </p:spPr>
        <p:txBody>
          <a:bodyPr/>
          <a:lstStyle/>
          <a:p>
            <a:pPr lvl="0"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Pew Research Center. </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105032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578" y="4874731"/>
            <a:ext cx="6172200" cy="555665"/>
          </a:xfrm>
        </p:spPr>
        <p:txBody>
          <a:bodyPr>
            <a:normAutofit/>
          </a:bodyPr>
          <a:lstStyle/>
          <a:p>
            <a:pPr algn="l"/>
            <a:r>
              <a:rPr lang="en-US" sz="2400" b="1" dirty="0">
                <a:solidFill>
                  <a:srgbClr val="C30C20"/>
                </a:solidFill>
                <a:latin typeface="Sanserif"/>
                <a:cs typeface="+mj-cs"/>
              </a:rPr>
              <a:t>Figure 10.2 </a:t>
            </a:r>
            <a:r>
              <a:rPr lang="en-US" sz="2400" b="1" dirty="0">
                <a:solidFill>
                  <a:prstClr val="black"/>
                </a:solidFill>
                <a:latin typeface="Sanserif"/>
                <a:cs typeface="+mj-cs"/>
              </a:rPr>
              <a:t>Newsroom Employment by Gender</a:t>
            </a:r>
            <a:endParaRPr lang="en-US" sz="2400" b="1" noProof="1">
              <a:latin typeface="Sanserif"/>
            </a:endParaRPr>
          </a:p>
        </p:txBody>
      </p:sp>
      <p:pic>
        <p:nvPicPr>
          <p:cNvPr id="12" name="Picture 2" descr="Bar graph shows how newsrooms changed from 2001 to 2018.">
            <a:extLst>
              <a:ext uri="{FF2B5EF4-FFF2-40B4-BE49-F238E27FC236}">
                <a16:creationId xmlns:a16="http://schemas.microsoft.com/office/drawing/2014/main" id="{F1571457-841D-4D32-B433-1BDBB9A459D0}"/>
              </a:ext>
            </a:extLst>
          </p:cNvPr>
          <p:cNvPicPr>
            <a:picLocks noGrp="1" noChangeAspect="1"/>
          </p:cNvPicPr>
          <p:nvPr>
            <p:ph sz="quarter" idx="11"/>
          </p:nvPr>
        </p:nvPicPr>
        <p:blipFill rotWithShape="1">
          <a:blip r:embed="rId2">
            <a:extLst>
              <a:ext uri="{28A0092B-C50C-407E-A947-70E740481C1C}">
                <a14:useLocalDpi xmlns:a14="http://schemas.microsoft.com/office/drawing/2010/main" val="0"/>
              </a:ext>
            </a:extLst>
          </a:blip>
          <a:stretch/>
        </p:blipFill>
        <p:spPr>
          <a:xfrm>
            <a:off x="2057400" y="533399"/>
            <a:ext cx="4953000" cy="4054723"/>
          </a:xfrm>
        </p:spPr>
      </p:pic>
      <p:sp>
        <p:nvSpPr>
          <p:cNvPr id="8" name="Content Placeholder 3">
            <a:extLst>
              <a:ext uri="{FF2B5EF4-FFF2-40B4-BE49-F238E27FC236}">
                <a16:creationId xmlns:a16="http://schemas.microsoft.com/office/drawing/2014/main" id="{BCAB7F95-FA80-4400-805A-951CD7A5732E}"/>
              </a:ext>
            </a:extLst>
          </p:cNvPr>
          <p:cNvSpPr>
            <a:spLocks noGrp="1"/>
          </p:cNvSpPr>
          <p:nvPr>
            <p:ph sz="quarter" idx="14"/>
          </p:nvPr>
        </p:nvSpPr>
        <p:spPr>
          <a:xfrm>
            <a:off x="1693800" y="5514450"/>
            <a:ext cx="5883574" cy="558800"/>
          </a:xfrm>
        </p:spPr>
        <p:txBody>
          <a:bodyPr/>
          <a:lstStyle/>
          <a:p>
            <a:pPr lvl="0" defTabSz="457200">
              <a:spcBef>
                <a:spcPct val="20000"/>
              </a:spcBef>
              <a:spcAft>
                <a:spcPts val="0"/>
              </a:spcAft>
            </a:pPr>
            <a:r>
              <a:rPr lang="en-US" sz="1400" dirty="0">
                <a:solidFill>
                  <a:prstClr val="black"/>
                </a:solidFill>
                <a:latin typeface="Sanserif"/>
                <a:cs typeface="+mn-cs"/>
              </a:rPr>
              <a:t>In the past, “newsmen” were in fact newsmen. What does the graph indicate about women’s employment in today’s</a:t>
            </a:r>
            <a:r>
              <a:rPr lang="en-US" sz="1400" baseline="0" dirty="0">
                <a:solidFill>
                  <a:prstClr val="black"/>
                </a:solidFill>
                <a:latin typeface="Sanserif"/>
                <a:cs typeface="+mn-cs"/>
              </a:rPr>
              <a:t> </a:t>
            </a:r>
            <a:r>
              <a:rPr lang="en-US" sz="1400" dirty="0">
                <a:solidFill>
                  <a:prstClr val="black"/>
                </a:solidFill>
                <a:latin typeface="Sanserif"/>
                <a:cs typeface="+mn-cs"/>
              </a:rPr>
              <a:t>newsrooms?</a:t>
            </a:r>
          </a:p>
        </p:txBody>
      </p:sp>
      <p:sp>
        <p:nvSpPr>
          <p:cNvPr id="15" name="Text Placeholder 4"/>
          <p:cNvSpPr>
            <a:spLocks noGrp="1"/>
          </p:cNvSpPr>
          <p:nvPr>
            <p:ph type="body"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16" name="Text Placeholder 5"/>
          <p:cNvSpPr>
            <a:spLocks noGrp="1"/>
          </p:cNvSpPr>
          <p:nvPr>
            <p:ph type="body" sz="quarter" idx="19"/>
          </p:nvPr>
        </p:nvSpPr>
        <p:spPr>
          <a:xfrm>
            <a:off x="1693800" y="6687462"/>
            <a:ext cx="6932612" cy="184469"/>
          </a:xfrm>
        </p:spPr>
        <p:txBody>
          <a:bodyPr/>
          <a:lstStyle/>
          <a:p>
            <a:pPr lvl="0" defTabSz="457200">
              <a:spcBef>
                <a:spcPct val="20000"/>
              </a:spcBef>
              <a:spcAft>
                <a:spcPts val="0"/>
              </a:spcAft>
            </a:pPr>
            <a:r>
              <a:rPr lang="en-US" sz="800" b="1" dirty="0">
                <a:solidFill>
                  <a:schemeClr val="tx1"/>
                </a:solidFill>
                <a:latin typeface="Sanserif"/>
                <a:cs typeface="+mn-cs"/>
              </a:rPr>
              <a:t>SOURCE</a:t>
            </a:r>
            <a:r>
              <a:rPr lang="en-US" sz="800" dirty="0">
                <a:solidFill>
                  <a:schemeClr val="tx1"/>
                </a:solidFill>
                <a:latin typeface="Sanserif"/>
                <a:cs typeface="+mn-cs"/>
              </a:rPr>
              <a:t>: American Society of News Editors</a:t>
            </a:r>
          </a:p>
        </p:txBody>
      </p:sp>
      <p:sp>
        <p:nvSpPr>
          <p:cNvPr id="10" name="Slide Number Placeholder 6"/>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369394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Increasing Diversity in Newsrooms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Among younger journalists, we are likely to see more diversity and that many online publications are more diverse than media outlets based in the print legacy.</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39675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97C4-A914-4A90-BD8C-44BB7DBF618D}"/>
              </a:ext>
            </a:extLst>
          </p:cNvPr>
          <p:cNvSpPr>
            <a:spLocks noGrp="1"/>
          </p:cNvSpPr>
          <p:nvPr>
            <p:ph type="title"/>
          </p:nvPr>
        </p:nvSpPr>
        <p:spPr>
          <a:xfrm>
            <a:off x="1219200" y="228600"/>
            <a:ext cx="6781800" cy="1113184"/>
          </a:xfrm>
        </p:spPr>
        <p:txBody>
          <a:bodyPr>
            <a:noAutofit/>
          </a:bodyPr>
          <a:lstStyle/>
          <a:p>
            <a:r>
              <a:rPr lang="en-US" altLang="en-US" noProof="0" dirty="0">
                <a:latin typeface="Sanserif"/>
              </a:rPr>
              <a:t>The Media Go Electronic: The Radio and Television Revolutions</a:t>
            </a:r>
            <a:endParaRPr lang="en-US" dirty="0">
              <a:latin typeface="Sanserif"/>
            </a:endParaRPr>
          </a:p>
        </p:txBody>
      </p:sp>
      <p:sp>
        <p:nvSpPr>
          <p:cNvPr id="12" name="Content Placeholder 2">
            <a:extLst>
              <a:ext uri="{FF2B5EF4-FFF2-40B4-BE49-F238E27FC236}">
                <a16:creationId xmlns:a16="http://schemas.microsoft.com/office/drawing/2014/main" id="{807DD6A0-61B7-49B5-B92F-740F2A03D1BF}"/>
              </a:ext>
            </a:extLst>
          </p:cNvPr>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Radio broadcasts starting in the early 1920s allowed listeners to hear news in real time.</a:t>
            </a:r>
          </a:p>
          <a:p>
            <a:pPr lvl="0" defTabSz="457200">
              <a:spcBef>
                <a:spcPts val="2400"/>
              </a:spcBef>
              <a:spcAft>
                <a:spcPts val="0"/>
              </a:spcAft>
            </a:pPr>
            <a:r>
              <a:rPr lang="en-US" altLang="en-US" dirty="0">
                <a:solidFill>
                  <a:prstClr val="black"/>
                </a:solidFill>
                <a:latin typeface="Sanserif"/>
                <a:cs typeface="+mn-cs"/>
              </a:rPr>
              <a:t>Radio also altered the relationship between politicians and their constituents.</a:t>
            </a:r>
          </a:p>
          <a:p>
            <a:pPr marL="290513" lvl="1" indent="-285750" defTabSz="457200">
              <a:spcBef>
                <a:spcPct val="20000"/>
              </a:spcBef>
              <a:spcAft>
                <a:spcPts val="0"/>
              </a:spcAft>
            </a:pPr>
            <a:r>
              <a:rPr lang="en-US" altLang="en-US" dirty="0">
                <a:solidFill>
                  <a:prstClr val="black"/>
                </a:solidFill>
                <a:latin typeface="Sanserif"/>
                <a:cs typeface="+mn-cs"/>
              </a:rPr>
              <a:t>It enabled listeners to hear the voices of their elected leaders.</a:t>
            </a:r>
          </a:p>
          <a:p>
            <a:pPr lvl="0" defTabSz="457200">
              <a:spcBef>
                <a:spcPts val="2400"/>
              </a:spcBef>
              <a:spcAft>
                <a:spcPts val="0"/>
              </a:spcAft>
            </a:pPr>
            <a:r>
              <a:rPr lang="en-US" altLang="en-US" dirty="0">
                <a:solidFill>
                  <a:prstClr val="black"/>
                </a:solidFill>
                <a:latin typeface="Sanserif"/>
                <a:cs typeface="+mn-cs"/>
              </a:rPr>
              <a:t>Television further revolutionized that relationship by making it possible for people to </a:t>
            </a:r>
            <a:r>
              <a:rPr lang="en-US" altLang="en-US" i="1" dirty="0">
                <a:solidFill>
                  <a:prstClr val="black"/>
                </a:solidFill>
                <a:latin typeface="Sanserif"/>
                <a:cs typeface="+mn-cs"/>
              </a:rPr>
              <a:t>see</a:t>
            </a:r>
            <a:r>
              <a:rPr lang="en-US" altLang="en-US" dirty="0">
                <a:solidFill>
                  <a:prstClr val="black"/>
                </a:solidFill>
                <a:latin typeface="Sanserif"/>
                <a:cs typeface="+mn-cs"/>
              </a:rPr>
              <a:t> their</a:t>
            </a:r>
            <a:r>
              <a:rPr lang="en-US" altLang="en-US" baseline="0" dirty="0">
                <a:solidFill>
                  <a:prstClr val="black"/>
                </a:solidFill>
                <a:latin typeface="Sanserif"/>
                <a:cs typeface="+mn-cs"/>
              </a:rPr>
              <a:t> </a:t>
            </a:r>
            <a:r>
              <a:rPr lang="en-US" altLang="en-US" dirty="0">
                <a:solidFill>
                  <a:prstClr val="black"/>
                </a:solidFill>
                <a:latin typeface="Sanserif"/>
                <a:cs typeface="+mn-cs"/>
              </a:rPr>
              <a:t>leaders.</a:t>
            </a:r>
            <a:endParaRPr lang="en-US" dirty="0"/>
          </a:p>
        </p:txBody>
      </p:sp>
      <p:sp>
        <p:nvSpPr>
          <p:cNvPr id="7" name="Slide Number Placeholder 3">
            <a:extLst>
              <a:ext uri="{FF2B5EF4-FFF2-40B4-BE49-F238E27FC236}">
                <a16:creationId xmlns:a16="http://schemas.microsoft.com/office/drawing/2014/main" id="{6A39D8D3-879A-4C89-AA05-E9305997CE90}"/>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256945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How Radio Opened Up Political Communication</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Radio was the first electronic medium that brought people into direct contact with their leaders.</a:t>
            </a:r>
          </a:p>
          <a:p>
            <a:pPr lvl="0" defTabSz="457200">
              <a:spcBef>
                <a:spcPts val="2400"/>
              </a:spcBef>
              <a:spcAft>
                <a:spcPts val="0"/>
              </a:spcAft>
            </a:pPr>
            <a:r>
              <a:rPr lang="en-US" dirty="0">
                <a:solidFill>
                  <a:prstClr val="black"/>
                </a:solidFill>
                <a:latin typeface="Sanserif"/>
                <a:cs typeface="+mn-cs"/>
              </a:rPr>
              <a:t>Beginning in the 1920s, radios became a fixture in American living rooms.</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263609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FDR’s Fireside Chats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Franklin D. Roosevelt used radio addresses to overcome his opposition by appealing directly to his constituents.</a:t>
            </a:r>
          </a:p>
          <a:p>
            <a:pPr lvl="0" defTabSz="457200">
              <a:spcBef>
                <a:spcPts val="2400"/>
              </a:spcBef>
              <a:spcAft>
                <a:spcPts val="0"/>
              </a:spcAft>
            </a:pPr>
            <a:r>
              <a:rPr lang="en-US" altLang="en-US" dirty="0">
                <a:solidFill>
                  <a:prstClr val="black"/>
                </a:solidFill>
                <a:latin typeface="Sanserif"/>
                <a:cs typeface="+mn-cs"/>
              </a:rPr>
              <a:t>He often began his </a:t>
            </a:r>
            <a:r>
              <a:rPr lang="en-US" altLang="en-US" b="1" dirty="0">
                <a:solidFill>
                  <a:prstClr val="black"/>
                </a:solidFill>
                <a:latin typeface="Sanserif"/>
                <a:cs typeface="+mn-cs"/>
              </a:rPr>
              <a:t>fireside chats </a:t>
            </a:r>
            <a:r>
              <a:rPr lang="en-US" altLang="en-US" dirty="0">
                <a:solidFill>
                  <a:prstClr val="black"/>
                </a:solidFill>
                <a:latin typeface="Sanserif"/>
                <a:cs typeface="+mn-cs"/>
              </a:rPr>
              <a:t>with the greeting, “Good evening, friends,” highlighting the personal relationship he wished to cultivate.</a:t>
            </a:r>
            <a:endParaRPr lang="en-US" altLang="en-US" b="1"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In all, FDR had 30 fireside chats with Americans over his 12 years as president.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5075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8601" y="70168"/>
            <a:ext cx="8686800" cy="1301431"/>
          </a:xfrm>
        </p:spPr>
        <p:txBody>
          <a:bodyPr>
            <a:noAutofit/>
          </a:bodyPr>
          <a:lstStyle/>
          <a:p>
            <a:r>
              <a:rPr lang="en-US" altLang="en-US" dirty="0">
                <a:solidFill>
                  <a:srgbClr val="C30C20"/>
                </a:solidFill>
                <a:latin typeface="Sanserif"/>
                <a:cs typeface="+mj-cs"/>
              </a:rPr>
              <a:t>The Modern Media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283512" cy="4800600"/>
          </a:xfrm>
        </p:spPr>
        <p:txBody>
          <a:bodyPr/>
          <a:lstStyle/>
          <a:p>
            <a:pPr lvl="0" defTabSz="457200">
              <a:spcBef>
                <a:spcPts val="2400"/>
              </a:spcBef>
              <a:spcAft>
                <a:spcPts val="0"/>
              </a:spcAft>
            </a:pPr>
            <a:r>
              <a:rPr lang="en-US" b="1" dirty="0">
                <a:solidFill>
                  <a:prstClr val="black"/>
                </a:solidFill>
                <a:latin typeface="Sanserif"/>
                <a:cs typeface="+mn-cs"/>
              </a:rPr>
              <a:t>Media</a:t>
            </a:r>
            <a:r>
              <a:rPr lang="en-US" dirty="0">
                <a:solidFill>
                  <a:prstClr val="black"/>
                </a:solidFill>
                <a:latin typeface="Sanserif"/>
                <a:cs typeface="+mn-cs"/>
              </a:rPr>
              <a:t>: tools to store and deliver information or data.</a:t>
            </a:r>
          </a:p>
          <a:p>
            <a:pPr marL="290513" lvl="1" indent="-285750" defTabSz="457200">
              <a:spcBef>
                <a:spcPct val="20000"/>
              </a:spcBef>
              <a:spcAft>
                <a:spcPts val="0"/>
              </a:spcAft>
            </a:pPr>
            <a:r>
              <a:rPr lang="en-US" dirty="0">
                <a:solidFill>
                  <a:prstClr val="black"/>
                </a:solidFill>
                <a:latin typeface="Sanserif"/>
                <a:cs typeface="+mn-cs"/>
              </a:rPr>
              <a:t>Traditionally, we have easily recognized the media: our hometown newspaper, the local television news, and the cable news networks.</a:t>
            </a:r>
          </a:p>
          <a:p>
            <a:pPr marL="290513" lvl="1" indent="-285750" defTabSz="457200">
              <a:spcBef>
                <a:spcPct val="20000"/>
              </a:spcBef>
              <a:spcAft>
                <a:spcPts val="0"/>
              </a:spcAft>
            </a:pPr>
            <a:r>
              <a:rPr lang="en-US" dirty="0">
                <a:solidFill>
                  <a:prstClr val="black"/>
                </a:solidFill>
                <a:latin typeface="Sanserif"/>
                <a:cs typeface="+mn-cs"/>
              </a:rPr>
              <a:t>Defining the media today is trickier: do tweets from your mayor, </a:t>
            </a:r>
            <a:r>
              <a:rPr lang="en-US" dirty="0" err="1">
                <a:solidFill>
                  <a:prstClr val="black"/>
                </a:solidFill>
                <a:latin typeface="Sanserif"/>
                <a:cs typeface="+mn-cs"/>
              </a:rPr>
              <a:t>Instagrams</a:t>
            </a:r>
            <a:r>
              <a:rPr lang="en-US" dirty="0">
                <a:solidFill>
                  <a:prstClr val="black"/>
                </a:solidFill>
                <a:latin typeface="Sanserif"/>
                <a:cs typeface="+mn-cs"/>
              </a:rPr>
              <a:t> from your roommate, or Facebook posts from your mom count as media?</a:t>
            </a:r>
          </a:p>
          <a:p>
            <a:pPr lvl="0" defTabSz="457200">
              <a:spcBef>
                <a:spcPts val="2400"/>
              </a:spcBef>
              <a:spcAft>
                <a:spcPts val="0"/>
              </a:spcAft>
            </a:pPr>
            <a:r>
              <a:rPr lang="en-US" dirty="0">
                <a:solidFill>
                  <a:prstClr val="black"/>
                </a:solidFill>
                <a:latin typeface="Sanserif"/>
                <a:cs typeface="+mn-cs"/>
              </a:rPr>
              <a:t>We must differentiate between media outlets that distribute unverifiable or opinion-based information and those that</a:t>
            </a:r>
            <a:r>
              <a:rPr lang="en-US" baseline="0" dirty="0">
                <a:solidFill>
                  <a:prstClr val="black"/>
                </a:solidFill>
                <a:latin typeface="Sanserif"/>
                <a:cs typeface="+mn-cs"/>
              </a:rPr>
              <a:t> </a:t>
            </a:r>
            <a:r>
              <a:rPr lang="en-US" dirty="0">
                <a:solidFill>
                  <a:prstClr val="black"/>
                </a:solidFill>
                <a:latin typeface="Sanserif"/>
                <a:cs typeface="+mn-cs"/>
              </a:rPr>
              <a:t>disseminate verifiable information.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Talk Radio: Talking the Political Talk </a:t>
            </a:r>
            <a:r>
              <a:rPr lang="en-US" altLang="en-US" sz="1600" dirty="0">
                <a:solidFill>
                  <a:srgbClr val="C30C20"/>
                </a:solidFill>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Radio began to emerge from the shadows of television in the 1970s and 1980s.</a:t>
            </a:r>
          </a:p>
          <a:p>
            <a:pPr lvl="0" defTabSz="457200">
              <a:spcBef>
                <a:spcPts val="2400"/>
              </a:spcBef>
              <a:spcAft>
                <a:spcPts val="0"/>
              </a:spcAft>
            </a:pPr>
            <a:r>
              <a:rPr lang="en-US" altLang="en-US" dirty="0">
                <a:solidFill>
                  <a:prstClr val="black"/>
                </a:solidFill>
                <a:latin typeface="Sanserif"/>
                <a:cs typeface="+mn-cs"/>
              </a:rPr>
              <a:t>Those decades brought a renaissance of sorts for radio, as the medium saw tremendous growth in </a:t>
            </a:r>
            <a:r>
              <a:rPr lang="en-US" altLang="en-US" b="1" dirty="0">
                <a:solidFill>
                  <a:prstClr val="black"/>
                </a:solidFill>
                <a:latin typeface="Sanserif"/>
                <a:cs typeface="+mn-cs"/>
              </a:rPr>
              <a:t>talk radio</a:t>
            </a:r>
            <a:r>
              <a:rPr lang="en-US" altLang="en-US" dirty="0">
                <a:solidFill>
                  <a:prstClr val="black"/>
                </a:solidFill>
                <a:latin typeface="Sanserif"/>
                <a:cs typeface="+mn-cs"/>
              </a:rPr>
              <a:t>—a format</a:t>
            </a:r>
            <a:r>
              <a:rPr lang="en-US" altLang="en-US" baseline="0" dirty="0">
                <a:solidFill>
                  <a:prstClr val="black"/>
                </a:solidFill>
                <a:latin typeface="Sanserif"/>
                <a:cs typeface="+mn-cs"/>
              </a:rPr>
              <a:t> </a:t>
            </a:r>
            <a:r>
              <a:rPr lang="en-US" altLang="en-US" dirty="0">
                <a:solidFill>
                  <a:prstClr val="black"/>
                </a:solidFill>
                <a:latin typeface="Sanserif"/>
                <a:cs typeface="+mn-cs"/>
              </a:rPr>
              <a:t>featuring conversations and interviews about topics of interest, along with call-ins from listeners.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187218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Talk Radio: Talking the Political Talk </a:t>
            </a:r>
            <a:r>
              <a:rPr lang="en-US" altLang="en-US" sz="1600" dirty="0">
                <a:solidFill>
                  <a:srgbClr val="C30C20"/>
                </a:solidFill>
                <a:latin typeface="Sanserif"/>
                <a:cs typeface="Arial" charset="0"/>
              </a:rPr>
              <a:t>2</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1987, the Federal Communications Commission (FCC) repealed the </a:t>
            </a:r>
            <a:r>
              <a:rPr lang="en-US" altLang="en-US" b="1" dirty="0">
                <a:solidFill>
                  <a:prstClr val="black"/>
                </a:solidFill>
                <a:latin typeface="Sanserif"/>
                <a:cs typeface="+mn-cs"/>
              </a:rPr>
              <a:t>fairness doctrine</a:t>
            </a:r>
            <a:r>
              <a:rPr lang="en-US" altLang="en-US" dirty="0">
                <a:solidFill>
                  <a:prstClr val="black"/>
                </a:solidFill>
                <a:latin typeface="Sanserif"/>
                <a:cs typeface="+mn-cs"/>
              </a:rPr>
              <a:t>, which had required stations with</a:t>
            </a:r>
            <a:r>
              <a:rPr lang="en-US" altLang="en-US" baseline="0" dirty="0">
                <a:solidFill>
                  <a:prstClr val="black"/>
                </a:solidFill>
                <a:latin typeface="Sanserif"/>
                <a:cs typeface="+mn-cs"/>
              </a:rPr>
              <a:t> </a:t>
            </a:r>
            <a:r>
              <a:rPr lang="en-US" altLang="en-US" dirty="0">
                <a:solidFill>
                  <a:prstClr val="black"/>
                </a:solidFill>
                <a:latin typeface="Sanserif"/>
                <a:cs typeface="+mn-cs"/>
              </a:rPr>
              <a:t>broadcast licenses to present issues of public importance in a manner that was honest, fair, and balanced.</a:t>
            </a:r>
            <a:endParaRPr lang="en-US" altLang="en-US" b="1"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Since the law’s repeal, partisan radio programming has grown dramatically.</a:t>
            </a:r>
          </a:p>
          <a:p>
            <a:pPr lvl="0" defTabSz="457200">
              <a:spcBef>
                <a:spcPts val="2400"/>
              </a:spcBef>
              <a:spcAft>
                <a:spcPts val="0"/>
              </a:spcAft>
            </a:pPr>
            <a:r>
              <a:rPr lang="en-US" altLang="en-US" dirty="0">
                <a:solidFill>
                  <a:prstClr val="black"/>
                </a:solidFill>
                <a:latin typeface="Sanserif"/>
                <a:cs typeface="+mn-cs"/>
              </a:rPr>
              <a:t>Today listeners tend to tune in to radio hosts who share or reinforce their own opinions.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21</a:t>
            </a:fld>
            <a:endParaRPr lang="en-US" dirty="0">
              <a:latin typeface="Sanserif"/>
            </a:endParaRPr>
          </a:p>
        </p:txBody>
      </p:sp>
    </p:spTree>
    <p:extLst>
      <p:ext uri="{BB962C8B-B14F-4D97-AF65-F5344CB8AC3E}">
        <p14:creationId xmlns:p14="http://schemas.microsoft.com/office/powerpoint/2010/main" val="136870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7556" y="260669"/>
            <a:ext cx="6934200" cy="1143000"/>
          </a:xfrm>
        </p:spPr>
        <p:txBody>
          <a:bodyPr>
            <a:noAutofit/>
          </a:bodyPr>
          <a:lstStyle/>
          <a:p>
            <a:r>
              <a:rPr lang="en-US" altLang="en-US" dirty="0">
                <a:solidFill>
                  <a:srgbClr val="C30C20"/>
                </a:solidFill>
                <a:latin typeface="Sanserif"/>
                <a:cs typeface="Arial" charset="0"/>
              </a:rPr>
              <a:t>Television and the Transformation of Campaigns and Elections</a:t>
            </a:r>
            <a:endParaRPr lang="en-US" b="0" noProof="1">
              <a:latin typeface="Sanserif"/>
            </a:endParaRPr>
          </a:p>
        </p:txBody>
      </p:sp>
      <p:sp>
        <p:nvSpPr>
          <p:cNvPr id="9" name="Content Placeholder 2"/>
          <p:cNvSpPr>
            <a:spLocks noGrp="1"/>
          </p:cNvSpPr>
          <p:nvPr>
            <p:ph sz="quarter" idx="20"/>
          </p:nvPr>
        </p:nvSpPr>
        <p:spPr>
          <a:xfrm>
            <a:off x="342900" y="1600200"/>
            <a:ext cx="8283512" cy="49530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TV has been the centerpiece of U.S. home entertainment for a long time.</a:t>
            </a:r>
          </a:p>
          <a:p>
            <a:pPr lvl="0" defTabSz="457200">
              <a:spcBef>
                <a:spcPts val="2400"/>
              </a:spcBef>
              <a:spcAft>
                <a:spcPts val="0"/>
              </a:spcAft>
            </a:pPr>
            <a:r>
              <a:rPr lang="en-US" altLang="en-US" dirty="0">
                <a:solidFill>
                  <a:prstClr val="black"/>
                </a:solidFill>
                <a:latin typeface="Sanserif"/>
                <a:cs typeface="+mn-cs"/>
              </a:rPr>
              <a:t>Hundreds of channels compete for audience share, ending the previous dominance of the three major networks, ABC, NBC, and CBS.</a:t>
            </a:r>
          </a:p>
          <a:p>
            <a:pPr lvl="0" defTabSz="457200">
              <a:spcBef>
                <a:spcPts val="2400"/>
              </a:spcBef>
              <a:spcAft>
                <a:spcPts val="0"/>
              </a:spcAft>
            </a:pPr>
            <a:r>
              <a:rPr lang="en-US" altLang="en-US" dirty="0">
                <a:solidFill>
                  <a:prstClr val="black"/>
                </a:solidFill>
                <a:latin typeface="Sanserif"/>
                <a:cs typeface="+mn-cs"/>
              </a:rPr>
              <a:t>Being </a:t>
            </a:r>
            <a:r>
              <a:rPr lang="en-US" altLang="en-US" b="1" dirty="0">
                <a:solidFill>
                  <a:prstClr val="black"/>
                </a:solidFill>
                <a:latin typeface="Sanserif"/>
                <a:cs typeface="+mn-cs"/>
              </a:rPr>
              <a:t>telegenic</a:t>
            </a:r>
            <a:r>
              <a:rPr lang="en-US" altLang="en-US" dirty="0">
                <a:solidFill>
                  <a:prstClr val="black"/>
                </a:solidFill>
                <a:latin typeface="Sanserif"/>
                <a:cs typeface="+mn-cs"/>
              </a:rPr>
              <a:t>, or looking good on TV, is today almost mandatory for serious political candidates.</a:t>
            </a:r>
          </a:p>
          <a:p>
            <a:pPr marL="290513" lvl="1" indent="-285750" defTabSz="457200">
              <a:spcBef>
                <a:spcPct val="20000"/>
              </a:spcBef>
              <a:spcAft>
                <a:spcPts val="0"/>
              </a:spcAft>
            </a:pPr>
            <a:r>
              <a:rPr lang="en-US" altLang="en-US" dirty="0">
                <a:solidFill>
                  <a:prstClr val="black"/>
                </a:solidFill>
                <a:latin typeface="Sanserif"/>
                <a:cs typeface="+mn-cs"/>
              </a:rPr>
              <a:t>Nixon</a:t>
            </a:r>
            <a:r>
              <a:rPr lang="en-US" altLang="en-US" dirty="0">
                <a:solidFill>
                  <a:prstClr val="black"/>
                </a:solidFill>
                <a:latin typeface="Sanserif"/>
                <a:cs typeface="Calibri" panose="020F0502020204030204" pitchFamily="34" charset="0"/>
              </a:rPr>
              <a:t>–</a:t>
            </a:r>
            <a:r>
              <a:rPr lang="en-US" altLang="en-US" dirty="0">
                <a:solidFill>
                  <a:prstClr val="black"/>
                </a:solidFill>
                <a:latin typeface="Sanserif"/>
                <a:cs typeface="+mn-cs"/>
              </a:rPr>
              <a:t>Kennedy debate of 1960 marked this significant change.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5078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How Americans Use the Media to Get Political Information</a:t>
            </a:r>
            <a:endParaRPr lang="en-US" b="0" noProof="1">
              <a:latin typeface="Sanserif"/>
            </a:endParaRPr>
          </a:p>
        </p:txBody>
      </p:sp>
      <p:sp>
        <p:nvSpPr>
          <p:cNvPr id="9" name="Content Placeholder 2"/>
          <p:cNvSpPr>
            <a:spLocks noGrp="1"/>
          </p:cNvSpPr>
          <p:nvPr>
            <p:ph sz="quarter" idx="20"/>
          </p:nvPr>
        </p:nvSpPr>
        <p:spPr>
          <a:xfrm>
            <a:off x="538326" y="1689000"/>
            <a:ext cx="8146143" cy="4572000"/>
          </a:xfrm>
        </p:spPr>
        <p:txBody>
          <a:bodyPr rIns="0">
            <a:normAutofit/>
          </a:bodyPr>
          <a:lstStyle/>
          <a:p>
            <a:pPr lvl="0" defTabSz="457200">
              <a:spcBef>
                <a:spcPts val="2400"/>
              </a:spcBef>
              <a:spcAft>
                <a:spcPts val="0"/>
              </a:spcAft>
            </a:pPr>
            <a:r>
              <a:rPr lang="en-US" dirty="0">
                <a:solidFill>
                  <a:prstClr val="black"/>
                </a:solidFill>
                <a:latin typeface="Sanserif"/>
                <a:cs typeface="+mn-cs"/>
              </a:rPr>
              <a:t>As cable channels have increased their viewing audience, the word broadcasting has spawned the term </a:t>
            </a:r>
            <a:r>
              <a:rPr lang="en-US" b="1" dirty="0">
                <a:solidFill>
                  <a:prstClr val="black"/>
                </a:solidFill>
                <a:latin typeface="Sanserif"/>
                <a:cs typeface="+mn-cs"/>
              </a:rPr>
              <a:t>narrowcasting</a:t>
            </a:r>
            <a:r>
              <a:rPr lang="en-US" dirty="0">
                <a:solidFill>
                  <a:prstClr val="black"/>
                </a:solidFill>
                <a:latin typeface="Sanserif"/>
                <a:cs typeface="+mn-cs"/>
              </a:rPr>
              <a:t>—the</a:t>
            </a:r>
            <a:r>
              <a:rPr lang="en-US" baseline="0" dirty="0">
                <a:solidFill>
                  <a:prstClr val="black"/>
                </a:solidFill>
                <a:latin typeface="Sanserif"/>
                <a:cs typeface="+mn-cs"/>
              </a:rPr>
              <a:t> </a:t>
            </a:r>
            <a:r>
              <a:rPr lang="en-US" dirty="0">
                <a:solidFill>
                  <a:prstClr val="black"/>
                </a:solidFill>
                <a:latin typeface="Sanserif"/>
                <a:cs typeface="+mn-cs"/>
              </a:rPr>
              <a:t>practice of aiming media content at specific segments of the public.</a:t>
            </a:r>
          </a:p>
          <a:p>
            <a:pPr lvl="0" defTabSz="457200">
              <a:spcBef>
                <a:spcPts val="2400"/>
              </a:spcBef>
              <a:spcAft>
                <a:spcPts val="0"/>
              </a:spcAft>
            </a:pPr>
            <a:r>
              <a:rPr lang="en-US" dirty="0">
                <a:solidFill>
                  <a:prstClr val="black"/>
                </a:solidFill>
                <a:latin typeface="Sanserif"/>
                <a:cs typeface="+mn-cs"/>
              </a:rPr>
              <a:t>This has led to </a:t>
            </a:r>
            <a:r>
              <a:rPr lang="en-US" b="1" dirty="0">
                <a:solidFill>
                  <a:prstClr val="black"/>
                </a:solidFill>
                <a:latin typeface="Sanserif"/>
                <a:cs typeface="+mn-cs"/>
              </a:rPr>
              <a:t>media segmentation</a:t>
            </a:r>
            <a:r>
              <a:rPr lang="en-US" dirty="0">
                <a:solidFill>
                  <a:prstClr val="black"/>
                </a:solidFill>
                <a:latin typeface="Sanserif"/>
                <a:cs typeface="+mn-cs"/>
              </a:rPr>
              <a:t>, the breaking down of the media in general according to specific audiences they target.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254381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344" y="4876800"/>
            <a:ext cx="5562600" cy="710169"/>
          </a:xfrm>
        </p:spPr>
        <p:txBody>
          <a:bodyPr>
            <a:noAutofit/>
          </a:bodyPr>
          <a:lstStyle/>
          <a:p>
            <a:r>
              <a:rPr lang="en-US" sz="2400" b="1" dirty="0">
                <a:solidFill>
                  <a:srgbClr val="C30C20"/>
                </a:solidFill>
                <a:latin typeface="Sanserif"/>
                <a:cs typeface="+mj-cs"/>
              </a:rPr>
              <a:t>Figure 10.3 </a:t>
            </a:r>
            <a:r>
              <a:rPr lang="en-US" sz="2400" b="1" dirty="0">
                <a:solidFill>
                  <a:prstClr val="black"/>
                </a:solidFill>
                <a:latin typeface="Sanserif"/>
                <a:cs typeface="+mj-cs"/>
              </a:rPr>
              <a:t>Percentage of U.S. Adults Who Often Get Their News from Each Platform</a:t>
            </a:r>
            <a:endParaRPr lang="en-US" sz="2400" b="1" noProof="1">
              <a:latin typeface="Sanserif"/>
            </a:endParaRPr>
          </a:p>
        </p:txBody>
      </p:sp>
      <p:pic>
        <p:nvPicPr>
          <p:cNvPr id="8" name="Picture 2" descr="Line graph shows percentage of United States adults who get their news from 5 different platforms from 2016 to 2018.">
            <a:extLst>
              <a:ext uri="{FF2B5EF4-FFF2-40B4-BE49-F238E27FC236}">
                <a16:creationId xmlns:a16="http://schemas.microsoft.com/office/drawing/2014/main" id="{16964BD6-02C9-44D4-A4EE-CF786367D79C}"/>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914400" y="228600"/>
            <a:ext cx="6959619" cy="4648200"/>
          </a:xfrm>
        </p:spPr>
      </p:pic>
      <p:sp>
        <p:nvSpPr>
          <p:cNvPr id="11" name="Content Placeholder 3"/>
          <p:cNvSpPr>
            <a:spLocks noGrp="1"/>
          </p:cNvSpPr>
          <p:nvPr>
            <p:ph sz="quarter" idx="14"/>
          </p:nvPr>
        </p:nvSpPr>
        <p:spPr>
          <a:xfrm>
            <a:off x="1599743" y="5677368"/>
            <a:ext cx="6096457" cy="740228"/>
          </a:xfrm>
        </p:spPr>
        <p:txBody>
          <a:bodyPr lIns="0" tIns="0" rIns="0" bIns="0">
            <a:noAutofit/>
          </a:bodyPr>
          <a:lstStyle/>
          <a:p>
            <a:pPr lvl="0" defTabSz="457200">
              <a:spcBef>
                <a:spcPct val="20000"/>
              </a:spcBef>
              <a:spcAft>
                <a:spcPts val="0"/>
              </a:spcAft>
            </a:pPr>
            <a:r>
              <a:rPr lang="en-US" sz="1400" dirty="0">
                <a:solidFill>
                  <a:prstClr val="black"/>
                </a:solidFill>
                <a:latin typeface="Sanserif"/>
                <a:cs typeface="+mn-cs"/>
              </a:rPr>
              <a:t>Today, increasing numbers of Americans are getting their news online. Indeed, between 2016 and 2017 alone, the gap between those who often got news on television and those who got news online shrunk from 19 percent to 7 percent. </a:t>
            </a:r>
          </a:p>
        </p:txBody>
      </p:sp>
      <p:sp>
        <p:nvSpPr>
          <p:cNvPr id="15" name="Text Placeholder 4"/>
          <p:cNvSpPr>
            <a:spLocks noGrp="1"/>
          </p:cNvSpPr>
          <p:nvPr>
            <p:ph type="body"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16" name="Text Placeholder 5"/>
          <p:cNvSpPr>
            <a:spLocks noGrp="1"/>
          </p:cNvSpPr>
          <p:nvPr>
            <p:ph type="body" sz="quarter" idx="19"/>
          </p:nvPr>
        </p:nvSpPr>
        <p:spPr>
          <a:xfrm>
            <a:off x="1666792" y="6681999"/>
            <a:ext cx="6959620" cy="176001"/>
          </a:xfrm>
        </p:spPr>
        <p:txBody>
          <a:bodyPr/>
          <a:lstStyle/>
          <a:p>
            <a:pPr lvl="0"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Pew Research Center.</a:t>
            </a:r>
          </a:p>
        </p:txBody>
      </p:sp>
      <p:sp>
        <p:nvSpPr>
          <p:cNvPr id="10" name="Slide Number Placeholder 6"/>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393347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93920"/>
            <a:ext cx="7696200" cy="687360"/>
          </a:xfrm>
        </p:spPr>
        <p:txBody>
          <a:bodyPr>
            <a:noAutofit/>
          </a:bodyPr>
          <a:lstStyle/>
          <a:p>
            <a:r>
              <a:rPr lang="en-US" sz="2400" b="1" dirty="0">
                <a:solidFill>
                  <a:srgbClr val="C30C20"/>
                </a:solidFill>
                <a:latin typeface="Sanserif"/>
                <a:cs typeface="+mj-cs"/>
              </a:rPr>
              <a:t>Figure 10.4 </a:t>
            </a:r>
            <a:r>
              <a:rPr lang="en-US" sz="2400" b="1" dirty="0">
                <a:solidFill>
                  <a:prstClr val="black"/>
                </a:solidFill>
                <a:latin typeface="Sanserif"/>
                <a:cs typeface="+mj-cs"/>
              </a:rPr>
              <a:t>Where Americans Get Their News Varies by Age</a:t>
            </a:r>
            <a:endParaRPr lang="en-US" sz="2400" b="1" noProof="1">
              <a:latin typeface="Sanserif"/>
            </a:endParaRPr>
          </a:p>
        </p:txBody>
      </p:sp>
      <p:pic>
        <p:nvPicPr>
          <p:cNvPr id="9" name="Picture 2" descr="Bar graph shows percentage of each age group who get their news often on each platform.">
            <a:extLst>
              <a:ext uri="{FF2B5EF4-FFF2-40B4-BE49-F238E27FC236}">
                <a16:creationId xmlns:a16="http://schemas.microsoft.com/office/drawing/2014/main" id="{74862BDC-A2DC-402F-B036-E166758211BD}"/>
              </a:ext>
            </a:extLst>
          </p:cNvPr>
          <p:cNvPicPr>
            <a:picLocks noGrp="1" noChangeAspect="1"/>
          </p:cNvPicPr>
          <p:nvPr>
            <p:ph sz="quarter" idx="11"/>
          </p:nvPr>
        </p:nvPicPr>
        <p:blipFill rotWithShape="1">
          <a:blip r:embed="rId2" cstate="print">
            <a:extLst>
              <a:ext uri="{28A0092B-C50C-407E-A947-70E740481C1C}">
                <a14:useLocalDpi xmlns:a14="http://schemas.microsoft.com/office/drawing/2010/main" val="0"/>
              </a:ext>
            </a:extLst>
          </a:blip>
          <a:srcRect t="-16072" b="-16072"/>
          <a:stretch/>
        </p:blipFill>
        <p:spPr>
          <a:xfrm>
            <a:off x="1066800" y="266400"/>
            <a:ext cx="7086600" cy="5037120"/>
          </a:xfrm>
        </p:spPr>
      </p:pic>
      <p:sp>
        <p:nvSpPr>
          <p:cNvPr id="15" name="Text Placeholder 3"/>
          <p:cNvSpPr>
            <a:spLocks noGrp="1"/>
          </p:cNvSpPr>
          <p:nvPr>
            <p:ph type="body" sz="quarter" idx="4294967295"/>
          </p:nvPr>
        </p:nvSpPr>
        <p:spPr>
          <a:xfrm>
            <a:off x="3369600" y="6400800"/>
            <a:ext cx="2404800" cy="190800"/>
          </a:xfrm>
        </p:spPr>
        <p:txBody>
          <a:bodyPr anchor="ctr">
            <a:noAutofit/>
          </a:bodyPr>
          <a:lstStyle/>
          <a:p>
            <a:pPr algn="ctr"/>
            <a:r>
              <a:rPr lang="en-US" sz="900" noProof="1">
                <a:latin typeface="Sanserif"/>
                <a:hlinkClick r:id="rId3" action="ppaction://hlinksldjump"/>
              </a:rPr>
              <a:t>Access the text alternative for slide images.</a:t>
            </a:r>
            <a:endParaRPr lang="en-US" sz="900" noProof="1">
              <a:latin typeface="Sanserif"/>
            </a:endParaRPr>
          </a:p>
        </p:txBody>
      </p:sp>
      <p:sp>
        <p:nvSpPr>
          <p:cNvPr id="16" name="Text Placeholder 4"/>
          <p:cNvSpPr>
            <a:spLocks noGrp="1"/>
          </p:cNvSpPr>
          <p:nvPr>
            <p:ph type="body" sz="quarter" idx="19"/>
          </p:nvPr>
        </p:nvSpPr>
        <p:spPr>
          <a:xfrm>
            <a:off x="1693800" y="6682000"/>
            <a:ext cx="6932612" cy="190800"/>
          </a:xfrm>
        </p:spPr>
        <p:txBody>
          <a:bodyPr/>
          <a:lstStyle/>
          <a:p>
            <a:pPr lvl="0"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Pew Research Center.</a:t>
            </a:r>
          </a:p>
        </p:txBody>
      </p:sp>
      <p:sp>
        <p:nvSpPr>
          <p:cNvPr id="10" name="Slide Number Placeholder 5"/>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291090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Media Consolidation</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bIns="0">
            <a:normAutofit/>
          </a:bodyPr>
          <a:lstStyle/>
          <a:p>
            <a:pPr lvl="0" defTabSz="457200">
              <a:spcBef>
                <a:spcPts val="2400"/>
              </a:spcBef>
              <a:spcAft>
                <a:spcPts val="0"/>
              </a:spcAft>
            </a:pPr>
            <a:r>
              <a:rPr lang="en-US" altLang="en-US" dirty="0">
                <a:solidFill>
                  <a:prstClr val="black"/>
                </a:solidFill>
                <a:latin typeface="Sanserif"/>
                <a:cs typeface="+mn-cs"/>
              </a:rPr>
              <a:t>Increasingly, corporations seek to be universal providers of all our digital needs, and </a:t>
            </a:r>
            <a:r>
              <a:rPr lang="en-US" altLang="en-US" b="1" dirty="0">
                <a:solidFill>
                  <a:prstClr val="black"/>
                </a:solidFill>
                <a:latin typeface="Sanserif"/>
                <a:cs typeface="+mn-cs"/>
              </a:rPr>
              <a:t>consolidation</a:t>
            </a:r>
            <a:r>
              <a:rPr lang="en-US" altLang="en-US" dirty="0">
                <a:solidFill>
                  <a:prstClr val="black"/>
                </a:solidFill>
                <a:latin typeface="Sanserif"/>
                <a:cs typeface="+mn-cs"/>
              </a:rPr>
              <a:t> occurs—where large</a:t>
            </a:r>
            <a:r>
              <a:rPr lang="en-US" altLang="en-US" baseline="0" dirty="0">
                <a:solidFill>
                  <a:prstClr val="black"/>
                </a:solidFill>
                <a:latin typeface="Sanserif"/>
                <a:cs typeface="+mn-cs"/>
              </a:rPr>
              <a:t> </a:t>
            </a:r>
            <a:r>
              <a:rPr lang="en-US" altLang="en-US" dirty="0">
                <a:solidFill>
                  <a:prstClr val="black"/>
                </a:solidFill>
                <a:latin typeface="Sanserif"/>
                <a:cs typeface="+mn-cs"/>
              </a:rPr>
              <a:t>corporations buy smaller ones and there are fewer and fewer companies’ products available.</a:t>
            </a:r>
          </a:p>
          <a:p>
            <a:pPr lvl="0" defTabSz="457200">
              <a:spcBef>
                <a:spcPts val="2400"/>
              </a:spcBef>
              <a:spcAft>
                <a:spcPts val="0"/>
              </a:spcAft>
            </a:pPr>
            <a:r>
              <a:rPr lang="en-US" altLang="en-US" dirty="0">
                <a:solidFill>
                  <a:prstClr val="black"/>
                </a:solidFill>
                <a:latin typeface="Sanserif"/>
                <a:cs typeface="+mn-cs"/>
              </a:rPr>
              <a:t>Critics fear this will stifle the number of alternative viewpoints presented to the American public.</a:t>
            </a:r>
          </a:p>
          <a:p>
            <a:pPr marL="290513" lvl="1" indent="-285750" defTabSz="457200">
              <a:spcBef>
                <a:spcPct val="20000"/>
              </a:spcBef>
              <a:spcAft>
                <a:spcPts val="0"/>
              </a:spcAft>
            </a:pPr>
            <a:r>
              <a:rPr lang="en-US" altLang="en-US" dirty="0">
                <a:solidFill>
                  <a:prstClr val="black"/>
                </a:solidFill>
                <a:latin typeface="Sanserif"/>
                <a:cs typeface="+mn-cs"/>
              </a:rPr>
              <a:t>Media consolidation, however, is countered by the proliferation of media sources.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3428474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15840"/>
            <a:ext cx="8460000" cy="518160"/>
          </a:xfrm>
        </p:spPr>
        <p:txBody>
          <a:bodyPr>
            <a:normAutofit/>
          </a:bodyPr>
          <a:lstStyle/>
          <a:p>
            <a:r>
              <a:rPr lang="en-US" sz="2400" b="1" dirty="0">
                <a:solidFill>
                  <a:srgbClr val="C30C20"/>
                </a:solidFill>
                <a:latin typeface="Sanserif"/>
                <a:cs typeface="+mj-cs"/>
              </a:rPr>
              <a:t>Figure 10.5 </a:t>
            </a:r>
            <a:r>
              <a:rPr lang="en-US" sz="2400" b="1" dirty="0">
                <a:solidFill>
                  <a:prstClr val="black"/>
                </a:solidFill>
                <a:latin typeface="Sanserif"/>
                <a:cs typeface="+mj-cs"/>
              </a:rPr>
              <a:t>Media Consolidation</a:t>
            </a:r>
            <a:endParaRPr lang="en-US" sz="2400" b="1" noProof="1">
              <a:latin typeface="Sanserif"/>
            </a:endParaRPr>
          </a:p>
        </p:txBody>
      </p:sp>
      <p:pic>
        <p:nvPicPr>
          <p:cNvPr id="6" name="Picture 2">
            <a:extLst>
              <a:ext uri="{FF2B5EF4-FFF2-40B4-BE49-F238E27FC236}">
                <a16:creationId xmlns:a16="http://schemas.microsoft.com/office/drawing/2014/main" id="{F3980D48-5B96-415C-AA9F-67F660C498FC}"/>
              </a:ext>
              <a:ext uri="{C183D7F6-B498-43B3-948B-1728B52AA6E4}">
                <adec:decorative xmlns:adec="http://schemas.microsoft.com/office/drawing/2017/decorative" xmlns="" val="1"/>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15139" y="1212385"/>
            <a:ext cx="8486741" cy="3283415"/>
          </a:xfrm>
        </p:spPr>
      </p:pic>
      <p:sp>
        <p:nvSpPr>
          <p:cNvPr id="11" name="Content Placeholder 3"/>
          <p:cNvSpPr>
            <a:spLocks noGrp="1"/>
          </p:cNvSpPr>
          <p:nvPr>
            <p:ph sz="quarter" idx="14"/>
          </p:nvPr>
        </p:nvSpPr>
        <p:spPr>
          <a:xfrm>
            <a:off x="2507416" y="5509260"/>
            <a:ext cx="4381296" cy="746760"/>
          </a:xfrm>
        </p:spPr>
        <p:txBody>
          <a:bodyPr lIns="0" tIns="0" rIns="0" bIns="0">
            <a:noAutofit/>
          </a:bodyPr>
          <a:lstStyle/>
          <a:p>
            <a:pPr lvl="0" defTabSz="457200">
              <a:spcBef>
                <a:spcPct val="20000"/>
              </a:spcBef>
              <a:spcAft>
                <a:spcPts val="0"/>
              </a:spcAft>
            </a:pPr>
            <a:r>
              <a:rPr lang="en-US" sz="1400" dirty="0">
                <a:solidFill>
                  <a:prstClr val="black"/>
                </a:solidFill>
                <a:latin typeface="Sanserif"/>
                <a:cs typeface="+mn-cs"/>
              </a:rPr>
              <a:t>The number of corporations that bring the majority of news to Americans has shrunk significantly in the past 35 years. </a:t>
            </a:r>
          </a:p>
        </p:txBody>
      </p:sp>
      <p:sp>
        <p:nvSpPr>
          <p:cNvPr id="10" name="Slide Number Placeholder 4"/>
          <p:cNvSpPr>
            <a:spLocks noGrp="1"/>
          </p:cNvSpPr>
          <p:nvPr>
            <p:ph type="sldNum" sz="quarter" idx="10"/>
          </p:nvPr>
        </p:nvSpPr>
        <p:spPr/>
        <p:txBody>
          <a:bodyPr/>
          <a:lstStyle/>
          <a:p>
            <a:fld id="{68151E55-6873-49E2-B8D5-2F265E6F1973}" type="slidenum">
              <a:rPr lang="en-US" smtClean="0">
                <a:latin typeface="Sanserif"/>
              </a:rPr>
              <a:pPr/>
              <a:t>27</a:t>
            </a:fld>
            <a:endParaRPr lang="en-US" dirty="0">
              <a:latin typeface="Sanserif"/>
            </a:endParaRPr>
          </a:p>
        </p:txBody>
      </p:sp>
    </p:spTree>
    <p:extLst>
      <p:ext uri="{BB962C8B-B14F-4D97-AF65-F5344CB8AC3E}">
        <p14:creationId xmlns:p14="http://schemas.microsoft.com/office/powerpoint/2010/main" val="9797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9200" y="283029"/>
            <a:ext cx="6629400" cy="1143000"/>
          </a:xfrm>
        </p:spPr>
        <p:txBody>
          <a:bodyPr>
            <a:noAutofit/>
          </a:bodyPr>
          <a:lstStyle/>
          <a:p>
            <a:r>
              <a:rPr lang="en-US" altLang="en-US" dirty="0">
                <a:solidFill>
                  <a:srgbClr val="C30C20"/>
                </a:solidFill>
                <a:latin typeface="Sanserif"/>
                <a:cs typeface="+mj-cs"/>
              </a:rPr>
              <a:t>The Proliferation of News Sources and Greater Scrutiny</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Rise of cable television and then commercial satellite networks led to the establishment of many new, </a:t>
            </a:r>
            <a:r>
              <a:rPr lang="en-US" altLang="en-US" dirty="0" err="1">
                <a:solidFill>
                  <a:prstClr val="black"/>
                </a:solidFill>
                <a:latin typeface="Sanserif"/>
                <a:cs typeface="+mn-cs"/>
              </a:rPr>
              <a:t>nonbroadcast</a:t>
            </a:r>
            <a:r>
              <a:rPr lang="en-US" altLang="en-US" dirty="0">
                <a:solidFill>
                  <a:prstClr val="black"/>
                </a:solidFill>
                <a:latin typeface="Sanserif"/>
                <a:cs typeface="+mn-cs"/>
              </a:rPr>
              <a:t> networks</a:t>
            </a:r>
            <a:r>
              <a:rPr lang="en-US" altLang="en-US" baseline="0" dirty="0">
                <a:solidFill>
                  <a:prstClr val="black"/>
                </a:solidFill>
                <a:latin typeface="Sanserif"/>
                <a:cs typeface="+mn-cs"/>
              </a:rPr>
              <a:t> </a:t>
            </a:r>
            <a:r>
              <a:rPr lang="en-US" altLang="en-US" dirty="0">
                <a:solidFill>
                  <a:prstClr val="black"/>
                </a:solidFill>
                <a:latin typeface="Sanserif"/>
                <a:cs typeface="+mn-cs"/>
              </a:rPr>
              <a:t>from which Americans could get their news.</a:t>
            </a:r>
          </a:p>
          <a:p>
            <a:pPr lvl="0" defTabSz="457200">
              <a:spcBef>
                <a:spcPts val="2400"/>
              </a:spcBef>
              <a:spcAft>
                <a:spcPts val="0"/>
              </a:spcAft>
            </a:pPr>
            <a:r>
              <a:rPr lang="en-US" altLang="en-US" dirty="0">
                <a:solidFill>
                  <a:prstClr val="black"/>
                </a:solidFill>
                <a:latin typeface="Sanserif"/>
                <a:cs typeface="+mn-cs"/>
              </a:rPr>
              <a:t>Then in the 1990s, another technological revolution created profoundly more diverse sources of news and information—the</a:t>
            </a:r>
            <a:r>
              <a:rPr lang="en-US" altLang="en-US" baseline="0" dirty="0">
                <a:solidFill>
                  <a:prstClr val="black"/>
                </a:solidFill>
                <a:latin typeface="Sanserif"/>
                <a:cs typeface="+mn-cs"/>
              </a:rPr>
              <a:t> </a:t>
            </a:r>
            <a:r>
              <a:rPr lang="en-US" altLang="en-US" dirty="0">
                <a:solidFill>
                  <a:prstClr val="black"/>
                </a:solidFill>
                <a:latin typeface="Sanserif"/>
                <a:cs typeface="+mn-cs"/>
              </a:rPr>
              <a:t>Internet.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264155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Cell-Phone Watchdogs</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Rise of cable stations and the Internet have fundamentally changed politics.</a:t>
            </a:r>
          </a:p>
          <a:p>
            <a:pPr marL="290513" lvl="1" indent="-285750" defTabSz="457200">
              <a:spcBef>
                <a:spcPct val="20000"/>
              </a:spcBef>
              <a:spcAft>
                <a:spcPts val="0"/>
              </a:spcAft>
            </a:pPr>
            <a:r>
              <a:rPr lang="en-US" altLang="en-US" dirty="0">
                <a:solidFill>
                  <a:prstClr val="black"/>
                </a:solidFill>
                <a:latin typeface="Sanserif"/>
                <a:cs typeface="+mn-cs"/>
              </a:rPr>
              <a:t>Increased number of sources for news also increased scrutiny of government officials and public policy.</a:t>
            </a:r>
          </a:p>
          <a:p>
            <a:pPr marL="290513" lvl="1" indent="-285750" defTabSz="457200">
              <a:spcBef>
                <a:spcPct val="20000"/>
              </a:spcBef>
              <a:spcAft>
                <a:spcPts val="0"/>
              </a:spcAft>
            </a:pPr>
            <a:r>
              <a:rPr lang="en-US" altLang="en-US" dirty="0">
                <a:solidFill>
                  <a:prstClr val="black"/>
                </a:solidFill>
                <a:latin typeface="Sanserif"/>
                <a:cs typeface="+mn-cs"/>
              </a:rPr>
              <a:t>Ever-present cell phone video camera means a politician’s every move may be recorded and shared.</a:t>
            </a:r>
          </a:p>
          <a:p>
            <a:pPr marL="290513" lvl="1" indent="-285750" defTabSz="457200">
              <a:spcBef>
                <a:spcPct val="20000"/>
              </a:spcBef>
              <a:spcAft>
                <a:spcPts val="0"/>
              </a:spcAft>
            </a:pPr>
            <a:r>
              <a:rPr lang="en-US" altLang="en-US" dirty="0">
                <a:solidFill>
                  <a:prstClr val="black"/>
                </a:solidFill>
                <a:latin typeface="Sanserif"/>
                <a:cs typeface="+mn-cs"/>
              </a:rPr>
              <a:t>Smartphones have also increased consumption of short form and long form news.</a:t>
            </a:r>
          </a:p>
          <a:p>
            <a:pPr lvl="0" defTabSz="457200">
              <a:spcBef>
                <a:spcPts val="2400"/>
              </a:spcBef>
              <a:spcAft>
                <a:spcPts val="0"/>
              </a:spcAft>
            </a:pPr>
            <a:r>
              <a:rPr lang="en-US" dirty="0">
                <a:solidFill>
                  <a:prstClr val="black"/>
                </a:solidFill>
                <a:latin typeface="Sanserif"/>
                <a:cs typeface="+mn-cs"/>
              </a:rPr>
              <a:t>Timeframe of “news” has also been affected by the insatiable 24-hour news cycle.</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260840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76200"/>
            <a:ext cx="8458200" cy="1265584"/>
          </a:xfrm>
        </p:spPr>
        <p:txBody>
          <a:bodyPr>
            <a:noAutofit/>
          </a:bodyPr>
          <a:lstStyle/>
          <a:p>
            <a:r>
              <a:rPr lang="en-US" altLang="en-US" dirty="0">
                <a:solidFill>
                  <a:srgbClr val="C30C20"/>
                </a:solidFill>
                <a:latin typeface="Sanserif"/>
                <a:cs typeface="+mj-cs"/>
              </a:rPr>
              <a:t>The Modern Media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Media exist in various forms today.</a:t>
            </a:r>
          </a:p>
          <a:p>
            <a:pPr marL="290513" lvl="1" indent="-285750" defTabSz="457200">
              <a:spcBef>
                <a:spcPct val="20000"/>
              </a:spcBef>
              <a:spcAft>
                <a:spcPts val="0"/>
              </a:spcAft>
            </a:pPr>
            <a:r>
              <a:rPr lang="en-US" altLang="en-US" dirty="0">
                <a:solidFill>
                  <a:prstClr val="black"/>
                </a:solidFill>
                <a:latin typeface="Sanserif"/>
                <a:cs typeface="+mn-cs"/>
              </a:rPr>
              <a:t>Print media such as newspapers and magazines.</a:t>
            </a:r>
          </a:p>
          <a:p>
            <a:pPr marL="290513" lvl="1" indent="-285750" defTabSz="457200">
              <a:spcBef>
                <a:spcPct val="20000"/>
              </a:spcBef>
              <a:spcAft>
                <a:spcPts val="0"/>
              </a:spcAft>
            </a:pPr>
            <a:r>
              <a:rPr lang="en-US" altLang="en-US" dirty="0">
                <a:solidFill>
                  <a:prstClr val="black"/>
                </a:solidFill>
                <a:latin typeface="Sanserif"/>
                <a:cs typeface="+mn-cs"/>
              </a:rPr>
              <a:t>Electronic media, which traditionally means radio and television.</a:t>
            </a:r>
          </a:p>
          <a:p>
            <a:pPr marL="290513" lvl="1" indent="-285750" defTabSz="457200">
              <a:spcBef>
                <a:spcPct val="20000"/>
              </a:spcBef>
              <a:spcAft>
                <a:spcPts val="0"/>
              </a:spcAft>
            </a:pPr>
            <a:r>
              <a:rPr lang="en-US" altLang="en-US" b="1" dirty="0">
                <a:solidFill>
                  <a:prstClr val="black"/>
                </a:solidFill>
                <a:latin typeface="Sanserif"/>
                <a:cs typeface="+mn-cs"/>
              </a:rPr>
              <a:t>New media</a:t>
            </a:r>
            <a:r>
              <a:rPr lang="en-US" altLang="en-US" dirty="0">
                <a:solidFill>
                  <a:prstClr val="black"/>
                </a:solidFill>
                <a:latin typeface="Sanserif"/>
                <a:cs typeface="+mn-cs"/>
              </a:rPr>
              <a:t>: sources of information including websites, blogs, social networking sites, photo- and video-sharing platforms, and apps—and the cellular and satellite technologies that facilitate their use.</a:t>
            </a:r>
          </a:p>
          <a:p>
            <a:pPr lvl="0" defTabSz="457200">
              <a:spcBef>
                <a:spcPts val="2400"/>
              </a:spcBef>
              <a:spcAft>
                <a:spcPts val="0"/>
              </a:spcAft>
            </a:pPr>
            <a:r>
              <a:rPr lang="en-US" altLang="en-US" dirty="0">
                <a:solidFill>
                  <a:prstClr val="black"/>
                </a:solidFill>
                <a:latin typeface="Sanserif"/>
                <a:cs typeface="+mn-cs"/>
              </a:rPr>
              <a:t>Today’s media consumers must exercise a high level of caution when reading, listening, and viewing.</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Blogs: The New Penny Papers?</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Blogs have become an important component of how individuals communicate and convey information, and how media outlets keep us informed.</a:t>
            </a:r>
          </a:p>
          <a:p>
            <a:pPr lvl="0" defTabSz="457200">
              <a:spcBef>
                <a:spcPts val="2400"/>
              </a:spcBef>
              <a:spcAft>
                <a:spcPts val="0"/>
              </a:spcAft>
            </a:pPr>
            <a:r>
              <a:rPr lang="en-US" dirty="0">
                <a:solidFill>
                  <a:prstClr val="black"/>
                </a:solidFill>
                <a:latin typeface="Sanserif"/>
                <a:cs typeface="+mn-cs"/>
              </a:rPr>
              <a:t>Often blogs are more subjective, and their authors are less likely to adhere to professional journalism standards.</a:t>
            </a:r>
          </a:p>
          <a:p>
            <a:pPr lvl="0" defTabSz="457200">
              <a:spcBef>
                <a:spcPts val="2400"/>
              </a:spcBef>
              <a:spcAft>
                <a:spcPts val="0"/>
              </a:spcAft>
            </a:pPr>
            <a:r>
              <a:rPr lang="en-US" dirty="0">
                <a:solidFill>
                  <a:prstClr val="black"/>
                </a:solidFill>
                <a:latin typeface="Sanserif"/>
                <a:cs typeface="+mn-cs"/>
              </a:rPr>
              <a:t>Blogs are playing an increasingly important role in shaping the agenda of the traditional media establishment.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160194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Biased Media?</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Media critics today are everywhere.</a:t>
            </a:r>
          </a:p>
          <a:p>
            <a:pPr lvl="0" defTabSz="457200">
              <a:spcBef>
                <a:spcPts val="2400"/>
              </a:spcBef>
              <a:spcAft>
                <a:spcPts val="0"/>
              </a:spcAft>
            </a:pPr>
            <a:r>
              <a:rPr lang="en-US" altLang="en-US" dirty="0">
                <a:solidFill>
                  <a:prstClr val="black"/>
                </a:solidFill>
                <a:latin typeface="Sanserif"/>
                <a:cs typeface="+mn-cs"/>
              </a:rPr>
              <a:t>All of them claim that both print and electronic media exhibit bias in their reporting, in their selection of what issues to cover, and in favoring one side of an issue (or one politician) over another.</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3505125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The Question of Ideological Bias</a:t>
            </a:r>
            <a:endParaRPr lang="en-US" b="0" noProof="1">
              <a:latin typeface="Sanserif"/>
            </a:endParaRPr>
          </a:p>
        </p:txBody>
      </p:sp>
      <p:sp>
        <p:nvSpPr>
          <p:cNvPr id="9" name="Content Placeholder 2"/>
          <p:cNvSpPr>
            <a:spLocks noGrp="1"/>
          </p:cNvSpPr>
          <p:nvPr>
            <p:ph sz="quarter" idx="20"/>
          </p:nvPr>
        </p:nvSpPr>
        <p:spPr>
          <a:xfrm>
            <a:off x="342900" y="1524000"/>
            <a:ext cx="83439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Long-standing complaint is that the media—particularly big-city papers—evidence a liberal bias.</a:t>
            </a:r>
          </a:p>
          <a:p>
            <a:pPr lvl="0" defTabSz="457200">
              <a:spcBef>
                <a:spcPts val="2400"/>
              </a:spcBef>
              <a:spcAft>
                <a:spcPts val="0"/>
              </a:spcAft>
            </a:pPr>
            <a:r>
              <a:rPr lang="en-US" dirty="0">
                <a:solidFill>
                  <a:prstClr val="black"/>
                </a:solidFill>
                <a:latin typeface="Sanserif"/>
                <a:cs typeface="+mn-cs"/>
              </a:rPr>
              <a:t>In recent years, greater attention has been paid to the role that the “conservative media” plays in shaping U.S. politics.</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Studies conducted by various political scientists refute the idea that journalists’ personal viewpoints tinge the content of the</a:t>
            </a:r>
            <a:r>
              <a:rPr lang="en-US" altLang="en-US" baseline="0" dirty="0">
                <a:solidFill>
                  <a:prstClr val="black"/>
                </a:solidFill>
                <a:latin typeface="Sanserif"/>
                <a:cs typeface="+mn-cs"/>
              </a:rPr>
              <a:t> </a:t>
            </a:r>
            <a:r>
              <a:rPr lang="en-US" altLang="en-US" dirty="0">
                <a:solidFill>
                  <a:prstClr val="black"/>
                </a:solidFill>
                <a:latin typeface="Sanserif"/>
                <a:cs typeface="+mn-cs"/>
              </a:rPr>
              <a:t>news in a liberal way.</a:t>
            </a:r>
          </a:p>
          <a:p>
            <a:pPr marL="290513" lvl="1" indent="-285750" defTabSz="457200">
              <a:spcBef>
                <a:spcPct val="20000"/>
              </a:spcBef>
              <a:spcAft>
                <a:spcPts val="0"/>
              </a:spcAft>
            </a:pPr>
            <a:r>
              <a:rPr lang="en-US" altLang="en-US" dirty="0">
                <a:solidFill>
                  <a:prstClr val="black"/>
                </a:solidFill>
                <a:latin typeface="Sanserif"/>
                <a:cs typeface="+mn-cs"/>
              </a:rPr>
              <a:t>New stories take the form of a debate.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228757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The Issue of Corporate Bias</a:t>
            </a:r>
            <a:endParaRPr lang="en-US" b="0"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Media critics also argue that another form of bias has emerged, corporate bias—and the desire to attract, keep, and please an</a:t>
            </a:r>
            <a:r>
              <a:rPr lang="en-US" baseline="0" dirty="0">
                <a:solidFill>
                  <a:prstClr val="black"/>
                </a:solidFill>
                <a:latin typeface="Sanserif"/>
                <a:cs typeface="+mn-cs"/>
              </a:rPr>
              <a:t> </a:t>
            </a:r>
            <a:r>
              <a:rPr lang="en-US" dirty="0">
                <a:solidFill>
                  <a:prstClr val="black"/>
                </a:solidFill>
                <a:latin typeface="Sanserif"/>
                <a:cs typeface="+mn-cs"/>
              </a:rPr>
              <a:t>audience—and that it produces skewed programming.</a:t>
            </a:r>
          </a:p>
          <a:p>
            <a:pPr lvl="0" defTabSz="457200">
              <a:spcBef>
                <a:spcPts val="2400"/>
              </a:spcBef>
              <a:spcAft>
                <a:spcPts val="0"/>
              </a:spcAft>
            </a:pPr>
            <a:r>
              <a:rPr lang="en-US" dirty="0">
                <a:solidFill>
                  <a:prstClr val="black"/>
                </a:solidFill>
                <a:latin typeface="Sanserif"/>
                <a:cs typeface="+mn-cs"/>
              </a:rPr>
              <a:t>There is no doubt that profits influence the media to cover the kinds of stories that we want.</a:t>
            </a:r>
          </a:p>
          <a:p>
            <a:pPr marL="290513" lvl="1" indent="-285750" defTabSz="457200">
              <a:spcBef>
                <a:spcPct val="20000"/>
              </a:spcBef>
              <a:spcAft>
                <a:spcPts val="0"/>
              </a:spcAft>
            </a:pPr>
            <a:r>
              <a:rPr lang="en-US" dirty="0">
                <a:solidFill>
                  <a:prstClr val="black"/>
                </a:solidFill>
                <a:latin typeface="Sanserif"/>
                <a:cs typeface="+mn-cs"/>
              </a:rPr>
              <a:t>“If it bleeds, it leads.”</a:t>
            </a:r>
          </a:p>
          <a:p>
            <a:pPr marL="290513" lvl="1" indent="-285750" defTabSz="457200">
              <a:spcBef>
                <a:spcPct val="20000"/>
              </a:spcBef>
              <a:spcAft>
                <a:spcPts val="0"/>
              </a:spcAft>
            </a:pPr>
            <a:r>
              <a:rPr lang="en-US" dirty="0">
                <a:solidFill>
                  <a:prstClr val="black"/>
                </a:solidFill>
                <a:latin typeface="Sanserif"/>
                <a:cs typeface="+mn-cs"/>
              </a:rPr>
              <a:t>Fires; political, sports, and sex scandals; and celebrity-heavy news are powerful audience attractors.</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405099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200" y="198784"/>
            <a:ext cx="5105400" cy="1143000"/>
          </a:xfrm>
        </p:spPr>
        <p:txBody>
          <a:bodyPr>
            <a:noAutofit/>
          </a:bodyPr>
          <a:lstStyle/>
          <a:p>
            <a:r>
              <a:rPr lang="en-US" altLang="en-US" dirty="0">
                <a:solidFill>
                  <a:srgbClr val="C30C20"/>
                </a:solidFill>
                <a:latin typeface="Sanserif"/>
                <a:cs typeface="+mj-cs"/>
              </a:rPr>
              <a:t>Regulation of the Media: Is It Necessary?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342900" y="1524000"/>
            <a:ext cx="81915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Government regulates radio and TV stations through the Federal Communications Commission (FCC).</a:t>
            </a:r>
          </a:p>
          <a:p>
            <a:pPr marL="290513" lvl="1" indent="-285750" defTabSz="457200">
              <a:spcBef>
                <a:spcPct val="20000"/>
              </a:spcBef>
              <a:spcAft>
                <a:spcPts val="0"/>
              </a:spcAft>
            </a:pPr>
            <a:r>
              <a:rPr lang="en-US" altLang="en-US" dirty="0">
                <a:solidFill>
                  <a:prstClr val="black"/>
                </a:solidFill>
                <a:latin typeface="Sanserif"/>
                <a:cs typeface="+mn-cs"/>
              </a:rPr>
              <a:t>Most of the FCC’s rules concern ownership—the number of outlets a network may own.</a:t>
            </a:r>
          </a:p>
          <a:p>
            <a:pPr marL="290513" lvl="1" indent="-285750" defTabSz="457200">
              <a:spcBef>
                <a:spcPct val="20000"/>
              </a:spcBef>
              <a:spcAft>
                <a:spcPts val="0"/>
              </a:spcAft>
            </a:pPr>
            <a:r>
              <a:rPr lang="en-US" altLang="en-US" dirty="0">
                <a:solidFill>
                  <a:prstClr val="black"/>
                </a:solidFill>
                <a:latin typeface="Sanserif"/>
                <a:cs typeface="+mn-cs"/>
              </a:rPr>
              <a:t>Other regulations govern issues like the “decency” of content and how </a:t>
            </a:r>
            <a:r>
              <a:rPr lang="en-US" dirty="0">
                <a:solidFill>
                  <a:prstClr val="black"/>
                </a:solidFill>
                <a:latin typeface="Sanserif"/>
                <a:cs typeface="+mn-cs"/>
              </a:rPr>
              <a:t>media providers operate.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1909082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33600" y="198784"/>
            <a:ext cx="4800600" cy="1143000"/>
          </a:xfrm>
        </p:spPr>
        <p:txBody>
          <a:bodyPr>
            <a:noAutofit/>
          </a:bodyPr>
          <a:lstStyle/>
          <a:p>
            <a:r>
              <a:rPr lang="en-US" altLang="en-US" dirty="0">
                <a:solidFill>
                  <a:srgbClr val="C30C20"/>
                </a:solidFill>
                <a:latin typeface="Sanserif"/>
                <a:cs typeface="+mj-cs"/>
              </a:rPr>
              <a:t>Regulation of the Media: Is It Necessary?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115300" cy="4937760"/>
          </a:xfrm>
        </p:spPr>
        <p:txBody>
          <a:bodyPr rIns="0">
            <a:normAutofit/>
          </a:bodyPr>
          <a:lstStyle/>
          <a:p>
            <a:pPr lvl="0" defTabSz="457200">
              <a:spcBef>
                <a:spcPts val="2400"/>
              </a:spcBef>
              <a:spcAft>
                <a:spcPts val="0"/>
              </a:spcAft>
            </a:pPr>
            <a:r>
              <a:rPr lang="en-US" dirty="0">
                <a:solidFill>
                  <a:prstClr val="black"/>
                </a:solidFill>
                <a:latin typeface="Sanserif"/>
                <a:cs typeface="+mn-cs"/>
              </a:rPr>
              <a:t>Telecommunications Act of 1996 partly deregulated the industry.</a:t>
            </a:r>
          </a:p>
          <a:p>
            <a:pPr marL="290513" lvl="1" indent="-285750" defTabSz="457200">
              <a:spcBef>
                <a:spcPct val="20000"/>
              </a:spcBef>
              <a:spcAft>
                <a:spcPts val="0"/>
              </a:spcAft>
            </a:pPr>
            <a:r>
              <a:rPr lang="en-US" dirty="0">
                <a:solidFill>
                  <a:prstClr val="black"/>
                </a:solidFill>
                <a:latin typeface="Sanserif"/>
                <a:cs typeface="+mn-cs"/>
              </a:rPr>
              <a:t>Allowed competition in the industry but also introduced a sometimes-confusing array of consumer options and services.</a:t>
            </a:r>
          </a:p>
          <a:p>
            <a:pPr marL="290513" lvl="1" indent="-285750" defTabSz="457200">
              <a:spcBef>
                <a:spcPct val="20000"/>
              </a:spcBef>
              <a:spcAft>
                <a:spcPts val="0"/>
              </a:spcAft>
            </a:pPr>
            <a:r>
              <a:rPr lang="en-US" dirty="0">
                <a:solidFill>
                  <a:prstClr val="black"/>
                </a:solidFill>
                <a:latin typeface="Sanserif"/>
                <a:cs typeface="+mn-cs"/>
              </a:rPr>
              <a:t>Large corporate conglomerates have grown and decreased competition, leading to c</a:t>
            </a:r>
            <a:r>
              <a:rPr lang="en-US" altLang="en-US" dirty="0">
                <a:solidFill>
                  <a:prstClr val="black"/>
                </a:solidFill>
                <a:latin typeface="Sanserif"/>
                <a:cs typeface="+mn-cs"/>
              </a:rPr>
              <a:t>oncerns about unbiased </a:t>
            </a:r>
            <a:r>
              <a:rPr lang="en-US" dirty="0">
                <a:solidFill>
                  <a:prstClr val="black"/>
                </a:solidFill>
                <a:latin typeface="Sanserif"/>
                <a:cs typeface="+mn-cs"/>
              </a:rPr>
              <a:t>presentations of</a:t>
            </a:r>
            <a:r>
              <a:rPr lang="en-US" baseline="0" dirty="0">
                <a:solidFill>
                  <a:prstClr val="black"/>
                </a:solidFill>
                <a:latin typeface="Sanserif"/>
                <a:cs typeface="+mn-cs"/>
              </a:rPr>
              <a:t> </a:t>
            </a:r>
            <a:r>
              <a:rPr lang="en-US" dirty="0">
                <a:solidFill>
                  <a:prstClr val="black"/>
                </a:solidFill>
                <a:latin typeface="Sanserif"/>
                <a:cs typeface="+mn-cs"/>
              </a:rPr>
              <a:t>issues.</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291130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Review </a:t>
            </a:r>
            <a:r>
              <a:rPr lang="en-US" sz="1600" dirty="0">
                <a:solidFill>
                  <a:srgbClr val="C30C20"/>
                </a:solidFill>
                <a:latin typeface="Sanserif"/>
                <a:cs typeface="+mj-cs"/>
              </a:rPr>
              <a:t>1</a:t>
            </a:r>
            <a:endParaRPr lang="en-US" sz="1800" b="0" noProof="1">
              <a:latin typeface="Sanserif"/>
            </a:endParaRPr>
          </a:p>
        </p:txBody>
      </p:sp>
      <p:sp>
        <p:nvSpPr>
          <p:cNvPr id="9" name="Content Placeholder 2"/>
          <p:cNvSpPr>
            <a:spLocks noGrp="1"/>
          </p:cNvSpPr>
          <p:nvPr>
            <p:ph sz="quarter" idx="20"/>
          </p:nvPr>
        </p:nvSpPr>
        <p:spPr>
          <a:xfrm>
            <a:off x="342900" y="1524000"/>
            <a:ext cx="8039100" cy="5029200"/>
          </a:xfrm>
        </p:spPr>
        <p:txBody>
          <a:bodyPr rIns="0">
            <a:normAutofit/>
          </a:bodyPr>
          <a:lstStyle/>
          <a:p>
            <a:pPr lvl="0" defTabSz="457200">
              <a:spcBef>
                <a:spcPts val="2400"/>
              </a:spcBef>
              <a:spcAft>
                <a:spcPts val="0"/>
              </a:spcAft>
            </a:pPr>
            <a:r>
              <a:rPr lang="en-US" b="1" dirty="0">
                <a:solidFill>
                  <a:prstClr val="black"/>
                </a:solidFill>
                <a:latin typeface="Sanserif"/>
                <a:cs typeface="+mn-cs"/>
              </a:rPr>
              <a:t>Then</a:t>
            </a:r>
            <a:r>
              <a:rPr lang="en-US" dirty="0">
                <a:solidFill>
                  <a:prstClr val="black"/>
                </a:solidFill>
                <a:latin typeface="Sanserif"/>
                <a:cs typeface="+mn-cs"/>
              </a:rPr>
              <a:t>—The relationship between the media and consumers was one-way. </a:t>
            </a:r>
          </a:p>
          <a:p>
            <a:pPr lvl="0" defTabSz="457200">
              <a:spcBef>
                <a:spcPts val="2400"/>
              </a:spcBef>
              <a:spcAft>
                <a:spcPts val="0"/>
              </a:spcAft>
            </a:pPr>
            <a:r>
              <a:rPr lang="en-US" b="1" dirty="0">
                <a:solidFill>
                  <a:prstClr val="black"/>
                </a:solidFill>
                <a:latin typeface="Sanserif"/>
                <a:cs typeface="+mn-cs"/>
              </a:rPr>
              <a:t>Now</a:t>
            </a:r>
            <a:r>
              <a:rPr lang="en-US" dirty="0">
                <a:solidFill>
                  <a:prstClr val="black"/>
                </a:solidFill>
                <a:latin typeface="Sanserif"/>
                <a:cs typeface="+mn-cs"/>
              </a:rPr>
              <a:t>—Technology has created a two-way relationship between the media and consumers, involving the exchange of a</a:t>
            </a:r>
            <a:r>
              <a:rPr lang="en-US" baseline="0" dirty="0">
                <a:solidFill>
                  <a:prstClr val="black"/>
                </a:solidFill>
                <a:latin typeface="Sanserif"/>
                <a:cs typeface="+mn-cs"/>
              </a:rPr>
              <a:t> </a:t>
            </a:r>
            <a:r>
              <a:rPr lang="en-US" dirty="0">
                <a:solidFill>
                  <a:prstClr val="black"/>
                </a:solidFill>
                <a:latin typeface="Sanserif"/>
                <a:cs typeface="+mn-cs"/>
              </a:rPr>
              <a:t>seemingly limitless amount of information of varying quality, targeted to specific audiences. </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843289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Review </a:t>
            </a:r>
            <a:r>
              <a:rPr 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342900" y="1524000"/>
            <a:ext cx="8283512" cy="4937760"/>
          </a:xfrm>
        </p:spPr>
        <p:txBody>
          <a:bodyPr rIns="0">
            <a:normAutofit/>
          </a:bodyPr>
          <a:lstStyle/>
          <a:p>
            <a:pPr lvl="0" defTabSz="457200">
              <a:spcBef>
                <a:spcPts val="2400"/>
              </a:spcBef>
              <a:spcAft>
                <a:spcPts val="0"/>
              </a:spcAft>
            </a:pPr>
            <a:r>
              <a:rPr lang="en-US" b="1" dirty="0">
                <a:solidFill>
                  <a:prstClr val="black"/>
                </a:solidFill>
                <a:latin typeface="Sanserif"/>
                <a:cs typeface="+mn-cs"/>
              </a:rPr>
              <a:t>Next:</a:t>
            </a:r>
            <a:endParaRPr lang="en-US" dirty="0">
              <a:solidFill>
                <a:prstClr val="black"/>
              </a:solidFill>
              <a:latin typeface="Sanserif"/>
              <a:cs typeface="+mn-cs"/>
            </a:endParaRPr>
          </a:p>
          <a:p>
            <a:pPr marL="290513" lvl="1" indent="-285750" defTabSz="457200">
              <a:spcBef>
                <a:spcPct val="20000"/>
              </a:spcBef>
              <a:spcAft>
                <a:spcPts val="0"/>
              </a:spcAft>
            </a:pPr>
            <a:r>
              <a:rPr lang="en-US" sz="2600" dirty="0">
                <a:solidFill>
                  <a:prstClr val="black"/>
                </a:solidFill>
                <a:latin typeface="Sanserif"/>
                <a:cs typeface="+mn-cs"/>
              </a:rPr>
              <a:t>Will the abundance and the reach of the media overload people with information? </a:t>
            </a:r>
          </a:p>
          <a:p>
            <a:pPr marL="290513" lvl="1" indent="-285750" defTabSz="457200">
              <a:spcBef>
                <a:spcPct val="20000"/>
              </a:spcBef>
              <a:spcAft>
                <a:spcPts val="0"/>
              </a:spcAft>
            </a:pPr>
            <a:r>
              <a:rPr lang="en-US" sz="2600" dirty="0">
                <a:solidFill>
                  <a:prstClr val="black"/>
                </a:solidFill>
                <a:latin typeface="Sanserif"/>
                <a:cs typeface="+mn-cs"/>
              </a:rPr>
              <a:t>Will people select media sources that serve only to confirm their views? </a:t>
            </a:r>
          </a:p>
          <a:p>
            <a:pPr marL="290513" lvl="1" indent="-285750" defTabSz="457200">
              <a:spcBef>
                <a:spcPct val="20000"/>
              </a:spcBef>
              <a:spcAft>
                <a:spcPts val="0"/>
              </a:spcAft>
            </a:pPr>
            <a:r>
              <a:rPr lang="en-US" sz="2600" dirty="0">
                <a:solidFill>
                  <a:prstClr val="black"/>
                </a:solidFill>
                <a:latin typeface="Sanserif"/>
                <a:cs typeface="+mn-cs"/>
              </a:rPr>
              <a:t>Will new technologies continue to change the nature of the news business? </a:t>
            </a:r>
            <a:endParaRPr lang="en-US" sz="2600" b="1"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37</a:t>
            </a:fld>
            <a:endParaRPr lang="en-US" dirty="0">
              <a:latin typeface="Sanserif"/>
            </a:endParaRPr>
          </a:p>
        </p:txBody>
      </p:sp>
    </p:spTree>
    <p:extLst>
      <p:ext uri="{BB962C8B-B14F-4D97-AF65-F5344CB8AC3E}">
        <p14:creationId xmlns:p14="http://schemas.microsoft.com/office/powerpoint/2010/main" val="3859792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hidden="1">
            <a:extLst>
              <a:ext uri="{FF2B5EF4-FFF2-40B4-BE49-F238E27FC236}">
                <a16:creationId xmlns:a16="http://schemas.microsoft.com/office/drawing/2014/main" id="{5CAC6A38-AA5F-4353-B02E-9D28673FB29C}"/>
              </a:ext>
            </a:extLst>
          </p:cNvPr>
          <p:cNvSpPr>
            <a:spLocks noGrp="1"/>
          </p:cNvSpPr>
          <p:nvPr>
            <p:ph type="title"/>
          </p:nvPr>
        </p:nvSpPr>
        <p:spPr/>
        <p:txBody>
          <a:bodyPr/>
          <a:lstStyle/>
          <a:p>
            <a:r>
              <a:rPr lang="en-US" sz="1800" dirty="0">
                <a:solidFill>
                  <a:srgbClr val="000000"/>
                </a:solidFill>
                <a:latin typeface="Sanserif"/>
              </a:rPr>
              <a:t>End of Main Content</a:t>
            </a:r>
            <a:endParaRPr lang="en-IN" sz="1800" dirty="0">
              <a:latin typeface="Sanserif"/>
            </a:endParaRPr>
          </a:p>
        </p:txBody>
      </p:sp>
      <p:sp>
        <p:nvSpPr>
          <p:cNvPr id="4" name="Text Placeholder 2">
            <a:extLst>
              <a:ext uri="{FF2B5EF4-FFF2-40B4-BE49-F238E27FC236}">
                <a16:creationId xmlns:a16="http://schemas.microsoft.com/office/drawing/2014/main" id="{AF3B9124-F3F4-4950-B38B-34AD52D6647B}"/>
              </a:ext>
            </a:extLst>
          </p:cNvPr>
          <p:cNvSpPr txBox="1">
            <a:spLocks/>
          </p:cNvSpPr>
          <p:nvPr/>
        </p:nvSpPr>
        <p:spPr>
          <a:xfrm>
            <a:off x="0" y="6477000"/>
            <a:ext cx="9144000" cy="384175"/>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buFont typeface="Arial" panose="020B0604020202020204" pitchFamily="34" charset="0"/>
              <a:buNone/>
              <a:defRPr/>
            </a:pPr>
            <a:r>
              <a:rPr lang="en-US" sz="800"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1874966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09800"/>
            <a:ext cx="8001000" cy="1219200"/>
          </a:xfrm>
        </p:spPr>
        <p:txBody>
          <a:bodyPr/>
          <a:lstStyle/>
          <a:p>
            <a:r>
              <a:rPr lang="en-US" sz="2400" noProof="1">
                <a:latin typeface="Sanserif"/>
              </a:rPr>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Political Functions of the Media</a:t>
            </a:r>
            <a:endParaRPr lang="en-US" b="0" noProof="1">
              <a:latin typeface="Sanserif"/>
            </a:endParaRPr>
          </a:p>
        </p:txBody>
      </p:sp>
      <p:sp>
        <p:nvSpPr>
          <p:cNvPr id="9" name="Content Placeholder 2"/>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Media perform several political functions.</a:t>
            </a:r>
          </a:p>
          <a:p>
            <a:pPr marL="290513" lvl="1" indent="-285750" defTabSz="457200">
              <a:spcBef>
                <a:spcPct val="20000"/>
              </a:spcBef>
              <a:spcAft>
                <a:spcPts val="0"/>
              </a:spcAft>
            </a:pPr>
            <a:r>
              <a:rPr lang="en-US" altLang="en-US" dirty="0">
                <a:solidFill>
                  <a:prstClr val="black"/>
                </a:solidFill>
                <a:latin typeface="Sanserif"/>
                <a:cs typeface="+mn-cs"/>
              </a:rPr>
              <a:t>Provide political information.</a:t>
            </a:r>
          </a:p>
          <a:p>
            <a:pPr marL="290513" lvl="1" indent="-285750" defTabSz="457200">
              <a:spcBef>
                <a:spcPct val="20000"/>
              </a:spcBef>
              <a:spcAft>
                <a:spcPts val="0"/>
              </a:spcAft>
            </a:pPr>
            <a:r>
              <a:rPr lang="en-US" altLang="en-US" dirty="0">
                <a:solidFill>
                  <a:prstClr val="black"/>
                </a:solidFill>
                <a:latin typeface="Sanserif"/>
                <a:cs typeface="+mn-cs"/>
              </a:rPr>
              <a:t>Help us to interpret events and policies and influence agenda setting in the national political arena.</a:t>
            </a:r>
          </a:p>
          <a:p>
            <a:pPr marL="290513" lvl="1" indent="-285750" defTabSz="457200">
              <a:spcBef>
                <a:spcPct val="20000"/>
              </a:spcBef>
              <a:spcAft>
                <a:spcPts val="0"/>
              </a:spcAft>
            </a:pPr>
            <a:r>
              <a:rPr lang="en-US" altLang="en-US" dirty="0">
                <a:solidFill>
                  <a:prstClr val="black"/>
                </a:solidFill>
                <a:latin typeface="Sanserif"/>
                <a:cs typeface="+mn-cs"/>
              </a:rPr>
              <a:t>Provide a forum for political conversations.</a:t>
            </a:r>
          </a:p>
          <a:p>
            <a:pPr marL="290513" lvl="1" indent="-285750" defTabSz="457200">
              <a:spcBef>
                <a:spcPct val="20000"/>
              </a:spcBef>
              <a:spcAft>
                <a:spcPts val="0"/>
              </a:spcAft>
            </a:pPr>
            <a:r>
              <a:rPr lang="en-US" altLang="en-US" dirty="0">
                <a:solidFill>
                  <a:prstClr val="black"/>
                </a:solidFill>
                <a:latin typeface="Sanserif"/>
                <a:cs typeface="+mn-cs"/>
              </a:rPr>
              <a:t>Socialize children to the political culture.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10.1 </a:t>
            </a:r>
            <a:r>
              <a:rPr lang="en-US" dirty="0">
                <a:solidFill>
                  <a:prstClr val="black"/>
                </a:solidFill>
                <a:latin typeface="Sanserif"/>
              </a:rPr>
              <a:t>Newspaper Circulation Over time</a:t>
            </a:r>
            <a:r>
              <a:rPr lang="en-US" noProof="1">
                <a:solidFill>
                  <a:srgbClr val="B40000"/>
                </a:solidFill>
              </a:rPr>
              <a:t> - </a:t>
            </a:r>
            <a:r>
              <a:rPr lang="en-US" dirty="0">
                <a:solidFill>
                  <a:prstClr val="black"/>
                </a:solidFill>
                <a:latin typeface="Sanserif"/>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a:xfrm>
            <a:off x="342001" y="1371600"/>
            <a:ext cx="8459999" cy="3352800"/>
          </a:xfrm>
        </p:spPr>
        <p:txBody>
          <a:bodyPr/>
          <a:lstStyle/>
          <a:p>
            <a:pPr>
              <a:spcAft>
                <a:spcPts val="1800"/>
              </a:spcAft>
            </a:pPr>
            <a:r>
              <a:rPr lang="en-US" noProof="1">
                <a:latin typeface="Sanserif"/>
              </a:rPr>
              <a:t>Graph shows a slow increase in news daily circulations from 1940 to 1990 and the precipitous drop from over 60 million to 35</a:t>
            </a:r>
            <a:r>
              <a:rPr lang="en-US" baseline="0" noProof="1">
                <a:latin typeface="Sanserif"/>
              </a:rPr>
              <a:t> </a:t>
            </a:r>
            <a:r>
              <a:rPr lang="en-US" noProof="1">
                <a:latin typeface="Sanserif"/>
              </a:rPr>
              <a:t>million in 2016. Sunday editions surged to a high in the mid-nineties and dropped to less than 40 million after that as well.</a:t>
            </a: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10.2 </a:t>
            </a:r>
            <a:r>
              <a:rPr lang="en-US" dirty="0">
                <a:solidFill>
                  <a:prstClr val="black"/>
                </a:solidFill>
                <a:latin typeface="Sanserif"/>
              </a:rPr>
              <a:t>Newsroom Employment by Gender</a:t>
            </a:r>
            <a:r>
              <a:rPr lang="en-US" noProof="1">
                <a:solidFill>
                  <a:srgbClr val="B40000"/>
                </a:solidFill>
              </a:rPr>
              <a:t> - </a:t>
            </a:r>
            <a:r>
              <a:rPr lang="en-US" dirty="0">
                <a:solidFill>
                  <a:prstClr val="black"/>
                </a:solidFill>
                <a:latin typeface="Sanserif"/>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a:xfrm>
            <a:off x="342001" y="1371600"/>
            <a:ext cx="8459999" cy="3276600"/>
          </a:xfrm>
        </p:spPr>
        <p:txBody>
          <a:bodyPr/>
          <a:lstStyle/>
          <a:p>
            <a:pPr>
              <a:spcAft>
                <a:spcPts val="1800"/>
              </a:spcAft>
            </a:pPr>
            <a:r>
              <a:rPr lang="en-US" noProof="1">
                <a:latin typeface="Sanserif"/>
              </a:rPr>
              <a:t>Horizontal axis represents newsrooms gain and loss, while the vertical axis represents percentage ranging from 0 to 40 in increments of 10. </a:t>
            </a:r>
          </a:p>
          <a:p>
            <a:pPr>
              <a:spcAft>
                <a:spcPts val="1800"/>
              </a:spcAft>
            </a:pPr>
            <a:r>
              <a:rPr lang="en-US" noProof="1">
                <a:latin typeface="Sanserif"/>
              </a:rPr>
              <a:t>The data (in percentage) is as follows:</a:t>
            </a:r>
          </a:p>
          <a:p>
            <a:pPr>
              <a:spcAft>
                <a:spcPts val="1800"/>
              </a:spcAft>
            </a:pPr>
            <a:r>
              <a:rPr lang="en-US" noProof="1">
                <a:latin typeface="Sanserif"/>
              </a:rPr>
              <a:t>Newsrooms gained gender diversity, 2001 to 2018: 32; and newsrooms lost gender university, 2001 to 2018: 21.</a:t>
            </a:r>
          </a:p>
          <a:p>
            <a:pPr>
              <a:spcAft>
                <a:spcPts val="1800"/>
              </a:spcAft>
            </a:pPr>
            <a:r>
              <a:rPr lang="en-US" noProof="1">
                <a:latin typeface="Sanserif"/>
              </a:rPr>
              <a:t>The average increase in women is 3.7 percent.</a:t>
            </a: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41</a:t>
            </a:fld>
            <a:endParaRPr lang="en-US" dirty="0">
              <a:latin typeface="Sanserif"/>
            </a:endParaRPr>
          </a:p>
        </p:txBody>
      </p:sp>
    </p:spTree>
    <p:extLst>
      <p:ext uri="{BB962C8B-B14F-4D97-AF65-F5344CB8AC3E}">
        <p14:creationId xmlns:p14="http://schemas.microsoft.com/office/powerpoint/2010/main" val="1588205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10.3 </a:t>
            </a:r>
            <a:r>
              <a:rPr lang="en-US" dirty="0">
                <a:solidFill>
                  <a:prstClr val="black"/>
                </a:solidFill>
                <a:latin typeface="Sanserif"/>
              </a:rPr>
              <a:t>Percentage of U.S. Adults Who Often Get Their News from Each Platform</a:t>
            </a:r>
            <a:r>
              <a:rPr lang="en-US" noProof="1">
                <a:solidFill>
                  <a:srgbClr val="B40000"/>
                </a:solidFill>
              </a:rPr>
              <a:t> </a:t>
            </a:r>
            <a:r>
              <a:rPr lang="en-US" noProof="1">
                <a:solidFill>
                  <a:srgbClr val="B40000"/>
                </a:solidFill>
                <a:latin typeface="Sanserif"/>
              </a:rPr>
              <a:t>- </a:t>
            </a:r>
            <a:r>
              <a:rPr lang="en-US" dirty="0">
                <a:solidFill>
                  <a:prstClr val="black"/>
                </a:solidFill>
                <a:latin typeface="Sanserif"/>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p:txBody>
          <a:bodyPr/>
          <a:lstStyle/>
          <a:p>
            <a:pPr>
              <a:spcAft>
                <a:spcPts val="1800"/>
              </a:spcAft>
            </a:pPr>
            <a:r>
              <a:rPr lang="en-US" sz="1100" noProof="1">
                <a:latin typeface="Sanserif"/>
              </a:rPr>
              <a:t>Horizontal axis represents year, while vertical axis represents percentage. </a:t>
            </a:r>
          </a:p>
          <a:p>
            <a:pPr>
              <a:spcAft>
                <a:spcPts val="1800"/>
              </a:spcAft>
            </a:pPr>
            <a:r>
              <a:rPr lang="en-US" sz="1100" noProof="1">
                <a:latin typeface="Sanserif"/>
              </a:rPr>
              <a:t>The data (in percentage) for different platforms is as follows:</a:t>
            </a:r>
          </a:p>
          <a:p>
            <a:pPr>
              <a:spcAft>
                <a:spcPts val="1800"/>
              </a:spcAft>
            </a:pPr>
            <a:r>
              <a:rPr lang="en-US" sz="1100" noProof="1">
                <a:latin typeface="Sanserif"/>
              </a:rPr>
              <a:t>Television:</a:t>
            </a:r>
          </a:p>
          <a:p>
            <a:pPr>
              <a:spcAft>
                <a:spcPts val="1800"/>
              </a:spcAft>
            </a:pPr>
            <a:r>
              <a:rPr lang="en-US" sz="1100" noProof="1">
                <a:latin typeface="Sanserif"/>
              </a:rPr>
              <a:t>Curve begins in 2016 at 57 and ends in 2018 at 49 passing through the coordinate (2017, 50).</a:t>
            </a:r>
          </a:p>
          <a:p>
            <a:pPr>
              <a:spcAft>
                <a:spcPts val="1800"/>
              </a:spcAft>
            </a:pPr>
            <a:r>
              <a:rPr lang="en-US" sz="1100" noProof="1">
                <a:latin typeface="Sanserif"/>
              </a:rPr>
              <a:t>New website: </a:t>
            </a:r>
          </a:p>
          <a:p>
            <a:pPr>
              <a:spcAft>
                <a:spcPts val="1800"/>
              </a:spcAft>
            </a:pPr>
            <a:r>
              <a:rPr lang="en-US" sz="1100" noProof="1">
                <a:latin typeface="Sanserif"/>
              </a:rPr>
              <a:t>Curve begins in 2016 at 28 and ends in 2018 at 33 passing through the coordinate (2017, 33). </a:t>
            </a:r>
          </a:p>
          <a:p>
            <a:pPr>
              <a:spcAft>
                <a:spcPts val="1800"/>
              </a:spcAft>
            </a:pPr>
            <a:r>
              <a:rPr lang="en-US" sz="1100" noProof="1">
                <a:latin typeface="Sanserif"/>
              </a:rPr>
              <a:t>Radio: </a:t>
            </a:r>
          </a:p>
          <a:p>
            <a:pPr>
              <a:spcAft>
                <a:spcPts val="1800"/>
              </a:spcAft>
            </a:pPr>
            <a:r>
              <a:rPr lang="en-US" sz="1100" noProof="1">
                <a:latin typeface="Sanserif"/>
              </a:rPr>
              <a:t>Curve begins in 2016 at 25 and ends in 2018 at 26 passing through the coordinate (2017, 25). </a:t>
            </a:r>
          </a:p>
          <a:p>
            <a:pPr>
              <a:spcAft>
                <a:spcPts val="1800"/>
              </a:spcAft>
            </a:pPr>
            <a:r>
              <a:rPr lang="en-US" sz="1100" noProof="1">
                <a:latin typeface="Sanserif"/>
              </a:rPr>
              <a:t>Print newspapers:</a:t>
            </a:r>
          </a:p>
          <a:p>
            <a:pPr>
              <a:spcAft>
                <a:spcPts val="1800"/>
              </a:spcAft>
            </a:pPr>
            <a:r>
              <a:rPr lang="en-US" sz="1100" noProof="1">
                <a:latin typeface="Sanserif"/>
              </a:rPr>
              <a:t>Curve begins in 2016 at 20 and ends in 2018 at 16 passing through the coordinate (2017, 18).</a:t>
            </a:r>
          </a:p>
          <a:p>
            <a:pPr>
              <a:spcAft>
                <a:spcPts val="1800"/>
              </a:spcAft>
            </a:pPr>
            <a:r>
              <a:rPr lang="en-US" sz="1100" noProof="1">
                <a:latin typeface="Sanserif"/>
              </a:rPr>
              <a:t>Social media: </a:t>
            </a:r>
          </a:p>
          <a:p>
            <a:pPr>
              <a:spcAft>
                <a:spcPts val="1800"/>
              </a:spcAft>
            </a:pPr>
            <a:r>
              <a:rPr lang="en-US" sz="1100" noProof="1">
                <a:latin typeface="Sanserif"/>
              </a:rPr>
              <a:t>Curve begins in 2016 at 18 and ends in 2018 at 20 passing through the coordinate (2017, 19).</a:t>
            </a:r>
          </a:p>
          <a:p>
            <a:pPr>
              <a:spcAft>
                <a:spcPts val="1800"/>
              </a:spcAft>
            </a:pPr>
            <a:r>
              <a:rPr lang="en-US" sz="1100" noProof="1">
                <a:latin typeface="Sanserif"/>
              </a:rPr>
              <a:t>Note: All data is approximate.</a:t>
            </a: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42</a:t>
            </a:fld>
            <a:endParaRPr lang="en-US" dirty="0">
              <a:latin typeface="Sanserif"/>
            </a:endParaRPr>
          </a:p>
        </p:txBody>
      </p:sp>
    </p:spTree>
    <p:extLst>
      <p:ext uri="{BB962C8B-B14F-4D97-AF65-F5344CB8AC3E}">
        <p14:creationId xmlns:p14="http://schemas.microsoft.com/office/powerpoint/2010/main" val="308164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rPr>
              <a:t>Figure 10.4 </a:t>
            </a:r>
            <a:r>
              <a:rPr lang="en-US" dirty="0">
                <a:solidFill>
                  <a:prstClr val="black"/>
                </a:solidFill>
                <a:latin typeface="Sanserif"/>
              </a:rPr>
              <a:t>Where Americans Get Their News Varies by Age</a:t>
            </a:r>
            <a:r>
              <a:rPr lang="en-US" noProof="1">
                <a:solidFill>
                  <a:srgbClr val="B40000"/>
                </a:solidFill>
              </a:rPr>
              <a:t> - </a:t>
            </a:r>
            <a:r>
              <a:rPr lang="en-US" dirty="0">
                <a:solidFill>
                  <a:prstClr val="black"/>
                </a:solidFill>
                <a:latin typeface="Sanserif"/>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6" name="Content Placeholder 3"/>
          <p:cNvSpPr>
            <a:spLocks noGrp="1"/>
          </p:cNvSpPr>
          <p:nvPr>
            <p:ph sz="quarter" idx="12"/>
          </p:nvPr>
        </p:nvSpPr>
        <p:spPr/>
        <p:txBody>
          <a:bodyPr/>
          <a:lstStyle/>
          <a:p>
            <a:pPr>
              <a:spcAft>
                <a:spcPts val="1800"/>
              </a:spcAft>
            </a:pPr>
            <a:r>
              <a:rPr lang="en-US" sz="1600" noProof="1">
                <a:latin typeface="Sanserif"/>
              </a:rPr>
              <a:t>Horizontal axis represents age group, while vertical axis represents percentage ranging from 0 to 100 in increments of 20.</a:t>
            </a:r>
          </a:p>
          <a:p>
            <a:pPr>
              <a:spcAft>
                <a:spcPts val="1800"/>
              </a:spcAft>
            </a:pPr>
            <a:r>
              <a:rPr lang="en-US" sz="1600" noProof="1">
                <a:latin typeface="Sanserif"/>
              </a:rPr>
              <a:t>The data (in percentage) is as follows:</a:t>
            </a:r>
          </a:p>
          <a:p>
            <a:pPr>
              <a:spcAft>
                <a:spcPts val="1800"/>
              </a:spcAft>
            </a:pPr>
            <a:r>
              <a:rPr lang="en-US" sz="1600" noProof="1">
                <a:latin typeface="Sanserif"/>
              </a:rPr>
              <a:t>18 to 29:</a:t>
            </a:r>
          </a:p>
          <a:p>
            <a:pPr>
              <a:spcAft>
                <a:spcPts val="1800"/>
              </a:spcAft>
            </a:pPr>
            <a:r>
              <a:rPr lang="en-US" sz="1600" noProof="1">
                <a:latin typeface="Sanserif"/>
              </a:rPr>
              <a:t>TV: 16; news website: 27; radio: 13; social media: 36; and print newspapers: 2.</a:t>
            </a:r>
          </a:p>
          <a:p>
            <a:pPr>
              <a:spcAft>
                <a:spcPts val="1800"/>
              </a:spcAft>
            </a:pPr>
            <a:r>
              <a:rPr lang="en-US" sz="1600" noProof="1">
                <a:latin typeface="Sanserif"/>
              </a:rPr>
              <a:t>30 to 49:</a:t>
            </a:r>
          </a:p>
          <a:p>
            <a:pPr>
              <a:spcAft>
                <a:spcPts val="1800"/>
              </a:spcAft>
            </a:pPr>
            <a:r>
              <a:rPr lang="en-US" sz="1600" noProof="1">
                <a:latin typeface="Sanserif"/>
              </a:rPr>
              <a:t>TV: 36; news website: 42; radio: 29; social media: 22; and print newspapers: 8.</a:t>
            </a:r>
          </a:p>
          <a:p>
            <a:pPr>
              <a:spcAft>
                <a:spcPts val="1800"/>
              </a:spcAft>
            </a:pPr>
            <a:r>
              <a:rPr lang="en-US" sz="1600" noProof="1">
                <a:latin typeface="Sanserif"/>
              </a:rPr>
              <a:t>50 to 64:</a:t>
            </a:r>
          </a:p>
          <a:p>
            <a:pPr>
              <a:spcAft>
                <a:spcPts val="1800"/>
              </a:spcAft>
            </a:pPr>
            <a:r>
              <a:rPr lang="en-US" sz="1600" noProof="1">
                <a:latin typeface="Sanserif"/>
              </a:rPr>
              <a:t>TV: 65; news website: 28; radio: 28; social media: 14; and print newspapers: 18.</a:t>
            </a:r>
          </a:p>
          <a:p>
            <a:pPr>
              <a:spcAft>
                <a:spcPts val="1800"/>
              </a:spcAft>
            </a:pPr>
            <a:r>
              <a:rPr lang="en-US" sz="1600" noProof="1">
                <a:latin typeface="Sanserif"/>
              </a:rPr>
              <a:t>65 plus:</a:t>
            </a:r>
          </a:p>
          <a:p>
            <a:pPr>
              <a:spcAft>
                <a:spcPts val="1800"/>
              </a:spcAft>
            </a:pPr>
            <a:r>
              <a:rPr lang="en-US" sz="1600" noProof="1">
                <a:latin typeface="Sanserif"/>
              </a:rPr>
              <a:t>TV: 81; news website: 28; radio: 30; social media: 8; and print newspapers: 39.</a:t>
            </a:r>
          </a:p>
        </p:txBody>
      </p:sp>
      <p:sp>
        <p:nvSpPr>
          <p:cNvPr id="7" name="Text Placeholder 4"/>
          <p:cNvSpPr>
            <a:spLocks noGrp="1"/>
          </p:cNvSpPr>
          <p:nvPr>
            <p:ph type="body" sz="quarter" idx="13"/>
          </p:nvPr>
        </p:nvSpPr>
        <p:spPr/>
        <p:txBody>
          <a:bodyPr/>
          <a:lstStyle/>
          <a:p>
            <a:r>
              <a:rPr lang="en-US" noProof="1">
                <a:latin typeface="Sanserif"/>
                <a:hlinkClick r:id="rId2" action="ppaction://hlinksldjump"/>
              </a:rPr>
              <a:t>Return to parent-slide containing images.</a:t>
            </a:r>
            <a:endParaRPr lang="en-US"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43</a:t>
            </a:fld>
            <a:endParaRPr lang="en-US" dirty="0">
              <a:latin typeface="Sanserif"/>
            </a:endParaRPr>
          </a:p>
        </p:txBody>
      </p:sp>
    </p:spTree>
    <p:extLst>
      <p:ext uri="{BB962C8B-B14F-4D97-AF65-F5344CB8AC3E}">
        <p14:creationId xmlns:p14="http://schemas.microsoft.com/office/powerpoint/2010/main" val="2024585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Providing Information</a:t>
            </a:r>
            <a:endParaRPr lang="en-US" b="0" noProof="1">
              <a:latin typeface="Sanserif"/>
            </a:endParaRPr>
          </a:p>
        </p:txBody>
      </p:sp>
      <p:sp>
        <p:nvSpPr>
          <p:cNvPr id="9" name="Content Placeholder 2"/>
          <p:cNvSpPr>
            <a:spLocks noGrp="1"/>
          </p:cNvSpPr>
          <p:nvPr>
            <p:ph sz="quarter" idx="20"/>
          </p:nvPr>
        </p:nvSpPr>
        <p:spPr>
          <a:xfrm>
            <a:off x="342900" y="1524000"/>
            <a:ext cx="8343900" cy="4800600"/>
          </a:xfrm>
        </p:spPr>
        <p:txBody>
          <a:bodyPr/>
          <a:lstStyle/>
          <a:p>
            <a:pPr lvl="0" defTabSz="457200">
              <a:spcBef>
                <a:spcPts val="2400"/>
              </a:spcBef>
              <a:spcAft>
                <a:spcPts val="0"/>
              </a:spcAft>
            </a:pPr>
            <a:r>
              <a:rPr lang="en-US" altLang="en-US" dirty="0">
                <a:solidFill>
                  <a:prstClr val="black"/>
                </a:solidFill>
                <a:latin typeface="Sanserif"/>
                <a:cs typeface="+mn-cs"/>
              </a:rPr>
              <a:t>Media, particularly the electronic media, are the primary source of information for most individuals.</a:t>
            </a:r>
          </a:p>
          <a:p>
            <a:pPr lvl="0" defTabSz="457200">
              <a:spcBef>
                <a:spcPts val="2400"/>
              </a:spcBef>
              <a:spcAft>
                <a:spcPts val="0"/>
              </a:spcAft>
            </a:pPr>
            <a:r>
              <a:rPr lang="en-US" altLang="en-US" dirty="0">
                <a:solidFill>
                  <a:prstClr val="black"/>
                </a:solidFill>
                <a:latin typeface="Sanserif"/>
                <a:cs typeface="+mn-cs"/>
              </a:rPr>
              <a:t>Media critics especially fault the television networks for injecting entertainment into news shows.</a:t>
            </a:r>
          </a:p>
          <a:p>
            <a:pPr marL="290513" lvl="1" indent="-285750" defTabSz="457200">
              <a:spcBef>
                <a:spcPct val="20000"/>
              </a:spcBef>
              <a:spcAft>
                <a:spcPts val="0"/>
              </a:spcAft>
            </a:pPr>
            <a:r>
              <a:rPr lang="en-US" altLang="en-US" dirty="0">
                <a:solidFill>
                  <a:prstClr val="black"/>
                </a:solidFill>
                <a:latin typeface="Sanserif"/>
                <a:cs typeface="+mn-cs"/>
              </a:rPr>
              <a:t>They dub this combination </a:t>
            </a:r>
            <a:r>
              <a:rPr lang="en-US" altLang="en-US" b="1" dirty="0">
                <a:solidFill>
                  <a:prstClr val="black"/>
                </a:solidFill>
                <a:latin typeface="Sanserif"/>
                <a:cs typeface="+mn-cs"/>
              </a:rPr>
              <a:t>infotainment</a:t>
            </a:r>
            <a:r>
              <a:rPr lang="en-US" altLang="en-US" dirty="0">
                <a:solidFill>
                  <a:prstClr val="black"/>
                </a:solidFill>
                <a:latin typeface="Sanserif"/>
                <a:cs typeface="+mn-cs"/>
              </a:rPr>
              <a: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3400" y="198784"/>
            <a:ext cx="7924800" cy="1249016"/>
          </a:xfrm>
        </p:spPr>
        <p:txBody>
          <a:bodyPr>
            <a:noAutofit/>
          </a:bodyPr>
          <a:lstStyle/>
          <a:p>
            <a:r>
              <a:rPr lang="en-US" altLang="en-US" dirty="0">
                <a:solidFill>
                  <a:srgbClr val="C30C20"/>
                </a:solidFill>
                <a:latin typeface="Sanserif"/>
                <a:cs typeface="+mj-cs"/>
              </a:rPr>
              <a:t>Interpreting Matters of Public Interest and Setting the Public Agenda</a:t>
            </a:r>
            <a:endParaRPr lang="en-US" b="0" noProof="1">
              <a:latin typeface="Sanserif"/>
            </a:endParaRPr>
          </a:p>
        </p:txBody>
      </p:sp>
      <p:sp>
        <p:nvSpPr>
          <p:cNvPr id="9" name="Content Placeholder 2"/>
          <p:cNvSpPr>
            <a:spLocks noGrp="1"/>
          </p:cNvSpPr>
          <p:nvPr>
            <p:ph sz="quarter" idx="20"/>
          </p:nvPr>
        </p:nvSpPr>
        <p:spPr>
          <a:xfrm>
            <a:off x="342900" y="1600200"/>
            <a:ext cx="8115300" cy="49530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Media help people to comprehend and interpret matters of public interest and make informed decisions about policies.</a:t>
            </a:r>
          </a:p>
          <a:p>
            <a:pPr marL="290513" lvl="1" indent="-285750" defTabSz="457200">
              <a:spcBef>
                <a:spcPct val="20000"/>
              </a:spcBef>
              <a:spcAft>
                <a:spcPts val="0"/>
              </a:spcAft>
            </a:pPr>
            <a:r>
              <a:rPr lang="en-US" altLang="en-US" dirty="0">
                <a:solidFill>
                  <a:prstClr val="black"/>
                </a:solidFill>
                <a:latin typeface="Sanserif"/>
                <a:cs typeface="+mn-cs"/>
              </a:rPr>
              <a:t>Process often begins with media </a:t>
            </a:r>
            <a:r>
              <a:rPr lang="en-US" altLang="en-US" b="1" dirty="0">
                <a:solidFill>
                  <a:prstClr val="black"/>
                </a:solidFill>
                <a:latin typeface="Sanserif"/>
                <a:cs typeface="+mn-cs"/>
              </a:rPr>
              <a:t>framing</a:t>
            </a:r>
            <a:r>
              <a:rPr lang="en-US" altLang="en-US" dirty="0">
                <a:solidFill>
                  <a:prstClr val="black"/>
                </a:solidFill>
                <a:latin typeface="Sanserif"/>
                <a:cs typeface="+mn-cs"/>
              </a:rPr>
              <a:t>—setting a context for understanding events and matters of shared interest.</a:t>
            </a:r>
          </a:p>
          <a:p>
            <a:pPr lvl="0" defTabSz="457200">
              <a:spcBef>
                <a:spcPts val="2400"/>
              </a:spcBef>
              <a:spcAft>
                <a:spcPts val="0"/>
              </a:spcAft>
            </a:pPr>
            <a:r>
              <a:rPr lang="en-US" altLang="en-US" dirty="0">
                <a:solidFill>
                  <a:prstClr val="black"/>
                </a:solidFill>
                <a:latin typeface="Sanserif"/>
                <a:cs typeface="+mn-cs"/>
              </a:rPr>
              <a:t>Media also help to shape the </a:t>
            </a:r>
            <a:r>
              <a:rPr lang="en-US" altLang="en-US" b="1" dirty="0">
                <a:solidFill>
                  <a:prstClr val="black"/>
                </a:solidFill>
                <a:latin typeface="Sanserif"/>
                <a:cs typeface="+mn-cs"/>
              </a:rPr>
              <a:t>public agenda</a:t>
            </a:r>
            <a:r>
              <a:rPr lang="en-US" altLang="en-US" dirty="0">
                <a:solidFill>
                  <a:prstClr val="black"/>
                </a:solidFill>
                <a:latin typeface="Sanserif"/>
                <a:cs typeface="+mn-cs"/>
              </a:rPr>
              <a:t>—public issues that most demand the attention of government officials.</a:t>
            </a:r>
          </a:p>
          <a:p>
            <a:pPr marL="290513" lvl="1" indent="-285750" defTabSz="457200">
              <a:spcBef>
                <a:spcPct val="20000"/>
              </a:spcBef>
              <a:spcAft>
                <a:spcPts val="0"/>
              </a:spcAft>
            </a:pPr>
            <a:r>
              <a:rPr lang="en-US" altLang="en-US" dirty="0">
                <a:solidFill>
                  <a:prstClr val="black"/>
                </a:solidFill>
                <a:latin typeface="Sanserif"/>
                <a:cs typeface="+mn-cs"/>
              </a:rPr>
              <a:t>Media commonly influence the setting of the public agenda by </a:t>
            </a:r>
            <a:r>
              <a:rPr lang="en-US" altLang="en-US" b="1" dirty="0">
                <a:solidFill>
                  <a:prstClr val="black"/>
                </a:solidFill>
                <a:latin typeface="Sanserif"/>
                <a:cs typeface="+mn-cs"/>
              </a:rPr>
              <a:t>priming</a:t>
            </a:r>
            <a:r>
              <a:rPr lang="en-US" altLang="en-US" dirty="0">
                <a:solidFill>
                  <a:prstClr val="black"/>
                </a:solidFill>
                <a:latin typeface="Sanserif"/>
                <a:cs typeface="+mn-cs"/>
              </a:rPr>
              <a:t>—using their coverage to bring particular policies on issues to the public agenda.</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4552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98784"/>
            <a:ext cx="8115300" cy="1143000"/>
          </a:xfrm>
        </p:spPr>
        <p:txBody>
          <a:bodyPr>
            <a:noAutofit/>
          </a:bodyPr>
          <a:lstStyle/>
          <a:p>
            <a:r>
              <a:rPr lang="en-US" altLang="en-US" dirty="0">
                <a:solidFill>
                  <a:srgbClr val="C30C20"/>
                </a:solidFill>
                <a:latin typeface="Sanserif"/>
                <a:cs typeface="Arial" charset="0"/>
              </a:rPr>
              <a:t>Providing a Forum for Conversations About Politics</a:t>
            </a:r>
            <a:endParaRPr lang="en-US" b="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Historical information flow: media to the public.</a:t>
            </a:r>
          </a:p>
          <a:p>
            <a:pPr lvl="0" defTabSz="457200">
              <a:spcBef>
                <a:spcPts val="2400"/>
              </a:spcBef>
              <a:spcAft>
                <a:spcPts val="0"/>
              </a:spcAft>
            </a:pPr>
            <a:r>
              <a:rPr lang="en-US" altLang="en-US" dirty="0">
                <a:solidFill>
                  <a:prstClr val="black"/>
                </a:solidFill>
                <a:latin typeface="Sanserif"/>
                <a:cs typeface="+mn-cs"/>
              </a:rPr>
              <a:t>Advent of talk radio gave listeners some of their first regular opportunities to express their views publicly, other than the </a:t>
            </a:r>
            <a:r>
              <a:rPr lang="en-US" altLang="en-US" b="1" dirty="0">
                <a:solidFill>
                  <a:prstClr val="black"/>
                </a:solidFill>
                <a:latin typeface="Sanserif"/>
                <a:cs typeface="+mn-cs"/>
              </a:rPr>
              <a:t>letter to the editor</a:t>
            </a:r>
            <a:r>
              <a:rPr lang="en-US" altLang="en-US" dirty="0">
                <a:solidFill>
                  <a:prstClr val="black"/>
                </a:solidFill>
                <a:latin typeface="Sanserif"/>
                <a:cs typeface="+mn-cs"/>
              </a:rPr>
              <a:t>.</a:t>
            </a:r>
          </a:p>
          <a:p>
            <a:pPr lvl="0" defTabSz="457200">
              <a:spcBef>
                <a:spcPts val="2400"/>
              </a:spcBef>
              <a:spcAft>
                <a:spcPts val="0"/>
              </a:spcAft>
            </a:pPr>
            <a:r>
              <a:rPr lang="en-US" altLang="en-US" dirty="0">
                <a:solidFill>
                  <a:prstClr val="black"/>
                </a:solidFill>
                <a:latin typeface="Sanserif"/>
                <a:cs typeface="+mn-cs"/>
              </a:rPr>
              <a:t>Television took note, and call-in shows became common fare on cable television stations.</a:t>
            </a:r>
            <a:endParaRPr lang="en-US" altLang="en-US" sz="3200"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Internet expanded the ability of people to communicate their views to the greatest degree.</a:t>
            </a:r>
            <a:endParaRPr lang="en-US" altLang="en-US" sz="3200"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82972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Socializing Children to Political Culture</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Media also socialize new generations to the political culture.</a:t>
            </a:r>
          </a:p>
          <a:p>
            <a:pPr lvl="0" defTabSz="457200">
              <a:spcBef>
                <a:spcPts val="2400"/>
              </a:spcBef>
              <a:spcAft>
                <a:spcPts val="0"/>
              </a:spcAft>
            </a:pPr>
            <a:r>
              <a:rPr lang="en-US" altLang="en-US" dirty="0">
                <a:solidFill>
                  <a:prstClr val="black"/>
                </a:solidFill>
                <a:latin typeface="Sanserif"/>
                <a:cs typeface="+mn-cs"/>
              </a:rPr>
              <a:t>For young children, television remains a dominant medium for both entertainment and socialization, although apps are</a:t>
            </a:r>
            <a:r>
              <a:rPr lang="en-US" altLang="en-US" baseline="0" dirty="0">
                <a:solidFill>
                  <a:prstClr val="black"/>
                </a:solidFill>
                <a:latin typeface="Sanserif"/>
                <a:cs typeface="+mn-cs"/>
              </a:rPr>
              <a:t> </a:t>
            </a:r>
            <a:r>
              <a:rPr lang="en-US" altLang="en-US" dirty="0">
                <a:solidFill>
                  <a:prstClr val="black"/>
                </a:solidFill>
                <a:latin typeface="Sanserif"/>
                <a:cs typeface="+mn-cs"/>
              </a:rPr>
              <a:t>increasingly playing these roles.</a:t>
            </a:r>
          </a:p>
          <a:p>
            <a:pPr marL="290513" lvl="1" indent="-285750" defTabSz="457200">
              <a:spcBef>
                <a:spcPct val="20000"/>
              </a:spcBef>
              <a:spcAft>
                <a:spcPts val="0"/>
              </a:spcAft>
            </a:pPr>
            <a:r>
              <a:rPr lang="en-US" altLang="en-US" dirty="0">
                <a:solidFill>
                  <a:prstClr val="black"/>
                </a:solidFill>
                <a:latin typeface="Sanserif"/>
                <a:cs typeface="+mn-cs"/>
              </a:rPr>
              <a:t>TV-viewing toddlers receive regular messages about important cultural values.</a:t>
            </a:r>
          </a:p>
          <a:p>
            <a:pPr marL="290513" lvl="1" indent="-285750" defTabSz="457200">
              <a:spcBef>
                <a:spcPct val="20000"/>
              </a:spcBef>
              <a:spcAft>
                <a:spcPts val="0"/>
              </a:spcAft>
            </a:pPr>
            <a:r>
              <a:rPr lang="en-US" altLang="en-US" dirty="0">
                <a:solidFill>
                  <a:prstClr val="black"/>
                </a:solidFill>
                <a:latin typeface="Sanserif"/>
                <a:cs typeface="+mn-cs"/>
              </a:rPr>
              <a:t>Shows such as </a:t>
            </a:r>
            <a:r>
              <a:rPr lang="en-US" altLang="en-US" i="1" dirty="0">
                <a:solidFill>
                  <a:prstClr val="black"/>
                </a:solidFill>
                <a:latin typeface="Sanserif"/>
                <a:cs typeface="+mn-cs"/>
              </a:rPr>
              <a:t>Sesame Street </a:t>
            </a:r>
            <a:r>
              <a:rPr lang="en-US" altLang="en-US" dirty="0">
                <a:solidFill>
                  <a:prstClr val="black"/>
                </a:solidFill>
                <a:latin typeface="Sanserif"/>
                <a:cs typeface="+mn-cs"/>
              </a:rPr>
              <a:t>and </a:t>
            </a:r>
            <a:r>
              <a:rPr lang="en-US" altLang="en-US" i="1" dirty="0">
                <a:solidFill>
                  <a:prstClr val="black"/>
                </a:solidFill>
                <a:latin typeface="Sanserif"/>
                <a:cs typeface="+mn-cs"/>
              </a:rPr>
              <a:t>Sanjay and Craig </a:t>
            </a:r>
            <a:r>
              <a:rPr lang="en-US" altLang="en-US" dirty="0">
                <a:solidFill>
                  <a:prstClr val="black"/>
                </a:solidFill>
                <a:latin typeface="Sanserif"/>
                <a:cs typeface="+mn-cs"/>
              </a:rPr>
              <a:t>send powerful messages about the value of diversity in society.</a:t>
            </a:r>
          </a:p>
          <a:p>
            <a:pPr lvl="0" defTabSz="457200">
              <a:spcBef>
                <a:spcPts val="2400"/>
              </a:spcBef>
              <a:spcAft>
                <a:spcPts val="0"/>
              </a:spcAft>
            </a:pPr>
            <a:r>
              <a:rPr lang="en-US" altLang="en-US" dirty="0">
                <a:solidFill>
                  <a:prstClr val="black"/>
                </a:solidFill>
                <a:latin typeface="Sanserif"/>
                <a:cs typeface="+mn-cs"/>
              </a:rPr>
              <a:t>What is </a:t>
            </a:r>
            <a:r>
              <a:rPr lang="en-US" altLang="en-US" i="1" dirty="0">
                <a:solidFill>
                  <a:prstClr val="black"/>
                </a:solidFill>
                <a:latin typeface="Sanserif"/>
                <a:cs typeface="+mn-cs"/>
              </a:rPr>
              <a:t>The Voice </a:t>
            </a:r>
            <a:r>
              <a:rPr lang="en-US" altLang="en-US" dirty="0">
                <a:solidFill>
                  <a:prstClr val="black"/>
                </a:solidFill>
                <a:latin typeface="Sanserif"/>
                <a:cs typeface="+mn-cs"/>
              </a:rPr>
              <a:t>if not a televised election?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8</a:t>
            </a:fld>
            <a:endParaRPr lang="en-US" dirty="0">
              <a:latin typeface="Sanserif"/>
            </a:endParaRPr>
          </a:p>
        </p:txBody>
      </p:sp>
    </p:spTree>
    <p:extLst>
      <p:ext uri="{BB962C8B-B14F-4D97-AF65-F5344CB8AC3E}">
        <p14:creationId xmlns:p14="http://schemas.microsoft.com/office/powerpoint/2010/main" val="46023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09800" y="198784"/>
            <a:ext cx="4648200" cy="1401416"/>
          </a:xfrm>
        </p:spPr>
        <p:txBody>
          <a:bodyPr>
            <a:noAutofit/>
          </a:bodyPr>
          <a:lstStyle/>
          <a:p>
            <a:r>
              <a:rPr lang="en-US" altLang="en-US" dirty="0">
                <a:solidFill>
                  <a:srgbClr val="C30C20"/>
                </a:solidFill>
                <a:latin typeface="Sanserif"/>
                <a:cs typeface="+mj-cs"/>
              </a:rPr>
              <a:t>The Press and Politics: A Historical View</a:t>
            </a:r>
            <a:endParaRPr lang="en-US" b="0" noProof="1">
              <a:latin typeface="Sanserif"/>
            </a:endParaRPr>
          </a:p>
        </p:txBody>
      </p:sp>
      <p:sp>
        <p:nvSpPr>
          <p:cNvPr id="9" name="Content Placeholder 2"/>
          <p:cNvSpPr>
            <a:spLocks noGrp="1"/>
          </p:cNvSpPr>
          <p:nvPr>
            <p:ph sz="quarter" idx="20"/>
          </p:nvPr>
        </p:nvSpPr>
        <p:spPr>
          <a:xfrm>
            <a:off x="342900" y="1981200"/>
            <a:ext cx="8191500" cy="45720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Historically, the media have played an essential role in setting the political agenda and shaping public policy.</a:t>
            </a:r>
          </a:p>
          <a:p>
            <a:pPr lvl="0" defTabSz="457200">
              <a:spcBef>
                <a:spcPts val="2400"/>
              </a:spcBef>
              <a:spcAft>
                <a:spcPts val="0"/>
              </a:spcAft>
            </a:pPr>
            <a:r>
              <a:rPr lang="en-US" dirty="0">
                <a:solidFill>
                  <a:prstClr val="black"/>
                </a:solidFill>
                <a:latin typeface="Sanserif"/>
                <a:cs typeface="+mn-cs"/>
              </a:rPr>
              <a:t>Early history of media development also raised issues that continue to create conflict about the media’s role in society.</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3619240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1_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docProps/app.xml><?xml version="1.0" encoding="utf-8"?>
<Properties xmlns="http://schemas.openxmlformats.org/officeDocument/2006/extended-properties" xmlns:vt="http://schemas.openxmlformats.org/officeDocument/2006/docPropsVTypes">
  <Template>2016_HarrisonADNtx5</Template>
  <TotalTime>6111</TotalTime>
  <Words>2784</Words>
  <Application>Microsoft Office PowerPoint</Application>
  <PresentationFormat>On-screen Show (4:3)</PresentationFormat>
  <Paragraphs>249</Paragraphs>
  <Slides>43</Slides>
  <Notes>1</Notes>
  <HiddenSlides>5</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43</vt:i4>
      </vt:variant>
    </vt:vector>
  </HeadingPairs>
  <TitlesOfParts>
    <vt:vector size="58" baseType="lpstr">
      <vt:lpstr>Microsoft YaHei</vt: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1_ClosingMaster</vt:lpstr>
      <vt:lpstr>Chapter 10</vt:lpstr>
      <vt:lpstr>The Modern Media 1</vt:lpstr>
      <vt:lpstr>The Modern Media 2</vt:lpstr>
      <vt:lpstr>The Political Functions of the Media</vt:lpstr>
      <vt:lpstr>Providing Information</vt:lpstr>
      <vt:lpstr>Interpreting Matters of Public Interest and Setting the Public Agenda</vt:lpstr>
      <vt:lpstr>Providing a Forum for Conversations About Politics</vt:lpstr>
      <vt:lpstr>Socializing Children to Political Culture</vt:lpstr>
      <vt:lpstr>The Press and Politics: A Historical View</vt:lpstr>
      <vt:lpstr>The Early Role of the Press</vt:lpstr>
      <vt:lpstr>Yellow Journalism and Muckraking 1</vt:lpstr>
      <vt:lpstr>Yellow Journalism and Muckraking 2</vt:lpstr>
      <vt:lpstr>A Widening War for Readership</vt:lpstr>
      <vt:lpstr>Figure 10.1 Newspaper Circulation Over time</vt:lpstr>
      <vt:lpstr>Figure 10.2 Newsroom Employment by Gender</vt:lpstr>
      <vt:lpstr>Increasing Diversity in Newsrooms</vt:lpstr>
      <vt:lpstr>The Media Go Electronic: The Radio and Television Revolutions</vt:lpstr>
      <vt:lpstr>How Radio Opened Up Political Communication</vt:lpstr>
      <vt:lpstr>FDR’s Fireside Chats</vt:lpstr>
      <vt:lpstr>Talk Radio: Talking the Political Talk 1</vt:lpstr>
      <vt:lpstr>Talk Radio: Talking the Political Talk 2</vt:lpstr>
      <vt:lpstr>Television and the Transformation of Campaigns and Elections</vt:lpstr>
      <vt:lpstr>How Americans Use the Media to Get Political Information</vt:lpstr>
      <vt:lpstr>Figure 10.3 Percentage of U.S. Adults Who Often Get Their News from Each Platform</vt:lpstr>
      <vt:lpstr>Figure 10.4 Where Americans Get Their News Varies by Age</vt:lpstr>
      <vt:lpstr>Media Consolidation</vt:lpstr>
      <vt:lpstr>Figure 10.5 Media Consolidation</vt:lpstr>
      <vt:lpstr>The Proliferation of News Sources and Greater Scrutiny</vt:lpstr>
      <vt:lpstr>The Cell-Phone Watchdogs</vt:lpstr>
      <vt:lpstr>Blogs: The New Penny Papers?</vt:lpstr>
      <vt:lpstr>Biased Media?</vt:lpstr>
      <vt:lpstr>The Question of Ideological Bias</vt:lpstr>
      <vt:lpstr>The Issue of Corporate Bias</vt:lpstr>
      <vt:lpstr>Regulation of the Media: Is It Necessary? 1</vt:lpstr>
      <vt:lpstr>Regulation of the Media: Is It Necessary? 2</vt:lpstr>
      <vt:lpstr>Review 1</vt:lpstr>
      <vt:lpstr>Review 2</vt:lpstr>
      <vt:lpstr>End of Main Content</vt:lpstr>
      <vt:lpstr>Accessibility Content: Text Alternatives for Images</vt:lpstr>
      <vt:lpstr>Figure 10.1 Newspaper Circulation Over time - Text Alternative</vt:lpstr>
      <vt:lpstr>Figure 10.2 Newsroom Employment by Gender - Text Alternative</vt:lpstr>
      <vt:lpstr>Figure 10.3 Percentage of U.S. Adults Who Often Get Their News from Each Platform - Text Alternative</vt:lpstr>
      <vt:lpstr>Figure 10.4 Where Americans Get Their News Varies by Age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:The Media</dc:title>
  <dc:subject>American Democracy Now, 7e</dc:subject>
  <dc:creator>Brigid Callahan Harrison, Jean Wahl Harris, Michelle D. Deardorff</dc:creator>
  <cp:lastModifiedBy>Herrick, Rebekah</cp:lastModifiedBy>
  <cp:revision>693</cp:revision>
  <dcterms:created xsi:type="dcterms:W3CDTF">2008-10-22T16:53:51Z</dcterms:created>
  <dcterms:modified xsi:type="dcterms:W3CDTF">2022-05-16T01:49:17Z</dcterms:modified>
</cp:coreProperties>
</file>