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theme/theme7.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8" r:id="rId1"/>
    <p:sldMasterId id="2147484201" r:id="rId2"/>
    <p:sldMasterId id="2147484162" r:id="rId3"/>
    <p:sldMasterId id="2147484205" r:id="rId4"/>
    <p:sldMasterId id="2147484208" r:id="rId5"/>
    <p:sldMasterId id="2147484216" r:id="rId6"/>
    <p:sldMasterId id="2147484218" r:id="rId7"/>
    <p:sldMasterId id="2147484220" r:id="rId8"/>
  </p:sldMasterIdLst>
  <p:notesMasterIdLst>
    <p:notesMasterId r:id="rId45"/>
  </p:notesMasterIdLst>
  <p:sldIdLst>
    <p:sldId id="405" r:id="rId9"/>
    <p:sldId id="406" r:id="rId10"/>
    <p:sldId id="407" r:id="rId11"/>
    <p:sldId id="441" r:id="rId12"/>
    <p:sldId id="409" r:id="rId13"/>
    <p:sldId id="410" r:id="rId14"/>
    <p:sldId id="411" r:id="rId15"/>
    <p:sldId id="412" r:id="rId16"/>
    <p:sldId id="413" r:id="rId17"/>
    <p:sldId id="414" r:id="rId18"/>
    <p:sldId id="415" r:id="rId19"/>
    <p:sldId id="416" r:id="rId20"/>
    <p:sldId id="417" r:id="rId21"/>
    <p:sldId id="418" r:id="rId22"/>
    <p:sldId id="419" r:id="rId23"/>
    <p:sldId id="420" r:id="rId24"/>
    <p:sldId id="421" r:id="rId25"/>
    <p:sldId id="422" r:id="rId26"/>
    <p:sldId id="423" r:id="rId27"/>
    <p:sldId id="424" r:id="rId28"/>
    <p:sldId id="425" r:id="rId29"/>
    <p:sldId id="426" r:id="rId30"/>
    <p:sldId id="427" r:id="rId31"/>
    <p:sldId id="428" r:id="rId32"/>
    <p:sldId id="429" r:id="rId33"/>
    <p:sldId id="430" r:id="rId34"/>
    <p:sldId id="431" r:id="rId35"/>
    <p:sldId id="432" r:id="rId36"/>
    <p:sldId id="433" r:id="rId37"/>
    <p:sldId id="434" r:id="rId38"/>
    <p:sldId id="435" r:id="rId39"/>
    <p:sldId id="436" r:id="rId40"/>
    <p:sldId id="437" r:id="rId41"/>
    <p:sldId id="438" r:id="rId42"/>
    <p:sldId id="439" r:id="rId43"/>
    <p:sldId id="404" r:id="rId44"/>
  </p:sldIdLst>
  <p:sldSz cx="9144000" cy="6858000" type="screen4x3"/>
  <p:notesSz cx="6858000" cy="9144000"/>
  <p:custDataLst>
    <p:tags r:id="rId4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C8F9C759-C68A-4B63-897E-58D3590AB052}">
          <p14:sldIdLst>
            <p14:sldId id="405"/>
            <p14:sldId id="406"/>
            <p14:sldId id="407"/>
            <p14:sldId id="441"/>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9B6"/>
    <a:srgbClr val="B40000"/>
    <a:srgbClr val="AF0000"/>
    <a:srgbClr val="FFE9B5"/>
    <a:srgbClr val="8AC8CD"/>
    <a:srgbClr val="95B5DF"/>
    <a:srgbClr val="D1E4EF"/>
    <a:srgbClr val="B3C9E7"/>
    <a:srgbClr val="F4C86C"/>
    <a:srgbClr val="F4B6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4" autoAdjust="0"/>
    <p:restoredTop sz="86391" autoAdjust="0"/>
  </p:normalViewPr>
  <p:slideViewPr>
    <p:cSldViewPr>
      <p:cViewPr varScale="1">
        <p:scale>
          <a:sx n="64" d="100"/>
          <a:sy n="64" d="100"/>
        </p:scale>
        <p:origin x="780" y="66"/>
      </p:cViewPr>
      <p:guideLst>
        <p:guide orient="horz" pos="2160"/>
        <p:guide pos="2880"/>
      </p:guideLst>
    </p:cSldViewPr>
  </p:slideViewPr>
  <p:outlineViewPr>
    <p:cViewPr>
      <p:scale>
        <a:sx n="33" d="100"/>
        <a:sy n="33" d="100"/>
      </p:scale>
      <p:origin x="0" y="-249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ags" Target="tags/tag1.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50DCA12-2123-4DC2-99E4-D065727CEC3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1</a:t>
            </a:fld>
            <a:endParaRPr lang="en-US" dirty="0"/>
          </a:p>
        </p:txBody>
      </p:sp>
    </p:spTree>
    <p:extLst>
      <p:ext uri="{BB962C8B-B14F-4D97-AF65-F5344CB8AC3E}">
        <p14:creationId xmlns:p14="http://schemas.microsoft.com/office/powerpoint/2010/main" val="2038203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Right">
    <p:spTree>
      <p:nvGrpSpPr>
        <p:cNvPr id="1" name=""/>
        <p:cNvGrpSpPr/>
        <p:nvPr/>
      </p:nvGrpSpPr>
      <p:grpSpPr>
        <a:xfrm>
          <a:off x="0" y="0"/>
          <a:ext cx="0" cy="0"/>
          <a:chOff x="0" y="0"/>
          <a:chExt cx="0" cy="0"/>
        </a:xfrm>
      </p:grpSpPr>
      <p:sp>
        <p:nvSpPr>
          <p:cNvPr id="8" name="Rectangle 7"/>
          <p:cNvSpPr/>
          <p:nvPr/>
        </p:nvSpPr>
        <p:spPr>
          <a:xfrm>
            <a:off x="2898648" y="3124200"/>
            <a:ext cx="6245352" cy="20574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6"/>
          <p:cNvSpPr>
            <a:spLocks noGrp="1"/>
          </p:cNvSpPr>
          <p:nvPr>
            <p:ph type="body" sz="quarter" idx="10" hasCustomPrompt="1"/>
          </p:nvPr>
        </p:nvSpPr>
        <p:spPr>
          <a:xfrm>
            <a:off x="3276600" y="4260273"/>
            <a:ext cx="5638800" cy="692727"/>
          </a:xfrm>
          <a:prstGeom prst="rect">
            <a:avLst/>
          </a:prstGeom>
          <a:effectLst>
            <a:outerShdw blurRad="50800" dist="38100" dir="5400000" algn="t" rotWithShape="0">
              <a:schemeClr val="tx1">
                <a:lumMod val="85000"/>
                <a:lumOff val="15000"/>
                <a:alpha val="40000"/>
              </a:schemeClr>
            </a:outerShdw>
          </a:effectLst>
        </p:spPr>
        <p:txBody>
          <a:bodyPr anchor="ctr"/>
          <a:lstStyle>
            <a:lvl1pPr marL="0" indent="0" algn="r">
              <a:buNone/>
              <a:defRPr sz="2200" b="0" i="1">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dirty="0"/>
              <a:t>Click to edit Master text styles</a:t>
            </a:r>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4" name="Text Placeholder 3">
            <a:extLst>
              <a:ext uri="{FF2B5EF4-FFF2-40B4-BE49-F238E27FC236}">
                <a16:creationId xmlns:a16="http://schemas.microsoft.com/office/drawing/2014/main" id="{69D4569B-17B2-4BBD-A6C9-F3ED66584F4B}"/>
              </a:ext>
            </a:extLst>
          </p:cNvPr>
          <p:cNvSpPr>
            <a:spLocks noGrp="1"/>
          </p:cNvSpPr>
          <p:nvPr>
            <p:ph type="body" sz="quarter" idx="12" hasCustomPrompt="1"/>
          </p:nvPr>
        </p:nvSpPr>
        <p:spPr>
          <a:xfrm>
            <a:off x="0" y="6693408"/>
            <a:ext cx="9144000" cy="142875"/>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106956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600199"/>
            <a:ext cx="8229600" cy="4953001"/>
          </a:xfrm>
          <a:prstGeom prst="rect">
            <a:avLst/>
          </a:prstGeom>
        </p:spPr>
        <p:txBody>
          <a:bodyPr/>
          <a:lstStyle>
            <a:lvl1pPr marL="0" indent="0">
              <a:spcBef>
                <a:spcPts val="2400"/>
              </a:spcBef>
              <a:buNone/>
              <a:defRPr sz="2800"/>
            </a:lvl1pPr>
            <a:lvl2pPr marL="290513" indent="-285750">
              <a:buFont typeface="Arial" panose="020B0604020202020204" pitchFamily="34" charset="0"/>
              <a:buChar char="•"/>
              <a:defRPr sz="2400"/>
            </a:lvl2pPr>
            <a:lvl3pPr marL="568325" indent="-228600">
              <a:defRPr sz="2000"/>
            </a:lvl3pPr>
            <a:lvl4pPr marL="914400"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1"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051531200"/>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50934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lor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33990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51341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6002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239962"/>
            <a:ext cx="4040188"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6002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39962"/>
            <a:ext cx="4041775"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37260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1430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828800"/>
            <a:ext cx="4040188"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430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28800"/>
            <a:ext cx="4041775"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91993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32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2057400" y="685800"/>
            <a:ext cx="6629400" cy="5797296"/>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2486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57505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0714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19449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218255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447800"/>
            <a:ext cx="8229600" cy="47243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marL="574675" indent="-228600">
              <a:defRPr sz="2000"/>
            </a:lvl3pPr>
            <a:lvl4pPr marL="855663"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0" hasCustomPrompt="1"/>
          </p:nvPr>
        </p:nvSpPr>
        <p:spPr>
          <a:xfrm>
            <a:off x="5867400" y="65532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a:extLst>
              <a:ext uri="{FF2B5EF4-FFF2-40B4-BE49-F238E27FC236}">
                <a16:creationId xmlns:a16="http://schemas.microsoft.com/office/drawing/2014/main" id="{102AC264-7552-41D4-BAF5-978FFE241393}"/>
              </a:ext>
            </a:extLst>
          </p:cNvPr>
          <p:cNvSpPr>
            <a:spLocks noGrp="1"/>
          </p:cNvSpPr>
          <p:nvPr>
            <p:ph type="body" sz="quarter" idx="11" hasCustomPrompt="1"/>
          </p:nvPr>
        </p:nvSpPr>
        <p:spPr>
          <a:xfrm>
            <a:off x="0" y="6693408"/>
            <a:ext cx="9144000" cy="152400"/>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2981021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027673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875772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bg2"/>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1306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253792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Subtitle Right">
    <p:spTree>
      <p:nvGrpSpPr>
        <p:cNvPr id="1" name=""/>
        <p:cNvGrpSpPr/>
        <p:nvPr/>
      </p:nvGrpSpPr>
      <p:grpSpPr>
        <a:xfrm>
          <a:off x="0" y="0"/>
          <a:ext cx="0" cy="0"/>
          <a:chOff x="0" y="0"/>
          <a:chExt cx="0" cy="0"/>
        </a:xfrm>
      </p:grpSpPr>
      <p:sp>
        <p:nvSpPr>
          <p:cNvPr id="8" name="Rectangle 7"/>
          <p:cNvSpPr/>
          <p:nvPr/>
        </p:nvSpPr>
        <p:spPr>
          <a:xfrm>
            <a:off x="2898648" y="3429000"/>
            <a:ext cx="6245352"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6"/>
          <p:cNvSpPr>
            <a:spLocks noGrp="1"/>
          </p:cNvSpPr>
          <p:nvPr>
            <p:ph type="body" sz="quarter" idx="10"/>
          </p:nvPr>
        </p:nvSpPr>
        <p:spPr>
          <a:xfrm>
            <a:off x="3276600" y="4260273"/>
            <a:ext cx="5638800" cy="692727"/>
          </a:xfrm>
          <a:prstGeom prst="rect">
            <a:avLst/>
          </a:prstGeom>
        </p:spPr>
        <p:txBody>
          <a:bodyPr/>
          <a:lstStyle>
            <a:lvl1pPr marL="0" indent="0" algn="r">
              <a:buNone/>
              <a:defRPr sz="2200" b="0">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4530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lor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Tree>
    <p:extLst>
      <p:ext uri="{BB962C8B-B14F-4D97-AF65-F5344CB8AC3E}">
        <p14:creationId xmlns:p14="http://schemas.microsoft.com/office/powerpoint/2010/main" val="878084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ECIAL_Content and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5372100" y="228600"/>
            <a:ext cx="30099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
        <p:nvSpPr>
          <p:cNvPr id="8" name="Content Placeholder 7"/>
          <p:cNvSpPr>
            <a:spLocks noGrp="1"/>
          </p:cNvSpPr>
          <p:nvPr>
            <p:ph sz="quarter" idx="13"/>
          </p:nvPr>
        </p:nvSpPr>
        <p:spPr>
          <a:xfrm>
            <a:off x="800100" y="228600"/>
            <a:ext cx="4495800" cy="4953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231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lack_Title and Content with Jump to Long Image Descrip">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marL="0" indent="0">
              <a:spcBef>
                <a:spcPts val="1800"/>
              </a:spcBef>
              <a:buNone/>
              <a:defRPr sz="2800"/>
            </a:lvl1pPr>
            <a:lvl2pPr marL="290513" indent="-285750">
              <a:buFont typeface="Arial" panose="020B0604020202020204" pitchFamily="34" charset="0"/>
              <a:buChar cha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p:cNvSpPr>
            <a:spLocks noGrp="1"/>
          </p:cNvSpPr>
          <p:nvPr>
            <p:ph type="body" sz="quarter" idx="11" hasCustomPrompt="1"/>
          </p:nvPr>
        </p:nvSpPr>
        <p:spPr>
          <a:xfrm>
            <a:off x="3200400" y="6510528"/>
            <a:ext cx="2743200" cy="173736"/>
          </a:xfrm>
          <a:prstGeom prst="rect">
            <a:avLst/>
          </a:prstGeom>
        </p:spPr>
        <p:txBody>
          <a:bodyPr/>
          <a:lstStyle>
            <a:lvl1pPr marL="0" indent="0" algn="ctr">
              <a:buNone/>
              <a:defRPr sz="800" baseline="0"/>
            </a:lvl1pPr>
          </a:lstStyle>
          <a:p>
            <a:pPr lvl="0"/>
            <a:r>
              <a:rPr lang="en-US" sz="800" dirty="0"/>
              <a:t>Jump back to slide containing original image</a:t>
            </a:r>
            <a:endParaRPr lang="en-US" dirty="0"/>
          </a:p>
        </p:txBody>
      </p:sp>
    </p:spTree>
    <p:extLst>
      <p:ext uri="{BB962C8B-B14F-4D97-AF65-F5344CB8AC3E}">
        <p14:creationId xmlns:p14="http://schemas.microsoft.com/office/powerpoint/2010/main" val="15206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000" b="1">
                <a:solidFill>
                  <a:schemeClr val="bg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4"/>
            <a:ext cx="2788920" cy="612821"/>
          </a:xfrm>
          <a:prstGeom prst="rect">
            <a:avLst/>
          </a:prstGeom>
        </p:spPr>
        <p:txBody>
          <a:bodyPr/>
          <a:lstStyle>
            <a:lvl1pPr marL="0" indent="0" algn="l">
              <a:buNone/>
              <a:defRPr sz="1800" b="0">
                <a:solidFill>
                  <a:schemeClr val="bg1"/>
                </a:solidFill>
                <a:latin typeface="Calibri" panose="020F0502020204030204" pitchFamily="34"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900" b="1">
                <a:solidFill>
                  <a:schemeClr val="bg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sz="1000">
                <a:latin typeface="Calibri (Body)"/>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9"/>
            <a:ext cx="9144000" cy="374266"/>
          </a:xfrm>
        </p:spPr>
        <p:txBody>
          <a:bodyPr/>
          <a:lstStyle>
            <a:lvl1pPr algn="ctr">
              <a:defRPr sz="800">
                <a:solidFill>
                  <a:schemeClr val="tx1"/>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246431528"/>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10" name="Text Placeholder 6">
            <a:extLst>
              <a:ext uri="{FF2B5EF4-FFF2-40B4-BE49-F238E27FC236}">
                <a16:creationId xmlns:a16="http://schemas.microsoft.com/office/drawing/2014/main" id="{5EF7D678-0969-441A-B6F6-C8B768545A1E}"/>
              </a:ext>
            </a:extLst>
          </p:cNvPr>
          <p:cNvSpPr>
            <a:spLocks noGrp="1"/>
          </p:cNvSpPr>
          <p:nvPr>
            <p:ph type="body" sz="quarter" idx="11" hasCustomPrompt="1"/>
          </p:nvPr>
        </p:nvSpPr>
        <p:spPr>
          <a:xfrm>
            <a:off x="0" y="6452780"/>
            <a:ext cx="9144000" cy="405220"/>
          </a:xfrm>
          <a:prstGeom prst="rect">
            <a:avLst/>
          </a:prstGeom>
        </p:spPr>
        <p:txBody>
          <a:bodyPr/>
          <a:lstStyle>
            <a:lvl1pPr algn="ctr">
              <a:defRPr sz="800"/>
            </a:lvl1pPr>
          </a:lstStyle>
          <a:p>
            <a:pPr lvl="0"/>
            <a:r>
              <a:rPr lang="en-US" dirty="0"/>
              <a:t>Long Copyright</a:t>
            </a:r>
            <a:endParaRPr lang="en-IN" dirty="0"/>
          </a:p>
        </p:txBody>
      </p:sp>
    </p:spTree>
    <p:extLst>
      <p:ext uri="{BB962C8B-B14F-4D97-AF65-F5344CB8AC3E}">
        <p14:creationId xmlns:p14="http://schemas.microsoft.com/office/powerpoint/2010/main" val="3499801846"/>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 section ">
    <p:spTree>
      <p:nvGrpSpPr>
        <p:cNvPr id="1" name=""/>
        <p:cNvGrpSpPr/>
        <p:nvPr/>
      </p:nvGrpSpPr>
      <p:grpSpPr>
        <a:xfrm>
          <a:off x="0" y="0"/>
          <a:ext cx="0" cy="0"/>
          <a:chOff x="0" y="0"/>
          <a:chExt cx="0" cy="0"/>
        </a:xfrm>
      </p:grpSpPr>
      <p:sp>
        <p:nvSpPr>
          <p:cNvPr id="2" name="Title 1"/>
          <p:cNvSpPr>
            <a:spLocks noGrp="1"/>
          </p:cNvSpPr>
          <p:nvPr>
            <p:ph type="ctrTitle"/>
          </p:nvPr>
        </p:nvSpPr>
        <p:spPr>
          <a:xfrm>
            <a:off x="1047750" y="1524000"/>
            <a:ext cx="7048500" cy="1470025"/>
          </a:xfrm>
          <a:prstGeom prst="rect">
            <a:avLst/>
          </a:prstGeom>
        </p:spPr>
        <p:txBody>
          <a:bodyPr/>
          <a:lstStyle>
            <a:lvl1pPr algn="l">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70622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33192" y="2608290"/>
            <a:ext cx="3673328" cy="457200"/>
          </a:xfrm>
          <a:prstGeom prst="rect">
            <a:avLst/>
          </a:prstGeom>
        </p:spPr>
        <p:txBody>
          <a:bodyPr anchor="b">
            <a:noAutofit/>
          </a:bodyPr>
          <a:lstStyle>
            <a:lvl1pPr algn="l">
              <a:lnSpc>
                <a:spcPct val="100000"/>
              </a:lnSpc>
              <a:defRPr sz="2000" b="1">
                <a:solidFill>
                  <a:schemeClr val="tx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433192" y="3117248"/>
            <a:ext cx="3673328" cy="1405586"/>
          </a:xfrm>
          <a:prstGeom prst="rect">
            <a:avLst/>
          </a:prstGeom>
        </p:spPr>
        <p:txBody>
          <a:bodyPr anchor="ctr"/>
          <a:lstStyle>
            <a:lvl1pPr marL="0" indent="0" algn="l">
              <a:buNone/>
              <a:defRPr lang="en-US" sz="2000" b="1" kern="1200" baseline="0" dirty="0" smtClean="0">
                <a:solidFill>
                  <a:schemeClr val="tx1"/>
                </a:solidFill>
                <a:latin typeface="Calibri" panose="020F0502020204030204" pitchFamily="34" charset="0"/>
                <a:ea typeface="+mn-ea"/>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defTabSz="685800" rtl="0" eaLnBrk="1" fontAlgn="auto" latinLnBrk="0" hangingPunct="1">
              <a:lnSpc>
                <a:spcPct val="100000"/>
              </a:lnSpc>
              <a:spcBef>
                <a:spcPct val="0"/>
              </a:spcBef>
              <a:spcAft>
                <a:spcPts val="450"/>
              </a:spcAft>
              <a:buClrTx/>
              <a:buSzTx/>
              <a:buFont typeface="Arial" panose="020B0604020202020204" pitchFamily="34" charset="0"/>
              <a:buNone/>
              <a:tabLst/>
              <a:defRPr/>
            </a:pPr>
            <a:r>
              <a:rPr lang="en-US" dirty="0"/>
              <a:t>Presentation Subtitle</a:t>
            </a:r>
          </a:p>
          <a:p>
            <a:pPr marL="0" marR="0" lvl="0" indent="0" defTabSz="685800" rtl="0" eaLnBrk="1" fontAlgn="auto" latinLnBrk="0" hangingPunct="1">
              <a:lnSpc>
                <a:spcPct val="100000"/>
              </a:lnSpc>
              <a:spcBef>
                <a:spcPts val="1350"/>
              </a:spcBef>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rPr>
              <a:t>Lecture PowerPoint</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462626" y="4557522"/>
            <a:ext cx="36144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432404" y="4609280"/>
            <a:ext cx="3682396" cy="1188720"/>
          </a:xfrm>
          <a:prstGeom prst="rect">
            <a:avLst/>
          </a:prstGeom>
        </p:spPr>
        <p:txBody>
          <a:bodyPr/>
          <a:lstStyle>
            <a:lvl1pPr>
              <a:spcBef>
                <a:spcPts val="375"/>
              </a:spcBef>
              <a:spcAft>
                <a:spcPts val="750"/>
              </a:spcAft>
              <a:defRPr sz="1200" b="1">
                <a:solidFill>
                  <a:schemeClr val="tx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a:spcBef>
                <a:spcPts val="600"/>
              </a:spcBef>
            </a:pPr>
            <a:r>
              <a:rPr lang="en-US" sz="1050" dirty="0">
                <a:solidFill>
                  <a:srgbClr val="1E3482"/>
                </a:solidFill>
                <a:latin typeface="+mj-lt"/>
              </a:rPr>
              <a:t>Book Title</a:t>
            </a:r>
          </a:p>
          <a:p>
            <a:pPr>
              <a:spcBef>
                <a:spcPts val="600"/>
              </a:spcBef>
            </a:pPr>
            <a:r>
              <a:rPr lang="en-US" dirty="0">
                <a:latin typeface="+mj-lt"/>
              </a:rPr>
              <a:t>Subtitle</a:t>
            </a:r>
          </a:p>
          <a:p>
            <a:pPr>
              <a:spcBef>
                <a:spcPts val="600"/>
              </a:spcBef>
              <a:spcAft>
                <a:spcPts val="1200"/>
              </a:spcAft>
            </a:pPr>
            <a:r>
              <a:rPr lang="en-US" dirty="0">
                <a:solidFill>
                  <a:srgbClr val="AA0555"/>
                </a:solidFill>
                <a:latin typeface="+mj-lt"/>
              </a:rPr>
              <a:t>Edition</a:t>
            </a:r>
          </a:p>
          <a:p>
            <a:pPr>
              <a:spcBef>
                <a:spcPts val="600"/>
              </a:spcBef>
            </a:pPr>
            <a:r>
              <a:rPr lang="en-US" dirty="0">
                <a:latin typeface="+mj-lt"/>
              </a:rPr>
              <a:t>Author</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371600"/>
            <a:ext cx="4229100" cy="4976453"/>
          </a:xfrm>
          <a:prstGeom prst="rect">
            <a:avLst/>
          </a:prstGeom>
        </p:spPr>
        <p:txBody>
          <a:bodyPr/>
          <a:lstStyle>
            <a:lvl1pPr>
              <a:defRPr sz="1000">
                <a:latin typeface="Calibri" panose="020F0502020204030204" pitchFamily="34" charset="0"/>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sz="800">
                <a:solidFill>
                  <a:schemeClr val="tx1"/>
                </a:solidFill>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sz="700">
                <a:solidFill>
                  <a:srgbClr val="000000"/>
                </a:solidFill>
              </a:rPr>
              <a:t>No reproduction or further distribution permitted without the prior written consent of McGraw-Hill.</a:t>
            </a:r>
            <a:endParaRPr lang="en-US" sz="700" dirty="0">
              <a:solidFill>
                <a:srgbClr val="000000"/>
              </a:solidFill>
            </a:endParaRPr>
          </a:p>
        </p:txBody>
      </p:sp>
    </p:spTree>
    <p:extLst>
      <p:ext uri="{BB962C8B-B14F-4D97-AF65-F5344CB8AC3E}">
        <p14:creationId xmlns:p14="http://schemas.microsoft.com/office/powerpoint/2010/main" val="1154250955"/>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 EXTRA1">
    <p:spTree>
      <p:nvGrpSpPr>
        <p:cNvPr id="1" name=""/>
        <p:cNvGrpSpPr/>
        <p:nvPr/>
      </p:nvGrpSpPr>
      <p:grpSpPr>
        <a:xfrm>
          <a:off x="0" y="0"/>
          <a:ext cx="0" cy="0"/>
          <a:chOff x="0" y="0"/>
          <a:chExt cx="0" cy="0"/>
        </a:xfrm>
      </p:grpSpPr>
      <p:sp>
        <p:nvSpPr>
          <p:cNvPr id="17" name="Slide Title 1">
            <a:extLst>
              <a:ext uri="{FF2B5EF4-FFF2-40B4-BE49-F238E27FC236}">
                <a16:creationId xmlns:a16="http://schemas.microsoft.com/office/drawing/2014/main" id="{DDD6C561-8E82-4789-A8FD-32A79AFD5593}"/>
              </a:ext>
            </a:extLst>
          </p:cNvPr>
          <p:cNvSpPr>
            <a:spLocks noGrp="1"/>
          </p:cNvSpPr>
          <p:nvPr>
            <p:ph type="title" hasCustomPrompt="1"/>
          </p:nvPr>
        </p:nvSpPr>
        <p:spPr>
          <a:xfrm>
            <a:off x="342900" y="198784"/>
            <a:ext cx="8458200" cy="1143000"/>
          </a:xfrm>
          <a:prstGeom prst="rect">
            <a:avLst/>
          </a:prstGeom>
        </p:spPr>
        <p:txBody>
          <a:bodyPr anchor="ctr">
            <a:normAutofit/>
          </a:bodyPr>
          <a:lstStyle>
            <a:lvl1pPr algn="ctr" defTabSz="685800" rtl="0" eaLnBrk="1" latinLnBrk="0" hangingPunct="1">
              <a:lnSpc>
                <a:spcPct val="100000"/>
              </a:lnSpc>
              <a:spcBef>
                <a:spcPct val="0"/>
              </a:spcBef>
              <a:buNone/>
              <a:defRPr lang="en-US" sz="3600" b="0" kern="1200" dirty="0">
                <a:solidFill>
                  <a:srgbClr val="B40000"/>
                </a:solidFill>
                <a:latin typeface="Calibri" panose="020F0502020204030204" pitchFamily="34" charset="0"/>
                <a:ea typeface="+mj-ea"/>
                <a:cs typeface="Times New Roman" panose="02020603050405020304" pitchFamily="18" charset="0"/>
              </a:defRPr>
            </a:lvl1pPr>
          </a:lstStyle>
          <a:p>
            <a:r>
              <a:rPr lang="en-US" dirty="0"/>
              <a:t>Slide Title</a:t>
            </a:r>
          </a:p>
        </p:txBody>
      </p:sp>
      <p:sp>
        <p:nvSpPr>
          <p:cNvPr id="18" name="Content Placeholder 2">
            <a:extLst>
              <a:ext uri="{FF2B5EF4-FFF2-40B4-BE49-F238E27FC236}">
                <a16:creationId xmlns:a16="http://schemas.microsoft.com/office/drawing/2014/main" id="{8A362111-DA48-43CE-8AC3-BD67F497EE0E}"/>
              </a:ext>
            </a:extLst>
          </p:cNvPr>
          <p:cNvSpPr>
            <a:spLocks noGrp="1"/>
          </p:cNvSpPr>
          <p:nvPr>
            <p:ph sz="quarter" idx="20" hasCustomPrompt="1"/>
          </p:nvPr>
        </p:nvSpPr>
        <p:spPr>
          <a:xfrm>
            <a:off x="342900" y="1524000"/>
            <a:ext cx="8458200" cy="4800600"/>
          </a:xfrm>
        </p:spPr>
        <p:txBody>
          <a:bodyPr>
            <a:normAutofit/>
          </a:bodyPr>
          <a:lstStyle>
            <a:lvl1pPr>
              <a:spcBef>
                <a:spcPts val="0"/>
              </a:spcBef>
              <a:spcAft>
                <a:spcPts val="1200"/>
              </a:spcAft>
              <a:defRPr sz="2800">
                <a:latin typeface="Calibri (Body)"/>
                <a:cs typeface="Times New Roman" panose="02020603050405020304" pitchFamily="18" charset="0"/>
              </a:defRPr>
            </a:lvl1pPr>
            <a:lvl2pPr>
              <a:spcBef>
                <a:spcPts val="0"/>
              </a:spcBef>
              <a:spcAft>
                <a:spcPts val="1200"/>
              </a:spcAft>
              <a:defRPr sz="2400">
                <a:latin typeface="Calibri (Body)"/>
                <a:cs typeface="Times New Roman" panose="02020603050405020304" pitchFamily="18" charset="0"/>
              </a:defRPr>
            </a:lvl2pPr>
            <a:lvl3pPr>
              <a:spcBef>
                <a:spcPts val="0"/>
              </a:spcBef>
              <a:spcAft>
                <a:spcPts val="1200"/>
              </a:spcAft>
              <a:defRPr sz="2000">
                <a:latin typeface="Calibri (Body)"/>
                <a:cs typeface="Times New Roman" panose="02020603050405020304" pitchFamily="18" charset="0"/>
              </a:defRPr>
            </a:lvl3pPr>
            <a:lvl4pPr>
              <a:spcBef>
                <a:spcPts val="0"/>
              </a:spcBef>
              <a:spcAft>
                <a:spcPts val="1200"/>
              </a:spcAft>
              <a:defRPr sz="1800">
                <a:latin typeface="Calibri (Body)"/>
                <a:cs typeface="Times New Roman" panose="02020603050405020304" pitchFamily="18" charset="0"/>
              </a:defRPr>
            </a:lvl4pPr>
            <a:lvl5pPr>
              <a:spcBef>
                <a:spcPts val="0"/>
              </a:spcBef>
              <a:spcAft>
                <a:spcPts val="1200"/>
              </a:spcAft>
              <a:defRPr sz="1600">
                <a:latin typeface="Calibri (Body)"/>
                <a:cs typeface="Times New Roman" panose="02020603050405020304" pitchFamily="18" charset="0"/>
              </a:defRPr>
            </a:lvl5pPr>
          </a:lstStyle>
          <a:p>
            <a:pPr lvl="0"/>
            <a:r>
              <a:rPr lang="en-US" dirty="0"/>
              <a:t>Slide Content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Appendix Link 3">
            <a:extLst>
              <a:ext uri="{FF2B5EF4-FFF2-40B4-BE49-F238E27FC236}">
                <a16:creationId xmlns:a16="http://schemas.microsoft.com/office/drawing/2014/main" id="{8B683028-115C-4277-A864-89A677FF0A97}"/>
              </a:ext>
            </a:extLst>
          </p:cNvPr>
          <p:cNvSpPr>
            <a:spLocks noGrp="1"/>
          </p:cNvSpPr>
          <p:nvPr>
            <p:ph sz="quarter" idx="11" hasCustomPrompt="1"/>
          </p:nvPr>
        </p:nvSpPr>
        <p:spPr>
          <a:xfrm>
            <a:off x="3369600" y="6400800"/>
            <a:ext cx="2404800" cy="190800"/>
          </a:xfrm>
        </p:spPr>
        <p:txBody>
          <a:bodyPr>
            <a:noAutofit/>
          </a:bodyPr>
          <a:lstStyle>
            <a:lvl1pPr algn="ctr">
              <a:defRPr lang="en-US" sz="900" kern="1200" dirty="0">
                <a:solidFill>
                  <a:schemeClr val="tx2"/>
                </a:solidFill>
                <a:latin typeface="Calibri (Body)"/>
                <a:ea typeface="+mn-ea"/>
                <a:cs typeface="+mn-cs"/>
              </a:defRPr>
            </a:lvl1pPr>
            <a:lvl2pPr>
              <a:defRPr sz="750">
                <a:latin typeface="Times New Roman" panose="02020603050405020304" pitchFamily="18" charset="0"/>
                <a:cs typeface="Times New Roman" panose="02020603050405020304" pitchFamily="18" charset="0"/>
              </a:defRPr>
            </a:lvl2pPr>
            <a:lvl3pPr>
              <a:defRPr sz="750">
                <a:latin typeface="Times New Roman" panose="02020603050405020304" pitchFamily="18" charset="0"/>
                <a:cs typeface="Times New Roman" panose="02020603050405020304" pitchFamily="18" charset="0"/>
              </a:defRPr>
            </a:lvl3pPr>
            <a:lvl4pPr>
              <a:defRPr sz="750">
                <a:latin typeface="Times New Roman" panose="02020603050405020304" pitchFamily="18" charset="0"/>
                <a:cs typeface="Times New Roman" panose="02020603050405020304" pitchFamily="18" charset="0"/>
              </a:defRPr>
            </a:lvl4pPr>
            <a:lvl5pPr>
              <a:defRPr sz="750">
                <a:latin typeface="Times New Roman" panose="02020603050405020304" pitchFamily="18" charset="0"/>
                <a:cs typeface="Times New Roman" panose="02020603050405020304" pitchFamily="18" charset="0"/>
              </a:defRPr>
            </a:lvl5p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Add text alternative link, if needed.</a:t>
            </a:r>
          </a:p>
        </p:txBody>
      </p:sp>
      <p:sp>
        <p:nvSpPr>
          <p:cNvPr id="20" name="Image Credit 4">
            <a:extLst>
              <a:ext uri="{FF2B5EF4-FFF2-40B4-BE49-F238E27FC236}">
                <a16:creationId xmlns:a16="http://schemas.microsoft.com/office/drawing/2014/main" id="{E72DF78C-0D1D-4F01-A36B-63BB3F02E3CD}"/>
              </a:ext>
            </a:extLst>
          </p:cNvPr>
          <p:cNvSpPr>
            <a:spLocks noGrp="1"/>
          </p:cNvSpPr>
          <p:nvPr>
            <p:ph type="body" sz="quarter" idx="19" hasCustomPrompt="1"/>
          </p:nvPr>
        </p:nvSpPr>
        <p:spPr>
          <a:xfrm>
            <a:off x="1592570" y="6682928"/>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21" name="Slide Number Placeholder 5">
            <a:extLst>
              <a:ext uri="{FF2B5EF4-FFF2-40B4-BE49-F238E27FC236}">
                <a16:creationId xmlns:a16="http://schemas.microsoft.com/office/drawing/2014/main" id="{0616356B-CC93-4F4E-B595-6EA3C0D2625B}"/>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28725747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342646" y="3810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34" name="Appendix Link 4">
            <a:extLst>
              <a:ext uri="{FF2B5EF4-FFF2-40B4-BE49-F238E27FC236}">
                <a16:creationId xmlns:a16="http://schemas.microsoft.com/office/drawing/2014/main" id="{E8DC9E9A-6C3B-4B84-8D76-FA6277D1C9DE}"/>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5" name="Image Credit 5">
            <a:extLst>
              <a:ext uri="{FF2B5EF4-FFF2-40B4-BE49-F238E27FC236}">
                <a16:creationId xmlns:a16="http://schemas.microsoft.com/office/drawing/2014/main" id="{8DBA62DF-01D7-4AB9-8D1B-9D39A8C704E7}"/>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6" name="Slide Number Placeholder 6">
            <a:extLst>
              <a:ext uri="{FF2B5EF4-FFF2-40B4-BE49-F238E27FC236}">
                <a16:creationId xmlns:a16="http://schemas.microsoft.com/office/drawing/2014/main" id="{A85811D5-C2F0-4F97-8142-E218D74E6408}"/>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3148817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4726154"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8" name="Appendix Link 4">
            <a:extLst>
              <a:ext uri="{FF2B5EF4-FFF2-40B4-BE49-F238E27FC236}">
                <a16:creationId xmlns:a16="http://schemas.microsoft.com/office/drawing/2014/main" id="{DA4F43A4-A316-4D55-A9CB-61C12A0D1EAB}"/>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 name="Image Credit 5">
            <a:extLst>
              <a:ext uri="{FF2B5EF4-FFF2-40B4-BE49-F238E27FC236}">
                <a16:creationId xmlns:a16="http://schemas.microsoft.com/office/drawing/2014/main" id="{FC4BA145-4152-484C-BBD5-C60A9D8045EB}"/>
              </a:ext>
            </a:extLst>
          </p:cNvPr>
          <p:cNvSpPr>
            <a:spLocks noGrp="1"/>
          </p:cNvSpPr>
          <p:nvPr>
            <p:ph type="body" sz="quarter" idx="21" hasCustomPrompt="1"/>
          </p:nvPr>
        </p:nvSpPr>
        <p:spPr>
          <a:xfrm>
            <a:off x="1592263" y="6686746"/>
            <a:ext cx="6932612" cy="161396"/>
          </a:xfrm>
        </p:spPr>
        <p:txBody>
          <a:bodyPr>
            <a:noAutofit/>
          </a:bodyPr>
          <a:lstStyle>
            <a:lvl1pPr>
              <a:defRPr sz="900"/>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12" name="Slide Number Placeholder 6">
            <a:extLst>
              <a:ext uri="{FF2B5EF4-FFF2-40B4-BE49-F238E27FC236}">
                <a16:creationId xmlns:a16="http://schemas.microsoft.com/office/drawing/2014/main" id="{56E8E6CA-4930-40B6-B110-A411FF979431}"/>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2742653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PLUS_CONTENT PLACEHOLDER">
    <p:spTree>
      <p:nvGrpSpPr>
        <p:cNvPr id="1" name=""/>
        <p:cNvGrpSpPr/>
        <p:nvPr/>
      </p:nvGrpSpPr>
      <p:grpSpPr>
        <a:xfrm>
          <a:off x="0" y="0"/>
          <a:ext cx="0" cy="0"/>
          <a:chOff x="0" y="0"/>
          <a:chExt cx="0" cy="0"/>
        </a:xfrm>
      </p:grpSpPr>
      <p:sp>
        <p:nvSpPr>
          <p:cNvPr id="28" name="Slide Title 1">
            <a:extLst>
              <a:ext uri="{FF2B5EF4-FFF2-40B4-BE49-F238E27FC236}">
                <a16:creationId xmlns:a16="http://schemas.microsoft.com/office/drawing/2014/main" id="{38A07930-AB41-4C2A-B51A-FE9D9CCD490E}"/>
              </a:ext>
            </a:extLst>
          </p:cNvPr>
          <p:cNvSpPr>
            <a:spLocks noGrp="1"/>
          </p:cNvSpPr>
          <p:nvPr>
            <p:ph type="title" hasCustomPrompt="1"/>
          </p:nvPr>
        </p:nvSpPr>
        <p:spPr>
          <a:xfrm>
            <a:off x="342000" y="198000"/>
            <a:ext cx="8460000" cy="11430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lang="en-US" sz="3600" dirty="0">
                <a:solidFill>
                  <a:srgbClr val="B40000"/>
                </a:solidFill>
              </a:defRPr>
            </a:lvl1pPr>
          </a:lstStyle>
          <a:p>
            <a:pPr lvl="0" algn="ctr"/>
            <a:r>
              <a:rPr lang="en-US" dirty="0"/>
              <a:t>Slide Title</a:t>
            </a:r>
          </a:p>
        </p:txBody>
      </p:sp>
      <p:sp>
        <p:nvSpPr>
          <p:cNvPr id="29" name="Content Placeholder 2">
            <a:extLst>
              <a:ext uri="{FF2B5EF4-FFF2-40B4-BE49-F238E27FC236}">
                <a16:creationId xmlns:a16="http://schemas.microsoft.com/office/drawing/2014/main" id="{A9714154-AF96-4E41-9C12-92237B79035D}"/>
              </a:ext>
            </a:extLst>
          </p:cNvPr>
          <p:cNvSpPr>
            <a:spLocks noGrp="1"/>
          </p:cNvSpPr>
          <p:nvPr>
            <p:ph sz="quarter" idx="11" hasCustomPrompt="1"/>
          </p:nvPr>
        </p:nvSpPr>
        <p:spPr>
          <a:xfrm>
            <a:off x="342000" y="1524000"/>
            <a:ext cx="8460000" cy="457200"/>
          </a:xfrm>
        </p:spPr>
        <p:txBody>
          <a:bodyPr>
            <a:noAutofit/>
          </a:bodyPr>
          <a:lstStyle>
            <a:lvl1pPr>
              <a:defRPr sz="2800">
                <a:latin typeface="Calibri (Body)"/>
                <a:cs typeface="Times New Roman" panose="02020603050405020304" pitchFamily="18" charset="0"/>
              </a:defRPr>
            </a:lvl1pPr>
            <a:lvl2pPr>
              <a:defRPr sz="2400">
                <a:latin typeface="Calibri (Body)"/>
              </a:defRPr>
            </a:lvl2pPr>
            <a:lvl3pPr>
              <a:defRPr sz="2400">
                <a:latin typeface="Calibri (Body)"/>
              </a:defRPr>
            </a:lvl3pPr>
            <a:lvl4pPr>
              <a:defRPr sz="2400">
                <a:latin typeface="Calibri (Body)"/>
              </a:defRPr>
            </a:lvl4pPr>
            <a:lvl5pPr>
              <a:defRPr sz="2400">
                <a:latin typeface="Calibri (Body)"/>
              </a:defRPr>
            </a:lvl5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1</a:t>
            </a:r>
          </a:p>
        </p:txBody>
      </p:sp>
      <p:sp>
        <p:nvSpPr>
          <p:cNvPr id="30" name="Content Placeholder 3">
            <a:extLst>
              <a:ext uri="{FF2B5EF4-FFF2-40B4-BE49-F238E27FC236}">
                <a16:creationId xmlns:a16="http://schemas.microsoft.com/office/drawing/2014/main" id="{5E76B15F-F418-437A-9667-808069D61A22}"/>
              </a:ext>
            </a:extLst>
          </p:cNvPr>
          <p:cNvSpPr>
            <a:spLocks noGrp="1"/>
          </p:cNvSpPr>
          <p:nvPr>
            <p:ph sz="quarter" idx="12" hasCustomPrompt="1"/>
          </p:nvPr>
        </p:nvSpPr>
        <p:spPr>
          <a:xfrm>
            <a:off x="342000" y="2133600"/>
            <a:ext cx="8460000" cy="457200"/>
          </a:xfrm>
        </p:spPr>
        <p:txBody>
          <a:bodyPr>
            <a:noAutofit/>
          </a:bodyPr>
          <a:lstStyle>
            <a:lvl1pPr>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2</a:t>
            </a:r>
          </a:p>
        </p:txBody>
      </p:sp>
      <p:sp>
        <p:nvSpPr>
          <p:cNvPr id="31" name="Content Placeholder 4">
            <a:extLst>
              <a:ext uri="{FF2B5EF4-FFF2-40B4-BE49-F238E27FC236}">
                <a16:creationId xmlns:a16="http://schemas.microsoft.com/office/drawing/2014/main" id="{FE5659B1-C523-48B0-8F94-C14174EA72E4}"/>
              </a:ext>
            </a:extLst>
          </p:cNvPr>
          <p:cNvSpPr>
            <a:spLocks noGrp="1"/>
          </p:cNvSpPr>
          <p:nvPr>
            <p:ph sz="quarter" idx="13" hasCustomPrompt="1"/>
          </p:nvPr>
        </p:nvSpPr>
        <p:spPr>
          <a:xfrm>
            <a:off x="342000" y="2675182"/>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3</a:t>
            </a:r>
          </a:p>
        </p:txBody>
      </p:sp>
      <p:sp>
        <p:nvSpPr>
          <p:cNvPr id="32" name="Content Placeholder 5">
            <a:extLst>
              <a:ext uri="{FF2B5EF4-FFF2-40B4-BE49-F238E27FC236}">
                <a16:creationId xmlns:a16="http://schemas.microsoft.com/office/drawing/2014/main" id="{3EFBD9E4-1992-4FF6-8639-498C6A828CD6}"/>
              </a:ext>
            </a:extLst>
          </p:cNvPr>
          <p:cNvSpPr>
            <a:spLocks noGrp="1"/>
          </p:cNvSpPr>
          <p:nvPr>
            <p:ph sz="quarter" idx="14" hasCustomPrompt="1"/>
          </p:nvPr>
        </p:nvSpPr>
        <p:spPr>
          <a:xfrm>
            <a:off x="342000" y="3389974"/>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4</a:t>
            </a:r>
          </a:p>
        </p:txBody>
      </p:sp>
      <p:sp>
        <p:nvSpPr>
          <p:cNvPr id="33" name="Content Placeholder 6">
            <a:extLst>
              <a:ext uri="{FF2B5EF4-FFF2-40B4-BE49-F238E27FC236}">
                <a16:creationId xmlns:a16="http://schemas.microsoft.com/office/drawing/2014/main" id="{7B38EE77-54FE-4BAF-8298-4A674CBF28DB}"/>
              </a:ext>
            </a:extLst>
          </p:cNvPr>
          <p:cNvSpPr>
            <a:spLocks noGrp="1"/>
          </p:cNvSpPr>
          <p:nvPr>
            <p:ph sz="quarter" idx="15" hasCustomPrompt="1"/>
          </p:nvPr>
        </p:nvSpPr>
        <p:spPr>
          <a:xfrm>
            <a:off x="342000" y="4077050"/>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5</a:t>
            </a:r>
          </a:p>
        </p:txBody>
      </p:sp>
      <p:sp>
        <p:nvSpPr>
          <p:cNvPr id="34" name="Content Placeholder 7">
            <a:extLst>
              <a:ext uri="{FF2B5EF4-FFF2-40B4-BE49-F238E27FC236}">
                <a16:creationId xmlns:a16="http://schemas.microsoft.com/office/drawing/2014/main" id="{4DCD4EF9-45E3-4449-8C53-F5BA2B33D0E1}"/>
              </a:ext>
            </a:extLst>
          </p:cNvPr>
          <p:cNvSpPr>
            <a:spLocks noGrp="1"/>
          </p:cNvSpPr>
          <p:nvPr>
            <p:ph sz="quarter" idx="16" hasCustomPrompt="1"/>
          </p:nvPr>
        </p:nvSpPr>
        <p:spPr>
          <a:xfrm>
            <a:off x="342000" y="4724401"/>
            <a:ext cx="8460000" cy="558801"/>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6</a:t>
            </a:r>
          </a:p>
        </p:txBody>
      </p:sp>
      <p:sp>
        <p:nvSpPr>
          <p:cNvPr id="35" name="Content Placeholder 8">
            <a:extLst>
              <a:ext uri="{FF2B5EF4-FFF2-40B4-BE49-F238E27FC236}">
                <a16:creationId xmlns:a16="http://schemas.microsoft.com/office/drawing/2014/main" id="{339D8DFC-B6FA-47FD-8F4B-D342238E57DF}"/>
              </a:ext>
            </a:extLst>
          </p:cNvPr>
          <p:cNvSpPr>
            <a:spLocks noGrp="1"/>
          </p:cNvSpPr>
          <p:nvPr>
            <p:ph sz="quarter" idx="17" hasCustomPrompt="1"/>
          </p:nvPr>
        </p:nvSpPr>
        <p:spPr>
          <a:xfrm>
            <a:off x="342000" y="5435078"/>
            <a:ext cx="8460000" cy="568325"/>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7</a:t>
            </a:r>
          </a:p>
        </p:txBody>
      </p:sp>
      <p:sp>
        <p:nvSpPr>
          <p:cNvPr id="36" name="Appendix Link 9">
            <a:extLst>
              <a:ext uri="{FF2B5EF4-FFF2-40B4-BE49-F238E27FC236}">
                <a16:creationId xmlns:a16="http://schemas.microsoft.com/office/drawing/2014/main" id="{0AE673C8-F070-4FDB-A9F0-02EF7077683F}"/>
              </a:ext>
            </a:extLst>
          </p:cNvPr>
          <p:cNvSpPr>
            <a:spLocks noGrp="1"/>
          </p:cNvSpPr>
          <p:nvPr>
            <p:ph type="body" sz="quarter" idx="18" hasCustomPrompt="1"/>
          </p:nvPr>
        </p:nvSpPr>
        <p:spPr>
          <a:xfrm>
            <a:off x="3369600" y="6400800"/>
            <a:ext cx="2404800" cy="190800"/>
          </a:xfrm>
        </p:spPr>
        <p:txBody>
          <a:bodyPr anchor="ctr">
            <a:noAutofit/>
          </a:bodyPr>
          <a:lstStyle>
            <a:lvl1pPr algn="ctr">
              <a:defRPr sz="900">
                <a:latin typeface="Calibri (Body)"/>
                <a:cs typeface="Times New Roman" panose="02020603050405020304" pitchFamily="18" charset="0"/>
              </a:defRPr>
            </a:lvl1pPr>
          </a:lstStyle>
          <a:p>
            <a:pPr lvl="0"/>
            <a:r>
              <a:rPr lang="en-US" dirty="0"/>
              <a:t>Add text alternative link, if needed.</a:t>
            </a:r>
          </a:p>
        </p:txBody>
      </p:sp>
      <p:sp>
        <p:nvSpPr>
          <p:cNvPr id="37" name="Image Credit 10">
            <a:extLst>
              <a:ext uri="{FF2B5EF4-FFF2-40B4-BE49-F238E27FC236}">
                <a16:creationId xmlns:a16="http://schemas.microsoft.com/office/drawing/2014/main" id="{56933D97-ADC9-4BDA-81B1-AC8D9F532812}"/>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8" name="Slide Number Placeholder 11">
            <a:extLst>
              <a:ext uri="{FF2B5EF4-FFF2-40B4-BE49-F238E27FC236}">
                <a16:creationId xmlns:a16="http://schemas.microsoft.com/office/drawing/2014/main" id="{77E6A768-18A5-4407-9CEE-90462E70A4F4}"/>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42469701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TER CLOSING">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50" y="381447"/>
            <a:ext cx="2292103" cy="291823"/>
          </a:xfrm>
          <a:prstGeom prst="rect">
            <a:avLst/>
          </a:prstGeom>
        </p:spPr>
        <p:txBody>
          <a:bodyPr/>
          <a:lstStyle>
            <a:lvl1pPr>
              <a:defRPr>
                <a:solidFill>
                  <a:schemeClr val="tx1"/>
                </a:solidFill>
                <a:latin typeface="Calibri (Body)"/>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2" y="1005698"/>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7" y="3759738"/>
            <a:ext cx="5682508"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 normalizeH="0" baseline="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Because learning changes everything.</a:t>
            </a:r>
            <a:r>
              <a:rPr kumimoji="0" lang="en-US" sz="2000" b="0" i="0" u="none" strike="noStrike" kern="1200" cap="none" spc="30" normalizeH="0" baseline="6000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a:t>
            </a:r>
            <a:endParaRPr kumimoji="0" lang="en-US" sz="2000" b="0" i="0" u="none" strike="noStrike" kern="1200" cap="none" spc="30" normalizeH="0" baseline="60000" noProof="0" dirty="0">
              <a:ln>
                <a:noFill/>
              </a:ln>
              <a:solidFill>
                <a:srgbClr val="000000"/>
              </a:solidFill>
              <a:effectLst/>
              <a:uLnTx/>
              <a:uFillTx/>
              <a:latin typeface="Calibri (Body)"/>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6" y="5292176"/>
            <a:ext cx="2605831"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www.mheducation.com</a:t>
            </a:r>
          </a:p>
        </p:txBody>
      </p:sp>
      <p:sp>
        <p:nvSpPr>
          <p:cNvPr id="7" name="Text Placeholder 6">
            <a:extLst>
              <a:ext uri="{FF2B5EF4-FFF2-40B4-BE49-F238E27FC236}">
                <a16:creationId xmlns:a16="http://schemas.microsoft.com/office/drawing/2014/main" id="{607FB7A3-1DE6-462B-8E37-93CC45572DCB}"/>
              </a:ext>
            </a:extLst>
          </p:cNvPr>
          <p:cNvSpPr>
            <a:spLocks noGrp="1"/>
          </p:cNvSpPr>
          <p:nvPr>
            <p:ph type="body" sz="quarter" idx="11" hasCustomPrompt="1"/>
          </p:nvPr>
        </p:nvSpPr>
        <p:spPr>
          <a:xfrm>
            <a:off x="0" y="6452780"/>
            <a:ext cx="9144000" cy="405220"/>
          </a:xfrm>
          <a:prstGeom prst="rect">
            <a:avLst/>
          </a:prstGeom>
        </p:spPr>
        <p:txBody>
          <a:bodyPr/>
          <a:lstStyle>
            <a:lvl1pPr algn="ctr">
              <a:defRPr sz="800"/>
            </a:lvl1pPr>
          </a:lstStyle>
          <a:p>
            <a:pPr lvl="0"/>
            <a:r>
              <a:rPr lang="en-US" dirty="0"/>
              <a:t>Long Copyright</a:t>
            </a:r>
            <a:endParaRPr lang="en-IN" dirty="0"/>
          </a:p>
        </p:txBody>
      </p:sp>
    </p:spTree>
    <p:extLst>
      <p:ext uri="{BB962C8B-B14F-4D97-AF65-F5344CB8AC3E}">
        <p14:creationId xmlns:p14="http://schemas.microsoft.com/office/powerpoint/2010/main" val="3605962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8"/>
            <a:ext cx="7696919" cy="609600"/>
          </a:xfrm>
          <a:prstGeom prst="rect">
            <a:avLst/>
          </a:prstGeom>
        </p:spPr>
        <p:txBody>
          <a:bodyPr anchor="ctr">
            <a:noAutofit/>
          </a:bodyPr>
          <a:lstStyle>
            <a:lvl1pPr algn="l">
              <a:defRPr lang="en-US" sz="2000" b="1" kern="1200" dirty="0">
                <a:solidFill>
                  <a:schemeClr val="tx1"/>
                </a:solidFill>
                <a:latin typeface="Calibri" panose="020F0502020204030204" pitchFamily="34" charset="0"/>
                <a:ea typeface="+mj-ea"/>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5"/>
            <a:ext cx="342900" cy="143831"/>
          </a:xfrm>
          <a:prstGeom prst="rect">
            <a:avLst/>
          </a:prstGeom>
        </p:spPr>
        <p:txBody>
          <a:bodyPr/>
          <a:lstStyle>
            <a:lvl1pPr>
              <a:defRPr sz="9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27958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 CONT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000" y="198000"/>
            <a:ext cx="8460000" cy="810000"/>
          </a:xfrm>
          <a:prstGeom prst="rect">
            <a:avLst/>
          </a:prstGeom>
        </p:spPr>
        <p:txBody>
          <a:bodyPr anchor="ctr">
            <a:noAutofit/>
          </a:bodyPr>
          <a:lstStyle>
            <a:lvl1pPr algn="ctr" defTabSz="685800" rtl="0" eaLnBrk="1" latinLnBrk="0" hangingPunct="1">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a:lstStyle>
          <a:p>
            <a:r>
              <a:rPr lang="en-US" dirty="0"/>
              <a:t>Appendix Title - Text Alternative</a:t>
            </a:r>
          </a:p>
        </p:txBody>
      </p:sp>
      <p:sp>
        <p:nvSpPr>
          <p:cNvPr id="5" name="Text Placeholder 2">
            <a:extLst>
              <a:ext uri="{FF2B5EF4-FFF2-40B4-BE49-F238E27FC236}">
                <a16:creationId xmlns:a16="http://schemas.microsoft.com/office/drawing/2014/main" id="{7ACFBE1A-8155-4B68-803A-1CB4404DBE13}"/>
              </a:ext>
            </a:extLst>
          </p:cNvPr>
          <p:cNvSpPr>
            <a:spLocks noGrp="1"/>
          </p:cNvSpPr>
          <p:nvPr>
            <p:ph type="body" sz="quarter" idx="11" hasCustomPrompt="1"/>
          </p:nvPr>
        </p:nvSpPr>
        <p:spPr>
          <a:xfrm>
            <a:off x="3064800" y="10668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10" name="Content Placeholder 3">
            <a:extLst>
              <a:ext uri="{FF2B5EF4-FFF2-40B4-BE49-F238E27FC236}">
                <a16:creationId xmlns:a16="http://schemas.microsoft.com/office/drawing/2014/main" id="{F8A9D907-A1B3-4E65-A793-5004CBDB4B08}"/>
              </a:ext>
            </a:extLst>
          </p:cNvPr>
          <p:cNvSpPr>
            <a:spLocks noGrp="1"/>
          </p:cNvSpPr>
          <p:nvPr>
            <p:ph sz="quarter" idx="12" hasCustomPrompt="1"/>
          </p:nvPr>
        </p:nvSpPr>
        <p:spPr>
          <a:xfrm>
            <a:off x="342001" y="1371600"/>
            <a:ext cx="8459999" cy="4876800"/>
          </a:xfrm>
        </p:spPr>
        <p:txBody>
          <a:bodyPr>
            <a:noAutofit/>
          </a:bodyPr>
          <a:lstStyle>
            <a:lvl1pPr>
              <a:defRPr sz="2000">
                <a:latin typeface="Calibri (Body)"/>
                <a:cs typeface="Times New Roman" panose="02020603050405020304" pitchFamily="18" charset="0"/>
              </a:defRPr>
            </a:lvl1pPr>
            <a:lvl2pPr>
              <a:defRPr sz="2100">
                <a:latin typeface="Calibri (Body)"/>
              </a:defRPr>
            </a:lvl2pPr>
            <a:lvl3pPr>
              <a:defRPr sz="2100">
                <a:latin typeface="Calibri (Body)"/>
              </a:defRPr>
            </a:lvl3pPr>
            <a:lvl4pPr>
              <a:defRPr sz="2100">
                <a:latin typeface="Calibri (Body)"/>
              </a:defRPr>
            </a:lvl4pPr>
            <a:lvl5pPr>
              <a:defRPr sz="2100">
                <a:latin typeface="Calibri (Body)"/>
              </a:defRPr>
            </a:lvl5pPr>
          </a:lstStyle>
          <a:p>
            <a:pPr lvl="0"/>
            <a:r>
              <a:rPr lang="en-US" dirty="0"/>
              <a:t>Slide Content</a:t>
            </a:r>
          </a:p>
        </p:txBody>
      </p:sp>
      <p:sp>
        <p:nvSpPr>
          <p:cNvPr id="7" name="Text Placeholder 4">
            <a:extLst>
              <a:ext uri="{FF2B5EF4-FFF2-40B4-BE49-F238E27FC236}">
                <a16:creationId xmlns:a16="http://schemas.microsoft.com/office/drawing/2014/main" id="{075013BC-66C3-4B7A-8117-CDC3C96CEC33}"/>
              </a:ext>
            </a:extLst>
          </p:cNvPr>
          <p:cNvSpPr>
            <a:spLocks noGrp="1"/>
          </p:cNvSpPr>
          <p:nvPr>
            <p:ph type="body" sz="quarter" idx="13" hasCustomPrompt="1"/>
          </p:nvPr>
        </p:nvSpPr>
        <p:spPr>
          <a:xfrm>
            <a:off x="3064800" y="63246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4839849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1"/>
            <a:ext cx="8458200" cy="678611"/>
          </a:xfrm>
          <a:prstGeom prst="rect">
            <a:avLst/>
          </a:prstGeom>
        </p:spPr>
        <p:txBody>
          <a:bodyPr vert="horz" lIns="91440" tIns="45720" rIns="91440" bIns="45720" rtlCol="0" anchor="ctr">
            <a:noAutofit/>
          </a:bodyPr>
          <a:lstStyle>
            <a:lvl1pPr>
              <a:lnSpc>
                <a:spcPct val="90000"/>
              </a:lnSpc>
              <a:defRPr lang="en-US" sz="2400" dirty="0">
                <a:solidFill>
                  <a:srgbClr val="C00000"/>
                </a:solidFill>
                <a:latin typeface="Calibri" panose="020F0502020204030204" pitchFamily="34" charset="0"/>
                <a:cs typeface="Times New Roman" panose="02020603050405020304" pitchFamily="18" charset="0"/>
              </a:defRPr>
            </a:lvl1pPr>
          </a:lstStyle>
          <a:p>
            <a:pPr lvl="0" algn="ctr"/>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900" dirty="0">
                <a:latin typeface="Calibri (Body)"/>
                <a:cs typeface="Times New Roman" panose="02020603050405020304" pitchFamily="18" charset="0"/>
              </a:defRPr>
            </a:lvl1pPr>
          </a:lstStyle>
          <a:p>
            <a:pPr lvl="0" algn="ctr"/>
            <a:r>
              <a:rPr lang="en-US" dirty="0"/>
              <a:t>Return to parent-slide containing images.</a:t>
            </a:r>
          </a:p>
        </p:txBody>
      </p:sp>
      <p:sp>
        <p:nvSpPr>
          <p:cNvPr id="4" name="Image Identifier 1">
            <a:extLst>
              <a:ext uri="{FF2B5EF4-FFF2-40B4-BE49-F238E27FC236}">
                <a16:creationId xmlns:a16="http://schemas.microsoft.com/office/drawing/2014/main" id="{06B6FD09-21E6-4C44-B034-2825B085D9AB}"/>
              </a:ext>
            </a:extLst>
          </p:cNvPr>
          <p:cNvSpPr>
            <a:spLocks noGrp="1"/>
          </p:cNvSpPr>
          <p:nvPr>
            <p:ph type="body" sz="quarter" idx="17" hasCustomPrompt="1"/>
          </p:nvPr>
        </p:nvSpPr>
        <p:spPr>
          <a:xfrm>
            <a:off x="36512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1</a:t>
            </a:r>
          </a:p>
        </p:txBody>
      </p:sp>
      <p:sp>
        <p:nvSpPr>
          <p:cNvPr id="12" name="Content Placeholder 1">
            <a:extLst>
              <a:ext uri="{FF2B5EF4-FFF2-40B4-BE49-F238E27FC236}">
                <a16:creationId xmlns:a16="http://schemas.microsoft.com/office/drawing/2014/main" id="{211AB556-A79C-4FDF-BD73-C1AB72D9590A}"/>
              </a:ext>
            </a:extLst>
          </p:cNvPr>
          <p:cNvSpPr>
            <a:spLocks noGrp="1"/>
          </p:cNvSpPr>
          <p:nvPr>
            <p:ph sz="quarter" idx="18" hasCustomPrompt="1"/>
          </p:nvPr>
        </p:nvSpPr>
        <p:spPr>
          <a:xfrm>
            <a:off x="342900" y="1933303"/>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stStyle>
          <a:p>
            <a:pPr lvl="0"/>
            <a:r>
              <a:rPr lang="en-US" dirty="0"/>
              <a:t>Slide Content 1</a:t>
            </a:r>
          </a:p>
          <a:p>
            <a:pPr lvl="1"/>
            <a:r>
              <a:rPr lang="en-US" dirty="0"/>
              <a:t>Second level</a:t>
            </a:r>
          </a:p>
          <a:p>
            <a:pPr lvl="2"/>
            <a:r>
              <a:rPr lang="en-US" dirty="0"/>
              <a:t>Third level</a:t>
            </a:r>
          </a:p>
        </p:txBody>
      </p:sp>
      <p:sp>
        <p:nvSpPr>
          <p:cNvPr id="14" name="Image Identifier 2">
            <a:extLst>
              <a:ext uri="{FF2B5EF4-FFF2-40B4-BE49-F238E27FC236}">
                <a16:creationId xmlns:a16="http://schemas.microsoft.com/office/drawing/2014/main" id="{8126F7C8-57F8-404E-8B7F-DFB94AEB3363}"/>
              </a:ext>
            </a:extLst>
          </p:cNvPr>
          <p:cNvSpPr>
            <a:spLocks noGrp="1"/>
          </p:cNvSpPr>
          <p:nvPr>
            <p:ph type="body" sz="quarter" idx="19" hasCustomPrompt="1"/>
          </p:nvPr>
        </p:nvSpPr>
        <p:spPr>
          <a:xfrm>
            <a:off x="471514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2</a:t>
            </a:r>
          </a:p>
        </p:txBody>
      </p:sp>
      <p:sp>
        <p:nvSpPr>
          <p:cNvPr id="16" name="Content Placeholder 2">
            <a:extLst>
              <a:ext uri="{FF2B5EF4-FFF2-40B4-BE49-F238E27FC236}">
                <a16:creationId xmlns:a16="http://schemas.microsoft.com/office/drawing/2014/main" id="{241441BC-54C7-474E-887C-32AF8F737FA5}"/>
              </a:ext>
            </a:extLst>
          </p:cNvPr>
          <p:cNvSpPr>
            <a:spLocks noGrp="1"/>
          </p:cNvSpPr>
          <p:nvPr>
            <p:ph sz="quarter" idx="20" hasCustomPrompt="1"/>
          </p:nvPr>
        </p:nvSpPr>
        <p:spPr>
          <a:xfrm>
            <a:off x="4722876" y="1932432"/>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vl4pPr>
              <a:defRPr sz="2000">
                <a:latin typeface="Calibri (Body)"/>
                <a:cs typeface="Times New Roman" panose="02020603050405020304" pitchFamily="18" charset="0"/>
              </a:defRPr>
            </a:lvl4pPr>
            <a:lvl5pPr>
              <a:defRPr sz="2000">
                <a:latin typeface="Calibri (Body)"/>
                <a:cs typeface="Times New Roman" panose="02020603050405020304" pitchFamily="18" charset="0"/>
              </a:defRPr>
            </a:lvl5pPr>
          </a:lstStyle>
          <a:p>
            <a:pPr lvl="0"/>
            <a:r>
              <a:rPr lang="en-US" dirty="0"/>
              <a:t>Slide Content 2</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turn to main slide Link 2">
            <a:extLst>
              <a:ext uri="{FF2B5EF4-FFF2-40B4-BE49-F238E27FC236}">
                <a16:creationId xmlns:a16="http://schemas.microsoft.com/office/drawing/2014/main" id="{B9537776-81D3-4405-934B-448730728479}"/>
              </a:ext>
            </a:extLst>
          </p:cNvPr>
          <p:cNvSpPr>
            <a:spLocks noGrp="1"/>
          </p:cNvSpPr>
          <p:nvPr>
            <p:ph type="body" sz="quarter" idx="21" hasCustomPrompt="1"/>
          </p:nvPr>
        </p:nvSpPr>
        <p:spPr>
          <a:xfrm>
            <a:off x="3081528" y="6348550"/>
            <a:ext cx="2980944" cy="228600"/>
          </a:xfrm>
        </p:spPr>
        <p:txBody>
          <a:bodyPr anchor="ctr">
            <a:noAutofit/>
          </a:bodyPr>
          <a:lstStyle>
            <a:lvl1pPr algn="ctr">
              <a:defRPr sz="900">
                <a:latin typeface="Calibri (Body)"/>
                <a:cs typeface="Times New Roman" panose="02020603050405020304" pitchFamily="18" charset="0"/>
              </a:defRPr>
            </a:lvl1pPr>
          </a:lstStyle>
          <a:p>
            <a:pPr lvl="0"/>
            <a:r>
              <a:rPr lang="en-IN" dirty="0"/>
              <a:t>Return to parent-slide containing images.</a:t>
            </a:r>
          </a:p>
        </p:txBody>
      </p:sp>
      <p:sp>
        <p:nvSpPr>
          <p:cNvPr id="10"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9056956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bove text">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0370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ext above title">
    <p:spTree>
      <p:nvGrpSpPr>
        <p:cNvPr id="1" name=""/>
        <p:cNvGrpSpPr/>
        <p:nvPr/>
      </p:nvGrpSpPr>
      <p:grpSpPr>
        <a:xfrm>
          <a:off x="0" y="0"/>
          <a:ext cx="0" cy="0"/>
          <a:chOff x="0" y="0"/>
          <a:chExt cx="0" cy="0"/>
        </a:xfrm>
      </p:grpSpPr>
      <p:sp>
        <p:nvSpPr>
          <p:cNvPr id="2" name="Title 1"/>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9102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lor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9343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69912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151084695"/>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ck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417999168"/>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4.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5.xml"/><Relationship Id="rId4"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Logo: McGraw-Hill Educat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ctangle 12"/>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Picture 11" descr="Tagline: Because learning changes everyth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
        <p:nvSpPr>
          <p:cNvPr id="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865569859"/>
      </p:ext>
    </p:extLst>
  </p:cSld>
  <p:clrMap bg1="lt1" tx1="dk1" bg2="lt2" tx2="dk2" accent1="accent1" accent2="accent2" accent3="accent3" accent4="accent4" accent5="accent5" accent6="accent6" hlink="hlink" folHlink="folHlink"/>
  <p:sldLayoutIdLst>
    <p:sldLayoutId id="2147484199" r:id="rId1"/>
    <p:sldLayoutId id="2147484200" r:id="rId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5"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TextBox 7" descr="©McGraw-Hill Education"/>
          <p:cNvSpPr txBox="1"/>
          <p:nvPr userDrawn="1"/>
        </p:nvSpPr>
        <p:spPr>
          <a:xfrm>
            <a:off x="0" y="6693408"/>
            <a:ext cx="1828800" cy="215444"/>
          </a:xfrm>
          <a:prstGeom prst="rect">
            <a:avLst/>
          </a:prstGeom>
          <a:noFill/>
        </p:spPr>
        <p:txBody>
          <a:bodyPr wrap="square" rtlCol="0">
            <a:spAutoFit/>
          </a:bodyPr>
          <a:lstStyle/>
          <a:p>
            <a:r>
              <a:rPr lang="en-US" sz="800" b="0" dirty="0">
                <a:solidFill>
                  <a:schemeClr val="bg1"/>
                </a:solidFill>
                <a:latin typeface="+mn-lt"/>
              </a:rPr>
              <a:t>© McGraw Hill LLC</a:t>
            </a:r>
          </a:p>
        </p:txBody>
      </p:sp>
    </p:spTree>
    <p:extLst>
      <p:ext uri="{BB962C8B-B14F-4D97-AF65-F5344CB8AC3E}">
        <p14:creationId xmlns:p14="http://schemas.microsoft.com/office/powerpoint/2010/main" val="757949971"/>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Text Placeholder 2"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McGraw Hill LLC</a:t>
            </a:r>
          </a:p>
        </p:txBody>
      </p:sp>
    </p:spTree>
    <p:extLst>
      <p:ext uri="{BB962C8B-B14F-4D97-AF65-F5344CB8AC3E}">
        <p14:creationId xmlns:p14="http://schemas.microsoft.com/office/powerpoint/2010/main" val="99117920"/>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 id="2147484180" r:id="rId18"/>
    <p:sldLayoutId id="2147484181" r:id="rId19"/>
    <p:sldLayoutId id="2147484182" r:id="rId20"/>
    <p:sldLayoutId id="2147484194" r:id="rId21"/>
    <p:sldLayoutId id="2147484183" r:id="rId2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9" name="MGH Tagline">
            <a:extLst>
              <a:ext uri="{FF2B5EF4-FFF2-40B4-BE49-F238E27FC236}">
                <a16:creationId xmlns:a16="http://schemas.microsoft.com/office/drawing/2014/main" id="{70E12349-CEA7-4006-B6E3-3E283BDBD258}"/>
              </a:ext>
            </a:extLst>
          </p:cNvPr>
          <p:cNvSpPr txBox="1"/>
          <p:nvPr userDrawn="1"/>
        </p:nvSpPr>
        <p:spPr>
          <a:xfrm>
            <a:off x="5105400" y="322650"/>
            <a:ext cx="3544947" cy="439350"/>
          </a:xfrm>
          <a:prstGeom prst="rect">
            <a:avLst/>
          </a:prstGeom>
          <a:noFill/>
        </p:spPr>
        <p:txBody>
          <a:bodyPr wrap="square" lIns="28575" rIns="28575" rtlCol="0">
            <a:spAutoFit/>
          </a:bodyPr>
          <a:lstStyle/>
          <a:p>
            <a:pPr marL="0" marR="0" lvl="0" indent="0" algn="l" defTabSz="571500" rtl="0" eaLnBrk="1" fontAlgn="auto" latinLnBrk="0" hangingPunct="1">
              <a:lnSpc>
                <a:spcPct val="100000"/>
              </a:lnSpc>
              <a:spcBef>
                <a:spcPts val="0"/>
              </a:spcBef>
              <a:spcAft>
                <a:spcPts val="0"/>
              </a:spcAft>
              <a:buClrTx/>
              <a:buSzTx/>
              <a:buFontTx/>
              <a:buNone/>
              <a:tabLst/>
              <a:defRPr/>
            </a:pPr>
            <a:r>
              <a:rPr lang="en-US" sz="1600" spc="25" dirty="0">
                <a:effectLst/>
                <a:latin typeface="Calibri (Body)"/>
                <a:ea typeface="Calibri" panose="020F0502020204030204" pitchFamily="34" charset="0"/>
                <a:cs typeface="Times New Roman" panose="02020603050405020304" pitchFamily="18" charset="0"/>
              </a:rPr>
              <a:t>Because learning changes everything.</a:t>
            </a:r>
            <a:r>
              <a:rPr lang="en-US" sz="1600" spc="25" baseline="60000" dirty="0">
                <a:effectLst/>
                <a:latin typeface="Calibri (Body)"/>
                <a:ea typeface="Calibri" panose="020F0502020204030204" pitchFamily="34" charset="0"/>
                <a:cs typeface="Times New Roman" panose="02020603050405020304" pitchFamily="18" charset="0"/>
              </a:rPr>
              <a:t>®</a:t>
            </a:r>
            <a:endParaRPr lang="en-US" sz="1600" spc="25" baseline="60000" dirty="0">
              <a:latin typeface="Calibri (Body)"/>
              <a:cs typeface="Times New Roman" panose="02020603050405020304" pitchFamily="18" charset="0"/>
            </a:endParaRP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600">
                <a:solidFill>
                  <a:schemeClr val="tx1">
                    <a:lumMod val="50000"/>
                    <a:lumOff val="50000"/>
                  </a:schemeClr>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1067949755"/>
      </p:ext>
    </p:extLst>
  </p:cSld>
  <p:clrMap bg1="lt1" tx1="dk1" bg2="lt2" tx2="dk2" accent1="accent1" accent2="accent2" accent3="accent3" accent4="accent4" accent5="accent5" accent6="accent6" hlink="hlink" folHlink="folHlink"/>
  <p:sldLayoutIdLst>
    <p:sldLayoutId id="2147484206" r:id="rId1"/>
    <p:sldLayoutId id="2147484223" r:id="rId2"/>
    <p:sldLayoutId id="2147484207" r:id="rId3"/>
  </p:sldLayoutIdLst>
  <p:hf hdr="0" ftr="0" dt="0"/>
  <p:txStyles>
    <p:titleStyle>
      <a:lvl1pPr algn="l" defTabSz="6858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98000"/>
            <a:ext cx="8458200" cy="1143000"/>
          </a:xfrm>
          <a:prstGeom prst="rect">
            <a:avLst/>
          </a:prstGeom>
          <a:ln w="28575">
            <a:noFill/>
          </a:ln>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24000"/>
            <a:ext cx="8458200" cy="48768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6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7" name="MGH Yellow Line">
            <a:extLst>
              <a:ext uri="{FF2B5EF4-FFF2-40B4-BE49-F238E27FC236}">
                <a16:creationId xmlns:a16="http://schemas.microsoft.com/office/drawing/2014/main" id="{57D5A372-C0CA-43F7-B652-973281BD7572}"/>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Tree>
    <p:extLst>
      <p:ext uri="{BB962C8B-B14F-4D97-AF65-F5344CB8AC3E}">
        <p14:creationId xmlns:p14="http://schemas.microsoft.com/office/powerpoint/2010/main" val="3963073705"/>
      </p:ext>
    </p:extLst>
  </p:cSld>
  <p:clrMap bg1="lt1" tx1="dk1" bg2="lt2" tx2="dk2" accent1="accent1" accent2="accent2" accent3="accent3" accent4="accent4" accent5="accent5" accent6="accent6" hlink="hlink" folHlink="folHlink"/>
  <p:sldLayoutIdLst>
    <p:sldLayoutId id="2147484209" r:id="rId1"/>
    <p:sldLayoutId id="2147484212" r:id="rId2"/>
    <p:sldLayoutId id="2147484213" r:id="rId3"/>
    <p:sldLayoutId id="2147484214" r:id="rId4"/>
  </p:sldLayoutIdLst>
  <p:hf hdr="0" ftr="0" dt="0"/>
  <p:txStyles>
    <p:titleStyle>
      <a:lvl1pPr algn="ctr" defTabSz="685800" rtl="0" eaLnBrk="1" latinLnBrk="0" hangingPunct="1">
        <a:lnSpc>
          <a:spcPct val="100000"/>
        </a:lnSpc>
        <a:spcBef>
          <a:spcPct val="0"/>
        </a:spcBef>
        <a:buNone/>
        <a:defRPr sz="3600" b="0" kern="1200">
          <a:solidFill>
            <a:srgbClr val="B4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sz="28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0"/>
        </a:spcBef>
        <a:spcAft>
          <a:spcPts val="1200"/>
        </a:spcAft>
        <a:buClrTx/>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0"/>
        </a:spcBef>
        <a:spcAft>
          <a:spcPts val="1200"/>
        </a:spcAft>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2"/>
            <a:ext cx="9144000" cy="362309"/>
          </a:xfrm>
          <a:prstGeom prst="rect">
            <a:avLst/>
          </a:prstGeom>
        </p:spPr>
        <p:txBody>
          <a:bodyPr vert="horz" lIns="91440" tIns="45720" rIns="91440" bIns="45720" rtlCol="0" anchor="ctr"/>
          <a:lstStyle>
            <a:lvl1pPr algn="ctr">
              <a:defRPr sz="600">
                <a:solidFill>
                  <a:schemeClr val="tx1"/>
                </a:solidFill>
                <a:latin typeface="Times New Roman" panose="02020603050405020304" pitchFamily="18" charset="0"/>
                <a:cs typeface="Times New Roman" panose="02020603050405020304" pitchFamily="18" charset="0"/>
              </a:defRPr>
            </a:lvl1pPr>
          </a:lstStyle>
          <a:p>
            <a:endParaRPr lang="en-US" dirty="0"/>
          </a:p>
        </p:txBody>
      </p:sp>
      <p:sp>
        <p:nvSpPr>
          <p:cNvPr id="4" name="MGH Yellow Line">
            <a:extLst>
              <a:ext uri="{FF2B5EF4-FFF2-40B4-BE49-F238E27FC236}">
                <a16:creationId xmlns:a16="http://schemas.microsoft.com/office/drawing/2014/main" id="{0C2341B1-EE18-431D-86B4-AAE756BDE3E4}"/>
              </a:ext>
              <a:ext uri="{C183D7F6-B498-43B3-948B-1728B52AA6E4}">
                <adec:decorative xmlns:adec="http://schemas.microsoft.com/office/drawing/2017/decorative" xmlns="" val="1"/>
              </a:ext>
            </a:extLst>
          </p:cNvPr>
          <p:cNvSpPr/>
          <p:nvPr/>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978600"/>
      </p:ext>
    </p:extLst>
  </p:cSld>
  <p:clrMap bg1="lt1" tx1="dk1" bg2="lt2" tx2="dk2" accent1="accent1" accent2="accent2" accent3="accent3" accent4="accent4" accent5="accent5" accent6="accent6" hlink="hlink" folHlink="folHlink"/>
  <p:sldLayoutIdLst>
    <p:sldLayoutId id="2147484217" r:id="rId1"/>
  </p:sldLayoutIdLst>
  <p:hf hdr="0" ftr="0" dt="0"/>
  <p:txStyles>
    <p:titleStyle>
      <a:lvl1pPr algn="ctr" defTabSz="685800" rtl="0" eaLnBrk="1" latinLnBrk="0" hangingPunct="1">
        <a:lnSpc>
          <a:spcPct val="90000"/>
        </a:lnSpc>
        <a:spcBef>
          <a:spcPct val="0"/>
        </a:spcBef>
        <a:buNone/>
        <a:defRPr sz="1200" b="0" kern="1200">
          <a:solidFill>
            <a:schemeClr val="tx2"/>
          </a:solidFill>
          <a:latin typeface="+mj-lt"/>
          <a:ea typeface="+mj-ea"/>
          <a:cs typeface="+mj-cs"/>
        </a:defRPr>
      </a:lvl1pPr>
    </p:titleStyle>
    <p:body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2"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9456" y="6665976"/>
            <a:ext cx="1234440" cy="215444"/>
          </a:xfrm>
          <a:prstGeom prst="rect">
            <a:avLst/>
          </a:prstGeom>
          <a:noFill/>
        </p:spPr>
        <p:txBody>
          <a:bodyPr wrap="square" lIns="34290" rIns="34290" rtlCol="0" anchor="ctr">
            <a:spAutoFit/>
          </a:bodyPr>
          <a:lstStyle/>
          <a:p>
            <a:r>
              <a:rPr lang="en-US" sz="800" b="0" dirty="0">
                <a:solidFill>
                  <a:srgbClr val="000000"/>
                </a:solidFill>
                <a:latin typeface="Calibri (Body)"/>
                <a:cs typeface="Times New Roman" panose="02020603050405020304" pitchFamily="18" charset="0"/>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1"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548113179"/>
      </p:ext>
    </p:extLst>
  </p:cSld>
  <p:clrMap bg1="lt1" tx1="dk1" bg2="lt2" tx2="dk2" accent1="accent1" accent2="accent2" accent3="accent3" accent4="accent4" accent5="accent5" accent6="accent6" hlink="hlink" folHlink="folHlink"/>
  <p:sldLayoutIdLst>
    <p:sldLayoutId id="2147484219" r:id="rId1"/>
  </p:sldLayoutIdLst>
  <p:hf hdr="0" ftr="0" dt="0"/>
  <p:txStyles>
    <p:titleStyle>
      <a:lvl1pPr algn="l" defTabSz="685800" rtl="0" eaLnBrk="1" latinLnBrk="0" hangingPunct="1">
        <a:lnSpc>
          <a:spcPct val="90000"/>
        </a:lnSpc>
        <a:spcBef>
          <a:spcPct val="0"/>
        </a:spcBef>
        <a:buNone/>
        <a:defRPr sz="2000" b="1" kern="1200">
          <a:solidFill>
            <a:schemeClr val="tx2"/>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kern="1200">
          <a:solidFill>
            <a:schemeClr val="tx2"/>
          </a:solidFill>
          <a:latin typeface="Calibri (Body)"/>
          <a:ea typeface="+mn-ea"/>
          <a:cs typeface="Times New Roman" panose="02020603050405020304" pitchFamily="18" charset="0"/>
        </a:defRPr>
      </a:lvl1pPr>
      <a:lvl2pPr marL="1191" indent="0" algn="l" defTabSz="685800" rtl="0" eaLnBrk="1" latinLnBrk="0" hangingPunct="1">
        <a:lnSpc>
          <a:spcPct val="100000"/>
        </a:lnSpc>
        <a:spcBef>
          <a:spcPts val="600"/>
        </a:spcBef>
        <a:buClrTx/>
        <a:buFont typeface="Arial" panose="020B0604020202020204" pitchFamily="34" charset="0"/>
        <a:buNone/>
        <a:defRPr sz="1500" kern="1200">
          <a:solidFill>
            <a:schemeClr val="tx2"/>
          </a:solidFill>
          <a:latin typeface="+mn-lt"/>
          <a:ea typeface="+mn-ea"/>
          <a:cs typeface="+mn-cs"/>
        </a:defRPr>
      </a:lvl2pPr>
      <a:lvl3pPr marL="388144" indent="-214313" algn="l" defTabSz="685800" rtl="0" eaLnBrk="1" latinLnBrk="0" hangingPunct="1">
        <a:lnSpc>
          <a:spcPct val="100000"/>
        </a:lnSpc>
        <a:spcBef>
          <a:spcPts val="600"/>
        </a:spcBef>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buFont typeface="Arial" panose="020B0604020202020204" pitchFamily="34" charset="0"/>
        <a:buChar char="•"/>
        <a:defRPr sz="1800" kern="1200">
          <a:solidFill>
            <a:schemeClr val="tx1"/>
          </a:solidFill>
          <a:latin typeface="Calibri (Body)"/>
          <a:ea typeface="+mn-ea"/>
          <a:cs typeface="Times New Roman" panose="02020603050405020304" pitchFamily="18" charset="0"/>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pPr lvl="0" algn="ctr"/>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0"/>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6" name="MGH Yellow Line">
            <a:extLst>
              <a:ext uri="{FF2B5EF4-FFF2-40B4-BE49-F238E27FC236}">
                <a16:creationId xmlns:a16="http://schemas.microsoft.com/office/drawing/2014/main" id="{E3BE6750-A346-4CF4-BE1F-CE885148EB90}"/>
              </a:ext>
              <a:ext uri="{C183D7F6-B498-43B3-948B-1728B52AA6E4}">
                <adec:decorative xmlns:adec="http://schemas.microsoft.com/office/drawing/2017/decorative" xmlns="" val="1"/>
              </a:ext>
            </a:extLst>
          </p:cNvPr>
          <p:cNvSpPr/>
          <p:nvPr/>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Body)"/>
              <a:cs typeface="Times New Roman" panose="02020603050405020304" pitchFamily="18" charset="0"/>
            </a:endParaRPr>
          </a:p>
        </p:txBody>
      </p:sp>
    </p:spTree>
    <p:extLst>
      <p:ext uri="{BB962C8B-B14F-4D97-AF65-F5344CB8AC3E}">
        <p14:creationId xmlns:p14="http://schemas.microsoft.com/office/powerpoint/2010/main" val="825530628"/>
      </p:ext>
    </p:extLst>
  </p:cSld>
  <p:clrMap bg1="lt1" tx1="dk1" bg2="lt2" tx2="dk2" accent1="accent1" accent2="accent2" accent3="accent3" accent4="accent4" accent5="accent5" accent6="accent6" hlink="hlink" folHlink="folHlink"/>
  <p:sldLayoutIdLst>
    <p:sldLayoutId id="2147484221" r:id="rId1"/>
    <p:sldLayoutId id="2147484222" r:id="rId2"/>
  </p:sldLayoutIdLst>
  <p:hf hdr="0" ftr="0" dt="0"/>
  <p:txStyles>
    <p:titleStyle>
      <a:lvl1pPr algn="l" defTabSz="685800" rtl="0" eaLnBrk="1" latinLnBrk="0" hangingPunct="1">
        <a:lnSpc>
          <a:spcPct val="100000"/>
        </a:lnSpc>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sz="20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600"/>
        </a:spcBef>
        <a:spcAft>
          <a:spcPts val="600"/>
        </a:spcAft>
        <a:buClrTx/>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600"/>
        </a:spcBef>
        <a:spcAft>
          <a:spcPts val="600"/>
        </a:spcAft>
        <a:buFont typeface="Arial" panose="020B0604020202020204" pitchFamily="34" charset="0"/>
        <a:buChar char="•"/>
        <a:defRPr sz="16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a:lstStyle/>
          <a:p>
            <a:r>
              <a:rPr lang="en-US" noProof="1">
                <a:latin typeface="Sanserif"/>
              </a:rPr>
              <a:t>Chapter 11</a:t>
            </a:r>
          </a:p>
        </p:txBody>
      </p:sp>
      <p:sp>
        <p:nvSpPr>
          <p:cNvPr id="7" name="Subtitle 2"/>
          <p:cNvSpPr>
            <a:spLocks noGrp="1"/>
          </p:cNvSpPr>
          <p:nvPr>
            <p:ph type="subTitle" idx="1"/>
          </p:nvPr>
        </p:nvSpPr>
        <p:spPr/>
        <p:txBody>
          <a:bodyPr/>
          <a:lstStyle/>
          <a:p>
            <a:r>
              <a:rPr kumimoji="0" lang="en-US" altLang="en-US" sz="2400" i="0" u="none" strike="noStrike" kern="1200" cap="none" spc="0" normalizeH="0" baseline="0" noProof="0" dirty="0">
                <a:ln>
                  <a:noFill/>
                </a:ln>
                <a:solidFill>
                  <a:prstClr val="white"/>
                </a:solidFill>
                <a:effectLst/>
                <a:uLnTx/>
                <a:uFillTx/>
                <a:latin typeface="Sanserif"/>
                <a:ea typeface="+mj-ea"/>
                <a:cs typeface="+mj-cs"/>
              </a:rPr>
              <a:t>Politics and Technology</a:t>
            </a:r>
            <a:endParaRPr lang="en-US" sz="2200" noProof="0" dirty="0">
              <a:latin typeface="Sanserif"/>
            </a:endParaRPr>
          </a:p>
        </p:txBody>
      </p:sp>
      <p:sp>
        <p:nvSpPr>
          <p:cNvPr id="2" name="Text Placeholder 3">
            <a:extLst>
              <a:ext uri="{FF2B5EF4-FFF2-40B4-BE49-F238E27FC236}">
                <a16:creationId xmlns:a16="http://schemas.microsoft.com/office/drawing/2014/main" id="{33CA636D-725C-44BB-A626-89EA2CF90561}"/>
              </a:ext>
            </a:extLst>
          </p:cNvPr>
          <p:cNvSpPr>
            <a:spLocks noGrp="1"/>
          </p:cNvSpPr>
          <p:nvPr>
            <p:ph type="body" sz="quarter" idx="10"/>
          </p:nvPr>
        </p:nvSpPr>
        <p:spPr/>
        <p:txBody>
          <a:bodyPr/>
          <a:lstStyle/>
          <a:p>
            <a:pPr marL="0" marR="0" lvl="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altLang="en-US" sz="1800" b="0" i="0" u="none" strike="noStrike" kern="1200" cap="none" spc="0" normalizeH="0" baseline="0" noProof="1">
                <a:ln>
                  <a:noFill/>
                </a:ln>
                <a:solidFill>
                  <a:srgbClr val="FFFFFF"/>
                </a:solidFill>
                <a:effectLst/>
                <a:uLnTx/>
                <a:uFillTx/>
                <a:latin typeface="Sanserif"/>
              </a:rPr>
              <a:t>American Democracy Now, 7th edition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Brigid Callahan Harrison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Jean Wahl Harris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Michelle D. Deardorff</a:t>
            </a:r>
          </a:p>
        </p:txBody>
      </p:sp>
      <p:sp>
        <p:nvSpPr>
          <p:cNvPr id="8" name="Text Placeholder 4">
            <a:extLst>
              <a:ext uri="{FF2B5EF4-FFF2-40B4-BE49-F238E27FC236}">
                <a16:creationId xmlns:a16="http://schemas.microsoft.com/office/drawing/2014/main" id="{CD591759-A328-4F89-B17B-E47A4BFC2FEE}"/>
              </a:ext>
            </a:extLst>
          </p:cNvPr>
          <p:cNvSpPr txBox="1">
            <a:spLocks/>
          </p:cNvSpPr>
          <p:nvPr/>
        </p:nvSpPr>
        <p:spPr>
          <a:xfrm>
            <a:off x="0" y="6477000"/>
            <a:ext cx="9144000" cy="381000"/>
          </a:xfrm>
          <a:prstGeom prst="rect">
            <a:avLst/>
          </a:prstGeom>
        </p:spPr>
        <p:txBody>
          <a:bodyPr anchor="ctr"/>
          <a:lstStyle>
            <a:lvl1pPr marL="0" marR="0" indent="0" algn="ctr" defTabSz="685800" rtl="0" eaLnBrk="1" fontAlgn="auto" latinLnBrk="0" hangingPunct="1">
              <a:lnSpc>
                <a:spcPct val="100000"/>
              </a:lnSpc>
              <a:spcBef>
                <a:spcPts val="900"/>
              </a:spcBef>
              <a:spcAft>
                <a:spcPts val="0"/>
              </a:spcAft>
              <a:buClrTx/>
              <a:buSzTx/>
              <a:buFont typeface="Arial" panose="020B0604020202020204" pitchFamily="34" charset="0"/>
              <a:buNone/>
              <a:tabLst/>
              <a:defRPr sz="80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914400" fontAlgn="base">
              <a:spcBef>
                <a:spcPct val="0"/>
              </a:spcBef>
              <a:spcAft>
                <a:spcPct val="0"/>
              </a:spcAft>
              <a:buFontTx/>
              <a:buNone/>
              <a:defRPr/>
            </a:pPr>
            <a:r>
              <a:rPr lang="en-US" dirty="0">
                <a:solidFill>
                  <a:srgbClr val="000000"/>
                </a:solidFill>
                <a:latin typeface="Sanserif"/>
                <a:cs typeface="Times New Roman" panose="02020603050405020304" pitchFamily="18" charset="0"/>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347635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EBCCEB-1CBF-4FAB-ACC1-61DD863272A7}"/>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E-Campaigning </a:t>
            </a:r>
            <a:r>
              <a:rPr kumimoji="0" lang="en-US" altLang="en-US" sz="1600" b="0" i="0" u="none" strike="noStrike" kern="1200" cap="none" spc="0" normalizeH="0" baseline="0" noProof="0" dirty="0">
                <a:ln>
                  <a:noFill/>
                </a:ln>
                <a:solidFill>
                  <a:srgbClr val="C30C20"/>
                </a:solidFill>
                <a:effectLst/>
                <a:uLnTx/>
                <a:uFillTx/>
                <a:latin typeface="Sanserif"/>
                <a:cs typeface="+mj-cs"/>
              </a:rPr>
              <a:t>1</a:t>
            </a:r>
            <a:endParaRPr lang="en-IN" dirty="0">
              <a:latin typeface="Sanserif"/>
            </a:endParaRPr>
          </a:p>
        </p:txBody>
      </p:sp>
      <p:sp>
        <p:nvSpPr>
          <p:cNvPr id="11" name="Content Placeholder 2">
            <a:extLst>
              <a:ext uri="{FF2B5EF4-FFF2-40B4-BE49-F238E27FC236}">
                <a16:creationId xmlns:a16="http://schemas.microsoft.com/office/drawing/2014/main" id="{86E9BFC9-C671-490B-9A71-3F689F2EE2B6}"/>
              </a:ext>
            </a:extLst>
          </p:cNvPr>
          <p:cNvSpPr>
            <a:spLocks noGrp="1"/>
          </p:cNvSpPr>
          <p:nvPr>
            <p:ph sz="quarter" idx="20"/>
          </p:nvPr>
        </p:nvSpPr>
        <p:spPr>
          <a:xfrm>
            <a:off x="342900" y="1524000"/>
            <a:ext cx="81153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E-campaigning</a:t>
            </a:r>
            <a:r>
              <a:rPr kumimoji="0" lang="en-US" altLang="en-US" sz="2800" b="0" i="0" u="none" strike="noStrike" kern="1200" cap="none" spc="0" normalizeH="0" baseline="0" noProof="0" dirty="0">
                <a:ln>
                  <a:noFill/>
                </a:ln>
                <a:solidFill>
                  <a:prstClr val="black"/>
                </a:solidFill>
                <a:effectLst/>
                <a:uLnTx/>
                <a:uFillTx/>
                <a:latin typeface="Sanserif"/>
                <a:cs typeface="+mn-cs"/>
              </a:rPr>
              <a:t>: mobilizing voters using the Internet.</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In 2008, all major presidential candidates had a staff of website designers, Internet campaign managers, and blog managers.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Today, the tech side of campaigns often overshadows the boots-on-the-ground campaigns.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cs typeface="+mn-cs"/>
              </a:rPr>
              <a:t>Remarketing</a:t>
            </a:r>
            <a:r>
              <a:rPr kumimoji="0" lang="en-US" sz="2800" b="0" i="0" u="none" strike="noStrike" kern="1200" cap="none" spc="0" normalizeH="0" baseline="0" noProof="0" dirty="0">
                <a:ln>
                  <a:noFill/>
                </a:ln>
                <a:solidFill>
                  <a:prstClr val="black"/>
                </a:solidFill>
                <a:effectLst/>
                <a:uLnTx/>
                <a:uFillTx/>
                <a:latin typeface="Sanserif"/>
                <a:cs typeface="+mn-cs"/>
              </a:rPr>
              <a:t>: targeting political Google ads based on the cookies that a user drops on other websites.</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p:txBody>
      </p:sp>
      <p:sp>
        <p:nvSpPr>
          <p:cNvPr id="7" name="Slide Number Placeholder 3">
            <a:extLst>
              <a:ext uri="{FF2B5EF4-FFF2-40B4-BE49-F238E27FC236}">
                <a16:creationId xmlns:a16="http://schemas.microsoft.com/office/drawing/2014/main" id="{30BFDC48-6455-47CA-9843-EEFE0C29BAA9}"/>
              </a:ext>
            </a:extLst>
          </p:cNvPr>
          <p:cNvSpPr>
            <a:spLocks noGrp="1"/>
          </p:cNvSpPr>
          <p:nvPr>
            <p:ph type="sldNum" sz="quarter" idx="10"/>
          </p:nvPr>
        </p:nvSpPr>
        <p:spPr/>
        <p:txBody>
          <a:bodyPr/>
          <a:lstStyle/>
          <a:p>
            <a:fld id="{68151E55-6873-49E2-B8D5-2F265E6F1973}" type="slidenum">
              <a:rPr lang="en-US" smtClean="0">
                <a:latin typeface="Sanserif"/>
              </a:rPr>
              <a:pPr/>
              <a:t>10</a:t>
            </a:fld>
            <a:endParaRPr lang="en-US" dirty="0">
              <a:latin typeface="Sanserif"/>
            </a:endParaRPr>
          </a:p>
        </p:txBody>
      </p:sp>
    </p:spTree>
    <p:extLst>
      <p:ext uri="{BB962C8B-B14F-4D97-AF65-F5344CB8AC3E}">
        <p14:creationId xmlns:p14="http://schemas.microsoft.com/office/powerpoint/2010/main" val="368812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84C3935-97B7-460B-A9A7-87D9D0621EE5}"/>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E-Campaigning </a:t>
            </a:r>
            <a:r>
              <a:rPr kumimoji="0" lang="en-US" altLang="en-US" sz="1600" b="0" i="0" u="none" strike="noStrike" kern="1200" cap="none" spc="0" normalizeH="0" baseline="0" noProof="0" dirty="0">
                <a:ln>
                  <a:noFill/>
                </a:ln>
                <a:solidFill>
                  <a:srgbClr val="C30C20"/>
                </a:solidFill>
                <a:effectLst/>
                <a:uLnTx/>
                <a:uFillTx/>
                <a:latin typeface="Sanserif"/>
                <a:cs typeface="+mj-cs"/>
              </a:rPr>
              <a:t>2</a:t>
            </a:r>
            <a:endParaRPr lang="en-IN" dirty="0">
              <a:latin typeface="Sanserif"/>
            </a:endParaRPr>
          </a:p>
        </p:txBody>
      </p:sp>
      <p:sp>
        <p:nvSpPr>
          <p:cNvPr id="11" name="Content Placeholder 2">
            <a:extLst>
              <a:ext uri="{FF2B5EF4-FFF2-40B4-BE49-F238E27FC236}">
                <a16:creationId xmlns:a16="http://schemas.microsoft.com/office/drawing/2014/main" id="{91ABFBD3-F047-43C4-BDCB-68DEC667CA45}"/>
              </a:ext>
            </a:extLst>
          </p:cNvPr>
          <p:cNvSpPr>
            <a:spLocks noGrp="1"/>
          </p:cNvSpPr>
          <p:nvPr>
            <p:ph sz="quarter" idx="20"/>
          </p:nvPr>
        </p:nvSpPr>
        <p:spPr>
          <a:xfrm>
            <a:off x="342900" y="1524000"/>
            <a:ext cx="81915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Rapid expansion of Internet technology has also made it more difficult for presidential campaigns and administrations to manage the news.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One of the most effective means for providing immediate distribution of information is through micro-blogs—Twitter and other platforms often targeted to on-the-move audiences.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Twitter plays a significant role in shaping public opinion.</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Promoted tweets</a:t>
            </a:r>
            <a:r>
              <a:rPr kumimoji="0" lang="en-US" altLang="en-US" sz="2400" b="0" i="0" u="none" strike="noStrike" kern="1200" cap="none" spc="0" normalizeH="0" baseline="0" noProof="0" dirty="0">
                <a:ln>
                  <a:noFill/>
                </a:ln>
                <a:solidFill>
                  <a:prstClr val="black"/>
                </a:solidFill>
                <a:effectLst/>
                <a:uLnTx/>
                <a:uFillTx/>
                <a:latin typeface="Sanserif"/>
                <a:cs typeface="+mn-cs"/>
              </a:rPr>
              <a:t>: advertising targeted to Twitterers based on whom they follow and who follows them.</a:t>
            </a:r>
          </a:p>
        </p:txBody>
      </p:sp>
      <p:sp>
        <p:nvSpPr>
          <p:cNvPr id="7" name="Slide Number Placeholder 3">
            <a:extLst>
              <a:ext uri="{FF2B5EF4-FFF2-40B4-BE49-F238E27FC236}">
                <a16:creationId xmlns:a16="http://schemas.microsoft.com/office/drawing/2014/main" id="{3CAA890E-767B-47F4-B726-47CD2F0C31CD}"/>
              </a:ext>
            </a:extLst>
          </p:cNvPr>
          <p:cNvSpPr>
            <a:spLocks noGrp="1"/>
          </p:cNvSpPr>
          <p:nvPr>
            <p:ph type="sldNum" sz="quarter" idx="10"/>
          </p:nvPr>
        </p:nvSpPr>
        <p:spPr/>
        <p:txBody>
          <a:bodyPr/>
          <a:lstStyle/>
          <a:p>
            <a:fld id="{68151E55-6873-49E2-B8D5-2F265E6F1973}" type="slidenum">
              <a:rPr lang="en-US" smtClean="0">
                <a:latin typeface="Sanserif"/>
              </a:rPr>
              <a:pPr/>
              <a:t>11</a:t>
            </a:fld>
            <a:endParaRPr lang="en-US" dirty="0">
              <a:latin typeface="Sanserif"/>
            </a:endParaRPr>
          </a:p>
        </p:txBody>
      </p:sp>
    </p:spTree>
    <p:extLst>
      <p:ext uri="{BB962C8B-B14F-4D97-AF65-F5344CB8AC3E}">
        <p14:creationId xmlns:p14="http://schemas.microsoft.com/office/powerpoint/2010/main" val="419990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CF2362F-4220-4B8B-989B-39252806C598}"/>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Big Data and Microtargeting</a:t>
            </a:r>
            <a:endParaRPr lang="en-IN" dirty="0">
              <a:latin typeface="Sanserif"/>
            </a:endParaRPr>
          </a:p>
        </p:txBody>
      </p:sp>
      <p:sp>
        <p:nvSpPr>
          <p:cNvPr id="11" name="Content Placeholder 2">
            <a:extLst>
              <a:ext uri="{FF2B5EF4-FFF2-40B4-BE49-F238E27FC236}">
                <a16:creationId xmlns:a16="http://schemas.microsoft.com/office/drawing/2014/main" id="{0EA5721C-2E5B-4893-8C7B-D483DE8AFDAB}"/>
              </a:ext>
            </a:extLst>
          </p:cNvPr>
          <p:cNvSpPr>
            <a:spLocks noGrp="1"/>
          </p:cNvSpPr>
          <p:nvPr>
            <p:ph sz="quarter" idx="20"/>
          </p:nvPr>
        </p:nvSpPr>
        <p:spPr>
          <a:xfrm>
            <a:off x="342900" y="1524000"/>
            <a:ext cx="81915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Today candidates and other organizations rely on information derived from </a:t>
            </a:r>
            <a:r>
              <a:rPr kumimoji="0" lang="en-US" altLang="en-US" sz="2800" b="1" i="0" u="none" strike="noStrike" kern="1200" cap="none" spc="0" normalizeH="0" baseline="0" noProof="0" dirty="0">
                <a:ln>
                  <a:noFill/>
                </a:ln>
                <a:solidFill>
                  <a:prstClr val="black"/>
                </a:solidFill>
                <a:effectLst/>
                <a:uLnTx/>
                <a:uFillTx/>
                <a:latin typeface="Sanserif"/>
                <a:cs typeface="+mn-cs"/>
              </a:rPr>
              <a:t>big data</a:t>
            </a:r>
            <a:r>
              <a:rPr kumimoji="0" lang="en-US" altLang="en-US" sz="2800" b="0" i="0" u="none" strike="noStrike" kern="1200" cap="none" spc="0" normalizeH="0" baseline="0" noProof="0" dirty="0">
                <a:ln>
                  <a:noFill/>
                </a:ln>
                <a:solidFill>
                  <a:prstClr val="black"/>
                </a:solidFill>
                <a:effectLst/>
                <a:uLnTx/>
                <a:uFillTx/>
                <a:latin typeface="Sanserif"/>
                <a:cs typeface="+mn-cs"/>
              </a:rPr>
              <a:t>, or large data sets collected from numerous sources.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Candidates can then </a:t>
            </a:r>
            <a:r>
              <a:rPr kumimoji="0" lang="en-US" sz="2400" b="1" i="0" u="none" strike="noStrike" kern="1200" cap="none" spc="0" normalizeH="0" baseline="0" noProof="0" dirty="0" err="1">
                <a:ln>
                  <a:noFill/>
                </a:ln>
                <a:solidFill>
                  <a:prstClr val="black"/>
                </a:solidFill>
                <a:effectLst/>
                <a:uLnTx/>
                <a:uFillTx/>
                <a:latin typeface="Sanserif"/>
                <a:cs typeface="+mn-cs"/>
              </a:rPr>
              <a:t>microtarget</a:t>
            </a:r>
            <a:r>
              <a:rPr kumimoji="0" lang="en-US" sz="2400" b="0" i="0" u="none" strike="noStrike" kern="1200" cap="none" spc="0" normalizeH="0" baseline="0" noProof="0" dirty="0">
                <a:ln>
                  <a:noFill/>
                </a:ln>
                <a:solidFill>
                  <a:prstClr val="black"/>
                </a:solidFill>
                <a:effectLst/>
                <a:uLnTx/>
                <a:uFillTx/>
                <a:latin typeface="Sanserif"/>
                <a:cs typeface="+mn-cs"/>
              </a:rPr>
              <a:t>—that is, use data-mining techniques to track individual voter preferences and tailor their messages.</a:t>
            </a:r>
          </a:p>
        </p:txBody>
      </p:sp>
      <p:sp>
        <p:nvSpPr>
          <p:cNvPr id="7" name="Slide Number Placeholder 3">
            <a:extLst>
              <a:ext uri="{FF2B5EF4-FFF2-40B4-BE49-F238E27FC236}">
                <a16:creationId xmlns:a16="http://schemas.microsoft.com/office/drawing/2014/main" id="{9E58A25D-7FB8-424E-9B69-634201000826}"/>
              </a:ext>
            </a:extLst>
          </p:cNvPr>
          <p:cNvSpPr>
            <a:spLocks noGrp="1"/>
          </p:cNvSpPr>
          <p:nvPr>
            <p:ph type="sldNum" sz="quarter" idx="10"/>
          </p:nvPr>
        </p:nvSpPr>
        <p:spPr/>
        <p:txBody>
          <a:bodyPr/>
          <a:lstStyle/>
          <a:p>
            <a:fld id="{68151E55-6873-49E2-B8D5-2F265E6F1973}" type="slidenum">
              <a:rPr lang="en-US" smtClean="0">
                <a:latin typeface="Sanserif"/>
              </a:rPr>
              <a:pPr/>
              <a:t>12</a:t>
            </a:fld>
            <a:endParaRPr lang="en-US" dirty="0">
              <a:latin typeface="Sanserif"/>
            </a:endParaRPr>
          </a:p>
        </p:txBody>
      </p:sp>
    </p:spTree>
    <p:extLst>
      <p:ext uri="{BB962C8B-B14F-4D97-AF65-F5344CB8AC3E}">
        <p14:creationId xmlns:p14="http://schemas.microsoft.com/office/powerpoint/2010/main" val="264364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44E26E-7058-4D88-8DE9-C6A32940BE8F}"/>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Digital Campaigns </a:t>
            </a:r>
            <a:endParaRPr lang="en-IN" dirty="0">
              <a:latin typeface="Sanserif"/>
            </a:endParaRPr>
          </a:p>
        </p:txBody>
      </p:sp>
      <p:sp>
        <p:nvSpPr>
          <p:cNvPr id="11" name="Content Placeholder 2">
            <a:extLst>
              <a:ext uri="{FF2B5EF4-FFF2-40B4-BE49-F238E27FC236}">
                <a16:creationId xmlns:a16="http://schemas.microsoft.com/office/drawing/2014/main" id="{C88526A8-D1D1-4024-BA30-4A6382EF6976}"/>
              </a:ext>
            </a:extLst>
          </p:cNvPr>
          <p:cNvSpPr>
            <a:spLocks noGrp="1"/>
          </p:cNvSpPr>
          <p:nvPr>
            <p:ph sz="quarter" idx="20"/>
          </p:nvPr>
        </p:nvSpPr>
        <p:spPr>
          <a:xfrm>
            <a:off x="342900" y="1524000"/>
            <a:ext cx="81915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Digitally based campaigns allow you to influence how someone you know thinks about a political leader.</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There are benefits and drawbacks to digital campaigns.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Cyber cascade</a:t>
            </a:r>
            <a:r>
              <a:rPr kumimoji="0" lang="en-US" altLang="en-US" sz="2400" b="0" i="0" u="none" strike="noStrike" kern="1200" cap="none" spc="0" normalizeH="0" baseline="0" noProof="0" dirty="0">
                <a:ln>
                  <a:noFill/>
                </a:ln>
                <a:solidFill>
                  <a:prstClr val="black"/>
                </a:solidFill>
                <a:effectLst/>
                <a:uLnTx/>
                <a:uFillTx/>
                <a:latin typeface="Sanserif"/>
                <a:cs typeface="+mn-cs"/>
              </a:rPr>
              <a:t>: when an electronic document “goes viral” or becomes very widely distributed digitally.</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E-mail and social media claims can be verified via fact-checking websites.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cs typeface="+mn-cs"/>
              </a:rPr>
              <a:t>E-petition</a:t>
            </a:r>
            <a:r>
              <a:rPr kumimoji="0" lang="en-US" sz="2800" b="0" i="0" u="none" strike="noStrike" kern="1200" cap="none" spc="0" normalizeH="0" baseline="0" noProof="0" dirty="0">
                <a:ln>
                  <a:noFill/>
                </a:ln>
                <a:solidFill>
                  <a:prstClr val="black"/>
                </a:solidFill>
                <a:effectLst/>
                <a:uLnTx/>
                <a:uFillTx/>
                <a:latin typeface="Sanserif"/>
                <a:cs typeface="+mn-cs"/>
              </a:rPr>
              <a:t>: an online petition used as a tool to garner support for a position or cause.</a:t>
            </a:r>
          </a:p>
        </p:txBody>
      </p:sp>
      <p:sp>
        <p:nvSpPr>
          <p:cNvPr id="7" name="Slide Number Placeholder 3">
            <a:extLst>
              <a:ext uri="{FF2B5EF4-FFF2-40B4-BE49-F238E27FC236}">
                <a16:creationId xmlns:a16="http://schemas.microsoft.com/office/drawing/2014/main" id="{C8A645C2-AB1F-48F6-97E5-0CEEEA68E2B6}"/>
              </a:ext>
            </a:extLst>
          </p:cNvPr>
          <p:cNvSpPr>
            <a:spLocks noGrp="1"/>
          </p:cNvSpPr>
          <p:nvPr>
            <p:ph type="sldNum" sz="quarter" idx="10"/>
          </p:nvPr>
        </p:nvSpPr>
        <p:spPr/>
        <p:txBody>
          <a:bodyPr/>
          <a:lstStyle/>
          <a:p>
            <a:fld id="{68151E55-6873-49E2-B8D5-2F265E6F1973}" type="slidenum">
              <a:rPr lang="en-US" smtClean="0">
                <a:latin typeface="Sanserif"/>
              </a:rPr>
              <a:pPr/>
              <a:t>13</a:t>
            </a:fld>
            <a:endParaRPr lang="en-US" dirty="0">
              <a:latin typeface="Sanserif"/>
            </a:endParaRPr>
          </a:p>
        </p:txBody>
      </p:sp>
    </p:spTree>
    <p:extLst>
      <p:ext uri="{BB962C8B-B14F-4D97-AF65-F5344CB8AC3E}">
        <p14:creationId xmlns:p14="http://schemas.microsoft.com/office/powerpoint/2010/main" val="59450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EEBB674-05C2-4255-BCAA-821B8C03E5A3}"/>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Macro-Protesting</a:t>
            </a:r>
            <a:endParaRPr lang="en-IN" dirty="0">
              <a:latin typeface="Sanserif"/>
            </a:endParaRPr>
          </a:p>
        </p:txBody>
      </p:sp>
      <p:sp>
        <p:nvSpPr>
          <p:cNvPr id="11" name="Content Placeholder 2">
            <a:extLst>
              <a:ext uri="{FF2B5EF4-FFF2-40B4-BE49-F238E27FC236}">
                <a16:creationId xmlns:a16="http://schemas.microsoft.com/office/drawing/2014/main" id="{11429BD4-B6DD-438F-9642-847E0DB6B040}"/>
              </a:ext>
            </a:extLst>
          </p:cNvPr>
          <p:cNvSpPr>
            <a:spLocks noGrp="1"/>
          </p:cNvSpPr>
          <p:nvPr>
            <p:ph sz="quarter" idx="20"/>
          </p:nvPr>
        </p:nvSpPr>
        <p:spPr>
          <a:xfrm>
            <a:off x="342900" y="1524000"/>
            <a:ext cx="81915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#MeToo movement provides an example of the power of social media to foster macro-protests.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Hashtag became a rallying cry as women shared their experiences of being sexually harassed and lobbied for changes in workplace policies, the enforcement of harassment laws, and the dismissal of serial predators.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What started as a viral hashtag become a much larger social movement, generating enormous media coverage and creating a groundswell of Internet information-sharing and activism.</a:t>
            </a:r>
          </a:p>
        </p:txBody>
      </p:sp>
      <p:sp>
        <p:nvSpPr>
          <p:cNvPr id="7" name="Slide Number Placeholder 3">
            <a:extLst>
              <a:ext uri="{FF2B5EF4-FFF2-40B4-BE49-F238E27FC236}">
                <a16:creationId xmlns:a16="http://schemas.microsoft.com/office/drawing/2014/main" id="{2A4FFA6E-419E-4660-94D6-5379A553ED64}"/>
              </a:ext>
            </a:extLst>
          </p:cNvPr>
          <p:cNvSpPr>
            <a:spLocks noGrp="1"/>
          </p:cNvSpPr>
          <p:nvPr>
            <p:ph type="sldNum" sz="quarter" idx="10"/>
          </p:nvPr>
        </p:nvSpPr>
        <p:spPr/>
        <p:txBody>
          <a:bodyPr/>
          <a:lstStyle/>
          <a:p>
            <a:fld id="{68151E55-6873-49E2-B8D5-2F265E6F1973}" type="slidenum">
              <a:rPr lang="en-US" smtClean="0">
                <a:latin typeface="Sanserif"/>
              </a:rPr>
              <a:pPr/>
              <a:t>14</a:t>
            </a:fld>
            <a:endParaRPr lang="en-US" dirty="0">
              <a:latin typeface="Sanserif"/>
            </a:endParaRPr>
          </a:p>
        </p:txBody>
      </p:sp>
    </p:spTree>
    <p:extLst>
      <p:ext uri="{BB962C8B-B14F-4D97-AF65-F5344CB8AC3E}">
        <p14:creationId xmlns:p14="http://schemas.microsoft.com/office/powerpoint/2010/main" val="3984628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41B8A01-7569-4CE9-A8CE-CCCE02737534}"/>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E-Mobilization</a:t>
            </a:r>
            <a:endParaRPr lang="en-IN" dirty="0">
              <a:latin typeface="Sanserif"/>
            </a:endParaRPr>
          </a:p>
        </p:txBody>
      </p:sp>
      <p:sp>
        <p:nvSpPr>
          <p:cNvPr id="11" name="Content Placeholder 2">
            <a:extLst>
              <a:ext uri="{FF2B5EF4-FFF2-40B4-BE49-F238E27FC236}">
                <a16:creationId xmlns:a16="http://schemas.microsoft.com/office/drawing/2014/main" id="{E2ABFC6E-E78B-4487-94FC-65F4E89D2122}"/>
              </a:ext>
            </a:extLst>
          </p:cNvPr>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E-mobilization exploits different new technologies to spread information and compel action.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1998, a MoveOn.org petition to “Censure President Clinton and Move On to Pressing Issues Facing the Nation,” received several hundred thousand signatures.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MoveOn.org now has 7 million members.</a:t>
            </a:r>
          </a:p>
        </p:txBody>
      </p:sp>
      <p:sp>
        <p:nvSpPr>
          <p:cNvPr id="7" name="Slide Number Placeholder 3">
            <a:extLst>
              <a:ext uri="{FF2B5EF4-FFF2-40B4-BE49-F238E27FC236}">
                <a16:creationId xmlns:a16="http://schemas.microsoft.com/office/drawing/2014/main" id="{27CD302F-DA04-44AF-80A4-3A57E5012309}"/>
              </a:ext>
            </a:extLst>
          </p:cNvPr>
          <p:cNvSpPr>
            <a:spLocks noGrp="1"/>
          </p:cNvSpPr>
          <p:nvPr>
            <p:ph type="sldNum" sz="quarter" idx="10"/>
          </p:nvPr>
        </p:nvSpPr>
        <p:spPr/>
        <p:txBody>
          <a:bodyPr/>
          <a:lstStyle/>
          <a:p>
            <a:fld id="{68151E55-6873-49E2-B8D5-2F265E6F1973}" type="slidenum">
              <a:rPr lang="en-US" smtClean="0">
                <a:latin typeface="Sanserif"/>
              </a:rPr>
              <a:pPr/>
              <a:t>15</a:t>
            </a:fld>
            <a:endParaRPr lang="en-US" dirty="0">
              <a:latin typeface="Sanserif"/>
            </a:endParaRPr>
          </a:p>
        </p:txBody>
      </p:sp>
    </p:spTree>
    <p:extLst>
      <p:ext uri="{BB962C8B-B14F-4D97-AF65-F5344CB8AC3E}">
        <p14:creationId xmlns:p14="http://schemas.microsoft.com/office/powerpoint/2010/main" val="11225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9786100-AEBE-45E2-9A78-9D2BC16E52AA}"/>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Hacktivism</a:t>
            </a:r>
            <a:endParaRPr lang="en-IN" dirty="0">
              <a:latin typeface="Sanserif"/>
            </a:endParaRPr>
          </a:p>
        </p:txBody>
      </p:sp>
      <p:sp>
        <p:nvSpPr>
          <p:cNvPr id="11" name="Content Placeholder 2">
            <a:extLst>
              <a:ext uri="{FF2B5EF4-FFF2-40B4-BE49-F238E27FC236}">
                <a16:creationId xmlns:a16="http://schemas.microsoft.com/office/drawing/2014/main" id="{6D18B4F9-266D-4426-BA7E-8D2BA8E852F2}"/>
              </a:ext>
            </a:extLst>
          </p:cNvPr>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Hacktivism </a:t>
            </a:r>
            <a:r>
              <a:rPr kumimoji="0" lang="en-US" altLang="en-US" sz="2800" b="0" i="0" u="none" strike="noStrike" kern="1200" cap="none" spc="0" normalizeH="0" baseline="0" noProof="0" dirty="0">
                <a:ln>
                  <a:noFill/>
                </a:ln>
                <a:solidFill>
                  <a:prstClr val="black"/>
                </a:solidFill>
                <a:effectLst/>
                <a:uLnTx/>
                <a:uFillTx/>
                <a:latin typeface="Sanserif"/>
                <a:cs typeface="+mn-cs"/>
              </a:rPr>
              <a:t>is the authorized or unauthorized use of or destruction of electronic files in pursuit of a political or social goal.</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Well known hacktivists: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Anonymous.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WikiLeaks.</a:t>
            </a:r>
          </a:p>
        </p:txBody>
      </p:sp>
      <p:sp>
        <p:nvSpPr>
          <p:cNvPr id="7" name="Slide Number Placeholder 3">
            <a:extLst>
              <a:ext uri="{FF2B5EF4-FFF2-40B4-BE49-F238E27FC236}">
                <a16:creationId xmlns:a16="http://schemas.microsoft.com/office/drawing/2014/main" id="{61E15BF6-A042-4BB0-A107-7F464D946417}"/>
              </a:ext>
            </a:extLst>
          </p:cNvPr>
          <p:cNvSpPr>
            <a:spLocks noGrp="1"/>
          </p:cNvSpPr>
          <p:nvPr>
            <p:ph type="sldNum" sz="quarter" idx="10"/>
          </p:nvPr>
        </p:nvSpPr>
        <p:spPr/>
        <p:txBody>
          <a:bodyPr/>
          <a:lstStyle/>
          <a:p>
            <a:fld id="{68151E55-6873-49E2-B8D5-2F265E6F1973}" type="slidenum">
              <a:rPr lang="en-US" smtClean="0">
                <a:latin typeface="Sanserif"/>
              </a:rPr>
              <a:pPr/>
              <a:t>16</a:t>
            </a:fld>
            <a:endParaRPr lang="en-US" dirty="0">
              <a:latin typeface="Sanserif"/>
            </a:endParaRPr>
          </a:p>
        </p:txBody>
      </p:sp>
    </p:spTree>
    <p:extLst>
      <p:ext uri="{BB962C8B-B14F-4D97-AF65-F5344CB8AC3E}">
        <p14:creationId xmlns:p14="http://schemas.microsoft.com/office/powerpoint/2010/main" val="257007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5ABC88E-EB89-43D3-960C-81E8BEDA97C8}"/>
              </a:ext>
            </a:extLst>
          </p:cNvPr>
          <p:cNvSpPr>
            <a:spLocks noGrp="1"/>
          </p:cNvSpPr>
          <p:nvPr>
            <p:ph type="title"/>
          </p:nvPr>
        </p:nvSpPr>
        <p:spPr>
          <a:xfrm>
            <a:off x="1066800" y="198784"/>
            <a:ext cx="6858000" cy="1249016"/>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Technology Now: Revolutionizing How Governments Work </a:t>
            </a:r>
            <a:r>
              <a:rPr kumimoji="0" lang="en-US" altLang="en-US" sz="1600" b="0" i="0" u="none" strike="noStrike" kern="1200" cap="none" spc="0" normalizeH="0" baseline="0" noProof="0" dirty="0">
                <a:ln>
                  <a:noFill/>
                </a:ln>
                <a:solidFill>
                  <a:srgbClr val="C30C20"/>
                </a:solidFill>
                <a:effectLst/>
                <a:uLnTx/>
                <a:uFillTx/>
                <a:latin typeface="Sanserif"/>
                <a:cs typeface="+mj-cs"/>
              </a:rPr>
              <a:t>1</a:t>
            </a:r>
            <a:endParaRPr lang="en-IN" dirty="0">
              <a:latin typeface="Sanserif"/>
            </a:endParaRPr>
          </a:p>
        </p:txBody>
      </p:sp>
      <p:sp>
        <p:nvSpPr>
          <p:cNvPr id="11" name="Content Placeholder 2">
            <a:extLst>
              <a:ext uri="{FF2B5EF4-FFF2-40B4-BE49-F238E27FC236}">
                <a16:creationId xmlns:a16="http://schemas.microsoft.com/office/drawing/2014/main" id="{C257B4F2-36C2-442B-AC23-3EB9576CED94}"/>
              </a:ext>
            </a:extLst>
          </p:cNvPr>
          <p:cNvSpPr>
            <a:spLocks noGrp="1"/>
          </p:cNvSpPr>
          <p:nvPr>
            <p:ph sz="quarter" idx="20"/>
          </p:nvPr>
        </p:nvSpPr>
        <p:spPr>
          <a:xfrm>
            <a:off x="342900" y="1600200"/>
            <a:ext cx="8458200" cy="48006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E-Government </a:t>
            </a:r>
            <a:r>
              <a:rPr kumimoji="0" lang="en-US" altLang="en-US" sz="2800" b="0" i="0" u="none" strike="noStrike" kern="1200" cap="none" spc="0" normalizeH="0" baseline="0" noProof="0" dirty="0">
                <a:ln>
                  <a:noFill/>
                </a:ln>
                <a:solidFill>
                  <a:prstClr val="black"/>
                </a:solidFill>
                <a:effectLst/>
                <a:uLnTx/>
                <a:uFillTx/>
                <a:latin typeface="Sanserif"/>
                <a:cs typeface="+mn-cs"/>
              </a:rPr>
              <a:t>is defined as “the employment of the Internet...for delivering government information and services to the citizens.”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E-Government should increase </a:t>
            </a:r>
            <a:r>
              <a:rPr kumimoji="0" lang="en-US" altLang="en-US" sz="2800" b="1" i="0" u="none" strike="noStrike" kern="1200" cap="none" spc="0" normalizeH="0" baseline="0" noProof="0" dirty="0">
                <a:ln>
                  <a:noFill/>
                </a:ln>
                <a:solidFill>
                  <a:prstClr val="black"/>
                </a:solidFill>
                <a:effectLst/>
                <a:uLnTx/>
                <a:uFillTx/>
                <a:latin typeface="Sanserif"/>
                <a:cs typeface="+mn-cs"/>
              </a:rPr>
              <a:t>transparency</a:t>
            </a:r>
            <a:r>
              <a:rPr kumimoji="0" lang="en-US" altLang="en-US" sz="2800" b="0" i="0" u="none" strike="noStrike" kern="1200" cap="none" spc="0" normalizeH="0" baseline="0" noProof="0" dirty="0">
                <a:ln>
                  <a:noFill/>
                </a:ln>
                <a:solidFill>
                  <a:prstClr val="black"/>
                </a:solidFill>
                <a:effectLst/>
                <a:uLnTx/>
                <a:uFillTx/>
                <a:latin typeface="Sanserif"/>
                <a:cs typeface="+mn-cs"/>
              </a:rPr>
              <a:t>.</a:t>
            </a:r>
          </a:p>
          <a:p>
            <a:pPr marL="285750" marR="0" lvl="1" indent="-285750"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Citizens will have more and better information about governmental processes as well as services.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Government services can be improved with technology.</a:t>
            </a:r>
          </a:p>
          <a:p>
            <a:pPr marL="285750" marR="0" lvl="1" indent="-285750"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Integrating </a:t>
            </a:r>
            <a:r>
              <a:rPr kumimoji="0" lang="en-US" altLang="en-US" sz="2400" b="1" i="0" u="none" strike="noStrike" kern="1200" cap="none" spc="0" normalizeH="0" baseline="0" noProof="0" dirty="0">
                <a:ln>
                  <a:noFill/>
                </a:ln>
                <a:solidFill>
                  <a:prstClr val="black"/>
                </a:solidFill>
                <a:effectLst/>
                <a:uLnTx/>
                <a:uFillTx/>
                <a:latin typeface="Sanserif"/>
                <a:cs typeface="+mn-cs"/>
              </a:rPr>
              <a:t>legacy systems</a:t>
            </a:r>
            <a:r>
              <a:rPr kumimoji="0" lang="en-US" sz="2400" b="0" i="0" u="none" strike="noStrike" kern="1200" cap="none" spc="0" normalizeH="0" baseline="0" noProof="0" dirty="0">
                <a:ln>
                  <a:noFill/>
                </a:ln>
                <a:solidFill>
                  <a:prstClr val="black"/>
                </a:solidFill>
                <a:effectLst/>
                <a:uLnTx/>
                <a:uFillTx/>
                <a:latin typeface="Sanserif"/>
                <a:cs typeface="+mn-cs"/>
              </a:rPr>
              <a:t>—paper form or outdated computer systems—using new, more efficient technologies.</a:t>
            </a:r>
            <a:endParaRPr kumimoji="0" lang="en-US" altLang="en-US" sz="2400" b="0" i="0" u="none" strike="noStrike" kern="1200" cap="none" spc="0" normalizeH="0" baseline="0" noProof="0" dirty="0">
              <a:ln>
                <a:noFill/>
              </a:ln>
              <a:solidFill>
                <a:prstClr val="black"/>
              </a:solidFill>
              <a:effectLst/>
              <a:uLnTx/>
              <a:uFillTx/>
              <a:latin typeface="Sanserif"/>
              <a:cs typeface="+mn-cs"/>
            </a:endParaRPr>
          </a:p>
          <a:p>
            <a:pPr marL="285750" marR="0" lvl="1" indent="-285750"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Utilizing apps, such as the geolocation app </a:t>
            </a:r>
            <a:r>
              <a:rPr kumimoji="0" lang="en-US" altLang="en-US" sz="2400" b="1" i="0" u="none" strike="noStrike" kern="1200" cap="none" spc="0" normalizeH="0" baseline="0" noProof="0" dirty="0">
                <a:ln>
                  <a:noFill/>
                </a:ln>
                <a:solidFill>
                  <a:prstClr val="black"/>
                </a:solidFill>
                <a:effectLst/>
                <a:uLnTx/>
                <a:uFillTx/>
                <a:latin typeface="Sanserif"/>
                <a:cs typeface="+mn-cs"/>
              </a:rPr>
              <a:t>Foursquare</a:t>
            </a:r>
            <a:r>
              <a:rPr kumimoji="0" lang="en-US" altLang="en-US" sz="2400" b="0" i="0" u="none" strike="noStrike" kern="1200" cap="none" spc="0" normalizeH="0" baseline="0" noProof="0" dirty="0">
                <a:ln>
                  <a:noFill/>
                </a:ln>
                <a:solidFill>
                  <a:prstClr val="black"/>
                </a:solidFill>
                <a:effectLst/>
                <a:uLnTx/>
                <a:uFillTx/>
                <a:latin typeface="Sanserif"/>
                <a:cs typeface="+mn-cs"/>
              </a:rPr>
              <a:t>.</a:t>
            </a:r>
          </a:p>
        </p:txBody>
      </p:sp>
      <p:sp>
        <p:nvSpPr>
          <p:cNvPr id="7" name="Slide Number Placeholder 3">
            <a:extLst>
              <a:ext uri="{FF2B5EF4-FFF2-40B4-BE49-F238E27FC236}">
                <a16:creationId xmlns:a16="http://schemas.microsoft.com/office/drawing/2014/main" id="{1F61D7F9-C539-418A-88FE-967D0C182D44}"/>
              </a:ext>
            </a:extLst>
          </p:cNvPr>
          <p:cNvSpPr>
            <a:spLocks noGrp="1"/>
          </p:cNvSpPr>
          <p:nvPr>
            <p:ph type="sldNum" sz="quarter" idx="10"/>
          </p:nvPr>
        </p:nvSpPr>
        <p:spPr/>
        <p:txBody>
          <a:bodyPr/>
          <a:lstStyle/>
          <a:p>
            <a:fld id="{68151E55-6873-49E2-B8D5-2F265E6F1973}" type="slidenum">
              <a:rPr lang="en-US" smtClean="0">
                <a:latin typeface="Sanserif"/>
              </a:rPr>
              <a:pPr/>
              <a:t>17</a:t>
            </a:fld>
            <a:endParaRPr lang="en-US" dirty="0">
              <a:latin typeface="Sanserif"/>
            </a:endParaRPr>
          </a:p>
        </p:txBody>
      </p:sp>
    </p:spTree>
    <p:extLst>
      <p:ext uri="{BB962C8B-B14F-4D97-AF65-F5344CB8AC3E}">
        <p14:creationId xmlns:p14="http://schemas.microsoft.com/office/powerpoint/2010/main" val="1843627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DC4D39F-7F9D-44B5-B6D0-288815744964}"/>
              </a:ext>
            </a:extLst>
          </p:cNvPr>
          <p:cNvSpPr>
            <a:spLocks noGrp="1"/>
          </p:cNvSpPr>
          <p:nvPr>
            <p:ph type="title"/>
          </p:nvPr>
        </p:nvSpPr>
        <p:spPr>
          <a:xfrm>
            <a:off x="990600" y="198784"/>
            <a:ext cx="7010400" cy="1249016"/>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Technology Now: Revolutionizing How Governments Work </a:t>
            </a:r>
            <a:r>
              <a:rPr kumimoji="0" lang="en-US" altLang="en-US" sz="1600" b="0" i="0" u="none" strike="noStrike" kern="1200" cap="none" spc="0" normalizeH="0" baseline="0" noProof="0" dirty="0">
                <a:ln>
                  <a:noFill/>
                </a:ln>
                <a:solidFill>
                  <a:srgbClr val="C30C20"/>
                </a:solidFill>
                <a:effectLst/>
                <a:uLnTx/>
                <a:uFillTx/>
                <a:latin typeface="Sanserif"/>
                <a:cs typeface="+mj-cs"/>
              </a:rPr>
              <a:t>2</a:t>
            </a:r>
            <a:endParaRPr lang="en-IN" dirty="0">
              <a:latin typeface="Sanserif"/>
            </a:endParaRPr>
          </a:p>
        </p:txBody>
      </p:sp>
      <p:sp>
        <p:nvSpPr>
          <p:cNvPr id="11" name="Content Placeholder 2">
            <a:extLst>
              <a:ext uri="{FF2B5EF4-FFF2-40B4-BE49-F238E27FC236}">
                <a16:creationId xmlns:a16="http://schemas.microsoft.com/office/drawing/2014/main" id="{AC65E277-4F17-4D34-A01A-045D0247AD57}"/>
              </a:ext>
            </a:extLst>
          </p:cNvPr>
          <p:cNvSpPr>
            <a:spLocks noGrp="1"/>
          </p:cNvSpPr>
          <p:nvPr>
            <p:ph sz="quarter" idx="20"/>
          </p:nvPr>
        </p:nvSpPr>
        <p:spPr>
          <a:xfrm>
            <a:off x="342900" y="1600200"/>
            <a:ext cx="84582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Governments also rely on technology to increase direct communication among government officials and between officials and constituents.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addition, political leaders increasingly rely on new technologies to form relationships with their constituents.</a:t>
            </a:r>
          </a:p>
        </p:txBody>
      </p:sp>
      <p:sp>
        <p:nvSpPr>
          <p:cNvPr id="7" name="Slide Number Placeholder 3">
            <a:extLst>
              <a:ext uri="{FF2B5EF4-FFF2-40B4-BE49-F238E27FC236}">
                <a16:creationId xmlns:a16="http://schemas.microsoft.com/office/drawing/2014/main" id="{C8AAC0B6-EC09-43B6-B30A-D78891C41097}"/>
              </a:ext>
            </a:extLst>
          </p:cNvPr>
          <p:cNvSpPr>
            <a:spLocks noGrp="1"/>
          </p:cNvSpPr>
          <p:nvPr>
            <p:ph type="sldNum" sz="quarter" idx="10"/>
          </p:nvPr>
        </p:nvSpPr>
        <p:spPr/>
        <p:txBody>
          <a:bodyPr/>
          <a:lstStyle/>
          <a:p>
            <a:fld id="{68151E55-6873-49E2-B8D5-2F265E6F1973}" type="slidenum">
              <a:rPr lang="en-US" smtClean="0">
                <a:latin typeface="Sanserif"/>
              </a:rPr>
              <a:pPr/>
              <a:t>18</a:t>
            </a:fld>
            <a:endParaRPr lang="en-US" dirty="0">
              <a:latin typeface="Sanserif"/>
            </a:endParaRPr>
          </a:p>
        </p:txBody>
      </p:sp>
    </p:spTree>
    <p:extLst>
      <p:ext uri="{BB962C8B-B14F-4D97-AF65-F5344CB8AC3E}">
        <p14:creationId xmlns:p14="http://schemas.microsoft.com/office/powerpoint/2010/main" val="3233978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B5897F9-E502-42B1-8049-5F33DC3D0EAD}"/>
              </a:ext>
            </a:extLst>
          </p:cNvPr>
          <p:cNvSpPr>
            <a:spLocks noGrp="1"/>
          </p:cNvSpPr>
          <p:nvPr>
            <p:ph type="title"/>
          </p:nvPr>
        </p:nvSpPr>
        <p:spPr>
          <a:xfrm>
            <a:off x="1371600" y="198784"/>
            <a:ext cx="6210300" cy="1249016"/>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What Is the Impact of Technology on Political Life?</a:t>
            </a:r>
            <a:endParaRPr lang="en-IN" dirty="0">
              <a:latin typeface="Sanserif"/>
            </a:endParaRPr>
          </a:p>
        </p:txBody>
      </p:sp>
      <p:sp>
        <p:nvSpPr>
          <p:cNvPr id="11" name="Content Placeholder 2">
            <a:extLst>
              <a:ext uri="{FF2B5EF4-FFF2-40B4-BE49-F238E27FC236}">
                <a16:creationId xmlns:a16="http://schemas.microsoft.com/office/drawing/2014/main" id="{5D15ED56-549E-40D5-9C12-E3C275EF38C1}"/>
              </a:ext>
            </a:extLst>
          </p:cNvPr>
          <p:cNvSpPr>
            <a:spLocks noGrp="1"/>
          </p:cNvSpPr>
          <p:nvPr>
            <p:ph sz="quarter" idx="20"/>
          </p:nvPr>
        </p:nvSpPr>
        <p:spPr>
          <a:xfrm>
            <a:off x="348489" y="1600200"/>
            <a:ext cx="84582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Technology is changing how we participate in the political life of our communities, states, nation, and world.</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On the whole, these changes signify greater access to information and influence by everyday people.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Nonetheless, technology affects political life negatively as well.</a:t>
            </a:r>
          </a:p>
        </p:txBody>
      </p:sp>
      <p:sp>
        <p:nvSpPr>
          <p:cNvPr id="7" name="Slide Number Placeholder 3">
            <a:extLst>
              <a:ext uri="{FF2B5EF4-FFF2-40B4-BE49-F238E27FC236}">
                <a16:creationId xmlns:a16="http://schemas.microsoft.com/office/drawing/2014/main" id="{A69A5B99-F07C-4448-ACB4-654ED8E41A91}"/>
              </a:ext>
            </a:extLst>
          </p:cNvPr>
          <p:cNvSpPr>
            <a:spLocks noGrp="1"/>
          </p:cNvSpPr>
          <p:nvPr>
            <p:ph type="sldNum" sz="quarter" idx="10"/>
          </p:nvPr>
        </p:nvSpPr>
        <p:spPr/>
        <p:txBody>
          <a:bodyPr/>
          <a:lstStyle/>
          <a:p>
            <a:fld id="{68151E55-6873-49E2-B8D5-2F265E6F1973}" type="slidenum">
              <a:rPr lang="en-US" smtClean="0">
                <a:latin typeface="Sanserif"/>
              </a:rPr>
              <a:pPr/>
              <a:t>19</a:t>
            </a:fld>
            <a:endParaRPr lang="en-US" dirty="0">
              <a:latin typeface="Sanserif"/>
            </a:endParaRPr>
          </a:p>
        </p:txBody>
      </p:sp>
    </p:spTree>
    <p:extLst>
      <p:ext uri="{BB962C8B-B14F-4D97-AF65-F5344CB8AC3E}">
        <p14:creationId xmlns:p14="http://schemas.microsoft.com/office/powerpoint/2010/main" val="58151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1A6C383-7931-428F-85D4-7EAC6F5E4E27}"/>
              </a:ext>
            </a:extLst>
          </p:cNvPr>
          <p:cNvSpPr>
            <a:spLocks noGrp="1"/>
          </p:cNvSpPr>
          <p:nvPr>
            <p:ph type="title"/>
          </p:nvPr>
        </p:nvSpPr>
        <p:spPr>
          <a:xfrm>
            <a:off x="495300" y="198784"/>
            <a:ext cx="7962900" cy="1233888"/>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Modern Technological Revolution: The Internet and Cellular Technology</a:t>
            </a:r>
            <a:endParaRPr lang="en-IN" dirty="0">
              <a:latin typeface="Sanserif"/>
            </a:endParaRPr>
          </a:p>
        </p:txBody>
      </p:sp>
      <p:sp>
        <p:nvSpPr>
          <p:cNvPr id="11" name="Content Placeholder 2">
            <a:extLst>
              <a:ext uri="{FF2B5EF4-FFF2-40B4-BE49-F238E27FC236}">
                <a16:creationId xmlns:a16="http://schemas.microsoft.com/office/drawing/2014/main" id="{7EE4352D-8D13-4D95-970C-BFEE8033CE55}"/>
              </a:ext>
            </a:extLst>
          </p:cNvPr>
          <p:cNvSpPr>
            <a:spLocks noGrp="1"/>
          </p:cNvSpPr>
          <p:nvPr>
            <p:ph sz="quarter" idx="20"/>
          </p:nvPr>
        </p:nvSpPr>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As a medium of communication, a source of news and information, and a tool for political engagement and organizing at the grassroots, the Internet has had an incalculable impact on the way people interact.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Today, 90 percent of American adults use the Internet.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Of particular importance are </a:t>
            </a:r>
            <a:r>
              <a:rPr kumimoji="0" lang="en-US" altLang="en-US" sz="2800" b="1" i="0" u="none" strike="noStrike" kern="1200" cap="none" spc="0" normalizeH="0" baseline="0" noProof="0" dirty="0">
                <a:ln>
                  <a:noFill/>
                </a:ln>
                <a:solidFill>
                  <a:prstClr val="black"/>
                </a:solidFill>
                <a:effectLst/>
                <a:uLnTx/>
                <a:uFillTx/>
                <a:latin typeface="Sanserif"/>
                <a:cs typeface="+mn-cs"/>
              </a:rPr>
              <a:t>social networking sites</a:t>
            </a:r>
            <a:r>
              <a:rPr kumimoji="0" lang="en-US" altLang="en-US" sz="2800" b="0" i="0" u="none" strike="noStrike" kern="1200" cap="none" spc="0" normalizeH="0" baseline="0" noProof="0" dirty="0">
                <a:ln>
                  <a:noFill/>
                </a:ln>
                <a:solidFill>
                  <a:prstClr val="black"/>
                </a:solidFill>
                <a:effectLst/>
                <a:uLnTx/>
                <a:uFillTx/>
                <a:latin typeface="Sanserif"/>
                <a:cs typeface="+mn-cs"/>
              </a:rPr>
              <a: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Modern media revolution continues today as cellular technology makes the Internet portable and constantly available.</a:t>
            </a:r>
          </a:p>
        </p:txBody>
      </p:sp>
      <p:sp>
        <p:nvSpPr>
          <p:cNvPr id="7" name="Slide Number Placeholder 3">
            <a:extLst>
              <a:ext uri="{FF2B5EF4-FFF2-40B4-BE49-F238E27FC236}">
                <a16:creationId xmlns:a16="http://schemas.microsoft.com/office/drawing/2014/main" id="{B319CB56-C807-4D1A-B573-06F636B84231}"/>
              </a:ext>
            </a:extLst>
          </p:cNvPr>
          <p:cNvSpPr>
            <a:spLocks noGrp="1"/>
          </p:cNvSpPr>
          <p:nvPr>
            <p:ph type="sldNum" sz="quarter" idx="10"/>
          </p:nvPr>
        </p:nvSpPr>
        <p:spPr/>
        <p:txBody>
          <a:bodyPr/>
          <a:lstStyle/>
          <a:p>
            <a:fld id="{68151E55-6873-49E2-B8D5-2F265E6F1973}" type="slidenum">
              <a:rPr lang="en-US" smtClean="0">
                <a:latin typeface="Sanserif"/>
              </a:rPr>
              <a:pPr/>
              <a:t>2</a:t>
            </a:fld>
            <a:endParaRPr lang="en-US" dirty="0">
              <a:latin typeface="Sanserif"/>
            </a:endParaRPr>
          </a:p>
        </p:txBody>
      </p:sp>
    </p:spTree>
    <p:extLst>
      <p:ext uri="{BB962C8B-B14F-4D97-AF65-F5344CB8AC3E}">
        <p14:creationId xmlns:p14="http://schemas.microsoft.com/office/powerpoint/2010/main" val="3897737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BA7A98D-2DF4-4FE2-ABD2-50476BCFA69E}"/>
              </a:ext>
            </a:extLst>
          </p:cNvPr>
          <p:cNvSpPr>
            <a:spLocks noGrp="1"/>
          </p:cNvSpPr>
          <p:nvPr>
            <p:ph type="title"/>
          </p:nvPr>
        </p:nvSpPr>
        <p:spPr>
          <a:xfrm>
            <a:off x="1409700" y="198784"/>
            <a:ext cx="5981700" cy="1325216"/>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Technology Is a Powerful Tool For Protestors and Activists</a:t>
            </a:r>
            <a:endParaRPr lang="en-IN" dirty="0">
              <a:latin typeface="Sanserif"/>
            </a:endParaRPr>
          </a:p>
        </p:txBody>
      </p:sp>
      <p:sp>
        <p:nvSpPr>
          <p:cNvPr id="11" name="Content Placeholder 2">
            <a:extLst>
              <a:ext uri="{FF2B5EF4-FFF2-40B4-BE49-F238E27FC236}">
                <a16:creationId xmlns:a16="http://schemas.microsoft.com/office/drawing/2014/main" id="{09FD6E3F-B3A5-4B15-9567-B1D05F7D5FE4}"/>
              </a:ext>
            </a:extLst>
          </p:cNvPr>
          <p:cNvSpPr>
            <a:spLocks noGrp="1"/>
          </p:cNvSpPr>
          <p:nvPr>
            <p:ph sz="quarter" idx="20"/>
          </p:nvPr>
        </p:nvSpPr>
        <p:spPr>
          <a:xfrm>
            <a:off x="400050" y="1600200"/>
            <a:ext cx="83439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Technology has put the tools of democracy into the hands of the masses and, in many circumstances, outside the reach of government control or manipulation.</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2019 pro-democracy protests in Hong Kong.</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ISIS insurgency in Iraq in 2014.</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Technology can also be an equalizer for candidates and for political and community groups.</a:t>
            </a:r>
          </a:p>
        </p:txBody>
      </p:sp>
      <p:sp>
        <p:nvSpPr>
          <p:cNvPr id="7" name="Slide Number Placeholder 3">
            <a:extLst>
              <a:ext uri="{FF2B5EF4-FFF2-40B4-BE49-F238E27FC236}">
                <a16:creationId xmlns:a16="http://schemas.microsoft.com/office/drawing/2014/main" id="{F3BC9028-A529-4CD6-AECB-AA93F04DF895}"/>
              </a:ext>
            </a:extLst>
          </p:cNvPr>
          <p:cNvSpPr>
            <a:spLocks noGrp="1"/>
          </p:cNvSpPr>
          <p:nvPr>
            <p:ph type="sldNum" sz="quarter" idx="10"/>
          </p:nvPr>
        </p:nvSpPr>
        <p:spPr/>
        <p:txBody>
          <a:bodyPr/>
          <a:lstStyle/>
          <a:p>
            <a:fld id="{68151E55-6873-49E2-B8D5-2F265E6F1973}" type="slidenum">
              <a:rPr lang="en-US" smtClean="0">
                <a:latin typeface="Sanserif"/>
              </a:rPr>
              <a:pPr/>
              <a:t>20</a:t>
            </a:fld>
            <a:endParaRPr lang="en-US" dirty="0">
              <a:latin typeface="Sanserif"/>
            </a:endParaRPr>
          </a:p>
        </p:txBody>
      </p:sp>
    </p:spTree>
    <p:extLst>
      <p:ext uri="{BB962C8B-B14F-4D97-AF65-F5344CB8AC3E}">
        <p14:creationId xmlns:p14="http://schemas.microsoft.com/office/powerpoint/2010/main" val="3905324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C713369-3055-4A4A-9C72-E6AFA536550D}"/>
              </a:ext>
            </a:extLst>
          </p:cNvPr>
          <p:cNvSpPr>
            <a:spLocks noGrp="1"/>
          </p:cNvSpPr>
          <p:nvPr>
            <p:ph type="title"/>
          </p:nvPr>
        </p:nvSpPr>
        <p:spPr>
          <a:xfrm>
            <a:off x="342900" y="198784"/>
            <a:ext cx="8458200" cy="1249016"/>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Technology Increases the Amount of Information Available</a:t>
            </a:r>
            <a:endParaRPr lang="en-IN" dirty="0">
              <a:latin typeface="Sanserif"/>
            </a:endParaRPr>
          </a:p>
        </p:txBody>
      </p:sp>
      <p:sp>
        <p:nvSpPr>
          <p:cNvPr id="11" name="Content Placeholder 2">
            <a:extLst>
              <a:ext uri="{FF2B5EF4-FFF2-40B4-BE49-F238E27FC236}">
                <a16:creationId xmlns:a16="http://schemas.microsoft.com/office/drawing/2014/main" id="{ABC9F594-4A83-49A3-9FA9-36535F0ED2CE}"/>
              </a:ext>
            </a:extLst>
          </p:cNvPr>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News cycle is much less manageable today.</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News, good or bad, can easily go viral online.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New technology and increased online access has made people more interested in political news.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Young people are growing more interested in the news.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Reports often do not explain the context of events or provide in-depth analysis as to whey they are unfolding.</a:t>
            </a:r>
            <a:endParaRPr kumimoji="0" lang="en-US" sz="2800" b="0" i="0" u="none" strike="noStrike" kern="1200" cap="none" spc="0" normalizeH="0" baseline="0" noProof="0" dirty="0">
              <a:ln>
                <a:noFill/>
              </a:ln>
              <a:solidFill>
                <a:prstClr val="black"/>
              </a:solidFill>
              <a:effectLst/>
              <a:uLnTx/>
              <a:uFillTx/>
              <a:latin typeface="Sanserif"/>
              <a:cs typeface="+mn-cs"/>
            </a:endParaRPr>
          </a:p>
        </p:txBody>
      </p:sp>
      <p:sp>
        <p:nvSpPr>
          <p:cNvPr id="7" name="Slide Number Placeholder 3">
            <a:extLst>
              <a:ext uri="{FF2B5EF4-FFF2-40B4-BE49-F238E27FC236}">
                <a16:creationId xmlns:a16="http://schemas.microsoft.com/office/drawing/2014/main" id="{0C55EF0B-9843-4761-A33D-7967FF1C6C39}"/>
              </a:ext>
            </a:extLst>
          </p:cNvPr>
          <p:cNvSpPr>
            <a:spLocks noGrp="1"/>
          </p:cNvSpPr>
          <p:nvPr>
            <p:ph type="sldNum" sz="quarter" idx="10"/>
          </p:nvPr>
        </p:nvSpPr>
        <p:spPr/>
        <p:txBody>
          <a:bodyPr/>
          <a:lstStyle/>
          <a:p>
            <a:fld id="{68151E55-6873-49E2-B8D5-2F265E6F1973}" type="slidenum">
              <a:rPr lang="en-US" smtClean="0">
                <a:latin typeface="Sanserif"/>
              </a:rPr>
              <a:pPr/>
              <a:t>21</a:t>
            </a:fld>
            <a:endParaRPr lang="en-US" dirty="0">
              <a:latin typeface="Sanserif"/>
            </a:endParaRPr>
          </a:p>
        </p:txBody>
      </p:sp>
    </p:spTree>
    <p:extLst>
      <p:ext uri="{BB962C8B-B14F-4D97-AF65-F5344CB8AC3E}">
        <p14:creationId xmlns:p14="http://schemas.microsoft.com/office/powerpoint/2010/main" val="45372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198A2EC-9710-4E2C-AA50-009A95943860}"/>
              </a:ext>
            </a:extLst>
          </p:cNvPr>
          <p:cNvSpPr>
            <a:spLocks noGrp="1"/>
          </p:cNvSpPr>
          <p:nvPr>
            <p:ph type="title"/>
          </p:nvPr>
        </p:nvSpPr>
        <p:spPr>
          <a:xfrm>
            <a:off x="342900" y="152400"/>
            <a:ext cx="8458200" cy="1371600"/>
          </a:xfrm>
        </p:spPr>
        <p:txBody>
          <a:bodyPr>
            <a:normAutofit/>
          </a:bodyPr>
          <a:lstStyle/>
          <a:p>
            <a:r>
              <a:rPr kumimoji="0" lang="en-US" altLang="en-US" b="0" i="0" u="none" strike="noStrike" kern="1200" cap="none" spc="0" normalizeH="0" baseline="0" noProof="0" dirty="0">
                <a:ln>
                  <a:noFill/>
                </a:ln>
                <a:solidFill>
                  <a:srgbClr val="C30C20"/>
                </a:solidFill>
                <a:effectLst/>
                <a:uLnTx/>
                <a:uFillTx/>
                <a:latin typeface="Sanserif"/>
                <a:cs typeface="+mj-cs"/>
              </a:rPr>
              <a:t>What’s Next: How Technology Will Continue to Transform the Political Landscape</a:t>
            </a:r>
            <a:endParaRPr lang="en-IN" dirty="0">
              <a:latin typeface="Sanserif"/>
            </a:endParaRPr>
          </a:p>
        </p:txBody>
      </p:sp>
      <p:sp>
        <p:nvSpPr>
          <p:cNvPr id="11" name="Content Placeholder 2">
            <a:extLst>
              <a:ext uri="{FF2B5EF4-FFF2-40B4-BE49-F238E27FC236}">
                <a16:creationId xmlns:a16="http://schemas.microsoft.com/office/drawing/2014/main" id="{39C0BC92-41AF-48D5-B12E-4E24FB2E6557}"/>
              </a:ext>
            </a:extLst>
          </p:cNvPr>
          <p:cNvSpPr>
            <a:spLocks noGrp="1"/>
          </p:cNvSpPr>
          <p:nvPr>
            <p:ph sz="quarter" idx="20"/>
          </p:nvPr>
        </p:nvSpPr>
        <p:spPr>
          <a:xfrm>
            <a:off x="342900" y="1752600"/>
            <a:ext cx="8283512" cy="45720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There are some very clear trends that we can say with certainty will prove to be political game-changers.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Smartphone apps will continue to facilitate increasingly sophisticated targeting operations.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Media consumers will continue to move from TV to the Internet.</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Data-driven Internet advertising that capitalizes on technology will be used to build better databases for campaigns.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Another area of politics that will be affected by technological change is absentee balloting.</a:t>
            </a:r>
          </a:p>
        </p:txBody>
      </p:sp>
      <p:sp>
        <p:nvSpPr>
          <p:cNvPr id="7" name="Slide Number Placeholder 3">
            <a:extLst>
              <a:ext uri="{FF2B5EF4-FFF2-40B4-BE49-F238E27FC236}">
                <a16:creationId xmlns:a16="http://schemas.microsoft.com/office/drawing/2014/main" id="{4BD37F0C-7C1A-46D1-85D5-306103C22971}"/>
              </a:ext>
            </a:extLst>
          </p:cNvPr>
          <p:cNvSpPr>
            <a:spLocks noGrp="1"/>
          </p:cNvSpPr>
          <p:nvPr>
            <p:ph type="sldNum" sz="quarter" idx="10"/>
          </p:nvPr>
        </p:nvSpPr>
        <p:spPr/>
        <p:txBody>
          <a:bodyPr/>
          <a:lstStyle/>
          <a:p>
            <a:fld id="{68151E55-6873-49E2-B8D5-2F265E6F1973}" type="slidenum">
              <a:rPr lang="en-US" smtClean="0">
                <a:latin typeface="Sanserif"/>
              </a:rPr>
              <a:pPr/>
              <a:t>22</a:t>
            </a:fld>
            <a:endParaRPr lang="en-US" dirty="0">
              <a:latin typeface="Sanserif"/>
            </a:endParaRPr>
          </a:p>
        </p:txBody>
      </p:sp>
    </p:spTree>
    <p:extLst>
      <p:ext uri="{BB962C8B-B14F-4D97-AF65-F5344CB8AC3E}">
        <p14:creationId xmlns:p14="http://schemas.microsoft.com/office/powerpoint/2010/main" val="745091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7D0F86-44C1-4203-946F-AE071D6A39FF}"/>
              </a:ext>
            </a:extLst>
          </p:cNvPr>
          <p:cNvSpPr>
            <a:spLocks noGrp="1"/>
          </p:cNvSpPr>
          <p:nvPr>
            <p:ph type="title"/>
          </p:nvPr>
        </p:nvSpPr>
        <p:spPr>
          <a:xfrm>
            <a:off x="1943100" y="76200"/>
            <a:ext cx="5295900" cy="1249016"/>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Downside of Technology in Politics</a:t>
            </a:r>
            <a:endParaRPr lang="en-IN" dirty="0">
              <a:latin typeface="Sanserif"/>
            </a:endParaRPr>
          </a:p>
        </p:txBody>
      </p:sp>
      <p:sp>
        <p:nvSpPr>
          <p:cNvPr id="11" name="Content Placeholder 2">
            <a:extLst>
              <a:ext uri="{FF2B5EF4-FFF2-40B4-BE49-F238E27FC236}">
                <a16:creationId xmlns:a16="http://schemas.microsoft.com/office/drawing/2014/main" id="{2DF89029-3043-4F8D-A4EB-88A69DE6E873}"/>
              </a:ext>
            </a:extLst>
          </p:cNvPr>
          <p:cNvSpPr>
            <a:spLocks noGrp="1"/>
          </p:cNvSpPr>
          <p:nvPr>
            <p:ph sz="quarter" idx="20"/>
          </p:nvPr>
        </p:nvSpPr>
        <p:spPr>
          <a:xfrm>
            <a:off x="342900" y="1524000"/>
            <a:ext cx="8115300" cy="48006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Positive effects of information technology are undeniable, but the technology also presents a series of challenges to both users and to society.</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These challenges include: </a:t>
            </a:r>
          </a:p>
          <a:p>
            <a:pPr marL="285750" marR="0" lvl="1" indent="-285750"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Privacy issues.</a:t>
            </a:r>
          </a:p>
          <a:p>
            <a:pPr marL="285750" marR="0" lvl="1" indent="-285750"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Information accuracy.</a:t>
            </a:r>
          </a:p>
          <a:p>
            <a:pPr marL="285750" marR="0" lvl="1" indent="-285750"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Threat of cyber attacks that can potentially upend communication, commerce, and governmental operations.</a:t>
            </a:r>
          </a:p>
          <a:p>
            <a:pPr marL="285750" marR="0" lvl="1" indent="-285750"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Need to balance free speech rights while protecting the rights of individuals who face physical threats or threats to their reputations.</a:t>
            </a:r>
          </a:p>
        </p:txBody>
      </p:sp>
      <p:sp>
        <p:nvSpPr>
          <p:cNvPr id="7" name="Slide Number Placeholder 3">
            <a:extLst>
              <a:ext uri="{FF2B5EF4-FFF2-40B4-BE49-F238E27FC236}">
                <a16:creationId xmlns:a16="http://schemas.microsoft.com/office/drawing/2014/main" id="{B16B54FE-21F8-4F33-86B3-5C6495E4F59B}"/>
              </a:ext>
            </a:extLst>
          </p:cNvPr>
          <p:cNvSpPr>
            <a:spLocks noGrp="1"/>
          </p:cNvSpPr>
          <p:nvPr>
            <p:ph type="sldNum" sz="quarter" idx="10"/>
          </p:nvPr>
        </p:nvSpPr>
        <p:spPr/>
        <p:txBody>
          <a:bodyPr/>
          <a:lstStyle/>
          <a:p>
            <a:fld id="{68151E55-6873-49E2-B8D5-2F265E6F1973}" type="slidenum">
              <a:rPr lang="en-US" smtClean="0">
                <a:latin typeface="Sanserif"/>
              </a:rPr>
              <a:pPr/>
              <a:t>23</a:t>
            </a:fld>
            <a:endParaRPr lang="en-US" dirty="0">
              <a:latin typeface="Sanserif"/>
            </a:endParaRPr>
          </a:p>
        </p:txBody>
      </p:sp>
    </p:spTree>
    <p:extLst>
      <p:ext uri="{BB962C8B-B14F-4D97-AF65-F5344CB8AC3E}">
        <p14:creationId xmlns:p14="http://schemas.microsoft.com/office/powerpoint/2010/main" val="1376399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5933B8D-D0A1-466A-A82E-B7D1094538E9}"/>
              </a:ext>
            </a:extLst>
          </p:cNvPr>
          <p:cNvSpPr>
            <a:spLocks noGrp="1"/>
          </p:cNvSpPr>
          <p:nvPr>
            <p:ph type="title"/>
          </p:nvPr>
        </p:nvSpPr>
        <p:spPr>
          <a:xfrm>
            <a:off x="342900" y="198784"/>
            <a:ext cx="8458200" cy="1020416"/>
          </a:xfrm>
        </p:spPr>
        <p:txBody>
          <a:bodyPr/>
          <a:lstStyle/>
          <a:p>
            <a:r>
              <a:rPr kumimoji="0" lang="en-US" sz="3600" b="0" i="0" u="none" strike="noStrike" kern="1200" cap="none" spc="0" normalizeH="0" baseline="0" noProof="0" dirty="0">
                <a:ln>
                  <a:noFill/>
                </a:ln>
                <a:solidFill>
                  <a:srgbClr val="C30C20"/>
                </a:solidFill>
                <a:effectLst/>
                <a:uLnTx/>
                <a:uFillTx/>
                <a:latin typeface="Sanserif"/>
                <a:cs typeface="+mj-cs"/>
              </a:rPr>
              <a:t>Election Infiltration</a:t>
            </a:r>
            <a:endParaRPr lang="en-IN" dirty="0">
              <a:latin typeface="Sanserif"/>
            </a:endParaRPr>
          </a:p>
        </p:txBody>
      </p:sp>
      <p:sp>
        <p:nvSpPr>
          <p:cNvPr id="11" name="Content Placeholder 2">
            <a:extLst>
              <a:ext uri="{FF2B5EF4-FFF2-40B4-BE49-F238E27FC236}">
                <a16:creationId xmlns:a16="http://schemas.microsoft.com/office/drawing/2014/main" id="{6D2499C8-857E-4C4E-9ED1-19B65E28CE12}"/>
              </a:ext>
            </a:extLst>
          </p:cNvPr>
          <p:cNvSpPr>
            <a:spLocks noGrp="1"/>
          </p:cNvSpPr>
          <p:nvPr>
            <p:ph sz="quarter" idx="20"/>
          </p:nvPr>
        </p:nvSpPr>
        <p:spPr>
          <a:xfrm>
            <a:off x="342900" y="1524000"/>
            <a:ext cx="81915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In the wake of the 2016 election, the U.S. intelligence community concluded that top Russian officials implemented a covert plan to influence the outcome.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Hacking internal communications of the Clinton campaign and the Democratic National Committee.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Using social media to foment dissention and division and to undermine Clinton’s campaign.</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Evidence suggests Russia attempted to interfere with European elections as well.</a:t>
            </a:r>
          </a:p>
        </p:txBody>
      </p:sp>
      <p:sp>
        <p:nvSpPr>
          <p:cNvPr id="7" name="Slide Number Placeholder 3">
            <a:extLst>
              <a:ext uri="{FF2B5EF4-FFF2-40B4-BE49-F238E27FC236}">
                <a16:creationId xmlns:a16="http://schemas.microsoft.com/office/drawing/2014/main" id="{D6396A39-802A-459D-912A-73FC7DE9C27D}"/>
              </a:ext>
            </a:extLst>
          </p:cNvPr>
          <p:cNvSpPr>
            <a:spLocks noGrp="1"/>
          </p:cNvSpPr>
          <p:nvPr>
            <p:ph type="sldNum" sz="quarter" idx="10"/>
          </p:nvPr>
        </p:nvSpPr>
        <p:spPr/>
        <p:txBody>
          <a:bodyPr/>
          <a:lstStyle/>
          <a:p>
            <a:fld id="{68151E55-6873-49E2-B8D5-2F265E6F1973}" type="slidenum">
              <a:rPr lang="en-US" smtClean="0">
                <a:latin typeface="Sanserif"/>
              </a:rPr>
              <a:pPr/>
              <a:t>24</a:t>
            </a:fld>
            <a:endParaRPr lang="en-US" dirty="0">
              <a:latin typeface="Sanserif"/>
            </a:endParaRPr>
          </a:p>
        </p:txBody>
      </p:sp>
    </p:spTree>
    <p:extLst>
      <p:ext uri="{BB962C8B-B14F-4D97-AF65-F5344CB8AC3E}">
        <p14:creationId xmlns:p14="http://schemas.microsoft.com/office/powerpoint/2010/main" val="88766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E1C2A76-E8BC-466C-AAE1-462DF3FC1694}"/>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C30C20"/>
                </a:solidFill>
                <a:effectLst/>
                <a:uLnTx/>
                <a:uFillTx/>
                <a:latin typeface="Sanserif"/>
                <a:cs typeface="+mj-cs"/>
              </a:rPr>
              <a:t>Cyber Threats</a:t>
            </a:r>
            <a:endParaRPr lang="en-IN" dirty="0">
              <a:latin typeface="Sanserif"/>
            </a:endParaRPr>
          </a:p>
        </p:txBody>
      </p:sp>
      <p:sp>
        <p:nvSpPr>
          <p:cNvPr id="11" name="Content Placeholder 2">
            <a:extLst>
              <a:ext uri="{FF2B5EF4-FFF2-40B4-BE49-F238E27FC236}">
                <a16:creationId xmlns:a16="http://schemas.microsoft.com/office/drawing/2014/main" id="{C2110BCC-F5C0-4CFB-A946-B7968E3A4E8F}"/>
              </a:ext>
            </a:extLst>
          </p:cNvPr>
          <p:cNvSpPr>
            <a:spLocks noGrp="1"/>
          </p:cNvSpPr>
          <p:nvPr>
            <p:ph sz="quarter" idx="20"/>
          </p:nvPr>
        </p:nvSpPr>
        <p:spPr>
          <a:xfrm>
            <a:off x="342900" y="1524000"/>
            <a:ext cx="81915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Increasingly, cyber threats—that is, the possibility that a nation or group might intentionally do damage to the technological infrastructure—are a reality.</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State-sponsored cyber threats typically involve efforts to access financial and infrastructure systems.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U.S. technological structure will likely continue to be a great risk.</a:t>
            </a:r>
          </a:p>
        </p:txBody>
      </p:sp>
      <p:sp>
        <p:nvSpPr>
          <p:cNvPr id="7" name="Slide Number Placeholder 3">
            <a:extLst>
              <a:ext uri="{FF2B5EF4-FFF2-40B4-BE49-F238E27FC236}">
                <a16:creationId xmlns:a16="http://schemas.microsoft.com/office/drawing/2014/main" id="{2EA73043-1D11-4C64-93E3-4F3506A9957D}"/>
              </a:ext>
            </a:extLst>
          </p:cNvPr>
          <p:cNvSpPr>
            <a:spLocks noGrp="1"/>
          </p:cNvSpPr>
          <p:nvPr>
            <p:ph type="sldNum" sz="quarter" idx="10"/>
          </p:nvPr>
        </p:nvSpPr>
        <p:spPr/>
        <p:txBody>
          <a:bodyPr/>
          <a:lstStyle/>
          <a:p>
            <a:fld id="{68151E55-6873-49E2-B8D5-2F265E6F1973}" type="slidenum">
              <a:rPr lang="en-US" smtClean="0">
                <a:latin typeface="Sanserif"/>
              </a:rPr>
              <a:pPr/>
              <a:t>25</a:t>
            </a:fld>
            <a:endParaRPr lang="en-US" dirty="0">
              <a:latin typeface="Sanserif"/>
            </a:endParaRPr>
          </a:p>
        </p:txBody>
      </p:sp>
    </p:spTree>
    <p:extLst>
      <p:ext uri="{BB962C8B-B14F-4D97-AF65-F5344CB8AC3E}">
        <p14:creationId xmlns:p14="http://schemas.microsoft.com/office/powerpoint/2010/main" val="3168329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65D9C36-34F5-49AA-BC50-E74DBCE33F56}"/>
              </a:ext>
            </a:extLst>
          </p:cNvPr>
          <p:cNvSpPr>
            <a:spLocks noGrp="1"/>
          </p:cNvSpPr>
          <p:nvPr>
            <p:ph type="title"/>
          </p:nvPr>
        </p:nvSpPr>
        <p:spPr>
          <a:xfrm>
            <a:off x="876300" y="198784"/>
            <a:ext cx="7581900" cy="1325216"/>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Domestic Surveillance, Data Breaches,  and Other Privacy Issues</a:t>
            </a:r>
            <a:endParaRPr lang="en-IN" dirty="0">
              <a:latin typeface="Sanserif"/>
            </a:endParaRPr>
          </a:p>
        </p:txBody>
      </p:sp>
      <p:sp>
        <p:nvSpPr>
          <p:cNvPr id="11" name="Content Placeholder 2">
            <a:extLst>
              <a:ext uri="{FF2B5EF4-FFF2-40B4-BE49-F238E27FC236}">
                <a16:creationId xmlns:a16="http://schemas.microsoft.com/office/drawing/2014/main" id="{4EE0B487-6EF8-4C1D-BFA8-E0957BE9FA3D}"/>
              </a:ext>
            </a:extLst>
          </p:cNvPr>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2013 Edward Snowden leaked classified  information about an NSA metadata program.</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Program began under George W. Bush and continued under President Obama.</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Today, government surveillance of our use of technology means not just our communications can be monitored; also our whereabouts, physical appearance, habits, and associations with others.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There is increased concern that these mechanisms will also be used by terrorists and others.</a:t>
            </a:r>
          </a:p>
        </p:txBody>
      </p:sp>
      <p:sp>
        <p:nvSpPr>
          <p:cNvPr id="7" name="Slide Number Placeholder 3">
            <a:extLst>
              <a:ext uri="{FF2B5EF4-FFF2-40B4-BE49-F238E27FC236}">
                <a16:creationId xmlns:a16="http://schemas.microsoft.com/office/drawing/2014/main" id="{736CD08E-0B03-4278-A0A1-0319BBADE1EF}"/>
              </a:ext>
            </a:extLst>
          </p:cNvPr>
          <p:cNvSpPr>
            <a:spLocks noGrp="1"/>
          </p:cNvSpPr>
          <p:nvPr>
            <p:ph type="sldNum" sz="quarter" idx="10"/>
          </p:nvPr>
        </p:nvSpPr>
        <p:spPr/>
        <p:txBody>
          <a:bodyPr/>
          <a:lstStyle/>
          <a:p>
            <a:fld id="{68151E55-6873-49E2-B8D5-2F265E6F1973}" type="slidenum">
              <a:rPr lang="en-US" smtClean="0">
                <a:latin typeface="Sanserif"/>
              </a:rPr>
              <a:pPr/>
              <a:t>26</a:t>
            </a:fld>
            <a:endParaRPr lang="en-US" dirty="0">
              <a:latin typeface="Sanserif"/>
            </a:endParaRPr>
          </a:p>
        </p:txBody>
      </p:sp>
    </p:spTree>
    <p:extLst>
      <p:ext uri="{BB962C8B-B14F-4D97-AF65-F5344CB8AC3E}">
        <p14:creationId xmlns:p14="http://schemas.microsoft.com/office/powerpoint/2010/main" val="1841489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47CA82B-AC2E-4841-92BB-F6503F946686}"/>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Fake News and the Issue of Accuracy</a:t>
            </a:r>
            <a:endParaRPr lang="en-IN" dirty="0">
              <a:latin typeface="Sanserif"/>
            </a:endParaRPr>
          </a:p>
        </p:txBody>
      </p:sp>
      <p:sp>
        <p:nvSpPr>
          <p:cNvPr id="11" name="Content Placeholder 2">
            <a:extLst>
              <a:ext uri="{FF2B5EF4-FFF2-40B4-BE49-F238E27FC236}">
                <a16:creationId xmlns:a16="http://schemas.microsoft.com/office/drawing/2014/main" id="{53EA0079-EC37-47DD-8C46-797AA2DB3BBA}"/>
              </a:ext>
            </a:extLst>
          </p:cNvPr>
          <p:cNvSpPr>
            <a:spLocks noGrp="1"/>
          </p:cNvSpPr>
          <p:nvPr>
            <p:ph sz="quarter" idx="20"/>
          </p:nvPr>
        </p:nvSpPr>
        <p:spPr>
          <a:xfrm>
            <a:off x="342900" y="1524000"/>
            <a:ext cx="81915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Explosion of the Internet into politics has also opened up a Pandora’s box of misinformation.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Unlike newspapers, magazines, and television networks, where editors and fact checkers are responsible for ensuring accuracy, the Internet is almost entirely unmonitored.</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Sheer volume of information available online can in itself create a problem.</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p:txBody>
      </p:sp>
      <p:sp>
        <p:nvSpPr>
          <p:cNvPr id="7" name="Slide Number Placeholder 3">
            <a:extLst>
              <a:ext uri="{FF2B5EF4-FFF2-40B4-BE49-F238E27FC236}">
                <a16:creationId xmlns:a16="http://schemas.microsoft.com/office/drawing/2014/main" id="{091A99F9-3E92-4413-ACAD-9C6FE9C95EA2}"/>
              </a:ext>
            </a:extLst>
          </p:cNvPr>
          <p:cNvSpPr>
            <a:spLocks noGrp="1"/>
          </p:cNvSpPr>
          <p:nvPr>
            <p:ph type="sldNum" sz="quarter" idx="10"/>
          </p:nvPr>
        </p:nvSpPr>
        <p:spPr/>
        <p:txBody>
          <a:bodyPr/>
          <a:lstStyle/>
          <a:p>
            <a:fld id="{68151E55-6873-49E2-B8D5-2F265E6F1973}" type="slidenum">
              <a:rPr lang="en-US" smtClean="0">
                <a:latin typeface="Sanserif"/>
              </a:rPr>
              <a:pPr/>
              <a:t>27</a:t>
            </a:fld>
            <a:endParaRPr lang="en-US" dirty="0">
              <a:latin typeface="Sanserif"/>
            </a:endParaRPr>
          </a:p>
        </p:txBody>
      </p:sp>
    </p:spTree>
    <p:extLst>
      <p:ext uri="{BB962C8B-B14F-4D97-AF65-F5344CB8AC3E}">
        <p14:creationId xmlns:p14="http://schemas.microsoft.com/office/powerpoint/2010/main" val="635840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72ACFE2-63EF-4DE8-979A-F3AE3E666A12}"/>
              </a:ext>
            </a:extLst>
          </p:cNvPr>
          <p:cNvSpPr>
            <a:spLocks noGrp="1"/>
          </p:cNvSpPr>
          <p:nvPr>
            <p:ph type="title"/>
          </p:nvPr>
        </p:nvSpPr>
        <p:spPr>
          <a:xfrm>
            <a:off x="342900" y="198784"/>
            <a:ext cx="8458200" cy="1325216"/>
          </a:xfrm>
        </p:spPr>
        <p:txBody>
          <a:bodyPr>
            <a:norm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A Tool for Terrorists: Recruiting, Communicating, Operationalizing</a:t>
            </a:r>
            <a:endParaRPr lang="en-IN" dirty="0">
              <a:latin typeface="Sanserif"/>
            </a:endParaRPr>
          </a:p>
        </p:txBody>
      </p:sp>
      <p:sp>
        <p:nvSpPr>
          <p:cNvPr id="11" name="Content Placeholder 2">
            <a:extLst>
              <a:ext uri="{FF2B5EF4-FFF2-40B4-BE49-F238E27FC236}">
                <a16:creationId xmlns:a16="http://schemas.microsoft.com/office/drawing/2014/main" id="{02D230E6-8990-444A-A8B7-611BB84E50A3}"/>
              </a:ext>
            </a:extLst>
          </p:cNvPr>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For good or for ill, our increasingly sophisticated hardware is also increasingly secure.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Encrypted messaging systems help to evade surveillance.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Social media sites have been used as a recruiting and organizational tool for terrorists.</a:t>
            </a:r>
          </a:p>
        </p:txBody>
      </p:sp>
      <p:sp>
        <p:nvSpPr>
          <p:cNvPr id="7" name="Slide Number Placeholder 3">
            <a:extLst>
              <a:ext uri="{FF2B5EF4-FFF2-40B4-BE49-F238E27FC236}">
                <a16:creationId xmlns:a16="http://schemas.microsoft.com/office/drawing/2014/main" id="{CF79BE7E-D938-4C6D-8480-ACB2A3A9FF22}"/>
              </a:ext>
            </a:extLst>
          </p:cNvPr>
          <p:cNvSpPr>
            <a:spLocks noGrp="1"/>
          </p:cNvSpPr>
          <p:nvPr>
            <p:ph type="sldNum" sz="quarter" idx="10"/>
          </p:nvPr>
        </p:nvSpPr>
        <p:spPr/>
        <p:txBody>
          <a:bodyPr/>
          <a:lstStyle/>
          <a:p>
            <a:fld id="{68151E55-6873-49E2-B8D5-2F265E6F1973}" type="slidenum">
              <a:rPr lang="en-US" smtClean="0">
                <a:latin typeface="Sanserif"/>
              </a:rPr>
              <a:pPr/>
              <a:t>28</a:t>
            </a:fld>
            <a:endParaRPr lang="en-US" dirty="0">
              <a:latin typeface="Sanserif"/>
            </a:endParaRPr>
          </a:p>
        </p:txBody>
      </p:sp>
    </p:spTree>
    <p:extLst>
      <p:ext uri="{BB962C8B-B14F-4D97-AF65-F5344CB8AC3E}">
        <p14:creationId xmlns:p14="http://schemas.microsoft.com/office/powerpoint/2010/main" val="3427060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4454B60-EA62-4B38-940F-1238563803AC}"/>
              </a:ext>
            </a:extLst>
          </p:cNvPr>
          <p:cNvSpPr>
            <a:spLocks noGrp="1"/>
          </p:cNvSpPr>
          <p:nvPr>
            <p:ph type="title"/>
          </p:nvPr>
        </p:nvSpPr>
        <p:spPr>
          <a:xfrm>
            <a:off x="1104900" y="198784"/>
            <a:ext cx="6896100" cy="1325216"/>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Fomenting Polarized Partisanship and Extremism</a:t>
            </a:r>
            <a:endParaRPr lang="en-IN" dirty="0">
              <a:latin typeface="Sanserif"/>
            </a:endParaRPr>
          </a:p>
        </p:txBody>
      </p:sp>
      <p:sp>
        <p:nvSpPr>
          <p:cNvPr id="11" name="Content Placeholder 2">
            <a:extLst>
              <a:ext uri="{FF2B5EF4-FFF2-40B4-BE49-F238E27FC236}">
                <a16:creationId xmlns:a16="http://schemas.microsoft.com/office/drawing/2014/main" id="{41E1A24D-954E-4095-B376-C0860674B495}"/>
              </a:ext>
            </a:extLst>
          </p:cNvPr>
          <p:cNvSpPr>
            <a:spLocks noGrp="1"/>
          </p:cNvSpPr>
          <p:nvPr>
            <p:ph sz="quarter" idx="20"/>
          </p:nvPr>
        </p:nvSpPr>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Information technology also helps to foment increased extremism, both domestically and internationally.</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Internet makes selective exposure quite easy.</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This lack of exposure to contradictory sources of information means that peoples’ views—even the most extreme—will be only confirmed and reinforced.</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Internet has also contributed to the decline in civility in political discourse in the United States.</a:t>
            </a:r>
          </a:p>
          <a:p>
            <a:pPr marL="285750" marR="0" lvl="1" indent="-285750"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Lies and slander can often be leveled with no consequences.</a:t>
            </a:r>
          </a:p>
        </p:txBody>
      </p:sp>
      <p:sp>
        <p:nvSpPr>
          <p:cNvPr id="7" name="Slide Number Placeholder 3">
            <a:extLst>
              <a:ext uri="{FF2B5EF4-FFF2-40B4-BE49-F238E27FC236}">
                <a16:creationId xmlns:a16="http://schemas.microsoft.com/office/drawing/2014/main" id="{19D94C0B-C3DC-445C-8308-CA8FAE4C35B5}"/>
              </a:ext>
            </a:extLst>
          </p:cNvPr>
          <p:cNvSpPr>
            <a:spLocks noGrp="1"/>
          </p:cNvSpPr>
          <p:nvPr>
            <p:ph type="sldNum" sz="quarter" idx="10"/>
          </p:nvPr>
        </p:nvSpPr>
        <p:spPr/>
        <p:txBody>
          <a:bodyPr/>
          <a:lstStyle/>
          <a:p>
            <a:fld id="{68151E55-6873-49E2-B8D5-2F265E6F1973}" type="slidenum">
              <a:rPr lang="en-US" smtClean="0">
                <a:latin typeface="Sanserif"/>
              </a:rPr>
              <a:pPr/>
              <a:t>29</a:t>
            </a:fld>
            <a:endParaRPr lang="en-US" dirty="0">
              <a:latin typeface="Sanserif"/>
            </a:endParaRPr>
          </a:p>
        </p:txBody>
      </p:sp>
    </p:spTree>
    <p:extLst>
      <p:ext uri="{BB962C8B-B14F-4D97-AF65-F5344CB8AC3E}">
        <p14:creationId xmlns:p14="http://schemas.microsoft.com/office/powerpoint/2010/main" val="3116219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1FDBB39-2869-4B45-AF9E-CF48FFE0D3C7}"/>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Who Uses the Internet?</a:t>
            </a:r>
            <a:endParaRPr lang="en-IN" dirty="0">
              <a:latin typeface="Sanserif"/>
            </a:endParaRPr>
          </a:p>
        </p:txBody>
      </p:sp>
      <p:sp>
        <p:nvSpPr>
          <p:cNvPr id="11" name="Content Placeholder 2">
            <a:extLst>
              <a:ext uri="{FF2B5EF4-FFF2-40B4-BE49-F238E27FC236}">
                <a16:creationId xmlns:a16="http://schemas.microsoft.com/office/drawing/2014/main" id="{04E303E5-9DE3-47BE-81BA-C0941A38064E}"/>
              </a:ext>
            </a:extLst>
          </p:cNvPr>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Term for unequal access to computer technology is </a:t>
            </a:r>
            <a:r>
              <a:rPr kumimoji="0" lang="en-US" altLang="en-US" sz="2800" b="1" i="0" u="none" strike="noStrike" kern="1200" cap="none" spc="0" normalizeH="0" baseline="0" noProof="0" dirty="0">
                <a:ln>
                  <a:noFill/>
                </a:ln>
                <a:solidFill>
                  <a:prstClr val="black"/>
                </a:solidFill>
                <a:effectLst/>
                <a:uLnTx/>
                <a:uFillTx/>
                <a:latin typeface="Sanserif"/>
                <a:cs typeface="+mn-cs"/>
              </a:rPr>
              <a:t>digital divide</a:t>
            </a:r>
            <a:r>
              <a:rPr kumimoji="0" lang="en-US" altLang="en-US" sz="2800" b="0" i="0" u="none" strike="noStrike" kern="1200" cap="none" spc="0" normalizeH="0" baseline="0" noProof="0" dirty="0">
                <a:ln>
                  <a:noFill/>
                </a:ln>
                <a:solidFill>
                  <a:prstClr val="black"/>
                </a:solidFill>
                <a:effectLst/>
                <a:uLnTx/>
                <a:uFillTx/>
                <a:latin typeface="Sanserif"/>
                <a:cs typeface="+mn-cs"/>
              </a:rPr>
              <a:t>.</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Historically one of the largest sources has been income.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Today the chief condition is age.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Other demographic factors include region, education, and race.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Internet usage today is skewed toward highly educated, high-income earners; but Internet usage today is essentially universal.</a:t>
            </a:r>
          </a:p>
        </p:txBody>
      </p:sp>
      <p:sp>
        <p:nvSpPr>
          <p:cNvPr id="7" name="Slide Number Placeholder 3">
            <a:extLst>
              <a:ext uri="{FF2B5EF4-FFF2-40B4-BE49-F238E27FC236}">
                <a16:creationId xmlns:a16="http://schemas.microsoft.com/office/drawing/2014/main" id="{5AE067F5-A0A4-4571-BB58-D97C4F24DE9F}"/>
              </a:ext>
            </a:extLst>
          </p:cNvPr>
          <p:cNvSpPr>
            <a:spLocks noGrp="1"/>
          </p:cNvSpPr>
          <p:nvPr>
            <p:ph type="sldNum" sz="quarter" idx="10"/>
          </p:nvPr>
        </p:nvSpPr>
        <p:spPr/>
        <p:txBody>
          <a:bodyPr/>
          <a:lstStyle/>
          <a:p>
            <a:fld id="{68151E55-6873-49E2-B8D5-2F265E6F1973}" type="slidenum">
              <a:rPr lang="en-US" smtClean="0">
                <a:latin typeface="Sanserif"/>
              </a:rPr>
              <a:pPr/>
              <a:t>3</a:t>
            </a:fld>
            <a:endParaRPr lang="en-US" dirty="0">
              <a:latin typeface="Sanserif"/>
            </a:endParaRPr>
          </a:p>
        </p:txBody>
      </p:sp>
    </p:spTree>
    <p:extLst>
      <p:ext uri="{BB962C8B-B14F-4D97-AF65-F5344CB8AC3E}">
        <p14:creationId xmlns:p14="http://schemas.microsoft.com/office/powerpoint/2010/main" val="2212020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4A6F7D-70B4-4162-9BF1-4A1ED30CF3C5}"/>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C30C20"/>
                </a:solidFill>
                <a:effectLst/>
                <a:uLnTx/>
                <a:uFillTx/>
                <a:latin typeface="Sanserif"/>
                <a:cs typeface="+mj-cs"/>
              </a:rPr>
              <a:t>The Dominance of “Big Tech”</a:t>
            </a:r>
            <a:endParaRPr lang="en-IN" dirty="0">
              <a:latin typeface="Sanserif"/>
            </a:endParaRPr>
          </a:p>
        </p:txBody>
      </p:sp>
      <p:sp>
        <p:nvSpPr>
          <p:cNvPr id="11" name="Content Placeholder 2">
            <a:extLst>
              <a:ext uri="{FF2B5EF4-FFF2-40B4-BE49-F238E27FC236}">
                <a16:creationId xmlns:a16="http://schemas.microsoft.com/office/drawing/2014/main" id="{411DE876-EDA1-44A7-910B-5E1DC2241D87}"/>
              </a:ext>
            </a:extLst>
          </p:cNvPr>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Many are concerned about the disproportionate influence “big tech” plays in our everyday lives.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Google runs two-thirds of all searches in the U.S.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Amazon sells more than 40 percent of new books.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Facebook has nearly 1.5 billion active monthly users.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Almost all profits for new apps, songs, books, videos and other content go to the platforms’ owners.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Platform owners have all of the bargaining power and effectively control how the markets are regulated.</a:t>
            </a:r>
          </a:p>
        </p:txBody>
      </p:sp>
      <p:sp>
        <p:nvSpPr>
          <p:cNvPr id="7" name="Slide Number Placeholder 3">
            <a:extLst>
              <a:ext uri="{FF2B5EF4-FFF2-40B4-BE49-F238E27FC236}">
                <a16:creationId xmlns:a16="http://schemas.microsoft.com/office/drawing/2014/main" id="{72A6323F-7DA4-44A0-841E-32B19C512E66}"/>
              </a:ext>
            </a:extLst>
          </p:cNvPr>
          <p:cNvSpPr>
            <a:spLocks noGrp="1"/>
          </p:cNvSpPr>
          <p:nvPr>
            <p:ph type="sldNum" sz="quarter" idx="10"/>
          </p:nvPr>
        </p:nvSpPr>
        <p:spPr/>
        <p:txBody>
          <a:bodyPr/>
          <a:lstStyle/>
          <a:p>
            <a:fld id="{68151E55-6873-49E2-B8D5-2F265E6F1973}" type="slidenum">
              <a:rPr lang="en-US" smtClean="0">
                <a:latin typeface="Sanserif"/>
              </a:rPr>
              <a:pPr/>
              <a:t>30</a:t>
            </a:fld>
            <a:endParaRPr lang="en-US" dirty="0">
              <a:latin typeface="Sanserif"/>
            </a:endParaRPr>
          </a:p>
        </p:txBody>
      </p:sp>
    </p:spTree>
    <p:extLst>
      <p:ext uri="{BB962C8B-B14F-4D97-AF65-F5344CB8AC3E}">
        <p14:creationId xmlns:p14="http://schemas.microsoft.com/office/powerpoint/2010/main" val="3550254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8F92450-B875-4D70-9D39-FD1DE36E09E4}"/>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Internet and Free Speech</a:t>
            </a:r>
            <a:endParaRPr lang="en-IN" dirty="0">
              <a:latin typeface="Sanserif"/>
            </a:endParaRPr>
          </a:p>
        </p:txBody>
      </p:sp>
      <p:sp>
        <p:nvSpPr>
          <p:cNvPr id="11" name="Content Placeholder 2">
            <a:extLst>
              <a:ext uri="{FF2B5EF4-FFF2-40B4-BE49-F238E27FC236}">
                <a16:creationId xmlns:a16="http://schemas.microsoft.com/office/drawing/2014/main" id="{A4445E45-97CE-445D-B8D3-E853439B15D8}"/>
              </a:ext>
            </a:extLst>
          </p:cNvPr>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Part of the political conundrum faced by Americans is the desire to balance free speech rights with the ability of government to protect those whose person or reputation may be threatened by someone’s speech.</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Large number of hate sites register their domains in the United States, where they can operate freely.</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Danger is that some of these activities can lead to acts of violence.</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p:txBody>
      </p:sp>
      <p:sp>
        <p:nvSpPr>
          <p:cNvPr id="7" name="Slide Number Placeholder 3">
            <a:extLst>
              <a:ext uri="{FF2B5EF4-FFF2-40B4-BE49-F238E27FC236}">
                <a16:creationId xmlns:a16="http://schemas.microsoft.com/office/drawing/2014/main" id="{E3570247-9A90-4E55-9C53-2FF41D66AFCF}"/>
              </a:ext>
            </a:extLst>
          </p:cNvPr>
          <p:cNvSpPr>
            <a:spLocks noGrp="1"/>
          </p:cNvSpPr>
          <p:nvPr>
            <p:ph type="sldNum" sz="quarter" idx="10"/>
          </p:nvPr>
        </p:nvSpPr>
        <p:spPr/>
        <p:txBody>
          <a:bodyPr/>
          <a:lstStyle/>
          <a:p>
            <a:fld id="{68151E55-6873-49E2-B8D5-2F265E6F1973}" type="slidenum">
              <a:rPr lang="en-US" smtClean="0">
                <a:latin typeface="Sanserif"/>
              </a:rPr>
              <a:pPr/>
              <a:t>31</a:t>
            </a:fld>
            <a:endParaRPr lang="en-US" dirty="0">
              <a:latin typeface="Sanserif"/>
            </a:endParaRPr>
          </a:p>
        </p:txBody>
      </p:sp>
    </p:spTree>
    <p:extLst>
      <p:ext uri="{BB962C8B-B14F-4D97-AF65-F5344CB8AC3E}">
        <p14:creationId xmlns:p14="http://schemas.microsoft.com/office/powerpoint/2010/main" val="1789303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B94FC34-0578-4FA5-B9DC-B395F887E165}"/>
              </a:ext>
            </a:extLst>
          </p:cNvPr>
          <p:cNvSpPr>
            <a:spLocks noGrp="1"/>
          </p:cNvSpPr>
          <p:nvPr>
            <p:ph type="title"/>
          </p:nvPr>
        </p:nvSpPr>
        <p:spPr>
          <a:xfrm>
            <a:off x="1905000" y="198784"/>
            <a:ext cx="5219700" cy="1325216"/>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Regulation of the Internet: Is It Necessary? </a:t>
            </a:r>
            <a:r>
              <a:rPr kumimoji="0" lang="en-US" altLang="en-US" sz="1600" b="0" i="0" u="none" strike="noStrike" kern="1200" cap="none" spc="0" normalizeH="0" baseline="0" noProof="0" dirty="0">
                <a:ln>
                  <a:noFill/>
                </a:ln>
                <a:solidFill>
                  <a:srgbClr val="C30C20"/>
                </a:solidFill>
                <a:effectLst/>
                <a:uLnTx/>
                <a:uFillTx/>
                <a:latin typeface="Sanserif"/>
                <a:cs typeface="+mj-cs"/>
              </a:rPr>
              <a:t>1</a:t>
            </a:r>
            <a:endParaRPr lang="en-IN" dirty="0">
              <a:latin typeface="Sanserif"/>
            </a:endParaRPr>
          </a:p>
        </p:txBody>
      </p:sp>
      <p:sp>
        <p:nvSpPr>
          <p:cNvPr id="11" name="Content Placeholder 2">
            <a:extLst>
              <a:ext uri="{FF2B5EF4-FFF2-40B4-BE49-F238E27FC236}">
                <a16:creationId xmlns:a16="http://schemas.microsoft.com/office/drawing/2014/main" id="{39A9DCAB-90F9-44F8-B6C6-756713851E98}"/>
              </a:ext>
            </a:extLst>
          </p:cNvPr>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Controversial issue of regulation centers on </a:t>
            </a:r>
            <a:r>
              <a:rPr kumimoji="0" lang="en-US" altLang="en-US" sz="2800" b="1" i="0" u="none" strike="noStrike" kern="1200" cap="none" spc="0" normalizeH="0" baseline="0" noProof="0" dirty="0">
                <a:ln>
                  <a:noFill/>
                </a:ln>
                <a:solidFill>
                  <a:prstClr val="black"/>
                </a:solidFill>
                <a:effectLst/>
                <a:uLnTx/>
                <a:uFillTx/>
                <a:latin typeface="Sanserif"/>
                <a:cs typeface="+mn-cs"/>
              </a:rPr>
              <a:t>Net neutrality</a:t>
            </a:r>
            <a:r>
              <a:rPr kumimoji="0" lang="en-US" altLang="en-US" sz="2800" b="0" i="0" u="none" strike="noStrike" kern="1200" cap="none" spc="0" normalizeH="0" baseline="0" noProof="0" dirty="0">
                <a:ln>
                  <a:noFill/>
                </a:ln>
                <a:solidFill>
                  <a:prstClr val="black"/>
                </a:solidFill>
                <a:effectLst/>
                <a:uLnTx/>
                <a:uFillTx/>
                <a:latin typeface="Sanserif"/>
                <a:cs typeface="+mn-cs"/>
              </a:rPr>
              <a:t>: the idea that Internet traffic should flow through the Internet pipeline without interference or discrimination by those who own or are running the pipeline.</a:t>
            </a:r>
            <a:endParaRPr kumimoji="0" lang="en-US" altLang="en-US" sz="2800" b="0" i="1" u="none" strike="noStrike" kern="1200" cap="none" spc="0" normalizeH="0" baseline="0" noProof="0" dirty="0">
              <a:ln>
                <a:noFill/>
              </a:ln>
              <a:solidFill>
                <a:prstClr val="black"/>
              </a:solidFill>
              <a:effectLst/>
              <a:uLnTx/>
              <a:uFillTx/>
              <a:latin typeface="Sanserif"/>
              <a:cs typeface="+mn-cs"/>
            </a:endParaRPr>
          </a:p>
        </p:txBody>
      </p:sp>
      <p:sp>
        <p:nvSpPr>
          <p:cNvPr id="7" name="Slide Number Placeholder 3">
            <a:extLst>
              <a:ext uri="{FF2B5EF4-FFF2-40B4-BE49-F238E27FC236}">
                <a16:creationId xmlns:a16="http://schemas.microsoft.com/office/drawing/2014/main" id="{D1E3EF10-F179-46F2-9CD3-699AA2E64F81}"/>
              </a:ext>
            </a:extLst>
          </p:cNvPr>
          <p:cNvSpPr>
            <a:spLocks noGrp="1"/>
          </p:cNvSpPr>
          <p:nvPr>
            <p:ph type="sldNum" sz="quarter" idx="10"/>
          </p:nvPr>
        </p:nvSpPr>
        <p:spPr/>
        <p:txBody>
          <a:bodyPr/>
          <a:lstStyle/>
          <a:p>
            <a:fld id="{68151E55-6873-49E2-B8D5-2F265E6F1973}" type="slidenum">
              <a:rPr lang="en-US" smtClean="0">
                <a:latin typeface="Sanserif"/>
              </a:rPr>
              <a:pPr/>
              <a:t>32</a:t>
            </a:fld>
            <a:endParaRPr lang="en-US" dirty="0">
              <a:latin typeface="Sanserif"/>
            </a:endParaRPr>
          </a:p>
        </p:txBody>
      </p:sp>
    </p:spTree>
    <p:extLst>
      <p:ext uri="{BB962C8B-B14F-4D97-AF65-F5344CB8AC3E}">
        <p14:creationId xmlns:p14="http://schemas.microsoft.com/office/powerpoint/2010/main" val="1269743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8C0C1E3-3DD5-437B-AE69-8145B6BCF3C4}"/>
              </a:ext>
            </a:extLst>
          </p:cNvPr>
          <p:cNvSpPr>
            <a:spLocks noGrp="1"/>
          </p:cNvSpPr>
          <p:nvPr>
            <p:ph type="title"/>
          </p:nvPr>
        </p:nvSpPr>
        <p:spPr>
          <a:xfrm>
            <a:off x="1790700" y="198784"/>
            <a:ext cx="5448300" cy="1325216"/>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Regulation of the Internet: Is It Necessary? </a:t>
            </a:r>
            <a:r>
              <a:rPr kumimoji="0" lang="en-US" altLang="en-US" sz="1600" b="0" i="0" u="none" strike="noStrike" kern="1200" cap="none" spc="0" normalizeH="0" baseline="0" noProof="0" dirty="0">
                <a:ln>
                  <a:noFill/>
                </a:ln>
                <a:solidFill>
                  <a:srgbClr val="C30C20"/>
                </a:solidFill>
                <a:effectLst/>
                <a:uLnTx/>
                <a:uFillTx/>
                <a:latin typeface="Sanserif"/>
                <a:cs typeface="+mj-cs"/>
              </a:rPr>
              <a:t>2</a:t>
            </a:r>
            <a:endParaRPr lang="en-IN" dirty="0">
              <a:latin typeface="Sanserif"/>
            </a:endParaRPr>
          </a:p>
        </p:txBody>
      </p:sp>
      <p:sp>
        <p:nvSpPr>
          <p:cNvPr id="11" name="Content Placeholder 2">
            <a:extLst>
              <a:ext uri="{FF2B5EF4-FFF2-40B4-BE49-F238E27FC236}">
                <a16:creationId xmlns:a16="http://schemas.microsoft.com/office/drawing/2014/main" id="{0022A30A-08EE-4EE9-875E-12B51991CFA1}"/>
              </a:ext>
            </a:extLst>
          </p:cNvPr>
          <p:cNvSpPr>
            <a:spLocks noGrp="1"/>
          </p:cNvSpPr>
          <p:nvPr>
            <p:ph sz="quarter" idx="20"/>
          </p:nvPr>
        </p:nvSpPr>
        <p:spPr>
          <a:xfrm>
            <a:off x="342900" y="1524000"/>
            <a:ext cx="8115300" cy="48006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Federal Communications Commission took certain actions to preserve the open Internet.</a:t>
            </a:r>
          </a:p>
          <a:p>
            <a:pPr marL="285750" marR="0" lvl="1" indent="-285750"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Prohibited broadband providers from blocking lawful content, services, applications, or devices.</a:t>
            </a:r>
          </a:p>
          <a:p>
            <a:pPr marL="285750" marR="0" lvl="1" indent="-285750"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Prohibited </a:t>
            </a:r>
            <a:r>
              <a:rPr kumimoji="0" lang="en-US" altLang="en-US" sz="2400" b="0" i="1" u="none" strike="noStrike" kern="1200" cap="none" spc="0" normalizeH="0" baseline="0" noProof="0" dirty="0">
                <a:ln>
                  <a:noFill/>
                </a:ln>
                <a:solidFill>
                  <a:prstClr val="black"/>
                </a:solidFill>
                <a:effectLst/>
                <a:uLnTx/>
                <a:uFillTx/>
                <a:latin typeface="Sanserif"/>
                <a:cs typeface="+mn-cs"/>
              </a:rPr>
              <a:t>throttling</a:t>
            </a:r>
            <a:r>
              <a:rPr kumimoji="0" lang="en-US" altLang="en-US" sz="2400" b="0" i="0" u="none" strike="noStrike" kern="1200" cap="none" spc="0" normalizeH="0" baseline="0" noProof="0" dirty="0">
                <a:ln>
                  <a:noFill/>
                </a:ln>
                <a:solidFill>
                  <a:prstClr val="black"/>
                </a:solidFill>
                <a:effectLst/>
                <a:uLnTx/>
                <a:uFillTx/>
                <a:latin typeface="Sanserif"/>
                <a:cs typeface="+mn-cs"/>
              </a:rPr>
              <a:t> of bandwidth.</a:t>
            </a:r>
          </a:p>
          <a:p>
            <a:pPr marL="285750" marR="0" lvl="1" indent="-285750"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Prevented providers from </a:t>
            </a:r>
            <a:r>
              <a:rPr kumimoji="0" lang="en-US" sz="2400" b="0" i="0" u="none" strike="noStrike" kern="1200" cap="none" spc="0" normalizeH="0" baseline="0" noProof="0" dirty="0">
                <a:ln>
                  <a:noFill/>
                </a:ln>
                <a:solidFill>
                  <a:prstClr val="black"/>
                </a:solidFill>
                <a:effectLst/>
                <a:uLnTx/>
                <a:uFillTx/>
                <a:latin typeface="Sanserif"/>
                <a:cs typeface="+mn-cs"/>
              </a:rPr>
              <a:t>isolating Internet traffic based on who is sending or receiving data, what the data is, or whether the content is viewed as competitive to the providers’ own content.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Trump’s appointee as FCC chairman, </a:t>
            </a:r>
            <a:r>
              <a:rPr kumimoji="0" lang="en-US" altLang="en-US" sz="2800" b="0" i="0" u="none" strike="noStrike" kern="1200" cap="none" spc="0" normalizeH="0" baseline="0" noProof="0" dirty="0" err="1">
                <a:ln>
                  <a:noFill/>
                </a:ln>
                <a:solidFill>
                  <a:prstClr val="black"/>
                </a:solidFill>
                <a:effectLst/>
                <a:uLnTx/>
                <a:uFillTx/>
                <a:latin typeface="Sanserif"/>
                <a:cs typeface="+mn-cs"/>
              </a:rPr>
              <a:t>Ajit</a:t>
            </a:r>
            <a:r>
              <a:rPr kumimoji="0" lang="en-US" altLang="en-US" sz="2800" b="0" i="0" u="none" strike="noStrike" kern="1200" cap="none" spc="0" normalizeH="0" baseline="0" noProof="0" dirty="0">
                <a:ln>
                  <a:noFill/>
                </a:ln>
                <a:solidFill>
                  <a:prstClr val="black"/>
                </a:solidFill>
                <a:effectLst/>
                <a:uLnTx/>
                <a:uFillTx/>
                <a:latin typeface="Sanserif"/>
                <a:cs typeface="+mn-cs"/>
              </a:rPr>
              <a:t> Pai, announced a rollback of net neutrality in 2017.</a:t>
            </a:r>
          </a:p>
        </p:txBody>
      </p:sp>
      <p:sp>
        <p:nvSpPr>
          <p:cNvPr id="7" name="Slide Number Placeholder 3">
            <a:extLst>
              <a:ext uri="{FF2B5EF4-FFF2-40B4-BE49-F238E27FC236}">
                <a16:creationId xmlns:a16="http://schemas.microsoft.com/office/drawing/2014/main" id="{9CD5062D-E60D-4875-A65E-76A2F32A53FD}"/>
              </a:ext>
            </a:extLst>
          </p:cNvPr>
          <p:cNvSpPr>
            <a:spLocks noGrp="1"/>
          </p:cNvSpPr>
          <p:nvPr>
            <p:ph type="sldNum" sz="quarter" idx="10"/>
          </p:nvPr>
        </p:nvSpPr>
        <p:spPr/>
        <p:txBody>
          <a:bodyPr/>
          <a:lstStyle/>
          <a:p>
            <a:fld id="{68151E55-6873-49E2-B8D5-2F265E6F1973}" type="slidenum">
              <a:rPr lang="en-US" smtClean="0">
                <a:latin typeface="Sanserif"/>
              </a:rPr>
              <a:pPr/>
              <a:t>33</a:t>
            </a:fld>
            <a:endParaRPr lang="en-US" dirty="0">
              <a:latin typeface="Sanserif"/>
            </a:endParaRPr>
          </a:p>
        </p:txBody>
      </p:sp>
    </p:spTree>
    <p:extLst>
      <p:ext uri="{BB962C8B-B14F-4D97-AF65-F5344CB8AC3E}">
        <p14:creationId xmlns:p14="http://schemas.microsoft.com/office/powerpoint/2010/main" val="535336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DB1105-A69D-4E1F-820E-DDD6166A3C30}"/>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C30C20"/>
                </a:solidFill>
                <a:effectLst/>
                <a:uLnTx/>
                <a:uFillTx/>
                <a:latin typeface="Sanserif"/>
                <a:cs typeface="+mj-cs"/>
              </a:rPr>
              <a:t>Review </a:t>
            </a:r>
            <a:r>
              <a:rPr kumimoji="0" lang="en-US" sz="1600" b="0" i="0" u="none" strike="noStrike" kern="1200" cap="none" spc="0" normalizeH="0" baseline="0" noProof="0" dirty="0">
                <a:ln>
                  <a:noFill/>
                </a:ln>
                <a:solidFill>
                  <a:srgbClr val="C30C20"/>
                </a:solidFill>
                <a:effectLst/>
                <a:uLnTx/>
                <a:uFillTx/>
                <a:latin typeface="Sanserif"/>
                <a:cs typeface="+mj-cs"/>
              </a:rPr>
              <a:t>1</a:t>
            </a:r>
            <a:endParaRPr lang="en-IN" dirty="0">
              <a:latin typeface="Sanserif"/>
            </a:endParaRPr>
          </a:p>
        </p:txBody>
      </p:sp>
      <p:sp>
        <p:nvSpPr>
          <p:cNvPr id="11" name="Content Placeholder 2">
            <a:extLst>
              <a:ext uri="{FF2B5EF4-FFF2-40B4-BE49-F238E27FC236}">
                <a16:creationId xmlns:a16="http://schemas.microsoft.com/office/drawing/2014/main" id="{1ABC8D90-FD5F-40AB-82BB-6717AC51DC61}"/>
              </a:ext>
            </a:extLst>
          </p:cNvPr>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cs typeface="+mn-cs"/>
              </a:rPr>
              <a:t>Then</a:t>
            </a:r>
            <a:r>
              <a:rPr kumimoji="0" lang="en-US" sz="2800" b="0" i="0" u="none" strike="noStrike" kern="1200" cap="none" spc="0" normalizeH="0" baseline="0" noProof="0" dirty="0">
                <a:ln>
                  <a:noFill/>
                </a:ln>
                <a:solidFill>
                  <a:prstClr val="black"/>
                </a:solidFill>
                <a:effectLst/>
                <a:uLnTx/>
                <a:uFillTx/>
                <a:latin typeface="Sanserif"/>
                <a:cs typeface="+mn-cs"/>
              </a:rPr>
              <a:t>—Technology had little influence on politics. </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cs typeface="+mn-cs"/>
              </a:rPr>
              <a:t>Now</a:t>
            </a:r>
            <a:r>
              <a:rPr kumimoji="0" lang="en-US" sz="2800" b="0" i="0" u="none" strike="noStrike" kern="1200" cap="none" spc="0" normalizeH="0" baseline="0" noProof="0" dirty="0">
                <a:ln>
                  <a:noFill/>
                </a:ln>
                <a:solidFill>
                  <a:prstClr val="black"/>
                </a:solidFill>
                <a:effectLst/>
                <a:uLnTx/>
                <a:uFillTx/>
                <a:latin typeface="Sanserif"/>
                <a:cs typeface="+mn-cs"/>
              </a:rPr>
              <a:t>—Technology is the most important tool for participation in democracies—shaping how voters get information, how campaigns are run, how candidates behave, how voters vote, and how governments provide services.</a:t>
            </a:r>
          </a:p>
        </p:txBody>
      </p:sp>
      <p:sp>
        <p:nvSpPr>
          <p:cNvPr id="7" name="Slide Number Placeholder 3">
            <a:extLst>
              <a:ext uri="{FF2B5EF4-FFF2-40B4-BE49-F238E27FC236}">
                <a16:creationId xmlns:a16="http://schemas.microsoft.com/office/drawing/2014/main" id="{DBB96EEF-8EA0-4D21-937F-C24EDDE79850}"/>
              </a:ext>
            </a:extLst>
          </p:cNvPr>
          <p:cNvSpPr>
            <a:spLocks noGrp="1"/>
          </p:cNvSpPr>
          <p:nvPr>
            <p:ph type="sldNum" sz="quarter" idx="10"/>
          </p:nvPr>
        </p:nvSpPr>
        <p:spPr/>
        <p:txBody>
          <a:bodyPr/>
          <a:lstStyle/>
          <a:p>
            <a:fld id="{68151E55-6873-49E2-B8D5-2F265E6F1973}" type="slidenum">
              <a:rPr lang="en-US" smtClean="0">
                <a:latin typeface="Sanserif"/>
              </a:rPr>
              <a:pPr/>
              <a:t>34</a:t>
            </a:fld>
            <a:endParaRPr lang="en-US" dirty="0">
              <a:latin typeface="Sanserif"/>
            </a:endParaRPr>
          </a:p>
        </p:txBody>
      </p:sp>
    </p:spTree>
    <p:extLst>
      <p:ext uri="{BB962C8B-B14F-4D97-AF65-F5344CB8AC3E}">
        <p14:creationId xmlns:p14="http://schemas.microsoft.com/office/powerpoint/2010/main" val="1006494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CB6118E-E32B-4837-8CC4-6DD6217BE5FB}"/>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C30C20"/>
                </a:solidFill>
                <a:effectLst/>
                <a:uLnTx/>
                <a:uFillTx/>
                <a:latin typeface="Sanserif"/>
                <a:cs typeface="+mj-cs"/>
              </a:rPr>
              <a:t>Review </a:t>
            </a:r>
            <a:r>
              <a:rPr kumimoji="0" lang="en-US" sz="1600" b="0" i="0" u="none" strike="noStrike" kern="1200" cap="none" spc="0" normalizeH="0" baseline="0" noProof="0" dirty="0">
                <a:ln>
                  <a:noFill/>
                </a:ln>
                <a:solidFill>
                  <a:srgbClr val="C30C20"/>
                </a:solidFill>
                <a:effectLst/>
                <a:uLnTx/>
                <a:uFillTx/>
                <a:latin typeface="Sanserif"/>
                <a:cs typeface="+mj-cs"/>
              </a:rPr>
              <a:t>2</a:t>
            </a:r>
            <a:endParaRPr lang="en-IN" dirty="0">
              <a:latin typeface="Sanserif"/>
            </a:endParaRPr>
          </a:p>
        </p:txBody>
      </p:sp>
      <p:sp>
        <p:nvSpPr>
          <p:cNvPr id="11" name="Content Placeholder 2">
            <a:extLst>
              <a:ext uri="{FF2B5EF4-FFF2-40B4-BE49-F238E27FC236}">
                <a16:creationId xmlns:a16="http://schemas.microsoft.com/office/drawing/2014/main" id="{5849602E-C11D-4593-BF86-68986E591521}"/>
              </a:ext>
            </a:extLst>
          </p:cNvPr>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cs typeface="+mn-cs"/>
              </a:rPr>
              <a:t>Next:</a:t>
            </a:r>
            <a:endParaRPr kumimoji="0" lang="en-US" sz="2800" b="0" i="0" u="none" strike="noStrike" kern="1200" cap="none" spc="0" normalizeH="0" baseline="0" noProof="0" dirty="0">
              <a:ln>
                <a:noFill/>
              </a:ln>
              <a:solidFill>
                <a:prstClr val="black"/>
              </a:solidFill>
              <a:effectLst/>
              <a:uLnTx/>
              <a:uFillTx/>
              <a:latin typeface="Sanserif"/>
              <a:cs typeface="+mn-cs"/>
            </a:endParaRP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erif"/>
                <a:cs typeface="+mn-cs"/>
              </a:rPr>
              <a:t>Will people use technology as the great equalizer to facilitate participation in our democratic system? </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erif"/>
                <a:cs typeface="+mn-cs"/>
              </a:rPr>
              <a:t>Will campaigns use increasingly sophisticated microtargeting mechanisms and “big data” to deliver better information to voters? </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erif"/>
                <a:cs typeface="+mn-cs"/>
              </a:rPr>
              <a:t>Will democracies succeed in preventing foreign powers from using technology to interfere with elections?</a:t>
            </a:r>
            <a:endParaRPr kumimoji="0" lang="en-US" sz="2600" b="1" i="0" u="none" strike="noStrike" kern="1200" cap="none" spc="0" normalizeH="0" baseline="0" noProof="0" dirty="0">
              <a:ln>
                <a:noFill/>
              </a:ln>
              <a:solidFill>
                <a:prstClr val="black"/>
              </a:solidFill>
              <a:effectLst/>
              <a:uLnTx/>
              <a:uFillTx/>
              <a:latin typeface="Sanserif"/>
              <a:cs typeface="+mn-cs"/>
            </a:endParaRPr>
          </a:p>
        </p:txBody>
      </p:sp>
      <p:sp>
        <p:nvSpPr>
          <p:cNvPr id="7" name="Slide Number Placeholder 3">
            <a:extLst>
              <a:ext uri="{FF2B5EF4-FFF2-40B4-BE49-F238E27FC236}">
                <a16:creationId xmlns:a16="http://schemas.microsoft.com/office/drawing/2014/main" id="{0A5C1C97-5B96-41EF-AEF9-20E4602D9330}"/>
              </a:ext>
            </a:extLst>
          </p:cNvPr>
          <p:cNvSpPr>
            <a:spLocks noGrp="1"/>
          </p:cNvSpPr>
          <p:nvPr>
            <p:ph type="sldNum" sz="quarter" idx="10"/>
          </p:nvPr>
        </p:nvSpPr>
        <p:spPr/>
        <p:txBody>
          <a:bodyPr/>
          <a:lstStyle/>
          <a:p>
            <a:fld id="{68151E55-6873-49E2-B8D5-2F265E6F1973}" type="slidenum">
              <a:rPr lang="en-US" smtClean="0">
                <a:latin typeface="Sanserif"/>
              </a:rPr>
              <a:pPr/>
              <a:t>35</a:t>
            </a:fld>
            <a:endParaRPr lang="en-US" dirty="0">
              <a:latin typeface="Sanserif"/>
            </a:endParaRPr>
          </a:p>
        </p:txBody>
      </p:sp>
    </p:spTree>
    <p:extLst>
      <p:ext uri="{BB962C8B-B14F-4D97-AF65-F5344CB8AC3E}">
        <p14:creationId xmlns:p14="http://schemas.microsoft.com/office/powerpoint/2010/main" val="965359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hidden="1"/>
          <p:cNvSpPr>
            <a:spLocks noGrp="1"/>
          </p:cNvSpPr>
          <p:nvPr>
            <p:ph type="title"/>
          </p:nvPr>
        </p:nvSpPr>
        <p:spPr/>
        <p:txBody>
          <a:bodyPr/>
          <a:lstStyle/>
          <a:p>
            <a:r>
              <a:rPr lang="en-US" sz="1600" noProof="1">
                <a:latin typeface="Sanserif"/>
              </a:rPr>
              <a:t>End of Main Content</a:t>
            </a:r>
          </a:p>
        </p:txBody>
      </p:sp>
      <p:sp>
        <p:nvSpPr>
          <p:cNvPr id="6" name="Text Placeholder 2">
            <a:extLst>
              <a:ext uri="{FF2B5EF4-FFF2-40B4-BE49-F238E27FC236}">
                <a16:creationId xmlns:a16="http://schemas.microsoft.com/office/drawing/2014/main" id="{13154F71-F5E2-4190-B159-1CC7C5524CDA}"/>
              </a:ext>
            </a:extLst>
          </p:cNvPr>
          <p:cNvSpPr txBox="1">
            <a:spLocks/>
          </p:cNvSpPr>
          <p:nvPr/>
        </p:nvSpPr>
        <p:spPr>
          <a:xfrm>
            <a:off x="0" y="6477000"/>
            <a:ext cx="9144000" cy="381000"/>
          </a:xfrm>
          <a:prstGeom prst="rect">
            <a:avLst/>
          </a:prstGeom>
        </p:spPr>
        <p:txBody>
          <a:bodyPr anchor="ctr"/>
          <a:lstStyle>
            <a:lvl1pPr marL="0" marR="0" indent="0" algn="ctr" defTabSz="685800" rtl="0" eaLnBrk="1" fontAlgn="auto" latinLnBrk="0" hangingPunct="1">
              <a:lnSpc>
                <a:spcPct val="100000"/>
              </a:lnSpc>
              <a:spcBef>
                <a:spcPts val="0"/>
              </a:spcBef>
              <a:spcAft>
                <a:spcPts val="0"/>
              </a:spcAft>
              <a:buClrTx/>
              <a:buSzTx/>
              <a:buFontTx/>
              <a:buNone/>
              <a:tabLst/>
              <a:defRPr sz="8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914400" fontAlgn="base">
              <a:spcBef>
                <a:spcPct val="0"/>
              </a:spcBef>
              <a:spcAft>
                <a:spcPct val="0"/>
              </a:spcAft>
              <a:defRPr/>
            </a:pPr>
            <a:r>
              <a:rPr lang="en-US" dirty="0">
                <a:solidFill>
                  <a:srgbClr val="000000"/>
                </a:solidFill>
                <a:latin typeface="Sanserif"/>
                <a:cs typeface="Times New Roman" panose="02020603050405020304" pitchFamily="18" charset="0"/>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352192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C042-BCEC-40CB-8D02-3670FA5F8416}"/>
              </a:ext>
            </a:extLst>
          </p:cNvPr>
          <p:cNvSpPr>
            <a:spLocks noGrp="1"/>
          </p:cNvSpPr>
          <p:nvPr>
            <p:ph type="title"/>
          </p:nvPr>
        </p:nvSpPr>
        <p:spPr>
          <a:xfrm>
            <a:off x="342646" y="198000"/>
            <a:ext cx="8460000" cy="487800"/>
          </a:xfrm>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Table 11.1 </a:t>
            </a:r>
            <a:r>
              <a:rPr kumimoji="0" lang="en-US" sz="2400" b="1" i="0" u="none" strike="noStrike" kern="1200" cap="none" spc="0" normalizeH="0" baseline="0" noProof="0" dirty="0">
                <a:ln>
                  <a:noFill/>
                </a:ln>
                <a:solidFill>
                  <a:prstClr val="black"/>
                </a:solidFill>
                <a:effectLst/>
                <a:uLnTx/>
                <a:uFillTx/>
                <a:latin typeface="Sanserif"/>
                <a:cs typeface="+mj-cs"/>
              </a:rPr>
              <a:t>Who Uses the Internet?</a:t>
            </a:r>
            <a:endParaRPr lang="en-IN" dirty="0">
              <a:latin typeface="Sansarif"/>
            </a:endParaRPr>
          </a:p>
        </p:txBody>
      </p:sp>
      <p:sp>
        <p:nvSpPr>
          <p:cNvPr id="3" name="Content Placeholder 2" hidden="1">
            <a:extLst>
              <a:ext uri="{FF2B5EF4-FFF2-40B4-BE49-F238E27FC236}">
                <a16:creationId xmlns:a16="http://schemas.microsoft.com/office/drawing/2014/main" id="{CF6EEA4E-2338-4A95-9CBB-6E27B37078B3}"/>
              </a:ext>
            </a:extLst>
          </p:cNvPr>
          <p:cNvSpPr>
            <a:spLocks noGrp="1"/>
          </p:cNvSpPr>
          <p:nvPr>
            <p:ph idx="1"/>
          </p:nvPr>
        </p:nvSpPr>
        <p:spPr>
          <a:xfrm>
            <a:off x="2013111" y="1752600"/>
            <a:ext cx="4534154" cy="2590800"/>
          </a:xfrm>
        </p:spPr>
        <p:txBody>
          <a:bodyPr>
            <a:normAutofit/>
          </a:bodyPr>
          <a:lstStyle/>
          <a:p>
            <a:r>
              <a:rPr lang="en-US" sz="2000" dirty="0">
                <a:latin typeface="Sanserif"/>
              </a:rPr>
              <a:t>Table divided into 2 columns summarizes people who uses internet. Column 1 notes all adults by sex, race or ethnicity, age group, education level, household income, and community type. Column 2 notes percentage.</a:t>
            </a:r>
            <a:endParaRPr lang="en-IN" sz="2000" dirty="0">
              <a:latin typeface="Sanserif"/>
            </a:endParaRPr>
          </a:p>
        </p:txBody>
      </p:sp>
      <p:graphicFrame>
        <p:nvGraphicFramePr>
          <p:cNvPr id="4" name="Table 3">
            <a:extLst>
              <a:ext uri="{FF2B5EF4-FFF2-40B4-BE49-F238E27FC236}">
                <a16:creationId xmlns:a16="http://schemas.microsoft.com/office/drawing/2014/main" id="{44511F8A-2E30-4D60-9F07-8ADF2D7859A0}"/>
              </a:ext>
            </a:extLst>
          </p:cNvPr>
          <p:cNvGraphicFramePr>
            <a:graphicFrameLocks noGrp="1"/>
          </p:cNvGraphicFramePr>
          <p:nvPr>
            <p:extLst>
              <p:ext uri="{D42A27DB-BD31-4B8C-83A1-F6EECF244321}">
                <p14:modId xmlns:p14="http://schemas.microsoft.com/office/powerpoint/2010/main" val="3131297860"/>
              </p:ext>
            </p:extLst>
          </p:nvPr>
        </p:nvGraphicFramePr>
        <p:xfrm>
          <a:off x="1981200" y="914400"/>
          <a:ext cx="5257800" cy="5638812"/>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866938390"/>
                    </a:ext>
                  </a:extLst>
                </a:gridCol>
                <a:gridCol w="1981200">
                  <a:extLst>
                    <a:ext uri="{9D8B030D-6E8A-4147-A177-3AD203B41FA5}">
                      <a16:colId xmlns:a16="http://schemas.microsoft.com/office/drawing/2014/main" val="3522770736"/>
                    </a:ext>
                  </a:extLst>
                </a:gridCol>
              </a:tblGrid>
              <a:tr h="255388">
                <a:tc>
                  <a:txBody>
                    <a:bodyPr/>
                    <a:lstStyle/>
                    <a:p>
                      <a:pPr marL="0" marR="0">
                        <a:spcBef>
                          <a:spcPts val="0"/>
                        </a:spcBef>
                        <a:spcAft>
                          <a:spcPts val="0"/>
                        </a:spcAft>
                      </a:pPr>
                      <a:r>
                        <a:rPr lang="en-US" sz="1600" kern="1200" dirty="0">
                          <a:solidFill>
                            <a:schemeClr val="tx1"/>
                          </a:solidFill>
                          <a:latin typeface="Sanserif"/>
                          <a:ea typeface="+mn-ea"/>
                          <a:cs typeface="+mn-cs"/>
                        </a:rPr>
                        <a:t>DEMOGRAPHIC GROUP</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PERCENTAGE USING</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890767872"/>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ALL ADULTS</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90%</a:t>
                      </a:r>
                    </a:p>
                  </a:txBody>
                  <a:tcPr marL="68580" marR="100584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496162741"/>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Men</a:t>
                      </a:r>
                    </a:p>
                  </a:txBody>
                  <a:tcPr marL="68580" marR="68580" marT="0" marB="0" anchor="ctr">
                    <a:lnT w="12700" cmpd="sng">
                      <a:noFill/>
                    </a:lnT>
                    <a:lnB w="12700" cap="flat" cmpd="sng" algn="ctr">
                      <a:solidFill>
                        <a:srgbClr val="FFE9B6"/>
                      </a:solidFill>
                      <a:prstDash val="solid"/>
                      <a:round/>
                      <a:headEnd type="none" w="med" len="med"/>
                      <a:tailEnd type="none" w="med" len="med"/>
                    </a:lnB>
                    <a:solidFill>
                      <a:schemeClr val="bg1"/>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90%</a:t>
                      </a:r>
                    </a:p>
                  </a:txBody>
                  <a:tcPr marL="68580" marR="1005840" marT="0" marB="0" anchor="ctr">
                    <a:lnT w="12700" cmpd="sng">
                      <a:noFill/>
                    </a:lnT>
                    <a:lnB w="12700" cap="flat" cmpd="sng" algn="ctr">
                      <a:solidFill>
                        <a:srgbClr val="FFE9B6"/>
                      </a:solidFill>
                      <a:prstDash val="solid"/>
                      <a:round/>
                      <a:headEnd type="none" w="med" len="med"/>
                      <a:tailEnd type="none" w="med" len="med"/>
                    </a:lnB>
                    <a:solidFill>
                      <a:schemeClr val="bg1"/>
                    </a:solidFill>
                  </a:tcPr>
                </a:tc>
                <a:extLst>
                  <a:ext uri="{0D108BD9-81ED-4DB2-BD59-A6C34878D82A}">
                    <a16:rowId xmlns:a16="http://schemas.microsoft.com/office/drawing/2014/main" val="950780483"/>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Women</a:t>
                      </a:r>
                    </a:p>
                  </a:txBody>
                  <a:tcPr marL="68580" marR="68580" marT="0" marB="0" anchor="ctr">
                    <a:lnT w="12700" cap="flat" cmpd="sng" algn="ctr">
                      <a:solidFill>
                        <a:srgbClr val="FFE9B6"/>
                      </a:solidFill>
                      <a:prstDash val="solid"/>
                      <a:round/>
                      <a:headEnd type="none" w="med" len="med"/>
                      <a:tailEnd type="none" w="med" len="med"/>
                    </a:lnT>
                    <a:lnB w="12700" cmpd="sng">
                      <a:noFill/>
                    </a:lnB>
                    <a:solidFill>
                      <a:schemeClr val="bg1"/>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91%</a:t>
                      </a:r>
                    </a:p>
                  </a:txBody>
                  <a:tcPr marL="68580" marR="1005840" marT="0" marB="0" anchor="ctr">
                    <a:lnT w="12700" cap="flat" cmpd="sng" algn="ctr">
                      <a:solidFill>
                        <a:srgbClr val="FFE9B6"/>
                      </a:solidFill>
                      <a:prstDash val="solid"/>
                      <a:round/>
                      <a:headEnd type="none" w="med" len="med"/>
                      <a:tailEnd type="none" w="med" len="med"/>
                    </a:lnT>
                    <a:lnB w="12700" cmpd="sng">
                      <a:noFill/>
                    </a:lnB>
                    <a:solidFill>
                      <a:schemeClr val="bg1"/>
                    </a:solidFill>
                  </a:tcPr>
                </a:tc>
                <a:extLst>
                  <a:ext uri="{0D108BD9-81ED-4DB2-BD59-A6C34878D82A}">
                    <a16:rowId xmlns:a16="http://schemas.microsoft.com/office/drawing/2014/main" val="3930210291"/>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white (Non-Hispanic)</a:t>
                      </a:r>
                    </a:p>
                  </a:txBody>
                  <a:tcPr marL="68580" marR="68580" marT="0" marB="0"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92%</a:t>
                      </a:r>
                    </a:p>
                  </a:txBody>
                  <a:tcPr marL="68580" marR="1005840" marT="0" marB="0"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664863403"/>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Black</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85%</a:t>
                      </a:r>
                    </a:p>
                  </a:txBody>
                  <a:tcPr marL="68580" marR="100584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961224675"/>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Hispanic</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86%</a:t>
                      </a:r>
                    </a:p>
                  </a:txBody>
                  <a:tcPr marL="68580" marR="100584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007835605"/>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Asian American</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97%</a:t>
                      </a:r>
                    </a:p>
                  </a:txBody>
                  <a:tcPr marL="68580" marR="1005840" marT="0"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522933482"/>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Age 18 to 29</a:t>
                      </a:r>
                    </a:p>
                  </a:txBody>
                  <a:tcPr marL="68580" marR="68580" marT="0" marB="0" anchor="ctr">
                    <a:lnT w="12700" cmpd="sng">
                      <a:noFill/>
                    </a:lnT>
                    <a:lnB w="12700" cap="flat" cmpd="sng" algn="ctr">
                      <a:solidFill>
                        <a:srgbClr val="FFE9B6"/>
                      </a:solidFill>
                      <a:prstDash val="solid"/>
                      <a:round/>
                      <a:headEnd type="none" w="med" len="med"/>
                      <a:tailEnd type="none" w="med" len="med"/>
                    </a:lnB>
                    <a:solidFill>
                      <a:schemeClr val="bg1"/>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100%</a:t>
                      </a:r>
                    </a:p>
                  </a:txBody>
                  <a:tcPr marL="68580" marR="1005840" marT="0" marB="0" anchor="ctr">
                    <a:lnT w="12700" cmpd="sng">
                      <a:noFill/>
                    </a:lnT>
                    <a:lnB w="12700" cap="flat" cmpd="sng" algn="ctr">
                      <a:solidFill>
                        <a:srgbClr val="FFE9B6"/>
                      </a:solidFill>
                      <a:prstDash val="solid"/>
                      <a:round/>
                      <a:headEnd type="none" w="med" len="med"/>
                      <a:tailEnd type="none" w="med" len="med"/>
                    </a:lnB>
                    <a:solidFill>
                      <a:schemeClr val="bg1"/>
                    </a:solidFill>
                  </a:tcPr>
                </a:tc>
                <a:extLst>
                  <a:ext uri="{0D108BD9-81ED-4DB2-BD59-A6C34878D82A}">
                    <a16:rowId xmlns:a16="http://schemas.microsoft.com/office/drawing/2014/main" val="3268116447"/>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Age 30 to 49</a:t>
                      </a:r>
                    </a:p>
                  </a:txBody>
                  <a:tcPr marL="68580" marR="68580" marT="0" marB="0" anchor="ctr">
                    <a:lnT w="12700" cap="flat" cmpd="sng" algn="ctr">
                      <a:solidFill>
                        <a:srgbClr val="FFE9B6"/>
                      </a:solidFill>
                      <a:prstDash val="solid"/>
                      <a:round/>
                      <a:headEnd type="none" w="med" len="med"/>
                      <a:tailEnd type="none" w="med" len="med"/>
                    </a:lnT>
                    <a:lnB w="12700" cap="flat" cmpd="sng" algn="ctr">
                      <a:solidFill>
                        <a:srgbClr val="FFE9B6"/>
                      </a:solidFill>
                      <a:prstDash val="solid"/>
                      <a:round/>
                      <a:headEnd type="none" w="med" len="med"/>
                      <a:tailEnd type="none" w="med" len="med"/>
                    </a:lnB>
                    <a:solidFill>
                      <a:schemeClr val="bg1"/>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97%</a:t>
                      </a:r>
                    </a:p>
                  </a:txBody>
                  <a:tcPr marL="68580" marR="1005840" marT="0" marB="0" anchor="ctr">
                    <a:lnT w="12700" cap="flat" cmpd="sng" algn="ctr">
                      <a:solidFill>
                        <a:srgbClr val="FFE9B6"/>
                      </a:solidFill>
                      <a:prstDash val="solid"/>
                      <a:round/>
                      <a:headEnd type="none" w="med" len="med"/>
                      <a:tailEnd type="none" w="med" len="med"/>
                    </a:lnT>
                    <a:lnB w="12700" cap="flat" cmpd="sng" algn="ctr">
                      <a:solidFill>
                        <a:srgbClr val="FFE9B6"/>
                      </a:solidFill>
                      <a:prstDash val="solid"/>
                      <a:round/>
                      <a:headEnd type="none" w="med" len="med"/>
                      <a:tailEnd type="none" w="med" len="med"/>
                    </a:lnB>
                    <a:solidFill>
                      <a:schemeClr val="bg1"/>
                    </a:solidFill>
                  </a:tcPr>
                </a:tc>
                <a:extLst>
                  <a:ext uri="{0D108BD9-81ED-4DB2-BD59-A6C34878D82A}">
                    <a16:rowId xmlns:a16="http://schemas.microsoft.com/office/drawing/2014/main" val="1174912687"/>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Age 50 to 64</a:t>
                      </a:r>
                    </a:p>
                  </a:txBody>
                  <a:tcPr marL="68580" marR="68580" marT="0" marB="0" anchor="ctr">
                    <a:lnT w="12700" cap="flat" cmpd="sng" algn="ctr">
                      <a:solidFill>
                        <a:srgbClr val="FFE9B6"/>
                      </a:solidFill>
                      <a:prstDash val="solid"/>
                      <a:round/>
                      <a:headEnd type="none" w="med" len="med"/>
                      <a:tailEnd type="none" w="med" len="med"/>
                    </a:lnT>
                    <a:lnB w="12700" cap="flat" cmpd="sng" algn="ctr">
                      <a:solidFill>
                        <a:srgbClr val="FFE9B6"/>
                      </a:solidFill>
                      <a:prstDash val="solid"/>
                      <a:round/>
                      <a:headEnd type="none" w="med" len="med"/>
                      <a:tailEnd type="none" w="med" len="med"/>
                    </a:lnB>
                    <a:solidFill>
                      <a:schemeClr val="bg1"/>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88%</a:t>
                      </a:r>
                    </a:p>
                  </a:txBody>
                  <a:tcPr marL="68580" marR="1005840" marT="0" marB="0" anchor="ctr">
                    <a:lnT w="12700" cap="flat" cmpd="sng" algn="ctr">
                      <a:solidFill>
                        <a:srgbClr val="FFE9B6"/>
                      </a:solidFill>
                      <a:prstDash val="solid"/>
                      <a:round/>
                      <a:headEnd type="none" w="med" len="med"/>
                      <a:tailEnd type="none" w="med" len="med"/>
                    </a:lnT>
                    <a:lnB w="12700" cap="flat" cmpd="sng" algn="ctr">
                      <a:solidFill>
                        <a:srgbClr val="FFE9B6"/>
                      </a:solidFill>
                      <a:prstDash val="solid"/>
                      <a:round/>
                      <a:headEnd type="none" w="med" len="med"/>
                      <a:tailEnd type="none" w="med" len="med"/>
                    </a:lnB>
                    <a:solidFill>
                      <a:schemeClr val="bg1"/>
                    </a:solidFill>
                  </a:tcPr>
                </a:tc>
                <a:extLst>
                  <a:ext uri="{0D108BD9-81ED-4DB2-BD59-A6C34878D82A}">
                    <a16:rowId xmlns:a16="http://schemas.microsoft.com/office/drawing/2014/main" val="3815814104"/>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Age 65+</a:t>
                      </a:r>
                    </a:p>
                  </a:txBody>
                  <a:tcPr marL="68580" marR="68580" marT="0" marB="0" anchor="ctr">
                    <a:lnT w="12700" cap="flat" cmpd="sng" algn="ctr">
                      <a:solidFill>
                        <a:srgbClr val="FFE9B6"/>
                      </a:solidFill>
                      <a:prstDash val="solid"/>
                      <a:round/>
                      <a:headEnd type="none" w="med" len="med"/>
                      <a:tailEnd type="none" w="med" len="med"/>
                    </a:lnT>
                    <a:lnB w="12700" cmpd="sng">
                      <a:noFill/>
                    </a:lnB>
                    <a:solidFill>
                      <a:schemeClr val="bg1"/>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73%</a:t>
                      </a:r>
                    </a:p>
                  </a:txBody>
                  <a:tcPr marL="68580" marR="1005840" marT="0" marB="0" anchor="ctr">
                    <a:lnT w="12700" cap="flat" cmpd="sng" algn="ctr">
                      <a:solidFill>
                        <a:srgbClr val="FFE9B6"/>
                      </a:solidFill>
                      <a:prstDash val="solid"/>
                      <a:round/>
                      <a:headEnd type="none" w="med" len="med"/>
                      <a:tailEnd type="none" w="med" len="med"/>
                    </a:lnT>
                    <a:lnB w="12700" cmpd="sng">
                      <a:noFill/>
                    </a:lnB>
                    <a:solidFill>
                      <a:schemeClr val="bg1"/>
                    </a:solidFill>
                  </a:tcPr>
                </a:tc>
                <a:extLst>
                  <a:ext uri="{0D108BD9-81ED-4DB2-BD59-A6C34878D82A}">
                    <a16:rowId xmlns:a16="http://schemas.microsoft.com/office/drawing/2014/main" val="2820467691"/>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Education: less than high school</a:t>
                      </a:r>
                    </a:p>
                  </a:txBody>
                  <a:tcPr marL="68580" marR="68580" marT="0" marB="0"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71%</a:t>
                      </a:r>
                    </a:p>
                  </a:txBody>
                  <a:tcPr marL="68580" marR="1005840" marT="0" marB="0"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87438318"/>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Education: high school grad</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84%</a:t>
                      </a:r>
                    </a:p>
                  </a:txBody>
                  <a:tcPr marL="68580" marR="100584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086481985"/>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Education: some college</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95%</a:t>
                      </a:r>
                    </a:p>
                  </a:txBody>
                  <a:tcPr marL="68580" marR="100584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539957439"/>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Education: college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98%</a:t>
                      </a:r>
                    </a:p>
                  </a:txBody>
                  <a:tcPr marL="68580" marR="1005840" marT="0"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496501314"/>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Household income: less than $30,000</a:t>
                      </a:r>
                    </a:p>
                  </a:txBody>
                  <a:tcPr marL="68580" marR="68580" marT="0" marB="0" anchor="ctr">
                    <a:lnT w="12700" cmpd="sng">
                      <a:noFill/>
                    </a:lnT>
                    <a:lnB w="12700" cap="flat" cmpd="sng" algn="ctr">
                      <a:solidFill>
                        <a:srgbClr val="FFE9B6"/>
                      </a:solidFill>
                      <a:prstDash val="solid"/>
                      <a:round/>
                      <a:headEnd type="none" w="med" len="med"/>
                      <a:tailEnd type="none" w="med" len="med"/>
                    </a:lnB>
                    <a:solidFill>
                      <a:schemeClr val="bg1"/>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82%</a:t>
                      </a:r>
                    </a:p>
                  </a:txBody>
                  <a:tcPr marL="68580" marR="1005840" marT="0" marB="0" anchor="ctr">
                    <a:lnT w="12700" cmpd="sng">
                      <a:noFill/>
                    </a:lnT>
                    <a:lnB w="12700" cap="flat" cmpd="sng" algn="ctr">
                      <a:solidFill>
                        <a:srgbClr val="FFE9B6"/>
                      </a:solidFill>
                      <a:prstDash val="solid"/>
                      <a:round/>
                      <a:headEnd type="none" w="med" len="med"/>
                      <a:tailEnd type="none" w="med" len="med"/>
                    </a:lnB>
                    <a:solidFill>
                      <a:schemeClr val="bg1"/>
                    </a:solidFill>
                  </a:tcPr>
                </a:tc>
                <a:extLst>
                  <a:ext uri="{0D108BD9-81ED-4DB2-BD59-A6C34878D82A}">
                    <a16:rowId xmlns:a16="http://schemas.microsoft.com/office/drawing/2014/main" val="426119249"/>
                  </a:ext>
                </a:extLst>
              </a:tr>
              <a:tr h="355457">
                <a:tc>
                  <a:txBody>
                    <a:bodyPr/>
                    <a:lstStyle/>
                    <a:p>
                      <a:pPr marL="0" marR="0">
                        <a:spcBef>
                          <a:spcPts val="300"/>
                        </a:spcBef>
                        <a:spcAft>
                          <a:spcPts val="0"/>
                        </a:spcAft>
                      </a:pPr>
                      <a:r>
                        <a:rPr lang="en-US" sz="1500" kern="1200" dirty="0">
                          <a:solidFill>
                            <a:schemeClr val="dk1"/>
                          </a:solidFill>
                          <a:latin typeface="Sanserif"/>
                          <a:ea typeface="+mn-ea"/>
                          <a:cs typeface="+mn-cs"/>
                        </a:rPr>
                        <a:t>Household income: $30,000 to $49,999</a:t>
                      </a:r>
                    </a:p>
                  </a:txBody>
                  <a:tcPr marL="68580" marR="68580" marT="0" marB="0" anchor="ctr">
                    <a:lnT w="12700" cap="flat" cmpd="sng" algn="ctr">
                      <a:solidFill>
                        <a:srgbClr val="FFE9B6"/>
                      </a:solidFill>
                      <a:prstDash val="solid"/>
                      <a:round/>
                      <a:headEnd type="none" w="med" len="med"/>
                      <a:tailEnd type="none" w="med" len="med"/>
                    </a:lnT>
                    <a:lnB w="12700" cap="flat" cmpd="sng" algn="ctr">
                      <a:solidFill>
                        <a:srgbClr val="FFE9B6"/>
                      </a:solidFill>
                      <a:prstDash val="solid"/>
                      <a:round/>
                      <a:headEnd type="none" w="med" len="med"/>
                      <a:tailEnd type="none" w="med" len="med"/>
                    </a:lnB>
                    <a:solidFill>
                      <a:schemeClr val="bg1"/>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93%</a:t>
                      </a:r>
                    </a:p>
                  </a:txBody>
                  <a:tcPr marL="68580" marR="1005840" marT="0" marB="0" anchor="ctr">
                    <a:lnT w="12700" cap="flat" cmpd="sng" algn="ctr">
                      <a:solidFill>
                        <a:srgbClr val="FFE9B6"/>
                      </a:solidFill>
                      <a:prstDash val="solid"/>
                      <a:round/>
                      <a:headEnd type="none" w="med" len="med"/>
                      <a:tailEnd type="none" w="med" len="med"/>
                    </a:lnT>
                    <a:lnB w="12700" cap="flat" cmpd="sng" algn="ctr">
                      <a:solidFill>
                        <a:srgbClr val="FFE9B6"/>
                      </a:solidFill>
                      <a:prstDash val="solid"/>
                      <a:round/>
                      <a:headEnd type="none" w="med" len="med"/>
                      <a:tailEnd type="none" w="med" len="med"/>
                    </a:lnB>
                    <a:solidFill>
                      <a:schemeClr val="bg1"/>
                    </a:solidFill>
                  </a:tcPr>
                </a:tc>
                <a:extLst>
                  <a:ext uri="{0D108BD9-81ED-4DB2-BD59-A6C34878D82A}">
                    <a16:rowId xmlns:a16="http://schemas.microsoft.com/office/drawing/2014/main" val="2378991542"/>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Household income: $50,000 to $74,999</a:t>
                      </a:r>
                    </a:p>
                  </a:txBody>
                  <a:tcPr marL="68580" marR="68580" marT="0" marB="0" anchor="ctr">
                    <a:lnT w="12700" cap="flat" cmpd="sng" algn="ctr">
                      <a:solidFill>
                        <a:srgbClr val="FFE9B6"/>
                      </a:solidFill>
                      <a:prstDash val="solid"/>
                      <a:round/>
                      <a:headEnd type="none" w="med" len="med"/>
                      <a:tailEnd type="none" w="med" len="med"/>
                    </a:lnT>
                    <a:lnB w="12700" cap="flat" cmpd="sng" algn="ctr">
                      <a:solidFill>
                        <a:srgbClr val="FFE9B6"/>
                      </a:solidFill>
                      <a:prstDash val="solid"/>
                      <a:round/>
                      <a:headEnd type="none" w="med" len="med"/>
                      <a:tailEnd type="none" w="med" len="med"/>
                    </a:lnB>
                    <a:solidFill>
                      <a:schemeClr val="bg1"/>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97%</a:t>
                      </a:r>
                    </a:p>
                  </a:txBody>
                  <a:tcPr marL="68580" marR="1005840" marT="0" marB="0" anchor="ctr">
                    <a:lnT w="12700" cap="flat" cmpd="sng" algn="ctr">
                      <a:solidFill>
                        <a:srgbClr val="FFE9B6"/>
                      </a:solidFill>
                      <a:prstDash val="solid"/>
                      <a:round/>
                      <a:headEnd type="none" w="med" len="med"/>
                      <a:tailEnd type="none" w="med" len="med"/>
                    </a:lnT>
                    <a:lnB w="12700" cap="flat" cmpd="sng" algn="ctr">
                      <a:solidFill>
                        <a:srgbClr val="FFE9B6"/>
                      </a:solidFill>
                      <a:prstDash val="solid"/>
                      <a:round/>
                      <a:headEnd type="none" w="med" len="med"/>
                      <a:tailEnd type="none" w="med" len="med"/>
                    </a:lnB>
                    <a:solidFill>
                      <a:schemeClr val="bg1"/>
                    </a:solidFill>
                  </a:tcPr>
                </a:tc>
                <a:extLst>
                  <a:ext uri="{0D108BD9-81ED-4DB2-BD59-A6C34878D82A}">
                    <a16:rowId xmlns:a16="http://schemas.microsoft.com/office/drawing/2014/main" val="1644375471"/>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Household income: $75,000+</a:t>
                      </a:r>
                    </a:p>
                  </a:txBody>
                  <a:tcPr marL="68580" marR="68580" marT="0" marB="0" anchor="ctr">
                    <a:lnT w="12700" cap="flat" cmpd="sng" algn="ctr">
                      <a:solidFill>
                        <a:srgbClr val="FFE9B6"/>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98%</a:t>
                      </a:r>
                    </a:p>
                  </a:txBody>
                  <a:tcPr marL="68580" marR="1005840" marT="0" marB="0" anchor="ctr">
                    <a:lnT w="12700" cap="flat" cmpd="sng" algn="ctr">
                      <a:solidFill>
                        <a:srgbClr val="FFE9B6"/>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31121868"/>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Community type: urban</a:t>
                      </a:r>
                    </a:p>
                  </a:txBody>
                  <a:tcPr marL="68580" marR="68580" marT="0" marB="0" anchor="ctr">
                    <a:lnL w="12700" cmpd="sng">
                      <a:noFill/>
                    </a:lnL>
                    <a:lnR w="12700" cmpd="sng">
                      <a:noFill/>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91%</a:t>
                      </a:r>
                    </a:p>
                  </a:txBody>
                  <a:tcPr marL="68580" marR="1005840" marT="0" marB="0" anchor="ctr">
                    <a:lnL w="12700" cmpd="sng">
                      <a:noFill/>
                    </a:lnL>
                    <a:lnR w="12700" cmpd="sng">
                      <a:noFill/>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448076624"/>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Community type: suburban</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94%</a:t>
                      </a:r>
                    </a:p>
                  </a:txBody>
                  <a:tcPr marL="68580" marR="100584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624338717"/>
                  </a:ext>
                </a:extLst>
              </a:tr>
              <a:tr h="239427">
                <a:tc>
                  <a:txBody>
                    <a:bodyPr/>
                    <a:lstStyle/>
                    <a:p>
                      <a:pPr marL="0" marR="0">
                        <a:spcBef>
                          <a:spcPts val="300"/>
                        </a:spcBef>
                        <a:spcAft>
                          <a:spcPts val="0"/>
                        </a:spcAft>
                      </a:pPr>
                      <a:r>
                        <a:rPr lang="en-US" sz="1500" kern="1200" dirty="0">
                          <a:solidFill>
                            <a:schemeClr val="dk1"/>
                          </a:solidFill>
                          <a:latin typeface="Sanserif"/>
                          <a:ea typeface="+mn-ea"/>
                          <a:cs typeface="+mn-cs"/>
                        </a:rPr>
                        <a:t>Community type: rural</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500" kern="1200" dirty="0">
                          <a:solidFill>
                            <a:schemeClr val="dk1"/>
                          </a:solidFill>
                          <a:latin typeface="Sanserif"/>
                          <a:ea typeface="+mn-ea"/>
                          <a:cs typeface="+mn-cs"/>
                        </a:rPr>
                        <a:t>85%</a:t>
                      </a:r>
                    </a:p>
                  </a:txBody>
                  <a:tcPr marL="68580" marR="1005840" marT="0"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24504669"/>
                  </a:ext>
                </a:extLst>
              </a:tr>
            </a:tbl>
          </a:graphicData>
        </a:graphic>
      </p:graphicFrame>
      <p:sp>
        <p:nvSpPr>
          <p:cNvPr id="8" name="Text Placeholder 4">
            <a:extLst>
              <a:ext uri="{FF2B5EF4-FFF2-40B4-BE49-F238E27FC236}">
                <a16:creationId xmlns:a16="http://schemas.microsoft.com/office/drawing/2014/main" id="{469A3EFC-BBFA-4090-9F90-1660689AAE84}"/>
              </a:ext>
            </a:extLst>
          </p:cNvPr>
          <p:cNvSpPr>
            <a:spLocks noGrp="1"/>
          </p:cNvSpPr>
          <p:nvPr>
            <p:ph type="body" sz="quarter" idx="21"/>
          </p:nvPr>
        </p:nvSpPr>
        <p:spPr>
          <a:xfrm>
            <a:off x="1592263" y="6629399"/>
            <a:ext cx="6932612" cy="205527"/>
          </a:xfrm>
        </p:spPr>
        <p:txBody>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0" lang="en-US" sz="800" b="1" i="0" u="none" strike="noStrike" kern="1200" cap="none" spc="0" normalizeH="0" baseline="0" noProof="0" dirty="0">
                <a:ln>
                  <a:noFill/>
                </a:ln>
                <a:solidFill>
                  <a:srgbClr val="000000"/>
                </a:solidFill>
                <a:effectLst/>
                <a:uLnTx/>
                <a:uFillTx/>
                <a:latin typeface="Sanserif"/>
                <a:ea typeface="+mn-ea"/>
                <a:cs typeface="Times New Roman" panose="02020603050405020304" pitchFamily="18" charset="0"/>
              </a:rPr>
              <a:t>SOURCE: </a:t>
            </a:r>
            <a:r>
              <a:rPr kumimoji="0" lang="en-US" sz="800" b="0" i="0" u="none" strike="noStrike" kern="1200" cap="none" spc="0" normalizeH="0" baseline="0" noProof="0" dirty="0">
                <a:ln>
                  <a:noFill/>
                </a:ln>
                <a:solidFill>
                  <a:srgbClr val="000000"/>
                </a:solidFill>
                <a:effectLst/>
                <a:uLnTx/>
                <a:uFillTx/>
                <a:latin typeface="Sanserif"/>
                <a:ea typeface="+mn-ea"/>
                <a:cs typeface="Times New Roman" panose="02020603050405020304" pitchFamily="18" charset="0"/>
              </a:rPr>
              <a:t>Pew Research Center.</a:t>
            </a:r>
          </a:p>
        </p:txBody>
      </p:sp>
      <p:sp>
        <p:nvSpPr>
          <p:cNvPr id="10" name="Slide Number Placeholder 5"/>
          <p:cNvSpPr>
            <a:spLocks noGrp="1"/>
          </p:cNvSpPr>
          <p:nvPr>
            <p:ph type="sldNum" sz="quarter" idx="10"/>
          </p:nvPr>
        </p:nvSpPr>
        <p:spPr/>
        <p:txBody>
          <a:bodyPr/>
          <a:lstStyle/>
          <a:p>
            <a:fld id="{68151E55-6873-49E2-B8D5-2F265E6F1973}" type="slidenum">
              <a:rPr lang="en-US" smtClean="0">
                <a:latin typeface="Sansarif"/>
              </a:rPr>
              <a:pPr/>
              <a:t>4</a:t>
            </a:fld>
            <a:endParaRPr lang="en-US" dirty="0">
              <a:latin typeface="Sansarif"/>
            </a:endParaRPr>
          </a:p>
        </p:txBody>
      </p:sp>
    </p:spTree>
    <p:extLst>
      <p:ext uri="{BB962C8B-B14F-4D97-AF65-F5344CB8AC3E}">
        <p14:creationId xmlns:p14="http://schemas.microsoft.com/office/powerpoint/2010/main" val="147790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1945B63-9C8A-469C-99FA-656A66DB20C0}"/>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New Forms of Community</a:t>
            </a:r>
            <a:endParaRPr lang="en-IN" dirty="0">
              <a:latin typeface="Sanserif"/>
            </a:endParaRPr>
          </a:p>
        </p:txBody>
      </p:sp>
      <p:sp>
        <p:nvSpPr>
          <p:cNvPr id="11" name="Content Placeholder 2">
            <a:extLst>
              <a:ext uri="{FF2B5EF4-FFF2-40B4-BE49-F238E27FC236}">
                <a16:creationId xmlns:a16="http://schemas.microsoft.com/office/drawing/2014/main" id="{7277DF3B-E3F7-474A-A855-6548527C1F04}"/>
              </a:ext>
            </a:extLst>
          </p:cNvPr>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Internet technology also facilitates the formation of virtual communities.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Blogs promote civic engagement and participation.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Social networking sites also create </a:t>
            </a:r>
            <a:r>
              <a:rPr kumimoji="0" lang="en-US" altLang="en-US" sz="2800" b="1" i="0" u="none" strike="noStrike" kern="1200" cap="none" spc="0" normalizeH="0" baseline="0" noProof="0" dirty="0">
                <a:ln>
                  <a:noFill/>
                </a:ln>
                <a:solidFill>
                  <a:prstClr val="black"/>
                </a:solidFill>
                <a:effectLst/>
                <a:uLnTx/>
                <a:uFillTx/>
                <a:latin typeface="Sanserif"/>
                <a:cs typeface="+mn-cs"/>
              </a:rPr>
              <a:t>virtual communities</a:t>
            </a:r>
            <a:r>
              <a:rPr kumimoji="0" lang="en-US" altLang="en-US" sz="2800" b="0" i="0" u="none" strike="noStrike" kern="1200" cap="none" spc="0" normalizeH="0" baseline="0" noProof="0" dirty="0">
                <a:ln>
                  <a:noFill/>
                </a:ln>
                <a:solidFill>
                  <a:prstClr val="black"/>
                </a:solidFill>
                <a:effectLst/>
                <a:uLnTx/>
                <a:uFillTx/>
                <a:latin typeface="Sanserif"/>
                <a:cs typeface="+mn-cs"/>
              </a:rPr>
              <a:t>—online networks of friends, of fans, and groups.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Bringing together geographically separate groups.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Accessible community for the disabled.</a:t>
            </a:r>
          </a:p>
        </p:txBody>
      </p:sp>
      <p:sp>
        <p:nvSpPr>
          <p:cNvPr id="7" name="Slide Number Placeholder 3">
            <a:extLst>
              <a:ext uri="{FF2B5EF4-FFF2-40B4-BE49-F238E27FC236}">
                <a16:creationId xmlns:a16="http://schemas.microsoft.com/office/drawing/2014/main" id="{512A6E6A-A972-46EF-B672-C1A90B1630C8}"/>
              </a:ext>
            </a:extLst>
          </p:cNvPr>
          <p:cNvSpPr>
            <a:spLocks noGrp="1"/>
          </p:cNvSpPr>
          <p:nvPr>
            <p:ph type="sldNum" sz="quarter" idx="10"/>
          </p:nvPr>
        </p:nvSpPr>
        <p:spPr/>
        <p:txBody>
          <a:bodyPr/>
          <a:lstStyle/>
          <a:p>
            <a:fld id="{68151E55-6873-49E2-B8D5-2F265E6F1973}" type="slidenum">
              <a:rPr lang="en-US" smtClean="0">
                <a:latin typeface="Sanserif"/>
              </a:rPr>
              <a:pPr/>
              <a:t>5</a:t>
            </a:fld>
            <a:endParaRPr lang="en-US" dirty="0">
              <a:latin typeface="Sanserif"/>
            </a:endParaRPr>
          </a:p>
        </p:txBody>
      </p:sp>
    </p:spTree>
    <p:extLst>
      <p:ext uri="{BB962C8B-B14F-4D97-AF65-F5344CB8AC3E}">
        <p14:creationId xmlns:p14="http://schemas.microsoft.com/office/powerpoint/2010/main" val="113294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6803DA-FBBF-415C-8D35-DACD8CDBA932}"/>
              </a:ext>
            </a:extLst>
          </p:cNvPr>
          <p:cNvSpPr>
            <a:spLocks noGrp="1"/>
          </p:cNvSpPr>
          <p:nvPr>
            <p:ph type="title"/>
          </p:nvPr>
        </p:nvSpPr>
        <p:spPr>
          <a:xfrm>
            <a:off x="342900" y="198784"/>
            <a:ext cx="8458200" cy="1233888"/>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Technology Now: Changing How Candidates Campaign and Citizens Participate</a:t>
            </a:r>
            <a:endParaRPr lang="en-IN" dirty="0">
              <a:latin typeface="Sanserif"/>
            </a:endParaRPr>
          </a:p>
        </p:txBody>
      </p:sp>
      <p:sp>
        <p:nvSpPr>
          <p:cNvPr id="11" name="Content Placeholder 2">
            <a:extLst>
              <a:ext uri="{FF2B5EF4-FFF2-40B4-BE49-F238E27FC236}">
                <a16:creationId xmlns:a16="http://schemas.microsoft.com/office/drawing/2014/main" id="{61FAC49B-1C24-41DC-A92B-B1990569FE26}"/>
              </a:ext>
            </a:extLst>
          </p:cNvPr>
          <p:cNvSpPr>
            <a:spLocks noGrp="1"/>
          </p:cNvSpPr>
          <p:nvPr>
            <p:ph sz="quarter" idx="20"/>
          </p:nvPr>
        </p:nvSpPr>
        <p:spPr>
          <a:xfrm>
            <a:off x="342900" y="1524000"/>
            <a:ext cx="8283512" cy="48006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Technology has changed how campaigns are run, how we receive information, and how governments provide services.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Presidential campaign of 2008</a:t>
            </a:r>
            <a:r>
              <a:rPr kumimoji="0" lang="en-US" sz="2800" b="0" i="0" u="none" strike="noStrike" kern="1200" cap="none" spc="0" normalizeH="0" baseline="0" noProof="0" dirty="0">
                <a:ln>
                  <a:noFill/>
                </a:ln>
                <a:solidFill>
                  <a:prstClr val="black"/>
                </a:solidFill>
                <a:effectLst/>
                <a:uLnTx/>
                <a:uFillTx/>
                <a:latin typeface="Sanserif"/>
                <a:cs typeface="+mn-cs"/>
              </a:rPr>
              <a:t>—dubbed the Web 2.0 election—was </a:t>
            </a:r>
            <a:r>
              <a:rPr kumimoji="0" lang="en-US" altLang="en-US" sz="2800" b="0" i="0" u="none" strike="noStrike" kern="1200" cap="none" spc="0" normalizeH="0" baseline="0" noProof="0" dirty="0">
                <a:ln>
                  <a:noFill/>
                </a:ln>
                <a:solidFill>
                  <a:prstClr val="black"/>
                </a:solidFill>
                <a:effectLst/>
                <a:uLnTx/>
                <a:uFillTx/>
                <a:latin typeface="Sanserif"/>
                <a:cs typeface="+mn-cs"/>
              </a:rPr>
              <a:t>a watershed event.</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Obama’s campaign relied on social networking sites to familiarize voters—particularly young voters—with his campaign’s message.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Technology is a potential means for citizens to exercise control over their democracy.</a:t>
            </a:r>
          </a:p>
        </p:txBody>
      </p:sp>
      <p:sp>
        <p:nvSpPr>
          <p:cNvPr id="7" name="Slide Number Placeholder 3">
            <a:extLst>
              <a:ext uri="{FF2B5EF4-FFF2-40B4-BE49-F238E27FC236}">
                <a16:creationId xmlns:a16="http://schemas.microsoft.com/office/drawing/2014/main" id="{EBF17046-93D7-4F66-93BE-AFF3FF261C27}"/>
              </a:ext>
            </a:extLst>
          </p:cNvPr>
          <p:cNvSpPr>
            <a:spLocks noGrp="1"/>
          </p:cNvSpPr>
          <p:nvPr>
            <p:ph type="sldNum" sz="quarter" idx="10"/>
          </p:nvPr>
        </p:nvSpPr>
        <p:spPr/>
        <p:txBody>
          <a:bodyPr/>
          <a:lstStyle/>
          <a:p>
            <a:fld id="{68151E55-6873-49E2-B8D5-2F265E6F1973}" type="slidenum">
              <a:rPr lang="en-US" smtClean="0">
                <a:latin typeface="Sanserif"/>
              </a:rPr>
              <a:pPr/>
              <a:t>6</a:t>
            </a:fld>
            <a:endParaRPr lang="en-US" dirty="0">
              <a:latin typeface="Sanserif"/>
            </a:endParaRPr>
          </a:p>
        </p:txBody>
      </p:sp>
    </p:spTree>
    <p:extLst>
      <p:ext uri="{BB962C8B-B14F-4D97-AF65-F5344CB8AC3E}">
        <p14:creationId xmlns:p14="http://schemas.microsoft.com/office/powerpoint/2010/main" val="2142370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FB79717-C3E1-4D5C-AE01-8A7E28BF182C}"/>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Politics on Demand</a:t>
            </a:r>
            <a:endParaRPr lang="en-IN" dirty="0">
              <a:latin typeface="Sanserif"/>
            </a:endParaRPr>
          </a:p>
        </p:txBody>
      </p:sp>
      <p:sp>
        <p:nvSpPr>
          <p:cNvPr id="11" name="Content Placeholder 2">
            <a:extLst>
              <a:ext uri="{FF2B5EF4-FFF2-40B4-BE49-F238E27FC236}">
                <a16:creationId xmlns:a16="http://schemas.microsoft.com/office/drawing/2014/main" id="{058F54BE-008B-4A2E-8321-E86A3AA80371}"/>
              </a:ext>
            </a:extLst>
          </p:cNvPr>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Nightly newscasts now seem quaint, as information is transmitted instantaneously to our cell phones via the Internet.</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News aggregators</a:t>
            </a:r>
            <a:r>
              <a:rPr kumimoji="0" lang="en-US" altLang="en-US" sz="2400" b="0" i="0" u="none" strike="noStrike" kern="1200" cap="none" spc="0" normalizeH="0" baseline="0" noProof="0" dirty="0">
                <a:ln>
                  <a:noFill/>
                </a:ln>
                <a:solidFill>
                  <a:prstClr val="black"/>
                </a:solidFill>
                <a:effectLst/>
                <a:uLnTx/>
                <a:uFillTx/>
                <a:latin typeface="Sanserif"/>
                <a:cs typeface="+mn-cs"/>
              </a:rPr>
              <a:t> compile all the news we want from various outlets, including news headlines, blogs, and podcasts, in one location so we can quickly consume information.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YouTube provides a compelling example of how the evolving Internet has worked to provide on-demand and real-time information.</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Video weblogs, or </a:t>
            </a:r>
            <a:r>
              <a:rPr kumimoji="0" lang="en-US" altLang="en-US" sz="2400" b="1" i="0" u="none" strike="noStrike" kern="1200" cap="none" spc="0" normalizeH="0" baseline="0" noProof="0" dirty="0">
                <a:ln>
                  <a:noFill/>
                </a:ln>
                <a:solidFill>
                  <a:prstClr val="black"/>
                </a:solidFill>
                <a:effectLst/>
                <a:uLnTx/>
                <a:uFillTx/>
                <a:latin typeface="Sanserif"/>
                <a:cs typeface="+mn-cs"/>
              </a:rPr>
              <a:t>vlogs</a:t>
            </a:r>
            <a:r>
              <a:rPr kumimoji="0" lang="en-US" altLang="en-US" sz="2400" b="0" i="0" u="none" strike="noStrike" kern="1200" cap="none" spc="0" normalizeH="0" baseline="0" noProof="0" dirty="0">
                <a:ln>
                  <a:noFill/>
                </a:ln>
                <a:solidFill>
                  <a:prstClr val="black"/>
                </a:solidFill>
                <a:effectLst/>
                <a:uLnTx/>
                <a:uFillTx/>
                <a:latin typeface="Sanserif"/>
                <a:cs typeface="+mn-cs"/>
              </a:rPr>
              <a:t>.</a:t>
            </a:r>
          </a:p>
        </p:txBody>
      </p:sp>
      <p:sp>
        <p:nvSpPr>
          <p:cNvPr id="7" name="Slide Number Placeholder 3">
            <a:extLst>
              <a:ext uri="{FF2B5EF4-FFF2-40B4-BE49-F238E27FC236}">
                <a16:creationId xmlns:a16="http://schemas.microsoft.com/office/drawing/2014/main" id="{58FD2C33-9E5C-4469-A48C-2E5A76DDBBEE}"/>
              </a:ext>
            </a:extLst>
          </p:cNvPr>
          <p:cNvSpPr>
            <a:spLocks noGrp="1"/>
          </p:cNvSpPr>
          <p:nvPr>
            <p:ph type="sldNum" sz="quarter" idx="10"/>
          </p:nvPr>
        </p:nvSpPr>
        <p:spPr/>
        <p:txBody>
          <a:bodyPr/>
          <a:lstStyle/>
          <a:p>
            <a:fld id="{68151E55-6873-49E2-B8D5-2F265E6F1973}" type="slidenum">
              <a:rPr lang="en-US" smtClean="0">
                <a:latin typeface="Sanserif"/>
              </a:rPr>
              <a:pPr/>
              <a:t>7</a:t>
            </a:fld>
            <a:endParaRPr lang="en-US" dirty="0">
              <a:latin typeface="Sanserif"/>
            </a:endParaRPr>
          </a:p>
        </p:txBody>
      </p:sp>
    </p:spTree>
    <p:extLst>
      <p:ext uri="{BB962C8B-B14F-4D97-AF65-F5344CB8AC3E}">
        <p14:creationId xmlns:p14="http://schemas.microsoft.com/office/powerpoint/2010/main" val="276487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BCF4102-4A92-4232-A539-ECCBA10AFD34}"/>
              </a:ext>
            </a:extLst>
          </p:cNvPr>
          <p:cNvSpPr>
            <a:spLocks noGrp="1"/>
          </p:cNvSpPr>
          <p:nvPr>
            <p:ph type="title"/>
          </p:nvPr>
        </p:nvSpPr>
        <p:spPr>
          <a:xfrm>
            <a:off x="1066800" y="228600"/>
            <a:ext cx="6591300" cy="1233888"/>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Technological Tools: Paving the Two-Way Communication Street</a:t>
            </a:r>
            <a:endParaRPr lang="en-IN" dirty="0">
              <a:latin typeface="Sanserif"/>
            </a:endParaRPr>
          </a:p>
        </p:txBody>
      </p:sp>
      <p:sp>
        <p:nvSpPr>
          <p:cNvPr id="11" name="Content Placeholder 2">
            <a:extLst>
              <a:ext uri="{FF2B5EF4-FFF2-40B4-BE49-F238E27FC236}">
                <a16:creationId xmlns:a16="http://schemas.microsoft.com/office/drawing/2014/main" id="{3620682B-468A-4293-8D29-B3AB92462A23}"/>
              </a:ext>
            </a:extLst>
          </p:cNvPr>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Organizations use technology to communicate directly with individuals, and vice versa.</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As </a:t>
            </a:r>
            <a:r>
              <a:rPr kumimoji="0" lang="en-US" altLang="en-US" sz="2400" b="1" i="0" u="none" strike="noStrike" kern="1200" cap="none" spc="0" normalizeH="0" baseline="0" noProof="0" dirty="0">
                <a:ln>
                  <a:noFill/>
                </a:ln>
                <a:solidFill>
                  <a:prstClr val="black"/>
                </a:solidFill>
                <a:effectLst/>
                <a:uLnTx/>
                <a:uFillTx/>
                <a:latin typeface="Sanserif"/>
                <a:cs typeface="+mn-cs"/>
              </a:rPr>
              <a:t>bandwidth</a:t>
            </a:r>
            <a:r>
              <a:rPr kumimoji="0" lang="en-US" altLang="en-US" sz="2400" b="0" i="0" u="none" strike="noStrike" kern="1200" cap="none" spc="0" normalizeH="0" baseline="0" noProof="0" dirty="0">
                <a:ln>
                  <a:noFill/>
                </a:ln>
                <a:solidFill>
                  <a:prstClr val="black"/>
                </a:solidFill>
                <a:effectLst/>
                <a:uLnTx/>
                <a:uFillTx/>
                <a:latin typeface="Sanserif"/>
                <a:cs typeface="+mn-cs"/>
              </a:rPr>
              <a:t>—the amount of data that can travel in a time period—has increased, so has the sophistication of web content.</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Individuals simultaneously consume and produce information in the forms of videos, postings, and websites.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Government leaders and candidates use social networks to communicate with citizens and voters.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New “two-way street” of political communication is the </a:t>
            </a:r>
            <a:r>
              <a:rPr kumimoji="0" lang="en-US" sz="2400" b="1" i="0" u="none" strike="noStrike" kern="1200" cap="none" spc="0" normalizeH="0" baseline="0" noProof="0" dirty="0">
                <a:ln>
                  <a:noFill/>
                </a:ln>
                <a:solidFill>
                  <a:prstClr val="black"/>
                </a:solidFill>
                <a:effectLst/>
                <a:uLnTx/>
                <a:uFillTx/>
                <a:latin typeface="Sanserif"/>
                <a:cs typeface="+mn-cs"/>
              </a:rPr>
              <a:t>blogosphere</a:t>
            </a:r>
            <a:r>
              <a:rPr kumimoji="0" lang="en-US" sz="2400" b="0" i="0" u="none" strike="noStrike" kern="1200" cap="none" spc="0" normalizeH="0" baseline="0" noProof="0" dirty="0">
                <a:ln>
                  <a:noFill/>
                </a:ln>
                <a:solidFill>
                  <a:prstClr val="black"/>
                </a:solidFill>
                <a:effectLst/>
                <a:uLnTx/>
                <a:uFillTx/>
                <a:latin typeface="Sanserif"/>
                <a:cs typeface="+mn-cs"/>
              </a:rPr>
              <a:t>—the community of bloggers.</a:t>
            </a:r>
          </a:p>
        </p:txBody>
      </p:sp>
      <p:sp>
        <p:nvSpPr>
          <p:cNvPr id="7" name="Slide Number Placeholder 3">
            <a:extLst>
              <a:ext uri="{FF2B5EF4-FFF2-40B4-BE49-F238E27FC236}">
                <a16:creationId xmlns:a16="http://schemas.microsoft.com/office/drawing/2014/main" id="{3A70C69D-1F7B-4DB3-B249-4D9E602CF0A9}"/>
              </a:ext>
            </a:extLst>
          </p:cNvPr>
          <p:cNvSpPr>
            <a:spLocks noGrp="1"/>
          </p:cNvSpPr>
          <p:nvPr>
            <p:ph type="sldNum" sz="quarter" idx="10"/>
          </p:nvPr>
        </p:nvSpPr>
        <p:spPr/>
        <p:txBody>
          <a:bodyPr/>
          <a:lstStyle/>
          <a:p>
            <a:fld id="{68151E55-6873-49E2-B8D5-2F265E6F1973}" type="slidenum">
              <a:rPr lang="en-US" smtClean="0">
                <a:latin typeface="Sanserif"/>
              </a:rPr>
              <a:pPr/>
              <a:t>8</a:t>
            </a:fld>
            <a:endParaRPr lang="en-US" dirty="0">
              <a:latin typeface="Sanserif"/>
            </a:endParaRPr>
          </a:p>
        </p:txBody>
      </p:sp>
    </p:spTree>
    <p:extLst>
      <p:ext uri="{BB962C8B-B14F-4D97-AF65-F5344CB8AC3E}">
        <p14:creationId xmlns:p14="http://schemas.microsoft.com/office/powerpoint/2010/main" val="215349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BE03D86-2007-458A-86B7-9211EFCD585D}"/>
              </a:ext>
            </a:extLst>
          </p:cNvPr>
          <p:cNvSpPr>
            <a:spLocks noGrp="1"/>
          </p:cNvSpPr>
          <p:nvPr>
            <p:ph type="title"/>
          </p:nvPr>
        </p:nvSpPr>
        <p:spPr>
          <a:xfrm>
            <a:off x="876300" y="198784"/>
            <a:ext cx="7277100" cy="1233888"/>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New Campaign Strategies and Modes of Political Participation</a:t>
            </a:r>
            <a:endParaRPr lang="en-IN" dirty="0">
              <a:latin typeface="Sanserif"/>
            </a:endParaRPr>
          </a:p>
        </p:txBody>
      </p:sp>
      <p:sp>
        <p:nvSpPr>
          <p:cNvPr id="11" name="Content Placeholder 2">
            <a:extLst>
              <a:ext uri="{FF2B5EF4-FFF2-40B4-BE49-F238E27FC236}">
                <a16:creationId xmlns:a16="http://schemas.microsoft.com/office/drawing/2014/main" id="{B88E8A0B-4A10-4F43-AA90-DA0C43035546}"/>
              </a:ext>
            </a:extLst>
          </p:cNvPr>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Technology has changed the nature of political participation and political campaigns through the introduction of new strategies that give candidates advantages and enable new modes of political participation.</a:t>
            </a:r>
          </a:p>
        </p:txBody>
      </p:sp>
      <p:sp>
        <p:nvSpPr>
          <p:cNvPr id="7" name="Slide Number Placeholder 3">
            <a:extLst>
              <a:ext uri="{FF2B5EF4-FFF2-40B4-BE49-F238E27FC236}">
                <a16:creationId xmlns:a16="http://schemas.microsoft.com/office/drawing/2014/main" id="{AE34E2BE-715F-4EB8-8411-68F2ED71C5FD}"/>
              </a:ext>
            </a:extLst>
          </p:cNvPr>
          <p:cNvSpPr>
            <a:spLocks noGrp="1"/>
          </p:cNvSpPr>
          <p:nvPr>
            <p:ph type="sldNum" sz="quarter" idx="10"/>
          </p:nvPr>
        </p:nvSpPr>
        <p:spPr/>
        <p:txBody>
          <a:bodyPr/>
          <a:lstStyle/>
          <a:p>
            <a:fld id="{68151E55-6873-49E2-B8D5-2F265E6F1973}" type="slidenum">
              <a:rPr lang="en-US" smtClean="0">
                <a:latin typeface="Sanserif"/>
              </a:rPr>
              <a:pPr/>
              <a:t>9</a:t>
            </a:fld>
            <a:endParaRPr lang="en-US" dirty="0">
              <a:latin typeface="Sanserif"/>
            </a:endParaRPr>
          </a:p>
        </p:txBody>
      </p:sp>
    </p:spTree>
    <p:extLst>
      <p:ext uri="{BB962C8B-B14F-4D97-AF65-F5344CB8AC3E}">
        <p14:creationId xmlns:p14="http://schemas.microsoft.com/office/powerpoint/2010/main" val="1444806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SECTOMILLISECCONVERTED" val="1"/>
  <p:tag name="MMPROD_UIDATA" val="&lt;database version=&quot;6.0&quot;&gt;&lt;object type=&quot;1&quot; unique_id=&quot;10001&quot;&gt;&lt;object type=&quot;8&quot; unique_id=&quot;10125&quot;&gt;&lt;/object&gt;&lt;object type=&quot;2&quot; unique_id=&quot;10126&quot;&gt;&lt;object type=&quot;3&quot; unique_id=&quot;10127&quot;&gt;&lt;property id=&quot;20148&quot; value=&quot;5&quot;/&gt;&lt;property id=&quot;20300&quot; value=&quot;Slide 1 - &amp;quot;Chapter 3: Federalism&amp;quot;&quot;/&gt;&lt;property id=&quot;20307&quot; value=&quot;269&quot;/&gt;&lt;/object&gt;&lt;object type=&quot;3&quot; unique_id=&quot;10128&quot;&gt;&lt;property id=&quot;20148&quot; value=&quot;5&quot;/&gt;&lt;property id=&quot;20300&quot; value=&quot;Slide 2 - &amp;quot;Federalism&amp;quot;&quot;/&gt;&lt;property id=&quot;20307&quot; value=&quot;270&quot;/&gt;&lt;/object&gt;&lt;object type=&quot;3&quot; unique_id=&quot;10129&quot;&gt;&lt;property id=&quot;20148&quot; value=&quot;5&quot;/&gt;&lt;property id=&quot;20300&quot; value=&quot;Slide 9 - &amp;quot;Federalism&amp;quot;&quot;/&gt;&lt;property id=&quot;20307&quot; value=&quot;298&quot;/&gt;&lt;/object&gt;&lt;object type=&quot;3&quot; unique_id=&quot;10130&quot;&gt;&lt;property id=&quot;20148&quot; value=&quot;5&quot;/&gt;&lt;property id=&quot;20300&quot; value=&quot;Slide 10 - &amp;quot;Federalism&amp;quot;&quot;/&gt;&lt;property id=&quot;20307&quot; value=&quot;299&quot;/&gt;&lt;/object&gt;&lt;object type=&quot;3&quot; unique_id=&quot;10133&quot;&gt;&lt;property id=&quot;20148&quot; value=&quot;5&quot;/&gt;&lt;property id=&quot;20300&quot; value=&quot;Slide 11 - &amp;quot;Constitutional Distribution &amp;#x0D;&amp;#x0A;of Authority&amp;quot;&quot;/&gt;&lt;property id=&quot;20307&quot; value=&quot;271&quot;/&gt;&lt;/object&gt;&lt;object type=&quot;3&quot; unique_id=&quot;10138&quot;&gt;&lt;property id=&quot;20148&quot; value=&quot;5&quot;/&gt;&lt;property id=&quot;20300&quot; value=&quot;Slide 20 - &amp;quot;The Supreme Court’s Interpretation of the Constitution’s Distribution of Authority&amp;quot;&quot;/&gt;&lt;property id=&quot;20307&quot; value=&quot;288&quot;/&gt;&lt;/object&gt;&lt;object type=&quot;3&quot; unique_id=&quot;10140&quot;&gt;&lt;property id=&quot;20148&quot; value=&quot;5&quot;/&gt;&lt;property id=&quot;20300&quot; value=&quot;Slide 26 - &amp;quot;Evolution of the Federal System&amp;quot;&quot;/&gt;&lt;property id=&quot;20307&quot; value=&quot;295&quot;/&gt;&lt;/object&gt;&lt;object type=&quot;3&quot; unique_id=&quot;10141&quot;&gt;&lt;property id=&quot;20148&quot; value=&quot;5&quot;/&gt;&lt;property id=&quot;20300&quot; value=&quot;Slide 31 - &amp;quot;Federalism&amp;quot;&quot;/&gt;&lt;property id=&quot;20307&quot; value=&quot;300&quot;/&gt;&lt;/object&gt;&lt;object type=&quot;3&quot; unique_id=&quot;10142&quot;&gt;&lt;property id=&quot;20148&quot; value=&quot;5&quot;/&gt;&lt;property id=&quot;20300&quot; value=&quot;Slide 32 - &amp;quot;Constitutional Amendments and the Evolution of Federalism&amp;quot;&quot;/&gt;&lt;property id=&quot;20307&quot; value=&quot;272&quot;/&gt;&lt;/object&gt;&lt;object type=&quot;3&quot; unique_id=&quot;10143&quot;&gt;&lt;property id=&quot;20148&quot; value=&quot;5&quot;/&gt;&lt;property id=&quot;20300&quot; value=&quot;Slide 35 - &amp;quot;Further Evolutionary Landmarks: &amp;#x0D;&amp;#x0A;Grants-in-Aid&amp;quot;&quot;/&gt;&lt;property id=&quot;20307&quot; value=&quot;289&quot;/&gt;&lt;/object&gt;&lt;object type=&quot;3&quot; unique_id=&quot;10145&quot;&gt;&lt;property id=&quot;20148&quot; value=&quot;5&quot;/&gt;&lt;property id=&quot;20300&quot; value=&quot;Slide 3 - &amp;quot;Unitary System&amp;quot;&quot;/&gt;&lt;property id=&quot;20307&quot; value=&quot;301&quot;/&gt;&lt;/object&gt;&lt;object type=&quot;3&quot; unique_id=&quot;10146&quot;&gt;&lt;property id=&quot;20148&quot; value=&quot;5&quot;/&gt;&lt;property id=&quot;20300&quot; value=&quot;Slide 4 - &amp;quot;&amp;#x0D;&amp;#x0A;Confederal System&amp;#x0D;&amp;#x0A;&amp;quot;&quot;/&gt;&lt;property id=&quot;20307&quot; value=&quot;302&quot;/&gt;&lt;/object&gt;&lt;object type=&quot;3&quot; unique_id=&quot;10147&quot;&gt;&lt;property id=&quot;20148&quot; value=&quot;5&quot;/&gt;&lt;property id=&quot;20300&quot; value=&quot;Slide 5 - &amp;quot;&amp;#x0D;&amp;#x0A;Federal System&amp;#x0D;&amp;#x0A;&amp;quot;&quot;/&gt;&lt;property id=&quot;20307&quot; value=&quot;303&quot;/&gt;&lt;/object&gt;&lt;object type=&quot;3&quot; unique_id=&quot;10148&quot;&gt;&lt;property id=&quot;20148&quot; value=&quot;5&quot;/&gt;&lt;property id=&quot;20300&quot; value=&quot;Slide 7 - &amp;quot;What a Federal System Means for Citizens&amp;quot;&quot;/&gt;&lt;property id=&quot;20307&quot; value=&quot;304&quot;/&gt;&lt;/object&gt;&lt;object type=&quot;3&quot; unique_id=&quot;10149&quot;&gt;&lt;property id=&quot;20148&quot; value=&quot;5&quot;/&gt;&lt;property id=&quot;20300&quot; value=&quot;Slide 12 - &amp;quot;&amp;#x0D;&amp;#x0A;Concurrent Sovereign Authority&amp;#x0D;&amp;#x0A;&amp;quot;&quot;/&gt;&lt;property id=&quot;20307&quot; value=&quot;305&quot;/&gt;&lt;/object&gt;&lt;object type=&quot;3&quot; unique_id=&quot;10150&quot;&gt;&lt;property id=&quot;20148&quot; value=&quot;5&quot;/&gt;&lt;property id=&quot;20300&quot; value=&quot;Slide 14 - &amp;quot;&amp;#x0D;&amp;#x0A;National Sovereignty&amp;#x0D;&amp;#x0A;&amp;quot;&quot;/&gt;&lt;property id=&quot;20307&quot; value=&quot;307&quot;/&gt;&lt;/object&gt;&lt;object type=&quot;3&quot; unique_id=&quot;10151&quot;&gt;&lt;property id=&quot;20148&quot; value=&quot;5&quot;/&gt;&lt;property id=&quot;20300&quot; value=&quot;Slide 16 - &amp;quot;&amp;#x0D;&amp;#x0A;The Supremacy Clause&amp;#x0D;&amp;#x0A;&amp;quot;&quot;/&gt;&lt;property id=&quot;20307&quot; value=&quot;306&quot;/&gt;&lt;/object&gt;&lt;object type=&quot;3&quot; unique_id=&quot;10152&quot;&gt;&lt;property id=&quot;20148&quot; value=&quot;5&quot;/&gt;&lt;property id=&quot;20300&quot; value=&quot;Slide 17 - &amp;quot;&amp;#x0D;&amp;#x0A;National Treaties &amp;#x0D;&amp;#x0A;with Indian Nations&amp;#x0D;&amp;#x0A;&amp;quot;&quot;/&gt;&lt;property id=&quot;20307&quot; value=&quot;308&quot;/&gt;&lt;/object&gt;&lt;object type=&quot;3&quot; unique_id=&quot;10153&quot;&gt;&lt;property id=&quot;20148&quot; value=&quot;5&quot;/&gt;&lt;property id=&quot;20300&quot; value=&quot;Slide 18 - &amp;quot;&amp;#x0D;&amp;#x0A;State Sovereignty&amp;#x0D;&amp;#x0A;&amp;quot;&quot;/&gt;&lt;property id=&quot;20307&quot; value=&quot;309&quot;/&gt;&lt;/object&gt;&lt;object type=&quot;3&quot; unique_id=&quot;10154&quot;&gt;&lt;property id=&quot;20148&quot; value=&quot;5&quot;/&gt;&lt;property id=&quot;20300&quot; value=&quot;Slide 21 - &amp;quot;&amp;#x0D;&amp;#x0A;The Power to &amp;#x0D;&amp;#x0A;Regulate Commerce&amp;#x0D;&amp;#x0A;&amp;quot;&quot;/&gt;&lt;property id=&quot;20307&quot; value=&quot;311&quot;/&gt;&lt;/object&gt;&lt;object type=&quot;3&quot; unique_id=&quot;10155&quot;&gt;&lt;property id=&quot;20148&quot; value=&quot;5&quot;/&gt;&lt;property id=&quot;20300&quot; value=&quot;Slide 22 - &amp;quot;&amp;#x0D;&amp;#x0A;The Power to Provide for the General Welfare&amp;#x0D;&amp;#x0A;&amp;quot;&quot;/&gt;&lt;property id=&quot;20307&quot; value=&quot;310&quot;/&gt;&lt;/object&gt;&lt;object type=&quot;3&quot; unique_id=&quot;10156&quot;&gt;&lt;property id=&quot;20148&quot; value=&quot;5&quot;/&gt;&lt;property id=&quot;20300&quot; value=&quot;Slide 24 - &amp;quot;&amp;#x0D;&amp;#x0A;State-to-State Obligations: Horizontal Federalism&amp;#x0D;&amp;#x0A;&amp;quot;&quot;/&gt;&lt;property id=&quot;20307&quot; value=&quot;312&quot;/&gt;&lt;/object&gt;&lt;object type=&quot;3&quot; unique_id=&quot;10157&quot;&gt;&lt;property id=&quot;20148&quot; value=&quot;5&quot;/&gt;&lt;property id=&quot;20300&quot; value=&quot;Slide 25 - &amp;quot;&amp;#x0D;&amp;#x0A;Judicial Federalism&amp;#x0D;&amp;#x0A;&amp;quot;&quot;/&gt;&lt;property id=&quot;20307&quot; value=&quot;313&quot;/&gt;&lt;/object&gt;&lt;object type=&quot;3&quot; unique_id=&quot;10158&quot;&gt;&lt;property id=&quot;20148&quot; value=&quot;5&quot;/&gt;&lt;property id=&quot;20300&quot; value=&quot;Slide 27 - &amp;quot;&amp;#x0D;&amp;#x0A;Dual Federalism&amp;#x0D;&amp;#x0A;&amp;quot;&quot;/&gt;&lt;property id=&quot;20307&quot; value=&quot;314&quot;/&gt;&lt;/object&gt;&lt;object type=&quot;3&quot; unique_id=&quot;10159&quot;&gt;&lt;property id=&quot;20148&quot; value=&quot;5&quot;/&gt;&lt;property id=&quot;20300&quot; value=&quot;Slide 28 - &amp;quot;&amp;#x0D;&amp;#x0A;Cooperative Federalism&amp;#x0D;&amp;#x0A;&amp;quot;&quot;/&gt;&lt;property id=&quot;20307&quot; value=&quot;315&quot;/&gt;&lt;/object&gt;&lt;object type=&quot;3&quot; unique_id=&quot;10160&quot;&gt;&lt;property id=&quot;20148&quot; value=&quot;5&quot;/&gt;&lt;property id=&quot;20300&quot; value=&quot;Slide 29 - &amp;quot;&amp;#x0D;&amp;#x0A;Centralized Federalism&amp;#x0D;&amp;#x0A;&amp;quot;&quot;/&gt;&lt;property id=&quot;20307&quot; value=&quot;316&quot;/&gt;&lt;/object&gt;&lt;object type=&quot;3&quot; unique_id=&quot;10161&quot;&gt;&lt;property id=&quot;20148&quot; value=&quot;5&quot;/&gt;&lt;property id=&quot;20300&quot; value=&quot;Slide 30 - &amp;quot;&amp;#x0D;&amp;#x0A;Conflicted Federalism&amp;#x0D;&amp;#x0A;&amp;quot;&quot;/&gt;&lt;property id=&quot;20307&quot; value=&quot;317&quot;/&gt;&lt;/object&gt;&lt;object type=&quot;3&quot; unique_id=&quot;10162&quot;&gt;&lt;property id=&quot;20148&quot; value=&quot;5&quot;/&gt;&lt;property id=&quot;20300&quot; value=&quot;Slide 36 - &amp;quot;&amp;#x0D;&amp;#x0A;Categorical Grants&amp;#x0D;&amp;#x0A;&amp;quot;&quot;/&gt;&lt;property id=&quot;20307&quot; value=&quot;319&quot;/&gt;&lt;/object&gt;&lt;object type=&quot;3&quot; unique_id=&quot;10163&quot;&gt;&lt;property id=&quot;20148&quot; value=&quot;5&quot;/&gt;&lt;property id=&quot;20300&quot; value=&quot;Slide 37 - &amp;quot;&amp;#x0D;&amp;#x0A;Block Grants&amp;#x0D;&amp;#x0A;&amp;quot;&quot;/&gt;&lt;property id=&quot;20307&quot; value=&quot;318&quot;/&gt;&lt;/object&gt;&lt;object type=&quot;3&quot; unique_id=&quot;10165&quot;&gt;&lt;property id=&quot;20148&quot; value=&quot;5&quot;/&gt;&lt;property id=&quot;20300&quot; value=&quot;Slide 39 - &amp;quot;&amp;#x0D;&amp;#x0A;Preemption&amp;#x0D;&amp;#x0A;&amp;quot;&quot;/&gt;&lt;property id=&quot;20307&quot; value=&quot;320&quot;/&gt;&lt;/object&gt;&lt;object type=&quot;3&quot; unique_id=&quot;10166&quot;&gt;&lt;property id=&quot;20148&quot; value=&quot;5&quot;/&gt;&lt;property id=&quot;20300&quot; value=&quot;Slide 38 - &amp;quot;Mandates&amp;quot;&quot;/&gt;&lt;property id=&quot;20307&quot; value=&quot;322&quot;/&gt;&lt;/object&gt;&lt;object type=&quot;3&quot; unique_id=&quot;10168&quot;&gt;&lt;property id=&quot;20148&quot; value=&quot;5&quot;/&gt;&lt;property id=&quot;20300&quot; value=&quot;Slide 41 - &amp;quot;Today’s Federalism&amp;quot;&quot;/&gt;&lt;property id=&quot;20307&quot; value=&quot;324&quot;/&gt;&lt;/object&gt;&lt;object type=&quot;3&quot; unique_id=&quot;10461&quot;&gt;&lt;property id=&quot;20148&quot; value=&quot;5&quot;/&gt;&lt;property id=&quot;20300&quot; value=&quot;Slide 6&quot;/&gt;&lt;property id=&quot;20307&quot; value=&quot;325&quot;/&gt;&lt;/object&gt;&lt;object type=&quot;3&quot; unique_id=&quot;10462&quot;&gt;&lt;property id=&quot;20148&quot; value=&quot;5&quot;/&gt;&lt;property id=&quot;20300&quot; value=&quot;Slide 8&quot;/&gt;&lt;property id=&quot;20307&quot; value=&quot;326&quot;/&gt;&lt;/object&gt;&lt;object type=&quot;3&quot; unique_id=&quot;10463&quot;&gt;&lt;property id=&quot;20148&quot; value=&quot;5&quot;/&gt;&lt;property id=&quot;20300&quot; value=&quot;Slide 13&quot;/&gt;&lt;property id=&quot;20307&quot; value=&quot;327&quot;/&gt;&lt;/object&gt;&lt;object type=&quot;3&quot; unique_id=&quot;10464&quot;&gt;&lt;property id=&quot;20148&quot; value=&quot;5&quot;/&gt;&lt;property id=&quot;20300&quot; value=&quot;Slide 15&quot;/&gt;&lt;property id=&quot;20307&quot; value=&quot;328&quot;/&gt;&lt;/object&gt;&lt;object type=&quot;3&quot; unique_id=&quot;10465&quot;&gt;&lt;property id=&quot;20148&quot; value=&quot;5&quot;/&gt;&lt;property id=&quot;20300&quot; value=&quot;Slide 19&quot;/&gt;&lt;property id=&quot;20307&quot; value=&quot;329&quot;/&gt;&lt;/object&gt;&lt;object type=&quot;3&quot; unique_id=&quot;10466&quot;&gt;&lt;property id=&quot;20148&quot; value=&quot;5&quot;/&gt;&lt;property id=&quot;20300&quot; value=&quot;Slide 23&quot;/&gt;&lt;property id=&quot;20307&quot; value=&quot;330&quot;/&gt;&lt;/object&gt;&lt;object type=&quot;3&quot; unique_id=&quot;10467&quot;&gt;&lt;property id=&quot;20148&quot; value=&quot;5&quot;/&gt;&lt;property id=&quot;20300&quot; value=&quot;Slide 33 - &amp;quot;Constitutional Amendments and the Evolution of Federalism&amp;quot;&quot;/&gt;&lt;property id=&quot;20307&quot; value=&quot;331&quot;/&gt;&lt;/object&gt;&lt;object type=&quot;3&quot; unique_id=&quot;10468&quot;&gt;&lt;property id=&quot;20148&quot; value=&quot;5&quot;/&gt;&lt;property id=&quot;20300&quot; value=&quot;Slide 34 - &amp;quot;Federal Grants-in-Aid to State and Local Governments (in millions of dollars)&amp;quot;&quot;/&gt;&lt;property id=&quot;20307&quot; value=&quot;332&quot;/&gt;&lt;/object&gt;&lt;object type=&quot;3&quot; unique_id=&quot;10469&quot;&gt;&lt;property id=&quot;20148&quot; value=&quot;5&quot;/&gt;&lt;property id=&quot;20300&quot; value=&quot;Slide 40 - &amp;quot;&amp;#x0D;&amp;#x0A;Preemption&amp;#x0D;&amp;#x0A;&amp;quot;&quot;/&gt;&lt;property id=&quot;20307&quot; value=&quot;333&quot;/&gt;&lt;/object&gt;&lt;/object&gt;&lt;/object&gt;&lt;/database&gt;"/>
</p:tagLst>
</file>

<file path=ppt/theme/theme1.xml><?xml version="1.0" encoding="utf-8"?>
<a:theme xmlns:a="http://schemas.openxmlformats.org/drawingml/2006/main" name="harrison6e_title and end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6_Modified_MHHE_Accessible" id="{E82C14FF-4BDE-4F64-9A68-F6EDA5AFB1BB}" vid="{F737F535-3048-4356-99AF-2805CA228E6B}"/>
    </a:ext>
  </a:extLst>
</a:theme>
</file>

<file path=ppt/theme/theme2.xml><?xml version="1.0" encoding="utf-8"?>
<a:theme xmlns:a="http://schemas.openxmlformats.org/drawingml/2006/main" name="harrison6e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5.xml><?xml version="1.0" encoding="utf-8"?>
<a:theme xmlns:a="http://schemas.openxmlformats.org/drawingml/2006/main" name="CONTENT PLACEHOLD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6.xml><?xml version="1.0" encoding="utf-8"?>
<a:theme xmlns:a="http://schemas.openxmlformats.org/drawingml/2006/main" name="CHAPTER CLOSING">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7.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8.xml><?xml version="1.0" encoding="utf-8"?>
<a:theme xmlns:a="http://schemas.openxmlformats.org/drawingml/2006/main" name="APPENDIX CONTENT">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2016_HarrisonADNtx5</Template>
  <TotalTime>6242</TotalTime>
  <Words>2463</Words>
  <Application>Microsoft Office PowerPoint</Application>
  <PresentationFormat>On-screen Show (4:3)</PresentationFormat>
  <Paragraphs>253</Paragraphs>
  <Slides>36</Slides>
  <Notes>1</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36</vt:i4>
      </vt:variant>
    </vt:vector>
  </HeadingPairs>
  <TitlesOfParts>
    <vt:vector size="50" baseType="lpstr">
      <vt:lpstr>Arial</vt:lpstr>
      <vt:lpstr>Calibri</vt:lpstr>
      <vt:lpstr>Calibri (Body)</vt:lpstr>
      <vt:lpstr>Sansarif</vt:lpstr>
      <vt:lpstr>Sanserif</vt:lpstr>
      <vt:lpstr>Times New Roman</vt:lpstr>
      <vt:lpstr>harrison6e_title and end slides</vt:lpstr>
      <vt:lpstr>harrison6e_appendix</vt:lpstr>
      <vt:lpstr>Red bar footer BODY/MAIN CONTENT</vt:lpstr>
      <vt:lpstr>1_Title Slides Master</vt:lpstr>
      <vt:lpstr>CONTENT PLACEHOLDER</vt:lpstr>
      <vt:lpstr>CHAPTER CLOSING</vt:lpstr>
      <vt:lpstr>1_DividerSlideMaster</vt:lpstr>
      <vt:lpstr>APPENDIX CONTENT</vt:lpstr>
      <vt:lpstr>Chapter 11</vt:lpstr>
      <vt:lpstr>The Modern Technological Revolution: The Internet and Cellular Technology</vt:lpstr>
      <vt:lpstr>Who Uses the Internet?</vt:lpstr>
      <vt:lpstr>Table 11.1 Who Uses the Internet?</vt:lpstr>
      <vt:lpstr>New Forms of Community</vt:lpstr>
      <vt:lpstr>Technology Now: Changing How Candidates Campaign and Citizens Participate</vt:lpstr>
      <vt:lpstr>Politics on Demand</vt:lpstr>
      <vt:lpstr>Technological Tools: Paving the Two-Way Communication Street</vt:lpstr>
      <vt:lpstr>New Campaign Strategies and Modes of Political Participation</vt:lpstr>
      <vt:lpstr>E-Campaigning 1</vt:lpstr>
      <vt:lpstr>E-Campaigning 2</vt:lpstr>
      <vt:lpstr>Big Data and Microtargeting</vt:lpstr>
      <vt:lpstr>Digital Campaigns </vt:lpstr>
      <vt:lpstr>Macro-Protesting</vt:lpstr>
      <vt:lpstr>E-Mobilization</vt:lpstr>
      <vt:lpstr>Hacktivism</vt:lpstr>
      <vt:lpstr>Technology Now: Revolutionizing How Governments Work 1</vt:lpstr>
      <vt:lpstr>Technology Now: Revolutionizing How Governments Work 2</vt:lpstr>
      <vt:lpstr>What Is the Impact of Technology on Political Life?</vt:lpstr>
      <vt:lpstr>Technology Is a Powerful Tool For Protestors and Activists</vt:lpstr>
      <vt:lpstr>Technology Increases the Amount of Information Available</vt:lpstr>
      <vt:lpstr>What’s Next: How Technology Will Continue to Transform the Political Landscape</vt:lpstr>
      <vt:lpstr>The Downside of Technology in Politics</vt:lpstr>
      <vt:lpstr>Election Infiltration</vt:lpstr>
      <vt:lpstr>Cyber Threats</vt:lpstr>
      <vt:lpstr>Domestic Surveillance, Data Breaches,  and Other Privacy Issues</vt:lpstr>
      <vt:lpstr>Fake News and the Issue of Accuracy</vt:lpstr>
      <vt:lpstr>A Tool for Terrorists: Recruiting, Communicating, Operationalizing</vt:lpstr>
      <vt:lpstr>Fomenting Polarized Partisanship and Extremism</vt:lpstr>
      <vt:lpstr>The Dominance of “Big Tech”</vt:lpstr>
      <vt:lpstr>The Internet and Free Speech</vt:lpstr>
      <vt:lpstr>Regulation of the Internet: Is It Necessary? 1</vt:lpstr>
      <vt:lpstr>Regulation of the Internet: Is It Necessary? 2</vt:lpstr>
      <vt:lpstr>Review 1</vt:lpstr>
      <vt:lpstr>Review 2</vt:lpstr>
      <vt:lpstr>End of Main Content</vt:lpstr>
    </vt:vector>
  </TitlesOfParts>
  <Company>McGraw-Hill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Politics and Technology</dc:title>
  <dc:subject>American Democracy Now, 7e</dc:subject>
  <dc:creator>Brigid Callahan Harrison, Jean Wahl Harris, Michelle D. Deardorff</dc:creator>
  <cp:lastModifiedBy>Herrick, Rebekah</cp:lastModifiedBy>
  <cp:revision>558</cp:revision>
  <dcterms:created xsi:type="dcterms:W3CDTF">2008-10-22T16:53:51Z</dcterms:created>
  <dcterms:modified xsi:type="dcterms:W3CDTF">2022-05-16T01:49:36Z</dcterms:modified>
</cp:coreProperties>
</file>