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69"/>
  </p:notesMasterIdLst>
  <p:sldIdLst>
    <p:sldId id="429" r:id="rId9"/>
    <p:sldId id="359" r:id="rId10"/>
    <p:sldId id="360" r:id="rId11"/>
    <p:sldId id="361" r:id="rId12"/>
    <p:sldId id="362" r:id="rId13"/>
    <p:sldId id="364" r:id="rId14"/>
    <p:sldId id="365" r:id="rId15"/>
    <p:sldId id="366" r:id="rId16"/>
    <p:sldId id="406" r:id="rId17"/>
    <p:sldId id="407" r:id="rId18"/>
    <p:sldId id="431" r:id="rId19"/>
    <p:sldId id="368" r:id="rId20"/>
    <p:sldId id="370" r:id="rId21"/>
    <p:sldId id="371" r:id="rId22"/>
    <p:sldId id="372" r:id="rId23"/>
    <p:sldId id="374" r:id="rId24"/>
    <p:sldId id="375" r:id="rId25"/>
    <p:sldId id="376" r:id="rId26"/>
    <p:sldId id="377" r:id="rId27"/>
    <p:sldId id="378" r:id="rId28"/>
    <p:sldId id="379" r:id="rId29"/>
    <p:sldId id="409" r:id="rId30"/>
    <p:sldId id="432" r:id="rId31"/>
    <p:sldId id="382" r:id="rId32"/>
    <p:sldId id="430" r:id="rId33"/>
    <p:sldId id="383" r:id="rId34"/>
    <p:sldId id="384" r:id="rId35"/>
    <p:sldId id="385" r:id="rId36"/>
    <p:sldId id="386" r:id="rId37"/>
    <p:sldId id="387" r:id="rId38"/>
    <p:sldId id="389" r:id="rId39"/>
    <p:sldId id="391" r:id="rId40"/>
    <p:sldId id="393" r:id="rId41"/>
    <p:sldId id="392" r:id="rId42"/>
    <p:sldId id="394" r:id="rId43"/>
    <p:sldId id="395" r:id="rId44"/>
    <p:sldId id="396" r:id="rId45"/>
    <p:sldId id="410" r:id="rId46"/>
    <p:sldId id="411" r:id="rId47"/>
    <p:sldId id="412" r:id="rId48"/>
    <p:sldId id="397" r:id="rId49"/>
    <p:sldId id="421" r:id="rId50"/>
    <p:sldId id="422" r:id="rId51"/>
    <p:sldId id="416" r:id="rId52"/>
    <p:sldId id="417" r:id="rId53"/>
    <p:sldId id="418" r:id="rId54"/>
    <p:sldId id="419" r:id="rId55"/>
    <p:sldId id="420" r:id="rId56"/>
    <p:sldId id="388" r:id="rId57"/>
    <p:sldId id="423" r:id="rId58"/>
    <p:sldId id="424" r:id="rId59"/>
    <p:sldId id="425" r:id="rId60"/>
    <p:sldId id="398" r:id="rId61"/>
    <p:sldId id="426" r:id="rId62"/>
    <p:sldId id="404" r:id="rId63"/>
    <p:sldId id="400" r:id="rId64"/>
    <p:sldId id="401" r:id="rId65"/>
    <p:sldId id="402" r:id="rId66"/>
    <p:sldId id="403" r:id="rId67"/>
    <p:sldId id="427" r:id="rId68"/>
  </p:sldIdLst>
  <p:sldSz cx="9144000" cy="6858000" type="screen4x3"/>
  <p:notesSz cx="6858000" cy="9144000"/>
  <p:custDataLst>
    <p:tags r:id="rId7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29"/>
            <p14:sldId id="359"/>
            <p14:sldId id="360"/>
            <p14:sldId id="361"/>
            <p14:sldId id="362"/>
            <p14:sldId id="364"/>
            <p14:sldId id="365"/>
            <p14:sldId id="366"/>
            <p14:sldId id="406"/>
            <p14:sldId id="407"/>
            <p14:sldId id="431"/>
            <p14:sldId id="368"/>
            <p14:sldId id="370"/>
            <p14:sldId id="371"/>
            <p14:sldId id="372"/>
            <p14:sldId id="374"/>
            <p14:sldId id="375"/>
            <p14:sldId id="376"/>
            <p14:sldId id="377"/>
            <p14:sldId id="378"/>
            <p14:sldId id="379"/>
            <p14:sldId id="409"/>
            <p14:sldId id="432"/>
            <p14:sldId id="382"/>
            <p14:sldId id="430"/>
            <p14:sldId id="383"/>
            <p14:sldId id="384"/>
            <p14:sldId id="385"/>
            <p14:sldId id="386"/>
            <p14:sldId id="387"/>
            <p14:sldId id="389"/>
            <p14:sldId id="391"/>
            <p14:sldId id="393"/>
            <p14:sldId id="392"/>
            <p14:sldId id="394"/>
            <p14:sldId id="395"/>
            <p14:sldId id="396"/>
            <p14:sldId id="410"/>
            <p14:sldId id="411"/>
            <p14:sldId id="412"/>
            <p14:sldId id="397"/>
            <p14:sldId id="421"/>
            <p14:sldId id="422"/>
            <p14:sldId id="416"/>
            <p14:sldId id="417"/>
            <p14:sldId id="418"/>
            <p14:sldId id="419"/>
            <p14:sldId id="420"/>
            <p14:sldId id="388"/>
            <p14:sldId id="423"/>
            <p14:sldId id="424"/>
            <p14:sldId id="425"/>
            <p14:sldId id="398"/>
            <p14:sldId id="426"/>
            <p14:sldId id="404"/>
          </p14:sldIdLst>
        </p14:section>
        <p14:section name="Appendix: Image Descriptions for Unsighted Students" id="{C6356D41-9F20-4F04-8B17-FABF7781F88E}">
          <p14:sldIdLst>
            <p14:sldId id="400"/>
            <p14:sldId id="401"/>
            <p14:sldId id="402"/>
            <p14:sldId id="403"/>
            <p14:sldId id="42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6"/>
    <a:srgbClr val="8AC8CD"/>
    <a:srgbClr val="B40000"/>
    <a:srgbClr val="AF0000"/>
    <a:srgbClr val="FFE9B5"/>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415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7.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4791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6</a:t>
            </a:fld>
            <a:endParaRPr lang="en-US" dirty="0"/>
          </a:p>
        </p:txBody>
      </p:sp>
    </p:spTree>
    <p:extLst>
      <p:ext uri="{BB962C8B-B14F-4D97-AF65-F5344CB8AC3E}">
        <p14:creationId xmlns:p14="http://schemas.microsoft.com/office/powerpoint/2010/main" val="265995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9</a:t>
            </a:fld>
            <a:endParaRPr lang="en-US" dirty="0"/>
          </a:p>
        </p:txBody>
      </p:sp>
    </p:spTree>
    <p:extLst>
      <p:ext uri="{BB962C8B-B14F-4D97-AF65-F5344CB8AC3E}">
        <p14:creationId xmlns:p14="http://schemas.microsoft.com/office/powerpoint/2010/main" val="346142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30</a:t>
            </a:fld>
            <a:endParaRPr lang="en-US" dirty="0"/>
          </a:p>
        </p:txBody>
      </p:sp>
    </p:spTree>
    <p:extLst>
      <p:ext uri="{BB962C8B-B14F-4D97-AF65-F5344CB8AC3E}">
        <p14:creationId xmlns:p14="http://schemas.microsoft.com/office/powerpoint/2010/main" val="326702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31</a:t>
            </a:fld>
            <a:endParaRPr lang="en-US" dirty="0"/>
          </a:p>
        </p:txBody>
      </p:sp>
    </p:spTree>
    <p:extLst>
      <p:ext uri="{BB962C8B-B14F-4D97-AF65-F5344CB8AC3E}">
        <p14:creationId xmlns:p14="http://schemas.microsoft.com/office/powerpoint/2010/main" val="254694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33</a:t>
            </a:fld>
            <a:endParaRPr lang="en-US" dirty="0"/>
          </a:p>
        </p:txBody>
      </p:sp>
    </p:spTree>
    <p:extLst>
      <p:ext uri="{BB962C8B-B14F-4D97-AF65-F5344CB8AC3E}">
        <p14:creationId xmlns:p14="http://schemas.microsoft.com/office/powerpoint/2010/main" val="701702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BE7034D0-71EA-49F8-9346-10575EDB92F1}"/>
              </a:ext>
            </a:extLst>
          </p:cNvPr>
          <p:cNvSpPr>
            <a:spLocks noGrp="1"/>
          </p:cNvSpPr>
          <p:nvPr>
            <p:ph type="body" sz="quarter" idx="11" hasCustomPrompt="1"/>
          </p:nvPr>
        </p:nvSpPr>
        <p:spPr>
          <a:xfrm>
            <a:off x="0" y="6437313"/>
            <a:ext cx="9144000" cy="420687"/>
          </a:xfrm>
          <a:prstGeom prst="rect">
            <a:avLst/>
          </a:prstGeom>
        </p:spPr>
        <p:txBody>
          <a:bodyPr/>
          <a:lstStyle>
            <a:lvl1pPr algn="ctr">
              <a:defRPr sz="800">
                <a:latin typeface="Sanserif"/>
              </a:defRPr>
            </a:lvl1pPr>
          </a:lstStyle>
          <a:p>
            <a:pPr lvl="0"/>
            <a:r>
              <a:rPr lang="en-US" dirty="0"/>
              <a:t>Footer</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1">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5" name="Text Placeholder 4">
            <a:extLst>
              <a:ext uri="{FF2B5EF4-FFF2-40B4-BE49-F238E27FC236}">
                <a16:creationId xmlns:a16="http://schemas.microsoft.com/office/drawing/2014/main" id="{91CC6C23-7BB2-460D-AA22-5282ADBE1981}"/>
              </a:ext>
            </a:extLst>
          </p:cNvPr>
          <p:cNvSpPr>
            <a:spLocks noGrp="1"/>
          </p:cNvSpPr>
          <p:nvPr>
            <p:ph type="body" sz="quarter" idx="10" hasCustomPrompt="1"/>
          </p:nvPr>
        </p:nvSpPr>
        <p:spPr>
          <a:xfrm>
            <a:off x="76200" y="6477000"/>
            <a:ext cx="9067800" cy="381000"/>
          </a:xfrm>
          <a:prstGeom prst="rect">
            <a:avLst/>
          </a:prstGeom>
        </p:spPr>
        <p:txBody>
          <a:bodyPr/>
          <a:lstStyle>
            <a:lvl1pPr>
              <a:defRPr sz="800">
                <a:latin typeface="Sanserif"/>
              </a:defRPr>
            </a:lvl1pPr>
          </a:lstStyle>
          <a:p>
            <a:pPr lvl="0"/>
            <a:r>
              <a:rPr lang="en-US" dirty="0"/>
              <a:t>Footer</a:t>
            </a:r>
            <a:endParaRPr lang="en-IN" dirty="0"/>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7.jpe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8.jpg"/><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85A007-B526-434D-A150-F6A5F618519A}"/>
              </a:ext>
            </a:extLst>
          </p:cNvPr>
          <p:cNvSpPr>
            <a:spLocks noGrp="1"/>
          </p:cNvSpPr>
          <p:nvPr>
            <p:ph type="ctrTitle"/>
          </p:nvPr>
        </p:nvSpPr>
        <p:spPr/>
        <p:txBody>
          <a:bodyPr/>
          <a:lstStyle/>
          <a:p>
            <a:r>
              <a:rPr kumimoji="0" lang="en-US" altLang="en-US" i="0" u="none" strike="noStrike" kern="1200" cap="none" spc="0" normalizeH="0" baseline="0" noProof="0" dirty="0">
                <a:ln>
                  <a:noFill/>
                </a:ln>
                <a:solidFill>
                  <a:prstClr val="white"/>
                </a:solidFill>
                <a:effectLst/>
                <a:uLnTx/>
                <a:uFillTx/>
                <a:latin typeface="Sanserif"/>
              </a:rPr>
              <a:t>Chapter 12</a:t>
            </a:r>
            <a:endParaRPr lang="en-IN" dirty="0">
              <a:latin typeface="Sanserif"/>
            </a:endParaRPr>
          </a:p>
        </p:txBody>
      </p:sp>
      <p:sp>
        <p:nvSpPr>
          <p:cNvPr id="12" name="Subtitle 2">
            <a:extLst>
              <a:ext uri="{FF2B5EF4-FFF2-40B4-BE49-F238E27FC236}">
                <a16:creationId xmlns:a16="http://schemas.microsoft.com/office/drawing/2014/main" id="{1BA545E8-F18E-4DCF-8F99-E09B799723A0}"/>
              </a:ext>
            </a:extLst>
          </p:cNvPr>
          <p:cNvSpPr>
            <a:spLocks noGrp="1"/>
          </p:cNvSpPr>
          <p:nvPr>
            <p:ph type="subTitle" idx="1"/>
          </p:nvPr>
        </p:nvSpPr>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lang="en-US" altLang="en-US" noProof="0" dirty="0">
                <a:latin typeface="Sanserif"/>
              </a:rPr>
              <a:t>Congress</a:t>
            </a:r>
            <a:endParaRPr kumimoji="0" lang="en-US" b="0" i="1" u="none" strike="noStrike" kern="1200" cap="none" spc="0" normalizeH="0" baseline="0" noProof="0" dirty="0">
              <a:ln>
                <a:noFill/>
              </a:ln>
              <a:solidFill>
                <a:prstClr val="white"/>
              </a:solidFill>
              <a:effectLst/>
              <a:uLnTx/>
              <a:uFillTx/>
              <a:latin typeface="Sanserif"/>
            </a:endParaRPr>
          </a:p>
        </p:txBody>
      </p:sp>
      <p:sp>
        <p:nvSpPr>
          <p:cNvPr id="2" name="Text Placeholder 3">
            <a:extLst>
              <a:ext uri="{FF2B5EF4-FFF2-40B4-BE49-F238E27FC236}">
                <a16:creationId xmlns:a16="http://schemas.microsoft.com/office/drawing/2014/main" id="{D992051A-9CC0-4233-B575-A5D0B33F84F2}"/>
              </a:ext>
            </a:extLst>
          </p:cNvPr>
          <p:cNvSpPr>
            <a:spLocks noGrp="1"/>
          </p:cNvSpPr>
          <p:nvPr>
            <p:ph type="body" sz="quarter" idx="10"/>
          </p:nvPr>
        </p:nvSpPr>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Michelle D. Deardorff</a:t>
            </a:r>
          </a:p>
        </p:txBody>
      </p:sp>
      <p:sp>
        <p:nvSpPr>
          <p:cNvPr id="8" name="Text Placeholder 4">
            <a:extLst>
              <a:ext uri="{FF2B5EF4-FFF2-40B4-BE49-F238E27FC236}">
                <a16:creationId xmlns:a16="http://schemas.microsoft.com/office/drawing/2014/main" id="{0BD35BFC-7DB9-42B4-8ACD-BB798A11425B}"/>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Sanserif"/>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457200">
              <a:spcBef>
                <a:spcPct val="20000"/>
              </a:spcBef>
              <a:buFont typeface="Arial"/>
              <a:buNone/>
              <a:defRPr/>
            </a:pPr>
            <a:r>
              <a:rPr lang="en-US" dirty="0">
                <a:solidFill>
                  <a:srgbClr val="000000"/>
                </a:solidFill>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285000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6B5F99-86A7-4F1F-9AC7-F6B3E85E5562}"/>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Powers of Congress</a:t>
            </a:r>
            <a:endParaRPr lang="en-IN" dirty="0">
              <a:latin typeface="Sanserif"/>
            </a:endParaRPr>
          </a:p>
        </p:txBody>
      </p:sp>
      <p:sp>
        <p:nvSpPr>
          <p:cNvPr id="11" name="Content Placeholder 2">
            <a:extLst>
              <a:ext uri="{FF2B5EF4-FFF2-40B4-BE49-F238E27FC236}">
                <a16:creationId xmlns:a16="http://schemas.microsoft.com/office/drawing/2014/main" id="{3EA2A4F1-DF0B-495E-BAE7-97A90A84DE9B}"/>
              </a:ext>
            </a:extLst>
          </p:cNvPr>
          <p:cNvSpPr>
            <a:spLocks noGrp="1"/>
          </p:cNvSpPr>
          <p:nvPr>
            <p:ph sz="quarter" idx="20"/>
          </p:nvPr>
        </p:nvSpPr>
        <p:spPr>
          <a:xfrm>
            <a:off x="609600" y="1524000"/>
            <a:ext cx="8153400"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Primary source of congressional authority is the </a:t>
            </a:r>
            <a:br>
              <a:rPr kumimoji="0" lang="en-US" altLang="en-US" sz="2800" b="0" i="0" u="none" strike="noStrike" kern="1200" cap="none" spc="0" normalizeH="0" baseline="0" noProof="0" dirty="0">
                <a:ln>
                  <a:noFill/>
                </a:ln>
                <a:solidFill>
                  <a:prstClr val="black"/>
                </a:solidFill>
                <a:effectLst/>
                <a:uLnTx/>
                <a:uFillTx/>
                <a:latin typeface="Sanserif"/>
                <a:cs typeface="+mn-cs"/>
              </a:rPr>
            </a:br>
            <a:r>
              <a:rPr kumimoji="0" lang="en-US" altLang="en-US" sz="2800" b="0" i="0" u="none" strike="noStrike" kern="1200" cap="none" spc="0" normalizeH="0" baseline="0" noProof="0" dirty="0">
                <a:ln>
                  <a:noFill/>
                </a:ln>
                <a:solidFill>
                  <a:prstClr val="black"/>
                </a:solidFill>
                <a:effectLst/>
                <a:uLnTx/>
                <a:uFillTx/>
                <a:latin typeface="Sanserif"/>
                <a:cs typeface="+mn-cs"/>
              </a:rPr>
              <a:t>U.S. Constitution.</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Constitution enumerates to Congress a number of different powers.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Necessary and proper—or elastic—clause has also allowed Congress to legislate in many matters not described in the enumerated powers.</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addition to the Constitution, Congress derives power from Supreme Court decisions, the media, and the people.</a:t>
            </a:r>
          </a:p>
        </p:txBody>
      </p:sp>
      <p:sp>
        <p:nvSpPr>
          <p:cNvPr id="7" name="Slide Number Placeholder 3">
            <a:extLst>
              <a:ext uri="{FF2B5EF4-FFF2-40B4-BE49-F238E27FC236}">
                <a16:creationId xmlns:a16="http://schemas.microsoft.com/office/drawing/2014/main" id="{DE610B8F-C359-473F-A124-1010D6951169}"/>
              </a:ext>
            </a:extLst>
          </p:cNvPr>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24651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35EF5AB-7BC7-4165-83EC-4BC80D3F1C15}"/>
              </a:ext>
            </a:extLst>
          </p:cNvPr>
          <p:cNvSpPr>
            <a:spLocks noGrp="1"/>
          </p:cNvSpPr>
          <p:nvPr>
            <p:ph type="title"/>
          </p:nvPr>
        </p:nvSpPr>
        <p:spPr>
          <a:xfrm>
            <a:off x="342000" y="323768"/>
            <a:ext cx="8460000" cy="640201"/>
          </a:xfrm>
        </p:spPr>
        <p:txBody>
          <a:bodyPr>
            <a:normAutofit/>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Table 12.1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Enumerated Powers of the Congress</a:t>
            </a:r>
            <a:endParaRPr lang="en-IN" dirty="0"/>
          </a:p>
        </p:txBody>
      </p:sp>
      <p:sp>
        <p:nvSpPr>
          <p:cNvPr id="13" name="Content Placeholder 2" hidden="1">
            <a:extLst>
              <a:ext uri="{FF2B5EF4-FFF2-40B4-BE49-F238E27FC236}">
                <a16:creationId xmlns:a16="http://schemas.microsoft.com/office/drawing/2014/main" id="{B36D1156-190B-48B2-9D88-E950922D59FD}"/>
              </a:ext>
            </a:extLst>
          </p:cNvPr>
          <p:cNvSpPr>
            <a:spLocks noGrp="1"/>
          </p:cNvSpPr>
          <p:nvPr>
            <p:ph idx="1"/>
          </p:nvPr>
        </p:nvSpPr>
        <p:spPr>
          <a:xfrm>
            <a:off x="2438400" y="1752600"/>
            <a:ext cx="4075200" cy="1143000"/>
          </a:xfrm>
        </p:spPr>
        <p:txBody>
          <a:body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Table summarizes enumerated powers of the Congress. The column notes judicial powers, economic powers, national security powers, regulatory powers, and administrative powers.</a:t>
            </a:r>
            <a:endParaRPr kumimoji="0" lang="en-IN" sz="16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endParaRPr>
          </a:p>
        </p:txBody>
      </p:sp>
      <p:graphicFrame>
        <p:nvGraphicFramePr>
          <p:cNvPr id="18" name="Table 3">
            <a:extLst>
              <a:ext uri="{FF2B5EF4-FFF2-40B4-BE49-F238E27FC236}">
                <a16:creationId xmlns:a16="http://schemas.microsoft.com/office/drawing/2014/main" id="{A64D06F6-621E-415A-A451-9FC9DD013F83}"/>
              </a:ext>
            </a:extLst>
          </p:cNvPr>
          <p:cNvGraphicFramePr>
            <a:graphicFrameLocks noGrp="1"/>
          </p:cNvGraphicFramePr>
          <p:nvPr>
            <p:extLst>
              <p:ext uri="{D42A27DB-BD31-4B8C-83A1-F6EECF244321}">
                <p14:modId xmlns:p14="http://schemas.microsoft.com/office/powerpoint/2010/main" val="3845663787"/>
              </p:ext>
            </p:extLst>
          </p:nvPr>
        </p:nvGraphicFramePr>
        <p:xfrm>
          <a:off x="1371600" y="992043"/>
          <a:ext cx="6858000" cy="5453623"/>
        </p:xfrm>
        <a:graphic>
          <a:graphicData uri="http://schemas.openxmlformats.org/drawingml/2006/table">
            <a:tbl>
              <a:tblPr firstRow="1" bandRow="1">
                <a:tableStyleId>{5C22544A-7EE6-4342-B048-85BDC9FD1C3A}</a:tableStyleId>
              </a:tblPr>
              <a:tblGrid>
                <a:gridCol w="2457655">
                  <a:extLst>
                    <a:ext uri="{9D8B030D-6E8A-4147-A177-3AD203B41FA5}">
                      <a16:colId xmlns:a16="http://schemas.microsoft.com/office/drawing/2014/main" val="2932067440"/>
                    </a:ext>
                  </a:extLst>
                </a:gridCol>
                <a:gridCol w="4400345">
                  <a:extLst>
                    <a:ext uri="{9D8B030D-6E8A-4147-A177-3AD203B41FA5}">
                      <a16:colId xmlns:a16="http://schemas.microsoft.com/office/drawing/2014/main" val="1702859546"/>
                    </a:ext>
                  </a:extLst>
                </a:gridCol>
              </a:tblGrid>
              <a:tr h="331346">
                <a:tc>
                  <a:txBody>
                    <a:bodyPr/>
                    <a:lstStyle/>
                    <a:p>
                      <a:pPr marL="0" marR="0">
                        <a:spcBef>
                          <a:spcPts val="300"/>
                        </a:spcBef>
                        <a:spcAft>
                          <a:spcPts val="0"/>
                        </a:spcAft>
                      </a:pPr>
                      <a:r>
                        <a:rPr lang="en-US" sz="1400" kern="1200" dirty="0">
                          <a:solidFill>
                            <a:schemeClr val="tx1"/>
                          </a:solidFill>
                          <a:latin typeface="Sanserif"/>
                          <a:ea typeface="+mn-ea"/>
                          <a:cs typeface="+mn-cs"/>
                        </a:rPr>
                        <a:t>TYPE OF POWER</a:t>
                      </a:r>
                    </a:p>
                  </a:txBody>
                  <a:tcPr anchor="ctr">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tx1"/>
                          </a:solidFill>
                          <a:latin typeface="Sanserif"/>
                          <a:ea typeface="+mn-ea"/>
                          <a:cs typeface="+mn-cs"/>
                        </a:rPr>
                        <a:t>DESCRIPTION</a:t>
                      </a:r>
                    </a:p>
                  </a:txBody>
                  <a:tcPr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487073209"/>
                  </a:ext>
                </a:extLst>
              </a:tr>
              <a:tr h="1137017">
                <a:tc>
                  <a:txBody>
                    <a:bodyPr/>
                    <a:lstStyle/>
                    <a:p>
                      <a:pPr marL="0" marR="0">
                        <a:spcBef>
                          <a:spcPts val="300"/>
                        </a:spcBef>
                        <a:spcAft>
                          <a:spcPts val="0"/>
                        </a:spcAft>
                      </a:pPr>
                      <a:r>
                        <a:rPr lang="en-US" sz="1400" kern="1200" dirty="0">
                          <a:solidFill>
                            <a:schemeClr val="dk1"/>
                          </a:solidFill>
                          <a:latin typeface="Sanserif"/>
                          <a:ea typeface="+mn-ea"/>
                          <a:cs typeface="+mn-cs"/>
                        </a:rPr>
                        <a:t>Judicial Powers</a:t>
                      </a:r>
                    </a:p>
                  </a:txBody>
                  <a:tcP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Establish the federal court system,</a:t>
                      </a:r>
                    </a:p>
                    <a:p>
                      <a:pPr marL="0" marR="0">
                        <a:spcBef>
                          <a:spcPts val="300"/>
                        </a:spcBef>
                        <a:spcAft>
                          <a:spcPts val="0"/>
                        </a:spcAft>
                      </a:pPr>
                      <a:r>
                        <a:rPr lang="en-US" sz="1400" kern="1200" dirty="0">
                          <a:solidFill>
                            <a:schemeClr val="dk1"/>
                          </a:solidFill>
                          <a:latin typeface="Sanserif"/>
                          <a:ea typeface="+mn-ea"/>
                          <a:cs typeface="+mn-cs"/>
                        </a:rPr>
                        <a:t>Punish counterfeiters,</a:t>
                      </a:r>
                    </a:p>
                    <a:p>
                      <a:pPr marL="0" marR="0">
                        <a:spcBef>
                          <a:spcPts val="300"/>
                        </a:spcBef>
                        <a:spcAft>
                          <a:spcPts val="0"/>
                        </a:spcAft>
                      </a:pPr>
                      <a:r>
                        <a:rPr lang="en-US" sz="1400" kern="1200" dirty="0">
                          <a:solidFill>
                            <a:schemeClr val="dk1"/>
                          </a:solidFill>
                          <a:latin typeface="Sanserif"/>
                          <a:ea typeface="+mn-ea"/>
                          <a:cs typeface="+mn-cs"/>
                        </a:rPr>
                        <a:t>Punish illegal acts on the high seas,</a:t>
                      </a:r>
                    </a:p>
                    <a:p>
                      <a:pPr marL="0" marR="0">
                        <a:spcBef>
                          <a:spcPts val="300"/>
                        </a:spcBef>
                        <a:spcAft>
                          <a:spcPts val="0"/>
                        </a:spcAft>
                      </a:pPr>
                      <a:r>
                        <a:rPr lang="en-US" sz="1400" kern="1200" dirty="0">
                          <a:solidFill>
                            <a:schemeClr val="dk1"/>
                          </a:solidFill>
                          <a:latin typeface="Sanserif"/>
                          <a:ea typeface="+mn-ea"/>
                          <a:cs typeface="+mn-cs"/>
                        </a:rPr>
                        <a:t>Impeach the president, vice president, and federal judges</a:t>
                      </a:r>
                    </a:p>
                  </a:txBody>
                  <a:tcP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568759840"/>
                  </a:ext>
                </a:extLst>
              </a:tr>
              <a:tr h="1171059">
                <a:tc>
                  <a:txBody>
                    <a:bodyPr/>
                    <a:lstStyle/>
                    <a:p>
                      <a:pPr marL="0" marR="0">
                        <a:spcBef>
                          <a:spcPts val="300"/>
                        </a:spcBef>
                        <a:spcAft>
                          <a:spcPts val="0"/>
                        </a:spcAft>
                      </a:pPr>
                      <a:r>
                        <a:rPr lang="en-US" sz="1400" kern="1200" dirty="0">
                          <a:solidFill>
                            <a:schemeClr val="dk1"/>
                          </a:solidFill>
                          <a:latin typeface="Sanserif"/>
                          <a:ea typeface="+mn-ea"/>
                          <a:cs typeface="+mn-cs"/>
                        </a:rPr>
                        <a:t>Economic Powers</a:t>
                      </a:r>
                    </a:p>
                  </a:txBody>
                  <a:tcP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Impose taxes,</a:t>
                      </a:r>
                    </a:p>
                    <a:p>
                      <a:pPr marL="0" marR="0">
                        <a:spcBef>
                          <a:spcPts val="300"/>
                        </a:spcBef>
                        <a:spcAft>
                          <a:spcPts val="0"/>
                        </a:spcAft>
                      </a:pPr>
                      <a:r>
                        <a:rPr lang="en-US" sz="1400" kern="1200" dirty="0">
                          <a:solidFill>
                            <a:schemeClr val="dk1"/>
                          </a:solidFill>
                          <a:latin typeface="Sanserif"/>
                          <a:ea typeface="+mn-ea"/>
                          <a:cs typeface="+mn-cs"/>
                        </a:rPr>
                        <a:t>Establish import tariffs,</a:t>
                      </a:r>
                    </a:p>
                    <a:p>
                      <a:pPr marL="0" marR="0">
                        <a:spcBef>
                          <a:spcPts val="300"/>
                        </a:spcBef>
                        <a:spcAft>
                          <a:spcPts val="0"/>
                        </a:spcAft>
                      </a:pPr>
                      <a:r>
                        <a:rPr lang="en-US" sz="1400" kern="1200" dirty="0">
                          <a:solidFill>
                            <a:schemeClr val="dk1"/>
                          </a:solidFill>
                          <a:latin typeface="Sanserif"/>
                          <a:ea typeface="+mn-ea"/>
                          <a:cs typeface="+mn-cs"/>
                        </a:rPr>
                        <a:t>Borrow money,</a:t>
                      </a:r>
                    </a:p>
                    <a:p>
                      <a:pPr marL="0" marR="0">
                        <a:spcBef>
                          <a:spcPts val="300"/>
                        </a:spcBef>
                        <a:spcAft>
                          <a:spcPts val="0"/>
                        </a:spcAft>
                      </a:pPr>
                      <a:r>
                        <a:rPr lang="en-US" sz="1400" kern="1200" dirty="0">
                          <a:solidFill>
                            <a:schemeClr val="dk1"/>
                          </a:solidFill>
                          <a:latin typeface="Sanserif"/>
                          <a:ea typeface="+mn-ea"/>
                          <a:cs typeface="+mn-cs"/>
                        </a:rPr>
                        <a:t>Regulate interstate commerce,</a:t>
                      </a:r>
                    </a:p>
                    <a:p>
                      <a:pPr marL="0" marR="0">
                        <a:spcBef>
                          <a:spcPts val="300"/>
                        </a:spcBef>
                        <a:spcAft>
                          <a:spcPts val="0"/>
                        </a:spcAft>
                      </a:pPr>
                      <a:r>
                        <a:rPr lang="en-US" sz="1400" kern="1200" dirty="0">
                          <a:solidFill>
                            <a:schemeClr val="dk1"/>
                          </a:solidFill>
                          <a:latin typeface="Sanserif"/>
                          <a:ea typeface="+mn-ea"/>
                          <a:cs typeface="+mn-cs"/>
                        </a:rPr>
                        <a:t>Coin and print money, determine the value of currency</a:t>
                      </a:r>
                    </a:p>
                  </a:txBody>
                  <a:tcP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078758756"/>
                  </a:ext>
                </a:extLst>
              </a:tr>
              <a:tr h="1171059">
                <a:tc>
                  <a:txBody>
                    <a:bodyPr/>
                    <a:lstStyle/>
                    <a:p>
                      <a:pPr marL="0" marR="0">
                        <a:spcBef>
                          <a:spcPts val="300"/>
                        </a:spcBef>
                        <a:spcAft>
                          <a:spcPts val="0"/>
                        </a:spcAft>
                      </a:pPr>
                      <a:r>
                        <a:rPr lang="en-US" sz="1400" kern="1200" dirty="0">
                          <a:solidFill>
                            <a:schemeClr val="dk1"/>
                          </a:solidFill>
                          <a:latin typeface="Sanserif"/>
                          <a:ea typeface="+mn-ea"/>
                          <a:cs typeface="+mn-cs"/>
                        </a:rPr>
                        <a:t>National Security Powers</a:t>
                      </a:r>
                    </a:p>
                  </a:txBody>
                  <a:tcP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Declare war,</a:t>
                      </a:r>
                    </a:p>
                    <a:p>
                      <a:pPr marL="0" marR="0">
                        <a:spcBef>
                          <a:spcPts val="300"/>
                        </a:spcBef>
                        <a:spcAft>
                          <a:spcPts val="0"/>
                        </a:spcAft>
                      </a:pPr>
                      <a:r>
                        <a:rPr lang="en-US" sz="1400" kern="1200" dirty="0">
                          <a:solidFill>
                            <a:schemeClr val="dk1"/>
                          </a:solidFill>
                          <a:latin typeface="Sanserif"/>
                          <a:ea typeface="+mn-ea"/>
                          <a:cs typeface="+mn-cs"/>
                        </a:rPr>
                        <a:t>Raise and regulate national armed forces,</a:t>
                      </a:r>
                    </a:p>
                    <a:p>
                      <a:pPr marL="0" marR="0">
                        <a:spcBef>
                          <a:spcPts val="300"/>
                        </a:spcBef>
                        <a:spcAft>
                          <a:spcPts val="0"/>
                        </a:spcAft>
                      </a:pPr>
                      <a:r>
                        <a:rPr lang="en-US" sz="1400" kern="1200" dirty="0">
                          <a:solidFill>
                            <a:schemeClr val="dk1"/>
                          </a:solidFill>
                          <a:latin typeface="Sanserif"/>
                          <a:ea typeface="+mn-ea"/>
                          <a:cs typeface="+mn-cs"/>
                        </a:rPr>
                        <a:t>Call up and regulate state national guard,</a:t>
                      </a:r>
                    </a:p>
                    <a:p>
                      <a:pPr marL="0" marR="0">
                        <a:spcBef>
                          <a:spcPts val="300"/>
                        </a:spcBef>
                        <a:spcAft>
                          <a:spcPts val="0"/>
                        </a:spcAft>
                      </a:pPr>
                      <a:r>
                        <a:rPr lang="en-US" sz="1400" kern="1200" dirty="0">
                          <a:solidFill>
                            <a:schemeClr val="dk1"/>
                          </a:solidFill>
                          <a:latin typeface="Sanserif"/>
                          <a:ea typeface="+mn-ea"/>
                          <a:cs typeface="+mn-cs"/>
                        </a:rPr>
                        <a:t>Suppress insurrections,</a:t>
                      </a:r>
                    </a:p>
                    <a:p>
                      <a:pPr marL="0" marR="0">
                        <a:spcBef>
                          <a:spcPts val="300"/>
                        </a:spcBef>
                        <a:spcAft>
                          <a:spcPts val="0"/>
                        </a:spcAft>
                      </a:pPr>
                      <a:r>
                        <a:rPr lang="en-US" sz="1400" kern="1200" dirty="0">
                          <a:solidFill>
                            <a:schemeClr val="dk1"/>
                          </a:solidFill>
                          <a:latin typeface="Sanserif"/>
                          <a:ea typeface="+mn-ea"/>
                          <a:cs typeface="+mn-cs"/>
                        </a:rPr>
                        <a:t>Repel invasions</a:t>
                      </a:r>
                    </a:p>
                  </a:txBody>
                  <a:tcP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25002216"/>
                  </a:ext>
                </a:extLst>
              </a:tr>
              <a:tr h="497019">
                <a:tc>
                  <a:txBody>
                    <a:bodyPr/>
                    <a:lstStyle/>
                    <a:p>
                      <a:pPr marL="0" marR="0">
                        <a:spcBef>
                          <a:spcPts val="300"/>
                        </a:spcBef>
                        <a:spcAft>
                          <a:spcPts val="0"/>
                        </a:spcAft>
                      </a:pPr>
                      <a:r>
                        <a:rPr lang="en-US" sz="1400" kern="1200" dirty="0">
                          <a:solidFill>
                            <a:schemeClr val="dk1"/>
                          </a:solidFill>
                          <a:latin typeface="Sanserif"/>
                          <a:ea typeface="+mn-ea"/>
                          <a:cs typeface="+mn-cs"/>
                        </a:rPr>
                        <a:t>Regulatory Powers</a:t>
                      </a:r>
                    </a:p>
                  </a:txBody>
                  <a:tcP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Establish standards of weights and measures,</a:t>
                      </a:r>
                    </a:p>
                    <a:p>
                      <a:pPr marL="0" marR="0">
                        <a:spcBef>
                          <a:spcPts val="300"/>
                        </a:spcBef>
                        <a:spcAft>
                          <a:spcPts val="0"/>
                        </a:spcAft>
                      </a:pPr>
                      <a:r>
                        <a:rPr lang="en-US" sz="1400" kern="1200" dirty="0">
                          <a:solidFill>
                            <a:schemeClr val="dk1"/>
                          </a:solidFill>
                          <a:latin typeface="Sanserif"/>
                          <a:ea typeface="+mn-ea"/>
                          <a:cs typeface="+mn-cs"/>
                        </a:rPr>
                        <a:t>Regulate copyrights and patents</a:t>
                      </a:r>
                    </a:p>
                  </a:txBody>
                  <a:tcP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4943344"/>
                  </a:ext>
                </a:extLst>
              </a:tr>
              <a:tr h="721699">
                <a:tc>
                  <a:txBody>
                    <a:bodyPr/>
                    <a:lstStyle/>
                    <a:p>
                      <a:pPr marL="0" marR="0">
                        <a:spcBef>
                          <a:spcPts val="300"/>
                        </a:spcBef>
                        <a:spcAft>
                          <a:spcPts val="0"/>
                        </a:spcAft>
                      </a:pPr>
                      <a:r>
                        <a:rPr lang="en-US" sz="1400" kern="1200" dirty="0">
                          <a:solidFill>
                            <a:schemeClr val="dk1"/>
                          </a:solidFill>
                          <a:latin typeface="Sanserif"/>
                          <a:ea typeface="+mn-ea"/>
                          <a:cs typeface="+mn-cs"/>
                        </a:rPr>
                        <a:t>Administrative Powers</a:t>
                      </a:r>
                    </a:p>
                  </a:txBody>
                  <a:tcP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400" kern="1200" dirty="0">
                          <a:solidFill>
                            <a:schemeClr val="dk1"/>
                          </a:solidFill>
                          <a:latin typeface="Sanserif"/>
                          <a:ea typeface="+mn-ea"/>
                          <a:cs typeface="+mn-cs"/>
                        </a:rPr>
                        <a:t>Establish procedures for naturalizing citizens,</a:t>
                      </a:r>
                    </a:p>
                    <a:p>
                      <a:pPr marL="0" marR="0">
                        <a:spcBef>
                          <a:spcPts val="300"/>
                        </a:spcBef>
                        <a:spcAft>
                          <a:spcPts val="0"/>
                        </a:spcAft>
                      </a:pPr>
                      <a:r>
                        <a:rPr lang="en-US" sz="1400" kern="1200" dirty="0">
                          <a:solidFill>
                            <a:schemeClr val="dk1"/>
                          </a:solidFill>
                          <a:latin typeface="Sanserif"/>
                          <a:ea typeface="+mn-ea"/>
                          <a:cs typeface="+mn-cs"/>
                        </a:rPr>
                        <a:t>Establish post offices,</a:t>
                      </a:r>
                    </a:p>
                    <a:p>
                      <a:pPr marL="0" marR="0">
                        <a:spcBef>
                          <a:spcPts val="300"/>
                        </a:spcBef>
                        <a:spcAft>
                          <a:spcPts val="0"/>
                        </a:spcAft>
                      </a:pPr>
                      <a:r>
                        <a:rPr lang="en-US" sz="1400" kern="1200" dirty="0">
                          <a:solidFill>
                            <a:schemeClr val="dk1"/>
                          </a:solidFill>
                          <a:latin typeface="Sanserif"/>
                          <a:ea typeface="+mn-ea"/>
                          <a:cs typeface="+mn-cs"/>
                        </a:rPr>
                        <a:t>Govern the District of Columbia</a:t>
                      </a:r>
                    </a:p>
                  </a:txBody>
                  <a:tcP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388139829"/>
                  </a:ext>
                </a:extLst>
              </a:tr>
            </a:tbl>
          </a:graphicData>
        </a:graphic>
      </p:graphicFrame>
      <p:sp>
        <p:nvSpPr>
          <p:cNvPr id="7" name="Slide Number Placeholder 4">
            <a:extLst>
              <a:ext uri="{FF2B5EF4-FFF2-40B4-BE49-F238E27FC236}">
                <a16:creationId xmlns:a16="http://schemas.microsoft.com/office/drawing/2014/main" id="{D8134773-7178-494E-8377-E7861465C34B}"/>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251636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Functions of Congress</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Constitution is far more explicit in defining the responsibilities of the national legislature than it is in describing the function of the other branches of the government.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its shaping of congressional functions, the Constitution’s concerns with limited government, checks and balances, the separation of powers, and the creation of a federal system are all readily apparent.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361924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00" y="76200"/>
            <a:ext cx="43815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Representation Comes</a:t>
            </a:r>
            <a:r>
              <a:rPr kumimoji="0" lang="en-US" altLang="en-US" sz="3600" b="0" i="0" u="none" strike="noStrike" kern="1200" cap="none" spc="0" normalizeH="0" noProof="0" dirty="0">
                <a:ln>
                  <a:noFill/>
                </a:ln>
                <a:solidFill>
                  <a:srgbClr val="C30C20"/>
                </a:solidFill>
                <a:effectLst/>
                <a:uLnTx/>
                <a:uFillTx/>
                <a:latin typeface="Sanserif"/>
                <a:cs typeface="Arial" charset="0"/>
              </a:rPr>
              <a:t> </a:t>
            </a:r>
            <a:r>
              <a:rPr kumimoji="0" lang="en-US" altLang="en-US" sz="3600" b="0" i="0" u="none" strike="noStrike" kern="1200" cap="none" spc="0" normalizeH="0" baseline="0" noProof="0" dirty="0">
                <a:ln>
                  <a:noFill/>
                </a:ln>
                <a:solidFill>
                  <a:srgbClr val="C30C20"/>
                </a:solidFill>
                <a:effectLst/>
                <a:uLnTx/>
                <a:uFillTx/>
                <a:latin typeface="Sanserif"/>
                <a:cs typeface="Arial" charset="0"/>
              </a:rPr>
              <a:t>in Many Forms</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Representation traditionally involves a House or Senate member’s articulating and voting for the position that best represents the views of his or her constituents.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Sometimes a member of Congress speaks for other constituencies as well.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Often, Congress’s policy-making function is at odds with its representation function.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278865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Models of Representation</a:t>
            </a:r>
            <a:endParaRPr lang="en-US" b="0" noProof="1">
              <a:latin typeface="Sanserif"/>
            </a:endParaRPr>
          </a:p>
        </p:txBody>
      </p:sp>
      <p:sp>
        <p:nvSpPr>
          <p:cNvPr id="9" name="Content Placeholder 2"/>
          <p:cNvSpPr>
            <a:spLocks noGrp="1"/>
          </p:cNvSpPr>
          <p:nvPr>
            <p:ph sz="quarter" idx="20"/>
          </p:nvPr>
        </p:nvSpPr>
        <p:spPr>
          <a:xfrm>
            <a:off x="685800" y="1524000"/>
            <a:ext cx="8153400" cy="5029200"/>
          </a:xfrm>
        </p:spPr>
        <p:txBody>
          <a:bodyPr rIns="0" b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Trustee model</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a legislator follows his or her own conscience about issue positions and how to vote.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Instructed delegate model</a:t>
            </a:r>
            <a:r>
              <a:rPr kumimoji="0" lang="en-US" altLang="en-US" sz="2800" b="0" i="0" u="none" strike="noStrike" kern="1200" cap="none" spc="0" normalizeH="0" baseline="0" noProof="0" dirty="0">
                <a:ln>
                  <a:noFill/>
                </a:ln>
                <a:solidFill>
                  <a:prstClr val="black"/>
                </a:solidFill>
                <a:effectLst/>
                <a:uLnTx/>
                <a:uFillTx/>
                <a:latin typeface="Sanserif"/>
                <a:cs typeface="+mn-cs"/>
              </a:rPr>
              <a:t>: a legislator votes in keeping with the constituents’ views, even if those views contradict the legislator’s personal views.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Most analyses of representation indicate that legislators are likely to combine these approaches in a hybrid model, called </a:t>
            </a:r>
            <a:r>
              <a:rPr kumimoji="0" lang="en-US" altLang="en-US" sz="2800" b="1" i="0" u="none" strike="noStrike" kern="1200" cap="none" spc="0" normalizeH="0" baseline="0" noProof="0" dirty="0">
                <a:ln>
                  <a:noFill/>
                </a:ln>
                <a:solidFill>
                  <a:prstClr val="black"/>
                </a:solidFill>
                <a:effectLst/>
                <a:uLnTx/>
                <a:uFillTx/>
                <a:latin typeface="Sanserif"/>
                <a:cs typeface="+mn-cs"/>
              </a:rPr>
              <a:t>politico</a:t>
            </a:r>
            <a:r>
              <a:rPr kumimoji="0" lang="en-US" altLang="en-US" sz="2800" b="0" i="0" u="none" strike="noStrike" kern="1200" cap="none" spc="0" normalizeH="0" baseline="0" noProof="0" dirty="0">
                <a:ln>
                  <a:noFill/>
                </a:ln>
                <a:solidFill>
                  <a:prstClr val="black"/>
                </a:solidFill>
                <a:effectLst/>
                <a:uLnTx/>
                <a:uFillTx/>
                <a:latin typeface="Sanserif"/>
                <a:cs typeface="+mn-cs"/>
              </a:rPr>
              <a: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326379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Pork Barrel and Earmarks</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Members of Congress also represent their constituencies through pork barrel politics.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Pork barrel </a:t>
            </a:r>
            <a:r>
              <a:rPr kumimoji="0" lang="en-US" altLang="en-US" sz="2400" b="0" i="0" u="none" strike="noStrike" kern="1200" cap="none" spc="0" normalizeH="0" baseline="0" noProof="0" dirty="0">
                <a:ln>
                  <a:noFill/>
                </a:ln>
                <a:solidFill>
                  <a:prstClr val="black"/>
                </a:solidFill>
                <a:effectLst/>
                <a:uLnTx/>
                <a:uFillTx/>
                <a:latin typeface="Sanserif"/>
                <a:cs typeface="+mn-cs"/>
              </a:rPr>
              <a:t>refers to legislators’ appropriations of funds for special projects located within their congressional districts.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Members of Congress also use earmarks as a means of representing constituent interests.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Earmark</a:t>
            </a:r>
            <a:r>
              <a:rPr kumimoji="0" lang="en-US" altLang="en-US" sz="2400" b="0" i="0" u="none" strike="noStrike" kern="1200" cap="none" spc="0" normalizeH="0" baseline="0" noProof="0" dirty="0">
                <a:ln>
                  <a:noFill/>
                </a:ln>
                <a:solidFill>
                  <a:prstClr val="black"/>
                </a:solidFill>
                <a:effectLst/>
                <a:uLnTx/>
                <a:uFillTx/>
                <a:latin typeface="Sanserif"/>
                <a:cs typeface="+mn-cs"/>
              </a:rPr>
              <a:t>: a designation within a spending bill that provides for a specific expenditure.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429473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Casework</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Casework </a:t>
            </a:r>
            <a:r>
              <a:rPr kumimoji="0" lang="en-US" altLang="en-US" sz="2800" b="0" i="0" u="none" strike="noStrike" kern="1200" cap="none" spc="0" normalizeH="0" baseline="0" noProof="0" dirty="0">
                <a:ln>
                  <a:noFill/>
                </a:ln>
                <a:solidFill>
                  <a:prstClr val="black"/>
                </a:solidFill>
                <a:effectLst/>
                <a:uLnTx/>
                <a:uFillTx/>
                <a:latin typeface="Sanserif"/>
                <a:cs typeface="+mn-cs"/>
              </a:rPr>
              <a:t>involves providing representation in the form of personal aid to a constituent or a group of constituents, typically by getting the government to do something the constituent wants done.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doing so, the member serves in the capacity of an </a:t>
            </a:r>
            <a:r>
              <a:rPr kumimoji="0" lang="en-US" altLang="en-US" sz="2800" b="1" i="0" u="none" strike="noStrike" kern="1200" cap="none" spc="0" normalizeH="0" baseline="0" noProof="0" dirty="0">
                <a:ln>
                  <a:noFill/>
                </a:ln>
                <a:solidFill>
                  <a:prstClr val="black"/>
                </a:solidFill>
                <a:effectLst/>
                <a:uLnTx/>
                <a:uFillTx/>
                <a:latin typeface="Sanserif"/>
                <a:cs typeface="+mn-cs"/>
              </a:rPr>
              <a:t>ombudsperson</a:t>
            </a:r>
            <a:r>
              <a:rPr kumimoji="0" lang="en-US" altLang="en-US" sz="2800" b="0" i="0" u="none" strike="noStrike" kern="1200" cap="none" spc="0" normalizeH="0" baseline="0" noProof="0" dirty="0">
                <a:ln>
                  <a:noFill/>
                </a:ln>
                <a:solidFill>
                  <a:prstClr val="black"/>
                </a:solidFill>
                <a:effectLst/>
                <a:uLnTx/>
                <a:uFillTx/>
                <a:latin typeface="Sanserif"/>
                <a:cs typeface="+mn-cs"/>
              </a:rPr>
              <a:t>, </a:t>
            </a:r>
            <a:r>
              <a:rPr kumimoji="0" lang="en-US" sz="2800" b="0" i="0" u="none" strike="noStrike" kern="1200" cap="none" spc="0" normalizeH="0" baseline="0" noProof="0" dirty="0">
                <a:ln>
                  <a:noFill/>
                </a:ln>
                <a:solidFill>
                  <a:prstClr val="black"/>
                </a:solidFill>
                <a:effectLst/>
                <a:uLnTx/>
                <a:uFillTx/>
                <a:latin typeface="Sanserif"/>
                <a:cs typeface="+mn-cs"/>
              </a:rPr>
              <a:t>an elected or appointed representative who acts as a citizens’ advocate.</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63099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Policy Making: A Central Responsibility</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Policy making function is the central responsibility that the Congress carries out, and nearly all its other functions are related to its policy-making role.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Congressional policy-making power also extends to the operations and priorities of governmental departments and agencies.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39675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6450" y="80865"/>
            <a:ext cx="49911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Oversight: A Check on the</a:t>
            </a:r>
            <a:r>
              <a:rPr kumimoji="0" lang="en-US" altLang="en-US" sz="3600" b="0" i="0" u="none" strike="noStrike" kern="1200" cap="none" spc="0" normalizeH="0" noProof="0" dirty="0">
                <a:ln>
                  <a:noFill/>
                </a:ln>
                <a:solidFill>
                  <a:srgbClr val="C30C20"/>
                </a:solidFill>
                <a:effectLst/>
                <a:uLnTx/>
                <a:uFillTx/>
                <a:latin typeface="Sanserif"/>
                <a:cs typeface="+mj-cs"/>
              </a:rPr>
              <a:t> </a:t>
            </a:r>
            <a:r>
              <a:rPr kumimoji="0" lang="en-US" altLang="en-US" sz="3600" b="0" i="0" u="none" strike="noStrike" kern="1200" cap="none" spc="0" normalizeH="0" baseline="0" noProof="0" dirty="0">
                <a:ln>
                  <a:noFill/>
                </a:ln>
                <a:solidFill>
                  <a:srgbClr val="C30C20"/>
                </a:solidFill>
                <a:effectLst/>
                <a:uLnTx/>
                <a:uFillTx/>
                <a:latin typeface="Sanserif"/>
                <a:cs typeface="+mj-cs"/>
              </a:rPr>
              <a:t>Executive Branch</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Congressional oversight</a:t>
            </a:r>
            <a:r>
              <a:rPr kumimoji="0" lang="en-US" altLang="en-US" sz="2800" b="0" i="0" u="none" strike="noStrike" kern="1200" cap="none" spc="0" normalizeH="0" baseline="0" noProof="0" dirty="0">
                <a:ln>
                  <a:noFill/>
                </a:ln>
                <a:solidFill>
                  <a:prstClr val="black"/>
                </a:solidFill>
                <a:effectLst/>
                <a:uLnTx/>
                <a:uFillTx/>
                <a:latin typeface="Sanserif"/>
                <a:cs typeface="+mn-cs"/>
              </a:rPr>
              <a:t> is the process by which Congress “checks” the executive branch to ensure that the laws Congress passes are being administered in keeping with legislators’ intentions.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carrying out their oversight function, members of Congress use a variety of tools: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Congressional hearings.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Confirmation hearings.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Investigations.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Budgetary appropriations.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248815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Agenda Setting and Civic Engagement</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Congress engages continuously in </a:t>
            </a:r>
            <a:r>
              <a:rPr kumimoji="0" lang="en-US" altLang="en-US" sz="2800" b="1" i="0" u="none" strike="noStrike" kern="1200" cap="none" spc="0" normalizeH="0" baseline="0" noProof="0" dirty="0">
                <a:ln>
                  <a:noFill/>
                </a:ln>
                <a:solidFill>
                  <a:prstClr val="black"/>
                </a:solidFill>
                <a:effectLst/>
                <a:uLnTx/>
                <a:uFillTx/>
                <a:latin typeface="Sanserif"/>
                <a:cs typeface="+mn-cs"/>
              </a:rPr>
              <a:t>agenda setting</a:t>
            </a:r>
            <a:r>
              <a:rPr kumimoji="0" lang="en-US" altLang="en-US" sz="2800" b="0" i="0" u="none" strike="noStrike" kern="1200" cap="none" spc="0" normalizeH="0" baseline="0" noProof="0" dirty="0">
                <a:ln>
                  <a:noFill/>
                </a:ln>
                <a:solidFill>
                  <a:prstClr val="black"/>
                </a:solidFill>
                <a:effectLst/>
                <a:uLnTx/>
                <a:uFillTx/>
                <a:latin typeface="Sanserif"/>
                <a:cs typeface="+mn-cs"/>
              </a:rPr>
              <a:t>: determining which public policy issues the federal legislature should consider.</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setting the national agenda, Congress serves as a key agent in molding the scope of civic engagement and discourse, as people learn about, discuss, and form positions about issues.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Frequently, agenda setting is itself influenced by public discourse.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263609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Origins of Congress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structuring the Congress, the framers strove to create a legislative branch that was powerful enough to govern and to check the power of the president, and yet not so powerful that the legislature itself would exercise tyrannical rule.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Constitution created a bicameral, or two-house, legislature in which one house, the House of Representatives, would be based on population, and the other chamber, the Senate, would be based on state representation.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Managing Societal Conflict</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Congress also has a significant influence in managing the societal conflict inherent in a divided society such as the United States.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Examples of conflict: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Higher wages versus “pro-business” policies.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Policies that benefit rural areas versus those that benefit urban areas.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Money for seniors; money for children’s programs.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Pro-life versus pro-choice.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5075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House and the Senate Compared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Constitution empowers the House of Representatives, as the legislative body closer to the people, with initiating any bills that result in taxes.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It empowers the Senate, as the more deliberative house, to give the president advice and consent on appointments and the ratification of treaties.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Electoral and legislative structures are also sources of differences between the two houses.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187218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E45195-BCFC-4B24-9C47-744BB195032E}"/>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House and the Senate Compared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B640DE80-2059-4388-B217-64DF0E63FEF3}"/>
              </a:ext>
            </a:extLst>
          </p:cNvPr>
          <p:cNvSpPr>
            <a:spLocks noGrp="1"/>
          </p:cNvSpPr>
          <p:nvPr>
            <p:ph sz="quarter" idx="20"/>
          </p:nvPr>
        </p:nvSpPr>
        <p:spPr>
          <a:xfrm>
            <a:off x="342900" y="1524000"/>
            <a:ext cx="81915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Differing length of representatives’ and senators’ terms of service affects how members of each chamber of Congress relate to their constituents.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Although the House and the Senate differ in their constitutionally determined duties, both must pass any piece of legislation before it can become law.</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Larger size of the House of Representatives, with its 435 members, necessitates a more formal legislative structure to prevent unruliness.</a:t>
            </a:r>
          </a:p>
        </p:txBody>
      </p:sp>
      <p:sp>
        <p:nvSpPr>
          <p:cNvPr id="7" name="Slide Number Placeholder 3">
            <a:extLst>
              <a:ext uri="{FF2B5EF4-FFF2-40B4-BE49-F238E27FC236}">
                <a16:creationId xmlns:a16="http://schemas.microsoft.com/office/drawing/2014/main" id="{3B4AE74D-16B7-44AB-9725-456D9E908005}"/>
              </a:ext>
            </a:extLst>
          </p:cNvPr>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98282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B3E619B-CC8E-42CC-93FB-FE0D801B834E}"/>
              </a:ext>
            </a:extLst>
          </p:cNvPr>
          <p:cNvSpPr>
            <a:spLocks noGrp="1"/>
          </p:cNvSpPr>
          <p:nvPr>
            <p:ph type="title"/>
          </p:nvPr>
        </p:nvSpPr>
        <p:spPr>
          <a:xfrm>
            <a:off x="496154" y="296880"/>
            <a:ext cx="8460000" cy="6552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Table 12.2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Differences between the House and the Senate</a:t>
            </a:r>
            <a:endParaRPr lang="en-IN" dirty="0"/>
          </a:p>
        </p:txBody>
      </p:sp>
      <p:sp>
        <p:nvSpPr>
          <p:cNvPr id="9" name="Content Placeholder 2" hidden="1">
            <a:extLst>
              <a:ext uri="{FF2B5EF4-FFF2-40B4-BE49-F238E27FC236}">
                <a16:creationId xmlns:a16="http://schemas.microsoft.com/office/drawing/2014/main" id="{66517524-9358-491D-A5D5-8BCC4A907AED}"/>
              </a:ext>
            </a:extLst>
          </p:cNvPr>
          <p:cNvSpPr>
            <a:spLocks noGrp="1"/>
          </p:cNvSpPr>
          <p:nvPr>
            <p:ph idx="1"/>
          </p:nvPr>
        </p:nvSpPr>
        <p:spPr>
          <a:xfrm>
            <a:off x="2688554" y="2017062"/>
            <a:ext cx="4075200" cy="1143000"/>
          </a:xfrm>
        </p:spPr>
        <p:txBody>
          <a:bodyPr>
            <a:normAutofit/>
          </a:body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000000"/>
                </a:solidFill>
                <a:effectLst/>
                <a:uLnTx/>
                <a:uFillTx/>
                <a:latin typeface="Sanserif"/>
                <a:ea typeface="+mn-ea"/>
                <a:cs typeface="Times New Roman" panose="02020603050405020304" pitchFamily="18" charset="0"/>
              </a:rPr>
              <a:t>Table divided into 2 columns summarizes differences between the house and the senate. The column headers are marked as: House and senate.</a:t>
            </a:r>
          </a:p>
        </p:txBody>
      </p:sp>
      <p:graphicFrame>
        <p:nvGraphicFramePr>
          <p:cNvPr id="14" name="Table 3">
            <a:extLst>
              <a:ext uri="{FF2B5EF4-FFF2-40B4-BE49-F238E27FC236}">
                <a16:creationId xmlns:a16="http://schemas.microsoft.com/office/drawing/2014/main" id="{CAC7FB7F-76CC-4F34-919B-262832089D4E}"/>
              </a:ext>
            </a:extLst>
          </p:cNvPr>
          <p:cNvGraphicFramePr>
            <a:graphicFrameLocks noGrp="1"/>
          </p:cNvGraphicFramePr>
          <p:nvPr>
            <p:extLst>
              <p:ext uri="{D42A27DB-BD31-4B8C-83A1-F6EECF244321}">
                <p14:modId xmlns:p14="http://schemas.microsoft.com/office/powerpoint/2010/main" val="2801312488"/>
              </p:ext>
            </p:extLst>
          </p:nvPr>
        </p:nvGraphicFramePr>
        <p:xfrm>
          <a:off x="533400" y="1295400"/>
          <a:ext cx="8000777" cy="3046910"/>
        </p:xfrm>
        <a:graphic>
          <a:graphicData uri="http://schemas.openxmlformats.org/drawingml/2006/table">
            <a:tbl>
              <a:tblPr firstRow="1" bandRow="1">
                <a:tableStyleId>{5C22544A-7EE6-4342-B048-85BDC9FD1C3A}</a:tableStyleId>
              </a:tblPr>
              <a:tblGrid>
                <a:gridCol w="4139837">
                  <a:extLst>
                    <a:ext uri="{9D8B030D-6E8A-4147-A177-3AD203B41FA5}">
                      <a16:colId xmlns:a16="http://schemas.microsoft.com/office/drawing/2014/main" val="3564641921"/>
                    </a:ext>
                  </a:extLst>
                </a:gridCol>
                <a:gridCol w="3860940">
                  <a:extLst>
                    <a:ext uri="{9D8B030D-6E8A-4147-A177-3AD203B41FA5}">
                      <a16:colId xmlns:a16="http://schemas.microsoft.com/office/drawing/2014/main" val="3773330902"/>
                    </a:ext>
                  </a:extLst>
                </a:gridCol>
              </a:tblGrid>
              <a:tr h="369182">
                <a:tc>
                  <a:txBody>
                    <a:bodyPr/>
                    <a:lstStyle/>
                    <a:p>
                      <a:pPr marL="0" marR="0">
                        <a:spcBef>
                          <a:spcPts val="0"/>
                        </a:spcBef>
                        <a:spcAft>
                          <a:spcPts val="0"/>
                        </a:spcAft>
                      </a:pPr>
                      <a:r>
                        <a:rPr lang="en-US" sz="1800" kern="1200" dirty="0">
                          <a:solidFill>
                            <a:schemeClr val="tx1"/>
                          </a:solidFill>
                          <a:latin typeface="Sanserif"/>
                          <a:ea typeface="+mn-ea"/>
                          <a:cs typeface="+mn-cs"/>
                        </a:rPr>
                        <a:t>HOUSE </a:t>
                      </a:r>
                    </a:p>
                  </a:txBody>
                  <a:tcPr marL="68580" marR="68580" marT="0" marB="0" anchor="ctr">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0"/>
                        </a:spcBef>
                        <a:spcAft>
                          <a:spcPts val="0"/>
                        </a:spcAft>
                      </a:pPr>
                      <a:r>
                        <a:rPr lang="en-US" sz="1800" kern="1200" dirty="0">
                          <a:solidFill>
                            <a:schemeClr val="tx1"/>
                          </a:solidFill>
                          <a:latin typeface="Sanserif"/>
                          <a:ea typeface="+mn-ea"/>
                          <a:cs typeface="+mn-cs"/>
                        </a:rPr>
                        <a:t>SENATE </a:t>
                      </a:r>
                    </a:p>
                  </a:txBody>
                  <a:tcPr marL="68580" marR="68580" marT="0" marB="0"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12444308"/>
                  </a:ext>
                </a:extLst>
              </a:tr>
              <a:tr h="369182">
                <a:tc>
                  <a:txBody>
                    <a:bodyPr/>
                    <a:lstStyle/>
                    <a:p>
                      <a:pPr marL="0" marR="0">
                        <a:spcBef>
                          <a:spcPts val="300"/>
                        </a:spcBef>
                        <a:spcAft>
                          <a:spcPts val="0"/>
                        </a:spcAft>
                      </a:pPr>
                      <a:r>
                        <a:rPr lang="en-US" sz="1600" kern="1200" dirty="0">
                          <a:solidFill>
                            <a:schemeClr val="tx1"/>
                          </a:solidFill>
                          <a:latin typeface="Sanserif"/>
                          <a:ea typeface="+mn-ea"/>
                          <a:cs typeface="+mn-cs"/>
                        </a:rPr>
                        <a:t>Larger (435 members)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Smaller (100 members)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544946477"/>
                  </a:ext>
                </a:extLst>
              </a:tr>
              <a:tr h="369182">
                <a:tc>
                  <a:txBody>
                    <a:bodyPr/>
                    <a:lstStyle/>
                    <a:p>
                      <a:pPr marL="0" marR="0">
                        <a:spcBef>
                          <a:spcPts val="300"/>
                        </a:spcBef>
                        <a:spcAft>
                          <a:spcPts val="0"/>
                        </a:spcAft>
                      </a:pPr>
                      <a:r>
                        <a:rPr lang="en-US" sz="1600" kern="1200" dirty="0">
                          <a:solidFill>
                            <a:schemeClr val="tx1"/>
                          </a:solidFill>
                          <a:latin typeface="Sanserif"/>
                          <a:ea typeface="+mn-ea"/>
                          <a:cs typeface="+mn-cs"/>
                        </a:rPr>
                        <a:t>Shorter electoral cycle (2-year term)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Longer electoral cycle (6-year term)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159813440"/>
                  </a:ext>
                </a:extLst>
              </a:tr>
              <a:tr h="369182">
                <a:tc>
                  <a:txBody>
                    <a:bodyPr/>
                    <a:lstStyle/>
                    <a:p>
                      <a:pPr marL="0" marR="0">
                        <a:spcBef>
                          <a:spcPts val="300"/>
                        </a:spcBef>
                        <a:spcAft>
                          <a:spcPts val="0"/>
                        </a:spcAft>
                      </a:pPr>
                      <a:r>
                        <a:rPr lang="en-US" sz="1600" kern="1200" dirty="0">
                          <a:solidFill>
                            <a:schemeClr val="tx1"/>
                          </a:solidFill>
                          <a:latin typeface="Sanserif"/>
                          <a:ea typeface="+mn-ea"/>
                          <a:cs typeface="+mn-cs"/>
                        </a:rPr>
                        <a:t>Narrow constituency (congressional districts)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Broad constituency (states)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327938531"/>
                  </a:ext>
                </a:extLst>
              </a:tr>
              <a:tr h="369182">
                <a:tc>
                  <a:txBody>
                    <a:bodyPr/>
                    <a:lstStyle/>
                    <a:p>
                      <a:pPr marL="0" marR="0">
                        <a:spcBef>
                          <a:spcPts val="300"/>
                        </a:spcBef>
                        <a:spcAft>
                          <a:spcPts val="0"/>
                        </a:spcAft>
                      </a:pPr>
                      <a:r>
                        <a:rPr lang="en-US" sz="1600" kern="1200" dirty="0">
                          <a:solidFill>
                            <a:schemeClr val="tx1"/>
                          </a:solidFill>
                          <a:latin typeface="Sanserif"/>
                          <a:ea typeface="+mn-ea"/>
                          <a:cs typeface="+mn-cs"/>
                        </a:rPr>
                        <a:t>Less prestigious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More prestigious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621374374"/>
                  </a:ext>
                </a:extLst>
              </a:tr>
              <a:tr h="369182">
                <a:tc>
                  <a:txBody>
                    <a:bodyPr/>
                    <a:lstStyle/>
                    <a:p>
                      <a:pPr marL="0" marR="0">
                        <a:spcBef>
                          <a:spcPts val="300"/>
                        </a:spcBef>
                        <a:spcAft>
                          <a:spcPts val="0"/>
                        </a:spcAft>
                      </a:pPr>
                      <a:r>
                        <a:rPr lang="en-US" sz="1600" kern="1200" dirty="0">
                          <a:solidFill>
                            <a:schemeClr val="tx1"/>
                          </a:solidFill>
                          <a:latin typeface="Sanserif"/>
                          <a:ea typeface="+mn-ea"/>
                          <a:cs typeface="+mn-cs"/>
                        </a:rPr>
                        <a:t>Originates all revenue bills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Ratifies treaties; confirms presidential nominees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381179809"/>
                  </a:ext>
                </a:extLst>
              </a:tr>
              <a:tr h="369182">
                <a:tc>
                  <a:txBody>
                    <a:bodyPr/>
                    <a:lstStyle/>
                    <a:p>
                      <a:pPr marL="0" marR="0">
                        <a:spcBef>
                          <a:spcPts val="300"/>
                        </a:spcBef>
                        <a:spcAft>
                          <a:spcPts val="0"/>
                        </a:spcAft>
                      </a:pPr>
                      <a:r>
                        <a:rPr lang="en-US" sz="1600" kern="1200" dirty="0">
                          <a:solidFill>
                            <a:schemeClr val="tx1"/>
                          </a:solidFill>
                          <a:latin typeface="Sanserif"/>
                          <a:ea typeface="+mn-ea"/>
                          <a:cs typeface="+mn-cs"/>
                        </a:rPr>
                        <a:t>Less reliant on staff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More reliant on staff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939268759"/>
                  </a:ext>
                </a:extLst>
              </a:tr>
              <a:tr h="344138">
                <a:tc>
                  <a:txBody>
                    <a:bodyPr/>
                    <a:lstStyle/>
                    <a:p>
                      <a:pPr marL="0" marR="0">
                        <a:spcBef>
                          <a:spcPts val="300"/>
                        </a:spcBef>
                        <a:spcAft>
                          <a:spcPts val="0"/>
                        </a:spcAft>
                      </a:pPr>
                      <a:r>
                        <a:rPr lang="en-US" sz="1600" kern="1200" dirty="0">
                          <a:solidFill>
                            <a:schemeClr val="tx1"/>
                          </a:solidFill>
                          <a:latin typeface="Sanserif"/>
                          <a:ea typeface="+mn-ea"/>
                          <a:cs typeface="+mn-cs"/>
                        </a:rPr>
                        <a:t>Power vested in leaders and committee chairs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Power distributed more evenly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78636284"/>
                  </a:ext>
                </a:extLst>
              </a:tr>
            </a:tbl>
          </a:graphicData>
        </a:graphic>
      </p:graphicFrame>
      <p:sp>
        <p:nvSpPr>
          <p:cNvPr id="7" name="Slide Number Placeholder 4">
            <a:extLst>
              <a:ext uri="{FF2B5EF4-FFF2-40B4-BE49-F238E27FC236}">
                <a16:creationId xmlns:a16="http://schemas.microsoft.com/office/drawing/2014/main" id="{55AEA9A3-BEC8-4B59-8728-00945A341629}"/>
              </a:ext>
            </a:extLst>
          </p:cNvPr>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368878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Legislative Process</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Bill</a:t>
            </a:r>
            <a:r>
              <a:rPr kumimoji="0" lang="en-US" altLang="en-US" sz="2800" b="0" i="0" u="none" strike="noStrike" kern="1200" cap="none" spc="0" normalizeH="0" baseline="0" noProof="0" dirty="0">
                <a:ln>
                  <a:noFill/>
                </a:ln>
                <a:solidFill>
                  <a:prstClr val="black"/>
                </a:solidFill>
                <a:effectLst/>
                <a:uLnTx/>
                <a:uFillTx/>
                <a:latin typeface="Sanserif"/>
                <a:cs typeface="+mn-cs"/>
              </a:rPr>
              <a:t>: a proposed piece of legislation.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There are five steps to a bill becoming law:</a:t>
            </a:r>
          </a:p>
          <a:p>
            <a:pPr marL="457200" marR="0" lvl="0" indent="-457200" algn="l" defTabSz="457200" rtl="0" eaLnBrk="1" fontAlgn="auto" latinLnBrk="0" hangingPunct="1">
              <a:lnSpc>
                <a:spcPct val="100000"/>
              </a:lnSpc>
              <a:spcBef>
                <a:spcPts val="576"/>
              </a:spcBef>
              <a:spcAft>
                <a:spcPts val="0"/>
              </a:spcAft>
              <a:buClrTx/>
              <a:buSzTx/>
              <a:buFont typeface="Arial"/>
              <a:buAutoNum type="arabicParenBoth"/>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Introduction.</a:t>
            </a:r>
          </a:p>
          <a:p>
            <a:pPr marL="457200" marR="0" lvl="0" indent="-457200" algn="l" defTabSz="457200" rtl="0" eaLnBrk="1" fontAlgn="auto" latinLnBrk="0" hangingPunct="1">
              <a:lnSpc>
                <a:spcPct val="100000"/>
              </a:lnSpc>
              <a:spcBef>
                <a:spcPts val="576"/>
              </a:spcBef>
              <a:spcAft>
                <a:spcPts val="0"/>
              </a:spcAft>
              <a:buClrTx/>
              <a:buSzTx/>
              <a:buFont typeface="Arial"/>
              <a:buAutoNum type="arabicParenBoth"/>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Committee review.</a:t>
            </a:r>
          </a:p>
          <a:p>
            <a:pPr marL="457200" marR="0" lvl="0" indent="-457200" algn="l" defTabSz="457200" rtl="0" eaLnBrk="1" fontAlgn="auto" latinLnBrk="0" hangingPunct="1">
              <a:lnSpc>
                <a:spcPct val="100000"/>
              </a:lnSpc>
              <a:spcBef>
                <a:spcPts val="576"/>
              </a:spcBef>
              <a:spcAft>
                <a:spcPts val="0"/>
              </a:spcAft>
              <a:buClrTx/>
              <a:buSzTx/>
              <a:buFont typeface="Arial"/>
              <a:buAutoNum type="arabicParenBoth"/>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House and Senate approval.</a:t>
            </a:r>
          </a:p>
          <a:p>
            <a:pPr marL="457200" marR="0" lvl="0" indent="-457200" algn="l" defTabSz="457200" rtl="0" eaLnBrk="1" fontAlgn="auto" latinLnBrk="0" hangingPunct="1">
              <a:lnSpc>
                <a:spcPct val="100000"/>
              </a:lnSpc>
              <a:spcBef>
                <a:spcPts val="576"/>
              </a:spcBef>
              <a:spcAft>
                <a:spcPts val="0"/>
              </a:spcAft>
              <a:buClrTx/>
              <a:buSzTx/>
              <a:buFont typeface="Arial"/>
              <a:buAutoNum type="arabicParenBoth"/>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Conference committee reconciliation.</a:t>
            </a:r>
          </a:p>
          <a:p>
            <a:pPr marL="457200" marR="0" lvl="0" indent="-457200" algn="l" defTabSz="457200" rtl="0" eaLnBrk="1" fontAlgn="auto" latinLnBrk="0" hangingPunct="1">
              <a:lnSpc>
                <a:spcPct val="100000"/>
              </a:lnSpc>
              <a:spcBef>
                <a:spcPts val="576"/>
              </a:spcBef>
              <a:spcAft>
                <a:spcPts val="0"/>
              </a:spcAft>
              <a:buClrTx/>
              <a:buSzTx/>
              <a:buFont typeface="Arial"/>
              <a:buAutoNum type="arabicParenBoth"/>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Presidential approval.</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136870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B5BF706-C38A-43A6-B26C-46FB88568C7E}"/>
              </a:ext>
            </a:extLst>
          </p:cNvPr>
          <p:cNvSpPr>
            <a:spLocks noGrp="1"/>
          </p:cNvSpPr>
          <p:nvPr>
            <p:ph type="title"/>
          </p:nvPr>
        </p:nvSpPr>
        <p:spPr>
          <a:xfrm>
            <a:off x="917322" y="5109411"/>
            <a:ext cx="3121278" cy="762000"/>
          </a:xfrm>
        </p:spPr>
        <p:txBody>
          <a:bodyPr>
            <a:noAutofit/>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12.1 </a:t>
            </a:r>
            <a:br>
              <a:rPr kumimoji="0" lang="en-US" sz="2400" b="1" i="0" u="none" strike="noStrike" kern="1200" cap="none" spc="0" normalizeH="0" baseline="0" noProof="0" dirty="0">
                <a:ln>
                  <a:noFill/>
                </a:ln>
                <a:solidFill>
                  <a:srgbClr val="C30C20"/>
                </a:solidFill>
                <a:effectLst/>
                <a:uLnTx/>
                <a:uFillTx/>
                <a:latin typeface="Sanserif"/>
                <a:cs typeface="+mj-cs"/>
              </a:rPr>
            </a:br>
            <a:r>
              <a:rPr kumimoji="0" lang="en-US" sz="2400" b="1" i="0" u="none" strike="noStrike" kern="1200" cap="none" spc="0" normalizeH="0" baseline="0" noProof="0" dirty="0">
                <a:ln>
                  <a:noFill/>
                </a:ln>
                <a:solidFill>
                  <a:prstClr val="black"/>
                </a:solidFill>
                <a:effectLst/>
                <a:uLnTx/>
                <a:uFillTx/>
                <a:latin typeface="Sanserif"/>
                <a:cs typeface="+mj-cs"/>
              </a:rPr>
              <a:t>The Legislative Process</a:t>
            </a:r>
            <a:endParaRPr lang="en-IN" sz="2400" dirty="0">
              <a:latin typeface="Sanserif"/>
            </a:endParaRPr>
          </a:p>
        </p:txBody>
      </p:sp>
      <p:pic>
        <p:nvPicPr>
          <p:cNvPr id="12" name="Picture 2" descr="Every bill must be approved by both houses in identical form.">
            <a:extLst>
              <a:ext uri="{FF2B5EF4-FFF2-40B4-BE49-F238E27FC236}">
                <a16:creationId xmlns:a16="http://schemas.microsoft.com/office/drawing/2014/main" id="{85F64D57-8FAC-473D-AC67-9853685890BC}"/>
              </a:ext>
            </a:extLst>
          </p:cNvPr>
          <p:cNvPicPr>
            <a:picLocks noGrp="1" noChangeAspect="1"/>
          </p:cNvPicPr>
          <p:nvPr>
            <p:ph sz="quarter" idx="20"/>
          </p:nvPr>
        </p:nvPicPr>
        <p:blipFill rotWithShape="1">
          <a:blip r:embed="rId2" cstate="print">
            <a:extLst>
              <a:ext uri="{28A0092B-C50C-407E-A947-70E740481C1C}">
                <a14:useLocalDpi xmlns:a14="http://schemas.microsoft.com/office/drawing/2010/main" val="0"/>
              </a:ext>
            </a:extLst>
          </a:blip>
          <a:srcRect l="-3089" r="-3089"/>
          <a:stretch/>
        </p:blipFill>
        <p:spPr>
          <a:xfrm>
            <a:off x="4343400" y="262389"/>
            <a:ext cx="3883278" cy="6070233"/>
          </a:xfrm>
        </p:spPr>
      </p:pic>
      <p:sp>
        <p:nvSpPr>
          <p:cNvPr id="9" name="Text Placeholder 3">
            <a:extLst>
              <a:ext uri="{FF2B5EF4-FFF2-40B4-BE49-F238E27FC236}">
                <a16:creationId xmlns:a16="http://schemas.microsoft.com/office/drawing/2014/main" id="{80493DAC-FDCF-4F71-9B7C-175EE36A69AC}"/>
              </a:ext>
            </a:extLst>
          </p:cNvPr>
          <p:cNvSpPr>
            <a:spLocks noGrp="1"/>
          </p:cNvSpPr>
          <p:nvPr>
            <p:ph sz="quarter" idx="11"/>
          </p:nvPr>
        </p:nvSpPr>
        <p:spPr>
          <a:xfrm>
            <a:off x="3310200" y="6332622"/>
            <a:ext cx="2404800" cy="190800"/>
          </a:xfrm>
        </p:spPr>
        <p:txBody>
          <a:bodyPr/>
          <a:lstStyle/>
          <a:p>
            <a:r>
              <a:rPr lang="en-US" sz="800" dirty="0">
                <a:latin typeface="Sanserif"/>
                <a:hlinkClick r:id="rId3" action="ppaction://hlinksldjump"/>
              </a:rPr>
              <a:t>Access the text alternative to slide image</a:t>
            </a:r>
            <a:r>
              <a:rPr lang="en-IN" sz="800" dirty="0">
                <a:latin typeface="Sanserif"/>
                <a:hlinkClick r:id="rId3" action="ppaction://hlinksldjump"/>
              </a:rPr>
              <a:t>.</a:t>
            </a:r>
            <a:endParaRPr lang="en-US" sz="800" dirty="0">
              <a:latin typeface="Sanserif"/>
              <a:hlinkClick r:id="rId3" action="ppaction://hlinksldjump"/>
            </a:endParaRPr>
          </a:p>
        </p:txBody>
      </p:sp>
      <p:sp>
        <p:nvSpPr>
          <p:cNvPr id="7" name="Slide Number Placeholder 4">
            <a:extLst>
              <a:ext uri="{FF2B5EF4-FFF2-40B4-BE49-F238E27FC236}">
                <a16:creationId xmlns:a16="http://schemas.microsoft.com/office/drawing/2014/main" id="{E7749E6F-7E3C-4AF9-99ED-76F2810CD49A}"/>
              </a:ext>
            </a:extLst>
          </p:cNvPr>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827100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Introducing a Bill</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the House of Representatives, a member of a legislator’s staff drafts the proposed legislation, and the House member puts the bill into a wooden box known as the </a:t>
            </a:r>
            <a:r>
              <a:rPr kumimoji="0" lang="en-US" altLang="en-US" sz="2800" b="1" i="0" u="none" strike="noStrike" kern="1200" cap="none" spc="0" normalizeH="0" baseline="0" noProof="0" dirty="0">
                <a:ln>
                  <a:noFill/>
                </a:ln>
                <a:solidFill>
                  <a:prstClr val="black"/>
                </a:solidFill>
                <a:effectLst/>
                <a:uLnTx/>
                <a:uFillTx/>
                <a:latin typeface="Sanserif"/>
                <a:cs typeface="+mn-cs"/>
              </a:rPr>
              <a:t>hopper</a:t>
            </a:r>
            <a:r>
              <a:rPr kumimoji="0" lang="en-US" altLang="en-US" sz="2800" b="0" i="0" u="none" strike="noStrike" kern="1200" cap="none" spc="0" normalizeH="0" baseline="0" noProof="0" dirty="0">
                <a:ln>
                  <a:noFill/>
                </a:ln>
                <a:solidFill>
                  <a:prstClr val="black"/>
                </a:solidFill>
                <a:effectLst/>
                <a:uLnTx/>
                <a:uFillTx/>
                <a:latin typeface="Sanserif"/>
                <a:cs typeface="+mn-cs"/>
              </a:rPr>
              <a:t>, which is found on a desk at the front of the House of Representatives.</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the Senate, submitting a bill is less formal: It is announced in a speech on the Senate floor; or a written draft is submitted to the Senate clerk; or an amendment to an existing bill being considered may be offered.</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5078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Bill in Committee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Most bills that are introduced “die” in committee.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Committee chairs are often chosen using the </a:t>
            </a:r>
            <a:r>
              <a:rPr kumimoji="0" lang="en-US" altLang="en-US" sz="2800" b="1" i="0" u="none" strike="noStrike" kern="1200" cap="none" spc="0" normalizeH="0" baseline="0" noProof="0" dirty="0">
                <a:ln>
                  <a:noFill/>
                </a:ln>
                <a:solidFill>
                  <a:prstClr val="black"/>
                </a:solidFill>
                <a:effectLst/>
                <a:uLnTx/>
                <a:uFillTx/>
                <a:latin typeface="Sanserif"/>
                <a:cs typeface="+mn-cs"/>
              </a:rPr>
              <a:t>seniority system</a:t>
            </a:r>
            <a:r>
              <a:rPr kumimoji="0" lang="en-US" altLang="en-US" sz="2800" b="0" i="0" u="none" strike="noStrike" kern="1200" cap="none" spc="0" normalizeH="0" baseline="0" noProof="0" dirty="0">
                <a:ln>
                  <a:noFill/>
                </a:ln>
                <a:solidFill>
                  <a:prstClr val="black"/>
                </a:solidFill>
                <a:effectLst/>
                <a:uLnTx/>
                <a:uFillTx/>
                <a:latin typeface="Sanserif"/>
                <a:cs typeface="+mn-cs"/>
              </a:rPr>
              <a:t>, </a:t>
            </a:r>
            <a:r>
              <a:rPr kumimoji="0" lang="en-US" sz="2800" b="0" i="0" u="none" strike="noStrike" kern="1200" cap="none" spc="0" normalizeH="0" baseline="0" noProof="0" dirty="0">
                <a:ln>
                  <a:noFill/>
                </a:ln>
                <a:solidFill>
                  <a:prstClr val="black"/>
                </a:solidFill>
                <a:effectLst/>
                <a:uLnTx/>
                <a:uFillTx/>
                <a:latin typeface="Sanserif"/>
                <a:cs typeface="+mn-cs"/>
              </a:rPr>
              <a:t>by which the member with the longest continuous tenure on a standing committee receives preference when it chooses its chair.</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Standing committees </a:t>
            </a:r>
            <a:r>
              <a:rPr kumimoji="0" lang="en-US" altLang="en-US" sz="2800" b="0" i="0" u="none" strike="noStrike" kern="1200" cap="none" spc="0" normalizeH="0" baseline="0" noProof="0" dirty="0">
                <a:ln>
                  <a:noFill/>
                </a:ln>
                <a:solidFill>
                  <a:prstClr val="black"/>
                </a:solidFill>
                <a:effectLst/>
                <a:uLnTx/>
                <a:uFillTx/>
                <a:latin typeface="Sanserif"/>
                <a:cs typeface="+mn-cs"/>
              </a:rPr>
              <a:t>are permanent committees with a defined legislative jurisdiction.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House and Senate each have 20.</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Parties in each chamber decide members’ committee and subcommittee assignments.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2543811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Bill in Committee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b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Select committee</a:t>
            </a:r>
            <a:r>
              <a:rPr kumimoji="0" lang="en-US" altLang="en-US" sz="2800" b="0" i="0" u="none" strike="noStrike" kern="1200" cap="none" spc="0" normalizeH="0" baseline="0" noProof="0" dirty="0">
                <a:ln>
                  <a:noFill/>
                </a:ln>
                <a:solidFill>
                  <a:prstClr val="black"/>
                </a:solidFill>
                <a:effectLst/>
                <a:uLnTx/>
                <a:uFillTx/>
                <a:latin typeface="Sanserif"/>
                <a:cs typeface="+mn-cs"/>
              </a:rPr>
              <a:t>: specially created to consider a specific policy issue or to address a particular concern.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Joint committee</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composed of members from both chambers.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Subcommittee</a:t>
            </a:r>
            <a:r>
              <a:rPr kumimoji="0" lang="en-US" sz="2800" b="0" i="0" u="none" strike="noStrike" kern="1200" cap="none" spc="0" normalizeH="0" baseline="0" noProof="0" dirty="0">
                <a:ln>
                  <a:noFill/>
                </a:ln>
                <a:solidFill>
                  <a:prstClr val="black"/>
                </a:solidFill>
                <a:effectLst/>
                <a:uLnTx/>
                <a:uFillTx/>
                <a:latin typeface="Sanserif"/>
                <a:cs typeface="+mn-cs"/>
              </a:rPr>
              <a:t>:</a:t>
            </a:r>
            <a:r>
              <a:rPr kumimoji="0" lang="en-US" sz="2800" b="1" i="0" u="none" strike="noStrike" kern="1200" cap="none" spc="0" normalizeH="0" baseline="0" noProof="0" dirty="0">
                <a:ln>
                  <a:noFill/>
                </a:ln>
                <a:solidFill>
                  <a:prstClr val="black"/>
                </a:solidFill>
                <a:effectLst/>
                <a:uLnTx/>
                <a:uFillTx/>
                <a:latin typeface="Sanserif"/>
                <a:cs typeface="+mn-cs"/>
              </a:rPr>
              <a:t> </a:t>
            </a:r>
            <a:r>
              <a:rPr kumimoji="0" lang="en-US" sz="2800" b="0" i="0" u="none" strike="noStrike" kern="1200" cap="none" spc="0" normalizeH="0" baseline="0" noProof="0" dirty="0">
                <a:ln>
                  <a:noFill/>
                </a:ln>
                <a:solidFill>
                  <a:prstClr val="black"/>
                </a:solidFill>
                <a:effectLst/>
                <a:uLnTx/>
                <a:uFillTx/>
                <a:latin typeface="Sanserif"/>
                <a:cs typeface="+mn-cs"/>
              </a:rPr>
              <a:t>a subordinate committee in Congress that typically handles specific areas of a standing committee’s jurisdiction.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House has 102; Senate has 67.</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342847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Bill in Committee </a:t>
            </a:r>
            <a:r>
              <a:rPr kumimoji="0" lang="en-US" altLang="en-US" sz="1600" b="0" i="0" u="none" strike="noStrike" kern="1200" cap="none" spc="0" normalizeH="0" baseline="0" noProof="0" dirty="0">
                <a:ln>
                  <a:noFill/>
                </a:ln>
                <a:solidFill>
                  <a:srgbClr val="C30C20"/>
                </a:solidFill>
                <a:effectLst/>
                <a:uLnTx/>
                <a:uFillTx/>
                <a:latin typeface="Sanserif"/>
                <a:cs typeface="+mj-cs"/>
              </a:rPr>
              <a:t>3</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When a committee or a subcommittee favors a measure, it usually takes four actions: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Agency review</a:t>
            </a:r>
            <a:r>
              <a:rPr kumimoji="0" lang="en-US" altLang="en-US" sz="2400" b="0" i="0" u="none" strike="noStrike" kern="1200" cap="none" spc="0" normalizeH="0" baseline="0" noProof="0" dirty="0">
                <a:ln>
                  <a:noFill/>
                </a:ln>
                <a:solidFill>
                  <a:prstClr val="black"/>
                </a:solidFill>
                <a:effectLst/>
                <a:uLnTx/>
                <a:uFillTx/>
                <a:latin typeface="Sanserif"/>
                <a:cs typeface="+mn-cs"/>
              </a:rPr>
              <a:t>: executive agencies are asked for comment.</a:t>
            </a:r>
            <a:endParaRPr kumimoji="0" lang="en-US" altLang="en-US" sz="2400" b="1" i="0" u="none" strike="noStrike" kern="1200" cap="none" spc="0" normalizeH="0" baseline="0" noProof="0" dirty="0">
              <a:ln>
                <a:noFill/>
              </a:ln>
              <a:solidFill>
                <a:prstClr val="black"/>
              </a:solidFill>
              <a:effectLst/>
              <a:uLnTx/>
              <a:uFillTx/>
              <a:latin typeface="Sanse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Hearings</a:t>
            </a:r>
            <a:r>
              <a:rPr kumimoji="0" lang="en-US" altLang="en-US" sz="2400" b="0" i="0" u="none" strike="noStrike" kern="1200" cap="none" spc="0" normalizeH="0" baseline="0" noProof="0" dirty="0">
                <a:ln>
                  <a:noFill/>
                </a:ln>
                <a:solidFill>
                  <a:prstClr val="black"/>
                </a:solidFill>
                <a:effectLst/>
                <a:uLnTx/>
                <a:uFillTx/>
                <a:latin typeface="Sanserif"/>
                <a:cs typeface="+mn-cs"/>
              </a:rPr>
              <a:t>: gather information and views from experts.</a:t>
            </a:r>
            <a:endParaRPr kumimoji="0" lang="en-US" altLang="en-US" sz="2400" b="1" i="0" u="none" strike="noStrike" kern="1200" cap="none" spc="0" normalizeH="0" baseline="0" noProof="0" dirty="0">
              <a:ln>
                <a:noFill/>
              </a:ln>
              <a:solidFill>
                <a:prstClr val="black"/>
              </a:solidFill>
              <a:effectLst/>
              <a:uLnTx/>
              <a:uFillTx/>
              <a:latin typeface="Sanse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Markup</a:t>
            </a:r>
            <a:r>
              <a:rPr kumimoji="0" lang="en-US" altLang="en-US" sz="2400" b="0" i="0" u="none" strike="noStrike" kern="1200" cap="none" spc="0" normalizeH="0" baseline="0" noProof="0" dirty="0">
                <a:ln>
                  <a:noFill/>
                </a:ln>
                <a:solidFill>
                  <a:prstClr val="black"/>
                </a:solidFill>
                <a:effectLst/>
                <a:uLnTx/>
                <a:uFillTx/>
                <a:latin typeface="Sanserif"/>
                <a:cs typeface="+mn-cs"/>
              </a:rPr>
              <a:t>: suggested changes and amendments.</a:t>
            </a:r>
            <a:endParaRPr kumimoji="0" lang="en-US" altLang="en-US" sz="2400" b="1" i="0" u="none" strike="noStrike" kern="1200" cap="none" spc="0" normalizeH="0" baseline="0" noProof="0" dirty="0">
              <a:ln>
                <a:noFill/>
              </a:ln>
              <a:solidFill>
                <a:prstClr val="black"/>
              </a:solidFill>
              <a:effectLst/>
              <a:uLnTx/>
              <a:uFillTx/>
              <a:latin typeface="Sanse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Report</a:t>
            </a:r>
            <a:r>
              <a:rPr kumimoji="0" lang="en-US" altLang="en-US" sz="2400" b="0" i="0" u="none" strike="noStrike" kern="1200" cap="none" spc="0" normalizeH="0" baseline="0" noProof="0" dirty="0">
                <a:ln>
                  <a:noFill/>
                </a:ln>
                <a:solidFill>
                  <a:prstClr val="black"/>
                </a:solidFill>
                <a:effectLst/>
                <a:uLnTx/>
                <a:uFillTx/>
                <a:latin typeface="Sanserif"/>
                <a:cs typeface="+mn-cs"/>
              </a:rPr>
              <a:t>: an explanation to the full chamber of a bills intent.</a:t>
            </a:r>
            <a:endParaRPr kumimoji="0" lang="en-US" altLang="en-US" sz="2400" b="1"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the House of Representatives, a special measure known as a </a:t>
            </a:r>
            <a:r>
              <a:rPr kumimoji="0" lang="en-US" altLang="en-US" sz="2800" b="1" i="0" u="none" strike="noStrike" kern="1200" cap="none" spc="0" normalizeH="0" baseline="0" noProof="0" dirty="0">
                <a:ln>
                  <a:noFill/>
                </a:ln>
                <a:solidFill>
                  <a:prstClr val="black"/>
                </a:solidFill>
                <a:effectLst/>
                <a:uLnTx/>
                <a:uFillTx/>
                <a:latin typeface="Sanserif"/>
                <a:cs typeface="+mn-cs"/>
              </a:rPr>
              <a:t>discharge petition </a:t>
            </a:r>
            <a:r>
              <a:rPr kumimoji="0" lang="en-US" altLang="en-US" sz="2800" b="0" i="0" u="none" strike="noStrike" kern="1200" cap="none" spc="0" normalizeH="0" baseline="0" noProof="0" dirty="0">
                <a:ln>
                  <a:noFill/>
                </a:ln>
                <a:solidFill>
                  <a:prstClr val="black"/>
                </a:solidFill>
                <a:effectLst/>
                <a:uLnTx/>
                <a:uFillTx/>
                <a:latin typeface="Sanserif"/>
                <a:cs typeface="+mn-cs"/>
              </a:rPr>
              <a:t>is used to extract a bill from a committee to have it considered by the entire House.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264155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The Origins of Congress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b="0" noProof="1">
              <a:latin typeface="Sanse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House of Representatives, with the smallest constituencies of any federal office (currently about 711,000 people reside in each congressional district), is the chamber closer to the people.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Framers conceived the Senate to be a more elite, more deliberative institution, one not subject to the whims of mass politics like its lower-house counterpart.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35705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438400" y="99527"/>
            <a:ext cx="41148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Debate on the House</a:t>
            </a:r>
            <a:r>
              <a:rPr kumimoji="0" lang="en-US" altLang="en-US" sz="3600" b="0" i="0" u="none" strike="noStrike" kern="1200" cap="none" spc="0" normalizeH="0" noProof="0" dirty="0">
                <a:ln>
                  <a:noFill/>
                </a:ln>
                <a:solidFill>
                  <a:srgbClr val="C30C20"/>
                </a:solidFill>
                <a:effectLst/>
                <a:uLnTx/>
                <a:uFillTx/>
                <a:latin typeface="Sanserif"/>
                <a:cs typeface="+mj-cs"/>
              </a:rPr>
              <a:t> </a:t>
            </a:r>
            <a:r>
              <a:rPr kumimoji="0" lang="en-US" altLang="en-US" sz="3600" b="0" i="0" u="none" strike="noStrike" kern="1200" cap="none" spc="0" normalizeH="0" baseline="0" noProof="0" dirty="0">
                <a:ln>
                  <a:noFill/>
                </a:ln>
                <a:solidFill>
                  <a:srgbClr val="C30C20"/>
                </a:solidFill>
                <a:effectLst/>
                <a:uLnTx/>
                <a:uFillTx/>
                <a:latin typeface="Sanserif"/>
                <a:cs typeface="+mj-cs"/>
              </a:rPr>
              <a:t>and Senate Floor </a:t>
            </a:r>
            <a:r>
              <a:rPr kumimoji="0" lang="en-US" alt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If a House bill is “discharged,” or makes it out of committee, it goes to the </a:t>
            </a:r>
            <a:r>
              <a:rPr kumimoji="0" lang="en-US" altLang="en-US" sz="2800" b="1" i="0" u="none" strike="noStrike" kern="1200" cap="none" spc="0" normalizeH="0" baseline="0" noProof="0" dirty="0">
                <a:ln>
                  <a:noFill/>
                </a:ln>
                <a:solidFill>
                  <a:prstClr val="black"/>
                </a:solidFill>
                <a:effectLst/>
                <a:uLnTx/>
                <a:uFillTx/>
                <a:latin typeface="Sanserif"/>
                <a:cs typeface="+mn-cs"/>
              </a:rPr>
              <a:t>Rules Committee</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Rules Committee decides on the length of debate and the scope of amendments that will be allowed on a bill.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Senate’s small size allows members to agree to the terms of debate through </a:t>
            </a:r>
            <a:r>
              <a:rPr kumimoji="0" lang="en-US" altLang="en-US" sz="2800" b="1" i="0" u="none" strike="noStrike" kern="1200" cap="none" spc="0" normalizeH="0" baseline="0" noProof="0" dirty="0">
                <a:ln>
                  <a:noFill/>
                </a:ln>
                <a:solidFill>
                  <a:prstClr val="black"/>
                </a:solidFill>
                <a:effectLst/>
                <a:uLnTx/>
                <a:uFillTx/>
                <a:latin typeface="Sanserif"/>
                <a:cs typeface="+mn-cs"/>
              </a:rPr>
              <a:t>unanimous consent </a:t>
            </a:r>
            <a:r>
              <a:rPr kumimoji="0" lang="en-US" altLang="en-US" sz="2800" b="0" i="0" u="none" strike="noStrike" kern="1200" cap="none" spc="0" normalizeH="0" baseline="0" noProof="0" dirty="0">
                <a:ln>
                  <a:noFill/>
                </a:ln>
                <a:solidFill>
                  <a:prstClr val="black"/>
                </a:solidFill>
                <a:effectLst/>
                <a:uLnTx/>
                <a:uFillTx/>
                <a:latin typeface="Sanserif"/>
                <a:cs typeface="+mn-cs"/>
              </a:rPr>
              <a:t>agreements.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260840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438400" y="76200"/>
            <a:ext cx="4114801" cy="12192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Debate on the House</a:t>
            </a:r>
            <a:r>
              <a:rPr kumimoji="0" lang="en-US" altLang="en-US" sz="3600" b="0" i="0" u="none" strike="noStrike" kern="1200" cap="none" spc="0" normalizeH="0" noProof="0" dirty="0">
                <a:ln>
                  <a:noFill/>
                </a:ln>
                <a:solidFill>
                  <a:srgbClr val="C30C20"/>
                </a:solidFill>
                <a:effectLst/>
                <a:uLnTx/>
                <a:uFillTx/>
                <a:latin typeface="Sanserif"/>
                <a:cs typeface="+mj-cs"/>
              </a:rPr>
              <a:t> </a:t>
            </a:r>
            <a:r>
              <a:rPr kumimoji="0" lang="en-US" altLang="en-US" sz="3600" b="0" i="0" u="none" strike="noStrike" kern="1200" cap="none" spc="0" normalizeH="0" baseline="0" noProof="0" dirty="0">
                <a:ln>
                  <a:noFill/>
                </a:ln>
                <a:solidFill>
                  <a:srgbClr val="C30C20"/>
                </a:solidFill>
                <a:effectLst/>
                <a:uLnTx/>
                <a:uFillTx/>
                <a:latin typeface="Sanserif"/>
                <a:cs typeface="+mj-cs"/>
              </a:rPr>
              <a:t>and Senate Floor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437930" y="1447800"/>
            <a:ext cx="8096470" cy="5029200"/>
          </a:xfrm>
        </p:spPr>
        <p:txBody>
          <a:bodyPr rIns="0">
            <a:normAutofit/>
          </a:bodyPr>
          <a:lstStyle/>
          <a:p>
            <a:r>
              <a:rPr lang="en-US" altLang="en-US" noProof="0" dirty="0"/>
              <a:t>If the Senate does not reach unanimous consent, the possibility of a </a:t>
            </a:r>
            <a:r>
              <a:rPr lang="en-US" altLang="en-US" b="1" noProof="0" dirty="0"/>
              <a:t>filibuster</a:t>
            </a:r>
            <a:r>
              <a:rPr lang="en-US" altLang="en-US" noProof="0" dirty="0"/>
              <a:t> arises—a procedural move that attempts to halt passage of the bill.</a:t>
            </a:r>
          </a:p>
          <a:p>
            <a:r>
              <a:rPr lang="en-US" altLang="en-US" noProof="0" dirty="0"/>
              <a:t>Filibusters can be ended by a vote of </a:t>
            </a:r>
            <a:r>
              <a:rPr lang="en-US" altLang="en-US" b="1" noProof="0" dirty="0"/>
              <a:t>cloture</a:t>
            </a:r>
            <a:r>
              <a:rPr lang="en-US" altLang="en-US" noProof="0" dirty="0"/>
              <a:t>: </a:t>
            </a:r>
            <a:br>
              <a:rPr lang="en-US" altLang="en-US" noProof="0" dirty="0"/>
            </a:br>
            <a:r>
              <a:rPr lang="en-US" altLang="en-US" noProof="0" dirty="0"/>
              <a:t>a supermajority of 60 senators agree to end debate.</a:t>
            </a:r>
          </a:p>
          <a:p>
            <a:r>
              <a:rPr lang="en-US" altLang="en-US" b="1" noProof="0" dirty="0"/>
              <a:t>Nuclear option</a:t>
            </a:r>
            <a:r>
              <a:rPr lang="en-US" altLang="en-US" noProof="0" dirty="0"/>
              <a:t>: a maneuver exercised by the presiding officer that eliminates the possibility of filibusters by subjecting votes on certain matters to a simple majority vote.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160194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438400" y="152400"/>
            <a:ext cx="4114800" cy="10668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Debate on the House</a:t>
            </a:r>
            <a:r>
              <a:rPr kumimoji="0" lang="en-US" altLang="en-US" sz="3600" b="0" i="0" u="none" strike="noStrike" kern="1200" cap="none" spc="0" normalizeH="0" noProof="0" dirty="0">
                <a:ln>
                  <a:noFill/>
                </a:ln>
                <a:solidFill>
                  <a:srgbClr val="C30C20"/>
                </a:solidFill>
                <a:effectLst/>
                <a:uLnTx/>
                <a:uFillTx/>
                <a:latin typeface="Sanserif"/>
                <a:cs typeface="+mj-cs"/>
              </a:rPr>
              <a:t> </a:t>
            </a:r>
            <a:r>
              <a:rPr kumimoji="0" lang="en-US" altLang="en-US" sz="3600" b="0" i="0" u="none" strike="noStrike" kern="1200" cap="none" spc="0" normalizeH="0" baseline="0" noProof="0" dirty="0">
                <a:ln>
                  <a:noFill/>
                </a:ln>
                <a:solidFill>
                  <a:srgbClr val="C30C20"/>
                </a:solidFill>
                <a:effectLst/>
                <a:uLnTx/>
                <a:uFillTx/>
                <a:latin typeface="Sanserif"/>
                <a:cs typeface="+mj-cs"/>
              </a:rPr>
              <a:t>and Senate Floor </a:t>
            </a:r>
            <a:r>
              <a:rPr kumimoji="0" lang="en-US" altLang="en-US" sz="1600" b="0" i="0" u="none" strike="noStrike" kern="1200" cap="none" spc="0" normalizeH="0" baseline="0" noProof="0" dirty="0">
                <a:ln>
                  <a:noFill/>
                </a:ln>
                <a:solidFill>
                  <a:srgbClr val="C30C20"/>
                </a:solidFill>
                <a:effectLst/>
                <a:uLnTx/>
                <a:uFillTx/>
                <a:latin typeface="Sanserif"/>
                <a:cs typeface="+mj-cs"/>
              </a:rPr>
              <a:t>3</a:t>
            </a:r>
            <a:endParaRPr lang="en-US" b="0" noProof="1">
              <a:latin typeface="Sanserif"/>
            </a:endParaRPr>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If the House and the Senate pass dissimilar bills on the same topic, they are sent to a conference committee for reconciliation.</a:t>
            </a:r>
            <a:endParaRPr kumimoji="0" lang="en-US" altLang="en-US" sz="2800" b="1" i="0" u="none" strike="noStrike" kern="1200" cap="none" spc="0" normalizeH="0" baseline="0" noProof="0" dirty="0">
              <a:ln>
                <a:noFill/>
              </a:ln>
              <a:solidFill>
                <a:prstClr val="black"/>
              </a:solidFill>
              <a:effectLst/>
              <a:uLnTx/>
              <a:uFillTx/>
              <a:latin typeface="Sanse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Conference committee</a:t>
            </a:r>
            <a:r>
              <a:rPr kumimoji="0" lang="en-US" altLang="en-US" sz="2400" b="0" i="0" u="none" strike="noStrike" kern="1200" cap="none" spc="0" normalizeH="0" baseline="0" noProof="0" dirty="0">
                <a:ln>
                  <a:noFill/>
                </a:ln>
                <a:solidFill>
                  <a:prstClr val="black"/>
                </a:solidFill>
                <a:effectLst/>
                <a:uLnTx/>
                <a:uFillTx/>
                <a:latin typeface="Sanserif"/>
                <a:cs typeface="+mn-cs"/>
              </a:rPr>
              <a:t>: a bicameral, bipartisan committee whose job is to create a compromise version of bills.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After the committee develops a reconciled version of the bill, it goes back to both chambers for a final vote.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350512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Presidential Action</a:t>
            </a:r>
            <a:endParaRPr lang="en-US" b="0" noProof="1">
              <a:latin typeface="Sanserif"/>
            </a:endParaRPr>
          </a:p>
        </p:txBody>
      </p:sp>
      <p:sp>
        <p:nvSpPr>
          <p:cNvPr id="9" name="Content Placeholder 2"/>
          <p:cNvSpPr>
            <a:spLocks noGrp="1"/>
          </p:cNvSpPr>
          <p:nvPr>
            <p:ph sz="quarter" idx="20"/>
          </p:nvPr>
        </p:nvSpPr>
        <p:spPr>
          <a:xfrm>
            <a:off x="609600" y="1370359"/>
            <a:ext cx="81915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When both the House and the Senate manage to pass a bill in identical form, it proceeds to the president, who may take one of three actions.</a:t>
            </a:r>
          </a:p>
          <a:p>
            <a:pPr marL="0" marR="0" lvl="0" indent="0" algn="l" defTabSz="457200" rtl="0" eaLnBrk="1" fontAlgn="auto" latinLnBrk="0" hangingPunct="1">
              <a:lnSpc>
                <a:spcPct val="100000"/>
              </a:lnSpc>
              <a:spcBef>
                <a:spcPts val="576"/>
              </a:spcBef>
              <a:spcAft>
                <a:spcPts val="0"/>
              </a:spcAft>
              <a:buClrTx/>
              <a:buSzTx/>
              <a:buFont typeface="Arial"/>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Sign the bill: the bill becomes a law.</a:t>
            </a:r>
          </a:p>
          <a:p>
            <a:pPr marL="0" marR="0" lvl="0" indent="0" algn="l" defTabSz="457200" rtl="0" eaLnBrk="1" fontAlgn="auto" latinLnBrk="0" hangingPunct="1">
              <a:lnSpc>
                <a:spcPct val="100000"/>
              </a:lnSpc>
              <a:spcBef>
                <a:spcPts val="576"/>
              </a:spcBef>
              <a:spcAft>
                <a:spcPts val="0"/>
              </a:spcAft>
              <a:buClrTx/>
              <a:buSzTx/>
              <a:buFont typeface="Arial"/>
              <a:buNone/>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Take no action:</a:t>
            </a:r>
          </a:p>
          <a:p>
            <a:pPr marL="342900" marR="0" lvl="0" indent="-342900" algn="l" defTabSz="457200" rtl="0" eaLnBrk="1" fontAlgn="auto" latinLnBrk="0" hangingPunct="1">
              <a:lnSpc>
                <a:spcPct val="100000"/>
              </a:lnSpc>
              <a:spcBef>
                <a:spcPts val="48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Sanserif"/>
                <a:cs typeface="+mn-cs"/>
              </a:rPr>
              <a:t>If Congress is in session, the bill becomes law after 10 days.</a:t>
            </a:r>
          </a:p>
          <a:p>
            <a:pPr marL="342900" marR="0" lvl="0" indent="-342900" algn="l" defTabSz="457200" rtl="0" eaLnBrk="1" fontAlgn="auto" latinLnBrk="0" hangingPunct="1">
              <a:lnSpc>
                <a:spcPct val="100000"/>
              </a:lnSpc>
              <a:spcBef>
                <a:spcPts val="48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Sanserif"/>
                <a:cs typeface="+mn-cs"/>
              </a:rPr>
              <a:t>If Congress has adjourned, the bill dies in a </a:t>
            </a:r>
            <a:r>
              <a:rPr kumimoji="0" lang="en-US" altLang="en-US" sz="2000" b="1" i="0" u="none" strike="noStrike" kern="1200" cap="none" spc="0" normalizeH="0" baseline="0" noProof="0" dirty="0">
                <a:ln>
                  <a:noFill/>
                </a:ln>
                <a:solidFill>
                  <a:prstClr val="black"/>
                </a:solidFill>
                <a:effectLst/>
                <a:uLnTx/>
                <a:uFillTx/>
                <a:latin typeface="Sanserif"/>
                <a:cs typeface="+mn-cs"/>
              </a:rPr>
              <a:t>pocket veto.</a:t>
            </a:r>
          </a:p>
          <a:p>
            <a:pPr marR="0" lvl="0" algn="l" defTabSz="457200" rtl="0" eaLnBrk="1" fontAlgn="auto" latinLnBrk="0" hangingPunct="1">
              <a:lnSpc>
                <a:spcPct val="100000"/>
              </a:lnSpc>
              <a:spcBef>
                <a:spcPts val="576"/>
              </a:spcBef>
              <a:spcAft>
                <a:spcPts val="0"/>
              </a:spcAft>
              <a:buClrTx/>
              <a:buSzTx/>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Veto it and return it to Congress: Congress can override the veto with a two-thirds vote.</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228757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0600" y="381000"/>
            <a:ext cx="6934200" cy="91440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Table 12.3 </a:t>
            </a:r>
            <a:r>
              <a:rPr kumimoji="0" lang="en-US" sz="2400" b="1" i="0" u="none" strike="noStrike" kern="1200" cap="none" spc="0" normalizeH="0" baseline="0" noProof="0" dirty="0">
                <a:ln>
                  <a:noFill/>
                </a:ln>
                <a:solidFill>
                  <a:prstClr val="black"/>
                </a:solidFill>
                <a:effectLst/>
                <a:uLnTx/>
                <a:uFillTx/>
                <a:latin typeface="Sanserif"/>
                <a:cs typeface="+mj-cs"/>
              </a:rPr>
              <a:t>Differences in the Legislative Process in the House and Senate</a:t>
            </a:r>
            <a:endParaRPr lang="en-US" sz="2400" b="0" noProof="1">
              <a:solidFill>
                <a:schemeClr val="tx1"/>
              </a:solidFill>
              <a:latin typeface="Sanserif"/>
            </a:endParaRPr>
          </a:p>
        </p:txBody>
      </p:sp>
      <p:sp>
        <p:nvSpPr>
          <p:cNvPr id="3" name="Content Placeholder 2" hidden="1"/>
          <p:cNvSpPr>
            <a:spLocks noGrp="1"/>
          </p:cNvSpPr>
          <p:nvPr>
            <p:ph idx="13"/>
          </p:nvPr>
        </p:nvSpPr>
        <p:spPr>
          <a:xfrm>
            <a:off x="2133600" y="1972930"/>
            <a:ext cx="5029200" cy="1456070"/>
          </a:xfrm>
        </p:spPr>
        <p:txBody>
          <a:bodyPr>
            <a:normAutofit/>
          </a:bodyPr>
          <a:lstStyle/>
          <a:p>
            <a:r>
              <a:rPr lang="en-US" sz="1600" noProof="1">
                <a:latin typeface="Sanserif"/>
              </a:rPr>
              <a:t>Table divided into 2 columns summarizes differences between the legislative process in the house and senate. The column headers are marked as: House and senate.</a:t>
            </a:r>
          </a:p>
        </p:txBody>
      </p:sp>
      <p:graphicFrame>
        <p:nvGraphicFramePr>
          <p:cNvPr id="5" name="Table 3">
            <a:extLst>
              <a:ext uri="{FF2B5EF4-FFF2-40B4-BE49-F238E27FC236}">
                <a16:creationId xmlns:a16="http://schemas.microsoft.com/office/drawing/2014/main" id="{D2D6B9CF-2D1D-47B9-858B-603AD816F8D1}"/>
              </a:ext>
            </a:extLst>
          </p:cNvPr>
          <p:cNvGraphicFramePr>
            <a:graphicFrameLocks noGrp="1"/>
          </p:cNvGraphicFramePr>
          <p:nvPr>
            <p:extLst>
              <p:ext uri="{D42A27DB-BD31-4B8C-83A1-F6EECF244321}">
                <p14:modId xmlns:p14="http://schemas.microsoft.com/office/powerpoint/2010/main" val="3126794798"/>
              </p:ext>
            </p:extLst>
          </p:nvPr>
        </p:nvGraphicFramePr>
        <p:xfrm>
          <a:off x="586764" y="1676400"/>
          <a:ext cx="8229600" cy="3093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4126319406"/>
                    </a:ext>
                  </a:extLst>
                </a:gridCol>
                <a:gridCol w="4114800">
                  <a:extLst>
                    <a:ext uri="{9D8B030D-6E8A-4147-A177-3AD203B41FA5}">
                      <a16:colId xmlns:a16="http://schemas.microsoft.com/office/drawing/2014/main" val="3954932884"/>
                    </a:ext>
                  </a:extLst>
                </a:gridCol>
              </a:tblGrid>
              <a:tr h="370840">
                <a:tc>
                  <a:txBody>
                    <a:bodyPr/>
                    <a:lstStyle/>
                    <a:p>
                      <a:pPr marL="0" marR="0">
                        <a:spcBef>
                          <a:spcPts val="0"/>
                        </a:spcBef>
                        <a:spcAft>
                          <a:spcPts val="0"/>
                        </a:spcAft>
                      </a:pPr>
                      <a:r>
                        <a:rPr lang="en-US" sz="1700" kern="1200" dirty="0">
                          <a:solidFill>
                            <a:schemeClr val="tx1"/>
                          </a:solidFill>
                          <a:latin typeface="Sanserif"/>
                          <a:ea typeface="+mn-ea"/>
                          <a:cs typeface="+mn-cs"/>
                        </a:rPr>
                        <a:t>HOUSE </a:t>
                      </a:r>
                    </a:p>
                  </a:txBody>
                  <a:tcPr anchor="ctr">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0"/>
                        </a:spcBef>
                        <a:spcAft>
                          <a:spcPts val="0"/>
                        </a:spcAft>
                      </a:pPr>
                      <a:r>
                        <a:rPr lang="en-US" sz="1700" kern="1200" dirty="0">
                          <a:solidFill>
                            <a:schemeClr val="tx1"/>
                          </a:solidFill>
                          <a:latin typeface="Sanserif"/>
                          <a:ea typeface="+mn-ea"/>
                          <a:cs typeface="+mn-cs"/>
                        </a:rPr>
                        <a:t>SENATE </a:t>
                      </a:r>
                    </a:p>
                  </a:txBody>
                  <a:tcPr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44222882"/>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Bill introduced by member placing bill in hopper </a:t>
                      </a:r>
                    </a:p>
                  </a:txBody>
                  <a:tcPr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Bill introduced by member </a:t>
                      </a:r>
                    </a:p>
                  </a:txBody>
                  <a:tcPr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499653998"/>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Relies on Rules Committee to schedule debate on House floor and to establish rules for amendments </a:t>
                      </a:r>
                    </a:p>
                  </a:txBody>
                  <a:tcPr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Relies on unanimous consent agreements to determine rules for debate and amendments </a:t>
                      </a:r>
                    </a:p>
                  </a:txBody>
                  <a:tcPr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19297048"/>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Has a rule barring nongermane amendments </a:t>
                      </a:r>
                    </a:p>
                  </a:txBody>
                  <a:tcPr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No rule banning nongermane amendments </a:t>
                      </a:r>
                    </a:p>
                  </a:txBody>
                  <a:tcPr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525198851"/>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Does not allow filibusters </a:t>
                      </a:r>
                    </a:p>
                  </a:txBody>
                  <a:tcPr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Allows filibusters </a:t>
                      </a:r>
                    </a:p>
                  </a:txBody>
                  <a:tcPr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612802948"/>
                  </a:ext>
                </a:extLst>
              </a:tr>
              <a:tr h="370840">
                <a:tc>
                  <a:txBody>
                    <a:bodyPr/>
                    <a:lstStyle/>
                    <a:p>
                      <a:pPr marL="0" marR="0">
                        <a:spcBef>
                          <a:spcPts val="300"/>
                        </a:spcBef>
                        <a:spcAft>
                          <a:spcPts val="0"/>
                        </a:spcAft>
                      </a:pPr>
                      <a:r>
                        <a:rPr lang="en-US" sz="1600" kern="1200" dirty="0">
                          <a:solidFill>
                            <a:schemeClr val="tx1"/>
                          </a:solidFill>
                          <a:latin typeface="Sanserif"/>
                          <a:ea typeface="+mn-ea"/>
                          <a:cs typeface="+mn-cs"/>
                        </a:rPr>
                        <a:t>Discharge petition can be used to extract a bill from a committee </a:t>
                      </a:r>
                    </a:p>
                  </a:txBody>
                  <a:tcPr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spcBef>
                          <a:spcPts val="300"/>
                        </a:spcBef>
                        <a:spcAft>
                          <a:spcPts val="0"/>
                        </a:spcAft>
                      </a:pPr>
                      <a:r>
                        <a:rPr lang="en-US" sz="1600" kern="1200" dirty="0">
                          <a:solidFill>
                            <a:schemeClr val="tx1"/>
                          </a:solidFill>
                          <a:latin typeface="Sanserif"/>
                          <a:ea typeface="+mn-ea"/>
                          <a:cs typeface="+mn-cs"/>
                        </a:rPr>
                        <a:t>Does not allow discharge petitions </a:t>
                      </a:r>
                    </a:p>
                  </a:txBody>
                  <a:tcPr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320153201"/>
                  </a:ext>
                </a:extLst>
              </a:tr>
            </a:tbl>
          </a:graphicData>
        </a:graphic>
      </p:graphicFrame>
      <p:sp>
        <p:nvSpPr>
          <p:cNvPr id="10" name="Slide Number Placeholder 4"/>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851207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Congressional Leadership</a:t>
            </a:r>
            <a:endParaRPr lang="en-US" b="0" noProof="1">
              <a:latin typeface="Sanserif"/>
            </a:endParaRPr>
          </a:p>
        </p:txBody>
      </p:sp>
      <p:sp>
        <p:nvSpPr>
          <p:cNvPr id="9" name="Content Placeholder 2"/>
          <p:cNvSpPr>
            <a:spLocks noGrp="1"/>
          </p:cNvSpPr>
          <p:nvPr>
            <p:ph sz="quarter" idx="20"/>
          </p:nvPr>
        </p:nvSpPr>
        <p:spPr>
          <a:xfrm>
            <a:off x="342900" y="1524000"/>
            <a:ext cx="80391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earlier eras, forceful leaders rose to the position of majority leader in both houses and strongly influenced congressional priorities and legislation.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Allegiance to party leaders in these institutions has dwindled, a function of the decreasing role that political parties play in individual members’ election to Congress.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Despite the evolution in the role of congressional leader, partisanship remains a strong aspect of congressional politics.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4050998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71675" y="228600"/>
            <a:ext cx="5181600" cy="1048694"/>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Leadership in the House of Representatives </a:t>
            </a:r>
            <a:r>
              <a:rPr kumimoji="0" lang="en-US" altLang="en-US" sz="1600" b="0" i="0" u="none" strike="noStrike" kern="1200" cap="none" spc="0" normalizeH="0" baseline="0" noProof="0" dirty="0">
                <a:ln>
                  <a:noFill/>
                </a:ln>
                <a:solidFill>
                  <a:srgbClr val="C30C20"/>
                </a:solidFill>
                <a:effectLst/>
                <a:uLnTx/>
                <a:uFillTx/>
                <a:latin typeface="Sanserif"/>
                <a:cs typeface="Arial" charset="0"/>
              </a:rPr>
              <a:t>1</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It is really the members of the majority party who select their </a:t>
            </a:r>
            <a:r>
              <a:rPr kumimoji="0" lang="en-US" altLang="en-US" sz="2800" b="1" i="0" u="none" strike="noStrike" kern="1200" cap="none" spc="0" normalizeH="0" baseline="0" noProof="0" dirty="0">
                <a:ln>
                  <a:noFill/>
                </a:ln>
                <a:solidFill>
                  <a:prstClr val="black"/>
                </a:solidFill>
                <a:effectLst/>
                <a:uLnTx/>
                <a:uFillTx/>
                <a:latin typeface="Sanserif"/>
                <a:cs typeface="+mn-cs"/>
              </a:rPr>
              <a:t>Speaker of the House</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Speaker serves as the presiding officer and manager of the House.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Speaker is also the leader of his or her party in the House.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190908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52625" y="161453"/>
            <a:ext cx="5219700" cy="1150776"/>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Leadership in the House of Representatives </a:t>
            </a:r>
            <a:r>
              <a:rPr kumimoji="0" lang="en-US" altLang="en-US" sz="1600" b="0" i="0" u="none" strike="noStrike" kern="1200" cap="none" spc="0" normalizeH="0" baseline="0" noProof="0" dirty="0">
                <a:ln>
                  <a:noFill/>
                </a:ln>
                <a:solidFill>
                  <a:srgbClr val="C30C20"/>
                </a:solidFill>
                <a:effectLst/>
                <a:uLnTx/>
                <a:uFillTx/>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458200" cy="493776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Speaker relies on the </a:t>
            </a:r>
            <a:r>
              <a:rPr kumimoji="0" lang="en-US" altLang="en-US" sz="2800" b="1" i="0" u="none" strike="noStrike" kern="1200" cap="none" spc="0" normalizeH="0" baseline="0" noProof="0" dirty="0">
                <a:ln>
                  <a:noFill/>
                </a:ln>
                <a:solidFill>
                  <a:prstClr val="black"/>
                </a:solidFill>
                <a:effectLst/>
                <a:uLnTx/>
                <a:uFillTx/>
                <a:latin typeface="Sanserif"/>
                <a:cs typeface="+mn-cs"/>
              </a:rPr>
              <a:t>House majority leader </a:t>
            </a:r>
            <a:r>
              <a:rPr kumimoji="0" lang="en-US" altLang="en-US" sz="2800" b="0" i="0" u="none" strike="noStrike" kern="1200" cap="none" spc="0" normalizeH="0" baseline="0" noProof="0" dirty="0">
                <a:ln>
                  <a:noFill/>
                </a:ln>
                <a:solidFill>
                  <a:prstClr val="black"/>
                </a:solidFill>
                <a:effectLst/>
                <a:uLnTx/>
                <a:uFillTx/>
                <a:latin typeface="Sanserif"/>
                <a:cs typeface="+mn-cs"/>
              </a:rPr>
              <a:t>to help develop and implement the majority party’s legislative strategy, work with the minority party leadership, and encourage unity among majority party legislators.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Speaker and the House majority leader are assisted by the </a:t>
            </a:r>
            <a:r>
              <a:rPr kumimoji="0" lang="en-US" altLang="en-US" sz="2800" b="1" i="0" u="none" strike="noStrike" kern="1200" cap="none" spc="0" normalizeH="0" baseline="0" noProof="0" dirty="0">
                <a:ln>
                  <a:noFill/>
                </a:ln>
                <a:solidFill>
                  <a:prstClr val="black"/>
                </a:solidFill>
                <a:effectLst/>
                <a:uLnTx/>
                <a:uFillTx/>
                <a:latin typeface="Sanserif"/>
                <a:cs typeface="+mn-cs"/>
              </a:rPr>
              <a:t>majority whip</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who acts as a go-between with the leadership and the party members in the House.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37</a:t>
            </a:fld>
            <a:endParaRPr lang="en-US" dirty="0">
              <a:latin typeface="Sanserif"/>
            </a:endParaRPr>
          </a:p>
        </p:txBody>
      </p:sp>
    </p:spTree>
    <p:extLst>
      <p:ext uri="{BB962C8B-B14F-4D97-AF65-F5344CB8AC3E}">
        <p14:creationId xmlns:p14="http://schemas.microsoft.com/office/powerpoint/2010/main" val="2911307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20BB0C-77C2-4C96-B015-ED78F0D1C291}"/>
              </a:ext>
            </a:extLst>
          </p:cNvPr>
          <p:cNvSpPr>
            <a:spLocks noGrp="1"/>
          </p:cNvSpPr>
          <p:nvPr>
            <p:ph type="title"/>
          </p:nvPr>
        </p:nvSpPr>
        <p:spPr>
          <a:xfrm>
            <a:off x="1979581" y="171450"/>
            <a:ext cx="5181600" cy="1143000"/>
          </a:xfrm>
        </p:spPr>
        <p:txBody>
          <a:bodyPr>
            <a:noAutofit/>
          </a:bodyPr>
          <a:lstStyle/>
          <a:p>
            <a:r>
              <a:rPr kumimoji="0" lang="en-US" altLang="en-US" b="0" i="0" u="none" strike="noStrike" kern="1200" cap="none" spc="0" normalizeH="0" baseline="0" noProof="0" dirty="0">
                <a:ln>
                  <a:noFill/>
                </a:ln>
                <a:solidFill>
                  <a:srgbClr val="C30C20"/>
                </a:solidFill>
                <a:effectLst/>
                <a:uLnTx/>
                <a:uFillTx/>
                <a:latin typeface="Sanserif"/>
                <a:cs typeface="+mj-cs"/>
              </a:rPr>
              <a:t>Leadership in the House of Representatives </a:t>
            </a:r>
            <a:r>
              <a:rPr kumimoji="0" lang="en-US" altLang="en-US" sz="1600" b="0" i="0" u="none" strike="noStrike" kern="1200" cap="none" spc="0" normalizeH="0" baseline="0" noProof="0" dirty="0">
                <a:ln>
                  <a:noFill/>
                </a:ln>
                <a:solidFill>
                  <a:srgbClr val="C30C20"/>
                </a:solidFill>
                <a:effectLst/>
                <a:uLnTx/>
                <a:uFillTx/>
                <a:latin typeface="Sanserif"/>
                <a:cs typeface="+mj-cs"/>
              </a:rPr>
              <a:t>3</a:t>
            </a:r>
            <a:endParaRPr lang="en-IN" sz="1600" dirty="0">
              <a:latin typeface="Sanserif"/>
            </a:endParaRPr>
          </a:p>
        </p:txBody>
      </p:sp>
      <p:sp>
        <p:nvSpPr>
          <p:cNvPr id="11" name="Content Placeholder 2">
            <a:extLst>
              <a:ext uri="{FF2B5EF4-FFF2-40B4-BE49-F238E27FC236}">
                <a16:creationId xmlns:a16="http://schemas.microsoft.com/office/drawing/2014/main" id="{437A7A19-F81C-47A4-AE3A-17B8BF22E387}"/>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Minority party in the House also elects leaders, the </a:t>
            </a:r>
            <a:r>
              <a:rPr kumimoji="0" lang="en-US" altLang="en-US" sz="2800" b="1" i="0" u="none" strike="noStrike" kern="1200" cap="none" spc="0" normalizeH="0" baseline="0" noProof="0" dirty="0">
                <a:ln>
                  <a:noFill/>
                </a:ln>
                <a:solidFill>
                  <a:prstClr val="black"/>
                </a:solidFill>
                <a:effectLst/>
                <a:uLnTx/>
                <a:uFillTx/>
                <a:latin typeface="Sanserif"/>
                <a:cs typeface="+mn-cs"/>
              </a:rPr>
              <a:t>House minority leader </a:t>
            </a:r>
            <a:r>
              <a:rPr kumimoji="0" lang="en-US" altLang="en-US" sz="2800" b="0" i="0" u="none" strike="noStrike" kern="1200" cap="none" spc="0" normalizeH="0" baseline="0" noProof="0" dirty="0">
                <a:ln>
                  <a:noFill/>
                </a:ln>
                <a:solidFill>
                  <a:prstClr val="black"/>
                </a:solidFill>
                <a:effectLst/>
                <a:uLnTx/>
                <a:uFillTx/>
                <a:latin typeface="Sanserif"/>
                <a:cs typeface="+mn-cs"/>
              </a:rPr>
              <a:t>and the </a:t>
            </a:r>
            <a:r>
              <a:rPr kumimoji="0" lang="en-US" altLang="en-US" sz="2800" b="1" i="0" u="none" strike="noStrike" kern="1200" cap="none" spc="0" normalizeH="0" baseline="0" noProof="0" dirty="0">
                <a:ln>
                  <a:noFill/>
                </a:ln>
                <a:solidFill>
                  <a:prstClr val="black"/>
                </a:solidFill>
                <a:effectLst/>
                <a:uLnTx/>
                <a:uFillTx/>
                <a:latin typeface="Sanserif"/>
                <a:cs typeface="+mn-cs"/>
              </a:rPr>
              <a:t>minority whip</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whose jobs mirror those of their majority-party colleagues but without the power that comes from holding a majority in the House.</a:t>
            </a:r>
          </a:p>
        </p:txBody>
      </p:sp>
      <p:sp>
        <p:nvSpPr>
          <p:cNvPr id="7" name="Slide Number Placeholder 3">
            <a:extLst>
              <a:ext uri="{FF2B5EF4-FFF2-40B4-BE49-F238E27FC236}">
                <a16:creationId xmlns:a16="http://schemas.microsoft.com/office/drawing/2014/main" id="{9EC88D6B-C672-4FF6-9E4F-2289005E0230}"/>
              </a:ext>
            </a:extLst>
          </p:cNvPr>
          <p:cNvSpPr>
            <a:spLocks noGrp="1"/>
          </p:cNvSpPr>
          <p:nvPr>
            <p:ph type="sldNum" sz="quarter" idx="10"/>
          </p:nvPr>
        </p:nvSpPr>
        <p:spPr/>
        <p:txBody>
          <a:bodyPr/>
          <a:lstStyle/>
          <a:p>
            <a:fld id="{68151E55-6873-49E2-B8D5-2F265E6F1973}" type="slidenum">
              <a:rPr lang="en-US" smtClean="0">
                <a:latin typeface="Sanserif"/>
              </a:rPr>
              <a:pPr/>
              <a:t>38</a:t>
            </a:fld>
            <a:endParaRPr lang="en-US" dirty="0">
              <a:latin typeface="Sanserif"/>
            </a:endParaRPr>
          </a:p>
        </p:txBody>
      </p:sp>
    </p:spTree>
    <p:extLst>
      <p:ext uri="{BB962C8B-B14F-4D97-AF65-F5344CB8AC3E}">
        <p14:creationId xmlns:p14="http://schemas.microsoft.com/office/powerpoint/2010/main" val="593800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45EA0FA-F4B4-47C1-9E99-172CFC98C8C2}"/>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Leadership in the Senate</a:t>
            </a:r>
            <a:endParaRPr lang="en-IN" dirty="0">
              <a:latin typeface="Sanserif"/>
            </a:endParaRPr>
          </a:p>
        </p:txBody>
      </p:sp>
      <p:sp>
        <p:nvSpPr>
          <p:cNvPr id="11" name="Content Placeholder 2">
            <a:extLst>
              <a:ext uri="{FF2B5EF4-FFF2-40B4-BE49-F238E27FC236}">
                <a16:creationId xmlns:a16="http://schemas.microsoft.com/office/drawing/2014/main" id="{EE73330A-A7BC-433B-8B5C-B9D1A4C51716}"/>
              </a:ext>
            </a:extLst>
          </p:cNvPr>
          <p:cNvSpPr>
            <a:spLocks noGrp="1"/>
          </p:cNvSpPr>
          <p:nvPr>
            <p:ph sz="quarter" idx="20"/>
          </p:nvPr>
        </p:nvSpPr>
        <p:spPr>
          <a:xfrm>
            <a:off x="342900" y="1524000"/>
            <a:ext cx="8283512" cy="4800600"/>
          </a:xfrm>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Vice president of the United States serves as the president of the Senate.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Majority party in the Senate elects a Senate leader called the </a:t>
            </a:r>
            <a:r>
              <a:rPr kumimoji="0" lang="en-US" altLang="en-US" sz="2800" b="1" i="0" u="none" strike="noStrike" kern="1200" cap="none" spc="0" normalizeH="0" baseline="0" noProof="0" dirty="0">
                <a:ln>
                  <a:noFill/>
                </a:ln>
                <a:solidFill>
                  <a:prstClr val="black"/>
                </a:solidFill>
                <a:effectLst/>
                <a:uLnTx/>
                <a:uFillTx/>
                <a:latin typeface="Sanserif"/>
                <a:cs typeface="+mn-cs"/>
              </a:rPr>
              <a:t>president pro tempore</a:t>
            </a:r>
            <a:r>
              <a:rPr kumimoji="0" lang="en-US" altLang="en-US" sz="2800" b="0" i="0" u="none" strike="noStrike" kern="1200" cap="none" spc="0" normalizeH="0" baseline="0" noProof="0" dirty="0">
                <a:ln>
                  <a:noFill/>
                </a:ln>
                <a:solidFill>
                  <a:prstClr val="black"/>
                </a:solidFill>
                <a:effectLst/>
                <a:uLnTx/>
                <a:uFillTx/>
                <a:latin typeface="Sanserif"/>
                <a:cs typeface="+mn-cs"/>
              </a:rPr>
              <a:t>.</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Power in the Senate is wielded by the </a:t>
            </a:r>
            <a:r>
              <a:rPr kumimoji="0" lang="en-US" altLang="en-US" sz="2800" b="1" i="0" u="none" strike="noStrike" kern="1200" cap="none" spc="0" normalizeH="0" baseline="0" noProof="0" dirty="0">
                <a:ln>
                  <a:noFill/>
                </a:ln>
                <a:solidFill>
                  <a:prstClr val="black"/>
                </a:solidFill>
                <a:effectLst/>
                <a:uLnTx/>
                <a:uFillTx/>
                <a:latin typeface="Sanserif"/>
                <a:cs typeface="+mn-cs"/>
              </a:rPr>
              <a:t>Senate majority leader</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who manages the legislative process.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anserif"/>
                <a:cs typeface="+mn-cs"/>
              </a:rPr>
              <a:t>Senate minority leader </a:t>
            </a:r>
            <a:r>
              <a:rPr kumimoji="0" lang="en-US" sz="2400" b="0" i="0" u="none" strike="noStrike" kern="1200" cap="none" spc="0" normalizeH="0" baseline="0" noProof="0" dirty="0">
                <a:ln>
                  <a:noFill/>
                </a:ln>
                <a:solidFill>
                  <a:prstClr val="black"/>
                </a:solidFill>
                <a:effectLst/>
                <a:uLnTx/>
                <a:uFillTx/>
                <a:latin typeface="Sanserif"/>
                <a:cs typeface="+mn-cs"/>
              </a:rPr>
              <a:t>acts as the spokesperson for the minority party in the Senate.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Both leaders play crucial roles in ushering bills through the Senate.</a:t>
            </a:r>
            <a:endParaRPr kumimoji="0" lang="en-US" altLang="en-US" sz="24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9A68B70A-60E3-494D-8A7B-90C994B6C166}"/>
              </a:ext>
            </a:extLst>
          </p:cNvPr>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183821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Congressional Elections</a:t>
            </a:r>
            <a:endParaRPr lang="en-US" b="0" noProof="1">
              <a:latin typeface="Sanserif"/>
            </a:endParaRPr>
          </a:p>
        </p:txBody>
      </p:sp>
      <p:sp>
        <p:nvSpPr>
          <p:cNvPr id="9" name="Content Placeholder 2"/>
          <p:cNvSpPr>
            <a:spLocks noGrp="1"/>
          </p:cNvSpPr>
          <p:nvPr>
            <p:ph sz="quarter" idx="20"/>
          </p:nvPr>
        </p:nvSpPr>
        <p:spPr>
          <a:xfrm>
            <a:off x="674656" y="1341784"/>
            <a:ext cx="7794688" cy="4800600"/>
          </a:xfrm>
        </p:spPr>
        <p:txBody>
          <a:bodyPr>
            <a:normAutofit fontScale="92500" lnSpcReduction="10000"/>
          </a:bodyPr>
          <a:lstStyle/>
          <a:p>
            <a:r>
              <a:rPr lang="en-US" altLang="en-US" noProof="0" dirty="0">
                <a:latin typeface="Sanserif"/>
              </a:rPr>
              <a:t>House members are elected every two years, in </a:t>
            </a:r>
            <a:br>
              <a:rPr lang="en-US" altLang="en-US" noProof="0" dirty="0">
                <a:latin typeface="Sanserif"/>
              </a:rPr>
            </a:br>
            <a:r>
              <a:rPr lang="en-US" altLang="en-US" noProof="0" dirty="0">
                <a:latin typeface="Sanserif"/>
              </a:rPr>
              <a:t>even-numbered years.</a:t>
            </a:r>
          </a:p>
          <a:p>
            <a:pPr>
              <a:spcBef>
                <a:spcPts val="1800"/>
              </a:spcBef>
            </a:pPr>
            <a:r>
              <a:rPr lang="en-US" altLang="en-US" noProof="0" dirty="0">
                <a:latin typeface="Sanserif"/>
              </a:rPr>
              <a:t>Framers sought to check the power of the people, so members of the Senate originally were chosen by state legislators.</a:t>
            </a:r>
          </a:p>
          <a:p>
            <a:pPr>
              <a:spcBef>
                <a:spcPts val="1800"/>
              </a:spcBef>
            </a:pPr>
            <a:r>
              <a:rPr lang="en-US" altLang="en-US" noProof="0" dirty="0">
                <a:latin typeface="Sanserif"/>
              </a:rPr>
              <a:t>Ratification of the Seventeenth Amendment in 1913 shifted the election of senators to popular election within the states.</a:t>
            </a:r>
          </a:p>
          <a:p>
            <a:pPr>
              <a:spcBef>
                <a:spcPts val="1800"/>
              </a:spcBef>
            </a:pPr>
            <a:r>
              <a:rPr lang="en-US" altLang="en-US" noProof="0" dirty="0">
                <a:latin typeface="Sanserif"/>
              </a:rPr>
              <a:t>Senators serve six-year terms, staggered so that </a:t>
            </a:r>
            <a:br>
              <a:rPr lang="en-US" altLang="en-US" noProof="0" dirty="0">
                <a:latin typeface="Sanserif"/>
              </a:rPr>
            </a:br>
            <a:r>
              <a:rPr lang="en-US" altLang="en-US" noProof="0" dirty="0">
                <a:latin typeface="Sanserif"/>
              </a:rPr>
              <a:t>one-third of the Senate is elected every two years.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E1CCC4-AB93-4CF1-A58F-BC0629545731}"/>
              </a:ext>
            </a:extLst>
          </p:cNvPr>
          <p:cNvSpPr>
            <a:spLocks noGrp="1"/>
          </p:cNvSpPr>
          <p:nvPr>
            <p:ph type="title"/>
          </p:nvPr>
        </p:nvSpPr>
        <p:spPr>
          <a:xfrm>
            <a:off x="1676400" y="228600"/>
            <a:ext cx="5734050" cy="1143000"/>
          </a:xfrm>
        </p:spPr>
        <p:txBody>
          <a:bodyPr>
            <a:noAutofit/>
          </a:bodyPr>
          <a:lstStyle/>
          <a:p>
            <a:r>
              <a:rPr kumimoji="0" lang="en-US" altLang="en-US" b="0" i="0" u="none" strike="noStrike" kern="1200" cap="none" spc="0" normalizeH="0" baseline="0" noProof="0" dirty="0">
                <a:ln>
                  <a:noFill/>
                </a:ln>
                <a:solidFill>
                  <a:srgbClr val="C30C20"/>
                </a:solidFill>
                <a:effectLst/>
                <a:uLnTx/>
                <a:uFillTx/>
                <a:latin typeface="Sanserif"/>
                <a:cs typeface="+mj-cs"/>
              </a:rPr>
              <a:t>Decision Making in Congress:</a:t>
            </a:r>
            <a:r>
              <a:rPr kumimoji="0" lang="en-US" altLang="en-US" b="0" i="0" u="none" strike="noStrike" kern="1200" cap="none" spc="0" normalizeH="0" noProof="0" dirty="0">
                <a:ln>
                  <a:noFill/>
                </a:ln>
                <a:solidFill>
                  <a:srgbClr val="C30C20"/>
                </a:solidFill>
                <a:effectLst/>
                <a:uLnTx/>
                <a:uFillTx/>
                <a:latin typeface="Sanserif"/>
                <a:cs typeface="+mj-cs"/>
              </a:rPr>
              <a:t> </a:t>
            </a:r>
            <a:r>
              <a:rPr kumimoji="0" lang="en-US" altLang="en-US" b="0" i="0" u="none" strike="noStrike" kern="1200" cap="none" spc="0" normalizeH="0" baseline="0" noProof="0" dirty="0">
                <a:ln>
                  <a:noFill/>
                </a:ln>
                <a:solidFill>
                  <a:srgbClr val="C30C20"/>
                </a:solidFill>
                <a:effectLst/>
                <a:uLnTx/>
                <a:uFillTx/>
                <a:latin typeface="Sanserif"/>
                <a:cs typeface="+mj-cs"/>
              </a:rPr>
              <a:t>The Legislative Context</a:t>
            </a:r>
            <a:endParaRPr lang="en-IN" dirty="0">
              <a:latin typeface="Sanserif"/>
            </a:endParaRPr>
          </a:p>
        </p:txBody>
      </p:sp>
      <p:sp>
        <p:nvSpPr>
          <p:cNvPr id="11" name="Content Placeholder 2">
            <a:extLst>
              <a:ext uri="{FF2B5EF4-FFF2-40B4-BE49-F238E27FC236}">
                <a16:creationId xmlns:a16="http://schemas.microsoft.com/office/drawing/2014/main" id="{3560F4A0-349F-4E7C-B70E-2373387289AC}"/>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When deciding whether to “toe the party line” on a legislative vote, members of Congress do not operate independently and in isolation.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Among the most important influences on members of Congress with respect to the legislative process are political parties, members’ colleagues and staff, interest groups, the president, and of course their constituents.</a:t>
            </a:r>
          </a:p>
        </p:txBody>
      </p:sp>
      <p:sp>
        <p:nvSpPr>
          <p:cNvPr id="7" name="Slide Number Placeholder 3">
            <a:extLst>
              <a:ext uri="{FF2B5EF4-FFF2-40B4-BE49-F238E27FC236}">
                <a16:creationId xmlns:a16="http://schemas.microsoft.com/office/drawing/2014/main" id="{8C12C1BA-C4AC-46EE-8189-D3327AC16BE6}"/>
              </a:ext>
            </a:extLst>
          </p:cNvPr>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2515193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28750" y="260669"/>
            <a:ext cx="62865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Political Parties and Partisanship</a:t>
            </a:r>
            <a:r>
              <a:rPr kumimoji="0" lang="en-US" altLang="en-US" sz="3600" b="0" i="0" u="none" strike="noStrike" kern="1200" cap="none" spc="0" normalizeH="0" noProof="0" dirty="0">
                <a:ln>
                  <a:noFill/>
                </a:ln>
                <a:solidFill>
                  <a:srgbClr val="C30C20"/>
                </a:solidFill>
                <a:effectLst/>
                <a:uLnTx/>
                <a:uFillTx/>
                <a:latin typeface="Sanserif"/>
                <a:cs typeface="Arial" charset="0"/>
              </a:rPr>
              <a:t> </a:t>
            </a:r>
            <a:r>
              <a:rPr kumimoji="0" lang="en-US" altLang="en-US" sz="3600" b="0" i="0" u="none" strike="noStrike" kern="1200" cap="none" spc="0" normalizeH="0" baseline="0" noProof="0" dirty="0">
                <a:ln>
                  <a:noFill/>
                </a:ln>
                <a:solidFill>
                  <a:srgbClr val="C30C20"/>
                </a:solidFill>
                <a:effectLst/>
                <a:uLnTx/>
                <a:uFillTx/>
                <a:latin typeface="Sanserif"/>
                <a:cs typeface="Arial" charset="0"/>
              </a:rPr>
              <a:t>in Decision Making</a:t>
            </a:r>
            <a:endParaRPr lang="en-US" sz="1800"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Most major legislative votes cast are “party votes.”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Partisan voting increased after the Watergate scandal in the 1970s, rose again after the 1994 congressional elections , and again when the Tea Party began flexing their political muscle after the 2010 elections.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Partisan voting tends to be particularly acrimonious immediately before congressional and presidential elections.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Safe seats exacerbate partisanship.</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41</a:t>
            </a:fld>
            <a:endParaRPr lang="en-US" dirty="0">
              <a:latin typeface="Sanserif"/>
            </a:endParaRPr>
          </a:p>
        </p:txBody>
      </p:sp>
    </p:spTree>
    <p:extLst>
      <p:ext uri="{BB962C8B-B14F-4D97-AF65-F5344CB8AC3E}">
        <p14:creationId xmlns:p14="http://schemas.microsoft.com/office/powerpoint/2010/main" val="843289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72F23B8-C0DF-44A7-82B3-DF6CA33B9F31}"/>
              </a:ext>
            </a:extLst>
          </p:cNvPr>
          <p:cNvSpPr>
            <a:spLocks noGrp="1"/>
          </p:cNvSpPr>
          <p:nvPr>
            <p:ph type="title"/>
          </p:nvPr>
        </p:nvSpPr>
        <p:spPr>
          <a:xfrm>
            <a:off x="1676400" y="5039160"/>
            <a:ext cx="5981954" cy="462072"/>
          </a:xfrm>
        </p:spPr>
        <p:txBody>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12.2 </a:t>
            </a:r>
            <a:r>
              <a:rPr kumimoji="0" lang="en-US" sz="2400" b="1" i="0" u="none" strike="noStrike" kern="1200" cap="none" spc="0" normalizeH="0" baseline="0" noProof="0" dirty="0">
                <a:ln>
                  <a:noFill/>
                </a:ln>
                <a:solidFill>
                  <a:prstClr val="black"/>
                </a:solidFill>
                <a:effectLst/>
                <a:uLnTx/>
                <a:uFillTx/>
                <a:latin typeface="Sanserif"/>
                <a:cs typeface="+mj-cs"/>
              </a:rPr>
              <a:t>Party Representation Trends</a:t>
            </a:r>
            <a:endParaRPr lang="en-IN" dirty="0">
              <a:latin typeface="Sanserif"/>
            </a:endParaRPr>
          </a:p>
        </p:txBody>
      </p:sp>
      <p:pic>
        <p:nvPicPr>
          <p:cNvPr id="13" name="Picture 2" descr="Line graphs illustrate party breakdowns in the House and Senate from 1991 to 2021. Please refer to long description.">
            <a:extLst>
              <a:ext uri="{FF2B5EF4-FFF2-40B4-BE49-F238E27FC236}">
                <a16:creationId xmlns:a16="http://schemas.microsoft.com/office/drawing/2014/main" id="{23F4D399-A094-4DA6-BC45-5BB98C30B9B3}"/>
              </a:ext>
            </a:extLst>
          </p:cNvPr>
          <p:cNvPicPr>
            <a:picLocks noGrp="1" noChangeAspect="1"/>
          </p:cNvPicPr>
          <p:nvPr/>
        </p:nvPicPr>
        <p:blipFill rotWithShape="1">
          <a:blip r:embed="rId2" cstate="print">
            <a:extLst>
              <a:ext uri="{28A0092B-C50C-407E-A947-70E740481C1C}">
                <a14:useLocalDpi xmlns:a14="http://schemas.microsoft.com/office/drawing/2010/main" val="0"/>
              </a:ext>
            </a:extLst>
          </a:blip>
          <a:srcRect t="-12841" b="-12841"/>
          <a:stretch/>
        </p:blipFill>
        <p:spPr>
          <a:xfrm>
            <a:off x="1066800" y="313177"/>
            <a:ext cx="7086600" cy="4639823"/>
          </a:xfrm>
          <a:prstGeom prst="rect">
            <a:avLst/>
          </a:prstGeom>
        </p:spPr>
      </p:pic>
      <p:sp>
        <p:nvSpPr>
          <p:cNvPr id="10" name="Content Placeholder 3">
            <a:extLst>
              <a:ext uri="{FF2B5EF4-FFF2-40B4-BE49-F238E27FC236}">
                <a16:creationId xmlns:a16="http://schemas.microsoft.com/office/drawing/2014/main" id="{95145F3D-9C2C-496F-9128-44D9940CEB78}"/>
              </a:ext>
            </a:extLst>
          </p:cNvPr>
          <p:cNvSpPr>
            <a:spLocks noGrp="1"/>
          </p:cNvSpPr>
          <p:nvPr>
            <p:ph idx="13"/>
          </p:nvPr>
        </p:nvSpPr>
        <p:spPr>
          <a:xfrm>
            <a:off x="1676400" y="5675274"/>
            <a:ext cx="5241081" cy="462071"/>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 At the time of publication, runoff elections were scheduled for both U.S. Senate seats in Georgia.</a:t>
            </a:r>
          </a:p>
        </p:txBody>
      </p:sp>
      <p:sp>
        <p:nvSpPr>
          <p:cNvPr id="12" name="Text Placeholder 4">
            <a:extLst>
              <a:ext uri="{FF2B5EF4-FFF2-40B4-BE49-F238E27FC236}">
                <a16:creationId xmlns:a16="http://schemas.microsoft.com/office/drawing/2014/main" id="{150B0F0D-6FF2-41F9-864C-3080C60385FC}"/>
              </a:ext>
            </a:extLst>
          </p:cNvPr>
          <p:cNvSpPr>
            <a:spLocks noGrp="1"/>
          </p:cNvSpPr>
          <p:nvPr>
            <p:ph sz="quarter" idx="20"/>
          </p:nvPr>
        </p:nvSpPr>
        <p:spPr>
          <a:xfrm>
            <a:off x="3369600" y="6400800"/>
            <a:ext cx="2404800" cy="190800"/>
          </a:xfrm>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prstClr val="black"/>
                </a:solidFill>
                <a:effectLst/>
                <a:uLnTx/>
                <a:uFillTx/>
                <a:latin typeface="Sanserif"/>
                <a:cs typeface="+mn-cs"/>
                <a:hlinkClick r:id="rId3" action="ppaction://hlinksldjump"/>
              </a:rPr>
              <a:t>Access the text alternative to slide image.</a:t>
            </a:r>
            <a:endParaRPr kumimoji="0" lang="en-US" sz="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5">
            <a:extLst>
              <a:ext uri="{FF2B5EF4-FFF2-40B4-BE49-F238E27FC236}">
                <a16:creationId xmlns:a16="http://schemas.microsoft.com/office/drawing/2014/main" id="{C0B74C4B-E061-416D-97C1-DF620333A11A}"/>
              </a:ext>
            </a:extLst>
          </p:cNvPr>
          <p:cNvSpPr>
            <a:spLocks noGrp="1"/>
          </p:cNvSpPr>
          <p:nvPr>
            <p:ph type="sldNum" sz="quarter" idx="10"/>
          </p:nvPr>
        </p:nvSpPr>
        <p:spPr/>
        <p:txBody>
          <a:bodyPr/>
          <a:lstStyle/>
          <a:p>
            <a:fld id="{68151E55-6873-49E2-B8D5-2F265E6F1973}" type="slidenum">
              <a:rPr lang="en-US" smtClean="0">
                <a:latin typeface="Sanserif"/>
              </a:rPr>
              <a:pPr/>
              <a:t>42</a:t>
            </a:fld>
            <a:endParaRPr lang="en-US" dirty="0">
              <a:latin typeface="Sanserif"/>
            </a:endParaRPr>
          </a:p>
        </p:txBody>
      </p:sp>
    </p:spTree>
    <p:extLst>
      <p:ext uri="{BB962C8B-B14F-4D97-AF65-F5344CB8AC3E}">
        <p14:creationId xmlns:p14="http://schemas.microsoft.com/office/powerpoint/2010/main" val="4023683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9B0D-BF2A-40CE-95EB-D217B6DF5485}"/>
              </a:ext>
            </a:extLst>
          </p:cNvPr>
          <p:cNvSpPr>
            <a:spLocks noGrp="1"/>
          </p:cNvSpPr>
          <p:nvPr>
            <p:ph type="title"/>
          </p:nvPr>
        </p:nvSpPr>
        <p:spPr>
          <a:xfrm>
            <a:off x="1943100" y="4891081"/>
            <a:ext cx="6057900" cy="775651"/>
          </a:xfrm>
        </p:spPr>
        <p:txBody>
          <a:bodyPr>
            <a:noAutofit/>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12.3 </a:t>
            </a:r>
            <a:r>
              <a:rPr kumimoji="0" lang="en-US" sz="2400" b="1" i="0" u="none" strike="noStrike" kern="1200" cap="none" spc="0" normalizeH="0" baseline="0" noProof="0" dirty="0">
                <a:ln>
                  <a:noFill/>
                </a:ln>
                <a:solidFill>
                  <a:prstClr val="black"/>
                </a:solidFill>
                <a:effectLst/>
                <a:uLnTx/>
                <a:uFillTx/>
                <a:latin typeface="Sanserif"/>
                <a:cs typeface="+mj-cs"/>
              </a:rPr>
              <a:t>Party Representation in the House of Representatives, 2021 to 2023</a:t>
            </a:r>
            <a:endParaRPr lang="en-IN" sz="2400" dirty="0">
              <a:latin typeface="Sanserif"/>
            </a:endParaRPr>
          </a:p>
        </p:txBody>
      </p:sp>
      <p:pic>
        <p:nvPicPr>
          <p:cNvPr id="8" name="Picture 2" descr="Illustration of party representation by geographic area on the map of the U S shows blue (Democratic) coasts, please refer to long description.">
            <a:extLst>
              <a:ext uri="{FF2B5EF4-FFF2-40B4-BE49-F238E27FC236}">
                <a16:creationId xmlns:a16="http://schemas.microsoft.com/office/drawing/2014/main" id="{46CFB5FC-6783-4A9A-AACC-B6A43D089EB9}"/>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t="-2369" b="-2369"/>
          <a:stretch/>
        </p:blipFill>
        <p:spPr>
          <a:xfrm>
            <a:off x="1371600" y="302492"/>
            <a:ext cx="6705600" cy="4450470"/>
          </a:xfrm>
          <a:prstGeom prst="rect">
            <a:avLst/>
          </a:prstGeom>
        </p:spPr>
      </p:pic>
      <p:sp>
        <p:nvSpPr>
          <p:cNvPr id="4" name="Content Placeholder 3">
            <a:extLst>
              <a:ext uri="{FF2B5EF4-FFF2-40B4-BE49-F238E27FC236}">
                <a16:creationId xmlns:a16="http://schemas.microsoft.com/office/drawing/2014/main" id="{5DE71F91-BF8F-437B-8F02-63510D89D67A}"/>
              </a:ext>
            </a:extLst>
          </p:cNvPr>
          <p:cNvSpPr>
            <a:spLocks noGrp="1"/>
          </p:cNvSpPr>
          <p:nvPr>
            <p:ph idx="13"/>
          </p:nvPr>
        </p:nvSpPr>
        <p:spPr>
          <a:xfrm>
            <a:off x="1970052" y="5804851"/>
            <a:ext cx="6107148" cy="533400"/>
          </a:xfrm>
        </p:spPr>
        <p:txBody>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Note: At time of publication, House races in the following districts had not yet been officially decided: CA-21; CA-25; IA-02; NY-01; NY-02; NY-11; NY-22; NY-24.</a:t>
            </a:r>
            <a:endParaRPr kumimoji="0" lang="en-US" sz="1400" b="1" i="0" u="none" strike="noStrike" kern="1200" cap="none" spc="0" normalizeH="0" baseline="0" noProof="0" dirty="0">
              <a:ln>
                <a:noFill/>
              </a:ln>
              <a:solidFill>
                <a:prstClr val="black"/>
              </a:solidFill>
              <a:effectLst/>
              <a:uLnTx/>
              <a:uFillTx/>
              <a:latin typeface="Sanserif"/>
              <a:cs typeface="+mn-cs"/>
            </a:endParaRPr>
          </a:p>
        </p:txBody>
      </p:sp>
      <p:sp>
        <p:nvSpPr>
          <p:cNvPr id="5" name="Text Placeholder 4">
            <a:extLst>
              <a:ext uri="{FF2B5EF4-FFF2-40B4-BE49-F238E27FC236}">
                <a16:creationId xmlns:a16="http://schemas.microsoft.com/office/drawing/2014/main" id="{7E495FC1-1E1D-4500-8B67-4A9B0B1E9D85}"/>
              </a:ext>
            </a:extLst>
          </p:cNvPr>
          <p:cNvSpPr>
            <a:spLocks noGrp="1"/>
          </p:cNvSpPr>
          <p:nvPr>
            <p:ph sz="quarter" idx="20"/>
          </p:nvPr>
        </p:nvSpPr>
        <p:spPr>
          <a:xfrm>
            <a:off x="3369600" y="6380477"/>
            <a:ext cx="2404800" cy="190800"/>
          </a:xfrm>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prstClr val="black"/>
                </a:solidFill>
                <a:effectLst/>
                <a:uLnTx/>
                <a:uFillTx/>
                <a:latin typeface="Sanserif"/>
                <a:hlinkClick r:id="rId3" action="ppaction://hlinksldjump"/>
              </a:rPr>
              <a:t>Access the text alternative to slide image.</a:t>
            </a:r>
            <a:endParaRPr kumimoji="0" lang="en-US" sz="800" b="0" i="0" u="none" strike="noStrike" kern="1200" cap="none" spc="0" normalizeH="0" baseline="0" noProof="0" dirty="0">
              <a:ln>
                <a:noFill/>
              </a:ln>
              <a:solidFill>
                <a:prstClr val="black"/>
              </a:solidFill>
              <a:effectLst/>
              <a:uLnTx/>
              <a:uFillTx/>
              <a:latin typeface="Sanserif"/>
            </a:endParaRPr>
          </a:p>
        </p:txBody>
      </p:sp>
      <p:sp>
        <p:nvSpPr>
          <p:cNvPr id="7" name="Slide Number Placeholder 5">
            <a:extLst>
              <a:ext uri="{FF2B5EF4-FFF2-40B4-BE49-F238E27FC236}">
                <a16:creationId xmlns:a16="http://schemas.microsoft.com/office/drawing/2014/main" id="{F0348A12-1783-4221-9951-5DF59E8B6003}"/>
              </a:ext>
            </a:extLst>
          </p:cNvPr>
          <p:cNvSpPr>
            <a:spLocks noGrp="1"/>
          </p:cNvSpPr>
          <p:nvPr>
            <p:ph type="sldNum" sz="quarter" idx="10"/>
          </p:nvPr>
        </p:nvSpPr>
        <p:spPr/>
        <p:txBody>
          <a:bodyPr/>
          <a:lstStyle/>
          <a:p>
            <a:fld id="{68151E55-6873-49E2-B8D5-2F265E6F1973}" type="slidenum">
              <a:rPr lang="en-US" smtClean="0">
                <a:latin typeface="Sanserif"/>
              </a:rPr>
              <a:pPr/>
              <a:t>43</a:t>
            </a:fld>
            <a:endParaRPr lang="en-US" dirty="0">
              <a:latin typeface="Sanserif"/>
            </a:endParaRPr>
          </a:p>
        </p:txBody>
      </p:sp>
    </p:spTree>
    <p:extLst>
      <p:ext uri="{BB962C8B-B14F-4D97-AF65-F5344CB8AC3E}">
        <p14:creationId xmlns:p14="http://schemas.microsoft.com/office/powerpoint/2010/main" val="3491800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0C0A418-4D4C-4F2A-987D-06CC4827A910}"/>
              </a:ext>
            </a:extLst>
          </p:cNvPr>
          <p:cNvSpPr>
            <a:spLocks noGrp="1"/>
          </p:cNvSpPr>
          <p:nvPr>
            <p:ph type="title"/>
          </p:nvPr>
        </p:nvSpPr>
        <p:spPr>
          <a:xfrm>
            <a:off x="1752600" y="228600"/>
            <a:ext cx="5791200" cy="12954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Colleagues and Staff: Trading Votes and Information</a:t>
            </a:r>
            <a:endParaRPr lang="en-IN" dirty="0">
              <a:latin typeface="Sanserif"/>
            </a:endParaRPr>
          </a:p>
        </p:txBody>
      </p:sp>
      <p:sp>
        <p:nvSpPr>
          <p:cNvPr id="10" name="Content Placeholder 2">
            <a:extLst>
              <a:ext uri="{FF2B5EF4-FFF2-40B4-BE49-F238E27FC236}">
                <a16:creationId xmlns:a16="http://schemas.microsoft.com/office/drawing/2014/main" id="{6BBD2703-73BF-48BE-9117-2ADE96D03BA8}"/>
              </a:ext>
            </a:extLst>
          </p:cNvPr>
          <p:cNvSpPr>
            <a:spLocks noGrp="1"/>
          </p:cNvSpPr>
          <p:nvPr>
            <p:ph sz="quarter" idx="20"/>
          </p:nvPr>
        </p:nvSpPr>
        <p:spPr>
          <a:xfrm>
            <a:off x="342900" y="1600200"/>
            <a:ext cx="84582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Congressional colleagues provide cues for members of the House and the Senate in their decision making over whether to vote for a pending piece of legislation.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Members of Congress also engage in </a:t>
            </a:r>
            <a:r>
              <a:rPr kumimoji="0" lang="en-US" altLang="en-US" sz="2800" b="1" i="0" u="none" strike="noStrike" kern="1200" cap="none" spc="0" normalizeH="0" baseline="0" noProof="0" dirty="0">
                <a:ln>
                  <a:noFill/>
                </a:ln>
                <a:solidFill>
                  <a:prstClr val="black"/>
                </a:solidFill>
                <a:effectLst/>
                <a:uLnTx/>
                <a:uFillTx/>
                <a:latin typeface="Sanserif"/>
                <a:cs typeface="+mn-cs"/>
              </a:rPr>
              <a:t>logrolling</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the practice of trading votes between members.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 addition, House and Senate members rely on their staffs to inform their decision making on legislation.</a:t>
            </a:r>
          </a:p>
        </p:txBody>
      </p:sp>
      <p:sp>
        <p:nvSpPr>
          <p:cNvPr id="11" name="Slide Number Placeholder 3">
            <a:extLst>
              <a:ext uri="{FF2B5EF4-FFF2-40B4-BE49-F238E27FC236}">
                <a16:creationId xmlns:a16="http://schemas.microsoft.com/office/drawing/2014/main" id="{94F0AAA1-C455-45C7-AA0B-4E654F323126}"/>
              </a:ext>
            </a:extLst>
          </p:cNvPr>
          <p:cNvSpPr>
            <a:spLocks noGrp="1"/>
          </p:cNvSpPr>
          <p:nvPr>
            <p:ph type="sldNum" sz="quarter" idx="10"/>
          </p:nvPr>
        </p:nvSpPr>
        <p:spPr/>
        <p:txBody>
          <a:bodyPr/>
          <a:lstStyle/>
          <a:p>
            <a:fld id="{68151E55-6873-49E2-B8D5-2F265E6F1973}" type="slidenum">
              <a:rPr lang="en-US" smtClean="0">
                <a:latin typeface="Sanserif"/>
              </a:rPr>
              <a:pPr/>
              <a:t>44</a:t>
            </a:fld>
            <a:endParaRPr lang="en-US" dirty="0">
              <a:latin typeface="Sanserif"/>
            </a:endParaRPr>
          </a:p>
        </p:txBody>
      </p:sp>
    </p:spTree>
    <p:extLst>
      <p:ext uri="{BB962C8B-B14F-4D97-AF65-F5344CB8AC3E}">
        <p14:creationId xmlns:p14="http://schemas.microsoft.com/office/powerpoint/2010/main" val="1231055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4282BBB-F6B9-4A2A-B66B-B5F1D69C4784}"/>
              </a:ext>
            </a:extLst>
          </p:cNvPr>
          <p:cNvSpPr>
            <a:spLocks noGrp="1"/>
          </p:cNvSpPr>
          <p:nvPr>
            <p:ph type="title"/>
          </p:nvPr>
        </p:nvSpPr>
        <p:spPr>
          <a:xfrm>
            <a:off x="2133600" y="228600"/>
            <a:ext cx="5105400" cy="1143000"/>
          </a:xfrm>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Interest Groups: Influence Through Organization</a:t>
            </a:r>
            <a:endParaRPr lang="en-IN" dirty="0">
              <a:latin typeface="Sanserif"/>
            </a:endParaRPr>
          </a:p>
        </p:txBody>
      </p:sp>
      <p:sp>
        <p:nvSpPr>
          <p:cNvPr id="11" name="Content Placeholder 2">
            <a:extLst>
              <a:ext uri="{FF2B5EF4-FFF2-40B4-BE49-F238E27FC236}">
                <a16:creationId xmlns:a16="http://schemas.microsoft.com/office/drawing/2014/main" id="{EF636CE2-C2CA-4E7F-891A-08144B051C0A}"/>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Interest groups make their mark by: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Influencing congressional campaigns.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Providing information to members of Congress as they try to decide whether to vote for a particular piece of legislation.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Lobbying members of Congress to support or oppose legislation.</a:t>
            </a:r>
          </a:p>
        </p:txBody>
      </p:sp>
      <p:sp>
        <p:nvSpPr>
          <p:cNvPr id="7" name="Slide Number Placeholder 3">
            <a:extLst>
              <a:ext uri="{FF2B5EF4-FFF2-40B4-BE49-F238E27FC236}">
                <a16:creationId xmlns:a16="http://schemas.microsoft.com/office/drawing/2014/main" id="{1B1D75E6-455A-48E4-9717-91070F187C65}"/>
              </a:ext>
            </a:extLst>
          </p:cNvPr>
          <p:cNvSpPr>
            <a:spLocks noGrp="1"/>
          </p:cNvSpPr>
          <p:nvPr>
            <p:ph type="sldNum" sz="quarter" idx="10"/>
          </p:nvPr>
        </p:nvSpPr>
        <p:spPr/>
        <p:txBody>
          <a:bodyPr/>
          <a:lstStyle/>
          <a:p>
            <a:fld id="{68151E55-6873-49E2-B8D5-2F265E6F1973}" type="slidenum">
              <a:rPr lang="en-US" smtClean="0">
                <a:latin typeface="Sanserif"/>
              </a:rPr>
              <a:pPr/>
              <a:t>45</a:t>
            </a:fld>
            <a:endParaRPr lang="en-US" dirty="0">
              <a:latin typeface="Sanserif"/>
            </a:endParaRPr>
          </a:p>
        </p:txBody>
      </p:sp>
    </p:spTree>
    <p:extLst>
      <p:ext uri="{BB962C8B-B14F-4D97-AF65-F5344CB8AC3E}">
        <p14:creationId xmlns:p14="http://schemas.microsoft.com/office/powerpoint/2010/main" val="2090342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B5BA84-0FA9-4C71-92C5-041B896DBEFE}"/>
              </a:ext>
            </a:extLst>
          </p:cNvPr>
          <p:cNvSpPr>
            <a:spLocks noGrp="1"/>
          </p:cNvSpPr>
          <p:nvPr>
            <p:ph type="title"/>
          </p:nvPr>
        </p:nvSpPr>
        <p:spPr>
          <a:xfrm>
            <a:off x="2438400" y="228600"/>
            <a:ext cx="4191000" cy="1143000"/>
          </a:xfrm>
        </p:spPr>
        <p:txBody>
          <a:bodyPr>
            <a:noAutofit/>
          </a:bodyPr>
          <a:lstStyle/>
          <a:p>
            <a:r>
              <a:rPr kumimoji="0" lang="en-US" altLang="en-US" b="0" i="0" u="none" strike="noStrike" kern="1200" cap="none" spc="0" normalizeH="0" baseline="0" noProof="0" dirty="0">
                <a:ln>
                  <a:noFill/>
                </a:ln>
                <a:solidFill>
                  <a:srgbClr val="C30C20"/>
                </a:solidFill>
                <a:effectLst/>
                <a:uLnTx/>
                <a:uFillTx/>
                <a:latin typeface="Sanserif"/>
                <a:cs typeface="Arial" charset="0"/>
              </a:rPr>
              <a:t>The President’s Effect</a:t>
            </a:r>
            <a:r>
              <a:rPr lang="en-US" altLang="en-US" dirty="0">
                <a:solidFill>
                  <a:srgbClr val="C30C20"/>
                </a:solidFill>
                <a:latin typeface="Sanserif"/>
                <a:cs typeface="Arial" charset="0"/>
              </a:rPr>
              <a:t> </a:t>
            </a:r>
            <a:r>
              <a:rPr kumimoji="0" lang="en-US" altLang="en-US" b="0" i="0" u="none" strike="noStrike" kern="1200" cap="none" spc="0" normalizeH="0" baseline="0" noProof="0" dirty="0">
                <a:ln>
                  <a:noFill/>
                </a:ln>
                <a:solidFill>
                  <a:srgbClr val="C30C20"/>
                </a:solidFill>
                <a:effectLst/>
                <a:uLnTx/>
                <a:uFillTx/>
                <a:latin typeface="Sanserif"/>
                <a:cs typeface="Arial" charset="0"/>
              </a:rPr>
              <a:t>on Decision Making</a:t>
            </a:r>
            <a:endParaRPr lang="en-IN" dirty="0">
              <a:latin typeface="Sanserif"/>
            </a:endParaRPr>
          </a:p>
        </p:txBody>
      </p:sp>
      <p:sp>
        <p:nvSpPr>
          <p:cNvPr id="11" name="Content Placeholder 2">
            <a:extLst>
              <a:ext uri="{FF2B5EF4-FFF2-40B4-BE49-F238E27FC236}">
                <a16:creationId xmlns:a16="http://schemas.microsoft.com/office/drawing/2014/main" id="{CF25CF47-3863-481B-8767-FD4795D24DA3}"/>
              </a:ext>
            </a:extLst>
          </p:cNvPr>
          <p:cNvSpPr>
            <a:spLocks noGrp="1"/>
          </p:cNvSpPr>
          <p:nvPr>
            <p:ph sz="quarter" idx="20"/>
          </p:nvPr>
        </p:nvSpPr>
        <p:spPr>
          <a:xfrm>
            <a:off x="342900" y="1524000"/>
            <a:ext cx="83439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President determines whether to sign or to veto legislation that reaches his or her desk.</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Often, before a bill reaches the signing stage, the president’s position on it carries enough influence to sway members of Congress, particularly members of his/her political party, to vote for or against the proposed legislation.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President can compel congressional action on an issue, such as health care.</a:t>
            </a:r>
          </a:p>
        </p:txBody>
      </p:sp>
      <p:sp>
        <p:nvSpPr>
          <p:cNvPr id="7" name="Slide Number Placeholder 3">
            <a:extLst>
              <a:ext uri="{FF2B5EF4-FFF2-40B4-BE49-F238E27FC236}">
                <a16:creationId xmlns:a16="http://schemas.microsoft.com/office/drawing/2014/main" id="{94348A5D-99DA-497C-BF00-BC58C8EDFCF5}"/>
              </a:ext>
            </a:extLst>
          </p:cNvPr>
          <p:cNvSpPr>
            <a:spLocks noGrp="1"/>
          </p:cNvSpPr>
          <p:nvPr>
            <p:ph type="sldNum" sz="quarter" idx="10"/>
          </p:nvPr>
        </p:nvSpPr>
        <p:spPr/>
        <p:txBody>
          <a:bodyPr/>
          <a:lstStyle/>
          <a:p>
            <a:fld id="{68151E55-6873-49E2-B8D5-2F265E6F1973}" type="slidenum">
              <a:rPr lang="en-US" smtClean="0">
                <a:latin typeface="Sanserif"/>
              </a:rPr>
              <a:pPr/>
              <a:t>46</a:t>
            </a:fld>
            <a:endParaRPr lang="en-US" dirty="0">
              <a:latin typeface="Sanserif"/>
            </a:endParaRPr>
          </a:p>
        </p:txBody>
      </p:sp>
    </p:spTree>
    <p:extLst>
      <p:ext uri="{BB962C8B-B14F-4D97-AF65-F5344CB8AC3E}">
        <p14:creationId xmlns:p14="http://schemas.microsoft.com/office/powerpoint/2010/main" val="3944305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620E906-CA27-4F03-897F-C04D5B006B7D}"/>
              </a:ext>
            </a:extLst>
          </p:cNvPr>
          <p:cNvSpPr>
            <a:spLocks noGrp="1"/>
          </p:cNvSpPr>
          <p:nvPr>
            <p:ph type="title"/>
          </p:nvPr>
        </p:nvSpPr>
        <p:spPr/>
        <p:txBody>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Constituents: The Last Word</a:t>
            </a:r>
            <a:endParaRPr lang="en-IN" dirty="0">
              <a:latin typeface="Sanserif"/>
            </a:endParaRPr>
          </a:p>
        </p:txBody>
      </p:sp>
      <p:sp>
        <p:nvSpPr>
          <p:cNvPr id="11" name="Content Placeholder 2">
            <a:extLst>
              <a:ext uri="{FF2B5EF4-FFF2-40B4-BE49-F238E27FC236}">
                <a16:creationId xmlns:a16="http://schemas.microsoft.com/office/drawing/2014/main" id="{3C39D14B-445B-4FDD-9676-0A11A4C36D19}"/>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Most members of Congress want to be reelected, and representing constituents’ views is a major avenue to reelection to Congress.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Constituents can influence the legislative process by ensuring that their representatives in Congress represent their perspectives and policy interests.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Only a small percentage of voters, the </a:t>
            </a:r>
            <a:r>
              <a:rPr kumimoji="0" lang="en-US" sz="2800" b="1" i="0" u="none" strike="noStrike" kern="1200" cap="none" spc="0" normalizeH="0" baseline="0" noProof="0" dirty="0">
                <a:ln>
                  <a:noFill/>
                </a:ln>
                <a:solidFill>
                  <a:prstClr val="black"/>
                </a:solidFill>
                <a:effectLst/>
                <a:uLnTx/>
                <a:uFillTx/>
                <a:latin typeface="Sanserif"/>
                <a:cs typeface="+mn-cs"/>
              </a:rPr>
              <a:t>attentive public</a:t>
            </a:r>
            <a:r>
              <a:rPr kumimoji="0" lang="en-US" sz="2800" b="0" i="0" u="none" strike="noStrike" kern="1200" cap="none" spc="0" normalizeH="0" baseline="0" noProof="0" dirty="0">
                <a:ln>
                  <a:noFill/>
                </a:ln>
                <a:solidFill>
                  <a:prstClr val="black"/>
                </a:solidFill>
                <a:effectLst/>
                <a:uLnTx/>
                <a:uFillTx/>
                <a:latin typeface="Sanserif"/>
                <a:cs typeface="+mn-cs"/>
              </a:rPr>
              <a:t>, pay careful attention to the public policies being debated and to the votes cast.</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3E7339CE-5E41-412B-93C3-FD1796984A9D}"/>
              </a:ext>
            </a:extLst>
          </p:cNvPr>
          <p:cNvSpPr>
            <a:spLocks noGrp="1"/>
          </p:cNvSpPr>
          <p:nvPr>
            <p:ph type="sldNum" sz="quarter" idx="10"/>
          </p:nvPr>
        </p:nvSpPr>
        <p:spPr/>
        <p:txBody>
          <a:bodyPr/>
          <a:lstStyle/>
          <a:p>
            <a:fld id="{68151E55-6873-49E2-B8D5-2F265E6F1973}" type="slidenum">
              <a:rPr lang="en-US" smtClean="0">
                <a:latin typeface="Sanserif"/>
              </a:rPr>
              <a:pPr/>
              <a:t>47</a:t>
            </a:fld>
            <a:endParaRPr lang="en-US" dirty="0">
              <a:latin typeface="Sanserif"/>
            </a:endParaRPr>
          </a:p>
        </p:txBody>
      </p:sp>
    </p:spTree>
    <p:extLst>
      <p:ext uri="{BB962C8B-B14F-4D97-AF65-F5344CB8AC3E}">
        <p14:creationId xmlns:p14="http://schemas.microsoft.com/office/powerpoint/2010/main" val="2818192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24FE62-1012-482E-99A1-7DF2FF4920D4}"/>
              </a:ext>
            </a:extLst>
          </p:cNvPr>
          <p:cNvSpPr>
            <a:spLocks noGrp="1"/>
          </p:cNvSpPr>
          <p:nvPr>
            <p:ph type="title"/>
          </p:nvPr>
        </p:nvSpPr>
        <p:spPr>
          <a:xfrm>
            <a:off x="1123950" y="152400"/>
            <a:ext cx="6896100" cy="1143000"/>
          </a:xfrm>
        </p:spPr>
        <p:txBody>
          <a:bodyPr>
            <a:noAutofit/>
          </a:bodyPr>
          <a:lstStyle/>
          <a:p>
            <a:r>
              <a:rPr kumimoji="0" lang="en-US" altLang="en-US" b="0" i="0" u="none" strike="noStrike" kern="1200" cap="none" spc="0" normalizeH="0" baseline="0" noProof="0" dirty="0">
                <a:ln>
                  <a:noFill/>
                </a:ln>
                <a:solidFill>
                  <a:srgbClr val="C30C20"/>
                </a:solidFill>
                <a:effectLst/>
                <a:uLnTx/>
                <a:uFillTx/>
                <a:latin typeface="Sanserif"/>
                <a:cs typeface="+mj-cs"/>
              </a:rPr>
              <a:t>The People and Their Elected Representatives</a:t>
            </a:r>
            <a:endParaRPr lang="en-IN" dirty="0">
              <a:latin typeface="Sanserif"/>
            </a:endParaRPr>
          </a:p>
        </p:txBody>
      </p:sp>
      <p:sp>
        <p:nvSpPr>
          <p:cNvPr id="11" name="Content Placeholder 2">
            <a:extLst>
              <a:ext uri="{FF2B5EF4-FFF2-40B4-BE49-F238E27FC236}">
                <a16:creationId xmlns:a16="http://schemas.microsoft.com/office/drawing/2014/main" id="{8897FABE-F779-4265-B080-8790CCB47F79}"/>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Members of Congress do not, demographically speaking, represent the American public at large.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Congress, especially the Senate, is older, whiter, more educated, and more likely to be male than the population as a whole.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Even though women and ethnic minorities are still underrepresented, Congress is more diverse today than at any other point in history.</a:t>
            </a:r>
          </a:p>
        </p:txBody>
      </p:sp>
      <p:sp>
        <p:nvSpPr>
          <p:cNvPr id="7" name="Slide Number Placeholder 3">
            <a:extLst>
              <a:ext uri="{FF2B5EF4-FFF2-40B4-BE49-F238E27FC236}">
                <a16:creationId xmlns:a16="http://schemas.microsoft.com/office/drawing/2014/main" id="{6AD7A0DF-6887-44F0-A205-3309D851A316}"/>
              </a:ext>
            </a:extLst>
          </p:cNvPr>
          <p:cNvSpPr>
            <a:spLocks noGrp="1"/>
          </p:cNvSpPr>
          <p:nvPr>
            <p:ph type="sldNum" sz="quarter" idx="10"/>
          </p:nvPr>
        </p:nvSpPr>
        <p:spPr/>
        <p:txBody>
          <a:bodyPr/>
          <a:lstStyle/>
          <a:p>
            <a:fld id="{68151E55-6873-49E2-B8D5-2F265E6F1973}" type="slidenum">
              <a:rPr lang="en-US" smtClean="0">
                <a:latin typeface="Sanserif"/>
              </a:rPr>
              <a:pPr/>
              <a:t>48</a:t>
            </a:fld>
            <a:endParaRPr lang="en-US" dirty="0">
              <a:latin typeface="Sanserif"/>
            </a:endParaRPr>
          </a:p>
        </p:txBody>
      </p:sp>
    </p:spTree>
    <p:extLst>
      <p:ext uri="{BB962C8B-B14F-4D97-AF65-F5344CB8AC3E}">
        <p14:creationId xmlns:p14="http://schemas.microsoft.com/office/powerpoint/2010/main" val="1159768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56" y="198000"/>
            <a:ext cx="6820800" cy="792600"/>
          </a:xfrm>
        </p:spPr>
        <p:txBody>
          <a:bodyPr>
            <a:noAutofit/>
          </a:bodyPr>
          <a:lstStyle/>
          <a:p>
            <a:r>
              <a:rPr kumimoji="0" lang="en-US" sz="2400" b="1" i="0" u="none" strike="noStrike" kern="1200" cap="none" spc="0" normalizeH="0" baseline="0" noProof="0" dirty="0">
                <a:ln>
                  <a:noFill/>
                </a:ln>
                <a:solidFill>
                  <a:srgbClr val="C30C20"/>
                </a:solidFill>
                <a:effectLst/>
                <a:uLnTx/>
                <a:uFillTx/>
                <a:latin typeface="Sanserif"/>
                <a:cs typeface="+mj-cs"/>
              </a:rPr>
              <a:t>Table 12.4 </a:t>
            </a:r>
            <a:r>
              <a:rPr kumimoji="0" lang="en-US" sz="2400" b="1" i="0" u="none" strike="noStrike" kern="1200" cap="none" spc="0" normalizeH="0" baseline="0" noProof="0" dirty="0">
                <a:ln>
                  <a:noFill/>
                </a:ln>
                <a:solidFill>
                  <a:prstClr val="black"/>
                </a:solidFill>
                <a:effectLst/>
                <a:uLnTx/>
                <a:uFillTx/>
                <a:latin typeface="Sanserif"/>
                <a:cs typeface="+mj-cs"/>
              </a:rPr>
              <a:t>Demographic Characteristics of the 115th Congress Compared to the U.S. Population</a:t>
            </a:r>
            <a:endParaRPr lang="en-US" sz="2400" noProof="1">
              <a:solidFill>
                <a:schemeClr val="tx1"/>
              </a:solidFill>
              <a:latin typeface="Sanserif"/>
            </a:endParaRPr>
          </a:p>
        </p:txBody>
      </p:sp>
      <p:sp>
        <p:nvSpPr>
          <p:cNvPr id="3" name="Content Placeholder 2" hidden="1"/>
          <p:cNvSpPr>
            <a:spLocks noGrp="1"/>
          </p:cNvSpPr>
          <p:nvPr>
            <p:ph sz="quarter" idx="11"/>
          </p:nvPr>
        </p:nvSpPr>
        <p:spPr>
          <a:xfrm>
            <a:off x="1827792" y="1660351"/>
            <a:ext cx="5718815" cy="1387649"/>
          </a:xfrm>
        </p:spPr>
        <p:txBody>
          <a:bodyPr/>
          <a:lstStyle/>
          <a:p>
            <a:r>
              <a:rPr lang="en-US" sz="1600" noProof="1">
                <a:latin typeface="Sanserif"/>
              </a:rPr>
              <a:t>Table having 4 columns summarizes demographic characteristics of the hundred and fifteenth Congress compared to the United States population. Column 1 notes party, average age, sex, race, and education. The column headers from 2 to 4 are marked as: House (percentage), senate (percentage), and population (percentage).</a:t>
            </a:r>
          </a:p>
        </p:txBody>
      </p:sp>
      <p:graphicFrame>
        <p:nvGraphicFramePr>
          <p:cNvPr id="6" name="Table 3">
            <a:extLst>
              <a:ext uri="{FF2B5EF4-FFF2-40B4-BE49-F238E27FC236}">
                <a16:creationId xmlns:a16="http://schemas.microsoft.com/office/drawing/2014/main" id="{27AF4B52-9278-4F2B-9C8B-C80D8B9D9B58}"/>
              </a:ext>
            </a:extLst>
          </p:cNvPr>
          <p:cNvGraphicFramePr>
            <a:graphicFrameLocks noGrp="1"/>
          </p:cNvGraphicFramePr>
          <p:nvPr>
            <p:extLst>
              <p:ext uri="{D42A27DB-BD31-4B8C-83A1-F6EECF244321}">
                <p14:modId xmlns:p14="http://schemas.microsoft.com/office/powerpoint/2010/main" val="2865538811"/>
              </p:ext>
            </p:extLst>
          </p:nvPr>
        </p:nvGraphicFramePr>
        <p:xfrm>
          <a:off x="1571456" y="1155300"/>
          <a:ext cx="6324600" cy="5289600"/>
        </p:xfrm>
        <a:graphic>
          <a:graphicData uri="http://schemas.openxmlformats.org/drawingml/2006/table">
            <a:tbl>
              <a:tblPr firstRow="1" bandRow="1">
                <a:tableStyleId>{5C22544A-7EE6-4342-B048-85BDC9FD1C3A}</a:tableStyleId>
              </a:tblPr>
              <a:tblGrid>
                <a:gridCol w="1581150">
                  <a:extLst>
                    <a:ext uri="{9D8B030D-6E8A-4147-A177-3AD203B41FA5}">
                      <a16:colId xmlns:a16="http://schemas.microsoft.com/office/drawing/2014/main" val="293605574"/>
                    </a:ext>
                  </a:extLst>
                </a:gridCol>
                <a:gridCol w="1581150">
                  <a:extLst>
                    <a:ext uri="{9D8B030D-6E8A-4147-A177-3AD203B41FA5}">
                      <a16:colId xmlns:a16="http://schemas.microsoft.com/office/drawing/2014/main" val="2859932560"/>
                    </a:ext>
                  </a:extLst>
                </a:gridCol>
                <a:gridCol w="1581150">
                  <a:extLst>
                    <a:ext uri="{9D8B030D-6E8A-4147-A177-3AD203B41FA5}">
                      <a16:colId xmlns:a16="http://schemas.microsoft.com/office/drawing/2014/main" val="1950510761"/>
                    </a:ext>
                  </a:extLst>
                </a:gridCol>
                <a:gridCol w="1581150">
                  <a:extLst>
                    <a:ext uri="{9D8B030D-6E8A-4147-A177-3AD203B41FA5}">
                      <a16:colId xmlns:a16="http://schemas.microsoft.com/office/drawing/2014/main" val="1475421725"/>
                    </a:ext>
                  </a:extLst>
                </a:gridCol>
              </a:tblGrid>
              <a:tr h="295744">
                <a:tc>
                  <a:txBody>
                    <a:bodyPr/>
                    <a:lstStyle/>
                    <a:p>
                      <a:pPr marL="0" marR="0">
                        <a:spcBef>
                          <a:spcPts val="0"/>
                        </a:spcBef>
                        <a:spcAft>
                          <a:spcPts val="0"/>
                        </a:spcAft>
                      </a:pPr>
                      <a:r>
                        <a:rPr lang="en-US" sz="1600" kern="1200" dirty="0">
                          <a:solidFill>
                            <a:schemeClr val="tx1"/>
                          </a:solidFill>
                          <a:latin typeface="Sanserif"/>
                          <a:ea typeface="+mn-ea"/>
                          <a:cs typeface="+mn-cs"/>
                        </a:rPr>
                        <a:t>DEMOGRAPHIC</a:t>
                      </a:r>
                    </a:p>
                  </a:txBody>
                  <a:tcPr marL="68580" marR="68580" marT="0" marB="0" anchor="ctr">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HOUSE</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SENATE</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POPULATION </a:t>
                      </a:r>
                    </a:p>
                  </a:txBody>
                  <a:tcPr marL="68580" marR="68580" marT="0" marB="0"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764616516"/>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Democratic Party</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27%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264304207"/>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Republican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28%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34428658"/>
                  </a:ext>
                </a:extLst>
              </a:tr>
              <a:tr h="398605">
                <a:tc>
                  <a:txBody>
                    <a:bodyPr/>
                    <a:lstStyle/>
                    <a:p>
                      <a:pPr marL="0" marR="0">
                        <a:spcBef>
                          <a:spcPts val="300"/>
                        </a:spcBef>
                        <a:spcAft>
                          <a:spcPts val="0"/>
                        </a:spcAft>
                      </a:pPr>
                      <a:r>
                        <a:rPr lang="en-US" sz="1400" kern="1200" dirty="0">
                          <a:solidFill>
                            <a:schemeClr val="tx1"/>
                          </a:solidFill>
                          <a:latin typeface="Sanserif"/>
                          <a:ea typeface="+mn-ea"/>
                          <a:cs typeface="+mn-cs"/>
                        </a:rPr>
                        <a:t>Independent/ Unaffiliated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0.2%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42%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629690388"/>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Average Age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58 years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63 years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39 years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667053658"/>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Male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77%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74%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49%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54489265"/>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Female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26%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51%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31340952"/>
                  </a:ext>
                </a:extLst>
              </a:tr>
              <a:tr h="295744">
                <a:tc>
                  <a:txBody>
                    <a:bodyPr/>
                    <a:lstStyle/>
                    <a:p>
                      <a:pPr marL="0" marR="0">
                        <a:spcBef>
                          <a:spcPts val="300"/>
                        </a:spcBef>
                        <a:spcAft>
                          <a:spcPts val="0"/>
                        </a:spcAft>
                      </a:pPr>
                      <a:r>
                        <a:rPr lang="en-US" sz="1400" kern="1200">
                          <a:solidFill>
                            <a:schemeClr val="tx1"/>
                          </a:solidFill>
                          <a:latin typeface="Sanserif"/>
                          <a:ea typeface="+mn-ea"/>
                          <a:cs typeface="+mn-cs"/>
                        </a:rPr>
                        <a:t>white </a:t>
                      </a:r>
                      <a:endParaRPr lang="en-US" sz="1400" kern="1200" dirty="0">
                        <a:solidFill>
                          <a:schemeClr val="tx1"/>
                        </a:solidFill>
                        <a:latin typeface="Sanserif"/>
                        <a:ea typeface="+mn-ea"/>
                        <a:cs typeface="+mn-cs"/>
                      </a:endParaRP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78%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93%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60%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3386745"/>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Black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12%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12%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918754773"/>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Hispanic (any race)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10%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19%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031809744"/>
                  </a:ext>
                </a:extLst>
              </a:tr>
              <a:tr h="398605">
                <a:tc>
                  <a:txBody>
                    <a:bodyPr/>
                    <a:lstStyle/>
                    <a:p>
                      <a:pPr marL="0" marR="0">
                        <a:spcBef>
                          <a:spcPts val="300"/>
                        </a:spcBef>
                        <a:spcAft>
                          <a:spcPts val="0"/>
                        </a:spcAft>
                      </a:pPr>
                      <a:r>
                        <a:rPr lang="en-US" sz="1400" kern="1200" dirty="0">
                          <a:solidFill>
                            <a:schemeClr val="tx1"/>
                          </a:solidFill>
                          <a:latin typeface="Sanserif"/>
                          <a:ea typeface="+mn-ea"/>
                          <a:cs typeface="+mn-cs"/>
                        </a:rPr>
                        <a:t>Asian/Pacific Islands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8%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29272430"/>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Native American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0%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.72%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019939871"/>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Bachelor’s degree </a:t>
                      </a:r>
                    </a:p>
                  </a:txBody>
                  <a:tcPr marL="68580" marR="68580" marT="0" marB="0" anchor="ctr">
                    <a:lnL w="12700" cmpd="sng">
                      <a:noFill/>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95%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100%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30% </a:t>
                      </a:r>
                    </a:p>
                  </a:txBody>
                  <a:tcPr marL="68580" marR="68580" marT="0" marB="0" anchor="ctr">
                    <a:lnL w="3175"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794972999"/>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Master’s degree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23%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18%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9%</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20705656"/>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Law degree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37%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53%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&gt;1%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174394640"/>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Ph.D.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&gt;1%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169990910"/>
                  </a:ext>
                </a:extLst>
              </a:tr>
              <a:tr h="295744">
                <a:tc>
                  <a:txBody>
                    <a:bodyPr/>
                    <a:lstStyle/>
                    <a:p>
                      <a:pPr marL="0" marR="0">
                        <a:spcBef>
                          <a:spcPts val="300"/>
                        </a:spcBef>
                        <a:spcAft>
                          <a:spcPts val="0"/>
                        </a:spcAft>
                      </a:pPr>
                      <a:r>
                        <a:rPr lang="en-US" sz="1400" kern="1200" dirty="0">
                          <a:solidFill>
                            <a:schemeClr val="tx1"/>
                          </a:solidFill>
                          <a:latin typeface="Sanserif"/>
                          <a:ea typeface="+mn-ea"/>
                          <a:cs typeface="+mn-cs"/>
                        </a:rPr>
                        <a:t>M.D. </a:t>
                      </a:r>
                    </a:p>
                  </a:txBody>
                  <a:tcPr marL="68580" marR="68580" marT="0" marB="0" anchor="ctr">
                    <a:lnL w="12700" cmpd="sng">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5%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4% </a:t>
                      </a:r>
                    </a:p>
                  </a:txBody>
                  <a:tcPr marL="68580" marR="6858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tx1"/>
                          </a:solidFill>
                          <a:latin typeface="Sanserif"/>
                          <a:ea typeface="+mn-ea"/>
                          <a:cs typeface="+mn-cs"/>
                        </a:rPr>
                        <a:t>&gt;1% </a:t>
                      </a:r>
                    </a:p>
                  </a:txBody>
                  <a:tcPr marL="68580" marR="68580" marT="0" marB="0" anchor="ctr">
                    <a:lnL w="3175" cap="flat" cmpd="sng" algn="ctr">
                      <a:no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903812296"/>
                  </a:ext>
                </a:extLst>
              </a:tr>
            </a:tbl>
          </a:graphicData>
        </a:graphic>
      </p:graphicFrame>
      <p:sp>
        <p:nvSpPr>
          <p:cNvPr id="16" name="Text Placeholder 4"/>
          <p:cNvSpPr>
            <a:spLocks noGrp="1"/>
          </p:cNvSpPr>
          <p:nvPr>
            <p:ph type="body" sz="quarter" idx="19"/>
          </p:nvPr>
        </p:nvSpPr>
        <p:spPr>
          <a:xfrm>
            <a:off x="1168337" y="6687291"/>
            <a:ext cx="7458075" cy="161397"/>
          </a:xfrm>
        </p:spPr>
        <p:txBody>
          <a:bodyPr lIns="0" tIns="0" bIns="0"/>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sz="700" b="1" i="0" u="none" strike="noStrike" kern="1200" cap="none" spc="0" normalizeH="0" baseline="0" noProof="0" dirty="0">
                <a:ln>
                  <a:noFill/>
                </a:ln>
                <a:solidFill>
                  <a:schemeClr val="tx1"/>
                </a:solidFill>
                <a:effectLst/>
                <a:uLnTx/>
                <a:uFillTx/>
                <a:latin typeface="Sanserif"/>
                <a:cs typeface="+mn-cs"/>
              </a:rPr>
              <a:t>SOURCES: </a:t>
            </a:r>
            <a:r>
              <a:rPr kumimoji="0" lang="en-US" sz="700" b="0" i="0" u="none" strike="noStrike" kern="1200" cap="none" spc="0" normalizeH="0" baseline="0" noProof="0" dirty="0">
                <a:ln>
                  <a:noFill/>
                </a:ln>
                <a:solidFill>
                  <a:schemeClr val="tx1"/>
                </a:solidFill>
                <a:effectLst/>
                <a:uLnTx/>
                <a:uFillTx/>
                <a:latin typeface="Sanserif"/>
                <a:cs typeface="+mn-cs"/>
              </a:rPr>
              <a:t>Jennifer E. Manning, </a:t>
            </a:r>
            <a:r>
              <a:rPr kumimoji="0" lang="en-US" sz="700" b="0" i="1" u="none" strike="noStrike" kern="1200" cap="none" spc="0" normalizeH="0" baseline="0" noProof="0" dirty="0">
                <a:ln>
                  <a:noFill/>
                </a:ln>
                <a:solidFill>
                  <a:schemeClr val="tx1"/>
                </a:solidFill>
                <a:effectLst/>
                <a:uLnTx/>
                <a:uFillTx/>
                <a:latin typeface="Sanserif"/>
                <a:cs typeface="+mn-cs"/>
              </a:rPr>
              <a:t>Membership of the 114th Congress: A Profile </a:t>
            </a:r>
            <a:r>
              <a:rPr kumimoji="0" lang="en-US" sz="700" b="0" i="0" u="none" strike="noStrike" kern="1200" cap="none" spc="0" normalizeH="0" baseline="0" noProof="0" dirty="0">
                <a:ln>
                  <a:noFill/>
                </a:ln>
                <a:solidFill>
                  <a:schemeClr val="tx1"/>
                </a:solidFill>
                <a:effectLst/>
                <a:uLnTx/>
                <a:uFillTx/>
                <a:latin typeface="Sanserif"/>
                <a:cs typeface="+mn-cs"/>
              </a:rPr>
              <a:t>(Washington, DC: Congressional Research Service), and U.S. Census Bureau, </a:t>
            </a:r>
            <a:r>
              <a:rPr kumimoji="0" lang="en-US" sz="700" b="0" i="1" u="none" strike="noStrike" kern="1200" cap="none" spc="0" normalizeH="0" baseline="0" noProof="0" dirty="0">
                <a:ln>
                  <a:noFill/>
                </a:ln>
                <a:solidFill>
                  <a:schemeClr val="tx1"/>
                </a:solidFill>
                <a:effectLst/>
                <a:uLnTx/>
                <a:uFillTx/>
                <a:latin typeface="Sanserif"/>
                <a:cs typeface="+mn-cs"/>
              </a:rPr>
              <a:t>Population Estimates, </a:t>
            </a:r>
            <a:r>
              <a:rPr kumimoji="0" lang="en-US" sz="700" b="0" i="0" u="none" strike="noStrike" kern="1200" cap="none" spc="0" normalizeH="0" baseline="0" noProof="0" dirty="0">
                <a:ln>
                  <a:noFill/>
                </a:ln>
                <a:solidFill>
                  <a:schemeClr val="tx1"/>
                </a:solidFill>
                <a:effectLst/>
                <a:uLnTx/>
                <a:uFillTx/>
                <a:latin typeface="Sanserif"/>
                <a:cs typeface="+mn-cs"/>
              </a:rPr>
              <a:t>and The Gallup Organization. </a:t>
            </a:r>
          </a:p>
        </p:txBody>
      </p:sp>
      <p:sp>
        <p:nvSpPr>
          <p:cNvPr id="4" name="Slide Number Placeholder 5">
            <a:extLst>
              <a:ext uri="{FF2B5EF4-FFF2-40B4-BE49-F238E27FC236}">
                <a16:creationId xmlns:a16="http://schemas.microsoft.com/office/drawing/2014/main" id="{4187F6BF-E854-4101-8A89-FAFEB4589058}"/>
              </a:ext>
            </a:extLst>
          </p:cNvPr>
          <p:cNvSpPr>
            <a:spLocks noGrp="1"/>
          </p:cNvSpPr>
          <p:nvPr>
            <p:ph type="sldNum" sz="quarter" idx="10"/>
          </p:nvPr>
        </p:nvSpPr>
        <p:spPr>
          <a:xfrm>
            <a:off x="8626412" y="6671932"/>
            <a:ext cx="355840" cy="161396"/>
          </a:xfrm>
        </p:spPr>
        <p:txBody>
          <a:bodyPr/>
          <a:lstStyle/>
          <a:p>
            <a:fld id="{68151E55-6873-49E2-B8D5-2F265E6F1973}" type="slidenum">
              <a:rPr lang="en-US" smtClean="0">
                <a:latin typeface="Sanserif"/>
              </a:rPr>
              <a:pPr/>
              <a:t>49</a:t>
            </a:fld>
            <a:endParaRPr lang="en-US" dirty="0">
              <a:latin typeface="Sanserif"/>
            </a:endParaRPr>
          </a:p>
        </p:txBody>
      </p:sp>
    </p:spTree>
    <p:extLst>
      <p:ext uri="{BB962C8B-B14F-4D97-AF65-F5344CB8AC3E}">
        <p14:creationId xmlns:p14="http://schemas.microsoft.com/office/powerpoint/2010/main" val="326090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Arial" charset="0"/>
              </a:rPr>
              <a:t>Incumbency</a:t>
            </a:r>
            <a:endParaRPr lang="en-US" b="0" noProof="1">
              <a:latin typeface="Sanserif"/>
            </a:endParaRPr>
          </a:p>
        </p:txBody>
      </p:sp>
      <p:sp>
        <p:nvSpPr>
          <p:cNvPr id="9" name="Content Placeholder 2"/>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Why do incumbents so often win reelection?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Stronger name recognition.</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Easier access to media coverage.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Redistricting that favors the incumbent party.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anserif"/>
                <a:cs typeface="+mn-cs"/>
              </a:rPr>
              <a:t>Franking</a:t>
            </a:r>
            <a:r>
              <a:rPr kumimoji="0" lang="en-US" sz="2400" b="0" i="0" u="none" strike="noStrike" kern="1200" cap="none" spc="0" normalizeH="0" baseline="0" noProof="0" dirty="0">
                <a:ln>
                  <a:noFill/>
                </a:ln>
                <a:solidFill>
                  <a:prstClr val="black"/>
                </a:solidFill>
                <a:effectLst/>
                <a:uLnTx/>
                <a:uFillTx/>
                <a:latin typeface="Sanserif"/>
                <a:cs typeface="+mn-cs"/>
              </a:rPr>
              <a:t>—free mailing privilege.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Campaign contributions.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Casework.</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Incumbent quality.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241045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FCDA2A7-4507-418B-B728-7F9F8ECCDEF1}"/>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Women in Congress</a:t>
            </a:r>
            <a:endParaRPr lang="en-IN" dirty="0">
              <a:latin typeface="Sanserif"/>
            </a:endParaRPr>
          </a:p>
        </p:txBody>
      </p:sp>
      <p:sp>
        <p:nvSpPr>
          <p:cNvPr id="16" name="Content Placeholder 2">
            <a:extLst>
              <a:ext uri="{FF2B5EF4-FFF2-40B4-BE49-F238E27FC236}">
                <a16:creationId xmlns:a16="http://schemas.microsoft.com/office/drawing/2014/main" id="{1F486408-068C-4A2A-9D8A-681D56EFB956}"/>
              </a:ext>
            </a:extLst>
          </p:cNvPr>
          <p:cNvSpPr>
            <a:spLocks noGrp="1"/>
          </p:cNvSpPr>
          <p:nvPr>
            <p:ph sz="quarter" idx="20"/>
          </p:nvPr>
        </p:nvSpPr>
        <p:spPr>
          <a:xfrm>
            <a:off x="609600" y="1524000"/>
            <a:ext cx="8229600"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Year 2018 saw a record number of women’s candidacies for Congress, and a particularly large number of Democratic women running against Republican House members.</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Faced with these formidable challengers, large numbers of incumbent members decided to retire.</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U.S. still lags behind many industrialized democracies in the proportion of women serving in the national legislature.</a:t>
            </a:r>
          </a:p>
        </p:txBody>
      </p:sp>
      <p:sp>
        <p:nvSpPr>
          <p:cNvPr id="12" name="Slide Number Placeholder 3">
            <a:extLst>
              <a:ext uri="{FF2B5EF4-FFF2-40B4-BE49-F238E27FC236}">
                <a16:creationId xmlns:a16="http://schemas.microsoft.com/office/drawing/2014/main" id="{8707475E-9DA8-4377-A8E0-41EA9FA7934C}"/>
              </a:ext>
            </a:extLst>
          </p:cNvPr>
          <p:cNvSpPr>
            <a:spLocks noGrp="1"/>
          </p:cNvSpPr>
          <p:nvPr>
            <p:ph type="sldNum" sz="quarter" idx="10"/>
          </p:nvPr>
        </p:nvSpPr>
        <p:spPr/>
        <p:txBody>
          <a:bodyPr/>
          <a:lstStyle/>
          <a:p>
            <a:fld id="{68151E55-6873-49E2-B8D5-2F265E6F1973}" type="slidenum">
              <a:rPr lang="en-US" smtClean="0">
                <a:latin typeface="Sanserif"/>
              </a:rPr>
              <a:pPr/>
              <a:t>50</a:t>
            </a:fld>
            <a:endParaRPr lang="en-US" dirty="0">
              <a:latin typeface="Sanserif"/>
            </a:endParaRPr>
          </a:p>
        </p:txBody>
      </p:sp>
    </p:spTree>
    <p:extLst>
      <p:ext uri="{BB962C8B-B14F-4D97-AF65-F5344CB8AC3E}">
        <p14:creationId xmlns:p14="http://schemas.microsoft.com/office/powerpoint/2010/main" val="175267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6B4756A-4C82-428D-9256-30A5826254B5}"/>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Racial and Ethnic Diversity in Congress</a:t>
            </a:r>
            <a:endParaRPr lang="en-IN" dirty="0">
              <a:latin typeface="Sanserif"/>
            </a:endParaRPr>
          </a:p>
        </p:txBody>
      </p:sp>
      <p:sp>
        <p:nvSpPr>
          <p:cNvPr id="11" name="Content Placeholder 2">
            <a:extLst>
              <a:ext uri="{FF2B5EF4-FFF2-40B4-BE49-F238E27FC236}">
                <a16:creationId xmlns:a16="http://schemas.microsoft.com/office/drawing/2014/main" id="{8E21A8CF-B82A-4FB4-B45B-F7AB981E7EA1}"/>
              </a:ext>
            </a:extLst>
          </p:cNvPr>
          <p:cNvSpPr>
            <a:spLocks noGrp="1"/>
          </p:cNvSpPr>
          <p:nvPr>
            <p:ph sz="quarter" idx="20"/>
          </p:nvPr>
        </p:nvSpPr>
        <p:spPr/>
        <p:txBody>
          <a:bodyPr>
            <a:normAutofit lnSpcReduction="10000"/>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Similarly, African Americans have historically been underrepresented.</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Only ten have served in the Senate.</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Today, more African Americans serve in Congress than at any other point in history.</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Latinx success still legs drastically behind their proportion of the population.</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As women, African Americans, and ethnic minorities make up an increasing proportion of the eligibility pool, diversity in Congress is sure to grow.</a:t>
            </a:r>
          </a:p>
        </p:txBody>
      </p:sp>
      <p:sp>
        <p:nvSpPr>
          <p:cNvPr id="7" name="Slide Number Placeholder 3">
            <a:extLst>
              <a:ext uri="{FF2B5EF4-FFF2-40B4-BE49-F238E27FC236}">
                <a16:creationId xmlns:a16="http://schemas.microsoft.com/office/drawing/2014/main" id="{0717EFC0-FB0D-4262-9FA3-FF29C081FBF1}"/>
              </a:ext>
            </a:extLst>
          </p:cNvPr>
          <p:cNvSpPr>
            <a:spLocks noGrp="1"/>
          </p:cNvSpPr>
          <p:nvPr>
            <p:ph type="sldNum" sz="quarter" idx="10"/>
          </p:nvPr>
        </p:nvSpPr>
        <p:spPr/>
        <p:txBody>
          <a:bodyPr/>
          <a:lstStyle/>
          <a:p>
            <a:fld id="{68151E55-6873-49E2-B8D5-2F265E6F1973}" type="slidenum">
              <a:rPr lang="en-US" smtClean="0">
                <a:latin typeface="Sanserif"/>
              </a:rPr>
              <a:pPr/>
              <a:t>51</a:t>
            </a:fld>
            <a:endParaRPr lang="en-US" dirty="0">
              <a:latin typeface="Sanserif"/>
            </a:endParaRPr>
          </a:p>
        </p:txBody>
      </p:sp>
    </p:spTree>
    <p:extLst>
      <p:ext uri="{BB962C8B-B14F-4D97-AF65-F5344CB8AC3E}">
        <p14:creationId xmlns:p14="http://schemas.microsoft.com/office/powerpoint/2010/main" val="3166426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CF0362-CD10-430A-AF0A-C955AAC15B42}"/>
              </a:ext>
            </a:extLst>
          </p:cNvPr>
          <p:cNvSpPr>
            <a:spLocks noGrp="1"/>
          </p:cNvSpPr>
          <p:nvPr>
            <p:ph type="title"/>
          </p:nvPr>
        </p:nvSpPr>
        <p:spPr>
          <a:xfrm>
            <a:off x="1484354" y="4603610"/>
            <a:ext cx="6821446" cy="489380"/>
          </a:xfrm>
        </p:spPr>
        <p:txBody>
          <a:bodyPr/>
          <a:lstStyle/>
          <a:p>
            <a:pPr algn="l"/>
            <a:r>
              <a:rPr kumimoji="0" lang="en-US" sz="2400" b="1" i="0" u="none" strike="noStrike" kern="1200" cap="none" spc="0" normalizeH="0" baseline="0" noProof="0" dirty="0">
                <a:ln>
                  <a:noFill/>
                </a:ln>
                <a:solidFill>
                  <a:srgbClr val="C30C20"/>
                </a:solidFill>
                <a:effectLst/>
                <a:uLnTx/>
                <a:uFillTx/>
                <a:latin typeface="Sanserif"/>
                <a:cs typeface="+mj-cs"/>
              </a:rPr>
              <a:t>Figure 12.4 </a:t>
            </a:r>
            <a:r>
              <a:rPr kumimoji="0" lang="en-US" sz="2400" b="1" i="0" u="none" strike="noStrike" kern="1200" cap="none" spc="0" normalizeH="0" baseline="0" noProof="0" dirty="0">
                <a:ln>
                  <a:noFill/>
                </a:ln>
                <a:solidFill>
                  <a:prstClr val="black"/>
                </a:solidFill>
                <a:effectLst/>
                <a:uLnTx/>
                <a:uFillTx/>
                <a:latin typeface="Sanserif"/>
                <a:cs typeface="+mj-cs"/>
              </a:rPr>
              <a:t>African Americans Elected to the House</a:t>
            </a:r>
            <a:endParaRPr lang="en-IN" dirty="0">
              <a:latin typeface="Sanserif"/>
            </a:endParaRPr>
          </a:p>
        </p:txBody>
      </p:sp>
      <p:pic>
        <p:nvPicPr>
          <p:cNvPr id="13" name="Picture 2" descr="Line graph shows African Americans in the house of representatives.">
            <a:extLst>
              <a:ext uri="{FF2B5EF4-FFF2-40B4-BE49-F238E27FC236}">
                <a16:creationId xmlns:a16="http://schemas.microsoft.com/office/drawing/2014/main" id="{4ABF78D2-151D-42FA-B915-15DE6072CBF7}"/>
              </a:ext>
            </a:extLst>
          </p:cNvPr>
          <p:cNvPicPr>
            <a:picLocks noGrp="1" noChangeAspect="1"/>
          </p:cNvPicPr>
          <p:nvPr/>
        </p:nvPicPr>
        <p:blipFill rotWithShape="1">
          <a:blip r:embed="rId2" cstate="print">
            <a:extLst>
              <a:ext uri="{28A0092B-C50C-407E-A947-70E740481C1C}">
                <a14:useLocalDpi xmlns:a14="http://schemas.microsoft.com/office/drawing/2010/main" val="0"/>
              </a:ext>
            </a:extLst>
          </a:blip>
          <a:srcRect t="-31555" b="-31555"/>
          <a:stretch/>
        </p:blipFill>
        <p:spPr>
          <a:xfrm>
            <a:off x="990600" y="0"/>
            <a:ext cx="7086600" cy="4724400"/>
          </a:xfrm>
          <a:prstGeom prst="rect">
            <a:avLst/>
          </a:prstGeom>
        </p:spPr>
      </p:pic>
      <p:sp>
        <p:nvSpPr>
          <p:cNvPr id="10" name="Content Placeholder 3">
            <a:extLst>
              <a:ext uri="{FF2B5EF4-FFF2-40B4-BE49-F238E27FC236}">
                <a16:creationId xmlns:a16="http://schemas.microsoft.com/office/drawing/2014/main" id="{BD638F13-A5B6-4EF1-9434-31CFE8C5DF43}"/>
              </a:ext>
            </a:extLst>
          </p:cNvPr>
          <p:cNvSpPr>
            <a:spLocks noGrp="1"/>
          </p:cNvSpPr>
          <p:nvPr>
            <p:ph idx="13"/>
          </p:nvPr>
        </p:nvSpPr>
        <p:spPr>
          <a:xfrm>
            <a:off x="1527036" y="5181600"/>
            <a:ext cx="5867400" cy="1143000"/>
          </a:xfrm>
        </p:spPr>
        <p:txBody>
          <a:bodyPr>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a:ln>
                  <a:noFill/>
                </a:ln>
                <a:solidFill>
                  <a:prstClr val="black"/>
                </a:solidFill>
                <a:effectLst/>
                <a:uLnTx/>
                <a:uFillTx/>
                <a:latin typeface="Sanserif"/>
                <a:cs typeface="+mn-cs"/>
              </a:rPr>
              <a:t>As in the Senate, African Americans’ initial service in the House came about in the Reconstruction period. But the successes of that era were short lived, and the numbers of African Americans in Congress would not match those of the immediate post-Reconstruction period until after the civil rights movement of the 1960s. </a:t>
            </a:r>
          </a:p>
        </p:txBody>
      </p:sp>
      <p:sp>
        <p:nvSpPr>
          <p:cNvPr id="12" name="Text Placeholder 4">
            <a:extLst>
              <a:ext uri="{FF2B5EF4-FFF2-40B4-BE49-F238E27FC236}">
                <a16:creationId xmlns:a16="http://schemas.microsoft.com/office/drawing/2014/main" id="{51967599-C9DC-4D2B-BA19-BD280A66AA18}"/>
              </a:ext>
            </a:extLst>
          </p:cNvPr>
          <p:cNvSpPr>
            <a:spLocks noGrp="1"/>
          </p:cNvSpPr>
          <p:nvPr>
            <p:ph sz="quarter" idx="20"/>
          </p:nvPr>
        </p:nvSpPr>
        <p:spPr>
          <a:xfrm>
            <a:off x="3310200" y="6400800"/>
            <a:ext cx="2404800" cy="190800"/>
          </a:xfrm>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prstClr val="black"/>
                </a:solidFill>
                <a:effectLst/>
                <a:uLnTx/>
                <a:uFillTx/>
                <a:latin typeface="Sanserif"/>
                <a:hlinkClick r:id="rId3" action="ppaction://hlinksldjump"/>
              </a:rPr>
              <a:t>Access the text alternative to slide image.</a:t>
            </a:r>
            <a:endParaRPr kumimoji="0" lang="en-US" sz="800" b="0" i="0" u="none" strike="noStrike" kern="1200" cap="none" spc="0" normalizeH="0" baseline="0" noProof="0" dirty="0">
              <a:ln>
                <a:noFill/>
              </a:ln>
              <a:solidFill>
                <a:prstClr val="black"/>
              </a:solidFill>
              <a:effectLst/>
              <a:uLnTx/>
              <a:uFillTx/>
              <a:latin typeface="Sanserif"/>
            </a:endParaRPr>
          </a:p>
        </p:txBody>
      </p:sp>
      <p:sp>
        <p:nvSpPr>
          <p:cNvPr id="7" name="Slide Number Placeholder 5">
            <a:extLst>
              <a:ext uri="{FF2B5EF4-FFF2-40B4-BE49-F238E27FC236}">
                <a16:creationId xmlns:a16="http://schemas.microsoft.com/office/drawing/2014/main" id="{E15AF5EB-D874-4622-984F-162BD4A8DE08}"/>
              </a:ext>
            </a:extLst>
          </p:cNvPr>
          <p:cNvSpPr>
            <a:spLocks noGrp="1"/>
          </p:cNvSpPr>
          <p:nvPr>
            <p:ph type="sldNum" sz="quarter" idx="10"/>
          </p:nvPr>
        </p:nvSpPr>
        <p:spPr/>
        <p:txBody>
          <a:bodyPr/>
          <a:lstStyle/>
          <a:p>
            <a:fld id="{68151E55-6873-49E2-B8D5-2F265E6F1973}" type="slidenum">
              <a:rPr lang="en-US" smtClean="0">
                <a:latin typeface="Sanserif"/>
              </a:rPr>
              <a:pPr/>
              <a:t>52</a:t>
            </a:fld>
            <a:endParaRPr lang="en-US" dirty="0">
              <a:latin typeface="Sanserif"/>
            </a:endParaRPr>
          </a:p>
        </p:txBody>
      </p:sp>
    </p:spTree>
    <p:extLst>
      <p:ext uri="{BB962C8B-B14F-4D97-AF65-F5344CB8AC3E}">
        <p14:creationId xmlns:p14="http://schemas.microsoft.com/office/powerpoint/2010/main" val="212644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Then</a:t>
            </a:r>
            <a:r>
              <a:rPr kumimoji="0" lang="en-US" sz="2800" b="0" i="0" u="none" strike="noStrike" kern="1200" cap="none" spc="0" normalizeH="0" baseline="0" noProof="0" dirty="0">
                <a:ln>
                  <a:noFill/>
                </a:ln>
                <a:solidFill>
                  <a:prstClr val="black"/>
                </a:solidFill>
                <a:effectLst/>
                <a:uLnTx/>
                <a:uFillTx/>
                <a:latin typeface="Sanserif"/>
                <a:cs typeface="+mn-cs"/>
              </a:rPr>
              <a:t>—The framers granted to Congress both explicit powers and implied powers, by which the national government strengthened and broadened its authority. </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Now</a:t>
            </a:r>
            <a:r>
              <a:rPr kumimoji="0" lang="en-US" sz="2800" b="0" i="0" u="none" strike="noStrike" kern="1200" cap="none" spc="0" normalizeH="0" baseline="0" noProof="0" dirty="0">
                <a:ln>
                  <a:noFill/>
                </a:ln>
                <a:solidFill>
                  <a:prstClr val="black"/>
                </a:solidFill>
                <a:effectLst/>
                <a:uLnTx/>
                <a:uFillTx/>
                <a:latin typeface="Sanserif"/>
                <a:cs typeface="+mn-cs"/>
              </a:rPr>
              <a:t>—A much more demographically diverse but ideologically polarized Congress exercises wide powers, its decision making influenced by shifting constituencies in a changing nation. </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53</a:t>
            </a:fld>
            <a:endParaRPr lang="en-US" dirty="0">
              <a:latin typeface="Sanserif"/>
            </a:endParaRPr>
          </a:p>
        </p:txBody>
      </p:sp>
    </p:spTree>
    <p:extLst>
      <p:ext uri="{BB962C8B-B14F-4D97-AF65-F5344CB8AC3E}">
        <p14:creationId xmlns:p14="http://schemas.microsoft.com/office/powerpoint/2010/main" val="3859792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496125-6CA8-46BF-B193-F7D0B2BCBDD8}"/>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Review </a:t>
            </a:r>
            <a:r>
              <a:rPr kumimoji="0" lang="en-US" sz="1600" b="0" i="0" u="none" strike="noStrike" kern="1200" cap="none" spc="0" normalizeH="0" baseline="0" noProof="0" dirty="0">
                <a:ln>
                  <a:noFill/>
                </a:ln>
                <a:solidFill>
                  <a:srgbClr val="C30C20"/>
                </a:solidFill>
                <a:effectLst/>
                <a:uLnTx/>
                <a:uFillTx/>
                <a:latin typeface="Sanserif"/>
                <a:cs typeface="+mj-cs"/>
              </a:rPr>
              <a:t>2</a:t>
            </a:r>
            <a:endParaRPr lang="en-IN" dirty="0">
              <a:latin typeface="Sanserif"/>
            </a:endParaRPr>
          </a:p>
        </p:txBody>
      </p:sp>
      <p:sp>
        <p:nvSpPr>
          <p:cNvPr id="11" name="Content Placeholder 2">
            <a:extLst>
              <a:ext uri="{FF2B5EF4-FFF2-40B4-BE49-F238E27FC236}">
                <a16:creationId xmlns:a16="http://schemas.microsoft.com/office/drawing/2014/main" id="{CD7F07E9-0755-4014-84DA-03F4851CD4C0}"/>
              </a:ext>
            </a:extLst>
          </p:cNvPr>
          <p:cNvSpPr>
            <a:spLocks noGrp="1"/>
          </p:cNvSpPr>
          <p:nvPr>
            <p:ph sz="quarter" idx="20"/>
          </p:nvPr>
        </p:nvSpPr>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1" i="0" u="none" strike="noStrike" kern="1200" cap="none" spc="0" normalizeH="0" baseline="0" noProof="0" dirty="0">
                <a:ln>
                  <a:noFill/>
                </a:ln>
                <a:solidFill>
                  <a:prstClr val="black"/>
                </a:solidFill>
                <a:effectLst/>
                <a:uLnTx/>
                <a:uFillTx/>
                <a:latin typeface="Sanserif"/>
                <a:cs typeface="+mn-cs"/>
              </a:rPr>
              <a:t>Next:</a:t>
            </a:r>
            <a:endParaRPr kumimoji="0" lang="en-US" sz="2800" b="0" i="0" u="none" strike="noStrike" kern="1200" cap="none" spc="0" normalizeH="0" baseline="0" noProof="0" dirty="0">
              <a:ln>
                <a:noFill/>
              </a:ln>
              <a:solidFill>
                <a:prstClr val="black"/>
              </a:solidFill>
              <a:effectLst/>
              <a:uLnTx/>
              <a:uFillTx/>
              <a:latin typeface="Sanserif"/>
              <a:cs typeface="+mn-cs"/>
            </a:endParaRP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Will increased polarization of Republicans and Democrats in Congress continue to define the congressional agenda?</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Will the competition between the president and Congress continue to define Congress as the weaker of the two branches?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Sanserif"/>
                <a:cs typeface="+mn-cs"/>
              </a:rPr>
              <a:t>Will the composition and policy making of Congress more broadly reflect the changing face of the United States? </a:t>
            </a:r>
          </a:p>
        </p:txBody>
      </p:sp>
      <p:sp>
        <p:nvSpPr>
          <p:cNvPr id="7" name="Slide Number Placeholder 3">
            <a:extLst>
              <a:ext uri="{FF2B5EF4-FFF2-40B4-BE49-F238E27FC236}">
                <a16:creationId xmlns:a16="http://schemas.microsoft.com/office/drawing/2014/main" id="{1A201486-BDDE-424F-860C-FAFD1DE276F6}"/>
              </a:ext>
            </a:extLst>
          </p:cNvPr>
          <p:cNvSpPr>
            <a:spLocks noGrp="1"/>
          </p:cNvSpPr>
          <p:nvPr>
            <p:ph type="sldNum" sz="quarter" idx="10"/>
          </p:nvPr>
        </p:nvSpPr>
        <p:spPr/>
        <p:txBody>
          <a:bodyPr/>
          <a:lstStyle/>
          <a:p>
            <a:fld id="{68151E55-6873-49E2-B8D5-2F265E6F1973}" type="slidenum">
              <a:rPr lang="en-US" smtClean="0">
                <a:latin typeface="Sanserif"/>
              </a:rPr>
              <a:pPr/>
              <a:t>54</a:t>
            </a:fld>
            <a:endParaRPr lang="en-US" dirty="0">
              <a:latin typeface="Sanserif"/>
            </a:endParaRPr>
          </a:p>
        </p:txBody>
      </p:sp>
    </p:spTree>
    <p:extLst>
      <p:ext uri="{BB962C8B-B14F-4D97-AF65-F5344CB8AC3E}">
        <p14:creationId xmlns:p14="http://schemas.microsoft.com/office/powerpoint/2010/main" val="1920509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hidden="1"/>
          <p:cNvSpPr>
            <a:spLocks noGrp="1"/>
          </p:cNvSpPr>
          <p:nvPr>
            <p:ph type="title"/>
          </p:nvPr>
        </p:nvSpPr>
        <p:spPr/>
        <p:txBody>
          <a:bodyPr/>
          <a:lstStyle/>
          <a:p>
            <a:r>
              <a:rPr lang="en-US" sz="1600" noProof="1"/>
              <a:t>End of Main Content</a:t>
            </a:r>
          </a:p>
        </p:txBody>
      </p:sp>
      <p:sp>
        <p:nvSpPr>
          <p:cNvPr id="6" name="Text Placeholder 2">
            <a:extLst>
              <a:ext uri="{FF2B5EF4-FFF2-40B4-BE49-F238E27FC236}">
                <a16:creationId xmlns:a16="http://schemas.microsoft.com/office/drawing/2014/main" id="{C7A5F470-02CE-43D9-860D-B9838E244A52}"/>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800" kern="1200">
                <a:solidFill>
                  <a:schemeClr val="tx2"/>
                </a:solidFill>
                <a:latin typeface="Sanserif"/>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457200">
              <a:spcBef>
                <a:spcPct val="20000"/>
              </a:spcBef>
              <a:buFont typeface="Arial"/>
              <a:buNone/>
              <a:defRPr/>
            </a:pPr>
            <a:r>
              <a:rPr lang="en-US" dirty="0">
                <a:solidFill>
                  <a:schemeClr val="tx1"/>
                </a:solidFill>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521922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2400" noProof="1"/>
              <a:t>Accessibility Content: Text Alternatives for Images</a:t>
            </a:r>
          </a:p>
        </p:txBody>
      </p:sp>
      <p:sp>
        <p:nvSpPr>
          <p:cNvPr id="2" name="Slide Number Placeholder 2">
            <a:extLst>
              <a:ext uri="{FF2B5EF4-FFF2-40B4-BE49-F238E27FC236}">
                <a16:creationId xmlns:a16="http://schemas.microsoft.com/office/drawing/2014/main" id="{C3C7AD19-72C2-4389-BAAC-7394A5259025}"/>
              </a:ext>
            </a:extLst>
          </p:cNvPr>
          <p:cNvSpPr>
            <a:spLocks noGrp="1"/>
          </p:cNvSpPr>
          <p:nvPr>
            <p:ph type="sldNum" sz="quarter" idx="10"/>
          </p:nvPr>
        </p:nvSpPr>
        <p:spPr/>
        <p:txBody>
          <a:bodyPr/>
          <a:lstStyle/>
          <a:p>
            <a:fld id="{68151E55-6873-49E2-B8D5-2F265E6F1973}" type="slidenum">
              <a:rPr lang="en-US" smtClean="0">
                <a:latin typeface="Sanserif"/>
              </a:rPr>
              <a:pPr/>
              <a:t>56</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140727"/>
            <a:ext cx="46482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12.1 </a:t>
            </a:r>
            <a:r>
              <a:rPr kumimoji="0" lang="en-US" sz="2400" b="1" i="0" u="none" strike="noStrike" kern="1200" cap="none" spc="0" normalizeH="0" baseline="0" noProof="0" dirty="0">
                <a:ln>
                  <a:noFill/>
                </a:ln>
                <a:solidFill>
                  <a:prstClr val="black"/>
                </a:solidFill>
                <a:effectLst/>
                <a:uLnTx/>
                <a:uFillTx/>
                <a:latin typeface="Sanserif"/>
                <a:cs typeface="+mj-cs"/>
              </a:rPr>
              <a:t>The Legislative Process </a:t>
            </a:r>
            <a:r>
              <a:rPr kumimoji="0" lang="en-US" sz="2400" b="1" i="0" u="none" strike="noStrike" kern="1200" cap="none" spc="0" normalizeH="0" baseline="0" noProof="1">
                <a:ln>
                  <a:noFill/>
                </a:ln>
                <a:solidFill>
                  <a:srgbClr val="B40000"/>
                </a:solidFill>
                <a:effectLst/>
                <a:uLnTx/>
                <a:uFillTx/>
                <a:latin typeface="Sanserif"/>
                <a:ea typeface="+mj-ea"/>
                <a:cs typeface="Times New Roman" panose="02020603050405020304" pitchFamily="18" charset="0"/>
              </a:rPr>
              <a:t>- 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prstClr val="black"/>
                </a:solidFill>
                <a:effectLst/>
                <a:uLnTx/>
                <a:uFillTx/>
                <a:latin typeface="Sanserif"/>
                <a:hlinkClick r:id="rId2" action="ppaction://hlinksldjump"/>
              </a:rPr>
              <a:t>Return to parent-slide containing image</a:t>
            </a:r>
            <a:r>
              <a:rPr kumimoji="0" lang="en-US" sz="800" b="0" i="0" u="none" strike="noStrike" kern="1200" cap="none" spc="0" normalizeH="0" baseline="0" noProof="0" dirty="0">
                <a:ln>
                  <a:noFill/>
                </a:ln>
                <a:solidFill>
                  <a:prstClr val="black"/>
                </a:solidFill>
                <a:effectLst/>
                <a:uLnTx/>
                <a:uFillTx/>
                <a:latin typeface="Sanserif"/>
              </a:rPr>
              <a:t>.</a:t>
            </a:r>
          </a:p>
        </p:txBody>
      </p:sp>
      <p:sp>
        <p:nvSpPr>
          <p:cNvPr id="6" name="Content Placeholder 3"/>
          <p:cNvSpPr>
            <a:spLocks noGrp="1"/>
          </p:cNvSpPr>
          <p:nvPr>
            <p:ph sz="quarter" idx="12"/>
          </p:nvPr>
        </p:nvSpPr>
        <p:spPr/>
        <p:txBody>
          <a:bodyPr/>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erif"/>
                <a:cs typeface="+mn-cs"/>
              </a:rPr>
              <a:t>The concept for legislative consideration is introduced in the House and in the Senate. Each assigns the bill to committee, and it is usually then referred to a subcommittee.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If the bill in the House makes it out of committee, the Rules Committee schedules debate, and floor action takes place. </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anserif"/>
                <a:cs typeface="+mn-cs"/>
              </a:rPr>
              <a:t>If the bill in the Senate makes it out of committee, Senate leadership schedules debate, and floor action takes place.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erif"/>
                <a:cs typeface="+mn-cs"/>
              </a:rPr>
              <a:t>Once the bill is approved in the House and the corresponding bill is approved in the Senate, if they are identical, they can move on to presidential approval. If there are differences, the bills go to a conference committee, which creates a conference bill, and floor action takes place once again.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900" b="0" i="0" u="none" strike="noStrike" kern="1200" cap="none" spc="0" normalizeH="0" baseline="0" noProof="0" dirty="0">
                <a:ln>
                  <a:noFill/>
                </a:ln>
                <a:solidFill>
                  <a:prstClr val="black"/>
                </a:solidFill>
                <a:effectLst/>
                <a:uLnTx/>
                <a:uFillTx/>
                <a:latin typeface="Sanserif"/>
                <a:cs typeface="+mn-cs"/>
              </a:rPr>
              <a:t>Once the identical bill is approved in both houses, it moves to presidential approval. If the president approves, the bill becomes law. If the president vetoes the bill, the Senate may override the veto, in which case the bill becomes law. If the override is unsuccessful, the bill does not become law, and the legislative process starts again.</a:t>
            </a:r>
          </a:p>
        </p:txBody>
      </p:sp>
      <p:sp>
        <p:nvSpPr>
          <p:cNvPr id="7" name="Text Placeholder 4"/>
          <p:cNvSpPr>
            <a:spLocks noGrp="1"/>
          </p:cNvSpPr>
          <p:nvPr>
            <p:ph type="body" sz="quarter" idx="13"/>
          </p:nvPr>
        </p:nvSpPr>
        <p:spPr/>
        <p:txBody>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800" b="0" i="0" u="none" strike="noStrike" kern="1200" cap="none" spc="0" normalizeH="0" baseline="0" noProof="0" dirty="0">
                <a:ln>
                  <a:noFill/>
                </a:ln>
                <a:solidFill>
                  <a:prstClr val="black"/>
                </a:solidFill>
                <a:effectLst/>
                <a:uLnTx/>
                <a:uFillTx/>
                <a:latin typeface="Sanserif"/>
                <a:cs typeface="+mn-cs"/>
                <a:hlinkClick r:id="rId2" action="ppaction://hlinksldjump"/>
              </a:rPr>
              <a:t>Return to parent-slide containing image</a:t>
            </a:r>
            <a:r>
              <a:rPr kumimoji="0" lang="en-US" sz="800" b="0" i="0" u="none" strike="noStrike" kern="1200" cap="none" spc="0" normalizeH="0" baseline="0" noProof="0" dirty="0">
                <a:ln>
                  <a:noFill/>
                </a:ln>
                <a:solidFill>
                  <a:prstClr val="black"/>
                </a:solidFill>
                <a:effectLst/>
                <a:uLnTx/>
                <a:uFillTx/>
                <a:latin typeface="Sanserif"/>
                <a:cs typeface="+mn-cs"/>
              </a:rPr>
              <a:t>.</a:t>
            </a: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57</a:t>
            </a:fld>
            <a:endParaRPr lang="en-US" dirty="0">
              <a:latin typeface="Sanserif"/>
            </a:endParaRPr>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39902"/>
            <a:ext cx="52392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12.2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Party Representation Trends </a:t>
            </a:r>
            <a:r>
              <a:rPr kumimoji="0" lang="en-US" sz="2400" b="1" i="0" u="none" strike="noStrike" kern="1200" cap="none" spc="0" normalizeH="0" baseline="0" noProof="1">
                <a:ln>
                  <a:noFill/>
                </a:ln>
                <a:solidFill>
                  <a:srgbClr val="B40000"/>
                </a:solidFill>
                <a:effectLst/>
                <a:uLnTx/>
                <a:uFillTx/>
                <a:latin typeface="Sanserif"/>
                <a:ea typeface="+mj-ea"/>
                <a:cs typeface="Times New Roman" panose="02020603050405020304" pitchFamily="18" charset="0"/>
              </a:rPr>
              <a:t>- 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6" name="Content Placeholder 3"/>
          <p:cNvSpPr>
            <a:spLocks noGrp="1"/>
          </p:cNvSpPr>
          <p:nvPr>
            <p:ph sz="quarter" idx="12"/>
          </p:nvPr>
        </p:nvSpPr>
        <p:spPr>
          <a:xfrm>
            <a:off x="342001" y="1600200"/>
            <a:ext cx="7811399" cy="4038600"/>
          </a:xfrm>
        </p:spPr>
        <p:txBody>
          <a:bodyPr numCol="2" spcCol="180000"/>
          <a:lstStyle/>
          <a:p>
            <a:pPr>
              <a:spcBef>
                <a:spcPts val="600"/>
              </a:spcBef>
            </a:pPr>
            <a:r>
              <a:rPr lang="en-US" sz="1600" noProof="1">
                <a:latin typeface="Sanserif"/>
              </a:rPr>
              <a:t>Line graphs illustrate party breakdowns in the House and Senate from 1991 to 2021. The data shows that the Republicans took control from Democrats in the house in 1995, losing it in 2007, regaining it in 20, and losing it in 2019. The largest exchange of seats took place in 1993, 2009, 2011, and 2019. In the Senate, Republicans to control from Democrats in 1995, maintained a virtual stalemate in 2001 two 2005, when they briefly took the lead. Democrats held fifty-nine Senate seats in 2009 but dropped from 55 to 43 in 2015, returning to a close balance of 48 to 52 Republican senators in 2019.</a:t>
            </a:r>
          </a:p>
        </p:txBody>
      </p:sp>
      <p:sp>
        <p:nvSpPr>
          <p:cNvPr id="7" name="Text Placeholder 4"/>
          <p:cNvSpPr>
            <a:spLocks noGrp="1"/>
          </p:cNvSpPr>
          <p:nvPr>
            <p:ph type="body" sz="quarter" idx="13"/>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58</a:t>
            </a:fld>
            <a:endParaRPr lang="en-US" dirty="0">
              <a:latin typeface="Sanserif"/>
            </a:endParaRPr>
          </a:p>
        </p:txBody>
      </p:sp>
    </p:spTree>
    <p:extLst>
      <p:ext uri="{BB962C8B-B14F-4D97-AF65-F5344CB8AC3E}">
        <p14:creationId xmlns:p14="http://schemas.microsoft.com/office/powerpoint/2010/main" val="1211878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0" y="201687"/>
            <a:ext cx="6324600" cy="810000"/>
          </a:xfrm>
        </p:spPr>
        <p:txBody>
          <a:bodyPr/>
          <a:lstStyle/>
          <a:p>
            <a:r>
              <a:rPr kumimoji="0" lang="en-US" sz="2400" b="1" i="0" u="none" strike="noStrike" kern="1200" cap="none" spc="0" normalizeH="0" baseline="0" noProof="0" dirty="0">
                <a:ln>
                  <a:noFill/>
                </a:ln>
                <a:solidFill>
                  <a:srgbClr val="C30C20"/>
                </a:solidFill>
                <a:effectLst/>
                <a:uLnTx/>
                <a:uFillTx/>
                <a:latin typeface="Sanserif"/>
                <a:cs typeface="+mj-cs"/>
              </a:rPr>
              <a:t>Figure 12.3 </a:t>
            </a:r>
            <a:r>
              <a:rPr kumimoji="0" lang="en-US" sz="2400" b="1" i="0" u="none" strike="noStrike" kern="1200" cap="none" spc="0" normalizeH="0" baseline="0" noProof="0" dirty="0">
                <a:ln>
                  <a:noFill/>
                </a:ln>
                <a:solidFill>
                  <a:prstClr val="black"/>
                </a:solidFill>
                <a:effectLst/>
                <a:uLnTx/>
                <a:uFillTx/>
                <a:latin typeface="Sanserif"/>
                <a:cs typeface="+mj-cs"/>
              </a:rPr>
              <a:t>Party Representation in the House of Representatives, 2021 to 2023 </a:t>
            </a:r>
            <a:r>
              <a:rPr lang="en-US" noProof="1">
                <a:solidFill>
                  <a:srgbClr val="B40000"/>
                </a:solidFill>
                <a:latin typeface="Sanserif"/>
              </a:rPr>
              <a:t>- Text Alternative</a:t>
            </a:r>
          </a:p>
        </p:txBody>
      </p:sp>
      <p:sp>
        <p:nvSpPr>
          <p:cNvPr id="5" name="Text Placeholder 2"/>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6" name="Content Placeholder 3"/>
          <p:cNvSpPr>
            <a:spLocks noGrp="1"/>
          </p:cNvSpPr>
          <p:nvPr>
            <p:ph sz="quarter" idx="12"/>
          </p:nvPr>
        </p:nvSpPr>
        <p:spPr>
          <a:xfrm>
            <a:off x="342001" y="1371600"/>
            <a:ext cx="8459999" cy="4754880"/>
          </a:xfrm>
        </p:spPr>
        <p:txBody>
          <a:bodyPr numCol="2" spcCol="180000"/>
          <a:lstStyle/>
          <a:p>
            <a:pPr>
              <a:spcBef>
                <a:spcPts val="600"/>
              </a:spcBef>
            </a:pPr>
            <a:r>
              <a:rPr lang="en-US" sz="1600" noProof="1">
                <a:latin typeface="Sanserif"/>
              </a:rPr>
              <a:t>This illustration of party representation by geographic area on the map of the United States shows blue (Democratic) coasts on the Pacific southern Florida, North Carolina, the middle Atlantic at New England, blue pockets in Georgia, Alabama, Mississippi, the southern tip of Texas, and all blue New Mexico and eastern half of Arizona, a blue southern half of Nevada, a blue western half of Minnesota and parts of Illinois and Iowa. Otherwise, a largely red (Republican)  map of the Midwest, South and trans-Mississippi West is interspersed by small dots of blue</a:t>
            </a:r>
          </a:p>
        </p:txBody>
      </p:sp>
      <p:sp>
        <p:nvSpPr>
          <p:cNvPr id="7" name="Text Placeholder 4"/>
          <p:cNvSpPr>
            <a:spLocks noGrp="1"/>
          </p:cNvSpPr>
          <p:nvPr>
            <p:ph type="body" sz="quarter" idx="13"/>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59</a:t>
            </a:fld>
            <a:endParaRPr lang="en-US" dirty="0">
              <a:latin typeface="Sanserif"/>
            </a:endParaRPr>
          </a:p>
        </p:txBody>
      </p:sp>
    </p:spTree>
    <p:extLst>
      <p:ext uri="{BB962C8B-B14F-4D97-AF65-F5344CB8AC3E}">
        <p14:creationId xmlns:p14="http://schemas.microsoft.com/office/powerpoint/2010/main" val="2927077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altLang="en-US" sz="3600" b="0" i="0" u="none" strike="noStrike" kern="1200" cap="none" spc="0" normalizeH="0" baseline="0" noProof="0" dirty="0">
                <a:ln>
                  <a:noFill/>
                </a:ln>
                <a:solidFill>
                  <a:srgbClr val="C30C20"/>
                </a:solidFill>
                <a:effectLst/>
                <a:uLnTx/>
                <a:uFillTx/>
                <a:latin typeface="Sanserif"/>
                <a:cs typeface="+mj-cs"/>
              </a:rPr>
              <a:t>Reapportionment and Redistricting</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Reapportionment</a:t>
            </a:r>
            <a:r>
              <a:rPr kumimoji="0" lang="en-US" altLang="en-US" sz="2800" b="0" i="0" u="none" strike="noStrike" kern="1200" cap="none" spc="0" normalizeH="0" baseline="0" noProof="0" dirty="0">
                <a:ln>
                  <a:noFill/>
                </a:ln>
                <a:solidFill>
                  <a:prstClr val="black"/>
                </a:solidFill>
                <a:effectLst/>
                <a:uLnTx/>
                <a:uFillTx/>
                <a:latin typeface="Sanserif"/>
                <a:cs typeface="+mn-cs"/>
              </a:rPr>
              <a:t> is the reallocation of seats in the House of Representatives on the basis of changes in a state’s population since the last census.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Redistricting</a:t>
            </a:r>
            <a:r>
              <a:rPr kumimoji="0" lang="en-US" altLang="en-US" sz="2800" b="0" i="0" u="none" strike="noStrike" kern="1200" cap="none" spc="0" normalizeH="0" baseline="0" noProof="0" dirty="0">
                <a:ln>
                  <a:noFill/>
                </a:ln>
                <a:solidFill>
                  <a:prstClr val="black"/>
                </a:solidFill>
                <a:effectLst/>
                <a:uLnTx/>
                <a:uFillTx/>
                <a:latin typeface="Sanserif"/>
                <a:cs typeface="+mn-cs"/>
              </a:rPr>
              <a:t>, the redrawing of congressional district boundaries within a state, is based on the reapportionment from the census.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Greatest shifts in House composition occur in the first election after reapportionment and redistricting.</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Sanserif"/>
                <a:cs typeface="+mn-cs"/>
              </a:rPr>
              <a:t>2002, 2012, and so 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455268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903CB66-2961-4E1D-AFB7-517058E5E11C}"/>
              </a:ext>
            </a:extLst>
          </p:cNvPr>
          <p:cNvSpPr>
            <a:spLocks noGrp="1"/>
          </p:cNvSpPr>
          <p:nvPr>
            <p:ph type="title"/>
          </p:nvPr>
        </p:nvSpPr>
        <p:spPr>
          <a:xfrm>
            <a:off x="1237800" y="182880"/>
            <a:ext cx="6668399" cy="990600"/>
          </a:xfrm>
        </p:spPr>
        <p:txBody>
          <a:bodyPr/>
          <a:lstStyle/>
          <a:p>
            <a:r>
              <a:rPr kumimoji="0" lang="en-US" sz="2400" b="1" i="0" u="none" strike="noStrike" kern="1200" cap="none" spc="0" normalizeH="0" baseline="0" noProof="0" dirty="0">
                <a:ln>
                  <a:noFill/>
                </a:ln>
                <a:solidFill>
                  <a:srgbClr val="C30C20"/>
                </a:solidFill>
                <a:effectLst/>
                <a:uLnTx/>
                <a:uFillTx/>
                <a:latin typeface="Sanserif"/>
              </a:rPr>
              <a:t>Figure 12.4 </a:t>
            </a:r>
            <a:r>
              <a:rPr kumimoji="0" lang="en-US" sz="2400" b="1" i="0" u="none" strike="noStrike" kern="1200" cap="none" spc="0" normalizeH="0" baseline="0" noProof="0" dirty="0">
                <a:ln>
                  <a:noFill/>
                </a:ln>
                <a:solidFill>
                  <a:prstClr val="black"/>
                </a:solidFill>
                <a:effectLst/>
                <a:uLnTx/>
                <a:uFillTx/>
                <a:latin typeface="Sanserif"/>
              </a:rPr>
              <a:t>African Americans Elected to the House </a:t>
            </a:r>
            <a:r>
              <a:rPr kumimoji="0" lang="en-US" sz="2400" b="1" i="0" u="none" strike="noStrike" kern="1200" cap="none" spc="0" normalizeH="0" baseline="0" noProof="1">
                <a:ln>
                  <a:noFill/>
                </a:ln>
                <a:solidFill>
                  <a:srgbClr val="B40000"/>
                </a:solidFill>
                <a:effectLst/>
                <a:uLnTx/>
                <a:uFillTx/>
                <a:latin typeface="Sanserif"/>
              </a:rPr>
              <a:t>- Text Alternative</a:t>
            </a:r>
            <a:endParaRPr lang="en-IN" dirty="0">
              <a:latin typeface="Sanserif"/>
            </a:endParaRPr>
          </a:p>
        </p:txBody>
      </p:sp>
      <p:sp>
        <p:nvSpPr>
          <p:cNvPr id="11" name="Text Placeholder 2">
            <a:extLst>
              <a:ext uri="{FF2B5EF4-FFF2-40B4-BE49-F238E27FC236}">
                <a16:creationId xmlns:a16="http://schemas.microsoft.com/office/drawing/2014/main" id="{0FF4F22B-FBD5-4ECD-ADF3-951F181869B4}"/>
              </a:ext>
            </a:extLst>
          </p:cNvPr>
          <p:cNvSpPr>
            <a:spLocks noGrp="1"/>
          </p:cNvSpPr>
          <p:nvPr>
            <p:ph type="body" sz="quarter" idx="11"/>
          </p:nvPr>
        </p:nvSpPr>
        <p:spPr>
          <a:xfrm>
            <a:off x="3081599" y="1173480"/>
            <a:ext cx="2980800" cy="426720"/>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12" name="Content Placeholder 3">
            <a:extLst>
              <a:ext uri="{FF2B5EF4-FFF2-40B4-BE49-F238E27FC236}">
                <a16:creationId xmlns:a16="http://schemas.microsoft.com/office/drawing/2014/main" id="{A6C4062F-3456-44E2-9E65-7CC9EC989ED7}"/>
              </a:ext>
            </a:extLst>
          </p:cNvPr>
          <p:cNvSpPr>
            <a:spLocks noGrp="1"/>
          </p:cNvSpPr>
          <p:nvPr>
            <p:ph sz="quarter" idx="12"/>
          </p:nvPr>
        </p:nvSpPr>
        <p:spPr>
          <a:xfrm>
            <a:off x="342000" y="1750356"/>
            <a:ext cx="8459999" cy="3657600"/>
          </a:xfrm>
        </p:spPr>
        <p:txBody>
          <a:bodyPr/>
          <a:lstStyle/>
          <a:p>
            <a:r>
              <a:rPr lang="en-US" sz="1600" dirty="0">
                <a:latin typeface="Sanserif"/>
              </a:rPr>
              <a:t>Horizontal axis represents year ranging from 1869 to 2023, while vertical axis represents number ranging from 0 to 70 in increments of 10.</a:t>
            </a:r>
          </a:p>
          <a:p>
            <a:r>
              <a:rPr lang="en-US" sz="1600" dirty="0">
                <a:latin typeface="Sanserif"/>
              </a:rPr>
              <a:t>The data is as follows:</a:t>
            </a:r>
          </a:p>
          <a:p>
            <a:r>
              <a:rPr lang="en-US" sz="1600" dirty="0">
                <a:latin typeface="Sanserif"/>
              </a:rPr>
              <a:t>Curve begins in 1869 to 1871 at 2 and ends in 2021 to 2023 at 60, showing increasing trend after 1969 to 1971 at 10.</a:t>
            </a:r>
          </a:p>
          <a:p>
            <a:r>
              <a:rPr lang="en-US" sz="1600" dirty="0">
                <a:latin typeface="Sanserif"/>
              </a:rPr>
              <a:t>Note: All data is approximate.</a:t>
            </a:r>
            <a:endParaRPr lang="en-IN" sz="1600" dirty="0">
              <a:latin typeface="Sanserif"/>
            </a:endParaRPr>
          </a:p>
        </p:txBody>
      </p:sp>
      <p:sp>
        <p:nvSpPr>
          <p:cNvPr id="13" name="Text Placeholder 4">
            <a:extLst>
              <a:ext uri="{FF2B5EF4-FFF2-40B4-BE49-F238E27FC236}">
                <a16:creationId xmlns:a16="http://schemas.microsoft.com/office/drawing/2014/main" id="{40503246-8A19-44B6-BD15-A873B6737086}"/>
              </a:ext>
            </a:extLst>
          </p:cNvPr>
          <p:cNvSpPr>
            <a:spLocks noGrp="1"/>
          </p:cNvSpPr>
          <p:nvPr>
            <p:ph type="body" sz="quarter" idx="13"/>
          </p:nvPr>
        </p:nvSpPr>
        <p:spPr>
          <a:xfrm>
            <a:off x="3064800" y="6172201"/>
            <a:ext cx="2980800" cy="380999"/>
          </a:xfrm>
        </p:spPr>
        <p:txBody>
          <a:body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800" b="0" i="0" u="none" strike="noStrike" kern="1200" cap="none" spc="0" normalizeH="0" baseline="0" noProof="1">
                <a:ln>
                  <a:noFill/>
                </a:ln>
                <a:solidFill>
                  <a:srgbClr val="000000"/>
                </a:solidFill>
                <a:effectLst/>
                <a:uLnTx/>
                <a:uFillTx/>
                <a:latin typeface="Sanserif"/>
                <a:hlinkClick r:id="rId2" action="ppaction://hlinksldjump"/>
              </a:rPr>
              <a:t>Return to parent-slide containing images.</a:t>
            </a:r>
            <a:endParaRPr kumimoji="0" lang="en-US" sz="800" b="0" i="0" u="none" strike="noStrike" kern="1200" cap="none" spc="0" normalizeH="0" baseline="0" noProof="1">
              <a:ln>
                <a:noFill/>
              </a:ln>
              <a:solidFill>
                <a:srgbClr val="000000"/>
              </a:solidFill>
              <a:effectLst/>
              <a:uLnTx/>
              <a:uFillTx/>
              <a:latin typeface="Sanserif"/>
            </a:endParaRPr>
          </a:p>
        </p:txBody>
      </p:sp>
      <p:sp>
        <p:nvSpPr>
          <p:cNvPr id="9" name="Slide Number Placeholder 5">
            <a:extLst>
              <a:ext uri="{FF2B5EF4-FFF2-40B4-BE49-F238E27FC236}">
                <a16:creationId xmlns:a16="http://schemas.microsoft.com/office/drawing/2014/main" id="{0FAE5FA8-008E-418C-BC1D-144B18C06782}"/>
              </a:ext>
            </a:extLst>
          </p:cNvPr>
          <p:cNvSpPr>
            <a:spLocks noGrp="1"/>
          </p:cNvSpPr>
          <p:nvPr>
            <p:ph type="sldNum" sz="quarter" idx="10"/>
          </p:nvPr>
        </p:nvSpPr>
        <p:spPr/>
        <p:txBody>
          <a:bodyPr/>
          <a:lstStyle/>
          <a:p>
            <a:fld id="{68151E55-6873-49E2-B8D5-2F265E6F1973}" type="slidenum">
              <a:rPr lang="en-US" smtClean="0">
                <a:latin typeface="Sanserif"/>
              </a:rPr>
              <a:pPr/>
              <a:t>60</a:t>
            </a:fld>
            <a:endParaRPr lang="en-US" dirty="0">
              <a:latin typeface="Sanserif"/>
            </a:endParaRPr>
          </a:p>
        </p:txBody>
      </p:sp>
    </p:spTree>
    <p:extLst>
      <p:ext uri="{BB962C8B-B14F-4D97-AF65-F5344CB8AC3E}">
        <p14:creationId xmlns:p14="http://schemas.microsoft.com/office/powerpoint/2010/main" val="2777698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Gerrymandering</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Redrawing of congressional boundaries for the purpose of political advantage is a form of </a:t>
            </a:r>
            <a:r>
              <a:rPr kumimoji="0" lang="en-US" altLang="en-US" sz="2800" b="1" i="0" u="none" strike="noStrike" kern="1200" cap="none" spc="0" normalizeH="0" baseline="0" noProof="0" dirty="0">
                <a:ln>
                  <a:noFill/>
                </a:ln>
                <a:solidFill>
                  <a:prstClr val="black"/>
                </a:solidFill>
                <a:effectLst/>
                <a:uLnTx/>
                <a:uFillTx/>
                <a:latin typeface="Sanserif"/>
                <a:cs typeface="+mn-cs"/>
              </a:rPr>
              <a:t>gerrymandering</a:t>
            </a:r>
            <a:r>
              <a:rPr kumimoji="0" lang="en-US" altLang="en-US" sz="2800" b="0" i="0" u="none" strike="noStrike" kern="1200" cap="none" spc="0" normalizeH="0" baseline="0" noProof="0" dirty="0">
                <a:ln>
                  <a:noFill/>
                </a:ln>
                <a:solidFill>
                  <a:prstClr val="black"/>
                </a:solidFill>
                <a:effectLst/>
                <a:uLnTx/>
                <a:uFillTx/>
                <a:latin typeface="Sanserif"/>
                <a:cs typeface="+mn-cs"/>
              </a:rPr>
              <a:t>,</a:t>
            </a:r>
            <a:r>
              <a:rPr kumimoji="0" lang="en-US" altLang="en-US" sz="2800" b="1" i="0" u="none" strike="noStrike" kern="1200" cap="none" spc="0" normalizeH="0" baseline="0" noProof="0" dirty="0">
                <a:ln>
                  <a:noFill/>
                </a:ln>
                <a:solidFill>
                  <a:prstClr val="black"/>
                </a:solidFill>
                <a:effectLst/>
                <a:uLnTx/>
                <a:uFillTx/>
                <a:latin typeface="Sanserif"/>
                <a:cs typeface="+mn-cs"/>
              </a:rPr>
              <a:t> </a:t>
            </a:r>
            <a:r>
              <a:rPr kumimoji="0" lang="en-US" altLang="en-US" sz="2800" b="0" i="0" u="none" strike="noStrike" kern="1200" cap="none" spc="0" normalizeH="0" baseline="0" noProof="0" dirty="0">
                <a:ln>
                  <a:noFill/>
                </a:ln>
                <a:solidFill>
                  <a:prstClr val="black"/>
                </a:solidFill>
                <a:effectLst/>
                <a:uLnTx/>
                <a:uFillTx/>
                <a:latin typeface="Sanserif"/>
                <a:cs typeface="+mn-cs"/>
              </a:rPr>
              <a:t>the practice of drawing legislative district boundaries to benefit an incumbent, a political party, or some other group.</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Most forms of gerrymandering are legal.</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U.S. Supreme Court ruled in 1986 that a gerrymandering plan is unconstitutional only when it eliminates the minority party’s influence statewide.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82972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5800" y="152400"/>
            <a:ext cx="7353300" cy="1143000"/>
          </a:xfrm>
        </p:spPr>
        <p:txBody>
          <a:bodyPr>
            <a:noAutofit/>
          </a:bodyPr>
          <a:lstStyle/>
          <a:p>
            <a:r>
              <a:rPr kumimoji="0" lang="en-US" sz="3600" b="0" i="0" u="none" strike="noStrike" kern="1200" cap="none" spc="0" normalizeH="0" baseline="0" noProof="0" dirty="0">
                <a:ln>
                  <a:noFill/>
                </a:ln>
                <a:solidFill>
                  <a:srgbClr val="C30C20"/>
                </a:solidFill>
                <a:effectLst/>
                <a:uLnTx/>
                <a:uFillTx/>
                <a:latin typeface="Sanserif"/>
                <a:cs typeface="+mj-cs"/>
              </a:rPr>
              <a:t>Increased Partisanship and Congressional Redistricting</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In earlier times, redistricting occurred through a simple redrawing of the lines of a congressional district to accommodate population changes.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Today, computer-driven mapmaking technology helps configure districts to ensure a “safe seat.”</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Representatives from many of these safe seats can act in a partisan manner with impunity.</a:t>
            </a:r>
          </a:p>
          <a:p>
            <a:pPr marL="290513"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anserif"/>
                <a:cs typeface="+mn-cs"/>
              </a:rPr>
              <a:t>In contrast, when congressional districts are more competitive, a House member typically would have to temper his or her partisan impulses.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46023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139FC54-DF8B-416B-914F-CA81CD3CD7D2}"/>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C30C20"/>
                </a:solidFill>
                <a:effectLst/>
                <a:uLnTx/>
                <a:uFillTx/>
                <a:latin typeface="Sanserif"/>
                <a:cs typeface="+mj-cs"/>
              </a:rPr>
              <a:t>Majority-Minority Districts</a:t>
            </a:r>
            <a:endParaRPr lang="en-IN" dirty="0">
              <a:latin typeface="Sanserif"/>
            </a:endParaRPr>
          </a:p>
        </p:txBody>
      </p:sp>
      <p:sp>
        <p:nvSpPr>
          <p:cNvPr id="11" name="Content Placeholder 2">
            <a:extLst>
              <a:ext uri="{FF2B5EF4-FFF2-40B4-BE49-F238E27FC236}">
                <a16:creationId xmlns:a16="http://schemas.microsoft.com/office/drawing/2014/main" id="{81C6E905-9884-455F-BCA7-88E024CF3D0E}"/>
              </a:ext>
            </a:extLst>
          </p:cNvPr>
          <p:cNvSpPr>
            <a:spLocks noGrp="1"/>
          </p:cNvSpPr>
          <p:nvPr>
            <p:ph sz="quarter" idx="20"/>
          </p:nvPr>
        </p:nvSpPr>
        <p:spPr>
          <a:xfrm>
            <a:off x="342900" y="1524000"/>
            <a:ext cx="8283512" cy="4800600"/>
          </a:xfrm>
        </p:spPr>
        <p:txBody>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Majority-minority district </a:t>
            </a:r>
            <a:r>
              <a:rPr kumimoji="0" lang="en-US" altLang="en-US" sz="2800" b="0" i="0" u="none" strike="noStrike" kern="1200" cap="none" spc="0" normalizeH="0" baseline="0" noProof="0" dirty="0">
                <a:ln>
                  <a:noFill/>
                </a:ln>
                <a:solidFill>
                  <a:prstClr val="black"/>
                </a:solidFill>
                <a:effectLst/>
                <a:uLnTx/>
                <a:uFillTx/>
                <a:latin typeface="Sanserif"/>
                <a:cs typeface="+mn-cs"/>
              </a:rPr>
              <a:t>is composed of a majority of a given minority community—say, African Americans—and the creators’ intent is to make it likely that a member of that minority will be elected to Congress.</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sz="2800" b="0" i="0" u="none" strike="noStrike" kern="1200" cap="none" spc="0" normalizeH="0" baseline="0" noProof="0" dirty="0">
                <a:ln>
                  <a:noFill/>
                </a:ln>
                <a:solidFill>
                  <a:prstClr val="black"/>
                </a:solidFill>
                <a:effectLst/>
                <a:uLnTx/>
                <a:uFillTx/>
                <a:latin typeface="Sanserif"/>
                <a:cs typeface="+mn-cs"/>
              </a:rPr>
              <a:t>Supreme Court has ruled that such racial gerrymandering is legal unless the state legislature redrawing the district lines creates majority-minority districts at the expense of other redistricting concerns.</a:t>
            </a:r>
            <a:endParaRPr kumimoji="0" lang="en-US" altLang="en-US" sz="2800" b="0" i="0" u="none" strike="noStrike" kern="1200" cap="none" spc="0" normalizeH="0" baseline="0" noProof="0" dirty="0">
              <a:ln>
                <a:noFill/>
              </a:ln>
              <a:solidFill>
                <a:prstClr val="black"/>
              </a:solidFill>
              <a:effectLst/>
              <a:uLnTx/>
              <a:uFillTx/>
              <a:latin typeface="Sanserif"/>
              <a:cs typeface="+mn-cs"/>
            </a:endParaRPr>
          </a:p>
        </p:txBody>
      </p:sp>
      <p:sp>
        <p:nvSpPr>
          <p:cNvPr id="7" name="Slide Number Placeholder 3">
            <a:extLst>
              <a:ext uri="{FF2B5EF4-FFF2-40B4-BE49-F238E27FC236}">
                <a16:creationId xmlns:a16="http://schemas.microsoft.com/office/drawing/2014/main" id="{9039BE7C-B9BA-40AF-86A7-21EBE0A8D7C1}"/>
              </a:ext>
            </a:extLst>
          </p:cNvPr>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2598739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6411</TotalTime>
  <Words>4419</Words>
  <Application>Microsoft Office PowerPoint</Application>
  <PresentationFormat>On-screen Show (4:3)</PresentationFormat>
  <Paragraphs>443</Paragraphs>
  <Slides>60</Slides>
  <Notes>6</Notes>
  <HiddenSlides>5</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60</vt:i4>
      </vt:variant>
    </vt:vector>
  </HeadingPairs>
  <TitlesOfParts>
    <vt:vector size="73"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12</vt:lpstr>
      <vt:lpstr>The Origins of Congress 1</vt:lpstr>
      <vt:lpstr>The Origins of Congress 2</vt:lpstr>
      <vt:lpstr>Congressional Elections</vt:lpstr>
      <vt:lpstr>Incumbency</vt:lpstr>
      <vt:lpstr>Reapportionment and Redistricting</vt:lpstr>
      <vt:lpstr>Gerrymandering</vt:lpstr>
      <vt:lpstr>Increased Partisanship and Congressional Redistricting</vt:lpstr>
      <vt:lpstr>Majority-Minority Districts</vt:lpstr>
      <vt:lpstr>Powers of Congress</vt:lpstr>
      <vt:lpstr>Table 12.1 Enumerated Powers of the Congress</vt:lpstr>
      <vt:lpstr>Functions of Congress</vt:lpstr>
      <vt:lpstr>Representation Comes in Many Forms</vt:lpstr>
      <vt:lpstr>Models of Representation</vt:lpstr>
      <vt:lpstr>Pork Barrel and Earmarks</vt:lpstr>
      <vt:lpstr>Casework</vt:lpstr>
      <vt:lpstr>Policy Making: A Central Responsibility</vt:lpstr>
      <vt:lpstr>Oversight: A Check on the Executive Branch</vt:lpstr>
      <vt:lpstr>Agenda Setting and Civic Engagement</vt:lpstr>
      <vt:lpstr>Managing Societal Conflict</vt:lpstr>
      <vt:lpstr>The House and the Senate Compared 1</vt:lpstr>
      <vt:lpstr>The House and the Senate Compared 2</vt:lpstr>
      <vt:lpstr>Table 12.2 Differences between the House and the Senate</vt:lpstr>
      <vt:lpstr>The Legislative Process</vt:lpstr>
      <vt:lpstr>Figure 12.1  The Legislative Process</vt:lpstr>
      <vt:lpstr>Introducing a Bill</vt:lpstr>
      <vt:lpstr>The Bill in Committee 1</vt:lpstr>
      <vt:lpstr>The Bill in Committee 2</vt:lpstr>
      <vt:lpstr>The Bill in Committee 3</vt:lpstr>
      <vt:lpstr>Debate on the House and Senate Floor 1</vt:lpstr>
      <vt:lpstr>Debate on the House and Senate Floor 2</vt:lpstr>
      <vt:lpstr>Debate on the House and Senate Floor 3</vt:lpstr>
      <vt:lpstr>Presidential Action</vt:lpstr>
      <vt:lpstr>Table 12.3 Differences in the Legislative Process in the House and Senate</vt:lpstr>
      <vt:lpstr>Congressional Leadership</vt:lpstr>
      <vt:lpstr>Leadership in the House of Representatives 1</vt:lpstr>
      <vt:lpstr>Leadership in the House of Representatives 2</vt:lpstr>
      <vt:lpstr>Leadership in the House of Representatives 3</vt:lpstr>
      <vt:lpstr>Leadership in the Senate</vt:lpstr>
      <vt:lpstr>Decision Making in Congress: The Legislative Context</vt:lpstr>
      <vt:lpstr>Political Parties and Partisanship in Decision Making</vt:lpstr>
      <vt:lpstr>Figure 12.2 Party Representation Trends</vt:lpstr>
      <vt:lpstr>Figure 12.3 Party Representation in the House of Representatives, 2021 to 2023</vt:lpstr>
      <vt:lpstr>Colleagues and Staff: Trading Votes and Information</vt:lpstr>
      <vt:lpstr>Interest Groups: Influence Through Organization</vt:lpstr>
      <vt:lpstr>The President’s Effect on Decision Making</vt:lpstr>
      <vt:lpstr>Constituents: The Last Word</vt:lpstr>
      <vt:lpstr>The People and Their Elected Representatives</vt:lpstr>
      <vt:lpstr>Table 12.4 Demographic Characteristics of the 115th Congress Compared to the U.S. Population</vt:lpstr>
      <vt:lpstr>Women in Congress</vt:lpstr>
      <vt:lpstr>Racial and Ethnic Diversity in Congress</vt:lpstr>
      <vt:lpstr>Figure 12.4 African Americans Elected to the House</vt:lpstr>
      <vt:lpstr>Review 1</vt:lpstr>
      <vt:lpstr>Review 2</vt:lpstr>
      <vt:lpstr>End of Main Content</vt:lpstr>
      <vt:lpstr>Accessibility Content: Text Alternatives for Images</vt:lpstr>
      <vt:lpstr>Figure 12.1 The Legislative Process - Text Alternative</vt:lpstr>
      <vt:lpstr>Figure 12.2 Party Representation Trends - Text Alternative</vt:lpstr>
      <vt:lpstr>Figure 12.3 Party Representation in the House of Representatives, 2021 to 2023 - Text Alternative</vt:lpstr>
      <vt:lpstr>Figure 12.4 African Americans Elected to the House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Congress American Democracy Now, 7th edition</dc:title>
  <dc:subject>American Democracy Now, 7e</dc:subject>
  <dc:creator>Brigid Callahan Harrison, Jean Wahl Harris, Michelle D. Deardorff</dc:creator>
  <cp:lastModifiedBy>Herrick, Rebekah</cp:lastModifiedBy>
  <cp:revision>629</cp:revision>
  <dcterms:created xsi:type="dcterms:W3CDTF">2008-10-22T16:53:51Z</dcterms:created>
  <dcterms:modified xsi:type="dcterms:W3CDTF">2022-05-16T01:49:57Z</dcterms:modified>
</cp:coreProperties>
</file>