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Lst>
  <p:notesMasterIdLst>
    <p:notesMasterId r:id="rId66"/>
  </p:notesMasterIdLst>
  <p:sldIdLst>
    <p:sldId id="455" r:id="rId9"/>
    <p:sldId id="359" r:id="rId10"/>
    <p:sldId id="406" r:id="rId11"/>
    <p:sldId id="360" r:id="rId12"/>
    <p:sldId id="361" r:id="rId13"/>
    <p:sldId id="362" r:id="rId14"/>
    <p:sldId id="407" r:id="rId15"/>
    <p:sldId id="408" r:id="rId16"/>
    <p:sldId id="409" r:id="rId17"/>
    <p:sldId id="410" r:id="rId18"/>
    <p:sldId id="460" r:id="rId19"/>
    <p:sldId id="412" r:id="rId20"/>
    <p:sldId id="413" r:id="rId21"/>
    <p:sldId id="415" r:id="rId22"/>
    <p:sldId id="414" r:id="rId23"/>
    <p:sldId id="416" r:id="rId24"/>
    <p:sldId id="417" r:id="rId25"/>
    <p:sldId id="419" r:id="rId26"/>
    <p:sldId id="420" r:id="rId27"/>
    <p:sldId id="418" r:id="rId28"/>
    <p:sldId id="421" r:id="rId29"/>
    <p:sldId id="461" r:id="rId30"/>
    <p:sldId id="424" r:id="rId31"/>
    <p:sldId id="425" r:id="rId32"/>
    <p:sldId id="426" r:id="rId33"/>
    <p:sldId id="427" r:id="rId34"/>
    <p:sldId id="422" r:id="rId35"/>
    <p:sldId id="456" r:id="rId36"/>
    <p:sldId id="429" r:id="rId37"/>
    <p:sldId id="430" r:id="rId38"/>
    <p:sldId id="431" r:id="rId39"/>
    <p:sldId id="432" r:id="rId40"/>
    <p:sldId id="433" r:id="rId41"/>
    <p:sldId id="434" r:id="rId42"/>
    <p:sldId id="435" r:id="rId43"/>
    <p:sldId id="436" r:id="rId44"/>
    <p:sldId id="437" r:id="rId45"/>
    <p:sldId id="438" r:id="rId46"/>
    <p:sldId id="439" r:id="rId47"/>
    <p:sldId id="440" r:id="rId48"/>
    <p:sldId id="441" r:id="rId49"/>
    <p:sldId id="442" r:id="rId50"/>
    <p:sldId id="443" r:id="rId51"/>
    <p:sldId id="444" r:id="rId52"/>
    <p:sldId id="445" r:id="rId53"/>
    <p:sldId id="446" r:id="rId54"/>
    <p:sldId id="447" r:id="rId55"/>
    <p:sldId id="448" r:id="rId56"/>
    <p:sldId id="449" r:id="rId57"/>
    <p:sldId id="337" r:id="rId58"/>
    <p:sldId id="400" r:id="rId59"/>
    <p:sldId id="401" r:id="rId60"/>
    <p:sldId id="450" r:id="rId61"/>
    <p:sldId id="451" r:id="rId62"/>
    <p:sldId id="452" r:id="rId63"/>
    <p:sldId id="453" r:id="rId64"/>
    <p:sldId id="454" r:id="rId65"/>
  </p:sldIdLst>
  <p:sldSz cx="9144000" cy="6858000" type="screen4x3"/>
  <p:notesSz cx="6858000" cy="9144000"/>
  <p:custDataLst>
    <p:tags r:id="rId6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55"/>
            <p14:sldId id="359"/>
            <p14:sldId id="406"/>
            <p14:sldId id="360"/>
            <p14:sldId id="361"/>
            <p14:sldId id="362"/>
            <p14:sldId id="407"/>
            <p14:sldId id="408"/>
            <p14:sldId id="409"/>
            <p14:sldId id="410"/>
            <p14:sldId id="460"/>
            <p14:sldId id="412"/>
            <p14:sldId id="413"/>
            <p14:sldId id="415"/>
            <p14:sldId id="414"/>
            <p14:sldId id="416"/>
            <p14:sldId id="417"/>
            <p14:sldId id="419"/>
            <p14:sldId id="420"/>
            <p14:sldId id="418"/>
            <p14:sldId id="421"/>
            <p14:sldId id="461"/>
            <p14:sldId id="424"/>
            <p14:sldId id="425"/>
            <p14:sldId id="426"/>
            <p14:sldId id="427"/>
            <p14:sldId id="422"/>
            <p14:sldId id="456"/>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337"/>
          </p14:sldIdLst>
        </p14:section>
        <p14:section name="Appendix: Image Descriptions for Unsighted Students" id="{C6356D41-9F20-4F04-8B17-FABF7781F88E}">
          <p14:sldIdLst>
            <p14:sldId id="400"/>
            <p14:sldId id="401"/>
            <p14:sldId id="450"/>
            <p14:sldId id="451"/>
            <p14:sldId id="452"/>
            <p14:sldId id="453"/>
            <p14:sldId id="45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B40000"/>
    <a:srgbClr val="AF0000"/>
    <a:srgbClr val="FFE9B5"/>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31" autoAdjust="0"/>
    <p:restoredTop sz="95255" autoAdjust="0"/>
  </p:normalViewPr>
  <p:slideViewPr>
    <p:cSldViewPr>
      <p:cViewPr varScale="1">
        <p:scale>
          <a:sx n="70" d="100"/>
          <a:sy n="70" d="100"/>
        </p:scale>
        <p:origin x="16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ags" Target="tags/tag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7</a:t>
            </a:fld>
            <a:endParaRPr lang="en-US" dirty="0"/>
          </a:p>
        </p:txBody>
      </p:sp>
    </p:spTree>
    <p:extLst>
      <p:ext uri="{BB962C8B-B14F-4D97-AF65-F5344CB8AC3E}">
        <p14:creationId xmlns:p14="http://schemas.microsoft.com/office/powerpoint/2010/main" val="1649909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20</a:t>
            </a:fld>
            <a:endParaRPr lang="en-US" dirty="0"/>
          </a:p>
        </p:txBody>
      </p:sp>
    </p:spTree>
    <p:extLst>
      <p:ext uri="{BB962C8B-B14F-4D97-AF65-F5344CB8AC3E}">
        <p14:creationId xmlns:p14="http://schemas.microsoft.com/office/powerpoint/2010/main" val="388441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21</a:t>
            </a:fld>
            <a:endParaRPr lang="en-US" dirty="0"/>
          </a:p>
        </p:txBody>
      </p:sp>
    </p:spTree>
    <p:extLst>
      <p:ext uri="{BB962C8B-B14F-4D97-AF65-F5344CB8AC3E}">
        <p14:creationId xmlns:p14="http://schemas.microsoft.com/office/powerpoint/2010/main" val="150031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23</a:t>
            </a:fld>
            <a:endParaRPr lang="en-US" dirty="0"/>
          </a:p>
        </p:txBody>
      </p:sp>
    </p:spTree>
    <p:extLst>
      <p:ext uri="{BB962C8B-B14F-4D97-AF65-F5344CB8AC3E}">
        <p14:creationId xmlns:p14="http://schemas.microsoft.com/office/powerpoint/2010/main" val="1780901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24</a:t>
            </a:fld>
            <a:endParaRPr lang="en-US" dirty="0"/>
          </a:p>
        </p:txBody>
      </p:sp>
    </p:spTree>
    <p:extLst>
      <p:ext uri="{BB962C8B-B14F-4D97-AF65-F5344CB8AC3E}">
        <p14:creationId xmlns:p14="http://schemas.microsoft.com/office/powerpoint/2010/main" val="39063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25</a:t>
            </a:fld>
            <a:endParaRPr lang="en-US" dirty="0"/>
          </a:p>
        </p:txBody>
      </p:sp>
    </p:spTree>
    <p:extLst>
      <p:ext uri="{BB962C8B-B14F-4D97-AF65-F5344CB8AC3E}">
        <p14:creationId xmlns:p14="http://schemas.microsoft.com/office/powerpoint/2010/main" val="3943012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26</a:t>
            </a:fld>
            <a:endParaRPr lang="en-US" dirty="0"/>
          </a:p>
        </p:txBody>
      </p:sp>
    </p:spTree>
    <p:extLst>
      <p:ext uri="{BB962C8B-B14F-4D97-AF65-F5344CB8AC3E}">
        <p14:creationId xmlns:p14="http://schemas.microsoft.com/office/powerpoint/2010/main" val="247579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27</a:t>
            </a:fld>
            <a:endParaRPr lang="en-US" dirty="0"/>
          </a:p>
        </p:txBody>
      </p:sp>
    </p:spTree>
    <p:extLst>
      <p:ext uri="{BB962C8B-B14F-4D97-AF65-F5344CB8AC3E}">
        <p14:creationId xmlns:p14="http://schemas.microsoft.com/office/powerpoint/2010/main" val="996131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29</a:t>
            </a:fld>
            <a:endParaRPr lang="en-US" dirty="0"/>
          </a:p>
        </p:txBody>
      </p:sp>
    </p:spTree>
    <p:extLst>
      <p:ext uri="{BB962C8B-B14F-4D97-AF65-F5344CB8AC3E}">
        <p14:creationId xmlns:p14="http://schemas.microsoft.com/office/powerpoint/2010/main" val="376801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30</a:t>
            </a:fld>
            <a:endParaRPr lang="en-US" dirty="0"/>
          </a:p>
        </p:txBody>
      </p:sp>
    </p:spTree>
    <p:extLst>
      <p:ext uri="{BB962C8B-B14F-4D97-AF65-F5344CB8AC3E}">
        <p14:creationId xmlns:p14="http://schemas.microsoft.com/office/powerpoint/2010/main" val="3315374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31</a:t>
            </a:fld>
            <a:endParaRPr lang="en-US" dirty="0"/>
          </a:p>
        </p:txBody>
      </p:sp>
    </p:spTree>
    <p:extLst>
      <p:ext uri="{BB962C8B-B14F-4D97-AF65-F5344CB8AC3E}">
        <p14:creationId xmlns:p14="http://schemas.microsoft.com/office/powerpoint/2010/main" val="259951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8</a:t>
            </a:fld>
            <a:endParaRPr lang="en-US" dirty="0"/>
          </a:p>
        </p:txBody>
      </p:sp>
    </p:spTree>
    <p:extLst>
      <p:ext uri="{BB962C8B-B14F-4D97-AF65-F5344CB8AC3E}">
        <p14:creationId xmlns:p14="http://schemas.microsoft.com/office/powerpoint/2010/main" val="1948479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32</a:t>
            </a:fld>
            <a:endParaRPr lang="en-US" dirty="0"/>
          </a:p>
        </p:txBody>
      </p:sp>
    </p:spTree>
    <p:extLst>
      <p:ext uri="{BB962C8B-B14F-4D97-AF65-F5344CB8AC3E}">
        <p14:creationId xmlns:p14="http://schemas.microsoft.com/office/powerpoint/2010/main" val="94035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33</a:t>
            </a:fld>
            <a:endParaRPr lang="en-US" dirty="0"/>
          </a:p>
        </p:txBody>
      </p:sp>
    </p:spTree>
    <p:extLst>
      <p:ext uri="{BB962C8B-B14F-4D97-AF65-F5344CB8AC3E}">
        <p14:creationId xmlns:p14="http://schemas.microsoft.com/office/powerpoint/2010/main" val="3641759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34</a:t>
            </a:fld>
            <a:endParaRPr lang="en-US" dirty="0"/>
          </a:p>
        </p:txBody>
      </p:sp>
    </p:spTree>
    <p:extLst>
      <p:ext uri="{BB962C8B-B14F-4D97-AF65-F5344CB8AC3E}">
        <p14:creationId xmlns:p14="http://schemas.microsoft.com/office/powerpoint/2010/main" val="80077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35</a:t>
            </a:fld>
            <a:endParaRPr lang="en-US" dirty="0"/>
          </a:p>
        </p:txBody>
      </p:sp>
    </p:spTree>
    <p:extLst>
      <p:ext uri="{BB962C8B-B14F-4D97-AF65-F5344CB8AC3E}">
        <p14:creationId xmlns:p14="http://schemas.microsoft.com/office/powerpoint/2010/main" val="2484460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36</a:t>
            </a:fld>
            <a:endParaRPr lang="en-US" dirty="0"/>
          </a:p>
        </p:txBody>
      </p:sp>
    </p:spTree>
    <p:extLst>
      <p:ext uri="{BB962C8B-B14F-4D97-AF65-F5344CB8AC3E}">
        <p14:creationId xmlns:p14="http://schemas.microsoft.com/office/powerpoint/2010/main" val="1208074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37</a:t>
            </a:fld>
            <a:endParaRPr lang="en-US" dirty="0"/>
          </a:p>
        </p:txBody>
      </p:sp>
    </p:spTree>
    <p:extLst>
      <p:ext uri="{BB962C8B-B14F-4D97-AF65-F5344CB8AC3E}">
        <p14:creationId xmlns:p14="http://schemas.microsoft.com/office/powerpoint/2010/main" val="1823087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38</a:t>
            </a:fld>
            <a:endParaRPr lang="en-US" dirty="0"/>
          </a:p>
        </p:txBody>
      </p:sp>
    </p:spTree>
    <p:extLst>
      <p:ext uri="{BB962C8B-B14F-4D97-AF65-F5344CB8AC3E}">
        <p14:creationId xmlns:p14="http://schemas.microsoft.com/office/powerpoint/2010/main" val="827394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39</a:t>
            </a:fld>
            <a:endParaRPr lang="en-US" dirty="0"/>
          </a:p>
        </p:txBody>
      </p:sp>
    </p:spTree>
    <p:extLst>
      <p:ext uri="{BB962C8B-B14F-4D97-AF65-F5344CB8AC3E}">
        <p14:creationId xmlns:p14="http://schemas.microsoft.com/office/powerpoint/2010/main" val="20029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40</a:t>
            </a:fld>
            <a:endParaRPr lang="en-US" dirty="0"/>
          </a:p>
        </p:txBody>
      </p:sp>
    </p:spTree>
    <p:extLst>
      <p:ext uri="{BB962C8B-B14F-4D97-AF65-F5344CB8AC3E}">
        <p14:creationId xmlns:p14="http://schemas.microsoft.com/office/powerpoint/2010/main" val="2902199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41</a:t>
            </a:fld>
            <a:endParaRPr lang="en-US" dirty="0"/>
          </a:p>
        </p:txBody>
      </p:sp>
    </p:spTree>
    <p:extLst>
      <p:ext uri="{BB962C8B-B14F-4D97-AF65-F5344CB8AC3E}">
        <p14:creationId xmlns:p14="http://schemas.microsoft.com/office/powerpoint/2010/main" val="123306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9</a:t>
            </a:fld>
            <a:endParaRPr lang="en-US" dirty="0"/>
          </a:p>
        </p:txBody>
      </p:sp>
    </p:spTree>
    <p:extLst>
      <p:ext uri="{BB962C8B-B14F-4D97-AF65-F5344CB8AC3E}">
        <p14:creationId xmlns:p14="http://schemas.microsoft.com/office/powerpoint/2010/main" val="2613783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42</a:t>
            </a:fld>
            <a:endParaRPr lang="en-US" dirty="0"/>
          </a:p>
        </p:txBody>
      </p:sp>
    </p:spTree>
    <p:extLst>
      <p:ext uri="{BB962C8B-B14F-4D97-AF65-F5344CB8AC3E}">
        <p14:creationId xmlns:p14="http://schemas.microsoft.com/office/powerpoint/2010/main" val="3022831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43</a:t>
            </a:fld>
            <a:endParaRPr lang="en-US" dirty="0"/>
          </a:p>
        </p:txBody>
      </p:sp>
    </p:spTree>
    <p:extLst>
      <p:ext uri="{BB962C8B-B14F-4D97-AF65-F5344CB8AC3E}">
        <p14:creationId xmlns:p14="http://schemas.microsoft.com/office/powerpoint/2010/main" val="2766245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45</a:t>
            </a:fld>
            <a:endParaRPr lang="en-US" dirty="0"/>
          </a:p>
        </p:txBody>
      </p:sp>
    </p:spTree>
    <p:extLst>
      <p:ext uri="{BB962C8B-B14F-4D97-AF65-F5344CB8AC3E}">
        <p14:creationId xmlns:p14="http://schemas.microsoft.com/office/powerpoint/2010/main" val="1012450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46</a:t>
            </a:fld>
            <a:endParaRPr lang="en-US" dirty="0"/>
          </a:p>
        </p:txBody>
      </p:sp>
    </p:spTree>
    <p:extLst>
      <p:ext uri="{BB962C8B-B14F-4D97-AF65-F5344CB8AC3E}">
        <p14:creationId xmlns:p14="http://schemas.microsoft.com/office/powerpoint/2010/main" val="161520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47</a:t>
            </a:fld>
            <a:endParaRPr lang="en-US" dirty="0"/>
          </a:p>
        </p:txBody>
      </p:sp>
    </p:spTree>
    <p:extLst>
      <p:ext uri="{BB962C8B-B14F-4D97-AF65-F5344CB8AC3E}">
        <p14:creationId xmlns:p14="http://schemas.microsoft.com/office/powerpoint/2010/main" val="1701779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48</a:t>
            </a:fld>
            <a:endParaRPr lang="en-US" dirty="0"/>
          </a:p>
        </p:txBody>
      </p:sp>
    </p:spTree>
    <p:extLst>
      <p:ext uri="{BB962C8B-B14F-4D97-AF65-F5344CB8AC3E}">
        <p14:creationId xmlns:p14="http://schemas.microsoft.com/office/powerpoint/2010/main" val="4193864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49</a:t>
            </a:fld>
            <a:endParaRPr lang="en-US" dirty="0"/>
          </a:p>
        </p:txBody>
      </p:sp>
    </p:spTree>
    <p:extLst>
      <p:ext uri="{BB962C8B-B14F-4D97-AF65-F5344CB8AC3E}">
        <p14:creationId xmlns:p14="http://schemas.microsoft.com/office/powerpoint/2010/main" val="146710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10</a:t>
            </a:fld>
            <a:endParaRPr lang="en-US" dirty="0"/>
          </a:p>
        </p:txBody>
      </p:sp>
    </p:spTree>
    <p:extLst>
      <p:ext uri="{BB962C8B-B14F-4D97-AF65-F5344CB8AC3E}">
        <p14:creationId xmlns:p14="http://schemas.microsoft.com/office/powerpoint/2010/main" val="385116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12</a:t>
            </a:fld>
            <a:endParaRPr lang="en-US" dirty="0"/>
          </a:p>
        </p:txBody>
      </p:sp>
    </p:spTree>
    <p:extLst>
      <p:ext uri="{BB962C8B-B14F-4D97-AF65-F5344CB8AC3E}">
        <p14:creationId xmlns:p14="http://schemas.microsoft.com/office/powerpoint/2010/main" val="2720775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13</a:t>
            </a:fld>
            <a:endParaRPr lang="en-US" dirty="0"/>
          </a:p>
        </p:txBody>
      </p:sp>
    </p:spTree>
    <p:extLst>
      <p:ext uri="{BB962C8B-B14F-4D97-AF65-F5344CB8AC3E}">
        <p14:creationId xmlns:p14="http://schemas.microsoft.com/office/powerpoint/2010/main" val="2566644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15</a:t>
            </a:fld>
            <a:endParaRPr lang="en-US" dirty="0"/>
          </a:p>
        </p:txBody>
      </p:sp>
    </p:spTree>
    <p:extLst>
      <p:ext uri="{BB962C8B-B14F-4D97-AF65-F5344CB8AC3E}">
        <p14:creationId xmlns:p14="http://schemas.microsoft.com/office/powerpoint/2010/main" val="365025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16</a:t>
            </a:fld>
            <a:endParaRPr lang="en-US" dirty="0"/>
          </a:p>
        </p:txBody>
      </p:sp>
    </p:spTree>
    <p:extLst>
      <p:ext uri="{BB962C8B-B14F-4D97-AF65-F5344CB8AC3E}">
        <p14:creationId xmlns:p14="http://schemas.microsoft.com/office/powerpoint/2010/main" val="1749495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17</a:t>
            </a:fld>
            <a:endParaRPr lang="en-US" dirty="0"/>
          </a:p>
        </p:txBody>
      </p:sp>
    </p:spTree>
    <p:extLst>
      <p:ext uri="{BB962C8B-B14F-4D97-AF65-F5344CB8AC3E}">
        <p14:creationId xmlns:p14="http://schemas.microsoft.com/office/powerpoint/2010/main" val="194504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C3D738A3-1BA0-4B01-9B4F-7CFB80378F5A}"/>
              </a:ext>
            </a:extLst>
          </p:cNvPr>
          <p:cNvSpPr>
            <a:spLocks noGrp="1"/>
          </p:cNvSpPr>
          <p:nvPr>
            <p:ph type="body" sz="quarter" idx="11" hasCustomPrompt="1"/>
          </p:nvPr>
        </p:nvSpPr>
        <p:spPr>
          <a:xfrm>
            <a:off x="701675" y="6506551"/>
            <a:ext cx="7451725" cy="351449"/>
          </a:xfrm>
          <a:prstGeom prst="rect">
            <a:avLst/>
          </a:prstGeom>
        </p:spPr>
        <p:txBody>
          <a:bodyPr/>
          <a:lstStyle>
            <a:lvl1pPr algn="ctr">
              <a:defRPr sz="700">
                <a:latin typeface="Calibri" panose="020F0502020204030204" pitchFamily="34" charset="0"/>
                <a:cs typeface="Calibri" panose="020F0502020204030204" pitchFamily="34" charset="0"/>
              </a:defRPr>
            </a:lvl1pPr>
          </a:lstStyle>
          <a:p>
            <a:pPr lvl="0"/>
            <a:r>
              <a:rPr lang="en-US" dirty="0"/>
              <a:t>Footer</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Sanserif"/>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794550"/>
          </a:xfrm>
        </p:spPr>
        <p:txBody>
          <a:bodyPr>
            <a:normAutofit/>
          </a:bodyPr>
          <a:lstStyle>
            <a:lvl1pPr>
              <a:spcBef>
                <a:spcPts val="0"/>
              </a:spcBef>
              <a:spcAft>
                <a:spcPts val="1200"/>
              </a:spcAft>
              <a:defRPr sz="2800">
                <a:latin typeface="Sanserif"/>
                <a:cs typeface="Times New Roman" panose="02020603050405020304" pitchFamily="18" charset="0"/>
              </a:defRPr>
            </a:lvl1pPr>
            <a:lvl2pPr>
              <a:spcBef>
                <a:spcPts val="0"/>
              </a:spcBef>
              <a:spcAft>
                <a:spcPts val="1200"/>
              </a:spcAft>
              <a:defRPr sz="2400">
                <a:latin typeface="Sanserif"/>
                <a:cs typeface="Times New Roman" panose="02020603050405020304" pitchFamily="18" charset="0"/>
              </a:defRPr>
            </a:lvl2pPr>
            <a:lvl3pPr>
              <a:spcBef>
                <a:spcPts val="0"/>
              </a:spcBef>
              <a:spcAft>
                <a:spcPts val="1200"/>
              </a:spcAft>
              <a:defRPr sz="2000">
                <a:latin typeface="Sanserif"/>
                <a:cs typeface="Times New Roman" panose="02020603050405020304" pitchFamily="18" charset="0"/>
              </a:defRPr>
            </a:lvl3pPr>
            <a:lvl4pPr>
              <a:spcBef>
                <a:spcPts val="0"/>
              </a:spcBef>
              <a:spcAft>
                <a:spcPts val="1200"/>
              </a:spcAft>
              <a:defRPr sz="1800">
                <a:latin typeface="Sanserif"/>
                <a:cs typeface="Times New Roman" panose="02020603050405020304" pitchFamily="18" charset="0"/>
              </a:defRPr>
            </a:lvl4pPr>
            <a:lvl5pPr>
              <a:spcBef>
                <a:spcPts val="0"/>
              </a:spcBef>
              <a:spcAft>
                <a:spcPts val="1200"/>
              </a:spcAft>
              <a:defRPr sz="1600">
                <a:latin typeface="Sanserif"/>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Sanserif"/>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800">
                <a:latin typeface="Calibri (Body)"/>
              </a:defRPr>
            </a:lvl1pPr>
          </a:lstStyle>
          <a:p>
            <a:fld id="{68151E55-6873-49E2-B8D5-2F265E6F1973}" type="slidenum">
              <a:rPr lang="en-US" smtClean="0"/>
              <a:pPr/>
              <a:t>‹#›</a:t>
            </a:fld>
            <a:endParaRPr lang="en-US" dirty="0"/>
          </a:p>
        </p:txBody>
      </p:sp>
      <p:sp>
        <p:nvSpPr>
          <p:cNvPr id="3" name="Text Placeholder 2">
            <a:extLst>
              <a:ext uri="{FF2B5EF4-FFF2-40B4-BE49-F238E27FC236}">
                <a16:creationId xmlns:a16="http://schemas.microsoft.com/office/drawing/2014/main" id="{6544BAA9-DE1B-4B4D-943E-603AB7108215}"/>
              </a:ext>
            </a:extLst>
          </p:cNvPr>
          <p:cNvSpPr>
            <a:spLocks noGrp="1"/>
          </p:cNvSpPr>
          <p:nvPr>
            <p:ph type="body" sz="quarter" idx="21" hasCustomPrompt="1"/>
          </p:nvPr>
        </p:nvSpPr>
        <p:spPr>
          <a:xfrm>
            <a:off x="1371600" y="6673850"/>
            <a:ext cx="7010400" cy="160338"/>
          </a:xfrm>
        </p:spPr>
        <p:txBody>
          <a:bodyPr/>
          <a:lstStyle>
            <a:lvl1pPr algn="r">
              <a:defRPr sz="800">
                <a:latin typeface="Sanserif"/>
              </a:defRPr>
            </a:lvl1pPr>
            <a:lvl2pPr>
              <a:defRPr sz="800">
                <a:latin typeface="Sanserif"/>
              </a:defRPr>
            </a:lvl2pPr>
            <a:lvl3pPr>
              <a:defRPr sz="800">
                <a:latin typeface="Sanserif"/>
              </a:defRPr>
            </a:lvl3pPr>
            <a:lvl4pPr>
              <a:defRPr sz="800">
                <a:latin typeface="Sanserif"/>
              </a:defRPr>
            </a:lvl4pPr>
            <a:lvl5pPr>
              <a:defRPr sz="800">
                <a:latin typeface="Sanserif"/>
              </a:defRPr>
            </a:lvl5pPr>
          </a:lstStyle>
          <a:p>
            <a:pPr lvl="0"/>
            <a:r>
              <a:rPr lang="en-US" dirty="0"/>
              <a:t>Insert image credit here</a:t>
            </a:r>
            <a:endParaRPr lang="en-IN"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Sanserif"/>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Sanserif"/>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Sanserif"/>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Sanserif"/>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Sanserif"/>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Sanserif"/>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Sanserif"/>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atin typeface="Sanserif"/>
              </a:defRPr>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800" kern="1200" dirty="0">
                <a:solidFill>
                  <a:schemeClr val="tx2"/>
                </a:solidFill>
                <a:latin typeface="Sanserif"/>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8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5"/>
            <a:ext cx="9144000" cy="370936"/>
          </a:xfrm>
        </p:spPr>
        <p:txBody>
          <a:bodyPr/>
          <a:lstStyle>
            <a:lvl1pPr algn="ctr">
              <a:defRPr sz="800">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a:solidFill>
                  <a:srgbClr val="000000"/>
                </a:solidFill>
              </a:rPr>
              <a:t>No reproduction or further distribution permitted without the prior written consent of McGraw-Hill.</a:t>
            </a:r>
            <a:endParaRPr lang="en-US" dirty="0">
              <a:solidFill>
                <a:srgbClr val="000000"/>
              </a:solidFill>
            </a:endParaRPr>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74126" y="457201"/>
            <a:ext cx="2995749" cy="365760"/>
          </a:xfrm>
          <a:prstGeom prst="rect">
            <a:avLst/>
          </a:prstGeom>
        </p:spPr>
        <p:txBody>
          <a:bodyPr anchor="ctr"/>
          <a:lstStyle>
            <a:lvl1pPr>
              <a:defRPr sz="1600">
                <a:solidFill>
                  <a:schemeClr val="tx1"/>
                </a:solidFill>
              </a:defRPr>
            </a:lvl1pPr>
          </a:lstStyle>
          <a:p>
            <a:r>
              <a:rPr lang="en-US" dirty="0"/>
              <a:t>End of Main Content</a:t>
            </a:r>
          </a:p>
        </p:txBody>
      </p:sp>
      <p:pic>
        <p:nvPicPr>
          <p:cNvPr id="5" name="MGH Logo">
            <a:extLst>
              <a:ext uri="{FF2B5EF4-FFF2-40B4-BE49-F238E27FC236}">
                <a16:creationId xmlns:a16="http://schemas.microsoft.com/office/drawing/2014/main" id="{70C5666E-6F4D-4B0B-B7A0-4308F76606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0211" y="1318936"/>
            <a:ext cx="2443579" cy="2443579"/>
          </a:xfrm>
          <a:prstGeom prst="rect">
            <a:avLst/>
          </a:prstGeom>
        </p:spPr>
      </p:pic>
      <p:sp>
        <p:nvSpPr>
          <p:cNvPr id="10" name="MGH Tagline">
            <a:extLst>
              <a:ext uri="{FF2B5EF4-FFF2-40B4-BE49-F238E27FC236}">
                <a16:creationId xmlns:a16="http://schemas.microsoft.com/office/drawing/2014/main" id="{3BFBBE5B-94C5-4798-8F12-2E3CFF8AF45F}"/>
              </a:ext>
            </a:extLst>
          </p:cNvPr>
          <p:cNvSpPr txBox="1"/>
          <p:nvPr userDrawn="1"/>
        </p:nvSpPr>
        <p:spPr>
          <a:xfrm>
            <a:off x="783662" y="4372424"/>
            <a:ext cx="757667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Calibri (Body)"/>
                <a:ea typeface="Microsoft YaHei" panose="020B0503020204020204" pitchFamily="34" charset="-122"/>
                <a:cs typeface="+mn-cs"/>
              </a:rPr>
              <a:t>Because learning changes everything.</a:t>
            </a:r>
            <a:r>
              <a:rPr kumimoji="0" lang="en-US" sz="2400" b="0" i="0" u="none" strike="noStrike" kern="1200" cap="none" spc="40" normalizeH="0" baseline="40000" noProof="0" dirty="0">
                <a:ln>
                  <a:noFill/>
                </a:ln>
                <a:solidFill>
                  <a:srgbClr val="000000"/>
                </a:solidFill>
                <a:effectLst/>
                <a:uLnTx/>
                <a:uFillTx/>
                <a:latin typeface="Calibri (Body)"/>
                <a:ea typeface="Microsoft YaHei" panose="020B0503020204020204" pitchFamily="34" charset="-122"/>
                <a:cs typeface="+mn-cs"/>
              </a:rPr>
              <a:t>®</a:t>
            </a:r>
          </a:p>
        </p:txBody>
      </p:sp>
      <p:sp>
        <p:nvSpPr>
          <p:cNvPr id="11" name="MGH URL">
            <a:extLst>
              <a:ext uri="{FF2B5EF4-FFF2-40B4-BE49-F238E27FC236}">
                <a16:creationId xmlns:a16="http://schemas.microsoft.com/office/drawing/2014/main" id="{BE742C64-27F9-42B4-A1BF-2CAF365D0339}"/>
              </a:ext>
            </a:extLst>
          </p:cNvPr>
          <p:cNvSpPr txBox="1"/>
          <p:nvPr userDrawn="1"/>
        </p:nvSpPr>
        <p:spPr>
          <a:xfrm>
            <a:off x="2834780" y="5329121"/>
            <a:ext cx="34744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Body)"/>
                <a:ea typeface="Microsoft YaHei" panose="020B0503020204020204" pitchFamily="34" charset="-122"/>
                <a:cs typeface="+mn-cs"/>
              </a:rPr>
              <a:t>www.mheducation.com</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p:nvPr>
        </p:nvSpPr>
        <p:spPr>
          <a:xfrm>
            <a:off x="0" y="6262328"/>
            <a:ext cx="9144000" cy="478105"/>
          </a:xfrm>
          <a:prstGeom prst="rect">
            <a:avLst/>
          </a:prstGeom>
        </p:spPr>
        <p:txBody>
          <a:bodyPr anchor="ctr"/>
          <a:lstStyle>
            <a:lvl1pPr marL="0" indent="0" algn="ctr">
              <a:buNone/>
              <a:defRPr kumimoji="0" lang="en-US" sz="800" b="0" i="0" u="none" strike="noStrike" kern="1200" cap="none" spc="0" normalizeH="0" baseline="0" dirty="0">
                <a:ln>
                  <a:noFill/>
                </a:ln>
                <a:solidFill>
                  <a:schemeClr val="bg1"/>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Tree>
    <p:extLst>
      <p:ext uri="{BB962C8B-B14F-4D97-AF65-F5344CB8AC3E}">
        <p14:creationId xmlns:p14="http://schemas.microsoft.com/office/powerpoint/2010/main" val="163176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 id="2147484224" r:id="rId2"/>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7.jp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8.jpe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image" Target="../media/image9.jpe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10.jpe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11.jpeg"/><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BFF9-A23D-43B5-B54D-278502134E5F}"/>
              </a:ext>
            </a:extLst>
          </p:cNvPr>
          <p:cNvSpPr>
            <a:spLocks noGrp="1"/>
          </p:cNvSpPr>
          <p:nvPr>
            <p:ph type="ctrTitle"/>
          </p:nvPr>
        </p:nvSpPr>
        <p:spPr/>
        <p:txBody>
          <a:bodyPr/>
          <a:lstStyle/>
          <a:p>
            <a:r>
              <a:rPr kumimoji="0" lang="en-US" b="1" i="0" u="none" strike="noStrike" kern="1200" cap="none" spc="0" normalizeH="0" baseline="0" noProof="1">
                <a:ln>
                  <a:noFill/>
                </a:ln>
                <a:solidFill>
                  <a:srgbClr val="FFFFFF"/>
                </a:solidFill>
                <a:effectLst/>
                <a:uLnTx/>
                <a:uFillTx/>
                <a:latin typeface="Sanserif"/>
                <a:ea typeface="+mj-ea"/>
                <a:cs typeface="Times New Roman" panose="02020603050405020304" pitchFamily="18" charset="0"/>
              </a:rPr>
              <a:t>Chapter </a:t>
            </a:r>
            <a:r>
              <a:rPr kumimoji="0" lang="en-US" altLang="en-US" i="0" u="none" strike="noStrike" kern="1200" cap="none" spc="0" normalizeH="0" baseline="0" noProof="0" dirty="0">
                <a:ln>
                  <a:noFill/>
                </a:ln>
                <a:solidFill>
                  <a:prstClr val="white"/>
                </a:solidFill>
                <a:effectLst/>
                <a:uLnTx/>
                <a:uFillTx/>
                <a:latin typeface="Sanserif"/>
                <a:ea typeface="+mj-ea"/>
                <a:cs typeface="Times New Roman" panose="02020603050405020304" pitchFamily="18" charset="0"/>
              </a:rPr>
              <a:t>14</a:t>
            </a:r>
            <a:endParaRPr lang="en-IN" dirty="0"/>
          </a:p>
        </p:txBody>
      </p:sp>
      <p:sp>
        <p:nvSpPr>
          <p:cNvPr id="3" name="Subtitle 2">
            <a:extLst>
              <a:ext uri="{FF2B5EF4-FFF2-40B4-BE49-F238E27FC236}">
                <a16:creationId xmlns:a16="http://schemas.microsoft.com/office/drawing/2014/main" id="{C8F66D54-41EA-4BC6-BAB3-9AD302873ABF}"/>
              </a:ext>
            </a:extLst>
          </p:cNvPr>
          <p:cNvSpPr>
            <a:spLocks noGrp="1"/>
          </p:cNvSpPr>
          <p:nvPr>
            <p:ph type="subTitle" idx="1"/>
          </p:nvPr>
        </p:nvSpPr>
        <p:spPr/>
        <p:txBody>
          <a:bodyPr/>
          <a:lstStyle/>
          <a:p>
            <a:pPr marL="0" marR="0" lvl="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a:pPr>
            <a:r>
              <a:rPr kumimoji="0" lang="en-US" altLang="en-US" i="0" u="none" strike="noStrike" kern="1200" cap="none" spc="0" normalizeH="0" baseline="0" noProof="0" dirty="0">
                <a:ln>
                  <a:noFill/>
                </a:ln>
                <a:solidFill>
                  <a:prstClr val="white"/>
                </a:solidFill>
                <a:effectLst/>
                <a:uLnTx/>
                <a:uFillTx/>
                <a:latin typeface="Sanserif"/>
                <a:ea typeface="+mn-ea"/>
                <a:cs typeface="Times New Roman" panose="02020603050405020304" pitchFamily="18" charset="0"/>
              </a:rPr>
              <a:t>The Bureaucracy</a:t>
            </a:r>
            <a:endParaRPr kumimoji="0" lang="en-US" i="0" u="none" strike="noStrike" kern="1200" cap="none" spc="0" normalizeH="0" baseline="0" noProof="1">
              <a:ln>
                <a:noFill/>
              </a:ln>
              <a:solidFill>
                <a:srgbClr val="FFFFFF"/>
              </a:solidFill>
              <a:effectLst/>
              <a:uLnTx/>
              <a:uFillTx/>
              <a:latin typeface="Sanserif"/>
              <a:ea typeface="+mn-ea"/>
              <a:cs typeface="Times New Roman" panose="02020603050405020304" pitchFamily="18" charset="0"/>
            </a:endParaRPr>
          </a:p>
        </p:txBody>
      </p:sp>
      <p:sp>
        <p:nvSpPr>
          <p:cNvPr id="4" name="Text Placeholder 3">
            <a:extLst>
              <a:ext uri="{FF2B5EF4-FFF2-40B4-BE49-F238E27FC236}">
                <a16:creationId xmlns:a16="http://schemas.microsoft.com/office/drawing/2014/main" id="{B8E5EAB1-FFBD-46EC-A9B4-DBE9AACBD3B4}"/>
              </a:ext>
            </a:extLst>
          </p:cNvPr>
          <p:cNvSpPr>
            <a:spLocks noGrp="1"/>
          </p:cNvSpPr>
          <p:nvPr>
            <p:ph type="body" sz="quarter" idx="10"/>
          </p:nvPr>
        </p:nvSpPr>
        <p:spPr>
          <a:xfrm>
            <a:off x="567378" y="4834391"/>
            <a:ext cx="4542020" cy="576185"/>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Sanserif"/>
                <a:ea typeface="+mn-ea"/>
                <a:cs typeface="Times New Roman" panose="02020603050405020304" pitchFamily="18" charset="0"/>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ea typeface="+mn-ea"/>
                <a:cs typeface="Times New Roman" panose="02020603050405020304" pitchFamily="18" charset="0"/>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ea typeface="+mn-ea"/>
                <a:cs typeface="Times New Roman" panose="02020603050405020304" pitchFamily="18" charset="0"/>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ea typeface="+mn-ea"/>
                <a:cs typeface="Times New Roman" panose="02020603050405020304" pitchFamily="18" charset="0"/>
              </a:rPr>
              <a:t>Michelle D. Deardorff</a:t>
            </a:r>
          </a:p>
        </p:txBody>
      </p:sp>
      <p:sp>
        <p:nvSpPr>
          <p:cNvPr id="8" name="Text Placeholder 4">
            <a:extLst>
              <a:ext uri="{FF2B5EF4-FFF2-40B4-BE49-F238E27FC236}">
                <a16:creationId xmlns:a16="http://schemas.microsoft.com/office/drawing/2014/main" id="{C7D3D236-EA5D-4D21-9532-23D0DE5E746B}"/>
              </a:ext>
            </a:extLst>
          </p:cNvPr>
          <p:cNvSpPr txBox="1">
            <a:spLocks/>
          </p:cNvSpPr>
          <p:nvPr/>
        </p:nvSpPr>
        <p:spPr>
          <a:xfrm>
            <a:off x="1" y="6506551"/>
            <a:ext cx="9143999" cy="351449"/>
          </a:xfrm>
          <a:prstGeom prst="rect">
            <a:avLst/>
          </a:prstGeom>
        </p:spPr>
        <p:txBody>
          <a:bodyPr anchor="ctr"/>
          <a:lstStyle>
            <a:lvl1pPr marL="0" marR="0" indent="0" algn="ctr" defTabSz="685800" rtl="0" eaLnBrk="1" fontAlgn="auto" latinLnBrk="0" hangingPunct="1">
              <a:lnSpc>
                <a:spcPct val="100000"/>
              </a:lnSpc>
              <a:spcBef>
                <a:spcPts val="900"/>
              </a:spcBef>
              <a:spcAft>
                <a:spcPts val="0"/>
              </a:spcAft>
              <a:buClrTx/>
              <a:buSzTx/>
              <a:buFont typeface="Arial" panose="020B0604020202020204" pitchFamily="34" charset="0"/>
              <a:buNone/>
              <a:tabLst/>
              <a:defRPr sz="700" kern="1200" baseline="0">
                <a:solidFill>
                  <a:schemeClr val="tx2"/>
                </a:solidFill>
                <a:latin typeface="Calibri" panose="020F0502020204030204" pitchFamily="34" charset="0"/>
                <a:ea typeface="+mn-ea"/>
                <a:cs typeface="Calibri" panose="020F0502020204030204" pitchFamily="34" charset="0"/>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buFontTx/>
              <a:buNone/>
              <a:defRPr/>
            </a:pPr>
            <a:r>
              <a:rPr lang="en-US" sz="800"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57058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5800" y="198784"/>
            <a:ext cx="7467600" cy="1143000"/>
          </a:xfrm>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Open Competition, Competence, and Equal Opportunity</a:t>
            </a:r>
            <a:endParaRPr lang="en-US" b="0" noProof="1"/>
          </a:p>
        </p:txBody>
      </p:sp>
      <p:sp>
        <p:nvSpPr>
          <p:cNvPr id="9" name="Content Placeholder 2"/>
          <p:cNvSpPr>
            <a:spLocks noGrp="1"/>
          </p:cNvSpPr>
          <p:nvPr>
            <p:ph sz="quarter" idx="20"/>
          </p:nvPr>
        </p:nvSpPr>
        <p:spPr>
          <a:xfrm>
            <a:off x="342900" y="1524000"/>
            <a:ext cx="79629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Today, merit-based civil service jobs, which compose the majority of the federal bureaucracy, are open and accessible to all who wish to compete.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Competition requires that candidates prove their competence to do the job (their merit).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Civil service is moving closer to a </a:t>
            </a:r>
            <a:r>
              <a:rPr kumimoji="0" lang="en-US" sz="2800" b="1" i="0" u="none" strike="noStrike" kern="1200" cap="none" spc="0" normalizeH="0" baseline="0" noProof="0" dirty="0">
                <a:ln>
                  <a:noFill/>
                </a:ln>
                <a:solidFill>
                  <a:prstClr val="black"/>
                </a:solidFill>
                <a:effectLst/>
                <a:uLnTx/>
                <a:uFillTx/>
                <a:cs typeface="+mn-cs"/>
              </a:rPr>
              <a:t>representative bureaucracy</a:t>
            </a:r>
            <a:r>
              <a:rPr kumimoji="0" lang="en-US" sz="2800" b="0" i="0" u="none" strike="noStrike" kern="1200" cap="none" spc="0" normalizeH="0" baseline="0" noProof="0" dirty="0">
                <a:ln>
                  <a:noFill/>
                </a:ln>
                <a:solidFill>
                  <a:prstClr val="black"/>
                </a:solidFill>
                <a:effectLst/>
                <a:uLnTx/>
                <a:uFillTx/>
                <a:cs typeface="+mn-cs"/>
              </a:rPr>
              <a:t>, one that resembles the demographic characterizes of the larger population.</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10</a:t>
            </a:fld>
            <a:endParaRPr lang="en-US" sz="900" dirty="0">
              <a:latin typeface="Sanserif"/>
            </a:endParaRPr>
          </a:p>
        </p:txBody>
      </p:sp>
    </p:spTree>
    <p:extLst>
      <p:ext uri="{BB962C8B-B14F-4D97-AF65-F5344CB8AC3E}">
        <p14:creationId xmlns:p14="http://schemas.microsoft.com/office/powerpoint/2010/main" val="124415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C8DDB06-649D-4E97-BA7A-02C0889659AD}"/>
              </a:ext>
            </a:extLst>
          </p:cNvPr>
          <p:cNvSpPr>
            <a:spLocks noGrp="1"/>
          </p:cNvSpPr>
          <p:nvPr>
            <p:ph type="title"/>
          </p:nvPr>
        </p:nvSpPr>
        <p:spPr>
          <a:xfrm>
            <a:off x="990600" y="0"/>
            <a:ext cx="7278000" cy="1143000"/>
          </a:xfrm>
        </p:spPr>
        <p:txBody>
          <a:bodyPr/>
          <a:lstStyle/>
          <a:p>
            <a:r>
              <a:rPr kumimoji="0" lang="en-US" sz="2400" b="1" i="0" u="none" strike="noStrike" kern="1200" cap="none" spc="0" normalizeH="0" baseline="0" noProof="0" dirty="0">
                <a:ln>
                  <a:noFill/>
                </a:ln>
                <a:solidFill>
                  <a:srgbClr val="C00000"/>
                </a:solidFill>
                <a:effectLst/>
                <a:uLnTx/>
                <a:uFillTx/>
                <a:latin typeface="Sanserif"/>
              </a:rPr>
              <a:t>Table 14.2 </a:t>
            </a:r>
            <a:r>
              <a:rPr kumimoji="0" lang="en-US" sz="2400" b="1" i="0" u="none" strike="noStrike" kern="1200" cap="none" spc="0" normalizeH="0" baseline="0" noProof="0" dirty="0">
                <a:ln>
                  <a:noFill/>
                </a:ln>
                <a:solidFill>
                  <a:prstClr val="black"/>
                </a:solidFill>
                <a:effectLst/>
                <a:uLnTx/>
                <a:uFillTx/>
                <a:latin typeface="Sanserif"/>
              </a:rPr>
              <a:t>Education Requirements and Salary Ranges for </a:t>
            </a:r>
            <a:r>
              <a:rPr lang="en-US" sz="2400" b="1" dirty="0" err="1">
                <a:solidFill>
                  <a:prstClr val="black"/>
                </a:solidFill>
                <a:latin typeface="Sanserif"/>
              </a:rPr>
              <a:t>wh</a:t>
            </a:r>
            <a:r>
              <a:rPr kumimoji="0" lang="en-US" sz="2400" b="1" i="0" u="none" strike="noStrike" kern="1200" cap="none" spc="0" normalizeH="0" baseline="0" noProof="0" dirty="0" err="1">
                <a:ln>
                  <a:noFill/>
                </a:ln>
                <a:solidFill>
                  <a:prstClr val="black"/>
                </a:solidFill>
                <a:effectLst/>
                <a:uLnTx/>
                <a:uFillTx/>
                <a:latin typeface="Sanserif"/>
              </a:rPr>
              <a:t>ite</a:t>
            </a:r>
            <a:r>
              <a:rPr kumimoji="0" lang="en-US" sz="2400" b="1" i="0" u="none" strike="noStrike" kern="1200" cap="none" spc="0" normalizeH="0" baseline="0" noProof="0" dirty="0">
                <a:ln>
                  <a:noFill/>
                </a:ln>
                <a:solidFill>
                  <a:prstClr val="black"/>
                </a:solidFill>
                <a:effectLst/>
                <a:uLnTx/>
                <a:uFillTx/>
                <a:latin typeface="Sanserif"/>
              </a:rPr>
              <a:t>-Collar Federal Civil Servants (2020)</a:t>
            </a:r>
            <a:endParaRPr lang="en-IN" dirty="0">
              <a:latin typeface="Sanserif"/>
            </a:endParaRPr>
          </a:p>
        </p:txBody>
      </p:sp>
      <p:sp>
        <p:nvSpPr>
          <p:cNvPr id="9" name="Content Placeholder 2" hidden="1">
            <a:extLst>
              <a:ext uri="{FF2B5EF4-FFF2-40B4-BE49-F238E27FC236}">
                <a16:creationId xmlns:a16="http://schemas.microsoft.com/office/drawing/2014/main" id="{EBDA51FF-FAE1-4EFA-BFA2-C904A9183930}"/>
              </a:ext>
            </a:extLst>
          </p:cNvPr>
          <p:cNvSpPr>
            <a:spLocks noGrp="1"/>
          </p:cNvSpPr>
          <p:nvPr>
            <p:ph sz="quarter" idx="11"/>
          </p:nvPr>
        </p:nvSpPr>
        <p:spPr>
          <a:xfrm>
            <a:off x="1371600" y="1642641"/>
            <a:ext cx="6096000" cy="1752600"/>
          </a:xfrm>
        </p:spPr>
        <p:txBody>
          <a:body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rPr>
              <a:t>Table divided into three columns summarizes education requirements and salary ranges for white-collar federal civil servants (2020). The column headers are marked from left to right as: Level, salary range, and qualifying education. </a:t>
            </a:r>
            <a:endParaRPr kumimoji="0" lang="en-IN" sz="2400" b="0"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endParaRPr>
          </a:p>
        </p:txBody>
      </p:sp>
      <p:graphicFrame>
        <p:nvGraphicFramePr>
          <p:cNvPr id="2" name="Table 3">
            <a:extLst>
              <a:ext uri="{FF2B5EF4-FFF2-40B4-BE49-F238E27FC236}">
                <a16:creationId xmlns:a16="http://schemas.microsoft.com/office/drawing/2014/main" id="{D8C7EB29-58D3-48FB-8ED4-DEE0B489528D}"/>
              </a:ext>
            </a:extLst>
          </p:cNvPr>
          <p:cNvGraphicFramePr>
            <a:graphicFrameLocks noGrp="1"/>
          </p:cNvGraphicFramePr>
          <p:nvPr>
            <p:extLst>
              <p:ext uri="{D42A27DB-BD31-4B8C-83A1-F6EECF244321}">
                <p14:modId xmlns:p14="http://schemas.microsoft.com/office/powerpoint/2010/main" val="3096122824"/>
              </p:ext>
            </p:extLst>
          </p:nvPr>
        </p:nvGraphicFramePr>
        <p:xfrm>
          <a:off x="609600" y="1103376"/>
          <a:ext cx="8039100" cy="544982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131697303"/>
                    </a:ext>
                  </a:extLst>
                </a:gridCol>
                <a:gridCol w="1981200">
                  <a:extLst>
                    <a:ext uri="{9D8B030D-6E8A-4147-A177-3AD203B41FA5}">
                      <a16:colId xmlns:a16="http://schemas.microsoft.com/office/drawing/2014/main" val="3807908904"/>
                    </a:ext>
                  </a:extLst>
                </a:gridCol>
                <a:gridCol w="5295900">
                  <a:extLst>
                    <a:ext uri="{9D8B030D-6E8A-4147-A177-3AD203B41FA5}">
                      <a16:colId xmlns:a16="http://schemas.microsoft.com/office/drawing/2014/main" val="2491469263"/>
                    </a:ext>
                  </a:extLst>
                </a:gridCol>
              </a:tblGrid>
              <a:tr h="322927">
                <a:tc>
                  <a:txBody>
                    <a:bodyPr/>
                    <a:lstStyle/>
                    <a:p>
                      <a:pPr marL="0" marR="0" algn="ctr">
                        <a:spcBef>
                          <a:spcPts val="0"/>
                        </a:spcBef>
                        <a:spcAft>
                          <a:spcPts val="0"/>
                        </a:spcAft>
                      </a:pPr>
                      <a:r>
                        <a:rPr lang="en-US" sz="1600" kern="1200" dirty="0">
                          <a:solidFill>
                            <a:schemeClr val="tx1"/>
                          </a:solidFill>
                          <a:latin typeface="Sanserif"/>
                          <a:ea typeface="+mn-ea"/>
                          <a:cs typeface="+mn-cs"/>
                        </a:rPr>
                        <a:t>LEVEL </a:t>
                      </a:r>
                    </a:p>
                  </a:txBody>
                  <a:tcPr marL="68580" marR="68580" marT="27432" marB="27432" anchor="ctr">
                    <a:lnL w="12700" cmpd="sng">
                      <a:noFill/>
                    </a:lnL>
                    <a:lnR w="31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SALARY RANGE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0"/>
                        </a:spcBef>
                        <a:spcAft>
                          <a:spcPts val="0"/>
                        </a:spcAft>
                      </a:pPr>
                      <a:r>
                        <a:rPr lang="en-US" sz="1600" kern="1200" dirty="0">
                          <a:solidFill>
                            <a:schemeClr val="tx1"/>
                          </a:solidFill>
                          <a:latin typeface="Sanserif"/>
                          <a:ea typeface="+mn-ea"/>
                          <a:cs typeface="+mn-cs"/>
                        </a:rPr>
                        <a:t>QUALIFYING EDUCATION </a:t>
                      </a:r>
                    </a:p>
                  </a:txBody>
                  <a:tcPr marL="68580" marR="68580" marT="27432" marB="27432" anchor="ctr">
                    <a:lnL w="3175"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178213877"/>
                  </a:ext>
                </a:extLst>
              </a:tr>
              <a:tr h="286673">
                <a:tc>
                  <a:txBody>
                    <a:bodyPr/>
                    <a:lstStyle/>
                    <a:p>
                      <a:pPr marL="0" marR="0" algn="ctr">
                        <a:spcBef>
                          <a:spcPts val="300"/>
                        </a:spcBef>
                        <a:spcAft>
                          <a:spcPts val="0"/>
                        </a:spcAft>
                      </a:pPr>
                      <a:r>
                        <a:rPr lang="en-US" sz="1400" kern="1200" dirty="0">
                          <a:solidFill>
                            <a:schemeClr val="dk1"/>
                          </a:solidFill>
                          <a:latin typeface="Sanserif"/>
                          <a:ea typeface="+mn-ea"/>
                          <a:cs typeface="+mn-cs"/>
                        </a:rPr>
                        <a:t>GS-1 </a:t>
                      </a:r>
                    </a:p>
                  </a:txBody>
                  <a:tcPr marL="68580" marR="68580" marT="27432" marB="27432" anchor="ctr">
                    <a:lnL w="12700" cmpd="sng">
                      <a:noFill/>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$19,543 to $24,448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No high school diploma required </a:t>
                      </a:r>
                    </a:p>
                  </a:txBody>
                  <a:tcPr marL="68580" marR="68580" marT="27432" marB="27432" anchor="ctr">
                    <a:lnL w="3175"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142204699"/>
                  </a:ext>
                </a:extLst>
              </a:tr>
              <a:tr h="268546">
                <a:tc>
                  <a:txBody>
                    <a:bodyPr/>
                    <a:lstStyle/>
                    <a:p>
                      <a:pPr marL="0" marR="0" algn="ctr">
                        <a:spcBef>
                          <a:spcPts val="300"/>
                        </a:spcBef>
                        <a:spcAft>
                          <a:spcPts val="0"/>
                        </a:spcAft>
                      </a:pPr>
                      <a:r>
                        <a:rPr lang="en-US" sz="1400" kern="1200" dirty="0">
                          <a:solidFill>
                            <a:schemeClr val="dk1"/>
                          </a:solidFill>
                          <a:latin typeface="Sanserif"/>
                          <a:ea typeface="+mn-ea"/>
                          <a:cs typeface="+mn-cs"/>
                        </a:rPr>
                        <a:t>GS-2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$21,974 to $27,653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High school graduation or equivalent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20435802"/>
                  </a:ext>
                </a:extLst>
              </a:tr>
              <a:tr h="250419">
                <a:tc>
                  <a:txBody>
                    <a:bodyPr/>
                    <a:lstStyle/>
                    <a:p>
                      <a:pPr marL="0" marR="0" algn="ctr">
                        <a:spcBef>
                          <a:spcPts val="300"/>
                        </a:spcBef>
                        <a:spcAft>
                          <a:spcPts val="0"/>
                        </a:spcAft>
                      </a:pPr>
                      <a:r>
                        <a:rPr lang="en-US" sz="1400" kern="1200" dirty="0">
                          <a:solidFill>
                            <a:schemeClr val="dk1"/>
                          </a:solidFill>
                          <a:latin typeface="Sanserif"/>
                          <a:ea typeface="+mn-ea"/>
                          <a:cs typeface="+mn-cs"/>
                        </a:rPr>
                        <a:t>GS-3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$23,976 to $31,167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One academic year above high school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353718482"/>
                  </a:ext>
                </a:extLst>
              </a:tr>
              <a:tr h="225230">
                <a:tc>
                  <a:txBody>
                    <a:bodyPr/>
                    <a:lstStyle/>
                    <a:p>
                      <a:pPr marL="0" marR="0" algn="ctr">
                        <a:spcBef>
                          <a:spcPts val="300"/>
                        </a:spcBef>
                        <a:spcAft>
                          <a:spcPts val="0"/>
                        </a:spcAft>
                      </a:pPr>
                      <a:r>
                        <a:rPr lang="en-US" sz="1400" kern="1200" dirty="0">
                          <a:solidFill>
                            <a:schemeClr val="dk1"/>
                          </a:solidFill>
                          <a:latin typeface="Sanserif"/>
                          <a:ea typeface="+mn-ea"/>
                          <a:cs typeface="+mn-cs"/>
                        </a:rPr>
                        <a:t>GS-4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$26,915 to $34,988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Two academic years above high school, or associate’s degree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162468249"/>
                  </a:ext>
                </a:extLst>
              </a:tr>
              <a:tr h="111971">
                <a:tc>
                  <a:txBody>
                    <a:bodyPr/>
                    <a:lstStyle/>
                    <a:p>
                      <a:pPr marL="0" marR="0" algn="ctr">
                        <a:spcBef>
                          <a:spcPts val="300"/>
                        </a:spcBef>
                        <a:spcAft>
                          <a:spcPts val="0"/>
                        </a:spcAft>
                      </a:pPr>
                      <a:r>
                        <a:rPr lang="en-US" sz="1400" kern="1200" dirty="0">
                          <a:solidFill>
                            <a:schemeClr val="dk1"/>
                          </a:solidFill>
                          <a:latin typeface="Sanserif"/>
                          <a:ea typeface="+mn-ea"/>
                          <a:cs typeface="+mn-cs"/>
                        </a:rPr>
                        <a:t>GS-5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$30,113 to $39,149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Four academic years above high school leading to a bachelor’s degree, or a bachelor’s degree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996395593"/>
                  </a:ext>
                </a:extLst>
              </a:tr>
              <a:tr h="237422">
                <a:tc>
                  <a:txBody>
                    <a:bodyPr/>
                    <a:lstStyle/>
                    <a:p>
                      <a:pPr marL="0" marR="0" algn="ctr">
                        <a:spcBef>
                          <a:spcPts val="300"/>
                        </a:spcBef>
                        <a:spcAft>
                          <a:spcPts val="0"/>
                        </a:spcAft>
                      </a:pPr>
                      <a:r>
                        <a:rPr lang="en-US" sz="1400" kern="1200" dirty="0">
                          <a:solidFill>
                            <a:schemeClr val="dk1"/>
                          </a:solidFill>
                          <a:latin typeface="Sanserif"/>
                          <a:ea typeface="+mn-ea"/>
                          <a:cs typeface="+mn-cs"/>
                        </a:rPr>
                        <a:t>GS-6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$33,5676 to $43,638</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Experience required in addition to the stated level of education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5253377"/>
                  </a:ext>
                </a:extLst>
              </a:tr>
              <a:tr h="389427">
                <a:tc>
                  <a:txBody>
                    <a:bodyPr/>
                    <a:lstStyle/>
                    <a:p>
                      <a:pPr marL="0" marR="0" algn="ctr">
                        <a:spcBef>
                          <a:spcPts val="300"/>
                        </a:spcBef>
                        <a:spcAft>
                          <a:spcPts val="0"/>
                        </a:spcAft>
                      </a:pPr>
                      <a:r>
                        <a:rPr lang="en-US" sz="1400" kern="1200" dirty="0">
                          <a:solidFill>
                            <a:schemeClr val="dk1"/>
                          </a:solidFill>
                          <a:latin typeface="Sanserif"/>
                          <a:ea typeface="+mn-ea"/>
                          <a:cs typeface="+mn-cs"/>
                        </a:rPr>
                        <a:t>GS-7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$37,301 to $48,488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Bachelor’s degree with superior academic achievement or one academic year of graduate education or law school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274018994"/>
                  </a:ext>
                </a:extLst>
              </a:tr>
              <a:tr h="249614">
                <a:tc>
                  <a:txBody>
                    <a:bodyPr/>
                    <a:lstStyle/>
                    <a:p>
                      <a:pPr marL="0" marR="0" algn="ctr">
                        <a:spcBef>
                          <a:spcPts val="300"/>
                        </a:spcBef>
                        <a:spcAft>
                          <a:spcPts val="0"/>
                        </a:spcAft>
                      </a:pPr>
                      <a:r>
                        <a:rPr lang="en-US" sz="1400" kern="1200" dirty="0">
                          <a:solidFill>
                            <a:schemeClr val="dk1"/>
                          </a:solidFill>
                          <a:latin typeface="Sanserif"/>
                          <a:ea typeface="+mn-ea"/>
                          <a:cs typeface="+mn-cs"/>
                        </a:rPr>
                        <a:t>GS-8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$41,310 to $53,703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Experience required in addition to the stated level of education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656913759"/>
                  </a:ext>
                </a:extLst>
              </a:tr>
              <a:tr h="401619">
                <a:tc>
                  <a:txBody>
                    <a:bodyPr/>
                    <a:lstStyle/>
                    <a:p>
                      <a:pPr marL="0" marR="0" algn="ctr">
                        <a:spcBef>
                          <a:spcPts val="300"/>
                        </a:spcBef>
                        <a:spcAft>
                          <a:spcPts val="0"/>
                        </a:spcAft>
                      </a:pPr>
                      <a:r>
                        <a:rPr lang="en-US" sz="1400" kern="1200" dirty="0">
                          <a:solidFill>
                            <a:schemeClr val="dk1"/>
                          </a:solidFill>
                          <a:latin typeface="Sanserif"/>
                          <a:ea typeface="+mn-ea"/>
                          <a:cs typeface="+mn-cs"/>
                        </a:rPr>
                        <a:t>GS-9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$45,627 to $59,316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Master’s (or equivalent graduate degree) or two academic years of progressively higher level graduate education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087958251"/>
                  </a:ext>
                </a:extLst>
              </a:tr>
              <a:tr h="261806">
                <a:tc>
                  <a:txBody>
                    <a:bodyPr/>
                    <a:lstStyle/>
                    <a:p>
                      <a:pPr marL="0" marR="0" algn="ctr">
                        <a:spcBef>
                          <a:spcPts val="300"/>
                        </a:spcBef>
                        <a:spcAft>
                          <a:spcPts val="0"/>
                        </a:spcAft>
                      </a:pPr>
                      <a:r>
                        <a:rPr lang="en-US" sz="1400" kern="1200" dirty="0">
                          <a:solidFill>
                            <a:schemeClr val="dk1"/>
                          </a:solidFill>
                          <a:latin typeface="Sanserif"/>
                          <a:ea typeface="+mn-ea"/>
                          <a:cs typeface="+mn-cs"/>
                        </a:rPr>
                        <a:t>GS-10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$40,246 to $65,321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Experience required in addition to the stated level of education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946454784"/>
                  </a:ext>
                </a:extLst>
              </a:tr>
              <a:tr h="215925">
                <a:tc>
                  <a:txBody>
                    <a:bodyPr/>
                    <a:lstStyle/>
                    <a:p>
                      <a:pPr marL="0" marR="0" algn="ctr">
                        <a:spcBef>
                          <a:spcPts val="300"/>
                        </a:spcBef>
                        <a:spcAft>
                          <a:spcPts val="0"/>
                        </a:spcAft>
                      </a:pPr>
                      <a:r>
                        <a:rPr lang="en-US" sz="1400" kern="1200" dirty="0">
                          <a:solidFill>
                            <a:schemeClr val="dk1"/>
                          </a:solidFill>
                          <a:latin typeface="Sanserif"/>
                          <a:ea typeface="+mn-ea"/>
                          <a:cs typeface="+mn-cs"/>
                        </a:rPr>
                        <a:t>GS-11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$55,204 to $71,764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PhD or equivalent degree or three academic years of progressively higher level graduate education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669662547"/>
                  </a:ext>
                </a:extLst>
              </a:tr>
              <a:tr h="267741">
                <a:tc>
                  <a:txBody>
                    <a:bodyPr/>
                    <a:lstStyle/>
                    <a:p>
                      <a:pPr marL="0" marR="0" algn="ctr">
                        <a:spcBef>
                          <a:spcPts val="300"/>
                        </a:spcBef>
                        <a:spcAft>
                          <a:spcPts val="0"/>
                        </a:spcAft>
                      </a:pPr>
                      <a:r>
                        <a:rPr lang="en-US" sz="1400" kern="1200" dirty="0">
                          <a:solidFill>
                            <a:schemeClr val="dk1"/>
                          </a:solidFill>
                          <a:latin typeface="Sanserif"/>
                          <a:ea typeface="+mn-ea"/>
                          <a:cs typeface="+mn-cs"/>
                        </a:rPr>
                        <a:t>GS-12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$66,167 to $86,021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Completion of all requirements for a doctoral or equivalent degree (for research positions only)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744765405"/>
                  </a:ext>
                </a:extLst>
              </a:tr>
              <a:tr h="249614">
                <a:tc>
                  <a:txBody>
                    <a:bodyPr/>
                    <a:lstStyle/>
                    <a:p>
                      <a:pPr marL="0" marR="0" algn="ctr">
                        <a:spcBef>
                          <a:spcPts val="300"/>
                        </a:spcBef>
                        <a:spcAft>
                          <a:spcPts val="0"/>
                        </a:spcAft>
                      </a:pPr>
                      <a:r>
                        <a:rPr lang="en-US" sz="1400" kern="1200" dirty="0">
                          <a:solidFill>
                            <a:schemeClr val="dk1"/>
                          </a:solidFill>
                          <a:latin typeface="Sanserif"/>
                          <a:ea typeface="+mn-ea"/>
                          <a:cs typeface="+mn-cs"/>
                        </a:rPr>
                        <a:t>GS-13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$78,681 to $102,288</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Appropriate specialized experience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914028846"/>
                  </a:ext>
                </a:extLst>
              </a:tr>
              <a:tr h="286190">
                <a:tc>
                  <a:txBody>
                    <a:bodyPr/>
                    <a:lstStyle/>
                    <a:p>
                      <a:pPr marL="0" marR="0" algn="ctr">
                        <a:spcBef>
                          <a:spcPts val="300"/>
                        </a:spcBef>
                        <a:spcAft>
                          <a:spcPts val="0"/>
                        </a:spcAft>
                      </a:pPr>
                      <a:r>
                        <a:rPr lang="en-US" sz="1400" kern="1200" dirty="0">
                          <a:solidFill>
                            <a:schemeClr val="dk1"/>
                          </a:solidFill>
                          <a:latin typeface="Sanserif"/>
                          <a:ea typeface="+mn-ea"/>
                          <a:cs typeface="+mn-cs"/>
                        </a:rPr>
                        <a:t>GS-14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$92,977 to $120,868</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Appropriate specialized experience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033571778"/>
                  </a:ext>
                </a:extLst>
              </a:tr>
              <a:tr h="228600">
                <a:tc>
                  <a:txBody>
                    <a:bodyPr/>
                    <a:lstStyle/>
                    <a:p>
                      <a:pPr marL="0" marR="0" algn="ctr">
                        <a:spcBef>
                          <a:spcPts val="300"/>
                        </a:spcBef>
                        <a:spcAft>
                          <a:spcPts val="0"/>
                        </a:spcAft>
                      </a:pPr>
                      <a:r>
                        <a:rPr lang="en-US" sz="1400" kern="1200" dirty="0">
                          <a:solidFill>
                            <a:schemeClr val="dk1"/>
                          </a:solidFill>
                          <a:latin typeface="Sanserif"/>
                          <a:ea typeface="+mn-ea"/>
                          <a:cs typeface="+mn-cs"/>
                        </a:rPr>
                        <a:t>GS-15 </a:t>
                      </a:r>
                    </a:p>
                  </a:txBody>
                  <a:tcPr marL="68580" marR="68580" marT="27432" marB="27432"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$109,366 to $142,180 </a:t>
                      </a:r>
                    </a:p>
                  </a:txBody>
                  <a:tcPr marL="68580" marR="68580" marT="27432" marB="2743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Appropriate specialized experience </a:t>
                      </a:r>
                    </a:p>
                  </a:txBody>
                  <a:tcPr marL="68580" marR="68580" marT="27432" marB="27432"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538849024"/>
                  </a:ext>
                </a:extLst>
              </a:tr>
            </a:tbl>
          </a:graphicData>
        </a:graphic>
      </p:graphicFrame>
      <p:sp>
        <p:nvSpPr>
          <p:cNvPr id="22" name="Text Placeholder 4">
            <a:extLst>
              <a:ext uri="{FF2B5EF4-FFF2-40B4-BE49-F238E27FC236}">
                <a16:creationId xmlns:a16="http://schemas.microsoft.com/office/drawing/2014/main" id="{EC48C12E-6F87-4944-8636-065CF20E09FF}"/>
              </a:ext>
            </a:extLst>
          </p:cNvPr>
          <p:cNvSpPr>
            <a:spLocks noGrp="1"/>
          </p:cNvSpPr>
          <p:nvPr>
            <p:ph type="body" sz="quarter" idx="19"/>
          </p:nvPr>
        </p:nvSpPr>
        <p:spPr>
          <a:xfrm>
            <a:off x="1592570" y="6702458"/>
            <a:ext cx="6932612" cy="140937"/>
          </a:xfrm>
        </p:spPr>
        <p:txBody>
          <a:bodyPr/>
          <a:lstStyle/>
          <a:p>
            <a:r>
              <a:rPr kumimoji="0" lang="en-US" sz="800" b="1" i="0" u="none" strike="noStrike" kern="1200" cap="none" spc="0" normalizeH="0" baseline="0" noProof="0" dirty="0">
                <a:ln>
                  <a:noFill/>
                </a:ln>
                <a:solidFill>
                  <a:schemeClr val="tx1"/>
                </a:solidFill>
                <a:effectLst/>
                <a:uLnTx/>
                <a:uFillTx/>
                <a:latin typeface="Sanserif"/>
                <a:cs typeface="+mn-cs"/>
              </a:rPr>
              <a:t>SOURCES</a:t>
            </a:r>
            <a:r>
              <a:rPr kumimoji="0" lang="en-US" sz="800" b="0" i="0" u="none" strike="noStrike" kern="1200" cap="none" spc="0" normalizeH="0" baseline="0" noProof="0" dirty="0">
                <a:ln>
                  <a:noFill/>
                </a:ln>
                <a:solidFill>
                  <a:schemeClr val="tx1"/>
                </a:solidFill>
                <a:effectLst/>
                <a:uLnTx/>
                <a:uFillTx/>
                <a:latin typeface="Sanserif"/>
                <a:cs typeface="+mn-cs"/>
              </a:rPr>
              <a:t>: 2020 Base GS Pay Scale, https://www.federalpay.org/gs/locality.</a:t>
            </a:r>
          </a:p>
        </p:txBody>
      </p:sp>
      <p:sp>
        <p:nvSpPr>
          <p:cNvPr id="7" name="Slide Number Placeholder 5">
            <a:extLst>
              <a:ext uri="{FF2B5EF4-FFF2-40B4-BE49-F238E27FC236}">
                <a16:creationId xmlns:a16="http://schemas.microsoft.com/office/drawing/2014/main" id="{2C3AA203-C450-4110-8EB4-D087BC490145}"/>
              </a:ext>
            </a:extLst>
          </p:cNvPr>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79866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Political Neutrality</a:t>
            </a:r>
            <a:endParaRPr lang="en-US" b="0" noProof="1"/>
          </a:p>
        </p:txBody>
      </p:sp>
      <p:sp>
        <p:nvSpPr>
          <p:cNvPr id="9" name="Content Placeholder 2"/>
          <p:cNvSpPr>
            <a:spLocks noGrp="1"/>
          </p:cNvSpPr>
          <p:nvPr>
            <p:ph sz="quarter" idx="20"/>
          </p:nvPr>
        </p:nvSpPr>
        <p:spPr>
          <a:xfrm>
            <a:off x="342900" y="1524000"/>
            <a:ext cx="81915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Civil servants cannot be fired merely because someone with different political beliefs is elected or appointed to supervise them.</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They </a:t>
            </a:r>
            <a:r>
              <a:rPr kumimoji="0" lang="en-US" sz="2800" b="0" i="1" u="none" strike="noStrike" kern="1200" cap="none" spc="0" normalizeH="0" baseline="0" noProof="0" dirty="0">
                <a:ln>
                  <a:noFill/>
                </a:ln>
                <a:solidFill>
                  <a:prstClr val="black"/>
                </a:solidFill>
                <a:effectLst/>
                <a:uLnTx/>
                <a:uFillTx/>
                <a:cs typeface="+mn-cs"/>
              </a:rPr>
              <a:t>can</a:t>
            </a:r>
            <a:r>
              <a:rPr kumimoji="0" lang="en-US" sz="2800" b="0" i="0" u="none" strike="noStrike" kern="1200" cap="none" spc="0" normalizeH="0" baseline="0" noProof="0" dirty="0">
                <a:ln>
                  <a:noFill/>
                </a:ln>
                <a:solidFill>
                  <a:prstClr val="black"/>
                </a:solidFill>
                <a:effectLst/>
                <a:uLnTx/>
                <a:uFillTx/>
                <a:cs typeface="+mn-cs"/>
              </a:rPr>
              <a:t> be fired for:</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Poor quality of work (misfeasance).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Nonperformance of their work (nonfeasance).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Violating the law or the rules and regulations that guide their work (malfeasance).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Hatch Act bolsters political neutrality by restricting some political activity of civil servants.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12</a:t>
            </a:fld>
            <a:endParaRPr lang="en-US" sz="900" dirty="0">
              <a:latin typeface="Sanserif"/>
            </a:endParaRPr>
          </a:p>
        </p:txBody>
      </p:sp>
    </p:spTree>
    <p:extLst>
      <p:ext uri="{BB962C8B-B14F-4D97-AF65-F5344CB8AC3E}">
        <p14:creationId xmlns:p14="http://schemas.microsoft.com/office/powerpoint/2010/main" val="372897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Managing the Federal Civil Service</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Civil Service Reform Act, 1978, created three agencies to manage the federal civil service.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Office of Personnel Management (OPM) is responsible for developing and implementing merit-based civil service personnel policies and procedures.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Merit System Protection Board (MSPB) ensures proper implementation of the merit system by investigating allegations of improper implementation .</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Federal Labor Relations Authority (FLRA) monitors relations between unionized bureaucrats and the federal government.</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13</a:t>
            </a:fld>
            <a:endParaRPr lang="en-US" sz="900" dirty="0">
              <a:latin typeface="Sanserif"/>
            </a:endParaRPr>
          </a:p>
        </p:txBody>
      </p:sp>
    </p:spTree>
    <p:extLst>
      <p:ext uri="{BB962C8B-B14F-4D97-AF65-F5344CB8AC3E}">
        <p14:creationId xmlns:p14="http://schemas.microsoft.com/office/powerpoint/2010/main" val="255639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5562600"/>
            <a:ext cx="7315200" cy="548640"/>
          </a:xfrm>
        </p:spPr>
        <p:txBody>
          <a:bodyPr>
            <a:noAutofit/>
          </a:bodyPr>
          <a:lstStyle/>
          <a:p>
            <a:r>
              <a:rPr kumimoji="0" lang="en-US" sz="2400" b="1" i="0" u="none" strike="noStrike" kern="1200" cap="none" spc="0" normalizeH="0" baseline="0" noProof="0" dirty="0">
                <a:ln>
                  <a:noFill/>
                </a:ln>
                <a:solidFill>
                  <a:srgbClr val="C30C20"/>
                </a:solidFill>
                <a:effectLst/>
                <a:uLnTx/>
                <a:uFillTx/>
                <a:cs typeface="+mj-cs"/>
              </a:rPr>
              <a:t>Figure 14.2 </a:t>
            </a:r>
            <a:r>
              <a:rPr kumimoji="0" lang="en-US" sz="2400" b="1" i="0" u="none" strike="noStrike" kern="1200" cap="none" spc="0" normalizeH="0" baseline="0" noProof="0" dirty="0">
                <a:ln>
                  <a:noFill/>
                </a:ln>
                <a:solidFill>
                  <a:prstClr val="black"/>
                </a:solidFill>
                <a:effectLst/>
                <a:uLnTx/>
                <a:uFillTx/>
                <a:cs typeface="+mj-cs"/>
              </a:rPr>
              <a:t>Race/National Origin of Federal Bureaucrats</a:t>
            </a:r>
            <a:endParaRPr lang="en-US" sz="2400" b="0" noProof="1"/>
          </a:p>
        </p:txBody>
      </p:sp>
      <p:pic>
        <p:nvPicPr>
          <p:cNvPr id="11" name="Picture 2" descr="Pie chart shows race or national origin of federal bureaucrats.">
            <a:extLst>
              <a:ext uri="{FF2B5EF4-FFF2-40B4-BE49-F238E27FC236}">
                <a16:creationId xmlns:a16="http://schemas.microsoft.com/office/drawing/2014/main" id="{FF094966-B7F8-44B0-BA51-750BB0DD696B}"/>
              </a:ext>
            </a:extLst>
          </p:cNvPr>
          <p:cNvPicPr>
            <a:picLocks noGrp="1" noChangeAspect="1"/>
          </p:cNvPicPr>
          <p:nvPr>
            <p:ph sz="quarter" idx="20"/>
          </p:nvPr>
        </p:nvPicPr>
        <p:blipFill rotWithShape="1">
          <a:blip r:embed="rId2">
            <a:extLst>
              <a:ext uri="{28A0092B-C50C-407E-A947-70E740481C1C}">
                <a14:useLocalDpi xmlns:a14="http://schemas.microsoft.com/office/drawing/2010/main" val="0"/>
              </a:ext>
            </a:extLst>
          </a:blip>
          <a:srcRect l="-19106" r="-19106"/>
          <a:stretch/>
        </p:blipFill>
        <p:spPr>
          <a:xfrm>
            <a:off x="1066800" y="548640"/>
            <a:ext cx="7086600" cy="4695444"/>
          </a:xfrm>
        </p:spPr>
      </p:pic>
      <p:sp>
        <p:nvSpPr>
          <p:cNvPr id="7" name="Text Placeholder 3"/>
          <p:cNvSpPr>
            <a:spLocks noGrp="1"/>
          </p:cNvSpPr>
          <p:nvPr>
            <p:ph sz="quarter" idx="11"/>
          </p:nvPr>
        </p:nvSpPr>
        <p:spPr/>
        <p:txBody>
          <a:bodyPr/>
          <a:lstStyle/>
          <a:p>
            <a:r>
              <a:rPr lang="en-US" sz="800" noProof="0" dirty="0">
                <a:hlinkClick r:id="rId3" action="ppaction://hlinksldjump"/>
              </a:rPr>
              <a:t>Access the text alternative to slide image</a:t>
            </a:r>
            <a:endParaRPr lang="en-US" sz="800" noProof="0" dirty="0"/>
          </a:p>
        </p:txBody>
      </p:sp>
      <p:sp>
        <p:nvSpPr>
          <p:cNvPr id="10" name="Slide Number Placeholder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151E55-6873-49E2-B8D5-2F265E6F1973}" type="slidenum">
              <a:rPr kumimoji="0" lang="en-US" sz="900" b="0" i="0" u="none" strike="noStrike" kern="1200" cap="none" spc="0" normalizeH="0" baseline="0" noProof="0" smtClean="0">
                <a:ln>
                  <a:noFill/>
                </a:ln>
                <a:solidFill>
                  <a:srgbClr val="000000"/>
                </a:solidFill>
                <a:effectLst/>
                <a:uLnTx/>
                <a:uFillTx/>
                <a:latin typeface="Sanserif"/>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900" b="0" i="0" u="none" strike="noStrike" kern="1200" cap="none" spc="0" normalizeH="0" baseline="0" noProof="0" dirty="0">
              <a:ln>
                <a:noFill/>
              </a:ln>
              <a:solidFill>
                <a:srgbClr val="000000"/>
              </a:solidFill>
              <a:effectLst/>
              <a:uLnTx/>
              <a:uFillTx/>
              <a:latin typeface="Sanserif"/>
            </a:endParaRPr>
          </a:p>
        </p:txBody>
      </p:sp>
    </p:spTree>
    <p:extLst>
      <p:ext uri="{BB962C8B-B14F-4D97-AF65-F5344CB8AC3E}">
        <p14:creationId xmlns:p14="http://schemas.microsoft.com/office/powerpoint/2010/main" val="418814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Unionized Civil Servants</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Thirty-one percent of U.S. federal civil servants belong to labor unions.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Unionized civil servants have leverage to negotiate certain conditions of work.</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Cannot negotiate salaries or work hours, nor do they have the legal right to strike.</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15</a:t>
            </a:fld>
            <a:endParaRPr lang="en-US" sz="900" dirty="0">
              <a:latin typeface="Sanserif"/>
            </a:endParaRPr>
          </a:p>
        </p:txBody>
      </p:sp>
    </p:spTree>
    <p:extLst>
      <p:ext uri="{BB962C8B-B14F-4D97-AF65-F5344CB8AC3E}">
        <p14:creationId xmlns:p14="http://schemas.microsoft.com/office/powerpoint/2010/main" val="342221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State, Local, and Shadow Bureaucrats </a:t>
            </a:r>
            <a:r>
              <a:rPr kumimoji="0" lang="en-US" altLang="en-US" sz="1600" b="0" i="0" u="none" strike="noStrike" kern="1200" cap="none" spc="0" normalizeH="0" baseline="0" noProof="0" dirty="0">
                <a:ln>
                  <a:noFill/>
                </a:ln>
                <a:solidFill>
                  <a:srgbClr val="C30C20"/>
                </a:solidFill>
                <a:effectLst/>
                <a:uLnTx/>
                <a:uFillTx/>
                <a:cs typeface="+mj-cs"/>
              </a:rPr>
              <a:t>1</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Joining the millions of national, state, and local bureaucrats are the so-called </a:t>
            </a:r>
            <a:r>
              <a:rPr kumimoji="0" lang="en-US" altLang="en-US" sz="2800" b="1" i="0" u="none" strike="noStrike" kern="1200" cap="none" spc="0" normalizeH="0" baseline="0" noProof="0" dirty="0">
                <a:ln>
                  <a:noFill/>
                </a:ln>
                <a:solidFill>
                  <a:prstClr val="black"/>
                </a:solidFill>
                <a:effectLst/>
                <a:uLnTx/>
                <a:uFillTx/>
                <a:cs typeface="+mn-cs"/>
              </a:rPr>
              <a:t>shadow bureaucrats</a:t>
            </a:r>
            <a:r>
              <a:rPr kumimoji="0" lang="en-US" altLang="en-US" sz="2800" b="0" i="0" u="none" strike="noStrike" kern="1200" cap="none" spc="0" normalizeH="0" baseline="0" noProof="0" dirty="0">
                <a:ln>
                  <a:noFill/>
                </a:ln>
                <a:solidFill>
                  <a:prstClr val="black"/>
                </a:solidFill>
                <a:effectLst/>
                <a:uLnTx/>
                <a:uFillTx/>
                <a:cs typeface="+mn-cs"/>
              </a:rPr>
              <a:t>—employees on the payroll of private for-profit businesses and private nonprofit organizations with government contracts.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Through a process of </a:t>
            </a:r>
            <a:r>
              <a:rPr kumimoji="0" lang="en-US" altLang="en-US" sz="2800" b="1" i="0" u="none" strike="noStrike" kern="1200" cap="none" spc="0" normalizeH="0" baseline="0" noProof="0" dirty="0">
                <a:ln>
                  <a:noFill/>
                </a:ln>
                <a:solidFill>
                  <a:prstClr val="black"/>
                </a:solidFill>
                <a:effectLst/>
                <a:uLnTx/>
                <a:uFillTx/>
                <a:cs typeface="+mn-cs"/>
              </a:rPr>
              <a:t>contracting-out </a:t>
            </a:r>
            <a:r>
              <a:rPr kumimoji="0" lang="en-US" altLang="en-US" sz="2800" b="0" i="0" u="none" strike="noStrike" kern="1200" cap="none" spc="0" normalizeH="0" baseline="0" noProof="0" dirty="0">
                <a:ln>
                  <a:noFill/>
                </a:ln>
                <a:solidFill>
                  <a:prstClr val="black"/>
                </a:solidFill>
                <a:effectLst/>
                <a:uLnTx/>
                <a:uFillTx/>
                <a:cs typeface="+mn-cs"/>
              </a:rPr>
              <a:t>(also called </a:t>
            </a:r>
            <a:r>
              <a:rPr kumimoji="0" lang="en-US" altLang="en-US" sz="2800" b="0" i="1" u="none" strike="noStrike" kern="1200" cap="none" spc="0" normalizeH="0" baseline="0" noProof="0" dirty="0">
                <a:ln>
                  <a:noFill/>
                </a:ln>
                <a:solidFill>
                  <a:prstClr val="black"/>
                </a:solidFill>
                <a:effectLst/>
                <a:uLnTx/>
                <a:uFillTx/>
                <a:cs typeface="+mn-cs"/>
              </a:rPr>
              <a:t>outsourcing</a:t>
            </a:r>
            <a:r>
              <a:rPr kumimoji="0" lang="en-US" altLang="en-US" sz="2800" b="0" i="0" u="none" strike="noStrike" kern="1200" cap="none" spc="0" normalizeH="0" baseline="0" noProof="0" dirty="0">
                <a:ln>
                  <a:noFill/>
                </a:ln>
                <a:solidFill>
                  <a:prstClr val="black"/>
                </a:solidFill>
                <a:effectLst/>
                <a:uLnTx/>
                <a:uFillTx/>
                <a:cs typeface="+mn-cs"/>
              </a:rPr>
              <a:t> or </a:t>
            </a:r>
            <a:r>
              <a:rPr kumimoji="0" lang="en-US" altLang="en-US" sz="2800" b="0" i="1" u="none" strike="noStrike" kern="1200" cap="none" spc="0" normalizeH="0" baseline="0" noProof="0" dirty="0">
                <a:ln>
                  <a:noFill/>
                </a:ln>
                <a:solidFill>
                  <a:prstClr val="black"/>
                </a:solidFill>
                <a:effectLst/>
                <a:uLnTx/>
                <a:uFillTx/>
                <a:cs typeface="+mn-cs"/>
              </a:rPr>
              <a:t>privatizing</a:t>
            </a:r>
            <a:r>
              <a:rPr kumimoji="0" lang="en-US" altLang="en-US" sz="2800" b="0" i="0" u="none" strike="noStrike" kern="1200" cap="none" spc="0" normalizeH="0" baseline="0" noProof="0" dirty="0">
                <a:ln>
                  <a:noFill/>
                </a:ln>
                <a:solidFill>
                  <a:prstClr val="black"/>
                </a:solidFill>
                <a:effectLst/>
                <a:uLnTx/>
                <a:uFillTx/>
                <a:cs typeface="+mn-cs"/>
              </a:rPr>
              <a:t>), the government signs work contracts with these organizations to assist in the implementation of national policy.</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16</a:t>
            </a:fld>
            <a:endParaRPr lang="en-US" sz="900" dirty="0">
              <a:latin typeface="Sanserif"/>
            </a:endParaRPr>
          </a:p>
        </p:txBody>
      </p:sp>
    </p:spTree>
    <p:extLst>
      <p:ext uri="{BB962C8B-B14F-4D97-AF65-F5344CB8AC3E}">
        <p14:creationId xmlns:p14="http://schemas.microsoft.com/office/powerpoint/2010/main" val="215022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State, Local, and Shadow Bureaucrats </a:t>
            </a:r>
            <a:r>
              <a:rPr kumimoji="0" lang="en-US" altLang="en-US" sz="1600" b="0" i="0" u="none" strike="noStrike" kern="1200" cap="none" spc="0" normalizeH="0" baseline="0" noProof="0" dirty="0">
                <a:ln>
                  <a:noFill/>
                </a:ln>
                <a:solidFill>
                  <a:srgbClr val="C30C20"/>
                </a:solidFill>
                <a:effectLst/>
                <a:uLnTx/>
                <a:uFillTx/>
                <a:cs typeface="+mj-cs"/>
              </a:rPr>
              <a:t>2</a:t>
            </a:r>
            <a:endParaRPr lang="en-US" b="0" noProof="1"/>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Federal government expects that contracting-out will reduce the expense of government.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Even with the increased use of state, local, and shadow bureaucrats, the federal bureaucracy is neither small nor streamlined.</a:t>
            </a:r>
            <a:endParaRPr kumimoji="0" lang="en-US" altLang="en-US" sz="2800" b="0" i="0" u="none" strike="noStrike" kern="1200" cap="none" spc="0" normalizeH="0" baseline="0" noProof="0" dirty="0">
              <a:ln>
                <a:noFill/>
              </a:ln>
              <a:solidFill>
                <a:prstClr val="black"/>
              </a:solidFill>
              <a:effectLst/>
              <a:uLnTx/>
              <a:uFillTx/>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17</a:t>
            </a:fld>
            <a:endParaRPr lang="en-US" sz="900" dirty="0">
              <a:latin typeface="Sanserif"/>
            </a:endParaRPr>
          </a:p>
        </p:txBody>
      </p:sp>
    </p:spTree>
    <p:extLst>
      <p:ext uri="{BB962C8B-B14F-4D97-AF65-F5344CB8AC3E}">
        <p14:creationId xmlns:p14="http://schemas.microsoft.com/office/powerpoint/2010/main" val="275115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81735" y="5227984"/>
            <a:ext cx="5304865" cy="563216"/>
          </a:xfrm>
        </p:spPr>
        <p:txBody>
          <a:bodyPr>
            <a:noAutofit/>
          </a:bodyPr>
          <a:lstStyle/>
          <a:p>
            <a:r>
              <a:rPr kumimoji="0" lang="en-US" sz="2400" b="1" i="0" u="none" strike="noStrike" kern="1200" cap="none" spc="0" normalizeH="0" baseline="0" noProof="0" dirty="0">
                <a:ln>
                  <a:noFill/>
                </a:ln>
                <a:solidFill>
                  <a:srgbClr val="C30C20"/>
                </a:solidFill>
                <a:effectLst/>
                <a:uLnTx/>
                <a:uFillTx/>
                <a:cs typeface="+mj-cs"/>
              </a:rPr>
              <a:t>Figure 14.3 </a:t>
            </a:r>
            <a:r>
              <a:rPr kumimoji="0" lang="en-US" sz="2400" b="1" i="0" u="none" strike="noStrike" kern="1200" cap="none" spc="0" normalizeH="0" baseline="0" noProof="0" dirty="0">
                <a:ln>
                  <a:noFill/>
                </a:ln>
                <a:solidFill>
                  <a:prstClr val="black"/>
                </a:solidFill>
                <a:effectLst/>
                <a:uLnTx/>
                <a:uFillTx/>
                <a:cs typeface="+mj-cs"/>
              </a:rPr>
              <a:t>Growth in Civilian Workforce</a:t>
            </a:r>
            <a:endParaRPr lang="en-US" sz="2400" b="0" noProof="1"/>
          </a:p>
        </p:txBody>
      </p:sp>
      <p:pic>
        <p:nvPicPr>
          <p:cNvPr id="9" name="Picture 2" descr="Number of federal employees grew from 1.1 million in 1940 to a maximum of 3.1 million in 1990, shrinking to 2.8 million, refer to long description.">
            <a:extLst>
              <a:ext uri="{FF2B5EF4-FFF2-40B4-BE49-F238E27FC236}">
                <a16:creationId xmlns:a16="http://schemas.microsoft.com/office/drawing/2014/main" id="{2369480F-D9F3-4393-9F6F-FE7BA3D4B52A}"/>
              </a:ext>
            </a:extLst>
          </p:cNvPr>
          <p:cNvPicPr>
            <a:picLocks noGrp="1" noChangeAspect="1"/>
          </p:cNvPicPr>
          <p:nvPr>
            <p:ph sz="quarter" idx="20"/>
          </p:nvPr>
        </p:nvPicPr>
        <p:blipFill rotWithShape="1">
          <a:blip r:embed="rId2" cstate="print">
            <a:extLst>
              <a:ext uri="{28A0092B-C50C-407E-A947-70E740481C1C}">
                <a14:useLocalDpi xmlns:a14="http://schemas.microsoft.com/office/drawing/2010/main" val="0"/>
              </a:ext>
            </a:extLst>
          </a:blip>
          <a:stretch/>
        </p:blipFill>
        <p:spPr>
          <a:xfrm>
            <a:off x="342900" y="457200"/>
            <a:ext cx="8458200" cy="3429001"/>
          </a:xfrm>
        </p:spPr>
      </p:pic>
      <p:sp>
        <p:nvSpPr>
          <p:cNvPr id="7" name="Text Placeholder 3"/>
          <p:cNvSpPr>
            <a:spLocks noGrp="1"/>
          </p:cNvSpPr>
          <p:nvPr>
            <p:ph sz="quarter" idx="11"/>
          </p:nvPr>
        </p:nvSpPr>
        <p:spPr/>
        <p:txBody>
          <a:bodyPr/>
          <a:lstStyle/>
          <a:p>
            <a:r>
              <a:rPr lang="en-US" sz="800" noProof="0" dirty="0">
                <a:hlinkClick r:id="rId3" action="ppaction://hlinksldjump"/>
              </a:rPr>
              <a:t>Access the text alternative to slide image</a:t>
            </a:r>
            <a:endParaRPr lang="en-US" sz="800" noProof="0" dirty="0"/>
          </a:p>
        </p:txBody>
      </p:sp>
      <p:sp>
        <p:nvSpPr>
          <p:cNvPr id="4" name="Text Placeholder 4">
            <a:extLst>
              <a:ext uri="{FF2B5EF4-FFF2-40B4-BE49-F238E27FC236}">
                <a16:creationId xmlns:a16="http://schemas.microsoft.com/office/drawing/2014/main" id="{B530500A-BA79-4EEB-822A-4D7E5781879B}"/>
              </a:ext>
            </a:extLst>
          </p:cNvPr>
          <p:cNvSpPr>
            <a:spLocks noGrp="1"/>
          </p:cNvSpPr>
          <p:nvPr>
            <p:ph type="body" sz="quarter" idx="4294967295"/>
          </p:nvPr>
        </p:nvSpPr>
        <p:spPr>
          <a:xfrm rot="16200000">
            <a:off x="5891349" y="3415144"/>
            <a:ext cx="5674945" cy="677961"/>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cs typeface="+mn-cs"/>
              </a:rPr>
              <a:t>SOURCES</a:t>
            </a:r>
            <a:r>
              <a:rPr kumimoji="0" lang="en-US" sz="800" b="0" i="0" u="none" strike="noStrike" kern="1200" cap="none" spc="0" normalizeH="0" baseline="0" noProof="0" dirty="0">
                <a:ln>
                  <a:noFill/>
                </a:ln>
                <a:solidFill>
                  <a:schemeClr val="tx1"/>
                </a:solidFill>
                <a:effectLst/>
                <a:uLnTx/>
                <a:uFillTx/>
                <a:cs typeface="+mn-cs"/>
              </a:rPr>
              <a:t>: U.S. Census Bureau. Statistical Abstracts of the United States. 1955, Table 476; 1968, Table 567; 1978, Table 504; 1990, Table 487; 2012, Table 461. 2016 data source: U.S. Bureau of Labor Statistics, Employment Projections program, Table 2.1 Employment by major industry sector, 2006, 2016, and projected 2026; .U.S. Bureau of Labor Statistics, Employment Projections program, Table 2.1 Employment by major industry sector, 2008, 2018, and projected 2028.</a:t>
            </a:r>
          </a:p>
        </p:txBody>
      </p:sp>
      <p:sp>
        <p:nvSpPr>
          <p:cNvPr id="10" name="Slide Number Placeholder 5"/>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151E55-6873-49E2-B8D5-2F265E6F1973}" type="slidenum">
              <a:rPr kumimoji="0" lang="en-US" sz="900" b="0" i="0" u="none" strike="noStrike" kern="1200" cap="none" spc="0" normalizeH="0" baseline="0" noProof="0" smtClean="0">
                <a:ln>
                  <a:noFill/>
                </a:ln>
                <a:solidFill>
                  <a:srgbClr val="000000"/>
                </a:solidFill>
                <a:effectLst/>
                <a:uLnTx/>
                <a:uFillTx/>
                <a:latin typeface="Sanserif"/>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900" b="0" i="0" u="none" strike="noStrike" kern="1200" cap="none" spc="0" normalizeH="0" baseline="0" noProof="0" dirty="0">
              <a:ln>
                <a:noFill/>
              </a:ln>
              <a:solidFill>
                <a:srgbClr val="000000"/>
              </a:solidFill>
              <a:effectLst/>
              <a:uLnTx/>
              <a:uFillTx/>
              <a:latin typeface="Sanserif"/>
            </a:endParaRPr>
          </a:p>
        </p:txBody>
      </p:sp>
    </p:spTree>
    <p:extLst>
      <p:ext uri="{BB962C8B-B14F-4D97-AF65-F5344CB8AC3E}">
        <p14:creationId xmlns:p14="http://schemas.microsoft.com/office/powerpoint/2010/main" val="121193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05000" y="5410200"/>
            <a:ext cx="5524500" cy="563216"/>
          </a:xfrm>
        </p:spPr>
        <p:txBody>
          <a:bodyPr>
            <a:noAutofit/>
          </a:bodyPr>
          <a:lstStyle/>
          <a:p>
            <a:r>
              <a:rPr kumimoji="0" lang="en-US" sz="2400" b="1" i="0" u="none" strike="noStrike" kern="1200" cap="none" spc="0" normalizeH="0" baseline="0" noProof="0" dirty="0">
                <a:ln>
                  <a:noFill/>
                </a:ln>
                <a:solidFill>
                  <a:srgbClr val="C30C20"/>
                </a:solidFill>
                <a:effectLst/>
                <a:uLnTx/>
                <a:uFillTx/>
                <a:cs typeface="+mj-cs"/>
              </a:rPr>
              <a:t>Figure 14.4 </a:t>
            </a:r>
            <a:r>
              <a:rPr kumimoji="0" lang="en-US" sz="2400" b="1" i="0" u="none" strike="noStrike" kern="1200" cap="none" spc="0" normalizeH="0" baseline="0" noProof="0" dirty="0">
                <a:ln>
                  <a:noFill/>
                </a:ln>
                <a:solidFill>
                  <a:prstClr val="black"/>
                </a:solidFill>
                <a:effectLst/>
                <a:uLnTx/>
                <a:uFillTx/>
                <a:cs typeface="+mj-cs"/>
              </a:rPr>
              <a:t>Trends in Federal Expenditures</a:t>
            </a:r>
            <a:endParaRPr lang="en-US" sz="2400" b="0" noProof="1"/>
          </a:p>
        </p:txBody>
      </p:sp>
      <p:pic>
        <p:nvPicPr>
          <p:cNvPr id="11" name="Picture 2" descr="Bar graph shows the trends in federal expenditures from 1942 to 2016, please refer to long description.">
            <a:extLst>
              <a:ext uri="{FF2B5EF4-FFF2-40B4-BE49-F238E27FC236}">
                <a16:creationId xmlns:a16="http://schemas.microsoft.com/office/drawing/2014/main" id="{ABAF05E8-DAF6-41F0-A43B-45A2843D6894}"/>
              </a:ext>
            </a:extLst>
          </p:cNvPr>
          <p:cNvPicPr>
            <a:picLocks noGrp="1" noChangeAspect="1"/>
          </p:cNvPicPr>
          <p:nvPr>
            <p:ph sz="quarter" idx="20"/>
          </p:nvPr>
        </p:nvPicPr>
        <p:blipFill rotWithShape="1">
          <a:blip r:embed="rId2" cstate="print">
            <a:extLst>
              <a:ext uri="{28A0092B-C50C-407E-A947-70E740481C1C}">
                <a14:useLocalDpi xmlns:a14="http://schemas.microsoft.com/office/drawing/2010/main" val="0"/>
              </a:ext>
            </a:extLst>
          </a:blip>
          <a:srcRect l="-836" r="-836"/>
          <a:stretch/>
        </p:blipFill>
        <p:spPr>
          <a:xfrm>
            <a:off x="1044790" y="457200"/>
            <a:ext cx="7032410" cy="4724400"/>
          </a:xfrm>
        </p:spPr>
      </p:pic>
      <p:sp>
        <p:nvSpPr>
          <p:cNvPr id="7" name="Text Placeholder 3"/>
          <p:cNvSpPr>
            <a:spLocks noGrp="1"/>
          </p:cNvSpPr>
          <p:nvPr>
            <p:ph sz="quarter" idx="11"/>
          </p:nvPr>
        </p:nvSpPr>
        <p:spPr/>
        <p:txBody>
          <a:bodyPr/>
          <a:lstStyle/>
          <a:p>
            <a:r>
              <a:rPr lang="en-US" sz="800" noProof="0" dirty="0">
                <a:hlinkClick r:id="rId3" action="ppaction://hlinksldjump"/>
              </a:rPr>
              <a:t>Access the text alternative to slide image</a:t>
            </a:r>
            <a:endParaRPr lang="en-US" sz="800" noProof="0" dirty="0"/>
          </a:p>
        </p:txBody>
      </p:sp>
      <p:sp>
        <p:nvSpPr>
          <p:cNvPr id="4" name="Text Placeholder 4">
            <a:extLst>
              <a:ext uri="{FF2B5EF4-FFF2-40B4-BE49-F238E27FC236}">
                <a16:creationId xmlns:a16="http://schemas.microsoft.com/office/drawing/2014/main" id="{B530500A-BA79-4EEB-822A-4D7E5781879B}"/>
              </a:ext>
            </a:extLst>
          </p:cNvPr>
          <p:cNvSpPr>
            <a:spLocks noGrp="1"/>
          </p:cNvSpPr>
          <p:nvPr>
            <p:ph type="body" sz="quarter" idx="4294967295"/>
          </p:nvPr>
        </p:nvSpPr>
        <p:spPr>
          <a:xfrm rot="16200000">
            <a:off x="5787812" y="3505604"/>
            <a:ext cx="5677200" cy="494792"/>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Office of Management and Budget. Historical Tables, “Table 1.3—Summary of Receipts, Outlays, and Surpluses or Deficits in Current Dollars, Constant (FY 2012) Dollars, and as Percentages of GDP: 1940–202.”</a:t>
            </a:r>
            <a:endParaRPr kumimoji="0" lang="en-US" sz="800" b="0" i="0" u="none" strike="noStrike" kern="1200" cap="none" spc="0" normalizeH="0" baseline="0" noProof="0" dirty="0">
              <a:ln>
                <a:noFill/>
              </a:ln>
              <a:solidFill>
                <a:schemeClr val="tx1"/>
              </a:solidFill>
              <a:effectLst/>
              <a:uLnTx/>
              <a:uFillTx/>
              <a:latin typeface="Sanserif"/>
              <a:cs typeface="+mn-cs"/>
            </a:endParaRPr>
          </a:p>
        </p:txBody>
      </p:sp>
      <p:sp>
        <p:nvSpPr>
          <p:cNvPr id="8" name="Slide Number Placeholder 5">
            <a:extLst>
              <a:ext uri="{FF2B5EF4-FFF2-40B4-BE49-F238E27FC236}">
                <a16:creationId xmlns:a16="http://schemas.microsoft.com/office/drawing/2014/main" id="{DF55E271-C506-4A58-BD1D-7F2091ADA6CB}"/>
              </a:ext>
            </a:extLst>
          </p:cNvPr>
          <p:cNvSpPr>
            <a:spLocks noGrp="1"/>
          </p:cNvSpPr>
          <p:nvPr>
            <p:ph type="sldNum" sz="quarter" idx="10"/>
          </p:nvPr>
        </p:nvSpPr>
        <p:spPr>
          <a:xfrm>
            <a:off x="8626412" y="6673531"/>
            <a:ext cx="355840" cy="161396"/>
          </a:xfrm>
        </p:spPr>
        <p:txBody>
          <a:bodyPr/>
          <a:lstStyle/>
          <a:p>
            <a:fld id="{68151E55-6873-49E2-B8D5-2F265E6F1973}" type="slidenum">
              <a:rPr lang="en-US" sz="900" smtClean="0">
                <a:latin typeface="Sanserif"/>
              </a:rPr>
              <a:pPr/>
              <a:t>19</a:t>
            </a:fld>
            <a:endParaRPr lang="en-US" sz="900" dirty="0">
              <a:latin typeface="Sanserif"/>
            </a:endParaRPr>
          </a:p>
        </p:txBody>
      </p:sp>
    </p:spTree>
    <p:extLst>
      <p:ext uri="{BB962C8B-B14F-4D97-AF65-F5344CB8AC3E}">
        <p14:creationId xmlns:p14="http://schemas.microsoft.com/office/powerpoint/2010/main" val="10973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Democracy and Bureaucracy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15300" cy="4800600"/>
          </a:xfrm>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cs typeface="+mn-cs"/>
              </a:rPr>
              <a:t>Bureaucrats</a:t>
            </a:r>
            <a:r>
              <a:rPr kumimoji="0" lang="en-US" altLang="en-US" sz="2800" b="0" i="0" u="none" strike="noStrike" kern="1200" cap="none" spc="0" normalizeH="0" baseline="0" noProof="0" dirty="0">
                <a:ln>
                  <a:noFill/>
                </a:ln>
                <a:solidFill>
                  <a:prstClr val="black"/>
                </a:solidFill>
                <a:effectLst/>
                <a:uLnTx/>
                <a:uFillTx/>
                <a:cs typeface="+mn-cs"/>
              </a:rPr>
              <a:t>: people employed in a government executive branch unit to implement public policy; public administrators; public servants.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cs typeface="+mn-cs"/>
              </a:rPr>
              <a:t>Bureaucracy</a:t>
            </a:r>
            <a:r>
              <a:rPr kumimoji="0" lang="en-US" altLang="en-US" sz="2800" b="0" i="0" u="none" strike="noStrike" kern="1200" cap="none" spc="0" normalizeH="0" baseline="0" noProof="0" dirty="0">
                <a:ln>
                  <a:noFill/>
                </a:ln>
                <a:solidFill>
                  <a:prstClr val="black"/>
                </a:solidFill>
                <a:effectLst/>
                <a:uLnTx/>
                <a:uFillTx/>
                <a:cs typeface="+mn-cs"/>
              </a:rPr>
              <a:t>: the collection of all national executive branch organizations.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Unlike private, for-profit organizations, the bottom-line goal for government and the government bureaucracy is citizen satisfaction.</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a:t>
            </a:fld>
            <a:endParaRPr lang="en-US" sz="900" dirty="0">
              <a:latin typeface="Sanserif"/>
            </a:endParaRPr>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14500" y="198784"/>
            <a:ext cx="57531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The Evolution of the Federal Bureaucracy</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Today, with the U.S. population of 330 million, hundreds of federal executive branch units implement volumes of national policies.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Employ close to 3 million civilian employees and 1.3 million active duty military personnel.</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Five categories of executive branch organizations:</a:t>
            </a:r>
          </a:p>
          <a:p>
            <a:pPr marL="0" marR="0" lvl="1"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(1) Departments.</a:t>
            </a:r>
          </a:p>
          <a:p>
            <a:pPr marL="0" marR="0" lvl="1"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(2) Independent administrative agencies.</a:t>
            </a:r>
          </a:p>
          <a:p>
            <a:pPr marL="0" marR="0" lvl="1"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(3) Independent regulatory commissions.</a:t>
            </a:r>
          </a:p>
          <a:p>
            <a:pPr marL="0" marR="0" lvl="1"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(4) Government corporations.</a:t>
            </a:r>
          </a:p>
          <a:p>
            <a:pPr marL="0" marR="0" lvl="1"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(5) Agencies in the Executive Office of the President.</a:t>
            </a:r>
            <a:endParaRPr kumimoji="0" lang="en-US" altLang="en-US" sz="2400" b="0" i="0" u="none" strike="noStrike" kern="1200" cap="none" spc="0" normalizeH="0" baseline="0" noProof="0" dirty="0">
              <a:ln>
                <a:noFill/>
              </a:ln>
              <a:solidFill>
                <a:prstClr val="black"/>
              </a:solidFill>
              <a:effectLst/>
              <a:uLnTx/>
              <a:uFillTx/>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20</a:t>
            </a:fld>
            <a:endParaRPr lang="en-US" sz="900" dirty="0">
              <a:latin typeface="Sanserif"/>
            </a:endParaRPr>
          </a:p>
        </p:txBody>
      </p:sp>
    </p:spTree>
    <p:extLst>
      <p:ext uri="{BB962C8B-B14F-4D97-AF65-F5344CB8AC3E}">
        <p14:creationId xmlns:p14="http://schemas.microsoft.com/office/powerpoint/2010/main" val="407247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Departments</a:t>
            </a:r>
            <a:endParaRPr lang="en-US" b="0" noProof="1"/>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Department of Homeland Security, established in 2002, is the newest of 15 federal </a:t>
            </a:r>
            <a:r>
              <a:rPr kumimoji="0" lang="en-US" altLang="en-US" sz="2800" b="1" i="0" u="none" strike="noStrike" kern="1200" cap="none" spc="0" normalizeH="0" baseline="0" noProof="0" dirty="0">
                <a:ln>
                  <a:noFill/>
                </a:ln>
                <a:solidFill>
                  <a:prstClr val="black"/>
                </a:solidFill>
                <a:effectLst/>
                <a:uLnTx/>
                <a:uFillTx/>
                <a:cs typeface="+mn-cs"/>
              </a:rPr>
              <a:t>departments</a:t>
            </a:r>
            <a:r>
              <a:rPr kumimoji="0" lang="en-US" altLang="en-US" sz="2800" b="0" i="0" u="none" strike="noStrike" kern="1200" cap="none" spc="0" normalizeH="0" baseline="0" noProof="0" dirty="0">
                <a:ln>
                  <a:noFill/>
                </a:ln>
                <a:solidFill>
                  <a:prstClr val="black"/>
                </a:solidFill>
                <a:effectLst/>
                <a:uLnTx/>
                <a:uFillTx/>
                <a:cs typeface="+mn-cs"/>
              </a:rPr>
              <a:t>, each responsible for one broadly defined policy area.</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President holds the 15 departments accountable through the appointment of a head official.</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1" u="none" strike="noStrike" kern="1200" cap="none" spc="0" normalizeH="0" baseline="0" noProof="0" dirty="0">
                <a:ln>
                  <a:noFill/>
                </a:ln>
                <a:solidFill>
                  <a:prstClr val="black"/>
                </a:solidFill>
                <a:effectLst/>
                <a:uLnTx/>
                <a:uFillTx/>
                <a:cs typeface="+mn-cs"/>
              </a:rPr>
              <a:t>Secretary</a:t>
            </a:r>
            <a:r>
              <a:rPr kumimoji="0" lang="en-US" altLang="en-US" sz="2800" b="0" i="0" u="none" strike="noStrike" kern="1200" cap="none" spc="0" normalizeH="0" baseline="0" noProof="0" dirty="0">
                <a:ln>
                  <a:noFill/>
                </a:ln>
                <a:solidFill>
                  <a:prstClr val="black"/>
                </a:solidFill>
                <a:effectLst/>
                <a:uLnTx/>
                <a:uFillTx/>
                <a:cs typeface="+mn-cs"/>
              </a:rPr>
              <a:t> is the title of this top political appointee in all departments except the Department of Justice, where the head is the attorney general.</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62115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586655C-1778-4DBC-A96E-C8A4D5A44ACB}"/>
              </a:ext>
            </a:extLst>
          </p:cNvPr>
          <p:cNvSpPr>
            <a:spLocks noGrp="1"/>
          </p:cNvSpPr>
          <p:nvPr>
            <p:ph type="title"/>
          </p:nvPr>
        </p:nvSpPr>
        <p:spPr>
          <a:xfrm>
            <a:off x="355218" y="14605"/>
            <a:ext cx="8460000" cy="823595"/>
          </a:xfrm>
        </p:spPr>
        <p:txBody>
          <a:bodyPr/>
          <a:lstStyle/>
          <a:p>
            <a:r>
              <a:rPr kumimoji="0" lang="en-US" sz="2400" b="1" i="0" u="none" strike="noStrike" kern="1200" cap="none" spc="0" normalizeH="0" baseline="0" noProof="0" dirty="0">
                <a:ln>
                  <a:noFill/>
                </a:ln>
                <a:solidFill>
                  <a:srgbClr val="C30C20"/>
                </a:solidFill>
                <a:effectLst/>
                <a:uLnTx/>
                <a:uFillTx/>
                <a:latin typeface="Calibri"/>
                <a:ea typeface="+mj-ea"/>
                <a:cs typeface="+mj-cs"/>
              </a:rPr>
              <a:t>Table 14.3 </a:t>
            </a:r>
            <a:r>
              <a:rPr kumimoji="0" lang="en-US" sz="2400" b="1" i="0" u="none" strike="noStrike" kern="1200" cap="none" spc="0" normalizeH="0" baseline="0" noProof="0" dirty="0">
                <a:ln>
                  <a:noFill/>
                </a:ln>
                <a:solidFill>
                  <a:prstClr val="black"/>
                </a:solidFill>
                <a:effectLst/>
                <a:uLnTx/>
                <a:uFillTx/>
                <a:latin typeface="Calibri"/>
                <a:ea typeface="+mj-ea"/>
                <a:cs typeface="+mj-cs"/>
              </a:rPr>
              <a:t>Establishment of Cabinet Departments</a:t>
            </a:r>
            <a:endParaRPr lang="en-IN" dirty="0"/>
          </a:p>
        </p:txBody>
      </p:sp>
      <p:sp>
        <p:nvSpPr>
          <p:cNvPr id="9" name="Content Placeholder 2" hidden="1">
            <a:extLst>
              <a:ext uri="{FF2B5EF4-FFF2-40B4-BE49-F238E27FC236}">
                <a16:creationId xmlns:a16="http://schemas.microsoft.com/office/drawing/2014/main" id="{273B3945-2499-475C-A5A6-95BF0C0D334D}"/>
              </a:ext>
            </a:extLst>
          </p:cNvPr>
          <p:cNvSpPr>
            <a:spLocks noGrp="1"/>
          </p:cNvSpPr>
          <p:nvPr>
            <p:ph sz="quarter" idx="11"/>
          </p:nvPr>
        </p:nvSpPr>
        <p:spPr>
          <a:xfrm>
            <a:off x="1295400" y="2002971"/>
            <a:ext cx="6820800" cy="1447800"/>
          </a:xfrm>
        </p:spPr>
        <p:txBody>
          <a:bodyPr/>
          <a:lstStyle/>
          <a:p>
            <a:r>
              <a:rPr lang="en-US" sz="2400" dirty="0">
                <a:latin typeface="Sanserif"/>
              </a:rPr>
              <a:t>Table divided into two columns summarizes establishment of cabinet departments. The column headers are marked as: Department and year established. </a:t>
            </a:r>
            <a:endParaRPr lang="en-IN" sz="2400" dirty="0">
              <a:latin typeface="Sanserif"/>
            </a:endParaRPr>
          </a:p>
        </p:txBody>
      </p:sp>
      <p:graphicFrame>
        <p:nvGraphicFramePr>
          <p:cNvPr id="2" name="Table 3">
            <a:extLst>
              <a:ext uri="{FF2B5EF4-FFF2-40B4-BE49-F238E27FC236}">
                <a16:creationId xmlns:a16="http://schemas.microsoft.com/office/drawing/2014/main" id="{53535595-AF04-4A58-AA3B-B8D550A4ED8D}"/>
              </a:ext>
            </a:extLst>
          </p:cNvPr>
          <p:cNvGraphicFramePr>
            <a:graphicFrameLocks noGrp="1"/>
          </p:cNvGraphicFramePr>
          <p:nvPr>
            <p:extLst>
              <p:ext uri="{D42A27DB-BD31-4B8C-83A1-F6EECF244321}">
                <p14:modId xmlns:p14="http://schemas.microsoft.com/office/powerpoint/2010/main" val="2524045544"/>
              </p:ext>
            </p:extLst>
          </p:nvPr>
        </p:nvGraphicFramePr>
        <p:xfrm>
          <a:off x="838200" y="869381"/>
          <a:ext cx="7429500" cy="5698629"/>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3007396835"/>
                    </a:ext>
                  </a:extLst>
                </a:gridCol>
                <a:gridCol w="1866900">
                  <a:extLst>
                    <a:ext uri="{9D8B030D-6E8A-4147-A177-3AD203B41FA5}">
                      <a16:colId xmlns:a16="http://schemas.microsoft.com/office/drawing/2014/main" val="3216026982"/>
                    </a:ext>
                  </a:extLst>
                </a:gridCol>
              </a:tblGrid>
              <a:tr h="253894">
                <a:tc>
                  <a:txBody>
                    <a:bodyPr/>
                    <a:lstStyle/>
                    <a:p>
                      <a:pPr marL="0" marR="0">
                        <a:spcBef>
                          <a:spcPts val="0"/>
                        </a:spcBef>
                        <a:spcAft>
                          <a:spcPts val="0"/>
                        </a:spcAft>
                      </a:pPr>
                      <a:r>
                        <a:rPr lang="en-US" sz="1600" kern="1200" dirty="0">
                          <a:solidFill>
                            <a:schemeClr val="tx1"/>
                          </a:solidFill>
                          <a:latin typeface="Sanserif"/>
                          <a:ea typeface="+mn-ea"/>
                          <a:cs typeface="+mn-cs"/>
                        </a:rPr>
                        <a:t>DEPARTMENT </a:t>
                      </a:r>
                    </a:p>
                  </a:txBody>
                  <a:tcPr marL="68580" marR="68580" marT="27432" marB="27432" anchor="b">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YEAR ESTABLISHED </a:t>
                      </a:r>
                    </a:p>
                  </a:txBody>
                  <a:tcPr marL="68580" marR="68580" marT="27432" marB="27432" anchor="ct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591647306"/>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State </a:t>
                      </a:r>
                    </a:p>
                  </a:txBody>
                  <a:tcPr marL="68580" marR="68580" marT="27432" marB="27432" anchor="ctr">
                    <a:lnL w="12700" cmpd="sng">
                      <a:noFill/>
                    </a:lnL>
                    <a:lnR w="12700" cmpd="sng">
                      <a:noFill/>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1789 </a:t>
                      </a:r>
                    </a:p>
                  </a:txBody>
                  <a:tcPr marL="68580" marR="68580" marT="27432" marB="27432" anchor="ctr">
                    <a:lnL w="12700" cmpd="sng">
                      <a:noFill/>
                    </a:lnL>
                    <a:lnR w="12700" cmpd="sng">
                      <a:noFill/>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929909175"/>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Treasury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1789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495827237"/>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War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1789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4909454"/>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Army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1798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910023422"/>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Navy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1798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033540347"/>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Interior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1859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39727456"/>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Justice (Attorney General’s Office, 1789)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1870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763192877"/>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Agriculture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1889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324841784"/>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Commerce and Labor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1903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198636815"/>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Commerce (separated from Commerce and Labor)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1913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8527993"/>
                  </a:ext>
                </a:extLst>
              </a:tr>
              <a:tr h="143465">
                <a:tc>
                  <a:txBody>
                    <a:bodyPr/>
                    <a:lstStyle/>
                    <a:p>
                      <a:pPr marL="0" marR="0">
                        <a:spcBef>
                          <a:spcPts val="300"/>
                        </a:spcBef>
                        <a:spcAft>
                          <a:spcPts val="0"/>
                        </a:spcAft>
                      </a:pPr>
                      <a:r>
                        <a:rPr lang="en-US" sz="1400" kern="1200" dirty="0">
                          <a:solidFill>
                            <a:schemeClr val="dk1"/>
                          </a:solidFill>
                          <a:latin typeface="Sanserif"/>
                          <a:ea typeface="+mn-ea"/>
                          <a:cs typeface="+mn-cs"/>
                        </a:rPr>
                        <a:t>Labor (separated from Commerce and Labor)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1913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857305236"/>
                  </a:ext>
                </a:extLst>
              </a:tr>
              <a:tr h="280039">
                <a:tc>
                  <a:txBody>
                    <a:bodyPr/>
                    <a:lstStyle/>
                    <a:p>
                      <a:pPr marL="0" marR="0">
                        <a:spcBef>
                          <a:spcPts val="300"/>
                        </a:spcBef>
                        <a:spcAft>
                          <a:spcPts val="0"/>
                        </a:spcAft>
                      </a:pPr>
                      <a:r>
                        <a:rPr lang="en-US" sz="1400" kern="1200" dirty="0">
                          <a:solidFill>
                            <a:schemeClr val="dk1"/>
                          </a:solidFill>
                          <a:latin typeface="Sanserif"/>
                          <a:ea typeface="+mn-ea"/>
                          <a:cs typeface="+mn-cs"/>
                        </a:rPr>
                        <a:t>Defense (pulled War, Army, and Navy into one department)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1947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092874711"/>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Health, Education, and Welfare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1953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533200994"/>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Housing and Urban Development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1965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26442064"/>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Transportation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1966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242659399"/>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Energy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1977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48107361"/>
                  </a:ext>
                </a:extLst>
              </a:tr>
              <a:tr h="280039">
                <a:tc>
                  <a:txBody>
                    <a:bodyPr/>
                    <a:lstStyle/>
                    <a:p>
                      <a:pPr marL="0" marR="0">
                        <a:spcBef>
                          <a:spcPts val="300"/>
                        </a:spcBef>
                        <a:spcAft>
                          <a:spcPts val="0"/>
                        </a:spcAft>
                      </a:pPr>
                      <a:r>
                        <a:rPr lang="en-US" sz="1400" kern="1200" dirty="0">
                          <a:solidFill>
                            <a:schemeClr val="dk1"/>
                          </a:solidFill>
                          <a:latin typeface="Sanserif"/>
                          <a:ea typeface="+mn-ea"/>
                          <a:cs typeface="+mn-cs"/>
                        </a:rPr>
                        <a:t>Health &amp; Human Services (separated from Health, Education, and Welfare)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1979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604189886"/>
                  </a:ext>
                </a:extLst>
              </a:tr>
              <a:tr h="280039">
                <a:tc>
                  <a:txBody>
                    <a:bodyPr/>
                    <a:lstStyle/>
                    <a:p>
                      <a:pPr marL="0" marR="0">
                        <a:spcBef>
                          <a:spcPts val="300"/>
                        </a:spcBef>
                        <a:spcAft>
                          <a:spcPts val="0"/>
                        </a:spcAft>
                      </a:pPr>
                      <a:r>
                        <a:rPr lang="en-US" sz="1400" kern="1200" dirty="0">
                          <a:solidFill>
                            <a:schemeClr val="dk1"/>
                          </a:solidFill>
                          <a:latin typeface="Sanserif"/>
                          <a:ea typeface="+mn-ea"/>
                          <a:cs typeface="+mn-cs"/>
                        </a:rPr>
                        <a:t>Education (separated from Health, Education, and Welfare)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1979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38989346"/>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Veteran’s Affairs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1988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347270403"/>
                  </a:ext>
                </a:extLst>
              </a:tr>
              <a:tr h="253894">
                <a:tc>
                  <a:txBody>
                    <a:bodyPr/>
                    <a:lstStyle/>
                    <a:p>
                      <a:pPr marL="0" marR="0">
                        <a:spcBef>
                          <a:spcPts val="300"/>
                        </a:spcBef>
                        <a:spcAft>
                          <a:spcPts val="0"/>
                        </a:spcAft>
                      </a:pPr>
                      <a:r>
                        <a:rPr lang="en-US" sz="1400" kern="1200" dirty="0">
                          <a:solidFill>
                            <a:schemeClr val="dk1"/>
                          </a:solidFill>
                          <a:latin typeface="Sanserif"/>
                          <a:ea typeface="+mn-ea"/>
                          <a:cs typeface="+mn-cs"/>
                        </a:rPr>
                        <a:t>Homeland Security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2002 </a:t>
                      </a:r>
                    </a:p>
                  </a:txBody>
                  <a:tcPr marL="68580" marR="68580" marT="27432" marB="27432"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654478463"/>
                  </a:ext>
                </a:extLst>
              </a:tr>
            </a:tbl>
          </a:graphicData>
        </a:graphic>
      </p:graphicFrame>
      <p:sp>
        <p:nvSpPr>
          <p:cNvPr id="7" name="Slide Number Placeholder 4">
            <a:extLst>
              <a:ext uri="{FF2B5EF4-FFF2-40B4-BE49-F238E27FC236}">
                <a16:creationId xmlns:a16="http://schemas.microsoft.com/office/drawing/2014/main" id="{73047095-FC73-4195-A280-20B2C9DF828C}"/>
              </a:ext>
            </a:extLst>
          </p:cNvPr>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1058754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Independent Administrative Agencies</a:t>
            </a:r>
            <a:endParaRPr lang="en-US" b="0" noProof="1"/>
          </a:p>
        </p:txBody>
      </p:sp>
      <p:sp>
        <p:nvSpPr>
          <p:cNvPr id="9" name="Content Placeholder 2"/>
          <p:cNvSpPr>
            <a:spLocks noGrp="1"/>
          </p:cNvSpPr>
          <p:nvPr>
            <p:ph sz="quarter" idx="20"/>
          </p:nvPr>
        </p:nvSpPr>
        <p:spPr>
          <a:xfrm>
            <a:off x="342900" y="1524000"/>
            <a:ext cx="81915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Host of </a:t>
            </a:r>
            <a:r>
              <a:rPr kumimoji="0" lang="en-US" altLang="en-US" sz="2800" b="1" i="0" u="none" strike="noStrike" kern="1200" cap="none" spc="0" normalizeH="0" baseline="0" noProof="0" dirty="0">
                <a:ln>
                  <a:noFill/>
                </a:ln>
                <a:solidFill>
                  <a:prstClr val="black"/>
                </a:solidFill>
                <a:effectLst/>
                <a:uLnTx/>
                <a:uFillTx/>
                <a:cs typeface="+mn-cs"/>
              </a:rPr>
              <a:t>independent administrative agencies </a:t>
            </a:r>
            <a:r>
              <a:rPr kumimoji="0" lang="en-US" altLang="en-US" sz="2800" b="0" i="0" u="none" strike="noStrike" kern="1200" cap="none" spc="0" normalizeH="0" baseline="0" noProof="0" dirty="0">
                <a:ln>
                  <a:noFill/>
                </a:ln>
                <a:solidFill>
                  <a:prstClr val="black"/>
                </a:solidFill>
                <a:effectLst/>
                <a:uLnTx/>
                <a:uFillTx/>
                <a:cs typeface="+mn-cs"/>
              </a:rPr>
              <a:t>are each responsible for a more narrowly defined function of the national government.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Structurally independent administrative agencies look like cabinet departments, with a single head appointed by the president.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Agencies are “independent” because they are outside of cabinet departments.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Agencies actually have varying levels of independence.</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23</a:t>
            </a:fld>
            <a:endParaRPr lang="en-US" sz="900" dirty="0">
              <a:latin typeface="Sanserif"/>
            </a:endParaRPr>
          </a:p>
        </p:txBody>
      </p:sp>
    </p:spTree>
    <p:extLst>
      <p:ext uri="{BB962C8B-B14F-4D97-AF65-F5344CB8AC3E}">
        <p14:creationId xmlns:p14="http://schemas.microsoft.com/office/powerpoint/2010/main" val="1530327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Independent Regulatory Commissions</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cs typeface="+mn-cs"/>
              </a:rPr>
              <a:t>Independent regulatory commissions </a:t>
            </a:r>
            <a:r>
              <a:rPr kumimoji="0" lang="en-US" altLang="en-US" sz="2800" b="0" i="0" u="none" strike="noStrike" kern="1200" cap="none" spc="0" normalizeH="0" baseline="0" noProof="0" dirty="0">
                <a:ln>
                  <a:noFill/>
                </a:ln>
                <a:solidFill>
                  <a:prstClr val="black"/>
                </a:solidFill>
                <a:effectLst/>
                <a:uLnTx/>
                <a:uFillTx/>
                <a:cs typeface="+mn-cs"/>
              </a:rPr>
              <a:t>are</a:t>
            </a:r>
            <a:r>
              <a:rPr kumimoji="0" lang="en-US" altLang="en-US" sz="2800" b="1" i="0" u="none" strike="noStrike" kern="1200" cap="none" spc="0" normalizeH="0" baseline="0" noProof="0" dirty="0">
                <a:ln>
                  <a:noFill/>
                </a:ln>
                <a:solidFill>
                  <a:prstClr val="black"/>
                </a:solidFill>
                <a:effectLst/>
                <a:uLnTx/>
                <a:uFillTx/>
                <a:cs typeface="+mn-cs"/>
              </a:rPr>
              <a:t> </a:t>
            </a:r>
            <a:r>
              <a:rPr kumimoji="0" lang="en-US" altLang="en-US" sz="2800" b="0" i="0" u="none" strike="noStrike" kern="1200" cap="none" spc="0" normalizeH="0" baseline="0" noProof="0" dirty="0">
                <a:ln>
                  <a:noFill/>
                </a:ln>
                <a:solidFill>
                  <a:prstClr val="black"/>
                </a:solidFill>
                <a:effectLst/>
                <a:uLnTx/>
                <a:uFillTx/>
                <a:cs typeface="+mn-cs"/>
              </a:rPr>
              <a:t>bureaucracies outside of the cabinet departments with the authority to: </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cs typeface="+mn-cs"/>
              </a:rPr>
              <a:t>Develop standards of behavior for specific industries and businesses,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cs typeface="+mn-cs"/>
              </a:rPr>
              <a:t>Monitor compliance with these standards, and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cs typeface="+mn-cs"/>
              </a:rPr>
              <a:t>Impose sanctions on those it finds guilty of violating the standards.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Their unique structure allows them to act independently of the president’s preferences.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24</a:t>
            </a:fld>
            <a:endParaRPr lang="en-US" sz="900" dirty="0">
              <a:latin typeface="Sanserif"/>
            </a:endParaRPr>
          </a:p>
        </p:txBody>
      </p:sp>
    </p:spTree>
    <p:extLst>
      <p:ext uri="{BB962C8B-B14F-4D97-AF65-F5344CB8AC3E}">
        <p14:creationId xmlns:p14="http://schemas.microsoft.com/office/powerpoint/2010/main" val="3429032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Government Corporations</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Like private businesses, </a:t>
            </a:r>
            <a:r>
              <a:rPr kumimoji="0" lang="en-US" altLang="en-US" sz="2800" b="1" i="0" u="none" strike="noStrike" kern="1200" cap="none" spc="0" normalizeH="0" baseline="0" noProof="0" dirty="0">
                <a:ln>
                  <a:noFill/>
                </a:ln>
                <a:solidFill>
                  <a:prstClr val="black"/>
                </a:solidFill>
                <a:effectLst/>
                <a:uLnTx/>
                <a:uFillTx/>
                <a:cs typeface="+mn-cs"/>
              </a:rPr>
              <a:t>government corporations </a:t>
            </a:r>
            <a:r>
              <a:rPr kumimoji="0" lang="en-US" altLang="en-US" sz="2800" b="0" i="0" u="none" strike="noStrike" kern="1200" cap="none" spc="0" normalizeH="0" baseline="0" noProof="0" dirty="0">
                <a:ln>
                  <a:noFill/>
                </a:ln>
                <a:solidFill>
                  <a:prstClr val="black"/>
                </a:solidFill>
                <a:effectLst/>
                <a:uLnTx/>
                <a:uFillTx/>
                <a:cs typeface="+mn-cs"/>
              </a:rPr>
              <a:t>sell a service or a product and compete for customers; but unlike private businesses, they are government owned.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cs typeface="+mn-cs"/>
              </a:rPr>
              <a:t>U.S. Postal Service.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Bipartisan board typically directs each government corporation.</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25</a:t>
            </a:fld>
            <a:endParaRPr lang="en-US" sz="900" dirty="0">
              <a:latin typeface="Sanserif"/>
            </a:endParaRPr>
          </a:p>
        </p:txBody>
      </p:sp>
    </p:spTree>
    <p:extLst>
      <p:ext uri="{BB962C8B-B14F-4D97-AF65-F5344CB8AC3E}">
        <p14:creationId xmlns:p14="http://schemas.microsoft.com/office/powerpoint/2010/main" val="3785512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Executive Office of the President</a:t>
            </a:r>
            <a:endParaRPr lang="en-US" b="0" noProof="1"/>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Executive Office of the President (EOP) is composed of dozens of offices and councils that assist the president in managing the complex and sprawling executive branch of the bureaucracy.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President has the authority to fire these appointees at his or her pleasure.</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26</a:t>
            </a:fld>
            <a:endParaRPr lang="en-US" sz="900" dirty="0">
              <a:latin typeface="Sanserif"/>
            </a:endParaRPr>
          </a:p>
        </p:txBody>
      </p:sp>
    </p:spTree>
    <p:extLst>
      <p:ext uri="{BB962C8B-B14F-4D97-AF65-F5344CB8AC3E}">
        <p14:creationId xmlns:p14="http://schemas.microsoft.com/office/powerpoint/2010/main" val="87061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The Work of Bureaucrats</a:t>
            </a:r>
            <a:endParaRPr lang="en-US" b="0" noProof="1"/>
          </a:p>
        </p:txBody>
      </p:sp>
      <p:sp>
        <p:nvSpPr>
          <p:cNvPr id="9" name="Content Placeholder 2"/>
          <p:cNvSpPr>
            <a:spLocks noGrp="1"/>
          </p:cNvSpPr>
          <p:nvPr>
            <p:ph sz="quarter" idx="20"/>
          </p:nvPr>
        </p:nvSpPr>
        <p:spPr>
          <a:xfrm>
            <a:off x="342900" y="1524000"/>
            <a:ext cx="7886700" cy="5029200"/>
          </a:xfrm>
        </p:spPr>
        <p:txBody>
          <a:bodyPr rIns="0">
            <a:normAutofit lnSpcReduction="10000"/>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Bureaucrats play an active, vital role in all six stages of the public policy cycle.</a:t>
            </a:r>
          </a:p>
          <a:p>
            <a:pPr marL="0" marR="0" lvl="1"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(1) Agenda setting.</a:t>
            </a:r>
          </a:p>
          <a:p>
            <a:pPr marL="0" marR="0" lvl="1"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(2) Policy formulation.</a:t>
            </a:r>
          </a:p>
          <a:p>
            <a:pPr marL="0" marR="0" lvl="1"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(3) Policy approval.</a:t>
            </a:r>
          </a:p>
          <a:p>
            <a:pPr marL="0" marR="0" lvl="1"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(4) Appropriation approval.</a:t>
            </a:r>
          </a:p>
          <a:p>
            <a:pPr marL="0" marR="0" lvl="1"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(5) Policy implementation.</a:t>
            </a:r>
          </a:p>
          <a:p>
            <a:pPr marL="0" marR="0" lvl="1"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cs typeface="+mn-cs"/>
              </a:rPr>
              <a:t>(6) Policy evaluation.</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Reality of public policy processes does not allow for a clean separation between those who “do politics” and those who administer policy.</a:t>
            </a:r>
            <a:endParaRPr kumimoji="0" lang="en-US" altLang="en-US" sz="2800" b="0" i="0" u="none" strike="noStrike" kern="1200" cap="none" spc="0" normalizeH="0" baseline="0" noProof="0" dirty="0">
              <a:ln>
                <a:noFill/>
              </a:ln>
              <a:solidFill>
                <a:prstClr val="black"/>
              </a:solidFill>
              <a:effectLst/>
              <a:uLnTx/>
              <a:uFillTx/>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27</a:t>
            </a:fld>
            <a:endParaRPr lang="en-US" sz="900" dirty="0">
              <a:latin typeface="Sanserif"/>
            </a:endParaRPr>
          </a:p>
        </p:txBody>
      </p:sp>
    </p:spTree>
    <p:extLst>
      <p:ext uri="{BB962C8B-B14F-4D97-AF65-F5344CB8AC3E}">
        <p14:creationId xmlns:p14="http://schemas.microsoft.com/office/powerpoint/2010/main" val="274667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0EED-F472-42D6-9909-F091076E4E7C}"/>
              </a:ext>
            </a:extLst>
          </p:cNvPr>
          <p:cNvSpPr>
            <a:spLocks noGrp="1"/>
          </p:cNvSpPr>
          <p:nvPr>
            <p:ph type="title"/>
          </p:nvPr>
        </p:nvSpPr>
        <p:spPr>
          <a:xfrm>
            <a:off x="212788" y="4747776"/>
            <a:ext cx="5502212" cy="45720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14.5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Stages of the Policy Process:</a:t>
            </a:r>
            <a:endParaRPr lang="en-IN" sz="2400" dirty="0"/>
          </a:p>
        </p:txBody>
      </p:sp>
      <p:sp>
        <p:nvSpPr>
          <p:cNvPr id="3" name="Content Placeholder 2">
            <a:extLst>
              <a:ext uri="{FF2B5EF4-FFF2-40B4-BE49-F238E27FC236}">
                <a16:creationId xmlns:a16="http://schemas.microsoft.com/office/drawing/2014/main" id="{90E25D78-796D-43DB-ABC9-D270C3CFAD79}"/>
              </a:ext>
            </a:extLst>
          </p:cNvPr>
          <p:cNvSpPr>
            <a:spLocks noGrp="1"/>
          </p:cNvSpPr>
          <p:nvPr>
            <p:ph sz="quarter" idx="11"/>
          </p:nvPr>
        </p:nvSpPr>
        <p:spPr>
          <a:xfrm>
            <a:off x="342000" y="266400"/>
            <a:ext cx="4839600" cy="3391200"/>
          </a:xfrm>
        </p:spPr>
        <p:txBody>
          <a:bodyPr/>
          <a:lstStyle/>
          <a:p>
            <a:pPr marL="0" marR="0" lvl="0" indent="0" algn="l" defTabSz="457200" rtl="0" eaLnBrk="1" fontAlgn="auto" latinLnBrk="0" hangingPunct="1">
              <a:lnSpc>
                <a:spcPct val="95000"/>
              </a:lnSpc>
              <a:spcBef>
                <a:spcPts val="400"/>
              </a:spcBef>
              <a:spcAft>
                <a:spcPts val="0"/>
              </a:spcAft>
              <a:buClrTx/>
              <a:buSzTx/>
              <a:buFont typeface="Arial"/>
              <a:buNone/>
              <a:tabLst/>
              <a:defRPr/>
            </a:pPr>
            <a:r>
              <a:rPr kumimoji="0" lang="en-US" sz="1300" b="1"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Stage 1 Agenda Setting: </a:t>
            </a:r>
            <a:r>
              <a:rPr kumimoji="0" lang="en-US" sz="1300" b="0"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President Theodore Roosevelt (1901-1909) was the first president to place a form of universal health care on his policy agenda.</a:t>
            </a:r>
          </a:p>
          <a:p>
            <a:pPr marL="0" marR="0" lvl="0" indent="0" algn="l" defTabSz="457200" rtl="0" eaLnBrk="1" fontAlgn="auto" latinLnBrk="0" hangingPunct="1">
              <a:lnSpc>
                <a:spcPct val="95000"/>
              </a:lnSpc>
              <a:spcBef>
                <a:spcPts val="400"/>
              </a:spcBef>
              <a:spcAft>
                <a:spcPts val="0"/>
              </a:spcAft>
              <a:buClrTx/>
              <a:buSzTx/>
              <a:buFont typeface="Arial"/>
              <a:buNone/>
              <a:tabLst/>
              <a:defRPr/>
            </a:pPr>
            <a:r>
              <a:rPr kumimoji="0" lang="en-US" sz="1300" b="1"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Stage 2 Policy Formulation: </a:t>
            </a:r>
            <a:r>
              <a:rPr kumimoji="0" lang="en-US" sz="1300" b="0"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Presidents Clinton (1993-2001) and Obama (2009-2017) successfully moved universal health care from their policy agendas through the policy formulation stage.</a:t>
            </a:r>
          </a:p>
          <a:p>
            <a:pPr marL="0" marR="0" lvl="0" indent="0" algn="l" defTabSz="457200" rtl="0" eaLnBrk="1" fontAlgn="auto" latinLnBrk="0" hangingPunct="1">
              <a:lnSpc>
                <a:spcPct val="95000"/>
              </a:lnSpc>
              <a:spcBef>
                <a:spcPts val="400"/>
              </a:spcBef>
              <a:spcAft>
                <a:spcPts val="0"/>
              </a:spcAft>
              <a:buClrTx/>
              <a:buSzTx/>
              <a:buFont typeface="Arial"/>
              <a:buNone/>
              <a:tabLst/>
              <a:defRPr/>
            </a:pPr>
            <a:r>
              <a:rPr kumimoji="0" lang="en-US" sz="1300" b="1"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Stage 3 Policy Approval: </a:t>
            </a:r>
            <a:r>
              <a:rPr kumimoji="0" lang="en-US" sz="1300" b="0"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In 2010, Congress approved and President Obama signed into law the Affordable Care Act (ACA).</a:t>
            </a:r>
          </a:p>
          <a:p>
            <a:pPr marL="0" marR="0" lvl="0" indent="0" algn="l" defTabSz="457200" rtl="0" eaLnBrk="1" fontAlgn="auto" latinLnBrk="0" hangingPunct="1">
              <a:lnSpc>
                <a:spcPct val="95000"/>
              </a:lnSpc>
              <a:spcBef>
                <a:spcPts val="0"/>
              </a:spcBef>
              <a:spcAft>
                <a:spcPts val="0"/>
              </a:spcAft>
              <a:buClrTx/>
              <a:buSzTx/>
              <a:buFont typeface="Arial"/>
              <a:buNone/>
              <a:tabLst/>
              <a:defRPr/>
            </a:pPr>
            <a:r>
              <a:rPr kumimoji="0" lang="en-US" sz="1300" b="1"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Stage 4 Resource Allocation: </a:t>
            </a:r>
            <a:r>
              <a:rPr kumimoji="0" lang="en-US" sz="1300" b="0"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Beginning with the fiscal year 2011 budget, Congress and the president have appropriated money to implement the ACA. During the Trump Administration, annual funding for the ACA was decreased regularly.</a:t>
            </a:r>
          </a:p>
          <a:p>
            <a:pPr marL="0" marR="0" lvl="0" indent="0" algn="l" defTabSz="457200" rtl="0" eaLnBrk="1" fontAlgn="auto" latinLnBrk="0" hangingPunct="1">
              <a:lnSpc>
                <a:spcPct val="95000"/>
              </a:lnSpc>
              <a:spcBef>
                <a:spcPts val="400"/>
              </a:spcBef>
              <a:spcAft>
                <a:spcPts val="0"/>
              </a:spcAft>
              <a:buClrTx/>
              <a:buSzTx/>
              <a:buFont typeface="Arial"/>
              <a:buNone/>
              <a:tabLst/>
              <a:defRPr/>
            </a:pPr>
            <a:r>
              <a:rPr kumimoji="0" lang="en-US" sz="1300" b="1"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Stage 5 Policy Implementation: </a:t>
            </a:r>
            <a:r>
              <a:rPr kumimoji="0" lang="en-US" sz="1300" b="0"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Then-secretary of the Department of Health and Human Services, Kathleen Sebelius, and other political appointees oversaw the development of rules, regulations, and standards for the federal bureaucracy to implement the ACA in 2011. Not until 2017 will all components of the ACA be put into effect.</a:t>
            </a:r>
          </a:p>
        </p:txBody>
      </p:sp>
      <p:pic>
        <p:nvPicPr>
          <p:cNvPr id="18" name="Picture 3" descr="Web diagram showing the stages of the policy process, using the example of the Affordable Health Act (A C A). Please refer to long description.">
            <a:extLst>
              <a:ext uri="{FF2B5EF4-FFF2-40B4-BE49-F238E27FC236}">
                <a16:creationId xmlns:a16="http://schemas.microsoft.com/office/drawing/2014/main" id="{F3D3C601-5C54-4F9C-A051-1B683EE0D423}"/>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t="-1506" b="-630"/>
          <a:stretch/>
        </p:blipFill>
        <p:spPr>
          <a:xfrm>
            <a:off x="5562600" y="457200"/>
            <a:ext cx="2899662" cy="3158166"/>
          </a:xfrm>
        </p:spPr>
      </p:pic>
      <p:sp>
        <p:nvSpPr>
          <p:cNvPr id="16" name="Content Placeholder 4">
            <a:extLst>
              <a:ext uri="{FF2B5EF4-FFF2-40B4-BE49-F238E27FC236}">
                <a16:creationId xmlns:a16="http://schemas.microsoft.com/office/drawing/2014/main" id="{1235CA6D-C05C-4A77-945A-A53085644C6B}"/>
              </a:ext>
            </a:extLst>
          </p:cNvPr>
          <p:cNvSpPr>
            <a:spLocks noGrp="1"/>
          </p:cNvSpPr>
          <p:nvPr>
            <p:ph sz="quarter" idx="12"/>
          </p:nvPr>
        </p:nvSpPr>
        <p:spPr>
          <a:xfrm>
            <a:off x="361455" y="3725292"/>
            <a:ext cx="7563345" cy="922908"/>
          </a:xfrm>
        </p:spPr>
        <p:txBody>
          <a:bodyPr/>
          <a:lstStyle/>
          <a:p>
            <a:pPr lvl="0" defTabSz="457200">
              <a:lnSpc>
                <a:spcPct val="95000"/>
              </a:lnSpc>
              <a:spcBef>
                <a:spcPts val="400"/>
              </a:spcBef>
              <a:spcAft>
                <a:spcPts val="0"/>
              </a:spcAft>
              <a:defRPr/>
            </a:pPr>
            <a:r>
              <a:rPr lang="en-US" sz="1300" b="1" dirty="0">
                <a:solidFill>
                  <a:prstClr val="black"/>
                </a:solidFill>
                <a:latin typeface="Sanserif"/>
              </a:rPr>
              <a:t>Stage 6 Policy Evaluation: </a:t>
            </a:r>
            <a:r>
              <a:rPr lang="en-US" sz="1300" dirty="0">
                <a:solidFill>
                  <a:prstClr val="black"/>
                </a:solidFill>
                <a:latin typeface="Sanserif"/>
              </a:rPr>
              <a:t>Citizens, insurance companies, medical professionals, interest groups, and bureaucrats have been evaluating the effectiveness and efficiency of the ACA since the first component of the policy was put into effect in 2011. To resolve several lawsuits, courts have evaluated the constitutionality of sections of the ACA. The U.S. Supreme Court has heard three cases (2012, 2015, 2020) challenging the constitutionality of the ACA. The ACA is still being implemented.</a:t>
            </a:r>
          </a:p>
        </p:txBody>
      </p:sp>
      <p:sp>
        <p:nvSpPr>
          <p:cNvPr id="6" name="Content Placeholder 5">
            <a:extLst>
              <a:ext uri="{FF2B5EF4-FFF2-40B4-BE49-F238E27FC236}">
                <a16:creationId xmlns:a16="http://schemas.microsoft.com/office/drawing/2014/main" id="{0270EB49-B6D9-45A9-8971-9F834B3EE172}"/>
              </a:ext>
            </a:extLst>
          </p:cNvPr>
          <p:cNvSpPr>
            <a:spLocks noGrp="1"/>
          </p:cNvSpPr>
          <p:nvPr>
            <p:ph sz="quarter" idx="14"/>
          </p:nvPr>
        </p:nvSpPr>
        <p:spPr>
          <a:xfrm>
            <a:off x="361455" y="5169404"/>
            <a:ext cx="7791945" cy="1231396"/>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300" b="0"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This flowchart shows how the Affordable Care Act (ACA) continues to work through the policy cycle. In reality, the stages of the policy cycle often overlap. Today, additional rules and regulations are being established as the ACA is implemented. At the same time critics and supporters continue to evaluate the ACA, as are government agencies and courts. In 2021 the Supreme Court will again rule on the constitutionality of the ACA. In the meantime, calls for reform to the act may force it back to the agenda-setting stage, which could lead to the formulation of new legislation revising the ACA or even to repealing it. </a:t>
            </a:r>
          </a:p>
        </p:txBody>
      </p:sp>
      <p:sp>
        <p:nvSpPr>
          <p:cNvPr id="10" name="Text Placeholder 6">
            <a:extLst>
              <a:ext uri="{FF2B5EF4-FFF2-40B4-BE49-F238E27FC236}">
                <a16:creationId xmlns:a16="http://schemas.microsoft.com/office/drawing/2014/main" id="{C1B98BD2-2502-4211-8D81-FD0EEEAEF984}"/>
              </a:ext>
            </a:extLst>
          </p:cNvPr>
          <p:cNvSpPr>
            <a:spLocks noGrp="1"/>
          </p:cNvSpPr>
          <p:nvPr>
            <p:ph type="body" sz="quarter" idx="18"/>
          </p:nvPr>
        </p:nvSpPr>
        <p:spPr>
          <a:xfrm>
            <a:off x="3369600" y="6438600"/>
            <a:ext cx="2404800" cy="190800"/>
          </a:xfrm>
        </p:spPr>
        <p:txBody>
          <a:bodyPr/>
          <a:lstStyle/>
          <a:p>
            <a:r>
              <a:rPr lang="en-US" sz="800" noProof="0" dirty="0">
                <a:latin typeface="Sanserif"/>
                <a:hlinkClick r:id="rId3" action="ppaction://hlinksldjump"/>
              </a:rPr>
              <a:t>Access the text alternative to slide image</a:t>
            </a:r>
            <a:endParaRPr lang="en-IN" sz="800" dirty="0"/>
          </a:p>
        </p:txBody>
      </p:sp>
      <p:sp>
        <p:nvSpPr>
          <p:cNvPr id="12" name="Slide Number Placeholder 7">
            <a:extLst>
              <a:ext uri="{FF2B5EF4-FFF2-40B4-BE49-F238E27FC236}">
                <a16:creationId xmlns:a16="http://schemas.microsoft.com/office/drawing/2014/main" id="{CEEDF741-DF99-4050-BA77-7AA3E3EBF62A}"/>
              </a:ext>
            </a:extLst>
          </p:cNvPr>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3193087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Agenda Setting</a:t>
            </a:r>
            <a:endParaRPr lang="en-US" b="0" noProof="1"/>
          </a:p>
        </p:txBody>
      </p:sp>
      <p:sp>
        <p:nvSpPr>
          <p:cNvPr id="9" name="Content Placeholder 2"/>
          <p:cNvSpPr>
            <a:spLocks noGrp="1"/>
          </p:cNvSpPr>
          <p:nvPr>
            <p:ph sz="quarter" idx="20"/>
          </p:nvPr>
        </p:nvSpPr>
        <p:spPr>
          <a:xfrm>
            <a:off x="342899" y="1524000"/>
            <a:ext cx="8134351"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Elected officials decide what issues they want to discuss and possibly address by placing them on their lists of items to work on—their policy agendas.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Bureaucrats play an instrumental role in setting the policy agenda.</a:t>
            </a:r>
          </a:p>
          <a:p>
            <a:pPr marL="284400" lvl="1" indent="-284400" defTabSz="457200">
              <a:spcBef>
                <a:spcPct val="20000"/>
              </a:spcBef>
              <a:spcAft>
                <a:spcPts val="0"/>
              </a:spcAft>
              <a:defRPr/>
            </a:pPr>
            <a:r>
              <a:rPr kumimoji="0" lang="en-US" b="0" i="0" u="none" strike="noStrike" kern="1200" cap="none" spc="0" normalizeH="0" baseline="0" noProof="0" dirty="0">
                <a:ln>
                  <a:noFill/>
                </a:ln>
                <a:solidFill>
                  <a:prstClr val="black"/>
                </a:solidFill>
                <a:effectLst/>
                <a:uLnTx/>
                <a:uFillTx/>
                <a:cs typeface="+mn-cs"/>
              </a:rPr>
              <a:t>Bureaucrats have a clear view of the societal problems that citizens expect the government to address and strong views on how best to address those problems.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29</a:t>
            </a:fld>
            <a:endParaRPr lang="en-US" sz="900" dirty="0">
              <a:latin typeface="Sanserif"/>
            </a:endParaRPr>
          </a:p>
        </p:txBody>
      </p:sp>
    </p:spTree>
    <p:extLst>
      <p:ext uri="{BB962C8B-B14F-4D97-AF65-F5344CB8AC3E}">
        <p14:creationId xmlns:p14="http://schemas.microsoft.com/office/powerpoint/2010/main" val="233652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71600" y="5760720"/>
            <a:ext cx="6515100" cy="548640"/>
          </a:xfrm>
        </p:spPr>
        <p:txBody>
          <a:bodyPr>
            <a:noAutofit/>
          </a:bodyPr>
          <a:lstStyle/>
          <a:p>
            <a:r>
              <a:rPr kumimoji="0" lang="en-US" sz="2400" b="1" i="0" u="none" strike="noStrike" kern="1200" cap="none" spc="0" normalizeH="0" baseline="0" noProof="0" dirty="0">
                <a:ln>
                  <a:noFill/>
                </a:ln>
                <a:solidFill>
                  <a:srgbClr val="C30C20"/>
                </a:solidFill>
                <a:effectLst/>
                <a:uLnTx/>
                <a:uFillTx/>
                <a:cs typeface="+mj-cs"/>
              </a:rPr>
              <a:t>Figure 14.1 </a:t>
            </a:r>
            <a:r>
              <a:rPr kumimoji="0" lang="en-US" sz="2400" b="1" i="0" u="none" strike="noStrike" kern="1200" cap="none" spc="0" normalizeH="0" baseline="0" noProof="0" dirty="0">
                <a:ln>
                  <a:noFill/>
                </a:ln>
                <a:solidFill>
                  <a:prstClr val="black"/>
                </a:solidFill>
                <a:effectLst/>
                <a:uLnTx/>
                <a:uFillTx/>
                <a:cs typeface="+mj-cs"/>
              </a:rPr>
              <a:t>U.S. Government Organizational Chart</a:t>
            </a:r>
            <a:endParaRPr lang="en-US" sz="2400" b="0" noProof="1"/>
          </a:p>
        </p:txBody>
      </p:sp>
      <p:pic>
        <p:nvPicPr>
          <p:cNvPr id="9" name="Picture 2" descr="The legislative branch has several offices supporting its work. There are also offices in the judicial branch supporting the work of the courts.">
            <a:extLst>
              <a:ext uri="{FF2B5EF4-FFF2-40B4-BE49-F238E27FC236}">
                <a16:creationId xmlns:a16="http://schemas.microsoft.com/office/drawing/2014/main" id="{D070C634-00AE-495C-86E5-48F359F5A91B}"/>
              </a:ext>
            </a:extLst>
          </p:cNvPr>
          <p:cNvPicPr>
            <a:picLocks noGrp="1" noChangeAspect="1"/>
          </p:cNvPicPr>
          <p:nvPr>
            <p:ph sz="quarter" idx="20"/>
          </p:nvPr>
        </p:nvPicPr>
        <p:blipFill rotWithShape="1">
          <a:blip r:embed="rId2" cstate="print">
            <a:extLst>
              <a:ext uri="{28A0092B-C50C-407E-A947-70E740481C1C}">
                <a14:useLocalDpi xmlns:a14="http://schemas.microsoft.com/office/drawing/2010/main" val="0"/>
              </a:ext>
            </a:extLst>
          </a:blip>
          <a:srcRect l="-16113" r="-16113"/>
          <a:stretch/>
        </p:blipFill>
        <p:spPr>
          <a:xfrm>
            <a:off x="685800" y="266400"/>
            <a:ext cx="7620000" cy="5220000"/>
          </a:xfrm>
        </p:spPr>
      </p:pic>
      <p:sp>
        <p:nvSpPr>
          <p:cNvPr id="7" name="Text Placeholder 3"/>
          <p:cNvSpPr>
            <a:spLocks noGrp="1"/>
          </p:cNvSpPr>
          <p:nvPr>
            <p:ph sz="quarter" idx="11"/>
          </p:nvPr>
        </p:nvSpPr>
        <p:spPr/>
        <p:txBody>
          <a:bodyPr/>
          <a:lstStyle/>
          <a:p>
            <a:r>
              <a:rPr lang="en-US" sz="800" noProof="0" dirty="0">
                <a:hlinkClick r:id="rId3" action="ppaction://hlinksldjump"/>
              </a:rPr>
              <a:t>Access the text alternative to slide image</a:t>
            </a:r>
            <a:endParaRPr lang="en-US" sz="800" noProof="0" dirty="0"/>
          </a:p>
        </p:txBody>
      </p:sp>
      <p:sp>
        <p:nvSpPr>
          <p:cNvPr id="10" name="Slide Number Placeholder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151E55-6873-49E2-B8D5-2F265E6F1973}" type="slidenum">
              <a:rPr kumimoji="0" lang="en-US" sz="900" b="0" i="0" u="none" strike="noStrike" kern="1200" cap="none" spc="0" normalizeH="0" baseline="0" noProof="0" smtClean="0">
                <a:ln>
                  <a:noFill/>
                </a:ln>
                <a:solidFill>
                  <a:srgbClr val="000000"/>
                </a:solidFill>
                <a:effectLst/>
                <a:uLnTx/>
                <a:uFillTx/>
                <a:latin typeface="Sanserif"/>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0" i="0" u="none" strike="noStrike" kern="1200" cap="none" spc="0" normalizeH="0" baseline="0" noProof="0" dirty="0">
              <a:ln>
                <a:noFill/>
              </a:ln>
              <a:solidFill>
                <a:srgbClr val="000000"/>
              </a:solidFill>
              <a:effectLst/>
              <a:uLnTx/>
              <a:uFillTx/>
              <a:latin typeface="Sanserif"/>
            </a:endParaRPr>
          </a:p>
        </p:txBody>
      </p:sp>
    </p:spTree>
    <p:extLst>
      <p:ext uri="{BB962C8B-B14F-4D97-AF65-F5344CB8AC3E}">
        <p14:creationId xmlns:p14="http://schemas.microsoft.com/office/powerpoint/2010/main" val="3089276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Policy Formulation</a:t>
            </a:r>
            <a:endParaRPr lang="en-US" b="0" noProof="1"/>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Policy formulation involves defining a problem that has made it to an agenda and developing a plan of action to address it.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Bureaucrats often have specialized knowledge of societal problems, and elected officials rely on them when formulating policies.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Congress often includes vague or ambiguous language in bills, relying on bureaucrats to fill in the program details.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30</a:t>
            </a:fld>
            <a:endParaRPr lang="en-US" sz="900" dirty="0">
              <a:latin typeface="Sanserif"/>
            </a:endParaRPr>
          </a:p>
        </p:txBody>
      </p:sp>
    </p:spTree>
    <p:extLst>
      <p:ext uri="{BB962C8B-B14F-4D97-AF65-F5344CB8AC3E}">
        <p14:creationId xmlns:p14="http://schemas.microsoft.com/office/powerpoint/2010/main" val="413254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Policy Approval</a:t>
            </a:r>
            <a:endParaRPr lang="en-US" b="0" noProof="1"/>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Congress and the president vote to approve or reject a bill that presents a formulated public policy.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These </a:t>
            </a:r>
            <a:r>
              <a:rPr kumimoji="0" lang="en-US" sz="2400" b="1" i="0" u="none" strike="noStrike" kern="1200" cap="none" spc="0" normalizeH="0" baseline="0" noProof="0" dirty="0">
                <a:ln>
                  <a:noFill/>
                </a:ln>
                <a:solidFill>
                  <a:prstClr val="black"/>
                </a:solidFill>
                <a:effectLst/>
                <a:uLnTx/>
                <a:uFillTx/>
                <a:cs typeface="+mn-cs"/>
              </a:rPr>
              <a:t>authorization laws </a:t>
            </a:r>
            <a:r>
              <a:rPr kumimoji="0" lang="en-US" sz="2400" b="0" i="0" u="none" strike="noStrike" kern="1200" cap="none" spc="0" normalizeH="0" baseline="0" noProof="0" dirty="0">
                <a:ln>
                  <a:noFill/>
                </a:ln>
                <a:solidFill>
                  <a:prstClr val="black"/>
                </a:solidFill>
                <a:effectLst/>
                <a:uLnTx/>
                <a:uFillTx/>
                <a:cs typeface="+mn-cs"/>
              </a:rPr>
              <a:t>provide the plan of action to address a given societal concern and identify the executive branch unit that will put the plan into effect.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Majority of public policies rely on congressional and presidential approval of annual spending bills for their funding.</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31</a:t>
            </a:fld>
            <a:endParaRPr lang="en-US" sz="900" dirty="0">
              <a:latin typeface="Sanserif"/>
            </a:endParaRPr>
          </a:p>
        </p:txBody>
      </p:sp>
    </p:spTree>
    <p:extLst>
      <p:ext uri="{BB962C8B-B14F-4D97-AF65-F5344CB8AC3E}">
        <p14:creationId xmlns:p14="http://schemas.microsoft.com/office/powerpoint/2010/main" val="476278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Appropriation Approval</a:t>
            </a:r>
            <a:endParaRPr lang="en-US" b="0" noProof="1"/>
          </a:p>
        </p:txBody>
      </p:sp>
      <p:sp>
        <p:nvSpPr>
          <p:cNvPr id="9" name="Content Placeholder 2"/>
          <p:cNvSpPr>
            <a:spLocks noGrp="1"/>
          </p:cNvSpPr>
          <p:nvPr>
            <p:ph sz="quarter" idx="20"/>
          </p:nvPr>
        </p:nvSpPr>
        <p:spPr>
          <a:xfrm>
            <a:off x="342900" y="1524000"/>
            <a:ext cx="77343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Budget says where to spend money; </a:t>
            </a:r>
            <a:r>
              <a:rPr kumimoji="0" lang="en-US" sz="2800" b="1" i="0" u="none" strike="noStrike" kern="1200" cap="none" spc="0" normalizeH="0" baseline="0" noProof="0" dirty="0">
                <a:ln>
                  <a:noFill/>
                </a:ln>
                <a:solidFill>
                  <a:prstClr val="black"/>
                </a:solidFill>
                <a:effectLst/>
                <a:uLnTx/>
                <a:uFillTx/>
                <a:cs typeface="+mn-cs"/>
              </a:rPr>
              <a:t>appropriation laws </a:t>
            </a:r>
            <a:r>
              <a:rPr kumimoji="0" lang="en-US" sz="2800" b="0" i="0" u="none" strike="noStrike" kern="1200" cap="none" spc="0" normalizeH="0" baseline="0" noProof="0" dirty="0">
                <a:ln>
                  <a:noFill/>
                </a:ln>
                <a:solidFill>
                  <a:prstClr val="black"/>
                </a:solidFill>
                <a:effectLst/>
                <a:uLnTx/>
                <a:uFillTx/>
                <a:cs typeface="+mn-cs"/>
              </a:rPr>
              <a:t>give bureaucracies the legal authority to spend money during a specific fiscal year.</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Bureaucrats’ role in the budget process: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Develop annual budget for their agencies.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Justify their budget to the Congress.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Lobby Congress to allocate the funds they requested.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Compete for limited funding.</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When finally funded, put policy into action.</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32</a:t>
            </a:fld>
            <a:endParaRPr lang="en-US" sz="900" dirty="0">
              <a:latin typeface="Sanserif"/>
            </a:endParaRPr>
          </a:p>
        </p:txBody>
      </p:sp>
    </p:spTree>
    <p:extLst>
      <p:ext uri="{BB962C8B-B14F-4D97-AF65-F5344CB8AC3E}">
        <p14:creationId xmlns:p14="http://schemas.microsoft.com/office/powerpoint/2010/main" val="1005479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Policy Implementation</a:t>
            </a:r>
            <a:endParaRPr lang="en-US" b="0" noProof="1"/>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This stage is the main work of bureaucrats.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Types of authority delegated to administrators in order for them to implement policy: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mn-cs"/>
              </a:rPr>
              <a:t>Administrative discretion</a:t>
            </a:r>
            <a:r>
              <a:rPr kumimoji="0" lang="en-US" sz="2400" b="0" i="0" u="none" strike="noStrike" kern="1200" cap="none" spc="0" normalizeH="0" baseline="0" noProof="0" dirty="0">
                <a:ln>
                  <a:noFill/>
                </a:ln>
                <a:solidFill>
                  <a:prstClr val="black"/>
                </a:solidFill>
                <a:effectLst/>
                <a:uLnTx/>
                <a:uFillTx/>
                <a:cs typeface="+mn-cs"/>
              </a:rPr>
              <a:t>: using their expertise and judgment to best implement the policy.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mn-cs"/>
              </a:rPr>
              <a:t>Administrative rule making</a:t>
            </a:r>
            <a:r>
              <a:rPr kumimoji="0" lang="en-US" sz="2400" b="0" i="0" u="none" strike="noStrike" kern="1200" cap="none" spc="0" normalizeH="0" baseline="0" noProof="0" dirty="0">
                <a:ln>
                  <a:noFill/>
                </a:ln>
                <a:solidFill>
                  <a:prstClr val="black"/>
                </a:solidFill>
                <a:effectLst/>
                <a:uLnTx/>
                <a:uFillTx/>
                <a:cs typeface="+mn-cs"/>
              </a:rPr>
              <a:t>: filling in the details of a vague law with rules, regulations, and enforcement standards.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mn-cs"/>
              </a:rPr>
              <a:t>Administrative adjudication</a:t>
            </a:r>
            <a:r>
              <a:rPr kumimoji="0" lang="en-US" sz="2400" b="0" i="0" u="none" strike="noStrike" kern="1200" cap="none" spc="0" normalizeH="0" baseline="0" noProof="0" dirty="0">
                <a:ln>
                  <a:noFill/>
                </a:ln>
                <a:solidFill>
                  <a:prstClr val="black"/>
                </a:solidFill>
                <a:effectLst/>
                <a:uLnTx/>
                <a:uFillTx/>
                <a:cs typeface="+mn-cs"/>
              </a:rPr>
              <a:t>:</a:t>
            </a:r>
            <a:r>
              <a:rPr kumimoji="0" lang="en-US" sz="2400" b="1" i="0" u="none" strike="noStrike" kern="1200" cap="none" spc="0" normalizeH="0" baseline="0" noProof="0" dirty="0">
                <a:ln>
                  <a:noFill/>
                </a:ln>
                <a:solidFill>
                  <a:prstClr val="black"/>
                </a:solidFill>
                <a:effectLst/>
                <a:uLnTx/>
                <a:uFillTx/>
                <a:cs typeface="+mn-cs"/>
              </a:rPr>
              <a:t> </a:t>
            </a:r>
            <a:r>
              <a:rPr kumimoji="0" lang="en-US" sz="2400" b="0" i="0" u="none" strike="noStrike" kern="1200" cap="none" spc="0" normalizeH="0" baseline="0" noProof="0" dirty="0">
                <a:ln>
                  <a:noFill/>
                </a:ln>
                <a:solidFill>
                  <a:prstClr val="black"/>
                </a:solidFill>
                <a:effectLst/>
                <a:uLnTx/>
                <a:uFillTx/>
                <a:cs typeface="+mn-cs"/>
              </a:rPr>
              <a:t>resolve disputes over the implementation of their administrative rules.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33</a:t>
            </a:fld>
            <a:endParaRPr lang="en-US" sz="900" dirty="0">
              <a:latin typeface="Sanserif"/>
            </a:endParaRPr>
          </a:p>
        </p:txBody>
      </p:sp>
    </p:spTree>
    <p:extLst>
      <p:ext uri="{BB962C8B-B14F-4D97-AF65-F5344CB8AC3E}">
        <p14:creationId xmlns:p14="http://schemas.microsoft.com/office/powerpoint/2010/main" val="2012716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Policy Evaluation</a:t>
            </a:r>
            <a:endParaRPr lang="en-US" b="0" noProof="1"/>
          </a:p>
        </p:txBody>
      </p:sp>
      <p:sp>
        <p:nvSpPr>
          <p:cNvPr id="9" name="Content Placeholder 2"/>
          <p:cNvSpPr>
            <a:spLocks noGrp="1"/>
          </p:cNvSpPr>
          <p:nvPr>
            <p:ph sz="quarter" idx="20"/>
          </p:nvPr>
        </p:nvSpPr>
        <p:spPr>
          <a:xfrm>
            <a:off x="342900" y="1524000"/>
            <a:ext cx="78867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Policy evaluation involves assessing the intended and unintended effects of the policy implemented.</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Effective bureaucratic performance is the key to citizens’ satisfaction with government and to government success.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Agencies document what they do and the impact of their work to prove their efficiency and effectiveness.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34</a:t>
            </a:fld>
            <a:endParaRPr lang="en-US" sz="900" dirty="0">
              <a:latin typeface="Sanserif"/>
            </a:endParaRPr>
          </a:p>
        </p:txBody>
      </p:sp>
    </p:spTree>
    <p:extLst>
      <p:ext uri="{BB962C8B-B14F-4D97-AF65-F5344CB8AC3E}">
        <p14:creationId xmlns:p14="http://schemas.microsoft.com/office/powerpoint/2010/main" val="461282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Bureaucratic Accountability</a:t>
            </a:r>
            <a:endParaRPr lang="en-US" b="0" noProof="1"/>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When it comes to public service, everyone is watching.</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National </a:t>
            </a:r>
            <a:r>
              <a:rPr kumimoji="0" lang="en-US" altLang="en-US" sz="2800" b="1" i="0" u="none" strike="noStrike" kern="1200" cap="none" spc="0" normalizeH="0" baseline="0" noProof="0" dirty="0">
                <a:ln>
                  <a:noFill/>
                </a:ln>
                <a:solidFill>
                  <a:prstClr val="black"/>
                </a:solidFill>
                <a:effectLst/>
                <a:uLnTx/>
                <a:uFillTx/>
                <a:cs typeface="+mn-cs"/>
              </a:rPr>
              <a:t>sunshine laws </a:t>
            </a:r>
            <a:r>
              <a:rPr kumimoji="0" lang="en-US" altLang="en-US" sz="2800" b="0" i="0" u="none" strike="noStrike" kern="1200" cap="none" spc="0" normalizeH="0" baseline="0" noProof="0" dirty="0">
                <a:ln>
                  <a:noFill/>
                </a:ln>
                <a:solidFill>
                  <a:prstClr val="black"/>
                </a:solidFill>
                <a:effectLst/>
                <a:uLnTx/>
                <a:uFillTx/>
                <a:cs typeface="+mn-cs"/>
              </a:rPr>
              <a:t>open up government functions and documents to the public, ensuring transparency and the public’s right to know about government business and decision making.</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cs typeface="+mn-cs"/>
              </a:rPr>
              <a:t>Only effective if citizens know about them and take advantage of them.</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35</a:t>
            </a:fld>
            <a:endParaRPr lang="en-US" sz="900" dirty="0">
              <a:latin typeface="Sanserif"/>
            </a:endParaRPr>
          </a:p>
        </p:txBody>
      </p:sp>
    </p:spTree>
    <p:extLst>
      <p:ext uri="{BB962C8B-B14F-4D97-AF65-F5344CB8AC3E}">
        <p14:creationId xmlns:p14="http://schemas.microsoft.com/office/powerpoint/2010/main" val="182794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Accountability to the People</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Administrative Procedure Act (APA) of 1946.</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Freedom of Information Act (FOIA) of 1966.</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Government in the Sunshine Act of 1976.</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General Services Administration (GSA), launched in 2000, is a one-stop portal to national, state, local, and tribal government agency websites.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Sunshine laws and e-government provide citizens with the means to find out what is going on in the bureaucracy.</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36</a:t>
            </a:fld>
            <a:endParaRPr lang="en-US" sz="900" dirty="0">
              <a:latin typeface="Sanserif"/>
            </a:endParaRPr>
          </a:p>
        </p:txBody>
      </p:sp>
    </p:spTree>
    <p:extLst>
      <p:ext uri="{BB962C8B-B14F-4D97-AF65-F5344CB8AC3E}">
        <p14:creationId xmlns:p14="http://schemas.microsoft.com/office/powerpoint/2010/main" val="2070506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Accountability to the Courts</a:t>
            </a:r>
            <a:endParaRPr lang="en-US" b="0" noProof="1"/>
          </a:p>
        </p:txBody>
      </p:sp>
      <p:sp>
        <p:nvSpPr>
          <p:cNvPr id="9" name="Content Placeholder 2"/>
          <p:cNvSpPr>
            <a:spLocks noGrp="1"/>
          </p:cNvSpPr>
          <p:nvPr>
            <p:ph sz="quarter" idx="20"/>
          </p:nvPr>
        </p:nvSpPr>
        <p:spPr>
          <a:xfrm>
            <a:off x="342900" y="1524000"/>
            <a:ext cx="75819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Individuals that believe the action of a bureaucrat or bureaucracy has caused them harm can file suit in a court of law once they have exhausted all quasi-judicial processes of the bureaucracy.</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37</a:t>
            </a:fld>
            <a:endParaRPr lang="en-US" sz="900" dirty="0">
              <a:latin typeface="Sanserif"/>
            </a:endParaRPr>
          </a:p>
        </p:txBody>
      </p:sp>
    </p:spTree>
    <p:extLst>
      <p:ext uri="{BB962C8B-B14F-4D97-AF65-F5344CB8AC3E}">
        <p14:creationId xmlns:p14="http://schemas.microsoft.com/office/powerpoint/2010/main" val="2558353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Accountability to Congress</a:t>
            </a:r>
            <a:endParaRPr lang="en-US" b="0" noProof="1"/>
          </a:p>
        </p:txBody>
      </p:sp>
      <p:sp>
        <p:nvSpPr>
          <p:cNvPr id="9" name="Content Placeholder 2"/>
          <p:cNvSpPr>
            <a:spLocks noGrp="1"/>
          </p:cNvSpPr>
          <p:nvPr>
            <p:ph sz="quarter" idx="20"/>
          </p:nvPr>
        </p:nvSpPr>
        <p:spPr>
          <a:xfrm>
            <a:off x="342900" y="1524000"/>
            <a:ext cx="75819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Congress approves the legislation that creates (and eliminates), regulates, and funds bureaucracies.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Congress encourages bureaucratic accountability through the monitoring of bureaucracies’ policy implementation, a form of legislative oversight.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Evaluation of bureaucratic performance can also be required in the authorization legislation by a </a:t>
            </a:r>
            <a:r>
              <a:rPr kumimoji="0" lang="en-US" altLang="en-US" sz="2800" b="1" i="0" u="none" strike="noStrike" kern="1200" cap="none" spc="0" normalizeH="0" baseline="0" noProof="0" dirty="0">
                <a:ln>
                  <a:noFill/>
                </a:ln>
                <a:solidFill>
                  <a:prstClr val="black"/>
                </a:solidFill>
                <a:effectLst/>
                <a:uLnTx/>
                <a:uFillTx/>
                <a:cs typeface="+mn-cs"/>
              </a:rPr>
              <a:t>sunset clause</a:t>
            </a:r>
            <a:r>
              <a:rPr kumimoji="0" lang="en-US" altLang="en-US" sz="2800" b="0" i="0" u="none" strike="noStrike" kern="1200" cap="none" spc="0" normalizeH="0" baseline="0" noProof="0" dirty="0">
                <a:ln>
                  <a:noFill/>
                </a:ln>
                <a:solidFill>
                  <a:prstClr val="black"/>
                </a:solidFill>
                <a:effectLst/>
                <a:uLnTx/>
                <a:uFillTx/>
                <a:cs typeface="+mn-cs"/>
              </a:rPr>
              <a:t>: a</a:t>
            </a:r>
            <a:r>
              <a:rPr kumimoji="0" lang="en-US" sz="2800" b="0" i="0" u="none" strike="noStrike" kern="1200" cap="none" spc="0" normalizeH="0" baseline="0" noProof="0" dirty="0">
                <a:ln>
                  <a:noFill/>
                </a:ln>
                <a:solidFill>
                  <a:prstClr val="black"/>
                </a:solidFill>
                <a:effectLst/>
                <a:uLnTx/>
                <a:uFillTx/>
                <a:cs typeface="+mn-cs"/>
              </a:rPr>
              <a:t> clause that sets an expiration date for an authorized program or policy unless Congress reauthorizes it.</a:t>
            </a:r>
            <a:endParaRPr kumimoji="0" lang="en-US" altLang="en-US" sz="2800" b="0" i="0" u="none" strike="noStrike" kern="1200" cap="none" spc="0" normalizeH="0" baseline="0" noProof="0" dirty="0">
              <a:ln>
                <a:noFill/>
              </a:ln>
              <a:solidFill>
                <a:prstClr val="black"/>
              </a:solidFill>
              <a:effectLst/>
              <a:uLnTx/>
              <a:uFillTx/>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38</a:t>
            </a:fld>
            <a:endParaRPr lang="en-US" sz="900" dirty="0">
              <a:latin typeface="Sanserif"/>
            </a:endParaRPr>
          </a:p>
        </p:txBody>
      </p:sp>
    </p:spTree>
    <p:extLst>
      <p:ext uri="{BB962C8B-B14F-4D97-AF65-F5344CB8AC3E}">
        <p14:creationId xmlns:p14="http://schemas.microsoft.com/office/powerpoint/2010/main" val="3250170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Accountability to the President</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Like Congress, the president can use the authorization and appropriation processes to ensure accountability.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In addition, because most top political appointees serve at the president’s pleasure, they are responsive to the president’s policy preferences.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OMB evaluates bureaucratic performance for the president.</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39</a:t>
            </a:fld>
            <a:endParaRPr lang="en-US" sz="900" dirty="0">
              <a:latin typeface="Sanserif"/>
            </a:endParaRPr>
          </a:p>
        </p:txBody>
      </p:sp>
    </p:spTree>
    <p:extLst>
      <p:ext uri="{BB962C8B-B14F-4D97-AF65-F5344CB8AC3E}">
        <p14:creationId xmlns:p14="http://schemas.microsoft.com/office/powerpoint/2010/main" val="121938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Democracy and Bureaucracy </a:t>
            </a:r>
            <a:r>
              <a:rPr kumimoji="0" lang="en-US" altLang="en-US" sz="1600" b="0" i="0" u="none" strike="noStrike" kern="1200" cap="none" spc="0" normalizeH="0" baseline="0" noProof="0" dirty="0">
                <a:ln>
                  <a:noFill/>
                </a:ln>
                <a:solidFill>
                  <a:srgbClr val="C30C20"/>
                </a:solidFill>
                <a:effectLst/>
                <a:uLnTx/>
                <a:uFillTx/>
                <a:cs typeface="+mj-cs"/>
              </a:rPr>
              <a:t>2</a:t>
            </a:r>
            <a:endParaRPr lang="en-US" b="0" noProof="1"/>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Bureaucrats provide the public services that elected officials authorize, and in doing so they make decisions that affect people daily.</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a:t>
            </a:fld>
            <a:endParaRPr lang="en-US" sz="900" dirty="0">
              <a:latin typeface="Sanserif"/>
            </a:endParaRPr>
          </a:p>
        </p:txBody>
      </p:sp>
    </p:spTree>
    <p:extLst>
      <p:ext uri="{BB962C8B-B14F-4D97-AF65-F5344CB8AC3E}">
        <p14:creationId xmlns:p14="http://schemas.microsoft.com/office/powerpoint/2010/main" val="3570584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Internal Accountability</a:t>
            </a:r>
            <a:endParaRPr lang="en-US" b="0" noProof="1"/>
          </a:p>
        </p:txBody>
      </p:sp>
      <p:sp>
        <p:nvSpPr>
          <p:cNvPr id="9" name="Content Placeholder 2"/>
          <p:cNvSpPr>
            <a:spLocks noGrp="1"/>
          </p:cNvSpPr>
          <p:nvPr>
            <p:ph sz="quarter" idx="20"/>
          </p:nvPr>
        </p:nvSpPr>
        <p:spPr>
          <a:xfrm>
            <a:off x="342900" y="1524000"/>
            <a:ext cx="84582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President, Congress, the courts, and ordinary citizens have multiple means by which to hold bureaucrats accountable.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Legislated codes of behavior.</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Whistleblower protections.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Inspectors general.</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40</a:t>
            </a:fld>
            <a:endParaRPr lang="en-US" sz="900" dirty="0">
              <a:latin typeface="Sanserif"/>
            </a:endParaRPr>
          </a:p>
        </p:txBody>
      </p:sp>
    </p:spTree>
    <p:extLst>
      <p:ext uri="{BB962C8B-B14F-4D97-AF65-F5344CB8AC3E}">
        <p14:creationId xmlns:p14="http://schemas.microsoft.com/office/powerpoint/2010/main" val="2653674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Ethics in Government Act</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Ethics in Government Act of 1978 established the Office of Government Ethics.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Charged with preventing conflicts of interest by bureaucrats.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cs typeface="+mn-cs"/>
              </a:rPr>
              <a:t>Conflict of interest </a:t>
            </a:r>
            <a:r>
              <a:rPr kumimoji="0" lang="en-US" sz="2800" b="0" i="0" u="none" strike="noStrike" kern="1200" cap="none" spc="0" normalizeH="0" baseline="0" noProof="0" dirty="0">
                <a:ln>
                  <a:noFill/>
                </a:ln>
                <a:solidFill>
                  <a:prstClr val="black"/>
                </a:solidFill>
                <a:effectLst/>
                <a:uLnTx/>
                <a:uFillTx/>
                <a:cs typeface="+mn-cs"/>
              </a:rPr>
              <a:t>arises when a public servant is in a position to make a work decision or take a work action from which he or she can personally benefit.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Bureaucrats must use discretion when applying codes of behavior to their daily work.</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41</a:t>
            </a:fld>
            <a:endParaRPr lang="en-US" sz="900" dirty="0">
              <a:latin typeface="Sanserif"/>
            </a:endParaRPr>
          </a:p>
        </p:txBody>
      </p:sp>
    </p:spTree>
    <p:extLst>
      <p:ext uri="{BB962C8B-B14F-4D97-AF65-F5344CB8AC3E}">
        <p14:creationId xmlns:p14="http://schemas.microsoft.com/office/powerpoint/2010/main" val="296108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0200" y="198784"/>
            <a:ext cx="5981700" cy="1143000"/>
          </a:xfrm>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Whistleblower Protections and Inspectors General</a:t>
            </a:r>
            <a:endParaRPr lang="en-US" b="0" noProof="1"/>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Civil Service Reform Act of 1978 provided some protections to civil servants who are </a:t>
            </a:r>
            <a:r>
              <a:rPr kumimoji="0" lang="en-US" sz="2800" b="1" i="0" u="none" strike="noStrike" kern="1200" cap="none" spc="0" normalizeH="0" baseline="0" noProof="0" dirty="0">
                <a:ln>
                  <a:noFill/>
                </a:ln>
                <a:solidFill>
                  <a:prstClr val="black"/>
                </a:solidFill>
                <a:effectLst/>
                <a:uLnTx/>
                <a:uFillTx/>
                <a:cs typeface="+mn-cs"/>
              </a:rPr>
              <a:t>whistleblowers</a:t>
            </a:r>
            <a:r>
              <a:rPr kumimoji="0" lang="en-US" sz="2800" b="0" i="0" u="none" strike="noStrike" kern="1200" cap="none" spc="0" normalizeH="0" baseline="0" noProof="0" dirty="0">
                <a:ln>
                  <a:noFill/>
                </a:ln>
                <a:solidFill>
                  <a:prstClr val="black"/>
                </a:solidFill>
                <a:effectLst/>
                <a:uLnTx/>
                <a:uFillTx/>
                <a:cs typeface="+mn-cs"/>
              </a:rPr>
              <a:t>:</a:t>
            </a:r>
            <a:r>
              <a:rPr kumimoji="0" lang="en-US" sz="2800" b="1" i="0" u="none" strike="noStrike" kern="1200" cap="none" spc="0" normalizeH="0" baseline="0" noProof="0" dirty="0">
                <a:ln>
                  <a:noFill/>
                </a:ln>
                <a:solidFill>
                  <a:prstClr val="black"/>
                </a:solidFill>
                <a:effectLst/>
                <a:uLnTx/>
                <a:uFillTx/>
                <a:cs typeface="+mn-cs"/>
              </a:rPr>
              <a:t> </a:t>
            </a:r>
            <a:r>
              <a:rPr kumimoji="0" lang="en-US" sz="2800" b="0" i="0" u="none" strike="noStrike" kern="1200" cap="none" spc="0" normalizeH="0" baseline="0" noProof="0" dirty="0">
                <a:ln>
                  <a:noFill/>
                </a:ln>
                <a:solidFill>
                  <a:prstClr val="black"/>
                </a:solidFill>
                <a:effectLst/>
                <a:uLnTx/>
                <a:uFillTx/>
                <a:cs typeface="+mn-cs"/>
              </a:rPr>
              <a:t>individuals who disclose government misconduct, waste, mismanagement, abuse of authority, or a threat to public health or safety.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cs typeface="+mn-cs"/>
              </a:rPr>
              <a:t>Inspectors general</a:t>
            </a:r>
            <a:r>
              <a:rPr kumimoji="0" lang="en-US" sz="2800" b="0" i="0" u="none" strike="noStrike" kern="1200" cap="none" spc="0" normalizeH="0" baseline="0" noProof="0" dirty="0">
                <a:ln>
                  <a:noFill/>
                </a:ln>
                <a:solidFill>
                  <a:prstClr val="black"/>
                </a:solidFill>
                <a:effectLst/>
                <a:uLnTx/>
                <a:uFillTx/>
                <a:cs typeface="+mn-cs"/>
              </a:rPr>
              <a:t>:</a:t>
            </a:r>
            <a:r>
              <a:rPr kumimoji="0" lang="en-US" sz="2800" b="1" i="0" u="none" strike="noStrike" kern="1200" cap="none" spc="0" normalizeH="0" baseline="0" noProof="0" dirty="0">
                <a:ln>
                  <a:noFill/>
                </a:ln>
                <a:solidFill>
                  <a:prstClr val="black"/>
                </a:solidFill>
                <a:effectLst/>
                <a:uLnTx/>
                <a:uFillTx/>
                <a:cs typeface="+mn-cs"/>
              </a:rPr>
              <a:t> </a:t>
            </a:r>
            <a:r>
              <a:rPr kumimoji="0" lang="en-US" sz="2800" b="0" i="0" u="none" strike="noStrike" kern="1200" cap="none" spc="0" normalizeH="0" baseline="0" noProof="0" dirty="0">
                <a:ln>
                  <a:noFill/>
                </a:ln>
                <a:solidFill>
                  <a:prstClr val="black"/>
                </a:solidFill>
                <a:effectLst/>
                <a:uLnTx/>
                <a:uFillTx/>
                <a:cs typeface="+mn-cs"/>
              </a:rPr>
              <a:t>political appointees who work within an agency to ensure integrity by investigating allegations of misconduct.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Whistleblowers and inspectors general help bureaucrats to police the agencies in which they work.</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42</a:t>
            </a:fld>
            <a:endParaRPr lang="en-US" sz="900" dirty="0">
              <a:latin typeface="Sanserif"/>
            </a:endParaRPr>
          </a:p>
        </p:txBody>
      </p:sp>
    </p:spTree>
    <p:extLst>
      <p:ext uri="{BB962C8B-B14F-4D97-AF65-F5344CB8AC3E}">
        <p14:creationId xmlns:p14="http://schemas.microsoft.com/office/powerpoint/2010/main" val="60866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38300" y="198784"/>
            <a:ext cx="59817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Can Bureaucratic Performance Be Improved?</a:t>
            </a:r>
            <a:endParaRPr lang="en-US" b="0" noProof="1"/>
          </a:p>
        </p:txBody>
      </p:sp>
      <p:sp>
        <p:nvSpPr>
          <p:cNvPr id="9" name="Content Placeholder 2"/>
          <p:cNvSpPr>
            <a:spLocks noGrp="1"/>
          </p:cNvSpPr>
          <p:nvPr>
            <p:ph sz="quarter" idx="20"/>
          </p:nvPr>
        </p:nvSpPr>
        <p:spPr>
          <a:xfrm>
            <a:off x="685800" y="1447800"/>
            <a:ext cx="74295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Policy scholar Charles Goodsell has found that two-thirds to three-fourths of Americans report their encounters with government bureaucrats and bureaucracy as “satisfactory.”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Pew Research Center surveys show Americans’ views on government performance can change quickly.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Partisanship may be a factor in these changing viewpoints.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43</a:t>
            </a:fld>
            <a:endParaRPr lang="en-US" sz="900" dirty="0">
              <a:latin typeface="Sanserif"/>
            </a:endParaRPr>
          </a:p>
        </p:txBody>
      </p:sp>
    </p:spTree>
    <p:extLst>
      <p:ext uri="{BB962C8B-B14F-4D97-AF65-F5344CB8AC3E}">
        <p14:creationId xmlns:p14="http://schemas.microsoft.com/office/powerpoint/2010/main" val="225592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0" y="5242560"/>
            <a:ext cx="6667500" cy="548640"/>
          </a:xfrm>
        </p:spPr>
        <p:txBody>
          <a:bodyPr>
            <a:noAutofit/>
          </a:bodyPr>
          <a:lstStyle/>
          <a:p>
            <a:r>
              <a:rPr kumimoji="0" lang="en-US" sz="2400" b="1" i="0" u="none" strike="noStrike" kern="1200" cap="none" spc="0" normalizeH="0" baseline="0" noProof="0" dirty="0">
                <a:ln>
                  <a:noFill/>
                </a:ln>
                <a:solidFill>
                  <a:srgbClr val="C30C20"/>
                </a:solidFill>
                <a:effectLst/>
                <a:uLnTx/>
                <a:uFillTx/>
                <a:cs typeface="+mj-cs"/>
              </a:rPr>
              <a:t>Figure 14.6 </a:t>
            </a:r>
            <a:r>
              <a:rPr kumimoji="0" lang="en-US" sz="2400" b="1" i="0" u="none" strike="noStrike" kern="1200" cap="none" spc="0" normalizeH="0" baseline="0" noProof="0" dirty="0">
                <a:ln>
                  <a:noFill/>
                </a:ln>
                <a:solidFill>
                  <a:prstClr val="black"/>
                </a:solidFill>
                <a:effectLst/>
                <a:uLnTx/>
                <a:uFillTx/>
                <a:cs typeface="+mj-cs"/>
              </a:rPr>
              <a:t>Public Views on Select Federal Agencies</a:t>
            </a:r>
            <a:endParaRPr lang="en-US" sz="2400" b="0" noProof="1"/>
          </a:p>
        </p:txBody>
      </p:sp>
      <p:pic>
        <p:nvPicPr>
          <p:cNvPr id="11" name="Picture 2" descr="Double bar graph shows percentage of public views on select federal agencies.">
            <a:extLst>
              <a:ext uri="{FF2B5EF4-FFF2-40B4-BE49-F238E27FC236}">
                <a16:creationId xmlns:a16="http://schemas.microsoft.com/office/drawing/2014/main" id="{A3DAE106-3795-4383-8A49-092F6EC4747C}"/>
              </a:ext>
            </a:extLst>
          </p:cNvPr>
          <p:cNvPicPr>
            <a:picLocks noGrp="1" noChangeAspect="1"/>
          </p:cNvPicPr>
          <p:nvPr>
            <p:ph sz="quarter" idx="20"/>
          </p:nvPr>
        </p:nvPicPr>
        <p:blipFill rotWithShape="1">
          <a:blip r:embed="rId2" cstate="print">
            <a:extLst>
              <a:ext uri="{28A0092B-C50C-407E-A947-70E740481C1C}">
                <a14:useLocalDpi xmlns:a14="http://schemas.microsoft.com/office/drawing/2010/main" val="0"/>
              </a:ext>
            </a:extLst>
          </a:blip>
          <a:srcRect t="-7922" b="-7922"/>
          <a:stretch/>
        </p:blipFill>
        <p:spPr>
          <a:xfrm>
            <a:off x="1132785" y="228600"/>
            <a:ext cx="6878429" cy="4800600"/>
          </a:xfrm>
        </p:spPr>
      </p:pic>
      <p:sp>
        <p:nvSpPr>
          <p:cNvPr id="7" name="Text Placeholder 3"/>
          <p:cNvSpPr>
            <a:spLocks noGrp="1"/>
          </p:cNvSpPr>
          <p:nvPr>
            <p:ph sz="quarter" idx="11"/>
          </p:nvPr>
        </p:nvSpPr>
        <p:spPr/>
        <p:txBody>
          <a:bodyPr/>
          <a:lstStyle/>
          <a:p>
            <a:r>
              <a:rPr lang="en-US" sz="800" noProof="0" dirty="0">
                <a:hlinkClick r:id="rId3" action="ppaction://hlinksldjump"/>
              </a:rPr>
              <a:t>Access the text alternative to slide image</a:t>
            </a:r>
            <a:endParaRPr lang="en-US" sz="800" noProof="0" dirty="0"/>
          </a:p>
        </p:txBody>
      </p:sp>
      <p:sp>
        <p:nvSpPr>
          <p:cNvPr id="10" name="Slide Number Placeholder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151E55-6873-49E2-B8D5-2F265E6F1973}" type="slidenum">
              <a:rPr kumimoji="0" lang="en-US" sz="900" b="0" i="0" u="none" strike="noStrike" kern="1200" cap="none" spc="0" normalizeH="0" baseline="0" noProof="0" smtClean="0">
                <a:ln>
                  <a:noFill/>
                </a:ln>
                <a:solidFill>
                  <a:srgbClr val="000000"/>
                </a:solidFill>
                <a:effectLst/>
                <a:uLnTx/>
                <a:uFillTx/>
                <a:latin typeface="Sanserif"/>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sz="900" b="0" i="0" u="none" strike="noStrike" kern="1200" cap="none" spc="0" normalizeH="0" baseline="0" noProof="0" dirty="0">
              <a:ln>
                <a:noFill/>
              </a:ln>
              <a:solidFill>
                <a:srgbClr val="000000"/>
              </a:solidFill>
              <a:effectLst/>
              <a:uLnTx/>
              <a:uFillTx/>
              <a:latin typeface="Sanserif"/>
            </a:endParaRPr>
          </a:p>
        </p:txBody>
      </p:sp>
    </p:spTree>
    <p:extLst>
      <p:ext uri="{BB962C8B-B14F-4D97-AF65-F5344CB8AC3E}">
        <p14:creationId xmlns:p14="http://schemas.microsoft.com/office/powerpoint/2010/main" val="3909806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The Best-Performing Bureaucracies</a:t>
            </a:r>
            <a:endParaRPr lang="en-US" b="0" noProof="1"/>
          </a:p>
        </p:txBody>
      </p:sp>
      <p:sp>
        <p:nvSpPr>
          <p:cNvPr id="9" name="Content Placeholder 2"/>
          <p:cNvSpPr>
            <a:spLocks noGrp="1"/>
          </p:cNvSpPr>
          <p:nvPr>
            <p:ph sz="quarter" idx="20"/>
          </p:nvPr>
        </p:nvSpPr>
        <p:spPr>
          <a:xfrm>
            <a:off x="342900" y="1524000"/>
            <a:ext cx="78867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Characteristics of agencies that perform well:</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cs typeface="+mn-cs"/>
              </a:rPr>
              <a:t>Clearly-stated agency responsibilities.</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cs typeface="+mn-cs"/>
              </a:rPr>
              <a:t>Administrative flexibility and discretion for goal attainment.</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cs typeface="+mn-cs"/>
              </a:rPr>
              <a:t>Easily-measured agency goals.</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cs typeface="+mn-cs"/>
              </a:rPr>
              <a:t>Agency mission of “giving” versus “taking.”</a:t>
            </a:r>
          </a:p>
          <a:p>
            <a:pPr marL="342900" lvl="1" indent="-342900" defTabSz="457200">
              <a:spcBef>
                <a:spcPct val="20000"/>
              </a:spcBef>
              <a:spcAft>
                <a:spcPts val="0"/>
              </a:spcAft>
              <a:defRPr/>
            </a:pPr>
            <a:r>
              <a:rPr kumimoji="0" lang="en-US" altLang="en-US" sz="2000" b="0" i="0" u="none" strike="noStrike" kern="1200" cap="none" spc="0" normalizeH="0" baseline="0" noProof="0" dirty="0">
                <a:ln>
                  <a:noFill/>
                </a:ln>
                <a:solidFill>
                  <a:prstClr val="black"/>
                </a:solidFill>
                <a:effectLst/>
                <a:uLnTx/>
                <a:uFillTx/>
                <a:cs typeface="+mn-cs"/>
              </a:rPr>
              <a:t>i.e., Social Security Administration versus the IRS.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Another factor is high levels of support from elected officials, the media, and diverse groups of citizens for the legislated goal and the implementing agency.</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45</a:t>
            </a:fld>
            <a:endParaRPr lang="en-US" sz="900" dirty="0">
              <a:latin typeface="Sanserif"/>
            </a:endParaRPr>
          </a:p>
        </p:txBody>
      </p:sp>
    </p:spTree>
    <p:extLst>
      <p:ext uri="{BB962C8B-B14F-4D97-AF65-F5344CB8AC3E}">
        <p14:creationId xmlns:p14="http://schemas.microsoft.com/office/powerpoint/2010/main" val="1243366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95500" y="198784"/>
            <a:ext cx="47625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Does Contracting-Out Improve Performance?</a:t>
            </a:r>
            <a:endParaRPr lang="en-US" b="0" noProof="1"/>
          </a:p>
        </p:txBody>
      </p:sp>
      <p:sp>
        <p:nvSpPr>
          <p:cNvPr id="9" name="Content Placeholder 2"/>
          <p:cNvSpPr>
            <a:spLocks noGrp="1"/>
          </p:cNvSpPr>
          <p:nvPr>
            <p:ph sz="quarter" idx="20"/>
          </p:nvPr>
        </p:nvSpPr>
        <p:spPr>
          <a:xfrm>
            <a:off x="342900" y="1524000"/>
            <a:ext cx="817245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Political scientist Paul Light notes that because the full cost to the government for contracted work includes administrative costs and profit, the government in many cases pays more for work contracted out.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cs typeface="+mn-cs"/>
              </a:rPr>
              <a:t>Federal bureaucracy also does not have enough bureaucrats to monitor government contractors sufficiently.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Lack of accountability is a growing concern; the Government Accountability Office (GAO) has determined contract management to be a high-risk function for numerous federal agencies.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46</a:t>
            </a:fld>
            <a:endParaRPr lang="en-US" sz="900" dirty="0">
              <a:latin typeface="Sanserif"/>
            </a:endParaRPr>
          </a:p>
        </p:txBody>
      </p:sp>
    </p:spTree>
    <p:extLst>
      <p:ext uri="{BB962C8B-B14F-4D97-AF65-F5344CB8AC3E}">
        <p14:creationId xmlns:p14="http://schemas.microsoft.com/office/powerpoint/2010/main" val="2474023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Citizens’ Role in Bureaucratic Performance</a:t>
            </a:r>
            <a:endParaRPr lang="en-US" b="0" noProof="1"/>
          </a:p>
        </p:txBody>
      </p:sp>
      <p:sp>
        <p:nvSpPr>
          <p:cNvPr id="9" name="Content Placeholder 2"/>
          <p:cNvSpPr>
            <a:spLocks noGrp="1"/>
          </p:cNvSpPr>
          <p:nvPr>
            <p:ph sz="quarter" idx="20"/>
          </p:nvPr>
        </p:nvSpPr>
        <p:spPr>
          <a:xfrm>
            <a:off x="342900" y="1524000"/>
            <a:ext cx="81915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Effectiveness of public policies depends on people’s knowledge of and compliance with the law.</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Depends on their applying for the government programs for which they qualify and their conformity to the rules, regulations, standards, and directions of bureaucrats.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Symbiotic relationship is essential to the success of government.</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47</a:t>
            </a:fld>
            <a:endParaRPr lang="en-US" sz="900" dirty="0">
              <a:latin typeface="Sanserif"/>
            </a:endParaRPr>
          </a:p>
        </p:txBody>
      </p:sp>
    </p:spTree>
    <p:extLst>
      <p:ext uri="{BB962C8B-B14F-4D97-AF65-F5344CB8AC3E}">
        <p14:creationId xmlns:p14="http://schemas.microsoft.com/office/powerpoint/2010/main" val="3086988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Review </a:t>
            </a:r>
            <a:r>
              <a:rPr kumimoji="0" lang="en-US" sz="1600" b="0" i="0" u="none" strike="noStrike" kern="1200" cap="none" spc="0" normalizeH="0" baseline="0" noProof="0" dirty="0">
                <a:ln>
                  <a:noFill/>
                </a:ln>
                <a:solidFill>
                  <a:srgbClr val="C30C20"/>
                </a:solidFill>
                <a:effectLst/>
                <a:uLnTx/>
                <a:uFillTx/>
                <a:cs typeface="+mj-cs"/>
              </a:rPr>
              <a:t>1</a:t>
            </a:r>
            <a:endParaRPr lang="en-US" b="0" noProof="1"/>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700" b="1" i="0" u="none" strike="noStrike" kern="1200" cap="none" spc="0" normalizeH="0" baseline="0" noProof="0" dirty="0">
                <a:ln>
                  <a:noFill/>
                </a:ln>
                <a:solidFill>
                  <a:prstClr val="black"/>
                </a:solidFill>
                <a:effectLst/>
                <a:uLnTx/>
                <a:uFillTx/>
                <a:cs typeface="+mn-cs"/>
              </a:rPr>
              <a:t>Then</a:t>
            </a:r>
            <a:r>
              <a:rPr kumimoji="0" lang="en-US" sz="2700" b="0" i="0" u="none" strike="noStrike" kern="1200" cap="none" spc="0" normalizeH="0" baseline="0" noProof="0" dirty="0">
                <a:ln>
                  <a:noFill/>
                </a:ln>
                <a:solidFill>
                  <a:prstClr val="black"/>
                </a:solidFill>
                <a:effectLst/>
                <a:uLnTx/>
                <a:uFillTx/>
                <a:cs typeface="+mn-cs"/>
              </a:rPr>
              <a:t>—The federal bureaucracy under President George Washington had three departments and two offices staffed with public servants engaged in mostly clerical work, serving a national population of 4 million. </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700" b="1" i="0" u="none" strike="noStrike" kern="1200" cap="none" spc="0" normalizeH="0" baseline="0" noProof="0" dirty="0">
                <a:ln>
                  <a:noFill/>
                </a:ln>
                <a:solidFill>
                  <a:prstClr val="black"/>
                </a:solidFill>
                <a:effectLst/>
                <a:uLnTx/>
                <a:uFillTx/>
                <a:cs typeface="+mn-cs"/>
              </a:rPr>
              <a:t>Now</a:t>
            </a:r>
            <a:r>
              <a:rPr kumimoji="0" lang="en-US" sz="2700" b="0" i="0" u="none" strike="noStrike" kern="1200" cap="none" spc="0" normalizeH="0" baseline="0" noProof="0" dirty="0">
                <a:ln>
                  <a:noFill/>
                </a:ln>
                <a:solidFill>
                  <a:prstClr val="black"/>
                </a:solidFill>
                <a:effectLst/>
                <a:uLnTx/>
                <a:uFillTx/>
                <a:cs typeface="+mn-cs"/>
              </a:rPr>
              <a:t>—Approximately 4 million national bureaucrats—plus at least 13 million state and local bureaucrats, and private for-profit and nonprofit shadow bureaucrats—implement national public policies that serve the country’s population of over 323 million. </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48</a:t>
            </a:fld>
            <a:endParaRPr lang="en-US" sz="900" dirty="0">
              <a:latin typeface="Sanserif"/>
            </a:endParaRPr>
          </a:p>
        </p:txBody>
      </p:sp>
    </p:spTree>
    <p:extLst>
      <p:ext uri="{BB962C8B-B14F-4D97-AF65-F5344CB8AC3E}">
        <p14:creationId xmlns:p14="http://schemas.microsoft.com/office/powerpoint/2010/main" val="3264938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Review </a:t>
            </a:r>
            <a:r>
              <a:rPr kumimoji="0" lang="en-US" sz="1600" b="0" i="0" u="none" strike="noStrike" kern="1200" cap="none" spc="0" normalizeH="0" baseline="0" noProof="0" dirty="0">
                <a:ln>
                  <a:noFill/>
                </a:ln>
                <a:solidFill>
                  <a:srgbClr val="C30C20"/>
                </a:solidFill>
                <a:effectLst/>
                <a:uLnTx/>
                <a:uFillTx/>
                <a:cs typeface="+mj-cs"/>
              </a:rPr>
              <a:t>2</a:t>
            </a:r>
            <a:endParaRPr lang="en-US" b="0" noProof="1"/>
          </a:p>
        </p:txBody>
      </p:sp>
      <p:sp>
        <p:nvSpPr>
          <p:cNvPr id="9" name="Content Placeholder 2"/>
          <p:cNvSpPr>
            <a:spLocks noGrp="1"/>
          </p:cNvSpPr>
          <p:nvPr>
            <p:ph sz="quarter" idx="20"/>
          </p:nvPr>
        </p:nvSpPr>
        <p:spPr>
          <a:xfrm>
            <a:off x="342900" y="1524000"/>
            <a:ext cx="81534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cs typeface="+mn-cs"/>
              </a:rPr>
              <a:t>Next:</a:t>
            </a:r>
            <a:endParaRPr kumimoji="0" lang="en-US" sz="2800" b="0" i="0" u="none" strike="noStrike" kern="1200" cap="none" spc="0" normalizeH="0" baseline="0" noProof="0" dirty="0">
              <a:ln>
                <a:noFill/>
              </a:ln>
              <a:solidFill>
                <a:prstClr val="black"/>
              </a:solidFill>
              <a:effectLst/>
              <a:uLnTx/>
              <a:uFillTx/>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cs typeface="+mn-cs"/>
              </a:rPr>
              <a:t>Will the best and the brightest respond to the call to serve while elected officials denigrate the work and independence of federal bureaucrats?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cs typeface="+mn-cs"/>
              </a:rPr>
              <a:t>Will the federal government address the transparency and accountability concerns raised by its expanding use of contracts and therefore shadow bureaucrats to implement public policies?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49</a:t>
            </a:fld>
            <a:endParaRPr lang="en-US" sz="900" dirty="0">
              <a:latin typeface="Sanserif"/>
            </a:endParaRPr>
          </a:p>
        </p:txBody>
      </p:sp>
    </p:spTree>
    <p:extLst>
      <p:ext uri="{BB962C8B-B14F-4D97-AF65-F5344CB8AC3E}">
        <p14:creationId xmlns:p14="http://schemas.microsoft.com/office/powerpoint/2010/main" val="290472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Democracy and Bureaucracy </a:t>
            </a:r>
            <a:r>
              <a:rPr kumimoji="0" lang="en-US" altLang="en-US" sz="1600" b="0" i="0" u="none" strike="noStrike" kern="1200" cap="none" spc="0" normalizeH="0" baseline="0" noProof="0" dirty="0">
                <a:ln>
                  <a:noFill/>
                </a:ln>
                <a:solidFill>
                  <a:srgbClr val="C30C20"/>
                </a:solidFill>
                <a:effectLst/>
                <a:uLnTx/>
                <a:uFillTx/>
                <a:cs typeface="Arial" charset="0"/>
              </a:rPr>
              <a:t>3</a:t>
            </a:r>
            <a:endParaRPr lang="en-US" b="0" noProof="1"/>
          </a:p>
        </p:txBody>
      </p:sp>
      <p:sp>
        <p:nvSpPr>
          <p:cNvPr id="9" name="Content Placeholder 2"/>
          <p:cNvSpPr>
            <a:spLocks noGrp="1"/>
          </p:cNvSpPr>
          <p:nvPr>
            <p:ph sz="quarter" idx="20"/>
          </p:nvPr>
        </p:nvSpPr>
        <p:spPr>
          <a:xfrm>
            <a:off x="342900" y="1524000"/>
            <a:ext cx="8639352" cy="4876800"/>
          </a:xfrm>
        </p:spPr>
        <p:txBody>
          <a:bodyPr>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Calibri"/>
                <a:ea typeface="+mn-ea"/>
                <a:cs typeface="+mn-cs"/>
              </a:rPr>
              <a:t>Max Weber (1864 to 1920), the “father of sociology,” coined the word </a:t>
            </a:r>
            <a:r>
              <a:rPr kumimoji="0" lang="en-US" altLang="en-US" sz="2800" b="0" i="1" u="none" strike="noStrike" kern="1200" cap="none" spc="0" normalizeH="0" baseline="0" noProof="0" dirty="0">
                <a:ln>
                  <a:noFill/>
                </a:ln>
                <a:solidFill>
                  <a:prstClr val="black"/>
                </a:solidFill>
                <a:effectLst/>
                <a:uLnTx/>
                <a:uFillTx/>
                <a:latin typeface="Calibri"/>
                <a:ea typeface="+mn-ea"/>
                <a:cs typeface="+mn-cs"/>
              </a:rPr>
              <a:t>bureaucracy</a:t>
            </a:r>
            <a:r>
              <a:rPr kumimoji="0" lang="en-US" altLang="en-US" sz="2800" b="1"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800" b="0" i="0" u="none" strike="noStrike" kern="1200" cap="none" spc="0" normalizeH="0" baseline="0" noProof="0" dirty="0">
                <a:ln>
                  <a:noFill/>
                </a:ln>
                <a:solidFill>
                  <a:prstClr val="black"/>
                </a:solidFill>
                <a:effectLst/>
                <a:uLnTx/>
                <a:uFillTx/>
                <a:latin typeface="Calibri"/>
                <a:ea typeface="+mn-ea"/>
                <a:cs typeface="+mn-cs"/>
              </a:rPr>
              <a:t>to describe organizations with the following features: </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Division of labor.</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Specialization of job tasks.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Hiring systems based on worker competency.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Hierarchy with a vertical chain of command.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Standard operating procedures, rules, and regulations.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mn-cs"/>
              </a:rPr>
              <a:t>Red tape</a:t>
            </a:r>
            <a:r>
              <a:rPr kumimoji="0" lang="en-US" altLang="en-US" sz="2800" b="0" i="0" u="none" strike="noStrike" kern="1200" cap="none" spc="0" normalizeH="0" baseline="0" noProof="0" dirty="0">
                <a:ln>
                  <a:noFill/>
                </a:ln>
                <a:solidFill>
                  <a:prstClr val="black"/>
                </a:solidFill>
                <a:effectLst/>
                <a:uLnTx/>
                <a:uFillTx/>
                <a:latin typeface="Calibri"/>
                <a:ea typeface="+mn-ea"/>
                <a:cs typeface="+mn-cs"/>
              </a:rPr>
              <a:t>: rules and procedures viewed as inefficient.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Bureaucratic structure </a:t>
            </a:r>
            <a:r>
              <a:rPr kumimoji="0" lang="en-US" altLang="en-US" sz="2800" b="0" i="0" u="none" strike="noStrike" kern="1200" cap="none" spc="0" normalizeH="0" baseline="0" noProof="0" dirty="0">
                <a:ln>
                  <a:noFill/>
                </a:ln>
                <a:solidFill>
                  <a:prstClr val="black"/>
                </a:solidFill>
                <a:effectLst/>
                <a:uLnTx/>
                <a:uFillTx/>
                <a:latin typeface="Calibri"/>
                <a:ea typeface="+mn-ea"/>
                <a:cs typeface="+mn-cs"/>
              </a:rPr>
              <a:t>is not unique to government.</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5</a:t>
            </a:fld>
            <a:endParaRPr lang="en-US" sz="900" dirty="0">
              <a:latin typeface="Sanserif"/>
            </a:endParaRPr>
          </a:p>
        </p:txBody>
      </p:sp>
    </p:spTree>
    <p:extLst>
      <p:ext uri="{BB962C8B-B14F-4D97-AF65-F5344CB8AC3E}">
        <p14:creationId xmlns:p14="http://schemas.microsoft.com/office/powerpoint/2010/main" val="3361171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F806B138-0EAC-4D2A-A08A-DABAE327A51B}"/>
              </a:ext>
            </a:extLst>
          </p:cNvPr>
          <p:cNvSpPr>
            <a:spLocks noGrp="1"/>
          </p:cNvSpPr>
          <p:nvPr>
            <p:ph type="title"/>
          </p:nvPr>
        </p:nvSpPr>
        <p:spPr/>
        <p:txBody>
          <a:bodyPr/>
          <a:lstStyle/>
          <a:p>
            <a:r>
              <a:rPr lang="en-US" dirty="0">
                <a:latin typeface="Sanserif"/>
              </a:rPr>
              <a:t>End of Main Content</a:t>
            </a:r>
          </a:p>
        </p:txBody>
      </p:sp>
      <p:sp>
        <p:nvSpPr>
          <p:cNvPr id="6" name="Text Placeholder 2">
            <a:extLst>
              <a:ext uri="{FF2B5EF4-FFF2-40B4-BE49-F238E27FC236}">
                <a16:creationId xmlns:a16="http://schemas.microsoft.com/office/drawing/2014/main" id="{7AC84872-1167-40FF-847C-B6A5B6BB674C}"/>
              </a:ext>
            </a:extLst>
          </p:cNvPr>
          <p:cNvSpPr txBox="1">
            <a:spLocks/>
          </p:cNvSpPr>
          <p:nvPr/>
        </p:nvSpPr>
        <p:spPr>
          <a:xfrm>
            <a:off x="10998" y="6477000"/>
            <a:ext cx="9144000" cy="38100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kumimoji="0" lang="en-US" sz="800" b="0" i="0" u="none" strike="noStrike" kern="1200" cap="none" spc="0" normalizeH="0" baseline="0" dirty="0">
                <a:ln>
                  <a:noFill/>
                </a:ln>
                <a:solidFill>
                  <a:schemeClr val="bg1"/>
                </a:solidFill>
                <a:effectLst/>
                <a:uLnTx/>
                <a:uFillTx/>
                <a:latin typeface="Calibri"/>
                <a:ea typeface="+mn-ea"/>
                <a:cs typeface="+mn-cs"/>
              </a:defRPr>
            </a:lvl1pPr>
            <a:lvl2pPr marL="457200"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914400" indent="0" algn="l" defTabSz="685800" rtl="0" eaLnBrk="1" latinLnBrk="0" hangingPunct="1">
              <a:lnSpc>
                <a:spcPct val="100000"/>
              </a:lnSpc>
              <a:spcBef>
                <a:spcPts val="600"/>
              </a:spcBef>
              <a:buFont typeface="Arial" panose="020B0604020202020204" pitchFamily="34" charset="0"/>
              <a:buNone/>
              <a:defRPr sz="1350" kern="1200">
                <a:solidFill>
                  <a:schemeClr val="tx2"/>
                </a:solidFill>
                <a:latin typeface="+mn-lt"/>
                <a:ea typeface="+mn-ea"/>
                <a:cs typeface="+mn-cs"/>
              </a:defRPr>
            </a:lvl3pPr>
            <a:lvl4pPr marL="137160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182880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698090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228601" y="1981200"/>
            <a:ext cx="5105400" cy="994708"/>
          </a:xfrm>
        </p:spPr>
        <p:txBody>
          <a:bodyPr/>
          <a:lstStyle/>
          <a:p>
            <a:r>
              <a:rPr kumimoji="0" lang="en-US" sz="3600" b="0" i="0" u="none" strike="noStrike" kern="1200" cap="none" spc="0" normalizeH="0" baseline="0" noProof="0" dirty="0">
                <a:ln>
                  <a:noFill/>
                </a:ln>
                <a:effectLst/>
                <a:uLnTx/>
                <a:uFillTx/>
                <a:latin typeface="Sanserif"/>
                <a:cs typeface="+mj-cs"/>
              </a:rPr>
              <a:t>Accessibility Content: Text Alternatives for Images</a:t>
            </a:r>
            <a:endParaRPr lang="en-US" sz="2400" noProof="1">
              <a:latin typeface="Sanserif"/>
            </a:endParaRPr>
          </a:p>
        </p:txBody>
      </p:sp>
      <p:sp>
        <p:nvSpPr>
          <p:cNvPr id="6" name="Slide Number Placeholder 2">
            <a:extLst>
              <a:ext uri="{FF2B5EF4-FFF2-40B4-BE49-F238E27FC236}">
                <a16:creationId xmlns:a16="http://schemas.microsoft.com/office/drawing/2014/main" id="{CA7759B9-12D7-4AAD-BE56-58F8C0E269FC}"/>
              </a:ext>
            </a:extLst>
          </p:cNvPr>
          <p:cNvSpPr>
            <a:spLocks noGrp="1"/>
          </p:cNvSpPr>
          <p:nvPr>
            <p:ph type="sldNum" sz="quarter" idx="10"/>
          </p:nvPr>
        </p:nvSpPr>
        <p:spPr>
          <a:xfrm>
            <a:off x="8626412" y="6681999"/>
            <a:ext cx="355840" cy="161396"/>
          </a:xfrm>
        </p:spPr>
        <p:txBody>
          <a:bodyPr/>
          <a:lstStyle/>
          <a:p>
            <a:fld id="{68151E55-6873-49E2-B8D5-2F265E6F1973}" type="slidenum">
              <a:rPr lang="en-US" smtClean="0">
                <a:latin typeface="Sanserif"/>
              </a:rPr>
              <a:pPr/>
              <a:t>51</a:t>
            </a:fld>
            <a:endParaRPr lang="en-US"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198000"/>
            <a:ext cx="67056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14.1 </a:t>
            </a:r>
            <a:r>
              <a:rPr kumimoji="0" lang="en-US" sz="2400" b="1" i="0" u="none" strike="noStrike" kern="1200" cap="none" spc="0" normalizeH="0" baseline="0" noProof="0" dirty="0">
                <a:ln>
                  <a:noFill/>
                </a:ln>
                <a:solidFill>
                  <a:prstClr val="black"/>
                </a:solidFill>
                <a:effectLst/>
                <a:uLnTx/>
                <a:uFillTx/>
                <a:latin typeface="Sanserif"/>
                <a:cs typeface="+mj-cs"/>
              </a:rPr>
              <a:t>U.S. Government Organizational Chart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6" name="Content Placeholder 3"/>
          <p:cNvSpPr>
            <a:spLocks noGrp="1"/>
          </p:cNvSpPr>
          <p:nvPr>
            <p:ph sz="quarter" idx="12"/>
          </p:nvPr>
        </p:nvSpPr>
        <p:spPr>
          <a:xfrm>
            <a:off x="342001" y="1371600"/>
            <a:ext cx="8116199" cy="4876800"/>
          </a:xfrm>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Offices supporting the work of the legislative branch are the office of the Architect of the Capitol; the United States Botanic Garden; the Government Accountability Office; the Government Printing Office; the Library of Congress; and the Congressional Budget Office.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Offices of the judicial branch include the Administrative Office of the United States Courts; the Federal Judicial Center; and the United States Sentencing Commission. </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In addition to the multiple policy offices of executive branch and the cabinet departments, there are at least fifty-six independent establishments and government corporations.</a:t>
            </a:r>
          </a:p>
        </p:txBody>
      </p:sp>
      <p:sp>
        <p:nvSpPr>
          <p:cNvPr id="7" name="Text Placeholder 4"/>
          <p:cNvSpPr>
            <a:spLocks noGrp="1"/>
          </p:cNvSpPr>
          <p:nvPr>
            <p:ph type="body" sz="quarter" idx="13"/>
          </p:nvPr>
        </p:nvSpPr>
        <p:spPr>
          <a:xfrm>
            <a:off x="3191400" y="6324601"/>
            <a:ext cx="2980800" cy="250825"/>
          </a:xfrm>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52</a:t>
            </a:fld>
            <a:endParaRPr lang="en-US" dirty="0">
              <a:latin typeface="Sanserif"/>
            </a:endParaRPr>
          </a:p>
        </p:txBody>
      </p:sp>
    </p:spTree>
    <p:extLst>
      <p:ext uri="{BB962C8B-B14F-4D97-AF65-F5344CB8AC3E}">
        <p14:creationId xmlns:p14="http://schemas.microsoft.com/office/powerpoint/2010/main" val="338194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98000"/>
            <a:ext cx="75066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14.2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Race/National Origin of Federal Bureaucrats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6" name="Content Placeholder 3"/>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lang="en-US" b="0" i="0" u="none" strike="noStrike" dirty="0">
                <a:solidFill>
                  <a:srgbClr val="000000"/>
                </a:solidFill>
                <a:effectLst/>
                <a:latin typeface="Sanserif"/>
              </a:rPr>
              <a:t>The data (in percentage) is as follows: </a:t>
            </a:r>
            <a:r>
              <a:rPr lang="en-US" b="0" i="0" u="none" strike="noStrike">
                <a:solidFill>
                  <a:srgbClr val="000000"/>
                </a:solidFill>
                <a:effectLst/>
                <a:latin typeface="Sanserif"/>
              </a:rPr>
              <a:t/>
            </a:r>
            <a:br>
              <a:rPr lang="en-US" b="0" i="0" u="none" strike="noStrike">
                <a:solidFill>
                  <a:srgbClr val="000000"/>
                </a:solidFill>
                <a:effectLst/>
                <a:latin typeface="Sanserif"/>
              </a:rPr>
            </a:br>
            <a:r>
              <a:rPr lang="en-US">
                <a:solidFill>
                  <a:srgbClr val="000000"/>
                </a:solidFill>
                <a:latin typeface="Sanserif"/>
              </a:rPr>
              <a:t>w</a:t>
            </a:r>
            <a:r>
              <a:rPr lang="en-US" b="0" i="0" u="none" strike="noStrike">
                <a:solidFill>
                  <a:srgbClr val="000000"/>
                </a:solidFill>
                <a:effectLst/>
                <a:latin typeface="Sanserif"/>
              </a:rPr>
              <a:t>hite</a:t>
            </a:r>
            <a:r>
              <a:rPr lang="en-US" b="0" i="0" u="none" strike="noStrike" dirty="0">
                <a:solidFill>
                  <a:srgbClr val="000000"/>
                </a:solidFill>
                <a:effectLst/>
                <a:latin typeface="Sanserif"/>
              </a:rPr>
              <a:t>: 63; Black: 18; Asian or Pacific Islander: 7; Hispanic or Latino: 9; American Indian or Alaska Native: 2; and more than one race: 1.</a:t>
            </a:r>
            <a:endParaRPr kumimoji="0" lang="en-US" b="0" i="0" u="none" strike="noStrike" kern="1200" cap="none" spc="0" normalizeH="0" baseline="0" noProof="0" dirty="0">
              <a:ln>
                <a:noFill/>
              </a:ln>
              <a:solidFill>
                <a:prstClr val="black"/>
              </a:solidFill>
              <a:effectLst/>
              <a:uLnTx/>
              <a:uFillTx/>
              <a:latin typeface="Sanserif"/>
              <a:cs typeface="+mn-cs"/>
            </a:endParaRPr>
          </a:p>
        </p:txBody>
      </p:sp>
      <p:sp>
        <p:nvSpPr>
          <p:cNvPr id="7" name="Text Placeholder 4"/>
          <p:cNvSpPr>
            <a:spLocks noGrp="1"/>
          </p:cNvSpPr>
          <p:nvPr>
            <p:ph type="body" sz="quarter" idx="13"/>
          </p:nvPr>
        </p:nvSpPr>
        <p:spPr>
          <a:xfrm>
            <a:off x="3191400" y="6324601"/>
            <a:ext cx="2980800" cy="250825"/>
          </a:xfrm>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53</a:t>
            </a:fld>
            <a:endParaRPr lang="en-US" dirty="0">
              <a:latin typeface="Sanserif"/>
            </a:endParaRPr>
          </a:p>
        </p:txBody>
      </p:sp>
    </p:spTree>
    <p:extLst>
      <p:ext uri="{BB962C8B-B14F-4D97-AF65-F5344CB8AC3E}">
        <p14:creationId xmlns:p14="http://schemas.microsoft.com/office/powerpoint/2010/main" val="1854379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198000"/>
            <a:ext cx="58302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14.3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Growth in Civilian Workforce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6" name="Content Placeholder 3"/>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lang="en-US" b="0" i="0" u="none" strike="noStrike" dirty="0">
                <a:solidFill>
                  <a:srgbClr val="000000"/>
                </a:solidFill>
                <a:effectLst/>
                <a:latin typeface="Sanserif"/>
              </a:rPr>
              <a:t>Number of federal employees grew from 1.1 million in 1940 to a maximum of 3.1 million in 1990, shrinking since then to 2.8 million. (In 1945, during World War II, the number briefly stood at 3.5 million. By contrast, the number of state and local</a:t>
            </a:r>
            <a:r>
              <a:rPr lang="en-US" b="0" i="0" u="none" strike="noStrike" baseline="0" dirty="0">
                <a:solidFill>
                  <a:srgbClr val="000000"/>
                </a:solidFill>
                <a:effectLst/>
                <a:latin typeface="Sanserif"/>
              </a:rPr>
              <a:t> </a:t>
            </a:r>
            <a:r>
              <a:rPr lang="en-US" b="0" i="0" u="none" strike="noStrike" dirty="0">
                <a:solidFill>
                  <a:srgbClr val="000000"/>
                </a:solidFill>
                <a:effectLst/>
                <a:latin typeface="Sanserif"/>
              </a:rPr>
              <a:t>employees has grown from 1.9 million in 1940 to 19.5 million in 2010, shrinking to 19.4 million in 2016.</a:t>
            </a:r>
            <a:r>
              <a:rPr lang="en-US" dirty="0">
                <a:latin typeface="Sanserif"/>
              </a:rPr>
              <a:t> </a:t>
            </a:r>
            <a:endParaRPr kumimoji="0" lang="en-US" b="0" i="0" u="none" strike="noStrike" kern="1200" cap="none" spc="0" normalizeH="0" baseline="0" noProof="0" dirty="0">
              <a:ln>
                <a:noFill/>
              </a:ln>
              <a:solidFill>
                <a:prstClr val="black"/>
              </a:solidFill>
              <a:effectLst/>
              <a:uLnTx/>
              <a:uFillTx/>
              <a:latin typeface="Sanserif"/>
              <a:cs typeface="+mn-cs"/>
            </a:endParaRPr>
          </a:p>
        </p:txBody>
      </p:sp>
      <p:sp>
        <p:nvSpPr>
          <p:cNvPr id="7" name="Text Placeholder 4"/>
          <p:cNvSpPr>
            <a:spLocks noGrp="1"/>
          </p:cNvSpPr>
          <p:nvPr>
            <p:ph type="body" sz="quarter" idx="13"/>
          </p:nvPr>
        </p:nvSpPr>
        <p:spPr>
          <a:xfrm>
            <a:off x="3191400" y="6324601"/>
            <a:ext cx="2980800" cy="250825"/>
          </a:xfrm>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54</a:t>
            </a:fld>
            <a:endParaRPr lang="en-US" dirty="0">
              <a:latin typeface="Sanserif"/>
            </a:endParaRPr>
          </a:p>
        </p:txBody>
      </p:sp>
    </p:spTree>
    <p:extLst>
      <p:ext uri="{BB962C8B-B14F-4D97-AF65-F5344CB8AC3E}">
        <p14:creationId xmlns:p14="http://schemas.microsoft.com/office/powerpoint/2010/main" val="524949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730400" y="198000"/>
            <a:ext cx="57372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14.4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Trends in Federal Expenditures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6" name="Content Placeholder 3"/>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lang="en-US" b="0" i="0" u="none" strike="noStrike" dirty="0">
                <a:solidFill>
                  <a:srgbClr val="000000"/>
                </a:solidFill>
                <a:effectLst/>
                <a:latin typeface="Sanserif"/>
              </a:rPr>
              <a:t>Bar graph shows the trends in federal expenditures from 1942 to 2016 and five year intervals in billions: 1940:136; 1945:1112; 1950:424; 1955:595; 1960:653; 1965:761; 1970: 1,030; 1975:1233; 1980; 1,496; 1985: 1762; 1990:2009; 1995:2075; 2000:2245; 2005:2722; 2010:3404; 2015:3336; 2016:3482.</a:t>
            </a:r>
            <a:r>
              <a:rPr lang="en-US" dirty="0">
                <a:latin typeface="Sanserif"/>
              </a:rPr>
              <a:t> </a:t>
            </a:r>
            <a:endParaRPr kumimoji="0" lang="en-US" b="0" i="0" u="none" strike="noStrike" kern="1200" cap="none" spc="0" normalizeH="0" baseline="0" noProof="0" dirty="0">
              <a:ln>
                <a:noFill/>
              </a:ln>
              <a:solidFill>
                <a:prstClr val="black"/>
              </a:solidFill>
              <a:effectLst/>
              <a:uLnTx/>
              <a:uFillTx/>
              <a:latin typeface="Sanserif"/>
              <a:cs typeface="+mn-cs"/>
            </a:endParaRPr>
          </a:p>
        </p:txBody>
      </p:sp>
      <p:sp>
        <p:nvSpPr>
          <p:cNvPr id="7" name="Text Placeholder 4"/>
          <p:cNvSpPr>
            <a:spLocks noGrp="1"/>
          </p:cNvSpPr>
          <p:nvPr>
            <p:ph type="body" sz="quarter" idx="13"/>
          </p:nvPr>
        </p:nvSpPr>
        <p:spPr>
          <a:xfrm>
            <a:off x="3276600" y="6324601"/>
            <a:ext cx="2980800" cy="250825"/>
          </a:xfrm>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55</a:t>
            </a:fld>
            <a:endParaRPr lang="en-US" dirty="0">
              <a:latin typeface="Sanserif"/>
            </a:endParaRPr>
          </a:p>
        </p:txBody>
      </p:sp>
    </p:spTree>
    <p:extLst>
      <p:ext uri="{BB962C8B-B14F-4D97-AF65-F5344CB8AC3E}">
        <p14:creationId xmlns:p14="http://schemas.microsoft.com/office/powerpoint/2010/main" val="2105473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866000" y="198000"/>
            <a:ext cx="53730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14.5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Stages of the Policy Process: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6" name="Content Placeholder 3"/>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lang="en-US" b="0" i="0" u="none" strike="noStrike" dirty="0">
                <a:solidFill>
                  <a:srgbClr val="000000"/>
                </a:solidFill>
                <a:effectLst/>
                <a:latin typeface="Sanserif"/>
              </a:rPr>
              <a:t>Web diagram showing the stages of the policy process, using the example of the Affordable Health Act (A C A). There are six stages of the policy process (each stage is dependent upon the previous stage) are: agenda setting, policy formulation, policy approval, resource allocation, policy implementation, and policy evaluation. </a:t>
            </a:r>
            <a:endParaRPr kumimoji="0" lang="en-US" b="0" i="0" u="none" strike="noStrike" kern="1200" cap="none" spc="0" normalizeH="0" baseline="0" noProof="0" dirty="0">
              <a:ln>
                <a:noFill/>
              </a:ln>
              <a:solidFill>
                <a:prstClr val="black"/>
              </a:solidFill>
              <a:effectLst/>
              <a:uLnTx/>
              <a:uFillTx/>
              <a:latin typeface="Sanserif"/>
              <a:cs typeface="+mn-cs"/>
            </a:endParaRPr>
          </a:p>
        </p:txBody>
      </p:sp>
      <p:sp>
        <p:nvSpPr>
          <p:cNvPr id="7" name="Text Placeholder 4"/>
          <p:cNvSpPr>
            <a:spLocks noGrp="1"/>
          </p:cNvSpPr>
          <p:nvPr>
            <p:ph type="body" sz="quarter" idx="13"/>
          </p:nvPr>
        </p:nvSpPr>
        <p:spPr>
          <a:xfrm>
            <a:off x="3276600" y="6324601"/>
            <a:ext cx="2980800" cy="250825"/>
          </a:xfrm>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56</a:t>
            </a:fld>
            <a:endParaRPr lang="en-US" dirty="0">
              <a:latin typeface="Sanserif"/>
            </a:endParaRPr>
          </a:p>
        </p:txBody>
      </p:sp>
    </p:spTree>
    <p:extLst>
      <p:ext uri="{BB962C8B-B14F-4D97-AF65-F5344CB8AC3E}">
        <p14:creationId xmlns:p14="http://schemas.microsoft.com/office/powerpoint/2010/main" val="4105137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180200" y="198000"/>
            <a:ext cx="68970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14.6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Public Views on Select Federal Agencies - </a:t>
            </a:r>
            <a:r>
              <a:rPr kumimoji="0" lang="en-US" sz="2400" b="1" i="0" u="none" strike="noStrike" kern="1200" cap="none" spc="0" normalizeH="0" baseline="0" noProof="0" dirty="0">
                <a:ln>
                  <a:noFill/>
                </a:ln>
                <a:solidFill>
                  <a:srgbClr val="C30C20"/>
                </a:solidFill>
                <a:effectLst/>
                <a:uLnTx/>
                <a:uFillTx/>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6" name="Content Placeholder 3"/>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lang="en-US" sz="1600" b="0" i="0" u="none" strike="noStrike" dirty="0">
                <a:solidFill>
                  <a:srgbClr val="000000"/>
                </a:solidFill>
                <a:effectLst/>
                <a:latin typeface="Sanserif"/>
              </a:rPr>
              <a:t>Horizontal axis represents agency, while vertical axis represents percentage ranging from 0 to 100 in increments of 10 and agency. </a:t>
            </a:r>
            <a:br>
              <a:rPr lang="en-US" sz="1600" b="0" i="0" u="none" strike="noStrike" dirty="0">
                <a:solidFill>
                  <a:srgbClr val="000000"/>
                </a:solidFill>
                <a:effectLst/>
                <a:latin typeface="Sanserif"/>
              </a:rPr>
            </a:br>
            <a:r>
              <a:rPr lang="en-US" sz="1600" b="0" i="0" u="none" strike="noStrike" dirty="0">
                <a:solidFill>
                  <a:srgbClr val="000000"/>
                </a:solidFill>
                <a:effectLst/>
                <a:latin typeface="Sanserif"/>
              </a:rPr>
              <a:t>The data (in percentage) is as follows:</a:t>
            </a:r>
            <a:br>
              <a:rPr lang="en-US" sz="1600" b="0" i="0" u="none" strike="noStrike" dirty="0">
                <a:solidFill>
                  <a:srgbClr val="000000"/>
                </a:solidFill>
                <a:effectLst/>
                <a:latin typeface="Sanserif"/>
              </a:rPr>
            </a:br>
            <a:r>
              <a:rPr lang="en-US" sz="1600" b="0" i="0" u="none" strike="noStrike" dirty="0">
                <a:solidFill>
                  <a:srgbClr val="000000"/>
                </a:solidFill>
                <a:effectLst/>
                <a:latin typeface="Sanserif"/>
              </a:rPr>
              <a:t>Favorable: </a:t>
            </a:r>
            <a:br>
              <a:rPr lang="en-US" sz="1600" b="0" i="0" u="none" strike="noStrike" dirty="0">
                <a:solidFill>
                  <a:srgbClr val="000000"/>
                </a:solidFill>
                <a:effectLst/>
                <a:latin typeface="Sanserif"/>
              </a:rPr>
            </a:br>
            <a:r>
              <a:rPr lang="en-US" sz="1600" b="0" i="0" u="none" strike="noStrike" dirty="0">
                <a:solidFill>
                  <a:srgbClr val="000000"/>
                </a:solidFill>
                <a:effectLst/>
                <a:latin typeface="Sanserif"/>
              </a:rPr>
              <a:t>United States postal service: 90; National Park Service: 85; National Aeronautics and Space Administration (NASA): 82; Centers for Disease Control and Prevention (CDC): 80; Federal Bureau of Investigation (FBI): 72; United States Census Bureau: 70; Social Security Administration (SSA): 68; Central Intelligence Administration (CIA): 66; Federal Reserve:  66; Health and Human Services (HHS): 64; Environment Protection Agency (EPA): 58; Internal Revenue Service (IRS): 56; Department of Justice (DOJ): 54; Veterans Affairs (VA): 52; Department of Education: 45; and Immigration and Customs Enforcement (ICE): 40.</a:t>
            </a:r>
            <a:br>
              <a:rPr lang="en-US" sz="1600" b="0" i="0" u="none" strike="noStrike" dirty="0">
                <a:solidFill>
                  <a:srgbClr val="000000"/>
                </a:solidFill>
                <a:effectLst/>
                <a:latin typeface="Sanserif"/>
              </a:rPr>
            </a:br>
            <a:r>
              <a:rPr lang="en-US" sz="1600" b="0" i="0" u="none" strike="noStrike" dirty="0">
                <a:solidFill>
                  <a:srgbClr val="000000"/>
                </a:solidFill>
                <a:effectLst/>
                <a:latin typeface="Sanserif"/>
              </a:rPr>
              <a:t>Unfavorable:</a:t>
            </a:r>
            <a:br>
              <a:rPr lang="en-US" sz="1600" b="0" i="0" u="none" strike="noStrike" dirty="0">
                <a:solidFill>
                  <a:srgbClr val="000000"/>
                </a:solidFill>
                <a:effectLst/>
                <a:latin typeface="Sanserif"/>
              </a:rPr>
            </a:br>
            <a:r>
              <a:rPr lang="en-US" sz="1600" b="0" i="0" u="none" strike="noStrike" dirty="0">
                <a:solidFill>
                  <a:srgbClr val="000000"/>
                </a:solidFill>
                <a:effectLst/>
                <a:latin typeface="Sanserif"/>
              </a:rPr>
              <a:t>United States postal service: 8; National Park Service: 6; National Aeronautics and Space Administration (NASA): 10; Centers for Disease Control and Prevention (CDC): 12; Federal Bureau of Investigation (FBI):  22; United States Census Bureau: 15; Social Security Administration: 30; Central Intelligence Administration (CIA): 25; Federal Reserve: 25; Health and Human Services (HHS): 30; Environment Protection Agency (EPA): 35; Internal Revenue Service (IRS): 42; Department of Justice (DOJ): 44; Veterans Affairs (VA): 40; Department of Education: 45; and Immigration and Customs Enforcement (ICE): 55.</a:t>
            </a:r>
            <a:br>
              <a:rPr lang="en-US" sz="1600" b="0" i="0" u="none" strike="noStrike" dirty="0">
                <a:solidFill>
                  <a:srgbClr val="000000"/>
                </a:solidFill>
                <a:effectLst/>
                <a:latin typeface="Sanserif"/>
              </a:rPr>
            </a:br>
            <a:r>
              <a:rPr lang="en-US" sz="1600" b="0" i="0" u="none" strike="noStrike" dirty="0">
                <a:solidFill>
                  <a:srgbClr val="000000"/>
                </a:solidFill>
                <a:effectLst/>
                <a:latin typeface="Sanserif"/>
              </a:rPr>
              <a:t>Note: All data is approximate.</a:t>
            </a:r>
            <a:endParaRPr kumimoji="0" lang="en-US" sz="1800" b="0" i="0" u="none" strike="noStrike" kern="1200" cap="none" spc="0" normalizeH="0" baseline="0" noProof="0" dirty="0">
              <a:ln>
                <a:noFill/>
              </a:ln>
              <a:solidFill>
                <a:prstClr val="black"/>
              </a:solidFill>
              <a:effectLst/>
              <a:uLnTx/>
              <a:uFillTx/>
              <a:latin typeface="Sanserif"/>
              <a:cs typeface="+mn-cs"/>
            </a:endParaRPr>
          </a:p>
        </p:txBody>
      </p:sp>
      <p:sp>
        <p:nvSpPr>
          <p:cNvPr id="7" name="Text Placeholder 4"/>
          <p:cNvSpPr>
            <a:spLocks noGrp="1"/>
          </p:cNvSpPr>
          <p:nvPr>
            <p:ph type="body" sz="quarter" idx="13"/>
          </p:nvPr>
        </p:nvSpPr>
        <p:spPr>
          <a:xfrm>
            <a:off x="3276600" y="6324601"/>
            <a:ext cx="2980800" cy="250825"/>
          </a:xfrm>
        </p:spPr>
        <p:txBody>
          <a:bodyPr/>
          <a:lstStyle/>
          <a:p>
            <a:r>
              <a:rPr lang="en-US" sz="800" noProof="0" dirty="0">
                <a:latin typeface="Sanserif"/>
                <a:hlinkClick r:id="rId2" action="ppaction://hlinksldjump"/>
              </a:rPr>
              <a:t>Return to parent-slide containing image</a:t>
            </a:r>
            <a:endParaRPr lang="en-US" sz="800" noProof="0" dirty="0">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57</a:t>
            </a:fld>
            <a:endParaRPr lang="en-US" dirty="0">
              <a:latin typeface="Sanserif"/>
            </a:endParaRPr>
          </a:p>
        </p:txBody>
      </p:sp>
    </p:spTree>
    <p:extLst>
      <p:ext uri="{BB962C8B-B14F-4D97-AF65-F5344CB8AC3E}">
        <p14:creationId xmlns:p14="http://schemas.microsoft.com/office/powerpoint/2010/main" val="592599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00100" y="198784"/>
            <a:ext cx="77343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The Bureaucrats Who Implement Federal Policies</a:t>
            </a:r>
            <a:endParaRPr lang="en-US" b="0" noProof="1"/>
          </a:p>
        </p:txBody>
      </p:sp>
      <p:sp>
        <p:nvSpPr>
          <p:cNvPr id="9" name="Content Placeholder 2"/>
          <p:cNvSpPr>
            <a:spLocks noGrp="1"/>
          </p:cNvSpPr>
          <p:nvPr>
            <p:ph sz="quarter" idx="20"/>
          </p:nvPr>
        </p:nvSpPr>
        <p:spPr>
          <a:xfrm>
            <a:off x="342900" y="1447800"/>
            <a:ext cx="8283512" cy="4800600"/>
          </a:xfrm>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Political scientists distinguish among national bureaucrats according to several factors, including the process by which they are hired, the procedures by which they can be fired, and the grounds for which they can be fired.</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On the basis of these factors, we can differentiate among three categories of national civilian bureaucrats: (1) political appointees, (2) senior executive service employees, and (3) civil servants.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6</a:t>
            </a:fld>
            <a:endParaRPr lang="en-US" sz="900" dirty="0">
              <a:latin typeface="Sanserif"/>
            </a:endParaRPr>
          </a:p>
        </p:txBody>
      </p:sp>
    </p:spTree>
    <p:extLst>
      <p:ext uri="{BB962C8B-B14F-4D97-AF65-F5344CB8AC3E}">
        <p14:creationId xmlns:p14="http://schemas.microsoft.com/office/powerpoint/2010/main" val="124104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Arial" charset="0"/>
              </a:rPr>
              <a:t>Political Appointees</a:t>
            </a:r>
            <a:endParaRPr lang="en-US" b="0" noProof="1"/>
          </a:p>
        </p:txBody>
      </p:sp>
      <p:sp>
        <p:nvSpPr>
          <p:cNvPr id="9" name="Content Placeholder 2"/>
          <p:cNvSpPr>
            <a:spLocks noGrp="1"/>
          </p:cNvSpPr>
          <p:nvPr>
            <p:ph sz="quarter" idx="20"/>
          </p:nvPr>
        </p:nvSpPr>
        <p:spPr>
          <a:xfrm>
            <a:off x="342900" y="1524000"/>
            <a:ext cx="79629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cs typeface="+mn-cs"/>
              </a:rPr>
              <a:t>Plum book </a:t>
            </a:r>
            <a:r>
              <a:rPr kumimoji="0" lang="en-US" altLang="en-US" sz="2800" b="0" i="0" u="none" strike="noStrike" kern="1200" cap="none" spc="0" normalizeH="0" baseline="0" noProof="0" dirty="0">
                <a:ln>
                  <a:noFill/>
                </a:ln>
                <a:solidFill>
                  <a:prstClr val="black"/>
                </a:solidFill>
                <a:effectLst/>
                <a:uLnTx/>
                <a:uFillTx/>
                <a:cs typeface="+mn-cs"/>
              </a:rPr>
              <a:t>lists the top jobs in the bureaucracy, which are filled by presidential appointment.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President fills these thousands of plum jobs using the </a:t>
            </a:r>
            <a:r>
              <a:rPr kumimoji="0" lang="en-US" sz="2800" b="1" i="0" u="none" strike="noStrike" kern="1200" cap="none" spc="0" normalizeH="0" baseline="0" noProof="0" dirty="0">
                <a:ln>
                  <a:noFill/>
                </a:ln>
                <a:solidFill>
                  <a:prstClr val="black"/>
                </a:solidFill>
                <a:effectLst/>
                <a:uLnTx/>
                <a:uFillTx/>
                <a:cs typeface="+mn-cs"/>
              </a:rPr>
              <a:t>patronage system</a:t>
            </a:r>
            <a:r>
              <a:rPr kumimoji="0" lang="en-US" sz="2800" b="0" i="0" u="none" strike="noStrike" kern="1200" cap="none" spc="0" normalizeH="0" baseline="0" noProof="0" dirty="0">
                <a:ln>
                  <a:noFill/>
                </a:ln>
                <a:solidFill>
                  <a:prstClr val="black"/>
                </a:solidFill>
                <a:effectLst/>
                <a:uLnTx/>
                <a:uFillTx/>
                <a:cs typeface="+mn-cs"/>
              </a:rPr>
              <a:t>, rewarding loyal supporters.</a:t>
            </a:r>
            <a:endParaRPr kumimoji="0" lang="en-US" altLang="en-US" sz="2800" b="0" i="0" u="none" strike="noStrike" kern="1200" cap="none" spc="0" normalizeH="0" baseline="0" noProof="0" dirty="0">
              <a:ln>
                <a:noFill/>
              </a:ln>
              <a:solidFill>
                <a:prstClr val="black"/>
              </a:solidFill>
              <a:effectLst/>
              <a:uLnTx/>
              <a:uFillTx/>
              <a:cs typeface="+mn-cs"/>
            </a:endParaRP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cs typeface="+mn-cs"/>
              </a:rPr>
              <a:t>President not only hires but also fires political appointees at his or her pleasure.</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7</a:t>
            </a:fld>
            <a:endParaRPr lang="en-US" sz="900" dirty="0">
              <a:latin typeface="Sanserif"/>
            </a:endParaRPr>
          </a:p>
        </p:txBody>
      </p:sp>
    </p:spTree>
    <p:extLst>
      <p:ext uri="{BB962C8B-B14F-4D97-AF65-F5344CB8AC3E}">
        <p14:creationId xmlns:p14="http://schemas.microsoft.com/office/powerpoint/2010/main" val="358990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cs typeface="+mj-cs"/>
              </a:rPr>
              <a:t>Senior Executives</a:t>
            </a:r>
            <a:endParaRPr lang="en-US" b="0" noProof="1"/>
          </a:p>
        </p:txBody>
      </p:sp>
      <p:sp>
        <p:nvSpPr>
          <p:cNvPr id="9" name="Content Placeholder 2"/>
          <p:cNvSpPr>
            <a:spLocks noGrp="1"/>
          </p:cNvSpPr>
          <p:nvPr>
            <p:ph sz="quarter" idx="20"/>
          </p:nvPr>
        </p:nvSpPr>
        <p:spPr>
          <a:xfrm>
            <a:off x="342900" y="1524000"/>
            <a:ext cx="8343900"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cs typeface="+mn-cs"/>
              </a:rPr>
              <a:t>Senior Executive Service (SES) </a:t>
            </a:r>
            <a:r>
              <a:rPr kumimoji="0" lang="en-US" sz="2800" b="0" i="0" u="none" strike="noStrike" kern="1200" cap="none" spc="0" normalizeH="0" baseline="0" noProof="0" dirty="0">
                <a:ln>
                  <a:noFill/>
                </a:ln>
                <a:solidFill>
                  <a:prstClr val="black"/>
                </a:solidFill>
                <a:effectLst/>
                <a:uLnTx/>
                <a:uFillTx/>
                <a:cs typeface="+mn-cs"/>
              </a:rPr>
              <a:t>is composed of the top managerial, supervisory, and policy positions that link the political appointees to the rest of the federal bureaucracy.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SES bureaucrat is a hybrid of the political appointee and the civil servant.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At least 90 percent are career appointees hired based on merit through an open, competitive process.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mn-cs"/>
              </a:rPr>
              <a:t>Remaining are noncareer and temporary appointees hired similar to political appointees.</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8</a:t>
            </a:fld>
            <a:endParaRPr lang="en-US" sz="900" dirty="0">
              <a:latin typeface="Sanserif"/>
            </a:endParaRPr>
          </a:p>
        </p:txBody>
      </p:sp>
    </p:spTree>
    <p:extLst>
      <p:ext uri="{BB962C8B-B14F-4D97-AF65-F5344CB8AC3E}">
        <p14:creationId xmlns:p14="http://schemas.microsoft.com/office/powerpoint/2010/main" val="202391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cs typeface="+mj-cs"/>
              </a:rPr>
              <a:t>Civil Servants</a:t>
            </a:r>
            <a:endParaRPr lang="en-US" b="0" noProof="1"/>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During the first century of U.S. history, all federal bureaucrats were hired through the patronage system.</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cs typeface="+mn-cs"/>
              </a:rPr>
              <a:t>In the </a:t>
            </a:r>
            <a:r>
              <a:rPr kumimoji="0" lang="en-US" sz="2800" b="1" i="0" u="none" strike="noStrike" kern="1200" cap="none" spc="0" normalizeH="0" baseline="0" noProof="0" dirty="0">
                <a:ln>
                  <a:noFill/>
                </a:ln>
                <a:solidFill>
                  <a:prstClr val="black"/>
                </a:solidFill>
                <a:effectLst/>
                <a:uLnTx/>
                <a:uFillTx/>
                <a:cs typeface="+mn-cs"/>
              </a:rPr>
              <a:t>merit-based civil service</a:t>
            </a:r>
            <a:r>
              <a:rPr kumimoji="0" lang="en-US" sz="2800" b="0" i="0" u="none" strike="noStrike" kern="1200" cap="none" spc="0" normalizeH="0" baseline="0" noProof="0" dirty="0">
                <a:ln>
                  <a:noFill/>
                </a:ln>
                <a:solidFill>
                  <a:prstClr val="black"/>
                </a:solidFill>
                <a:effectLst/>
                <a:uLnTx/>
                <a:uFillTx/>
                <a:cs typeface="+mn-cs"/>
              </a:rPr>
              <a:t>, individuals are hired on the basis of the task or competence in a certain skill, with equal opportunity and political neutrality.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cs typeface="+mn-cs"/>
              </a:rPr>
              <a:t>Civil servants</a:t>
            </a:r>
            <a:r>
              <a:rPr kumimoji="0" lang="en-US" sz="2800" b="0" i="0" u="none" strike="noStrike" kern="1200" cap="none" spc="0" normalizeH="0" baseline="0" noProof="0" dirty="0">
                <a:ln>
                  <a:noFill/>
                </a:ln>
                <a:solidFill>
                  <a:prstClr val="black"/>
                </a:solidFill>
                <a:effectLst/>
                <a:uLnTx/>
                <a:uFillTx/>
                <a:cs typeface="+mn-cs"/>
              </a:rPr>
              <a:t>: bureaucrats hired through a merit-based personnel system and who have job protection.</a:t>
            </a:r>
          </a:p>
        </p:txBody>
      </p:sp>
      <p:sp>
        <p:nvSpPr>
          <p:cNvPr id="10" name="Slide Number Placeholder 3"/>
          <p:cNvSpPr>
            <a:spLocks noGrp="1"/>
          </p:cNvSpPr>
          <p:nvPr>
            <p:ph type="sldNum" sz="quarter" idx="10"/>
          </p:nvPr>
        </p:nvSpPr>
        <p:spPr/>
        <p:txBody>
          <a:bodyPr/>
          <a:lstStyle/>
          <a:p>
            <a:fld id="{68151E55-6873-49E2-B8D5-2F265E6F1973}" type="slidenum">
              <a:rPr lang="en-US" sz="900" smtClean="0">
                <a:latin typeface="Sanserif"/>
              </a:rPr>
              <a:pPr/>
              <a:t>9</a:t>
            </a:fld>
            <a:endParaRPr lang="en-US" sz="900" dirty="0">
              <a:latin typeface="Sanserif"/>
            </a:endParaRPr>
          </a:p>
        </p:txBody>
      </p:sp>
    </p:spTree>
    <p:extLst>
      <p:ext uri="{BB962C8B-B14F-4D97-AF65-F5344CB8AC3E}">
        <p14:creationId xmlns:p14="http://schemas.microsoft.com/office/powerpoint/2010/main" val="24637668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6903</TotalTime>
  <Words>4191</Words>
  <Application>Microsoft Office PowerPoint</Application>
  <PresentationFormat>On-screen Show (4:3)</PresentationFormat>
  <Paragraphs>431</Paragraphs>
  <Slides>57</Slides>
  <Notes>36</Notes>
  <HiddenSlides>7</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57</vt:i4>
      </vt:variant>
    </vt:vector>
  </HeadingPairs>
  <TitlesOfParts>
    <vt:vector size="71" baseType="lpstr">
      <vt:lpstr>Microsoft YaHei</vt: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14</vt:lpstr>
      <vt:lpstr>Democracy and Bureaucracy 1</vt:lpstr>
      <vt:lpstr>Figure 14.1 U.S. Government Organizational Chart</vt:lpstr>
      <vt:lpstr>Democracy and Bureaucracy 2</vt:lpstr>
      <vt:lpstr>Democracy and Bureaucracy 3</vt:lpstr>
      <vt:lpstr>The Bureaucrats Who Implement Federal Policies</vt:lpstr>
      <vt:lpstr>Political Appointees</vt:lpstr>
      <vt:lpstr>Senior Executives</vt:lpstr>
      <vt:lpstr>Civil Servants</vt:lpstr>
      <vt:lpstr>Open Competition, Competence, and Equal Opportunity</vt:lpstr>
      <vt:lpstr>Table 14.2 Education Requirements and Salary Ranges for white-Collar Federal Civil Servants (2020)</vt:lpstr>
      <vt:lpstr>Political Neutrality</vt:lpstr>
      <vt:lpstr>Managing the Federal Civil Service</vt:lpstr>
      <vt:lpstr>Figure 14.2 Race/National Origin of Federal Bureaucrats</vt:lpstr>
      <vt:lpstr>Unionized Civil Servants</vt:lpstr>
      <vt:lpstr>State, Local, and Shadow Bureaucrats 1</vt:lpstr>
      <vt:lpstr>State, Local, and Shadow Bureaucrats 2</vt:lpstr>
      <vt:lpstr>Figure 14.3 Growth in Civilian Workforce</vt:lpstr>
      <vt:lpstr>Figure 14.4 Trends in Federal Expenditures</vt:lpstr>
      <vt:lpstr>The Evolution of the Federal Bureaucracy</vt:lpstr>
      <vt:lpstr>Departments</vt:lpstr>
      <vt:lpstr>Table 14.3 Establishment of Cabinet Departments</vt:lpstr>
      <vt:lpstr>Independent Administrative Agencies</vt:lpstr>
      <vt:lpstr>Independent Regulatory Commissions</vt:lpstr>
      <vt:lpstr>Government Corporations</vt:lpstr>
      <vt:lpstr>Executive Office of the President</vt:lpstr>
      <vt:lpstr>The Work of Bureaucrats</vt:lpstr>
      <vt:lpstr>Figure 14.5 Stages of the Policy Process:</vt:lpstr>
      <vt:lpstr>Agenda Setting</vt:lpstr>
      <vt:lpstr>Policy Formulation</vt:lpstr>
      <vt:lpstr>Policy Approval</vt:lpstr>
      <vt:lpstr>Appropriation Approval</vt:lpstr>
      <vt:lpstr>Policy Implementation</vt:lpstr>
      <vt:lpstr>Policy Evaluation</vt:lpstr>
      <vt:lpstr>Bureaucratic Accountability</vt:lpstr>
      <vt:lpstr>Accountability to the People</vt:lpstr>
      <vt:lpstr>Accountability to the Courts</vt:lpstr>
      <vt:lpstr>Accountability to Congress</vt:lpstr>
      <vt:lpstr>Accountability to the President</vt:lpstr>
      <vt:lpstr>Internal Accountability</vt:lpstr>
      <vt:lpstr>Ethics in Government Act</vt:lpstr>
      <vt:lpstr>Whistleblower Protections and Inspectors General</vt:lpstr>
      <vt:lpstr>Can Bureaucratic Performance Be Improved?</vt:lpstr>
      <vt:lpstr>Figure 14.6 Public Views on Select Federal Agencies</vt:lpstr>
      <vt:lpstr>The Best-Performing Bureaucracies</vt:lpstr>
      <vt:lpstr>Does Contracting-Out Improve Performance?</vt:lpstr>
      <vt:lpstr>Citizens’ Role in Bureaucratic Performance</vt:lpstr>
      <vt:lpstr>Review 1</vt:lpstr>
      <vt:lpstr>Review 2</vt:lpstr>
      <vt:lpstr>End of Main Content</vt:lpstr>
      <vt:lpstr>Accessibility Content: Text Alternatives for Images</vt:lpstr>
      <vt:lpstr>Figure 14.1 U.S. Government Organizational Chart - Text Alternative</vt:lpstr>
      <vt:lpstr>Figure 14.2 Race/National Origin of Federal Bureaucrats - Text Alternative</vt:lpstr>
      <vt:lpstr>Figure 14.3 Growth in Civilian Workforce - Text Alternative</vt:lpstr>
      <vt:lpstr>Figure 14.4 Trends in Federal Expenditures - Text Alternative</vt:lpstr>
      <vt:lpstr>Figure 14.5 Stages of the Policy Process: - Text Alternative</vt:lpstr>
      <vt:lpstr>Figure 14.6 Public Views on Select Federal Agencies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The Bureaucracy</dc:title>
  <dc:subject>American Democracy Now, 7e</dc:subject>
  <dc:creator>dglencross</dc:creator>
  <cp:lastModifiedBy>Herrick, Rebekah</cp:lastModifiedBy>
  <cp:revision>696</cp:revision>
  <dcterms:created xsi:type="dcterms:W3CDTF">2008-10-22T16:53:51Z</dcterms:created>
  <dcterms:modified xsi:type="dcterms:W3CDTF">2022-05-16T01:50:36Z</dcterms:modified>
</cp:coreProperties>
</file>