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Lst>
  <p:notesMasterIdLst>
    <p:notesMasterId r:id="rId64"/>
  </p:notesMasterIdLst>
  <p:sldIdLst>
    <p:sldId id="461" r:id="rId9"/>
    <p:sldId id="359" r:id="rId10"/>
    <p:sldId id="407" r:id="rId11"/>
    <p:sldId id="409" r:id="rId12"/>
    <p:sldId id="410" r:id="rId13"/>
    <p:sldId id="411" r:id="rId14"/>
    <p:sldId id="412" r:id="rId15"/>
    <p:sldId id="413" r:id="rId16"/>
    <p:sldId id="414" r:id="rId17"/>
    <p:sldId id="416" r:id="rId18"/>
    <p:sldId id="415" r:id="rId19"/>
    <p:sldId id="418" r:id="rId20"/>
    <p:sldId id="417" r:id="rId21"/>
    <p:sldId id="420" r:id="rId22"/>
    <p:sldId id="419" r:id="rId23"/>
    <p:sldId id="421" r:id="rId24"/>
    <p:sldId id="422" r:id="rId25"/>
    <p:sldId id="423" r:id="rId26"/>
    <p:sldId id="424" r:id="rId27"/>
    <p:sldId id="425" r:id="rId28"/>
    <p:sldId id="426" r:id="rId29"/>
    <p:sldId id="428" r:id="rId30"/>
    <p:sldId id="429" r:id="rId31"/>
    <p:sldId id="427" r:id="rId32"/>
    <p:sldId id="430" r:id="rId33"/>
    <p:sldId id="432" r:id="rId34"/>
    <p:sldId id="434" r:id="rId35"/>
    <p:sldId id="435" r:id="rId36"/>
    <p:sldId id="436" r:id="rId37"/>
    <p:sldId id="437" r:id="rId38"/>
    <p:sldId id="438" r:id="rId39"/>
    <p:sldId id="441" r:id="rId40"/>
    <p:sldId id="439" r:id="rId41"/>
    <p:sldId id="440" r:id="rId42"/>
    <p:sldId id="442" r:id="rId43"/>
    <p:sldId id="443" r:id="rId44"/>
    <p:sldId id="444" r:id="rId45"/>
    <p:sldId id="445" r:id="rId46"/>
    <p:sldId id="448" r:id="rId47"/>
    <p:sldId id="446" r:id="rId48"/>
    <p:sldId id="449" r:id="rId49"/>
    <p:sldId id="450" r:id="rId50"/>
    <p:sldId id="451" r:id="rId51"/>
    <p:sldId id="447" r:id="rId52"/>
    <p:sldId id="452" r:id="rId53"/>
    <p:sldId id="453" r:id="rId54"/>
    <p:sldId id="454" r:id="rId55"/>
    <p:sldId id="455" r:id="rId56"/>
    <p:sldId id="456" r:id="rId57"/>
    <p:sldId id="459" r:id="rId58"/>
    <p:sldId id="458" r:id="rId59"/>
    <p:sldId id="457" r:id="rId60"/>
    <p:sldId id="462" r:id="rId61"/>
    <p:sldId id="400" r:id="rId62"/>
    <p:sldId id="460" r:id="rId63"/>
  </p:sldIdLst>
  <p:sldSz cx="9144000" cy="6858000" type="screen4x3"/>
  <p:notesSz cx="6858000" cy="9144000"/>
  <p:custDataLst>
    <p:tags r:id="rId6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61"/>
            <p14:sldId id="359"/>
            <p14:sldId id="407"/>
            <p14:sldId id="409"/>
            <p14:sldId id="410"/>
            <p14:sldId id="411"/>
            <p14:sldId id="412"/>
            <p14:sldId id="413"/>
            <p14:sldId id="414"/>
            <p14:sldId id="416"/>
            <p14:sldId id="415"/>
            <p14:sldId id="418"/>
            <p14:sldId id="417"/>
            <p14:sldId id="420"/>
            <p14:sldId id="419"/>
            <p14:sldId id="421"/>
            <p14:sldId id="422"/>
            <p14:sldId id="423"/>
            <p14:sldId id="424"/>
            <p14:sldId id="425"/>
            <p14:sldId id="426"/>
            <p14:sldId id="428"/>
            <p14:sldId id="429"/>
            <p14:sldId id="427"/>
            <p14:sldId id="430"/>
            <p14:sldId id="432"/>
            <p14:sldId id="434"/>
            <p14:sldId id="435"/>
            <p14:sldId id="436"/>
            <p14:sldId id="437"/>
            <p14:sldId id="438"/>
            <p14:sldId id="441"/>
            <p14:sldId id="439"/>
            <p14:sldId id="440"/>
            <p14:sldId id="442"/>
            <p14:sldId id="443"/>
            <p14:sldId id="444"/>
            <p14:sldId id="445"/>
            <p14:sldId id="448"/>
            <p14:sldId id="446"/>
            <p14:sldId id="449"/>
            <p14:sldId id="450"/>
            <p14:sldId id="451"/>
            <p14:sldId id="447"/>
            <p14:sldId id="452"/>
            <p14:sldId id="453"/>
            <p14:sldId id="454"/>
            <p14:sldId id="455"/>
            <p14:sldId id="456"/>
            <p14:sldId id="459"/>
            <p14:sldId id="458"/>
            <p14:sldId id="457"/>
            <p14:sldId id="462"/>
          </p14:sldIdLst>
        </p14:section>
        <p14:section name="Appendix: Image Descriptions for Unsighted Students" id="{C6356D41-9F20-4F04-8B17-FABF7781F88E}">
          <p14:sldIdLst>
            <p14:sldId id="400"/>
            <p14:sldId id="4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B40000"/>
    <a:srgbClr val="AF0000"/>
    <a:srgbClr val="FFE9B5"/>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3666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_1">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F4EF4042-0D76-4EA2-B014-6DD79BEDE41B}"/>
              </a:ext>
            </a:extLst>
          </p:cNvPr>
          <p:cNvSpPr>
            <a:spLocks noGrp="1"/>
          </p:cNvSpPr>
          <p:nvPr>
            <p:ph type="body" sz="quarter" idx="11" hasCustomPrompt="1"/>
          </p:nvPr>
        </p:nvSpPr>
        <p:spPr>
          <a:xfrm>
            <a:off x="1457699" y="6489293"/>
            <a:ext cx="5638800" cy="420687"/>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 20XX McGraw-Hill. All rights reserved. Authorized only for instructor use in the classroom.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No reproduction or further distribution permitted without the prior written consent of McGraw-Hill.</a:t>
            </a:r>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_1">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8" name="Text Placeholder 7">
            <a:extLst>
              <a:ext uri="{FF2B5EF4-FFF2-40B4-BE49-F238E27FC236}">
                <a16:creationId xmlns:a16="http://schemas.microsoft.com/office/drawing/2014/main" id="{AA9CEFDC-9B8E-46A1-A320-1CC6E1B19E65}"/>
              </a:ext>
            </a:extLst>
          </p:cNvPr>
          <p:cNvSpPr>
            <a:spLocks noGrp="1"/>
          </p:cNvSpPr>
          <p:nvPr>
            <p:ph type="body" sz="quarter" idx="10" hasCustomPrompt="1"/>
          </p:nvPr>
        </p:nvSpPr>
        <p:spPr>
          <a:xfrm>
            <a:off x="2362200" y="6477000"/>
            <a:ext cx="4648200" cy="381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 2022 McGraw-Hill. All rights reserved. Authorized only for instructor use in the classroom.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No reproduction or further distribution permitted without the prior written consent of McGraw-Hill.</a:t>
            </a:r>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image" Target="../media/image6.jpeg"/><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5B0DB4E-C02C-43DE-AE96-90D9AF25146C}"/>
              </a:ext>
            </a:extLst>
          </p:cNvPr>
          <p:cNvSpPr>
            <a:spLocks noGrp="1"/>
          </p:cNvSpPr>
          <p:nvPr>
            <p:ph type="ctrTitle"/>
          </p:nvPr>
        </p:nvSpPr>
        <p:spPr/>
        <p:txBody>
          <a:bodyPr/>
          <a:lstStyle/>
          <a:p>
            <a:r>
              <a:rPr kumimoji="0" lang="en-US" b="1" i="0" u="none" strike="noStrike" kern="1200" cap="none" spc="0" normalizeH="0" baseline="0" noProof="1">
                <a:ln>
                  <a:noFill/>
                </a:ln>
                <a:solidFill>
                  <a:srgbClr val="FFFFFF"/>
                </a:solidFill>
                <a:effectLst/>
                <a:uLnTx/>
                <a:uFillTx/>
                <a:latin typeface="Sansarif"/>
                <a:ea typeface="+mj-ea"/>
                <a:cs typeface="Times New Roman" panose="02020603050405020304" pitchFamily="18" charset="0"/>
              </a:rPr>
              <a:t>Chapter 15</a:t>
            </a:r>
            <a:endParaRPr lang="en-IN" dirty="0"/>
          </a:p>
        </p:txBody>
      </p:sp>
      <p:sp>
        <p:nvSpPr>
          <p:cNvPr id="6" name="Subtitle 2">
            <a:extLst>
              <a:ext uri="{FF2B5EF4-FFF2-40B4-BE49-F238E27FC236}">
                <a16:creationId xmlns:a16="http://schemas.microsoft.com/office/drawing/2014/main" id="{D62C9F55-0104-4B92-83CA-977627A8D26D}"/>
              </a:ext>
            </a:extLst>
          </p:cNvPr>
          <p:cNvSpPr>
            <a:spLocks noGrp="1"/>
          </p:cNvSpPr>
          <p:nvPr>
            <p:ph type="subTitle" idx="1"/>
          </p:nvPr>
        </p:nvSpPr>
        <p:spPr>
          <a:xfrm>
            <a:off x="567378" y="3808220"/>
            <a:ext cx="4542020" cy="719352"/>
          </a:xfrm>
        </p:spPr>
        <p:txBody>
          <a:bodyPr/>
          <a:lstStyle/>
          <a:p>
            <a:pPr marL="0" marR="0" lvl="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a:pPr>
            <a:r>
              <a:rPr kumimoji="0" lang="en-US" altLang="en-US" i="0" u="none" strike="noStrike" kern="1200" cap="none" spc="0" normalizeH="0" baseline="0" noProof="0" dirty="0">
                <a:ln>
                  <a:noFill/>
                </a:ln>
                <a:solidFill>
                  <a:prstClr val="white"/>
                </a:solidFill>
                <a:effectLst/>
                <a:uLnTx/>
                <a:uFillTx/>
                <a:latin typeface="Sanserif"/>
                <a:ea typeface="+mj-ea"/>
                <a:cs typeface="+mj-cs"/>
              </a:rPr>
              <a:t>The Judiciary</a:t>
            </a:r>
            <a:endParaRPr kumimoji="0" lang="en-US" i="0" u="none" strike="noStrike" kern="1200" cap="none" spc="0" normalizeH="0" baseline="0" noProof="1">
              <a:ln>
                <a:noFill/>
              </a:ln>
              <a:solidFill>
                <a:srgbClr val="FFFFFF"/>
              </a:solidFill>
              <a:effectLst/>
              <a:uLnTx/>
              <a:uFillTx/>
              <a:latin typeface="Sanserif"/>
            </a:endParaRPr>
          </a:p>
        </p:txBody>
      </p:sp>
      <p:sp>
        <p:nvSpPr>
          <p:cNvPr id="7" name="Text Placeholder 3">
            <a:extLst>
              <a:ext uri="{FF2B5EF4-FFF2-40B4-BE49-F238E27FC236}">
                <a16:creationId xmlns:a16="http://schemas.microsoft.com/office/drawing/2014/main" id="{3D7A3EAA-E9FB-401E-885A-DFAE8E30FA21}"/>
              </a:ext>
            </a:extLst>
          </p:cNvPr>
          <p:cNvSpPr>
            <a:spLocks noGrp="1"/>
          </p:cNvSpPr>
          <p:nvPr>
            <p:ph type="body" sz="quarter" idx="10"/>
          </p:nvPr>
        </p:nvSpPr>
        <p:spPr>
          <a:xfrm>
            <a:off x="567378" y="4770769"/>
            <a:ext cx="4542020" cy="576185"/>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Michelle D. Deardorff</a:t>
            </a:r>
          </a:p>
        </p:txBody>
      </p:sp>
      <p:sp>
        <p:nvSpPr>
          <p:cNvPr id="9" name="Text Placeholder 4">
            <a:extLst>
              <a:ext uri="{FF2B5EF4-FFF2-40B4-BE49-F238E27FC236}">
                <a16:creationId xmlns:a16="http://schemas.microsoft.com/office/drawing/2014/main" id="{A4CABE1F-BD29-4DE4-9817-92F077E2313A}"/>
              </a:ext>
            </a:extLst>
          </p:cNvPr>
          <p:cNvSpPr txBox="1">
            <a:spLocks/>
          </p:cNvSpPr>
          <p:nvPr/>
        </p:nvSpPr>
        <p:spPr>
          <a:xfrm>
            <a:off x="0" y="6477001"/>
            <a:ext cx="9144000" cy="381000"/>
          </a:xfrm>
          <a:prstGeom prst="rect">
            <a:avLst/>
          </a:prstGeom>
        </p:spPr>
        <p:txBody>
          <a:bodyPr anchor="ctr"/>
          <a:lst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defTabSz="914400" fontAlgn="base">
              <a:spcBef>
                <a:spcPct val="0"/>
              </a:spcBef>
              <a:spcAft>
                <a:spcPct val="0"/>
              </a:spcAft>
              <a:buFontTx/>
              <a:buNone/>
              <a:defRPr/>
            </a:pPr>
            <a:r>
              <a:rPr lang="en-US" sz="800" dirty="0">
                <a:solidFill>
                  <a:schemeClr val="tx1"/>
                </a:solidFill>
                <a:latin typeface="Sansa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94816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Administrative Rules and Regulations: Administrative Law</a:t>
            </a:r>
            <a:endParaRPr lang="en-US" b="0" noProof="1">
              <a:latin typeface="Sansarif"/>
            </a:endParaRPr>
          </a:p>
        </p:txBody>
      </p:sp>
      <p:sp>
        <p:nvSpPr>
          <p:cNvPr id="9" name="Content Placeholder 2"/>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In the lawmaking process known as administrative rule making, bureaucrats use their administrative discretion to establish specific rules, regulations, and standards necessary for the effective and efficient implementation of policy.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Rules, regulations, and standards made by bureaucrats through administrative rule making have the force of law.</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10</a:t>
            </a:fld>
            <a:endParaRPr lang="en-US" dirty="0">
              <a:latin typeface="Sansarif"/>
            </a:endParaRPr>
          </a:p>
        </p:txBody>
      </p:sp>
    </p:spTree>
    <p:extLst>
      <p:ext uri="{BB962C8B-B14F-4D97-AF65-F5344CB8AC3E}">
        <p14:creationId xmlns:p14="http://schemas.microsoft.com/office/powerpoint/2010/main" val="134078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Resolving Legal Disputes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United States has an </a:t>
            </a:r>
            <a:r>
              <a:rPr kumimoji="0" lang="en-US" altLang="en-US" sz="2800" b="1" i="0" u="none" strike="noStrike" kern="1200" cap="none" spc="0" normalizeH="0" baseline="0" noProof="0" dirty="0">
                <a:ln>
                  <a:noFill/>
                </a:ln>
                <a:solidFill>
                  <a:prstClr val="black"/>
                </a:solidFill>
                <a:effectLst/>
                <a:uLnTx/>
                <a:uFillTx/>
                <a:latin typeface="Sansarif"/>
                <a:cs typeface="+mn-cs"/>
              </a:rPr>
              <a:t>adversarial judicial system</a:t>
            </a:r>
            <a:r>
              <a:rPr kumimoji="0" lang="en-US" altLang="en-US" sz="2800" b="0" i="0" u="none" strike="noStrike" kern="1200" cap="none" spc="0" normalizeH="0" baseline="0" noProof="0" dirty="0">
                <a:ln>
                  <a:noFill/>
                </a:ln>
                <a:solidFill>
                  <a:prstClr val="black"/>
                </a:solidFill>
                <a:effectLst/>
                <a:uLnTx/>
                <a:uFillTx/>
                <a:latin typeface="Sansarif"/>
                <a:cs typeface="+mn-cs"/>
              </a:rPr>
              <a:t>, </a:t>
            </a:r>
            <a:br>
              <a:rPr kumimoji="0" lang="en-US" altLang="en-US" sz="2800" b="0" i="0" u="none" strike="noStrike" kern="1200" cap="none" spc="0" normalizeH="0" baseline="0" noProof="0" dirty="0">
                <a:ln>
                  <a:noFill/>
                </a:ln>
                <a:solidFill>
                  <a:prstClr val="black"/>
                </a:solidFill>
                <a:effectLst/>
                <a:uLnTx/>
                <a:uFillTx/>
                <a:latin typeface="Sansarif"/>
                <a:cs typeface="+mn-cs"/>
              </a:rPr>
            </a:br>
            <a:r>
              <a:rPr kumimoji="0" lang="en-US" altLang="en-US" sz="2800" b="0" i="0" u="none" strike="noStrike" kern="1200" cap="none" spc="0" normalizeH="0" baseline="0" noProof="0" dirty="0">
                <a:ln>
                  <a:noFill/>
                </a:ln>
                <a:solidFill>
                  <a:prstClr val="black"/>
                </a:solidFill>
                <a:effectLst/>
                <a:uLnTx/>
                <a:uFillTx/>
                <a:latin typeface="Sansarif"/>
                <a:cs typeface="+mn-cs"/>
              </a:rPr>
              <a:t>which is a system in which two parties in a legal dispute present their case and the court determines the winners and the losers.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Two kinds of legal disputes are brought to courts: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Questions of facts are resolved in trial courts.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Questions of interpretation and application of law are resolved in appellate courts.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11</a:t>
            </a:fld>
            <a:endParaRPr lang="en-US" dirty="0">
              <a:latin typeface="Sansarif"/>
            </a:endParaRPr>
          </a:p>
        </p:txBody>
      </p:sp>
    </p:spTree>
    <p:extLst>
      <p:ext uri="{BB962C8B-B14F-4D97-AF65-F5344CB8AC3E}">
        <p14:creationId xmlns:p14="http://schemas.microsoft.com/office/powerpoint/2010/main" val="135771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Trial Courts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Trial courts </a:t>
            </a:r>
            <a:r>
              <a:rPr kumimoji="0" lang="en-US" sz="2800" b="0" i="0" u="none" strike="noStrike" kern="1200" cap="none" spc="0" normalizeH="0" baseline="0" noProof="0" dirty="0">
                <a:ln>
                  <a:noFill/>
                </a:ln>
                <a:solidFill>
                  <a:prstClr val="black"/>
                </a:solidFill>
                <a:effectLst/>
                <a:uLnTx/>
                <a:uFillTx/>
                <a:latin typeface="Sansarif"/>
                <a:cs typeface="+mn-cs"/>
              </a:rPr>
              <a:t>have </a:t>
            </a:r>
            <a:r>
              <a:rPr kumimoji="0" lang="en-US" sz="2800" b="1" i="0" u="none" strike="noStrike" kern="1200" cap="none" spc="0" normalizeH="0" baseline="0" noProof="0" dirty="0">
                <a:ln>
                  <a:noFill/>
                </a:ln>
                <a:solidFill>
                  <a:prstClr val="black"/>
                </a:solidFill>
                <a:effectLst/>
                <a:uLnTx/>
                <a:uFillTx/>
                <a:latin typeface="Sansarif"/>
                <a:cs typeface="+mn-cs"/>
              </a:rPr>
              <a:t>original jurisdiction</a:t>
            </a:r>
            <a:r>
              <a:rPr kumimoji="0" lang="en-US" sz="2800" b="0" i="0" u="none" strike="noStrike" kern="1200" cap="none" spc="0" normalizeH="0" baseline="0" noProof="0" dirty="0">
                <a:ln>
                  <a:noFill/>
                </a:ln>
                <a:solidFill>
                  <a:prstClr val="black"/>
                </a:solidFill>
                <a:effectLst/>
                <a:uLnTx/>
                <a:uFillTx/>
                <a:latin typeface="Sansarif"/>
                <a:cs typeface="+mn-cs"/>
              </a:rPr>
              <a:t>, meaning they are the first courts to hear a case.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Trial courts resolve lawsuits by determining the facts of the case.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Trials include the questioning of witnesses by lawyers for both parties and the presentation of evidence.</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arif"/>
                <a:cs typeface="+mn-cs"/>
              </a:rPr>
              <a:t>Jury trial</a:t>
            </a:r>
            <a:r>
              <a:rPr kumimoji="0" lang="en-US" altLang="en-US" sz="2400" b="0" i="0" u="none" strike="noStrike" kern="1200" cap="none" spc="0" normalizeH="0" baseline="0" noProof="0" dirty="0">
                <a:ln>
                  <a:noFill/>
                </a:ln>
                <a:solidFill>
                  <a:prstClr val="black"/>
                </a:solidFill>
                <a:effectLst/>
                <a:uLnTx/>
                <a:uFillTx/>
                <a:latin typeface="Sansarif"/>
                <a:cs typeface="+mn-cs"/>
              </a:rPr>
              <a:t>: a group of citizens determines guilt or liability based on the evidence and testimony.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arif"/>
                <a:cs typeface="+mn-cs"/>
              </a:rPr>
              <a:t>Bench trial</a:t>
            </a:r>
            <a:r>
              <a:rPr kumimoji="0" lang="en-US" altLang="en-US" sz="2400" b="0" i="0" u="none" strike="noStrike" kern="1200" cap="none" spc="0" normalizeH="0" baseline="0" noProof="0" dirty="0">
                <a:ln>
                  <a:noFill/>
                </a:ln>
                <a:solidFill>
                  <a:prstClr val="black"/>
                </a:solidFill>
                <a:effectLst/>
                <a:uLnTx/>
                <a:uFillTx/>
                <a:latin typeface="Sansarif"/>
                <a:cs typeface="+mn-cs"/>
              </a:rPr>
              <a:t>: a judge determines guilt or liability based on the evidence and testimony.</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12</a:t>
            </a:fld>
            <a:endParaRPr lang="en-US" dirty="0">
              <a:latin typeface="Sansarif"/>
            </a:endParaRPr>
          </a:p>
        </p:txBody>
      </p:sp>
    </p:spTree>
    <p:extLst>
      <p:ext uri="{BB962C8B-B14F-4D97-AF65-F5344CB8AC3E}">
        <p14:creationId xmlns:p14="http://schemas.microsoft.com/office/powerpoint/2010/main" val="65210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Criminal Law</a:t>
            </a:r>
            <a:endParaRPr lang="en-US" b="0" noProof="1">
              <a:latin typeface="Sansarif"/>
            </a:endParaRPr>
          </a:p>
        </p:txBody>
      </p:sp>
      <p:sp>
        <p:nvSpPr>
          <p:cNvPr id="9" name="Content Placeholder 2"/>
          <p:cNvSpPr>
            <a:spLocks noGrp="1"/>
          </p:cNvSpPr>
          <p:nvPr>
            <p:ph sz="quarter" idx="20"/>
          </p:nvPr>
        </p:nvSpPr>
        <p:spPr>
          <a:xfrm>
            <a:off x="457200" y="1524000"/>
            <a:ext cx="82296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Criminal law </a:t>
            </a:r>
            <a:r>
              <a:rPr kumimoji="0" lang="en-US" altLang="en-US" sz="2800" b="0" i="0" u="none" strike="noStrike" kern="1200" cap="none" spc="0" normalizeH="0" baseline="0" noProof="0" dirty="0">
                <a:ln>
                  <a:noFill/>
                </a:ln>
                <a:solidFill>
                  <a:prstClr val="black"/>
                </a:solidFill>
                <a:effectLst/>
                <a:uLnTx/>
                <a:uFillTx/>
                <a:latin typeface="Sanserif"/>
                <a:cs typeface="+mn-cs"/>
              </a:rPr>
              <a:t>is the body of law dealing with conduct considered so harmful to society as a whole, even when directed against an individual, that it is prohibited by statute.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Standard of proof in a criminal case is </a:t>
            </a:r>
            <a:r>
              <a:rPr kumimoji="0" lang="en-US" altLang="en-US" sz="2800" b="1" i="0" u="none" strike="noStrike" kern="1200" cap="none" spc="0" normalizeH="0" baseline="0" noProof="0" dirty="0">
                <a:ln>
                  <a:noFill/>
                </a:ln>
                <a:solidFill>
                  <a:prstClr val="black"/>
                </a:solidFill>
                <a:effectLst/>
                <a:uLnTx/>
                <a:uFillTx/>
                <a:latin typeface="Sanserif"/>
                <a:cs typeface="+mn-cs"/>
              </a:rPr>
              <a:t>beyond a reasonable doubt</a:t>
            </a:r>
            <a:r>
              <a:rPr kumimoji="0" lang="en-US" altLang="en-US" sz="2800" b="0" i="0" u="none" strike="noStrike" kern="1200" cap="none" spc="0" normalizeH="0" baseline="0" noProof="0" dirty="0">
                <a:ln>
                  <a:noFill/>
                </a:ln>
                <a:solidFill>
                  <a:prstClr val="black"/>
                </a:solidFill>
                <a:effectLst/>
                <a:uLnTx/>
                <a:uFillTx/>
                <a:latin typeface="Sanserif"/>
                <a:cs typeface="+mn-cs"/>
              </a:rPr>
              <a:t>: there is no reasonable doubt that the defendant committed the crime.</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13</a:t>
            </a:fld>
            <a:endParaRPr lang="en-US" dirty="0">
              <a:latin typeface="Sansarif"/>
            </a:endParaRPr>
          </a:p>
        </p:txBody>
      </p:sp>
    </p:spTree>
    <p:extLst>
      <p:ext uri="{BB962C8B-B14F-4D97-AF65-F5344CB8AC3E}">
        <p14:creationId xmlns:p14="http://schemas.microsoft.com/office/powerpoint/2010/main" val="388587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Civil Law</a:t>
            </a:r>
            <a:endParaRPr lang="en-US" b="0" noProof="1">
              <a:latin typeface="Sansarif"/>
            </a:endParaRPr>
          </a:p>
        </p:txBody>
      </p:sp>
      <p:sp>
        <p:nvSpPr>
          <p:cNvPr id="9" name="Content Placeholder 2"/>
          <p:cNvSpPr>
            <a:spLocks noGrp="1"/>
          </p:cNvSpPr>
          <p:nvPr>
            <p:ph sz="quarter" idx="20"/>
          </p:nvPr>
        </p:nvSpPr>
        <p:spPr>
          <a:xfrm>
            <a:off x="533400" y="1447800"/>
            <a:ext cx="78486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Civil law </a:t>
            </a:r>
            <a:r>
              <a:rPr kumimoji="0" lang="en-US" altLang="en-US" sz="2800" b="0" i="0" u="none" strike="noStrike" kern="1200" cap="none" spc="0" normalizeH="0" baseline="0" noProof="0" dirty="0">
                <a:ln>
                  <a:noFill/>
                </a:ln>
                <a:solidFill>
                  <a:prstClr val="black"/>
                </a:solidFill>
                <a:effectLst/>
                <a:uLnTx/>
                <a:uFillTx/>
                <a:latin typeface="Sanserif"/>
                <a:cs typeface="+mn-cs"/>
              </a:rPr>
              <a:t>is the body of law dealing with private rights and obligations that are established by voluntary agreements or laws.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When the harm is to a person’s body or property and is caused by another person’s negligence or other wrongful act, other than the violation of a contract, it is known as a </a:t>
            </a:r>
            <a:r>
              <a:rPr kumimoji="0" lang="en-US" sz="2800" b="1" i="0" u="none" strike="noStrike" kern="1200" cap="none" spc="0" normalizeH="0" baseline="0" noProof="0" dirty="0">
                <a:ln>
                  <a:noFill/>
                </a:ln>
                <a:solidFill>
                  <a:prstClr val="black"/>
                </a:solidFill>
                <a:effectLst/>
                <a:uLnTx/>
                <a:uFillTx/>
                <a:latin typeface="Sanserif"/>
                <a:cs typeface="+mn-cs"/>
              </a:rPr>
              <a:t>tort</a:t>
            </a:r>
            <a:r>
              <a:rPr kumimoji="0" lang="en-US" sz="2800" b="0" i="0" u="none" strike="noStrike" kern="1200" cap="none" spc="0" normalizeH="0" baseline="0" noProof="0" dirty="0">
                <a:ln>
                  <a:noFill/>
                </a:ln>
                <a:solidFill>
                  <a:prstClr val="black"/>
                </a:solidFill>
                <a:effectLst/>
                <a:uLnTx/>
                <a:uFillTx/>
                <a:latin typeface="Sanse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Standard of proof: the </a:t>
            </a:r>
            <a:r>
              <a:rPr kumimoji="0" lang="en-US" altLang="en-US" sz="2800" b="1" i="0" u="none" strike="noStrike" kern="1200" cap="none" spc="0" normalizeH="0" baseline="0" noProof="0" dirty="0">
                <a:ln>
                  <a:noFill/>
                </a:ln>
                <a:solidFill>
                  <a:prstClr val="black"/>
                </a:solidFill>
                <a:effectLst/>
                <a:uLnTx/>
                <a:uFillTx/>
                <a:latin typeface="Sanserif"/>
                <a:cs typeface="+mn-cs"/>
              </a:rPr>
              <a:t>preponderance of evidence</a:t>
            </a:r>
            <a:r>
              <a:rPr kumimoji="0" lang="en-US" altLang="en-US" sz="2800" b="0" i="0" u="none" strike="noStrike" kern="1200" cap="none" spc="0" normalizeH="0" baseline="0" noProof="0" dirty="0">
                <a:ln>
                  <a:noFill/>
                </a:ln>
                <a:solidFill>
                  <a:prstClr val="black"/>
                </a:solidFill>
                <a:effectLst/>
                <a:uLnTx/>
                <a:uFillTx/>
                <a:latin typeface="Sanserif"/>
                <a:cs typeface="+mn-cs"/>
              </a:rPr>
              <a:t>—it is more likely than not that the accused caused the harm claimed by the complainant.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14</a:t>
            </a:fld>
            <a:endParaRPr lang="en-US" dirty="0">
              <a:latin typeface="Sansarif"/>
            </a:endParaRPr>
          </a:p>
        </p:txBody>
      </p:sp>
    </p:spTree>
    <p:extLst>
      <p:ext uri="{BB962C8B-B14F-4D97-AF65-F5344CB8AC3E}">
        <p14:creationId xmlns:p14="http://schemas.microsoft.com/office/powerpoint/2010/main" val="72870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arif"/>
                <a:cs typeface="+mj-cs"/>
              </a:rPr>
              <a:t>Appellate Courts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Courts of appeal </a:t>
            </a:r>
            <a:r>
              <a:rPr kumimoji="0" lang="en-US" sz="2800" b="0" i="0" u="none" strike="noStrike" kern="1200" cap="none" spc="0" normalizeH="0" baseline="0" noProof="0" dirty="0">
                <a:ln>
                  <a:noFill/>
                </a:ln>
                <a:solidFill>
                  <a:prstClr val="black"/>
                </a:solidFill>
                <a:effectLst/>
                <a:uLnTx/>
                <a:uFillTx/>
                <a:latin typeface="Sansarif"/>
                <a:cs typeface="+mn-cs"/>
              </a:rPr>
              <a:t>have </a:t>
            </a:r>
            <a:r>
              <a:rPr kumimoji="0" lang="en-US" sz="2800" b="1" i="0" u="none" strike="noStrike" kern="1200" cap="none" spc="0" normalizeH="0" baseline="0" noProof="0" dirty="0">
                <a:ln>
                  <a:noFill/>
                </a:ln>
                <a:solidFill>
                  <a:prstClr val="black"/>
                </a:solidFill>
                <a:effectLst/>
                <a:uLnTx/>
                <a:uFillTx/>
                <a:latin typeface="Sansarif"/>
                <a:cs typeface="+mn-cs"/>
              </a:rPr>
              <a:t>appellate jurisdiction</a:t>
            </a:r>
            <a:r>
              <a:rPr kumimoji="0" lang="en-US" sz="2800" b="0" i="0" u="none" strike="noStrike" kern="1200" cap="none" spc="0" normalizeH="0" baseline="0" noProof="0" dirty="0">
                <a:ln>
                  <a:noFill/>
                </a:ln>
                <a:solidFill>
                  <a:prstClr val="black"/>
                </a:solidFill>
                <a:effectLst/>
                <a:uLnTx/>
                <a:uFillTx/>
                <a:latin typeface="Sansarif"/>
                <a:cs typeface="+mn-cs"/>
              </a:rPr>
              <a:t>, meaning they are responsible for identifying and correcting errors made by judges in previous lawsuits when they interpreted and applied law.</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In the process of clarifying laws and choosing between conflicting laws, courts of appeal determine what the law is—and in so doing, they make law.</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They do not include the questioning of witnesses; instead, each party submits a legal brief that aims to persuade the court to rule in its favor.</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Panel of judges decides the case.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15</a:t>
            </a:fld>
            <a:endParaRPr lang="en-US" dirty="0">
              <a:latin typeface="Sansarif"/>
            </a:endParaRPr>
          </a:p>
        </p:txBody>
      </p:sp>
    </p:spTree>
    <p:extLst>
      <p:ext uri="{BB962C8B-B14F-4D97-AF65-F5344CB8AC3E}">
        <p14:creationId xmlns:p14="http://schemas.microsoft.com/office/powerpoint/2010/main" val="147038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B62A-1A95-4124-9F9D-DD3AD45F3878}"/>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arif"/>
                <a:cs typeface="+mj-cs"/>
              </a:rPr>
              <a:t>Table 15.1 </a:t>
            </a:r>
            <a:r>
              <a:rPr kumimoji="0" lang="en-US" sz="2400" b="1" i="0" u="none" strike="noStrike" kern="1200" cap="none" spc="0" normalizeH="0" baseline="0" noProof="0" dirty="0">
                <a:ln>
                  <a:noFill/>
                </a:ln>
                <a:solidFill>
                  <a:prstClr val="black"/>
                </a:solidFill>
                <a:effectLst/>
                <a:uLnTx/>
                <a:uFillTx/>
                <a:latin typeface="Sansarif"/>
                <a:cs typeface="+mj-cs"/>
              </a:rPr>
              <a:t>Comparison of Criminal and Civil Trials</a:t>
            </a:r>
            <a:endParaRPr lang="en-IN" dirty="0">
              <a:latin typeface="Sansarif"/>
            </a:endParaRPr>
          </a:p>
        </p:txBody>
      </p:sp>
      <p:sp>
        <p:nvSpPr>
          <p:cNvPr id="3" name="Content Placeholder 2" hidden="1">
            <a:extLst>
              <a:ext uri="{FF2B5EF4-FFF2-40B4-BE49-F238E27FC236}">
                <a16:creationId xmlns:a16="http://schemas.microsoft.com/office/drawing/2014/main" id="{93EAEF7E-5F17-429F-A6BC-7DD122FFA027}"/>
              </a:ext>
            </a:extLst>
          </p:cNvPr>
          <p:cNvSpPr>
            <a:spLocks noGrp="1"/>
          </p:cNvSpPr>
          <p:nvPr>
            <p:ph idx="1"/>
          </p:nvPr>
        </p:nvSpPr>
        <p:spPr>
          <a:xfrm>
            <a:off x="2286000" y="2254665"/>
            <a:ext cx="4075200" cy="1752600"/>
          </a:xfrm>
        </p:spPr>
        <p:txBody>
          <a:bodyPr>
            <a:normAutofit lnSpcReduction="10000"/>
          </a:bodyPr>
          <a:lstStyle/>
          <a:p>
            <a:r>
              <a:rPr lang="en-IN" sz="2000" dirty="0">
                <a:latin typeface="Sansarif"/>
              </a:rPr>
              <a:t>Table divided into three columns summarizes comparison of criminal and civil Law. The column headers are marked from left to right as: Characteristics, criminal law, and civil law.</a:t>
            </a:r>
          </a:p>
        </p:txBody>
      </p:sp>
      <p:graphicFrame>
        <p:nvGraphicFramePr>
          <p:cNvPr id="11" name="Table 3">
            <a:extLst>
              <a:ext uri="{FF2B5EF4-FFF2-40B4-BE49-F238E27FC236}">
                <a16:creationId xmlns:a16="http://schemas.microsoft.com/office/drawing/2014/main" id="{042462C1-71E2-4183-9561-C272F0DEEDF2}"/>
              </a:ext>
            </a:extLst>
          </p:cNvPr>
          <p:cNvGraphicFramePr>
            <a:graphicFrameLocks noGrp="1"/>
          </p:cNvGraphicFramePr>
          <p:nvPr>
            <p:extLst>
              <p:ext uri="{D42A27DB-BD31-4B8C-83A1-F6EECF244321}">
                <p14:modId xmlns:p14="http://schemas.microsoft.com/office/powerpoint/2010/main" val="3231719976"/>
              </p:ext>
            </p:extLst>
          </p:nvPr>
        </p:nvGraphicFramePr>
        <p:xfrm>
          <a:off x="457200" y="1352328"/>
          <a:ext cx="8534400" cy="32918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315591160"/>
                    </a:ext>
                  </a:extLst>
                </a:gridCol>
                <a:gridCol w="3505200">
                  <a:extLst>
                    <a:ext uri="{9D8B030D-6E8A-4147-A177-3AD203B41FA5}">
                      <a16:colId xmlns:a16="http://schemas.microsoft.com/office/drawing/2014/main" val="2887701367"/>
                    </a:ext>
                  </a:extLst>
                </a:gridCol>
                <a:gridCol w="3429000">
                  <a:extLst>
                    <a:ext uri="{9D8B030D-6E8A-4147-A177-3AD203B41FA5}">
                      <a16:colId xmlns:a16="http://schemas.microsoft.com/office/drawing/2014/main" val="2649073267"/>
                    </a:ext>
                  </a:extLst>
                </a:gridCol>
              </a:tblGrid>
              <a:tr h="287419">
                <a:tc>
                  <a:txBody>
                    <a:bodyPr/>
                    <a:lstStyle/>
                    <a:p>
                      <a:pPr marL="0" marR="0">
                        <a:spcBef>
                          <a:spcPts val="0"/>
                        </a:spcBef>
                        <a:spcAft>
                          <a:spcPts val="0"/>
                        </a:spcAft>
                      </a:pPr>
                      <a:r>
                        <a:rPr lang="en-US" sz="1600" kern="1200" dirty="0">
                          <a:solidFill>
                            <a:schemeClr val="tx1"/>
                          </a:solidFill>
                          <a:latin typeface="Sanserif"/>
                          <a:ea typeface="+mn-ea"/>
                          <a:cs typeface="+mn-cs"/>
                        </a:rPr>
                        <a:t>Characteristic</a:t>
                      </a:r>
                    </a:p>
                  </a:txBody>
                  <a:tcPr marL="68580" marR="73152" marT="91440" marB="91440">
                    <a:lnL w="12700" cmpd="sng">
                      <a:noFill/>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Criminal trial</a:t>
                      </a:r>
                    </a:p>
                  </a:txBody>
                  <a:tcPr marL="68580" marR="73152" marT="91440" marB="9144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Civil trial</a:t>
                      </a:r>
                    </a:p>
                  </a:txBody>
                  <a:tcPr marL="68580" marR="73152" marT="91440" marB="91440">
                    <a:lnL w="3175"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70701677"/>
                  </a:ext>
                </a:extLst>
              </a:tr>
              <a:tr h="615898">
                <a:tc>
                  <a:txBody>
                    <a:bodyPr/>
                    <a:lstStyle/>
                    <a:p>
                      <a:pPr marL="0" marR="0">
                        <a:spcBef>
                          <a:spcPts val="300"/>
                        </a:spcBef>
                        <a:spcAft>
                          <a:spcPts val="0"/>
                        </a:spcAft>
                      </a:pPr>
                      <a:r>
                        <a:rPr lang="en-US" sz="1600" kern="1200" dirty="0">
                          <a:solidFill>
                            <a:schemeClr val="tx1"/>
                          </a:solidFill>
                          <a:latin typeface="Sanserif"/>
                          <a:ea typeface="+mn-ea"/>
                          <a:cs typeface="+mn-cs"/>
                        </a:rPr>
                        <a:t>The accusation</a:t>
                      </a:r>
                    </a:p>
                  </a:txBody>
                  <a:tcPr marL="68580" marR="73152" marT="91440" marB="91440">
                    <a:lnL w="12700" cmpd="sng">
                      <a:noFill/>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Defendant harmed the peace and safety of society by violating the criminal law</a:t>
                      </a:r>
                    </a:p>
                  </a:txBody>
                  <a:tcPr marL="68580" marR="73152" marT="91440" marB="91440">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Respondent’s action or inaction caused harm to an individual or group</a:t>
                      </a:r>
                    </a:p>
                  </a:txBody>
                  <a:tcPr marL="68580" marR="73152" marT="91440" marB="91440">
                    <a:lnL w="3175"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276116450"/>
                  </a:ext>
                </a:extLst>
              </a:tr>
              <a:tr h="615898">
                <a:tc>
                  <a:txBody>
                    <a:bodyPr/>
                    <a:lstStyle/>
                    <a:p>
                      <a:pPr marL="0" marR="0">
                        <a:spcBef>
                          <a:spcPts val="300"/>
                        </a:spcBef>
                        <a:spcAft>
                          <a:spcPts val="0"/>
                        </a:spcAft>
                      </a:pPr>
                      <a:r>
                        <a:rPr lang="en-US" sz="1600" kern="1200" dirty="0">
                          <a:solidFill>
                            <a:schemeClr val="tx1"/>
                          </a:solidFill>
                          <a:latin typeface="Sanserif"/>
                          <a:ea typeface="+mn-ea"/>
                          <a:cs typeface="+mn-cs"/>
                        </a:rPr>
                        <a:t>Accuser</a:t>
                      </a:r>
                    </a:p>
                  </a:txBody>
                  <a:tcPr marL="68580" marR="73152" marT="91440" marB="91440">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State or federal government whose criminal law was alleged violated (prosecutor)</a:t>
                      </a:r>
                    </a:p>
                  </a:txBody>
                  <a:tcPr marL="68580" marR="73152" marT="91440" marB="91440">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Individual or group that alleges harm (complainant)</a:t>
                      </a:r>
                    </a:p>
                  </a:txBody>
                  <a:tcPr marL="68580" marR="73152" marT="91440" marB="91440">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940469961"/>
                  </a:ext>
                </a:extLst>
              </a:tr>
              <a:tr h="287419">
                <a:tc>
                  <a:txBody>
                    <a:bodyPr/>
                    <a:lstStyle/>
                    <a:p>
                      <a:pPr marL="0" marR="0">
                        <a:spcBef>
                          <a:spcPts val="300"/>
                        </a:spcBef>
                        <a:spcAft>
                          <a:spcPts val="0"/>
                        </a:spcAft>
                      </a:pPr>
                      <a:r>
                        <a:rPr lang="en-US" sz="1600" kern="1200" dirty="0">
                          <a:solidFill>
                            <a:schemeClr val="tx1"/>
                          </a:solidFill>
                          <a:latin typeface="Sanserif"/>
                          <a:ea typeface="+mn-ea"/>
                          <a:cs typeface="+mn-cs"/>
                        </a:rPr>
                        <a:t>Standard of proof</a:t>
                      </a:r>
                    </a:p>
                  </a:txBody>
                  <a:tcPr marL="68580" marR="73152" marT="91440" marB="91440">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Beyond a reasonable doubt</a:t>
                      </a:r>
                    </a:p>
                  </a:txBody>
                  <a:tcPr marL="68580" marR="73152" marT="91440" marB="91440">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Preponderance of evidence</a:t>
                      </a:r>
                    </a:p>
                  </a:txBody>
                  <a:tcPr marL="68580" marR="73152" marT="91440" marB="91440">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765560105"/>
                  </a:ext>
                </a:extLst>
              </a:tr>
              <a:tr h="287419">
                <a:tc>
                  <a:txBody>
                    <a:bodyPr/>
                    <a:lstStyle/>
                    <a:p>
                      <a:pPr marL="0" marR="0">
                        <a:spcBef>
                          <a:spcPts val="300"/>
                        </a:spcBef>
                        <a:spcAft>
                          <a:spcPts val="0"/>
                        </a:spcAft>
                      </a:pPr>
                      <a:r>
                        <a:rPr lang="en-US" sz="1600" kern="1200" dirty="0">
                          <a:solidFill>
                            <a:schemeClr val="tx1"/>
                          </a:solidFill>
                          <a:latin typeface="Sanserif"/>
                          <a:ea typeface="+mn-ea"/>
                          <a:cs typeface="+mn-cs"/>
                        </a:rPr>
                        <a:t>Verdict</a:t>
                      </a:r>
                    </a:p>
                  </a:txBody>
                  <a:tcPr marL="68580" marR="73152" marT="91440" marB="91440">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Guilty or acquitted (not guilty)</a:t>
                      </a:r>
                    </a:p>
                  </a:txBody>
                  <a:tcPr marL="68580" marR="73152" marT="91440" marB="91440">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Liable or not liable</a:t>
                      </a:r>
                    </a:p>
                  </a:txBody>
                  <a:tcPr marL="68580" marR="73152" marT="91440" marB="91440">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741965220"/>
                  </a:ext>
                </a:extLst>
              </a:tr>
              <a:tr h="287419">
                <a:tc>
                  <a:txBody>
                    <a:bodyPr/>
                    <a:lstStyle/>
                    <a:p>
                      <a:pPr marL="0" marR="0">
                        <a:spcBef>
                          <a:spcPts val="300"/>
                        </a:spcBef>
                        <a:spcAft>
                          <a:spcPts val="0"/>
                        </a:spcAft>
                      </a:pPr>
                      <a:r>
                        <a:rPr lang="en-US" sz="1600" kern="1200" dirty="0">
                          <a:solidFill>
                            <a:schemeClr val="tx1"/>
                          </a:solidFill>
                          <a:latin typeface="Sanserif"/>
                          <a:ea typeface="+mn-ea"/>
                          <a:cs typeface="+mn-cs"/>
                        </a:rPr>
                        <a:t>Outcome</a:t>
                      </a:r>
                    </a:p>
                  </a:txBody>
                  <a:tcPr marL="68580" marR="73152" marT="91440" marB="91440">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Punishment</a:t>
                      </a:r>
                    </a:p>
                  </a:txBody>
                  <a:tcPr marL="68580" marR="73152" marT="91440" marB="91440">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Remedy</a:t>
                      </a:r>
                    </a:p>
                  </a:txBody>
                  <a:tcPr marL="68580" marR="73152" marT="91440" marB="91440">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631259532"/>
                  </a:ext>
                </a:extLst>
              </a:tr>
            </a:tbl>
          </a:graphicData>
        </a:graphic>
      </p:graphicFrame>
      <p:sp>
        <p:nvSpPr>
          <p:cNvPr id="10" name="Slide Number Placeholder 4"/>
          <p:cNvSpPr>
            <a:spLocks noGrp="1"/>
          </p:cNvSpPr>
          <p:nvPr>
            <p:ph type="sldNum" sz="quarter" idx="10"/>
          </p:nvPr>
        </p:nvSpPr>
        <p:spPr/>
        <p:txBody>
          <a:bodyPr/>
          <a:lstStyle/>
          <a:p>
            <a:fld id="{68151E55-6873-49E2-B8D5-2F265E6F1973}" type="slidenum">
              <a:rPr lang="en-US" smtClean="0">
                <a:latin typeface="Sansarif"/>
              </a:rPr>
              <a:pPr/>
              <a:t>16</a:t>
            </a:fld>
            <a:endParaRPr lang="en-US" dirty="0">
              <a:latin typeface="Sansarif"/>
            </a:endParaRPr>
          </a:p>
        </p:txBody>
      </p:sp>
    </p:spTree>
    <p:extLst>
      <p:ext uri="{BB962C8B-B14F-4D97-AF65-F5344CB8AC3E}">
        <p14:creationId xmlns:p14="http://schemas.microsoft.com/office/powerpoint/2010/main" val="196879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Judicial Review</a:t>
            </a:r>
            <a:endParaRPr lang="en-US" b="0" noProof="1">
              <a:latin typeface="Sansa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Judicial review</a:t>
            </a:r>
            <a:r>
              <a:rPr kumimoji="0" lang="en-US" sz="2800" b="0" i="0" u="none" strike="noStrike" kern="1200" cap="none" spc="0" normalizeH="0" baseline="0" noProof="0" dirty="0">
                <a:ln>
                  <a:noFill/>
                </a:ln>
                <a:solidFill>
                  <a:prstClr val="black"/>
                </a:solidFill>
                <a:effectLst/>
                <a:uLnTx/>
                <a:uFillTx/>
                <a:latin typeface="Sansarif"/>
                <a:cs typeface="+mn-cs"/>
              </a:rPr>
              <a:t>: Court authority to determine that an action taken by any government official or governing body violates or does not violate the Constitution.</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1" u="none" strike="noStrike" kern="1200" cap="none" spc="0" normalizeH="0" baseline="0" noProof="0" dirty="0">
                <a:ln>
                  <a:noFill/>
                </a:ln>
                <a:solidFill>
                  <a:prstClr val="black"/>
                </a:solidFill>
                <a:effectLst/>
                <a:uLnTx/>
                <a:uFillTx/>
                <a:latin typeface="Sansarif"/>
                <a:cs typeface="+mn-cs"/>
              </a:rPr>
              <a:t>Marbury v. Madison </a:t>
            </a:r>
            <a:r>
              <a:rPr kumimoji="0" lang="en-US" altLang="en-US" sz="2800" b="0" i="0" u="none" strike="noStrike" kern="1200" cap="none" spc="0" normalizeH="0" baseline="0" noProof="0" dirty="0">
                <a:ln>
                  <a:noFill/>
                </a:ln>
                <a:solidFill>
                  <a:prstClr val="black"/>
                </a:solidFill>
                <a:effectLst/>
                <a:uLnTx/>
                <a:uFillTx/>
                <a:latin typeface="Sansarif"/>
                <a:cs typeface="+mn-cs"/>
              </a:rPr>
              <a:t>(1803) established the principle of judicial review for the U.S. Supreme Court.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Today, all courts in the United States, federal and state, have judicial review authority.</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17</a:t>
            </a:fld>
            <a:endParaRPr lang="en-US" dirty="0">
              <a:latin typeface="Sansarif"/>
            </a:endParaRPr>
          </a:p>
        </p:txBody>
      </p:sp>
    </p:spTree>
    <p:extLst>
      <p:ext uri="{BB962C8B-B14F-4D97-AF65-F5344CB8AC3E}">
        <p14:creationId xmlns:p14="http://schemas.microsoft.com/office/powerpoint/2010/main" val="281009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C042-BCEC-40CB-8D02-3670FA5F8416}"/>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arif"/>
                <a:cs typeface="+mj-cs"/>
              </a:rPr>
              <a:t>Table 15.2 </a:t>
            </a:r>
            <a:r>
              <a:rPr kumimoji="0" lang="en-US" sz="2400" b="1" i="0" u="none" strike="noStrike" kern="1200" cap="none" spc="0" normalizeH="0" baseline="0" noProof="0" dirty="0">
                <a:ln>
                  <a:noFill/>
                </a:ln>
                <a:solidFill>
                  <a:prstClr val="black"/>
                </a:solidFill>
                <a:effectLst/>
                <a:uLnTx/>
                <a:uFillTx/>
                <a:latin typeface="Sansarif"/>
                <a:cs typeface="+mj-cs"/>
              </a:rPr>
              <a:t>Comparison of Trial and Appellate Courts</a:t>
            </a:r>
            <a:endParaRPr lang="en-IN" dirty="0">
              <a:latin typeface="Sansarif"/>
            </a:endParaRPr>
          </a:p>
        </p:txBody>
      </p:sp>
      <p:sp>
        <p:nvSpPr>
          <p:cNvPr id="3" name="Content Placeholder 2" hidden="1">
            <a:extLst>
              <a:ext uri="{FF2B5EF4-FFF2-40B4-BE49-F238E27FC236}">
                <a16:creationId xmlns:a16="http://schemas.microsoft.com/office/drawing/2014/main" id="{CF6EEA4E-2338-4A95-9CBB-6E27B37078B3}"/>
              </a:ext>
            </a:extLst>
          </p:cNvPr>
          <p:cNvSpPr>
            <a:spLocks noGrp="1"/>
          </p:cNvSpPr>
          <p:nvPr>
            <p:ph idx="1"/>
          </p:nvPr>
        </p:nvSpPr>
        <p:spPr>
          <a:xfrm>
            <a:off x="2286000" y="2286000"/>
            <a:ext cx="4648200" cy="1752600"/>
          </a:xfrm>
        </p:spPr>
        <p:txBody>
          <a:bodyPr>
            <a:normAutofit/>
          </a:bodyPr>
          <a:lstStyle/>
          <a:p>
            <a:r>
              <a:rPr lang="en-IN" sz="2000" dirty="0">
                <a:latin typeface="Sansarif"/>
              </a:rPr>
              <a:t>Table divided into three columns summarizes comparison of trial and appellate courts. The column headers are marked from left to right as: Characteristic, trial courts, and appellate courts.</a:t>
            </a:r>
          </a:p>
        </p:txBody>
      </p:sp>
      <p:graphicFrame>
        <p:nvGraphicFramePr>
          <p:cNvPr id="6" name="Table 3">
            <a:extLst>
              <a:ext uri="{FF2B5EF4-FFF2-40B4-BE49-F238E27FC236}">
                <a16:creationId xmlns:a16="http://schemas.microsoft.com/office/drawing/2014/main" id="{04D4E9EA-8BAB-47F5-A50B-83E4445F8CFA}"/>
              </a:ext>
            </a:extLst>
          </p:cNvPr>
          <p:cNvGraphicFramePr>
            <a:graphicFrameLocks noGrp="1"/>
          </p:cNvGraphicFramePr>
          <p:nvPr>
            <p:extLst>
              <p:ext uri="{D42A27DB-BD31-4B8C-83A1-F6EECF244321}">
                <p14:modId xmlns:p14="http://schemas.microsoft.com/office/powerpoint/2010/main" val="2329121996"/>
              </p:ext>
            </p:extLst>
          </p:nvPr>
        </p:nvGraphicFramePr>
        <p:xfrm>
          <a:off x="658716" y="1524000"/>
          <a:ext cx="7875684" cy="2865120"/>
        </p:xfrm>
        <a:graphic>
          <a:graphicData uri="http://schemas.openxmlformats.org/drawingml/2006/table">
            <a:tbl>
              <a:tblPr firstRow="1" bandRow="1">
                <a:tableStyleId>{5C22544A-7EE6-4342-B048-85BDC9FD1C3A}</a:tableStyleId>
              </a:tblPr>
              <a:tblGrid>
                <a:gridCol w="1779684">
                  <a:extLst>
                    <a:ext uri="{9D8B030D-6E8A-4147-A177-3AD203B41FA5}">
                      <a16:colId xmlns:a16="http://schemas.microsoft.com/office/drawing/2014/main" val="4042602136"/>
                    </a:ext>
                  </a:extLst>
                </a:gridCol>
                <a:gridCol w="2819400">
                  <a:extLst>
                    <a:ext uri="{9D8B030D-6E8A-4147-A177-3AD203B41FA5}">
                      <a16:colId xmlns:a16="http://schemas.microsoft.com/office/drawing/2014/main" val="4278509439"/>
                    </a:ext>
                  </a:extLst>
                </a:gridCol>
                <a:gridCol w="3276600">
                  <a:extLst>
                    <a:ext uri="{9D8B030D-6E8A-4147-A177-3AD203B41FA5}">
                      <a16:colId xmlns:a16="http://schemas.microsoft.com/office/drawing/2014/main" val="3746911035"/>
                    </a:ext>
                  </a:extLst>
                </a:gridCol>
              </a:tblGrid>
              <a:tr h="370840">
                <a:tc>
                  <a:txBody>
                    <a:bodyPr/>
                    <a:lstStyle/>
                    <a:p>
                      <a:pPr marL="0" marR="0">
                        <a:spcBef>
                          <a:spcPts val="0"/>
                        </a:spcBef>
                        <a:spcAft>
                          <a:spcPts val="0"/>
                        </a:spcAft>
                      </a:pPr>
                      <a:r>
                        <a:rPr lang="en-US" sz="1600" kern="1200" dirty="0">
                          <a:solidFill>
                            <a:schemeClr val="tx1"/>
                          </a:solidFill>
                          <a:latin typeface="Sanserif"/>
                          <a:ea typeface="+mn-ea"/>
                          <a:cs typeface="+mn-cs"/>
                        </a:rPr>
                        <a:t>Characteristic</a:t>
                      </a:r>
                    </a:p>
                  </a:txBody>
                  <a:tcPr marL="68580" marR="73152" marT="91440" marB="91440" anchor="ctr">
                    <a:lnL w="12700" cmpd="sng">
                      <a:noFill/>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Trial Courts</a:t>
                      </a:r>
                    </a:p>
                  </a:txBody>
                  <a:tcPr marL="68580" marR="73152"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Appellate Courts</a:t>
                      </a:r>
                    </a:p>
                  </a:txBody>
                  <a:tcPr marL="68580" marR="73152" marT="91440" marB="91440" anchor="ctr">
                    <a:lnL w="3175"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919618546"/>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Type of jurisdiction</a:t>
                      </a:r>
                    </a:p>
                  </a:txBody>
                  <a:tcPr marL="68580" marR="73152" marT="91440" marB="91440" anchor="ctr">
                    <a:lnL w="12700" cmpd="sng">
                      <a:noFill/>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Original</a:t>
                      </a:r>
                    </a:p>
                  </a:txBody>
                  <a:tcPr marL="68580" marR="73152" marT="91440" marB="91440">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Appellate</a:t>
                      </a:r>
                    </a:p>
                  </a:txBody>
                  <a:tcPr marL="68580" marR="73152" marT="91440" marB="91440" anchor="ctr">
                    <a:lnL w="3175"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617106920"/>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Conflict to be resolved</a:t>
                      </a:r>
                    </a:p>
                  </a:txBody>
                  <a:tcPr marL="68580" marR="73152" marT="91440" marB="9144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Is the accused guilty or </a:t>
                      </a:r>
                      <a:br>
                        <a:rPr lang="en-US" sz="1600" kern="1200" dirty="0">
                          <a:solidFill>
                            <a:schemeClr val="tx1"/>
                          </a:solidFill>
                          <a:latin typeface="Sanserif"/>
                          <a:ea typeface="+mn-ea"/>
                          <a:cs typeface="+mn-cs"/>
                        </a:rPr>
                      </a:br>
                      <a:r>
                        <a:rPr lang="en-US" sz="1600" kern="1200" dirty="0">
                          <a:solidFill>
                            <a:schemeClr val="tx1"/>
                          </a:solidFill>
                          <a:latin typeface="Sanserif"/>
                          <a:ea typeface="+mn-ea"/>
                          <a:cs typeface="+mn-cs"/>
                        </a:rPr>
                        <a:t>not guilty?</a:t>
                      </a:r>
                    </a:p>
                  </a:txBody>
                  <a:tcPr marL="68580" marR="73152"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Did an error of interpretation or application of law occur?</a:t>
                      </a:r>
                    </a:p>
                  </a:txBody>
                  <a:tcPr marL="68580" marR="73152" marT="91440" marB="9144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087642640"/>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Evidence</a:t>
                      </a:r>
                    </a:p>
                  </a:txBody>
                  <a:tcPr marL="68580" marR="73152" marT="91440" marB="9144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Witnesses testify to facts.</a:t>
                      </a:r>
                    </a:p>
                  </a:txBody>
                  <a:tcPr marL="68580" marR="73152"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Legal briefs and court transcripts are reviewed.</a:t>
                      </a:r>
                    </a:p>
                  </a:txBody>
                  <a:tcPr marL="68580" marR="73152" marT="91440" marB="9144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319532094"/>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Who decides?</a:t>
                      </a:r>
                    </a:p>
                  </a:txBody>
                  <a:tcPr marL="68580" marR="73152" marT="91440" marB="9144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Judge in bench trial; </a:t>
                      </a:r>
                      <a:br>
                        <a:rPr lang="en-US" sz="1600" kern="1200" dirty="0">
                          <a:solidFill>
                            <a:schemeClr val="tx1"/>
                          </a:solidFill>
                          <a:latin typeface="Sanserif"/>
                          <a:ea typeface="+mn-ea"/>
                          <a:cs typeface="+mn-cs"/>
                        </a:rPr>
                      </a:br>
                      <a:r>
                        <a:rPr lang="en-US" sz="1600" kern="1200" dirty="0">
                          <a:solidFill>
                            <a:schemeClr val="tx1"/>
                          </a:solidFill>
                          <a:latin typeface="Sanserif"/>
                          <a:ea typeface="+mn-ea"/>
                          <a:cs typeface="+mn-cs"/>
                        </a:rPr>
                        <a:t>jury in jury trial</a:t>
                      </a:r>
                    </a:p>
                  </a:txBody>
                  <a:tcPr marL="68580" marR="73152" marT="91440" marB="9144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l">
                        <a:spcBef>
                          <a:spcPts val="300"/>
                        </a:spcBef>
                        <a:spcAft>
                          <a:spcPts val="0"/>
                        </a:spcAft>
                      </a:pPr>
                      <a:r>
                        <a:rPr lang="en-US" sz="1600" kern="1200" dirty="0">
                          <a:solidFill>
                            <a:schemeClr val="tx1"/>
                          </a:solidFill>
                          <a:latin typeface="Sanserif"/>
                          <a:ea typeface="+mn-ea"/>
                          <a:cs typeface="+mn-cs"/>
                        </a:rPr>
                        <a:t>Panel of judges</a:t>
                      </a:r>
                    </a:p>
                  </a:txBody>
                  <a:tcPr marL="68580" marR="73152" marT="91440" marB="9144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4427066"/>
                  </a:ext>
                </a:extLst>
              </a:tr>
            </a:tbl>
          </a:graphicData>
        </a:graphic>
      </p:graphicFrame>
      <p:sp>
        <p:nvSpPr>
          <p:cNvPr id="10" name="Slide Number Placeholder 4"/>
          <p:cNvSpPr>
            <a:spLocks noGrp="1"/>
          </p:cNvSpPr>
          <p:nvPr>
            <p:ph type="sldNum" sz="quarter" idx="10"/>
          </p:nvPr>
        </p:nvSpPr>
        <p:spPr/>
        <p:txBody>
          <a:bodyPr/>
          <a:lstStyle/>
          <a:p>
            <a:fld id="{68151E55-6873-49E2-B8D5-2F265E6F1973}" type="slidenum">
              <a:rPr lang="en-US" smtClean="0">
                <a:latin typeface="Sansarif"/>
              </a:rPr>
              <a:pPr/>
              <a:t>18</a:t>
            </a:fld>
            <a:endParaRPr lang="en-US" dirty="0">
              <a:latin typeface="Sansarif"/>
            </a:endParaRPr>
          </a:p>
        </p:txBody>
      </p:sp>
    </p:spTree>
    <p:extLst>
      <p:ext uri="{BB962C8B-B14F-4D97-AF65-F5344CB8AC3E}">
        <p14:creationId xmlns:p14="http://schemas.microsoft.com/office/powerpoint/2010/main" val="147790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228600"/>
            <a:ext cx="5200650" cy="10668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The Structure of the Federal Court System </a:t>
            </a:r>
            <a:r>
              <a:rPr kumimoji="0" lang="en-US" altLang="en-US" sz="1600" b="0" i="0" u="none" strike="noStrike" kern="1200" cap="none" spc="0" normalizeH="0" baseline="0" noProof="0" dirty="0">
                <a:ln>
                  <a:noFill/>
                </a:ln>
                <a:solidFill>
                  <a:srgbClr val="C30C20"/>
                </a:solidFill>
                <a:effectLst/>
                <a:uLnTx/>
                <a:uFillTx/>
                <a:latin typeface="Sansarif"/>
                <a:cs typeface="+mj-cs"/>
              </a:rPr>
              <a:t>1</a:t>
            </a:r>
            <a:endParaRPr lang="en-US" b="0" noProof="1">
              <a:latin typeface="Sansa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Article III of the Constitution states that “Judicial power of the United States shall be vested in one supreme Court and in such inferior Courts as the Congress may from time to time ordain and establish.”</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Congressional legislation established the inferior courts and special courts with distinctive jurisdiction.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19</a:t>
            </a:fld>
            <a:endParaRPr lang="en-US" dirty="0">
              <a:latin typeface="Sansarif"/>
            </a:endParaRPr>
          </a:p>
        </p:txBody>
      </p:sp>
    </p:spTree>
    <p:extLst>
      <p:ext uri="{BB962C8B-B14F-4D97-AF65-F5344CB8AC3E}">
        <p14:creationId xmlns:p14="http://schemas.microsoft.com/office/powerpoint/2010/main" val="408719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arif"/>
                <a:cs typeface="Sanskrit Text" panose="02020503050405020304" pitchFamily="18" charset="0"/>
              </a:rPr>
              <a:t>What Do Courts Do? </a:t>
            </a:r>
            <a:r>
              <a:rPr kumimoji="0" lang="en-US" sz="1600" b="0" i="0" u="none" strike="noStrike" kern="1200" cap="none" spc="0" normalizeH="0" baseline="0" noProof="0" dirty="0">
                <a:ln>
                  <a:noFill/>
                </a:ln>
                <a:solidFill>
                  <a:srgbClr val="C30C20"/>
                </a:solidFill>
                <a:effectLst/>
                <a:uLnTx/>
                <a:uFillTx/>
                <a:latin typeface="Sansarif"/>
                <a:cs typeface="Sanskrit Text" panose="02020503050405020304" pitchFamily="18" charset="0"/>
              </a:rPr>
              <a:t>1</a:t>
            </a:r>
            <a:endParaRPr lang="en-US" b="0" noProof="1">
              <a:latin typeface="Sansarif"/>
              <a:cs typeface="Sanskrit Text" panose="02020503050405020304" pitchFamily="18" charset="0"/>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One characteristic of dual sovereignty in the United States is that the national government establishes national law, and each state government establishes its own state laws.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Another characteristic is the </a:t>
            </a:r>
            <a:r>
              <a:rPr kumimoji="0" lang="en-US" sz="2800" b="1" i="0" u="none" strike="noStrike" kern="1200" cap="none" spc="0" normalizeH="0" baseline="0" noProof="0" dirty="0">
                <a:ln>
                  <a:noFill/>
                </a:ln>
                <a:solidFill>
                  <a:prstClr val="black"/>
                </a:solidFill>
                <a:effectLst/>
                <a:uLnTx/>
                <a:uFillTx/>
                <a:latin typeface="Sansarif"/>
                <a:cs typeface="+mn-cs"/>
              </a:rPr>
              <a:t>dual court system</a:t>
            </a:r>
            <a:r>
              <a:rPr kumimoji="0" lang="en-US" sz="2800" b="0" i="0" u="none" strike="noStrike" kern="1200" cap="none" spc="0" normalizeH="0" baseline="0" noProof="0" dirty="0">
                <a:ln>
                  <a:noFill/>
                </a:ln>
                <a:solidFill>
                  <a:prstClr val="black"/>
                </a:solidFill>
                <a:effectLst/>
                <a:uLnTx/>
                <a:uFillTx/>
                <a:latin typeface="Sansarif"/>
                <a:cs typeface="+mn-cs"/>
              </a:rPr>
              <a: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Each state has a judicial system responsible for resolving legal disputes over the state’s laws.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Federal judicial system is responsible for resolving legal disputes over national laws.</a:t>
            </a:r>
            <a:endParaRPr lang="en-US" noProof="1">
              <a:latin typeface="Sansarif"/>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a:t>
            </a:fld>
            <a:endParaRPr lang="en-US" dirty="0">
              <a:latin typeface="Sansarif"/>
            </a:endParaRPr>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05000" y="152400"/>
            <a:ext cx="5334000" cy="1172816"/>
          </a:xfrm>
        </p:spPr>
        <p:txBody>
          <a:bodyPr>
            <a:noAutofit/>
          </a:bodyPr>
          <a:lstStyle/>
          <a:p>
            <a:r>
              <a:rPr lang="en-US" altLang="en-US" sz="3600" noProof="0" dirty="0">
                <a:latin typeface="Sansarif"/>
                <a:cs typeface="Arial" charset="0"/>
              </a:rPr>
              <a:t>The Structure of the Federal Court System </a:t>
            </a:r>
            <a:r>
              <a:rPr lang="en-US" altLang="en-US" sz="1600" noProof="0" dirty="0">
                <a:latin typeface="Sansarif"/>
                <a:cs typeface="Arial" charset="0"/>
              </a:rPr>
              <a:t>2</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Federal court system is an Article III three-tiered hierarchical system.</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Top, third tier: U.S. Supreme Court.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U.S. courts of appeals.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Bottom, first tier: U.S. district courts, which are trial courts with original jurisdiction over a case.</a:t>
            </a:r>
          </a:p>
          <a:p>
            <a:pPr marL="4763" marR="0" lvl="1" indent="0" algn="l" defTabSz="45720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Court of last resort</a:t>
            </a:r>
            <a:r>
              <a:rPr kumimoji="0" lang="en-US" altLang="en-US" sz="2800" b="0" i="0" u="none" strike="noStrike" kern="1200" cap="none" spc="0" normalizeH="0" baseline="0" noProof="0" dirty="0">
                <a:ln>
                  <a:noFill/>
                </a:ln>
                <a:solidFill>
                  <a:prstClr val="black"/>
                </a:solidFill>
                <a:effectLst/>
                <a:uLnTx/>
                <a:uFillTx/>
                <a:latin typeface="Sansarif"/>
                <a:cs typeface="+mn-cs"/>
              </a:rPr>
              <a:t>: the highest court in a court system.</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Congress has complemented this system with specialized courts, known as Article I courts.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20</a:t>
            </a:fld>
            <a:endParaRPr lang="en-US" dirty="0">
              <a:latin typeface="Sansarif"/>
            </a:endParaRPr>
          </a:p>
        </p:txBody>
      </p:sp>
    </p:spTree>
    <p:extLst>
      <p:ext uri="{BB962C8B-B14F-4D97-AF65-F5344CB8AC3E}">
        <p14:creationId xmlns:p14="http://schemas.microsoft.com/office/powerpoint/2010/main" val="4165289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Article I Courts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Congress created specialized </a:t>
            </a:r>
            <a:r>
              <a:rPr kumimoji="0" lang="en-US" altLang="en-US" sz="2800" b="1" i="0" u="none" strike="noStrike" kern="1200" cap="none" spc="0" normalizeH="0" baseline="0" noProof="0" dirty="0">
                <a:ln>
                  <a:noFill/>
                </a:ln>
                <a:solidFill>
                  <a:prstClr val="black"/>
                </a:solidFill>
                <a:effectLst/>
                <a:uLnTx/>
                <a:uFillTx/>
                <a:latin typeface="Sansarif"/>
                <a:cs typeface="+mn-cs"/>
              </a:rPr>
              <a:t>Article I courts </a:t>
            </a:r>
            <a:r>
              <a:rPr kumimoji="0" lang="en-US" sz="2800" b="0" i="0" u="none" strike="noStrike" kern="1200" cap="none" spc="0" normalizeH="0" baseline="0" noProof="0" dirty="0">
                <a:ln>
                  <a:noFill/>
                </a:ln>
                <a:solidFill>
                  <a:prstClr val="black"/>
                </a:solidFill>
                <a:effectLst/>
                <a:uLnTx/>
                <a:uFillTx/>
                <a:latin typeface="Sansarif"/>
                <a:cs typeface="+mn-cs"/>
              </a:rPr>
              <a:t>to administer and resolve conflicts regarding specific federal laws.</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These include the U.S. Bankruptcy Court, the U.S. Court of Military Appeals, the U.S. Tax Court, and the F</a:t>
            </a:r>
            <a:r>
              <a:rPr kumimoji="0" lang="en-US" sz="2400" b="0" i="0" u="none" strike="noStrike" kern="1200" cap="none" spc="0" normalizeH="0" baseline="0" noProof="0" dirty="0">
                <a:ln>
                  <a:noFill/>
                </a:ln>
                <a:solidFill>
                  <a:prstClr val="black"/>
                </a:solidFill>
                <a:effectLst/>
                <a:uLnTx/>
                <a:uFillTx/>
                <a:latin typeface="Sansarif"/>
                <a:cs typeface="+mn-cs"/>
              </a:rPr>
              <a:t>oreign Intelligence Surveillance Act (FISA) court.</a:t>
            </a:r>
            <a:endParaRPr kumimoji="0" lang="en-US" altLang="en-US" sz="2400" b="0" i="0" u="none" strike="noStrike" kern="1200" cap="none" spc="0" normalizeH="0" baseline="0" noProof="0" dirty="0">
              <a:ln>
                <a:noFill/>
              </a:ln>
              <a:solidFill>
                <a:prstClr val="black"/>
              </a:solidFill>
              <a:effectLst/>
              <a:uLnTx/>
              <a:uFillTx/>
              <a:latin typeface="Sansa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FISA courts were charged with determining whether an individual could be subject to warrantless surveillance of his or her communications.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21</a:t>
            </a:fld>
            <a:endParaRPr lang="en-US" dirty="0">
              <a:latin typeface="Sansarif"/>
            </a:endParaRPr>
          </a:p>
        </p:txBody>
      </p:sp>
    </p:spTree>
    <p:extLst>
      <p:ext uri="{BB962C8B-B14F-4D97-AF65-F5344CB8AC3E}">
        <p14:creationId xmlns:p14="http://schemas.microsoft.com/office/powerpoint/2010/main" val="92397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U.S. District Courts</a:t>
            </a:r>
            <a:endParaRPr lang="en-US" b="0" noProof="1">
              <a:latin typeface="Sansarif"/>
            </a:endParaRPr>
          </a:p>
        </p:txBody>
      </p:sp>
      <p:sp>
        <p:nvSpPr>
          <p:cNvPr id="9" name="Content Placeholder 2"/>
          <p:cNvSpPr>
            <a:spLocks noGrp="1"/>
          </p:cNvSpPr>
          <p:nvPr>
            <p:ph sz="quarter" idx="20"/>
          </p:nvPr>
        </p:nvSpPr>
        <p:spPr>
          <a:xfrm>
            <a:off x="244412" y="1341784"/>
            <a:ext cx="8382000" cy="48006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There are 94 federal </a:t>
            </a:r>
            <a:r>
              <a:rPr kumimoji="0" lang="en-US" altLang="en-US" sz="2800" b="1" i="0" u="none" strike="noStrike" kern="1200" cap="none" spc="0" normalizeH="0" baseline="0" noProof="0" dirty="0">
                <a:ln>
                  <a:noFill/>
                </a:ln>
                <a:solidFill>
                  <a:prstClr val="black"/>
                </a:solidFill>
                <a:effectLst/>
                <a:uLnTx/>
                <a:uFillTx/>
                <a:latin typeface="Sanserif"/>
                <a:cs typeface="+mn-cs"/>
              </a:rPr>
              <a:t>district courts </a:t>
            </a:r>
            <a:r>
              <a:rPr kumimoji="0" lang="en-US" altLang="en-US" sz="2800" b="0" i="0" u="none" strike="noStrike" kern="1200" cap="none" spc="0" normalizeH="0" baseline="0" noProof="0" dirty="0">
                <a:ln>
                  <a:noFill/>
                </a:ln>
                <a:solidFill>
                  <a:prstClr val="black"/>
                </a:solidFill>
                <a:effectLst/>
                <a:uLnTx/>
                <a:uFillTx/>
                <a:latin typeface="Sanserif"/>
                <a:cs typeface="+mn-cs"/>
              </a:rPr>
              <a:t>with 673 judgeships.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District courts have </a:t>
            </a:r>
            <a:r>
              <a:rPr kumimoji="0" lang="en-US" altLang="en-US" sz="2800" b="1" i="0" u="none" strike="noStrike" kern="1200" cap="none" spc="0" normalizeH="0" baseline="0" noProof="0" dirty="0">
                <a:ln>
                  <a:noFill/>
                </a:ln>
                <a:solidFill>
                  <a:prstClr val="black"/>
                </a:solidFill>
                <a:effectLst/>
                <a:uLnTx/>
                <a:uFillTx/>
                <a:latin typeface="Sanserif"/>
                <a:cs typeface="+mn-cs"/>
              </a:rPr>
              <a:t>mandatory jurisdiction</a:t>
            </a:r>
            <a:r>
              <a:rPr kumimoji="0" lang="en-US" altLang="en-US" sz="2800" b="0" i="0" u="none" strike="noStrike" kern="1200" cap="none" spc="0" normalizeH="0" baseline="0" noProof="0" dirty="0">
                <a:ln>
                  <a:noFill/>
                </a:ln>
                <a:solidFill>
                  <a:prstClr val="black"/>
                </a:solidFill>
                <a:effectLst/>
                <a:uLnTx/>
                <a:uFillTx/>
                <a:latin typeface="Sanserif"/>
                <a:cs typeface="+mn-cs"/>
              </a:rPr>
              <a:t>: they must hear all cases filed with them.</a:t>
            </a:r>
          </a:p>
          <a:p>
            <a:pPr marL="347663" marR="0" lvl="1" indent="-342900" algn="l" defTabSz="4572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Sanserif"/>
                <a:cs typeface="+mn-cs"/>
              </a:rPr>
              <a:t>Do the bulk of the work of the federal judiciary.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Judge presides over the trial court, and the judge—</a:t>
            </a:r>
            <a:br>
              <a:rPr kumimoji="0" lang="en-US" altLang="en-US" sz="2800" b="0" i="0" u="none" strike="noStrike" kern="1200" cap="none" spc="0" normalizeH="0" baseline="0" noProof="0" dirty="0">
                <a:ln>
                  <a:noFill/>
                </a:ln>
                <a:solidFill>
                  <a:prstClr val="black"/>
                </a:solidFill>
                <a:effectLst/>
                <a:uLnTx/>
                <a:uFillTx/>
                <a:latin typeface="Sanserif"/>
                <a:cs typeface="+mn-cs"/>
              </a:rPr>
            </a:br>
            <a:r>
              <a:rPr kumimoji="0" lang="en-US" altLang="en-US" sz="2800" b="0" i="0" u="none" strike="noStrike" kern="1200" cap="none" spc="0" normalizeH="0" baseline="0" noProof="0" dirty="0">
                <a:ln>
                  <a:noFill/>
                </a:ln>
                <a:solidFill>
                  <a:prstClr val="black"/>
                </a:solidFill>
                <a:effectLst/>
                <a:uLnTx/>
                <a:uFillTx/>
                <a:latin typeface="Sanserif"/>
                <a:cs typeface="+mn-cs"/>
              </a:rPr>
              <a:t>or a jury if the defendant chooses the jury option—decides what happened in the case based on the application of the law to the facts presented in the courtroom.</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22</a:t>
            </a:fld>
            <a:endParaRPr lang="en-US" dirty="0">
              <a:latin typeface="Sansarif"/>
            </a:endParaRPr>
          </a:p>
        </p:txBody>
      </p:sp>
    </p:spTree>
    <p:extLst>
      <p:ext uri="{BB962C8B-B14F-4D97-AF65-F5344CB8AC3E}">
        <p14:creationId xmlns:p14="http://schemas.microsoft.com/office/powerpoint/2010/main" val="4150037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U.S. Courts of Appeals</a:t>
            </a:r>
            <a:endParaRPr lang="en-US" b="0" noProof="1">
              <a:latin typeface="Sansarif"/>
            </a:endParaRPr>
          </a:p>
        </p:txBody>
      </p:sp>
      <p:sp>
        <p:nvSpPr>
          <p:cNvPr id="9" name="Content Placeholder 2"/>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Next level of the federal judicial hierarchy is 13 </a:t>
            </a:r>
            <a:r>
              <a:rPr kumimoji="0" lang="en-US" altLang="en-US" sz="2800" b="1" i="0" u="none" strike="noStrike" kern="1200" cap="none" spc="0" normalizeH="0" baseline="0" noProof="0" dirty="0">
                <a:ln>
                  <a:noFill/>
                </a:ln>
                <a:solidFill>
                  <a:prstClr val="black"/>
                </a:solidFill>
                <a:effectLst/>
                <a:uLnTx/>
                <a:uFillTx/>
                <a:latin typeface="Sansarif"/>
                <a:cs typeface="+mn-cs"/>
              </a:rPr>
              <a:t>federal courts of appeals</a:t>
            </a:r>
            <a:r>
              <a:rPr kumimoji="0" lang="en-US" altLang="en-US" sz="2800" b="0" i="0" u="none" strike="noStrike" kern="1200" cap="none" spc="0" normalizeH="0" baseline="0" noProof="0" dirty="0">
                <a:ln>
                  <a:noFill/>
                </a:ln>
                <a:solidFill>
                  <a:prstClr val="black"/>
                </a:solidFill>
                <a:effectLst/>
                <a:uLnTx/>
                <a:uFillTx/>
                <a:latin typeface="Sansarif"/>
                <a:cs typeface="+mn-cs"/>
              </a:rPr>
              <a:t>, also called </a:t>
            </a:r>
            <a:r>
              <a:rPr kumimoji="0" lang="en-US" altLang="en-US" sz="2800" b="1" i="0" u="none" strike="noStrike" kern="1200" cap="none" spc="0" normalizeH="0" baseline="0" noProof="0" dirty="0">
                <a:ln>
                  <a:noFill/>
                </a:ln>
                <a:solidFill>
                  <a:prstClr val="black"/>
                </a:solidFill>
                <a:effectLst/>
                <a:uLnTx/>
                <a:uFillTx/>
                <a:latin typeface="Sansarif"/>
                <a:cs typeface="+mn-cs"/>
              </a:rPr>
              <a:t>circuit courts</a:t>
            </a:r>
            <a:r>
              <a:rPr kumimoji="0" lang="en-US" altLang="en-US" sz="2800" b="0" i="0" u="none" strike="noStrike" kern="1200" cap="none" spc="0" normalizeH="0" baseline="0" noProof="0" dirty="0">
                <a:ln>
                  <a:noFill/>
                </a:ln>
                <a:solidFill>
                  <a:prstClr val="black"/>
                </a:solidFill>
                <a:effectLst/>
                <a:uLnTx/>
                <a:uFillTx/>
                <a:latin typeface="Sansarif"/>
                <a:cs typeface="+mn-cs"/>
              </a:rPr>
              <a:t>,</a:t>
            </a:r>
            <a:r>
              <a:rPr kumimoji="0" lang="en-US" altLang="en-US" sz="2800" b="1" i="0" u="none" strike="noStrike" kern="1200" cap="none" spc="0" normalizeH="0" baseline="0" noProof="0" dirty="0">
                <a:ln>
                  <a:noFill/>
                </a:ln>
                <a:solidFill>
                  <a:prstClr val="black"/>
                </a:solidFill>
                <a:effectLst/>
                <a:uLnTx/>
                <a:uFillTx/>
                <a:latin typeface="Sansarif"/>
                <a:cs typeface="+mn-cs"/>
              </a:rPr>
              <a:t> </a:t>
            </a:r>
            <a:r>
              <a:rPr kumimoji="0" lang="en-US" altLang="en-US" sz="2800" b="0" i="0" u="none" strike="noStrike" kern="1200" cap="none" spc="0" normalizeH="0" baseline="0" noProof="0" dirty="0">
                <a:ln>
                  <a:noFill/>
                </a:ln>
                <a:solidFill>
                  <a:prstClr val="black"/>
                </a:solidFill>
                <a:effectLst/>
                <a:uLnTx/>
                <a:uFillTx/>
                <a:latin typeface="Sansarif"/>
                <a:cs typeface="+mn-cs"/>
              </a:rPr>
              <a:t>who have a geographic area over which they have appellate jurisdiction.</a:t>
            </a:r>
            <a:endParaRPr kumimoji="0" lang="en-US" altLang="en-US" sz="2800" b="1" i="0" u="none" strike="noStrike" kern="1200" cap="none" spc="0" normalizeH="0" baseline="0" noProof="0" dirty="0">
              <a:ln>
                <a:noFill/>
              </a:ln>
              <a:solidFill>
                <a:prstClr val="black"/>
              </a:solidFill>
              <a:effectLst/>
              <a:uLnTx/>
              <a:uFillTx/>
              <a:latin typeface="Sansa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There are 179 congressionally created judgeships.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Judges work in panels of three to review cases.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Courts of appeals review the legal procedures of a preceding case and decide whether the law was applied appropriately given the facts already admitted into evidence.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23</a:t>
            </a:fld>
            <a:endParaRPr lang="en-US" dirty="0">
              <a:latin typeface="Sansarif"/>
            </a:endParaRPr>
          </a:p>
        </p:txBody>
      </p:sp>
    </p:spTree>
    <p:extLst>
      <p:ext uri="{BB962C8B-B14F-4D97-AF65-F5344CB8AC3E}">
        <p14:creationId xmlns:p14="http://schemas.microsoft.com/office/powerpoint/2010/main" val="2713803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The U.S. Supreme Court</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U.S. Supreme Court</a:t>
            </a:r>
            <a:r>
              <a:rPr kumimoji="0" lang="en-US" sz="2800" b="0" i="0" u="none" strike="noStrike" kern="1200" cap="none" spc="0" normalizeH="0" baseline="0" noProof="0" dirty="0">
                <a:ln>
                  <a:noFill/>
                </a:ln>
                <a:solidFill>
                  <a:prstClr val="black"/>
                </a:solidFill>
                <a:effectLst/>
                <a:uLnTx/>
                <a:uFillTx/>
                <a:latin typeface="Sansarif"/>
                <a:cs typeface="+mn-cs"/>
              </a:rPr>
              <a:t> is the court of last resort for conflicts over the U.S. Constitution and national laws.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Has appellate jurisdiction and limited original jurisdiction.</a:t>
            </a:r>
            <a:endParaRPr kumimoji="0" lang="en-US" altLang="en-US" sz="2000" b="0" i="0" u="none" strike="noStrike" kern="1200" cap="none" spc="0" normalizeH="0" baseline="0" noProof="0" dirty="0">
              <a:ln>
                <a:noFill/>
              </a:ln>
              <a:solidFill>
                <a:prstClr val="black"/>
              </a:solidFill>
              <a:effectLst/>
              <a:uLnTx/>
              <a:uFillTx/>
              <a:latin typeface="Sansa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Court’s appellate jurisdiction is </a:t>
            </a:r>
            <a:r>
              <a:rPr kumimoji="0" lang="en-US" altLang="en-US" sz="2800" b="1" i="0" u="none" strike="noStrike" kern="1200" cap="none" spc="0" normalizeH="0" baseline="0" noProof="0" dirty="0">
                <a:ln>
                  <a:noFill/>
                </a:ln>
                <a:solidFill>
                  <a:prstClr val="black"/>
                </a:solidFill>
                <a:effectLst/>
                <a:uLnTx/>
                <a:uFillTx/>
                <a:latin typeface="Sansarif"/>
                <a:cs typeface="+mn-cs"/>
              </a:rPr>
              <a:t>discretionary jurisdiction</a:t>
            </a:r>
            <a:r>
              <a:rPr kumimoji="0" lang="en-US" altLang="en-US" sz="2800" b="0" i="0" u="none" strike="noStrike" kern="1200" cap="none" spc="0" normalizeH="0" baseline="0" noProof="0" dirty="0">
                <a:ln>
                  <a:noFill/>
                </a:ln>
                <a:solidFill>
                  <a:prstClr val="black"/>
                </a:solidFill>
                <a:effectLst/>
                <a:uLnTx/>
                <a:uFillTx/>
                <a:latin typeface="Sansarif"/>
                <a:cs typeface="+mn-cs"/>
              </a:rPr>
              <a:t>: the Court may select the cases it wishes to hear among all cases appealed to it.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Court is comprised of nine justices—the </a:t>
            </a:r>
            <a:r>
              <a:rPr kumimoji="0" lang="en-US" altLang="en-US" sz="2800" b="1" i="0" u="none" strike="noStrike" kern="1200" cap="none" spc="0" normalizeH="0" baseline="0" noProof="0" dirty="0">
                <a:ln>
                  <a:noFill/>
                </a:ln>
                <a:solidFill>
                  <a:prstClr val="black"/>
                </a:solidFill>
                <a:effectLst/>
                <a:uLnTx/>
                <a:uFillTx/>
                <a:latin typeface="Sansarif"/>
                <a:cs typeface="+mn-cs"/>
              </a:rPr>
              <a:t>chief justice </a:t>
            </a:r>
            <a:r>
              <a:rPr kumimoji="0" lang="en-US" altLang="en-US" sz="2800" b="0" i="0" u="none" strike="noStrike" kern="1200" cap="none" spc="0" normalizeH="0" baseline="0" noProof="0" dirty="0">
                <a:ln>
                  <a:noFill/>
                </a:ln>
                <a:solidFill>
                  <a:prstClr val="black"/>
                </a:solidFill>
                <a:effectLst/>
                <a:uLnTx/>
                <a:uFillTx/>
                <a:latin typeface="Sansarif"/>
                <a:cs typeface="+mn-cs"/>
              </a:rPr>
              <a:t>and eight </a:t>
            </a:r>
            <a:r>
              <a:rPr kumimoji="0" lang="en-US" altLang="en-US" sz="2800" b="1" i="0" u="none" strike="noStrike" kern="1200" cap="none" spc="0" normalizeH="0" baseline="0" noProof="0" dirty="0">
                <a:ln>
                  <a:noFill/>
                </a:ln>
                <a:solidFill>
                  <a:prstClr val="black"/>
                </a:solidFill>
                <a:effectLst/>
                <a:uLnTx/>
                <a:uFillTx/>
                <a:latin typeface="Sansarif"/>
                <a:cs typeface="+mn-cs"/>
              </a:rPr>
              <a:t>associate justices</a:t>
            </a:r>
            <a:r>
              <a:rPr kumimoji="0" lang="en-US" altLang="en-US" sz="2800" b="0" i="0" u="none" strike="noStrike" kern="1200" cap="none" spc="0" normalizeH="0" baseline="0" noProof="0" dirty="0">
                <a:ln>
                  <a:noFill/>
                </a:ln>
                <a:solidFill>
                  <a:prstClr val="black"/>
                </a:solidFill>
                <a:effectLst/>
                <a:uLnTx/>
                <a:uFillTx/>
                <a:latin typeface="Sansarif"/>
                <a:cs typeface="+mn-cs"/>
              </a:rPr>
              <a: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Chief justice </a:t>
            </a:r>
            <a:r>
              <a:rPr kumimoji="0" lang="en-US" sz="2400" b="0" i="0" u="none" strike="noStrike" kern="1200" cap="none" spc="0" normalizeH="0" baseline="0" noProof="0" dirty="0">
                <a:ln>
                  <a:noFill/>
                </a:ln>
                <a:solidFill>
                  <a:prstClr val="black"/>
                </a:solidFill>
                <a:effectLst/>
                <a:uLnTx/>
                <a:uFillTx/>
                <a:latin typeface="Sansarif"/>
                <a:cs typeface="+mn-cs"/>
              </a:rPr>
              <a:t>provides both organizational and intellectual leadership on the Court.</a:t>
            </a:r>
            <a:endParaRPr kumimoji="0" lang="en-US" altLang="en-US" sz="2400" b="0"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24</a:t>
            </a:fld>
            <a:endParaRPr lang="en-US" dirty="0">
              <a:latin typeface="Sansarif"/>
            </a:endParaRPr>
          </a:p>
        </p:txBody>
      </p:sp>
    </p:spTree>
    <p:extLst>
      <p:ext uri="{BB962C8B-B14F-4D97-AF65-F5344CB8AC3E}">
        <p14:creationId xmlns:p14="http://schemas.microsoft.com/office/powerpoint/2010/main" val="242935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Appointing Federal Judges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Framers wanted to ensure </a:t>
            </a:r>
            <a:r>
              <a:rPr kumimoji="0" lang="en-US" sz="2800" b="1" i="0" u="none" strike="noStrike" kern="1200" cap="none" spc="0" normalizeH="0" baseline="0" noProof="0" dirty="0">
                <a:ln>
                  <a:noFill/>
                </a:ln>
                <a:solidFill>
                  <a:prstClr val="black"/>
                </a:solidFill>
                <a:effectLst/>
                <a:uLnTx/>
                <a:uFillTx/>
                <a:latin typeface="Sansarif"/>
                <a:cs typeface="+mn-cs"/>
              </a:rPr>
              <a:t>judicial independence </a:t>
            </a:r>
            <a:r>
              <a:rPr kumimoji="0" lang="en-US" sz="2800" b="0" i="0" u="none" strike="noStrike" kern="1200" cap="none" spc="0" normalizeH="0" baseline="0" noProof="0" dirty="0">
                <a:ln>
                  <a:noFill/>
                </a:ln>
                <a:solidFill>
                  <a:prstClr val="black"/>
                </a:solidFill>
                <a:effectLst/>
                <a:uLnTx/>
                <a:uFillTx/>
                <a:latin typeface="Sansarif"/>
                <a:cs typeface="+mn-cs"/>
              </a:rPr>
              <a:t>so that federal judges could make impartial decisions.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To that end, Article III protects seated judges.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“[S]hall hold their offices during good behavior.”</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“[S]hall at stated times, receive for their services, a compensation, which shall not be diminished during their continuance in office.”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Article II establishes the president’s authority to appoint, with the advice and consent of the Senate, Supreme Court justices and other federal officers.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25</a:t>
            </a:fld>
            <a:endParaRPr lang="en-US" dirty="0">
              <a:latin typeface="Sansarif"/>
            </a:endParaRPr>
          </a:p>
        </p:txBody>
      </p:sp>
    </p:spTree>
    <p:extLst>
      <p:ext uri="{BB962C8B-B14F-4D97-AF65-F5344CB8AC3E}">
        <p14:creationId xmlns:p14="http://schemas.microsoft.com/office/powerpoint/2010/main" val="156459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Selection Criteria</a:t>
            </a:r>
            <a:endParaRPr lang="en-US" b="0" noProof="1">
              <a:latin typeface="Sansa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Presidents seek competent nominees who will win Senate consent.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In addition, presidents since at least Jimmy Carter have also considered demographic characteristics.</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26</a:t>
            </a:fld>
            <a:endParaRPr lang="en-US" dirty="0">
              <a:latin typeface="Sansarif"/>
            </a:endParaRPr>
          </a:p>
        </p:txBody>
      </p:sp>
    </p:spTree>
    <p:extLst>
      <p:ext uri="{BB962C8B-B14F-4D97-AF65-F5344CB8AC3E}">
        <p14:creationId xmlns:p14="http://schemas.microsoft.com/office/powerpoint/2010/main" val="4088285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Judicial Competence</a:t>
            </a:r>
            <a:endParaRPr lang="en-US" b="0" noProof="1">
              <a:latin typeface="Sansarif"/>
            </a:endParaRPr>
          </a:p>
        </p:txBody>
      </p:sp>
      <p:sp>
        <p:nvSpPr>
          <p:cNvPr id="9" name="Content Placeholder 2"/>
          <p:cNvSpPr>
            <a:spLocks noGrp="1"/>
          </p:cNvSpPr>
          <p:nvPr>
            <p:ph sz="quarter" idx="20"/>
          </p:nvPr>
        </p:nvSpPr>
        <p:spPr>
          <a:xfrm>
            <a:off x="457200" y="1524000"/>
            <a:ext cx="8229600" cy="47244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Constitutionally, federal judges are not required to have a law degree, nor do Supreme Court justices need to have prior judicial experience.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Today, a law degree is expected, and judicial experience has also become a means to assess the competence of judicial nominees.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Since 1953, more than two-thirds of Supreme Court  nominees have been sitting judges.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Also, </a:t>
            </a:r>
            <a:r>
              <a:rPr kumimoji="0" lang="en-US" sz="2400" b="0" i="0" u="none" strike="noStrike" kern="1200" cap="none" spc="0" normalizeH="0" baseline="0" noProof="0" dirty="0">
                <a:ln>
                  <a:noFill/>
                </a:ln>
                <a:solidFill>
                  <a:prstClr val="black"/>
                </a:solidFill>
                <a:effectLst/>
                <a:uLnTx/>
                <a:uFillTx/>
                <a:latin typeface="Sansarif"/>
                <a:cs typeface="+mn-cs"/>
              </a:rPr>
              <a:t>presidents and senators look for candidates who evidence professional and personal integrity, and solid oral and written communication skills.</a:t>
            </a:r>
            <a:endParaRPr kumimoji="0" lang="en-US" altLang="en-US" sz="2400" b="0"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27</a:t>
            </a:fld>
            <a:endParaRPr lang="en-US" dirty="0">
              <a:latin typeface="Sansarif"/>
            </a:endParaRPr>
          </a:p>
        </p:txBody>
      </p:sp>
    </p:spTree>
    <p:extLst>
      <p:ext uri="{BB962C8B-B14F-4D97-AF65-F5344CB8AC3E}">
        <p14:creationId xmlns:p14="http://schemas.microsoft.com/office/powerpoint/2010/main" val="898519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33550" y="304800"/>
            <a:ext cx="5676900" cy="976285"/>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Representation of Demographic Groups</a:t>
            </a:r>
            <a:endParaRPr lang="en-US" b="0" noProof="1">
              <a:latin typeface="Sansarif"/>
            </a:endParaRPr>
          </a:p>
        </p:txBody>
      </p:sp>
      <p:sp>
        <p:nvSpPr>
          <p:cNvPr id="9" name="Content Placeholder 2"/>
          <p:cNvSpPr>
            <a:spLocks noGrp="1"/>
          </p:cNvSpPr>
          <p:nvPr>
            <p:ph sz="quarter" idx="20"/>
          </p:nvPr>
        </p:nvSpPr>
        <p:spPr>
          <a:xfrm>
            <a:off x="704850" y="1447800"/>
            <a:ext cx="77343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Descriptive representation</a:t>
            </a:r>
            <a:r>
              <a:rPr kumimoji="0" lang="en-US" altLang="en-US" sz="2800" b="0" i="0" u="none" strike="noStrike" kern="1200" cap="none" spc="0" normalizeH="0" baseline="0" noProof="0" dirty="0">
                <a:ln>
                  <a:noFill/>
                </a:ln>
                <a:solidFill>
                  <a:prstClr val="black"/>
                </a:solidFill>
                <a:effectLst/>
                <a:uLnTx/>
                <a:uFillTx/>
                <a:latin typeface="Sanserif"/>
                <a:cs typeface="+mn-cs"/>
              </a:rPr>
              <a:t>: i</a:t>
            </a:r>
            <a:r>
              <a:rPr kumimoji="0" lang="en-US" sz="2800" b="0" i="0" u="none" strike="noStrike" kern="1200" cap="none" spc="0" normalizeH="0" baseline="0" noProof="0" dirty="0">
                <a:ln>
                  <a:noFill/>
                </a:ln>
                <a:solidFill>
                  <a:prstClr val="black"/>
                </a:solidFill>
                <a:effectLst/>
                <a:uLnTx/>
                <a:uFillTx/>
                <a:latin typeface="Sanserif"/>
                <a:cs typeface="+mn-cs"/>
              </a:rPr>
              <a:t>ncluding representatives of major demographic groups in proportions similar to the population at large.</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Substantive representation</a:t>
            </a:r>
            <a:r>
              <a:rPr kumimoji="0" lang="en-US" altLang="en-US" sz="2800" b="0" i="0" u="none" strike="noStrike" kern="1200" cap="none" spc="0" normalizeH="0" baseline="0" noProof="0" dirty="0">
                <a:ln>
                  <a:noFill/>
                </a:ln>
                <a:solidFill>
                  <a:prstClr val="black"/>
                </a:solidFill>
                <a:effectLst/>
                <a:uLnTx/>
                <a:uFillTx/>
                <a:latin typeface="Sanserif"/>
                <a:cs typeface="+mn-cs"/>
              </a:rPr>
              <a:t>: s</a:t>
            </a:r>
            <a:r>
              <a:rPr kumimoji="0" lang="en-US" sz="2800" b="0" i="0" u="none" strike="noStrike" kern="1200" cap="none" spc="0" normalizeH="0" baseline="0" noProof="0" dirty="0">
                <a:ln>
                  <a:noFill/>
                </a:ln>
                <a:solidFill>
                  <a:prstClr val="black"/>
                </a:solidFill>
                <a:effectLst/>
                <a:uLnTx/>
                <a:uFillTx/>
                <a:latin typeface="Sanserif"/>
                <a:cs typeface="+mn-cs"/>
              </a:rPr>
              <a:t>erving the concerns of the racial, ethnic, gender, or other group to which he or she belongs.</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Symbolic representation</a:t>
            </a:r>
            <a:r>
              <a:rPr kumimoji="0" lang="en-US" altLang="en-US" sz="2800" b="0" i="0" u="none" strike="noStrike" kern="1200" cap="none" spc="0" normalizeH="0" baseline="0" noProof="0" dirty="0">
                <a:ln>
                  <a:noFill/>
                </a:ln>
                <a:solidFill>
                  <a:prstClr val="black"/>
                </a:solidFill>
                <a:effectLst/>
                <a:uLnTx/>
                <a:uFillTx/>
                <a:latin typeface="Sanserif"/>
                <a:cs typeface="+mn-cs"/>
              </a:rPr>
              <a:t>: t</a:t>
            </a:r>
            <a:r>
              <a:rPr kumimoji="0" lang="en-US" sz="2800" b="0" i="0" u="none" strike="noStrike" kern="1200" cap="none" spc="0" normalizeH="0" baseline="0" noProof="0" dirty="0">
                <a:ln>
                  <a:noFill/>
                </a:ln>
                <a:solidFill>
                  <a:prstClr val="black"/>
                </a:solidFill>
                <a:effectLst/>
                <a:uLnTx/>
                <a:uFillTx/>
                <a:latin typeface="Sanserif"/>
                <a:cs typeface="+mn-cs"/>
              </a:rPr>
              <a:t>he idea that the Court should mirror the contours of our national demographic profile, indicating equal opportunity to all.</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28</a:t>
            </a:fld>
            <a:endParaRPr lang="en-US" dirty="0">
              <a:latin typeface="Sansarif"/>
            </a:endParaRPr>
          </a:p>
        </p:txBody>
      </p:sp>
    </p:spTree>
    <p:extLst>
      <p:ext uri="{BB962C8B-B14F-4D97-AF65-F5344CB8AC3E}">
        <p14:creationId xmlns:p14="http://schemas.microsoft.com/office/powerpoint/2010/main" val="332486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Political Ideology </a:t>
            </a:r>
            <a:r>
              <a:rPr kumimoji="0" lang="en-US" altLang="en-US" sz="1600" b="0" i="0" u="none" strike="noStrike" kern="1200" cap="none" spc="0" normalizeH="0" baseline="0" noProof="0" dirty="0">
                <a:ln>
                  <a:noFill/>
                </a:ln>
                <a:solidFill>
                  <a:srgbClr val="C30C20"/>
                </a:solidFill>
                <a:effectLst/>
                <a:uLnTx/>
                <a:uFillTx/>
                <a:latin typeface="Sansarif"/>
                <a:cs typeface="+mj-cs"/>
              </a:rPr>
              <a:t>1</a:t>
            </a:r>
            <a:endParaRPr lang="en-US" b="0" noProof="1">
              <a:latin typeface="Sansarif"/>
            </a:endParaRPr>
          </a:p>
        </p:txBody>
      </p:sp>
      <p:sp>
        <p:nvSpPr>
          <p:cNvPr id="9" name="Content Placeholder 2"/>
          <p:cNvSpPr>
            <a:spLocks noGrp="1"/>
          </p:cNvSpPr>
          <p:nvPr>
            <p:ph sz="quarter" idx="20"/>
          </p:nvPr>
        </p:nvSpPr>
        <p:spPr>
          <a:xfrm>
            <a:off x="457200" y="1524000"/>
            <a:ext cx="82296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Federal judges typically serve far beyond the tenure of the presidents who appoint them.</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Mindful of this fact, presidents nominate judges—and more significantly, Supreme Court justices—with whom they are ideologically compatible.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These appointments help presidents cement their political and ideological legacies well into the future.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In 2016 Chief Justice John Roberts criticized the Supreme Court confirmation process, noting that recent votes were along party lines and therefore not necessarily about qualifications at all.</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29</a:t>
            </a:fld>
            <a:endParaRPr lang="en-US" dirty="0">
              <a:latin typeface="Sansarif"/>
            </a:endParaRPr>
          </a:p>
        </p:txBody>
      </p:sp>
    </p:spTree>
    <p:extLst>
      <p:ext uri="{BB962C8B-B14F-4D97-AF65-F5344CB8AC3E}">
        <p14:creationId xmlns:p14="http://schemas.microsoft.com/office/powerpoint/2010/main" val="202790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arif"/>
                <a:cs typeface="+mj-cs"/>
              </a:rPr>
              <a:t>What Do Courts Do? </a:t>
            </a:r>
            <a:r>
              <a:rPr kumimoji="0" lang="en-US" sz="1600" b="0" i="0" u="none" strike="noStrike" kern="1200" cap="none" spc="0" normalizeH="0" baseline="0" noProof="0" dirty="0">
                <a:ln>
                  <a:noFill/>
                </a:ln>
                <a:solidFill>
                  <a:srgbClr val="C30C20"/>
                </a:solidFill>
                <a:effectLst/>
                <a:uLnTx/>
                <a:uFillTx/>
                <a:latin typeface="Sansarif"/>
                <a:cs typeface="+mj-cs"/>
              </a:rPr>
              <a:t>2</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Unlike the legislative and executive branches, the judicial branch is reactive—judges must wait for someone to file a lawsuit before they can do their work.</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Judges do not have constituents to represent.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Judges are responsible for resolving disputes over whether accused persons have harmed society or another person by their actions or inactions, as well as determining the constitutionality of laws and their applications.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a:t>
            </a:fld>
            <a:endParaRPr lang="en-US" dirty="0">
              <a:latin typeface="Sansarif"/>
            </a:endParaRPr>
          </a:p>
        </p:txBody>
      </p:sp>
    </p:spTree>
    <p:extLst>
      <p:ext uri="{BB962C8B-B14F-4D97-AF65-F5344CB8AC3E}">
        <p14:creationId xmlns:p14="http://schemas.microsoft.com/office/powerpoint/2010/main" val="3517178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Political Ideology </a:t>
            </a:r>
            <a:r>
              <a:rPr kumimoji="0" lang="en-US" altLang="en-US" sz="1600" b="0" i="0" u="none" strike="noStrike" kern="1200" cap="none" spc="0" normalizeH="0" baseline="0" noProof="0" dirty="0">
                <a:ln>
                  <a:noFill/>
                </a:ln>
                <a:solidFill>
                  <a:srgbClr val="C30C20"/>
                </a:solidFill>
                <a:effectLst/>
                <a:uLnTx/>
                <a:uFillTx/>
                <a:latin typeface="Sansarif"/>
                <a:cs typeface="+mj-cs"/>
              </a:rPr>
              <a:t>2</a:t>
            </a:r>
            <a:endParaRPr lang="en-US" b="0" noProof="1">
              <a:latin typeface="Sansarif"/>
            </a:endParaRPr>
          </a:p>
        </p:txBody>
      </p:sp>
      <p:sp>
        <p:nvSpPr>
          <p:cNvPr id="9" name="Content Placeholder 2"/>
          <p:cNvSpPr>
            <a:spLocks noGrp="1"/>
          </p:cNvSpPr>
          <p:nvPr>
            <p:ph sz="quarter" idx="20"/>
          </p:nvPr>
        </p:nvSpPr>
        <p:spPr>
          <a:xfrm>
            <a:off x="342900" y="1524000"/>
            <a:ext cx="81153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President Trump set an administrative goal to transform the judiciary by appointing as many young ideologically conservative judges as possible to the federal bench.</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30</a:t>
            </a:fld>
            <a:endParaRPr lang="en-US" dirty="0">
              <a:latin typeface="Sansarif"/>
            </a:endParaRPr>
          </a:p>
        </p:txBody>
      </p:sp>
    </p:spTree>
    <p:extLst>
      <p:ext uri="{BB962C8B-B14F-4D97-AF65-F5344CB8AC3E}">
        <p14:creationId xmlns:p14="http://schemas.microsoft.com/office/powerpoint/2010/main" val="3174517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0432-38D5-403F-A15D-5FB52230CE22}"/>
              </a:ext>
            </a:extLst>
          </p:cNvPr>
          <p:cNvSpPr>
            <a:spLocks noGrp="1"/>
          </p:cNvSpPr>
          <p:nvPr>
            <p:ph type="title"/>
          </p:nvPr>
        </p:nvSpPr>
        <p:spPr>
          <a:xfrm>
            <a:off x="1638046" y="198000"/>
            <a:ext cx="5753354" cy="1143000"/>
          </a:xfrm>
        </p:spPr>
        <p:txBody>
          <a:bodyPr/>
          <a:lstStyle/>
          <a:p>
            <a:r>
              <a:rPr kumimoji="0" lang="en-US" sz="2400" b="1" i="0" u="none" strike="noStrike" kern="1200" cap="none" spc="0" normalizeH="0" baseline="0" noProof="0" dirty="0">
                <a:ln>
                  <a:noFill/>
                </a:ln>
                <a:solidFill>
                  <a:srgbClr val="C30C20"/>
                </a:solidFill>
                <a:effectLst/>
                <a:uLnTx/>
                <a:uFillTx/>
                <a:latin typeface="Sansarif"/>
                <a:cs typeface="+mj-cs"/>
              </a:rPr>
              <a:t>Table 15.3 </a:t>
            </a:r>
            <a:r>
              <a:rPr kumimoji="0" lang="en-US" sz="2400" b="1" i="0" u="none" strike="noStrike" kern="1200" cap="none" spc="0" normalizeH="0" baseline="0" noProof="0" dirty="0">
                <a:ln>
                  <a:noFill/>
                </a:ln>
                <a:solidFill>
                  <a:prstClr val="black"/>
                </a:solidFill>
                <a:effectLst/>
                <a:uLnTx/>
                <a:uFillTx/>
                <a:latin typeface="Sansarif"/>
                <a:cs typeface="+mj-cs"/>
              </a:rPr>
              <a:t>Demographics of Federal Judges as a Percentage of Those Confirmed</a:t>
            </a:r>
            <a:endParaRPr lang="en-IN" dirty="0">
              <a:latin typeface="Sansarif"/>
            </a:endParaRPr>
          </a:p>
        </p:txBody>
      </p:sp>
      <p:sp>
        <p:nvSpPr>
          <p:cNvPr id="3" name="Content Placeholder 2" hidden="1">
            <a:extLst>
              <a:ext uri="{FF2B5EF4-FFF2-40B4-BE49-F238E27FC236}">
                <a16:creationId xmlns:a16="http://schemas.microsoft.com/office/drawing/2014/main" id="{5F311B1E-B308-4B65-AF6C-FA049E10718B}"/>
              </a:ext>
            </a:extLst>
          </p:cNvPr>
          <p:cNvSpPr>
            <a:spLocks noGrp="1"/>
          </p:cNvSpPr>
          <p:nvPr>
            <p:ph idx="1"/>
          </p:nvPr>
        </p:nvSpPr>
        <p:spPr>
          <a:xfrm>
            <a:off x="1638046" y="1731296"/>
            <a:ext cx="6854962" cy="2246404"/>
          </a:xfrm>
        </p:spPr>
        <p:txBody>
          <a:bodyPr>
            <a:normAutofit/>
          </a:bodyPr>
          <a:lstStyle/>
          <a:p>
            <a:r>
              <a:rPr lang="en-IN" sz="2000" dirty="0">
                <a:latin typeface="Sansarif"/>
              </a:rPr>
              <a:t>Table divided into eight columns summarizes demographics of federal judges as a percentage of those confirmed. The column headers are marked from left to right as: Characteristic, Carter, Reagan, George Herbert Walker Bush, Clinton, George Walker Bush, Obama, and Trump.</a:t>
            </a:r>
          </a:p>
        </p:txBody>
      </p:sp>
      <p:graphicFrame>
        <p:nvGraphicFramePr>
          <p:cNvPr id="9" name="Table 3">
            <a:extLst>
              <a:ext uri="{FF2B5EF4-FFF2-40B4-BE49-F238E27FC236}">
                <a16:creationId xmlns:a16="http://schemas.microsoft.com/office/drawing/2014/main" id="{7234F1E6-45AE-47D7-9AF7-D542EDA5E661}"/>
              </a:ext>
            </a:extLst>
          </p:cNvPr>
          <p:cNvGraphicFramePr>
            <a:graphicFrameLocks noGrp="1"/>
          </p:cNvGraphicFramePr>
          <p:nvPr>
            <p:extLst>
              <p:ext uri="{D42A27DB-BD31-4B8C-83A1-F6EECF244321}">
                <p14:modId xmlns:p14="http://schemas.microsoft.com/office/powerpoint/2010/main" val="3432373161"/>
              </p:ext>
            </p:extLst>
          </p:nvPr>
        </p:nvGraphicFramePr>
        <p:xfrm>
          <a:off x="248474" y="1524000"/>
          <a:ext cx="8753656" cy="32004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741236556"/>
                    </a:ext>
                  </a:extLst>
                </a:gridCol>
                <a:gridCol w="893014">
                  <a:extLst>
                    <a:ext uri="{9D8B030D-6E8A-4147-A177-3AD203B41FA5}">
                      <a16:colId xmlns:a16="http://schemas.microsoft.com/office/drawing/2014/main" val="2842737663"/>
                    </a:ext>
                  </a:extLst>
                </a:gridCol>
                <a:gridCol w="1094207">
                  <a:extLst>
                    <a:ext uri="{9D8B030D-6E8A-4147-A177-3AD203B41FA5}">
                      <a16:colId xmlns:a16="http://schemas.microsoft.com/office/drawing/2014/main" val="4193706827"/>
                    </a:ext>
                  </a:extLst>
                </a:gridCol>
                <a:gridCol w="1213179">
                  <a:extLst>
                    <a:ext uri="{9D8B030D-6E8A-4147-A177-3AD203B41FA5}">
                      <a16:colId xmlns:a16="http://schemas.microsoft.com/office/drawing/2014/main" val="1514300294"/>
                    </a:ext>
                  </a:extLst>
                </a:gridCol>
                <a:gridCol w="975235">
                  <a:extLst>
                    <a:ext uri="{9D8B030D-6E8A-4147-A177-3AD203B41FA5}">
                      <a16:colId xmlns:a16="http://schemas.microsoft.com/office/drawing/2014/main" val="1533304172"/>
                    </a:ext>
                  </a:extLst>
                </a:gridCol>
                <a:gridCol w="1094207">
                  <a:extLst>
                    <a:ext uri="{9D8B030D-6E8A-4147-A177-3AD203B41FA5}">
                      <a16:colId xmlns:a16="http://schemas.microsoft.com/office/drawing/2014/main" val="4036487159"/>
                    </a:ext>
                  </a:extLst>
                </a:gridCol>
                <a:gridCol w="1094207">
                  <a:extLst>
                    <a:ext uri="{9D8B030D-6E8A-4147-A177-3AD203B41FA5}">
                      <a16:colId xmlns:a16="http://schemas.microsoft.com/office/drawing/2014/main" val="1661133197"/>
                    </a:ext>
                  </a:extLst>
                </a:gridCol>
                <a:gridCol w="1094207">
                  <a:extLst>
                    <a:ext uri="{9D8B030D-6E8A-4147-A177-3AD203B41FA5}">
                      <a16:colId xmlns:a16="http://schemas.microsoft.com/office/drawing/2014/main" val="251880902"/>
                    </a:ext>
                  </a:extLst>
                </a:gridCol>
              </a:tblGrid>
              <a:tr h="370840">
                <a:tc>
                  <a:txBody>
                    <a:bodyPr/>
                    <a:lstStyle/>
                    <a:p>
                      <a:pPr marL="0" marR="0">
                        <a:spcBef>
                          <a:spcPts val="0"/>
                        </a:spcBef>
                        <a:spcAft>
                          <a:spcPts val="0"/>
                        </a:spcAft>
                      </a:pPr>
                      <a:r>
                        <a:rPr lang="en-US" sz="1600" kern="1200" dirty="0">
                          <a:solidFill>
                            <a:schemeClr val="tx1"/>
                          </a:solidFill>
                          <a:latin typeface="Sanserif"/>
                          <a:ea typeface="+mn-ea"/>
                          <a:cs typeface="+mn-cs"/>
                        </a:rPr>
                        <a:t>Characteristic </a:t>
                      </a:r>
                    </a:p>
                  </a:txBody>
                  <a:tcPr marL="68580" marR="68580" marT="0" marB="0" anchor="ctr">
                    <a:lnL w="12700" cmpd="sng">
                      <a:noFill/>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J. Carter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R. Reagan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G. W. H. Bush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B. Clinton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G. W. Bush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B. Obama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D. Trump</a:t>
                      </a:r>
                    </a:p>
                  </a:txBody>
                  <a:tcPr marL="68580" marR="68580" marT="0" marB="0" anchor="ctr">
                    <a:lnL w="3175"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794138637"/>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Total number of appointees</a:t>
                      </a:r>
                    </a:p>
                  </a:txBody>
                  <a:tcPr marL="68580" marR="68580" marT="0" marB="0" anchor="ctr">
                    <a:lnL w="12700" cmpd="sng">
                      <a:noFill/>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261</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364</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188</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372</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324</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324</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220*</a:t>
                      </a:r>
                    </a:p>
                  </a:txBody>
                  <a:tcPr marL="68580" marR="411480" marT="0" marB="0" anchor="ctr">
                    <a:lnL w="3175"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88489771"/>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Hispanic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6%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4%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4%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6%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9%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9%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3.64%</a:t>
                      </a:r>
                    </a:p>
                  </a:txBody>
                  <a:tcPr marL="68580" marR="4114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353836877"/>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Black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14%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17%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19%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3.64%</a:t>
                      </a:r>
                    </a:p>
                  </a:txBody>
                  <a:tcPr marL="68580" marR="4114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159142084"/>
                  </a:ext>
                </a:extLst>
              </a:tr>
              <a:tr h="370840">
                <a:tc>
                  <a:txBody>
                    <a:bodyPr/>
                    <a:lstStyle/>
                    <a:p>
                      <a:pPr marL="0" marR="0">
                        <a:spcBef>
                          <a:spcPts val="300"/>
                        </a:spcBef>
                        <a:spcAft>
                          <a:spcPts val="0"/>
                        </a:spcAft>
                      </a:pPr>
                      <a:r>
                        <a:rPr lang="en-US" sz="1600" kern="1200">
                          <a:solidFill>
                            <a:schemeClr val="tx1"/>
                          </a:solidFill>
                          <a:latin typeface="Sanserif"/>
                          <a:ea typeface="+mn-ea"/>
                          <a:cs typeface="+mn-cs"/>
                        </a:rPr>
                        <a:t>white </a:t>
                      </a:r>
                      <a:endParaRPr lang="en-US" sz="1600" kern="1200" dirty="0">
                        <a:solidFill>
                          <a:schemeClr val="tx1"/>
                        </a:solidFill>
                        <a:latin typeface="Sanserif"/>
                        <a:ea typeface="+mn-ea"/>
                        <a:cs typeface="+mn-cs"/>
                      </a:endParaRP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78%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94%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89%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76%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82%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64%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84.55%</a:t>
                      </a:r>
                    </a:p>
                  </a:txBody>
                  <a:tcPr marL="68580" marR="4114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696470359"/>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Female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16%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8%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19%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29%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22%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42%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23.64%</a:t>
                      </a:r>
                    </a:p>
                  </a:txBody>
                  <a:tcPr marL="68580" marR="4114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118168164"/>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Male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84%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92%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81%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71%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78%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58% </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76.36%</a:t>
                      </a:r>
                    </a:p>
                  </a:txBody>
                  <a:tcPr marL="68580" marR="4114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828325147"/>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Median age</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54.6</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52</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50.8</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50.4</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51</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52.8</a:t>
                      </a:r>
                    </a:p>
                  </a:txBody>
                  <a:tcPr marL="68580" marR="4114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r">
                        <a:spcBef>
                          <a:spcPts val="300"/>
                        </a:spcBef>
                        <a:spcAft>
                          <a:spcPts val="0"/>
                        </a:spcAft>
                      </a:pPr>
                      <a:r>
                        <a:rPr lang="en-US" sz="1600" kern="1200" dirty="0">
                          <a:solidFill>
                            <a:schemeClr val="tx1"/>
                          </a:solidFill>
                          <a:latin typeface="Sanserif"/>
                          <a:ea typeface="+mn-ea"/>
                          <a:cs typeface="+mn-cs"/>
                        </a:rPr>
                        <a:t>48.2</a:t>
                      </a:r>
                    </a:p>
                  </a:txBody>
                  <a:tcPr marL="68580" marR="4114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28834169"/>
                  </a:ext>
                </a:extLst>
              </a:tr>
            </a:tbl>
          </a:graphicData>
        </a:graphic>
      </p:graphicFrame>
      <p:sp>
        <p:nvSpPr>
          <p:cNvPr id="5" name="Content Placeholder 4">
            <a:extLst>
              <a:ext uri="{FF2B5EF4-FFF2-40B4-BE49-F238E27FC236}">
                <a16:creationId xmlns:a16="http://schemas.microsoft.com/office/drawing/2014/main" id="{E2687A3F-5AD9-4D9E-AB4A-2C5E894A8876}"/>
              </a:ext>
            </a:extLst>
          </p:cNvPr>
          <p:cNvSpPr>
            <a:spLocks noGrp="1"/>
          </p:cNvSpPr>
          <p:nvPr>
            <p:ph sz="quarter" idx="20"/>
          </p:nvPr>
        </p:nvSpPr>
        <p:spPr>
          <a:xfrm>
            <a:off x="228600" y="4800600"/>
            <a:ext cx="6248400" cy="304800"/>
          </a:xfrm>
        </p:spPr>
        <p:txBody>
          <a:bodyPr/>
          <a:lstStyle/>
          <a:p>
            <a:pPr algn="l"/>
            <a:r>
              <a:rPr lang="en-US" sz="1400" noProof="0" dirty="0">
                <a:latin typeface="Sansarif"/>
              </a:rPr>
              <a:t>* Trump’s appointees through November 10, 2020.</a:t>
            </a:r>
          </a:p>
        </p:txBody>
      </p:sp>
      <p:sp>
        <p:nvSpPr>
          <p:cNvPr id="7" name="Text Placeholder 5">
            <a:extLst>
              <a:ext uri="{FF2B5EF4-FFF2-40B4-BE49-F238E27FC236}">
                <a16:creationId xmlns:a16="http://schemas.microsoft.com/office/drawing/2014/main" id="{FF4048DF-D573-46D2-86F8-0AB6C404E9F6}"/>
              </a:ext>
            </a:extLst>
          </p:cNvPr>
          <p:cNvSpPr>
            <a:spLocks noGrp="1"/>
          </p:cNvSpPr>
          <p:nvPr>
            <p:ph type="body" sz="quarter" idx="21"/>
          </p:nvPr>
        </p:nvSpPr>
        <p:spPr>
          <a:xfrm>
            <a:off x="4038600" y="6215109"/>
            <a:ext cx="4876800" cy="348931"/>
          </a:xfrm>
        </p:spPr>
        <p:txBody>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arif"/>
                <a:cs typeface="+mn-cs"/>
              </a:rPr>
              <a:t>SOURCES</a:t>
            </a:r>
            <a:r>
              <a:rPr kumimoji="0" lang="en-US" sz="800" b="0" i="0" u="none" strike="noStrike" kern="1200" cap="none" spc="0" normalizeH="0" baseline="0" noProof="0" dirty="0">
                <a:ln>
                  <a:noFill/>
                </a:ln>
                <a:solidFill>
                  <a:schemeClr val="tx1"/>
                </a:solidFill>
                <a:effectLst/>
                <a:uLnTx/>
                <a:uFillTx/>
                <a:latin typeface="Sansarif"/>
                <a:cs typeface="+mn-cs"/>
              </a:rPr>
              <a:t>: Pew Research Center, “How Trump compares with other recent presidents in appointing federal judges,” July 15, 2020. American Constitution Society, “Diversity of the Federal Bench,” November 10, 2020.</a:t>
            </a:r>
          </a:p>
        </p:txBody>
      </p:sp>
      <p:sp>
        <p:nvSpPr>
          <p:cNvPr id="10" name="Slide Number Placeholder 6"/>
          <p:cNvSpPr>
            <a:spLocks noGrp="1"/>
          </p:cNvSpPr>
          <p:nvPr>
            <p:ph type="sldNum" sz="quarter" idx="10"/>
          </p:nvPr>
        </p:nvSpPr>
        <p:spPr/>
        <p:txBody>
          <a:bodyPr/>
          <a:lstStyle/>
          <a:p>
            <a:fld id="{68151E55-6873-49E2-B8D5-2F265E6F1973}" type="slidenum">
              <a:rPr lang="en-US" smtClean="0">
                <a:latin typeface="Sansarif"/>
              </a:rPr>
              <a:pPr/>
              <a:t>31</a:t>
            </a:fld>
            <a:endParaRPr lang="en-US" dirty="0">
              <a:latin typeface="Sansarif"/>
            </a:endParaRPr>
          </a:p>
        </p:txBody>
      </p:sp>
    </p:spTree>
    <p:extLst>
      <p:ext uri="{BB962C8B-B14F-4D97-AF65-F5344CB8AC3E}">
        <p14:creationId xmlns:p14="http://schemas.microsoft.com/office/powerpoint/2010/main" val="3919977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7F7D-0637-4D1B-ADD7-EC886854E205}"/>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arif"/>
                <a:cs typeface="+mj-cs"/>
              </a:rPr>
              <a:t>Table 15.4 </a:t>
            </a:r>
            <a:r>
              <a:rPr kumimoji="0" lang="en-US" sz="2400" b="1" i="0" u="none" strike="noStrike" kern="1200" cap="none" spc="0" normalizeH="0" baseline="0" noProof="0" dirty="0">
                <a:ln>
                  <a:noFill/>
                </a:ln>
                <a:solidFill>
                  <a:prstClr val="black"/>
                </a:solidFill>
                <a:effectLst/>
                <a:uLnTx/>
                <a:uFillTx/>
                <a:latin typeface="Sansarif"/>
                <a:cs typeface="+mj-cs"/>
              </a:rPr>
              <a:t>The Roberts Court</a:t>
            </a:r>
            <a:endParaRPr lang="en-IN" dirty="0">
              <a:latin typeface="Sansarif"/>
            </a:endParaRPr>
          </a:p>
        </p:txBody>
      </p:sp>
      <p:sp>
        <p:nvSpPr>
          <p:cNvPr id="3" name="Content Placeholder 2" hidden="1">
            <a:extLst>
              <a:ext uri="{FF2B5EF4-FFF2-40B4-BE49-F238E27FC236}">
                <a16:creationId xmlns:a16="http://schemas.microsoft.com/office/drawing/2014/main" id="{FC2FEB26-77E3-4DEC-9087-B70E9A8419FA}"/>
              </a:ext>
            </a:extLst>
          </p:cNvPr>
          <p:cNvSpPr>
            <a:spLocks noGrp="1"/>
          </p:cNvSpPr>
          <p:nvPr>
            <p:ph idx="1"/>
          </p:nvPr>
        </p:nvSpPr>
        <p:spPr>
          <a:xfrm>
            <a:off x="2380247" y="2514600"/>
            <a:ext cx="4075200" cy="2057400"/>
          </a:xfrm>
        </p:spPr>
        <p:txBody>
          <a:bodyPr>
            <a:normAutofit/>
          </a:bodyPr>
          <a:lstStyle/>
          <a:p>
            <a:r>
              <a:rPr lang="en-IN" sz="2000" dirty="0">
                <a:latin typeface="Sansarif"/>
              </a:rPr>
              <a:t>Table divided into five columns summarizes the Roberts court. The column headers are marked from left to right as: Justice, year appointed, nominating president, confirmation vote, and year of birth.</a:t>
            </a:r>
          </a:p>
        </p:txBody>
      </p:sp>
      <p:graphicFrame>
        <p:nvGraphicFramePr>
          <p:cNvPr id="9" name="Table 3">
            <a:extLst>
              <a:ext uri="{FF2B5EF4-FFF2-40B4-BE49-F238E27FC236}">
                <a16:creationId xmlns:a16="http://schemas.microsoft.com/office/drawing/2014/main" id="{F48ECE18-0278-4D19-ACCE-8CA28A037959}"/>
              </a:ext>
            </a:extLst>
          </p:cNvPr>
          <p:cNvGraphicFramePr>
            <a:graphicFrameLocks noGrp="1"/>
          </p:cNvGraphicFramePr>
          <p:nvPr>
            <p:extLst>
              <p:ext uri="{D42A27DB-BD31-4B8C-83A1-F6EECF244321}">
                <p14:modId xmlns:p14="http://schemas.microsoft.com/office/powerpoint/2010/main" val="1838364701"/>
              </p:ext>
            </p:extLst>
          </p:nvPr>
        </p:nvGraphicFramePr>
        <p:xfrm>
          <a:off x="341354" y="1524000"/>
          <a:ext cx="8572755" cy="4257044"/>
        </p:xfrm>
        <a:graphic>
          <a:graphicData uri="http://schemas.openxmlformats.org/drawingml/2006/table">
            <a:tbl>
              <a:tblPr firstRow="1" bandRow="1">
                <a:tableStyleId>{5C22544A-7EE6-4342-B048-85BDC9FD1C3A}</a:tableStyleId>
              </a:tblPr>
              <a:tblGrid>
                <a:gridCol w="1790954">
                  <a:extLst>
                    <a:ext uri="{9D8B030D-6E8A-4147-A177-3AD203B41FA5}">
                      <a16:colId xmlns:a16="http://schemas.microsoft.com/office/drawing/2014/main" val="721651891"/>
                    </a:ext>
                  </a:extLst>
                </a:gridCol>
                <a:gridCol w="1638148">
                  <a:extLst>
                    <a:ext uri="{9D8B030D-6E8A-4147-A177-3AD203B41FA5}">
                      <a16:colId xmlns:a16="http://schemas.microsoft.com/office/drawing/2014/main" val="3859652624"/>
                    </a:ext>
                  </a:extLst>
                </a:gridCol>
                <a:gridCol w="2019452">
                  <a:extLst>
                    <a:ext uri="{9D8B030D-6E8A-4147-A177-3AD203B41FA5}">
                      <a16:colId xmlns:a16="http://schemas.microsoft.com/office/drawing/2014/main" val="3827269509"/>
                    </a:ext>
                  </a:extLst>
                </a:gridCol>
                <a:gridCol w="1676400">
                  <a:extLst>
                    <a:ext uri="{9D8B030D-6E8A-4147-A177-3AD203B41FA5}">
                      <a16:colId xmlns:a16="http://schemas.microsoft.com/office/drawing/2014/main" val="3942019210"/>
                    </a:ext>
                  </a:extLst>
                </a:gridCol>
                <a:gridCol w="1447801">
                  <a:extLst>
                    <a:ext uri="{9D8B030D-6E8A-4147-A177-3AD203B41FA5}">
                      <a16:colId xmlns:a16="http://schemas.microsoft.com/office/drawing/2014/main" val="851182575"/>
                    </a:ext>
                  </a:extLst>
                </a:gridCol>
              </a:tblGrid>
              <a:tr h="387004">
                <a:tc>
                  <a:txBody>
                    <a:bodyPr/>
                    <a:lstStyle/>
                    <a:p>
                      <a:pPr marL="0" marR="0">
                        <a:spcBef>
                          <a:spcPts val="0"/>
                        </a:spcBef>
                        <a:spcAft>
                          <a:spcPts val="0"/>
                        </a:spcAft>
                      </a:pPr>
                      <a:r>
                        <a:rPr lang="en-US" sz="1400" kern="1200" dirty="0">
                          <a:solidFill>
                            <a:schemeClr val="tx1"/>
                          </a:solidFill>
                          <a:latin typeface="Sanserif"/>
                          <a:ea typeface="+mn-ea"/>
                          <a:cs typeface="+mn-cs"/>
                        </a:rPr>
                        <a:t>Justice </a:t>
                      </a:r>
                    </a:p>
                  </a:txBody>
                  <a:tcPr marL="68580" marR="68580" marT="0" marB="0" anchor="b">
                    <a:lnL w="12700" cmpd="sng">
                      <a:noFill/>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400" kern="1200" dirty="0">
                          <a:solidFill>
                            <a:schemeClr val="tx1"/>
                          </a:solidFill>
                          <a:latin typeface="Sanserif"/>
                          <a:ea typeface="+mn-ea"/>
                          <a:cs typeface="+mn-cs"/>
                        </a:rPr>
                        <a:t>Year Appointed </a:t>
                      </a:r>
                    </a:p>
                  </a:txBody>
                  <a:tcPr marL="68580" marR="68580" marT="0"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0"/>
                        </a:spcBef>
                        <a:spcAft>
                          <a:spcPts val="0"/>
                        </a:spcAft>
                      </a:pPr>
                      <a:r>
                        <a:rPr lang="en-US" sz="1400" kern="1200" dirty="0">
                          <a:solidFill>
                            <a:schemeClr val="tx1"/>
                          </a:solidFill>
                          <a:latin typeface="Sanserif"/>
                          <a:ea typeface="+mn-ea"/>
                          <a:cs typeface="+mn-cs"/>
                        </a:rPr>
                        <a:t>Nominating President </a:t>
                      </a:r>
                    </a:p>
                  </a:txBody>
                  <a:tcPr marL="68580" marR="68580" marT="0"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400" kern="1200" dirty="0">
                          <a:solidFill>
                            <a:schemeClr val="tx1"/>
                          </a:solidFill>
                          <a:latin typeface="Sanserif"/>
                          <a:ea typeface="+mn-ea"/>
                          <a:cs typeface="+mn-cs"/>
                        </a:rPr>
                        <a:t>Confirmation Vote </a:t>
                      </a:r>
                    </a:p>
                  </a:txBody>
                  <a:tcPr marL="68580" marR="68580" marT="0"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400" kern="1200" dirty="0">
                          <a:solidFill>
                            <a:schemeClr val="tx1"/>
                          </a:solidFill>
                          <a:latin typeface="Sanserif"/>
                          <a:ea typeface="+mn-ea"/>
                          <a:cs typeface="+mn-cs"/>
                        </a:rPr>
                        <a:t>Year of Birth </a:t>
                      </a:r>
                    </a:p>
                  </a:txBody>
                  <a:tcPr marL="68580" marR="68580" marT="0" marB="0" anchor="b">
                    <a:lnL w="3175"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844948528"/>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Clarence Thomas </a:t>
                      </a:r>
                    </a:p>
                  </a:txBody>
                  <a:tcPr marL="68580" marR="68580" marT="0" marB="0" anchor="ctr">
                    <a:lnL w="12700" cmpd="sng">
                      <a:noFill/>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1991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George H. W. Bush (R)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52</a:t>
                      </a:r>
                      <a:r>
                        <a:rPr lang="en-US" sz="1400" kern="1200" dirty="0">
                          <a:solidFill>
                            <a:schemeClr val="tx1"/>
                          </a:solidFill>
                          <a:latin typeface="Sanserif"/>
                          <a:ea typeface="+mn-ea"/>
                          <a:cs typeface="Calibri" panose="020F0502020204030204" pitchFamily="34" charset="0"/>
                        </a:rPr>
                        <a:t> to </a:t>
                      </a:r>
                      <a:r>
                        <a:rPr lang="en-US" sz="1400" kern="1200" dirty="0">
                          <a:solidFill>
                            <a:schemeClr val="tx1"/>
                          </a:solidFill>
                          <a:latin typeface="Sanserif"/>
                          <a:ea typeface="+mn-ea"/>
                          <a:cs typeface="+mn-cs"/>
                        </a:rPr>
                        <a:t>48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1948 </a:t>
                      </a:r>
                    </a:p>
                  </a:txBody>
                  <a:tcPr marL="68580" marR="68580" marT="0" marB="0" anchor="ctr">
                    <a:lnL w="3175"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518245643"/>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Ruth Bader Ginsburg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1993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Bill Clinton (D)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96</a:t>
                      </a:r>
                      <a:r>
                        <a:rPr lang="en-US" sz="1400" kern="1200" dirty="0">
                          <a:solidFill>
                            <a:schemeClr val="tx1"/>
                          </a:solidFill>
                          <a:latin typeface="Sanserif"/>
                          <a:ea typeface="+mn-ea"/>
                          <a:cs typeface="Calibri" panose="020F0502020204030204" pitchFamily="34" charset="0"/>
                        </a:rPr>
                        <a:t> to </a:t>
                      </a:r>
                      <a:r>
                        <a:rPr lang="en-US" sz="1400" kern="1200" dirty="0">
                          <a:solidFill>
                            <a:schemeClr val="tx1"/>
                          </a:solidFill>
                          <a:latin typeface="Sanserif"/>
                          <a:ea typeface="+mn-ea"/>
                          <a:cs typeface="+mn-cs"/>
                        </a:rPr>
                        <a:t>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1933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673433697"/>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Stephen G. Breyer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1994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Bill Clinton (D)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87</a:t>
                      </a:r>
                      <a:r>
                        <a:rPr lang="en-US" sz="1400" kern="1200" dirty="0">
                          <a:solidFill>
                            <a:schemeClr val="tx1"/>
                          </a:solidFill>
                          <a:latin typeface="Sanserif"/>
                          <a:ea typeface="+mn-ea"/>
                          <a:cs typeface="Calibri" panose="020F0502020204030204" pitchFamily="34" charset="0"/>
                        </a:rPr>
                        <a:t> to </a:t>
                      </a:r>
                      <a:r>
                        <a:rPr lang="en-US" sz="1400" kern="1200" dirty="0">
                          <a:solidFill>
                            <a:schemeClr val="tx1"/>
                          </a:solidFill>
                          <a:latin typeface="Sanserif"/>
                          <a:ea typeface="+mn-ea"/>
                          <a:cs typeface="+mn-cs"/>
                        </a:rPr>
                        <a:t>9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1938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363647442"/>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John G. Roberts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2005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George W. Bush (R)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78</a:t>
                      </a:r>
                      <a:r>
                        <a:rPr lang="en-US" sz="1400" kern="1200" dirty="0">
                          <a:solidFill>
                            <a:schemeClr val="tx1"/>
                          </a:solidFill>
                          <a:latin typeface="Sanserif"/>
                          <a:ea typeface="+mn-ea"/>
                          <a:cs typeface="Calibri" panose="020F0502020204030204" pitchFamily="34" charset="0"/>
                        </a:rPr>
                        <a:t> to </a:t>
                      </a:r>
                      <a:r>
                        <a:rPr lang="en-US" sz="1400" kern="1200" dirty="0">
                          <a:solidFill>
                            <a:schemeClr val="tx1"/>
                          </a:solidFill>
                          <a:latin typeface="Sanserif"/>
                          <a:ea typeface="+mn-ea"/>
                          <a:cs typeface="+mn-cs"/>
                        </a:rPr>
                        <a:t>22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1955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67411135"/>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Samuel Anthony Alito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2006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George W. Bush (R)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58</a:t>
                      </a:r>
                      <a:r>
                        <a:rPr lang="en-US" sz="1400" kern="1200" dirty="0">
                          <a:solidFill>
                            <a:schemeClr val="tx1"/>
                          </a:solidFill>
                          <a:latin typeface="Sanserif"/>
                          <a:ea typeface="+mn-ea"/>
                          <a:cs typeface="Calibri" panose="020F0502020204030204" pitchFamily="34" charset="0"/>
                        </a:rPr>
                        <a:t> to </a:t>
                      </a:r>
                      <a:r>
                        <a:rPr lang="en-US" sz="1400" kern="1200" dirty="0">
                          <a:solidFill>
                            <a:schemeClr val="tx1"/>
                          </a:solidFill>
                          <a:latin typeface="Sanserif"/>
                          <a:ea typeface="+mn-ea"/>
                          <a:cs typeface="+mn-cs"/>
                        </a:rPr>
                        <a:t>42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1950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554220241"/>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Sonia Sotomayor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2009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Barack Obama (D)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68</a:t>
                      </a:r>
                      <a:r>
                        <a:rPr lang="en-US" sz="1400" kern="1200" dirty="0">
                          <a:solidFill>
                            <a:schemeClr val="tx1"/>
                          </a:solidFill>
                          <a:latin typeface="Sanserif"/>
                          <a:ea typeface="+mn-ea"/>
                          <a:cs typeface="Calibri" panose="020F0502020204030204" pitchFamily="34" charset="0"/>
                        </a:rPr>
                        <a:t> to </a:t>
                      </a:r>
                      <a:r>
                        <a:rPr lang="en-US" sz="1400" kern="1200" dirty="0">
                          <a:solidFill>
                            <a:schemeClr val="tx1"/>
                          </a:solidFill>
                          <a:latin typeface="Sanserif"/>
                          <a:ea typeface="+mn-ea"/>
                          <a:cs typeface="+mn-cs"/>
                        </a:rPr>
                        <a:t>31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1954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290195871"/>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Elena Kagan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2010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Barack Obama (D)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63</a:t>
                      </a:r>
                      <a:r>
                        <a:rPr lang="en-US" sz="1400" kern="1200" dirty="0">
                          <a:solidFill>
                            <a:schemeClr val="tx1"/>
                          </a:solidFill>
                          <a:latin typeface="Sanserif"/>
                          <a:ea typeface="+mn-ea"/>
                          <a:cs typeface="Calibri" panose="020F0502020204030204" pitchFamily="34" charset="0"/>
                        </a:rPr>
                        <a:t> to </a:t>
                      </a:r>
                      <a:r>
                        <a:rPr lang="en-US" sz="1400" kern="1200" dirty="0">
                          <a:solidFill>
                            <a:schemeClr val="tx1"/>
                          </a:solidFill>
                          <a:latin typeface="Sanserif"/>
                          <a:ea typeface="+mn-ea"/>
                          <a:cs typeface="+mn-cs"/>
                        </a:rPr>
                        <a:t>37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1960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01956411"/>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Neil Gorsuch</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2017</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Donald Trump (R)</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54 to 45</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1967</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492941447"/>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Brett Kavanaugh</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2018</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Donald Trump (R)</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50 to 48</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1963</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881686917"/>
                  </a:ext>
                </a:extLst>
              </a:tr>
              <a:tr h="387004">
                <a:tc>
                  <a:txBody>
                    <a:bodyPr/>
                    <a:lstStyle/>
                    <a:p>
                      <a:pPr marL="0" marR="0">
                        <a:spcBef>
                          <a:spcPts val="300"/>
                        </a:spcBef>
                        <a:spcAft>
                          <a:spcPts val="0"/>
                        </a:spcAft>
                      </a:pPr>
                      <a:r>
                        <a:rPr lang="en-US" sz="1400" kern="1200" dirty="0">
                          <a:solidFill>
                            <a:schemeClr val="tx1"/>
                          </a:solidFill>
                          <a:latin typeface="Sanserif"/>
                          <a:ea typeface="+mn-ea"/>
                          <a:cs typeface="+mn-cs"/>
                        </a:rPr>
                        <a:t>Amy Coney Barrett</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2020</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Donald Trump (R)</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52-48</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1972</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147277289"/>
                  </a:ext>
                </a:extLst>
              </a:tr>
            </a:tbl>
          </a:graphicData>
        </a:graphic>
      </p:graphicFrame>
      <p:sp>
        <p:nvSpPr>
          <p:cNvPr id="6" name="Text Placeholder 4">
            <a:extLst>
              <a:ext uri="{FF2B5EF4-FFF2-40B4-BE49-F238E27FC236}">
                <a16:creationId xmlns:a16="http://schemas.microsoft.com/office/drawing/2014/main" id="{30763897-9784-4EFB-8526-29783C428A96}"/>
              </a:ext>
            </a:extLst>
          </p:cNvPr>
          <p:cNvSpPr>
            <a:spLocks noGrp="1"/>
          </p:cNvSpPr>
          <p:nvPr>
            <p:ph type="body" sz="quarter" idx="21"/>
          </p:nvPr>
        </p:nvSpPr>
        <p:spPr>
          <a:xfrm>
            <a:off x="6669046" y="6660000"/>
            <a:ext cx="2133600" cy="161396"/>
          </a:xfrm>
        </p:spPr>
        <p:txBody>
          <a:bodyPr/>
          <a:lstStyle/>
          <a:p>
            <a:pPr algn="r" defTabSz="457200">
              <a:spcBef>
                <a:spcPct val="20000"/>
              </a:spcBef>
              <a:spcAft>
                <a:spcPts val="0"/>
              </a:spcAft>
              <a:defRPr/>
            </a:pPr>
            <a:r>
              <a:rPr lang="en-US" sz="800" b="1" noProof="0" dirty="0">
                <a:solidFill>
                  <a:schemeClr val="tx1"/>
                </a:solidFill>
                <a:latin typeface="Sansarif"/>
              </a:rPr>
              <a:t>SOURCE: </a:t>
            </a:r>
            <a:r>
              <a:rPr lang="en-US" sz="800" noProof="0" dirty="0">
                <a:solidFill>
                  <a:schemeClr val="tx1"/>
                </a:solidFill>
                <a:latin typeface="Sansarif"/>
              </a:rPr>
              <a:t>U.S. Supreme Court</a:t>
            </a:r>
          </a:p>
        </p:txBody>
      </p:sp>
      <p:sp>
        <p:nvSpPr>
          <p:cNvPr id="7" name="Slide Number Placeholder 5">
            <a:extLst>
              <a:ext uri="{FF2B5EF4-FFF2-40B4-BE49-F238E27FC236}">
                <a16:creationId xmlns:a16="http://schemas.microsoft.com/office/drawing/2014/main" id="{2452605C-89D8-418D-9C43-7D12E8C50BC3}"/>
              </a:ext>
            </a:extLst>
          </p:cNvPr>
          <p:cNvSpPr>
            <a:spLocks noGrp="1"/>
          </p:cNvSpPr>
          <p:nvPr>
            <p:ph type="sldNum" sz="quarter" idx="10"/>
          </p:nvPr>
        </p:nvSpPr>
        <p:spPr/>
        <p:txBody>
          <a:bodyPr/>
          <a:lstStyle/>
          <a:p>
            <a:fld id="{68151E55-6873-49E2-B8D5-2F265E6F1973}" type="slidenum">
              <a:rPr lang="en-US" smtClean="0">
                <a:latin typeface="Sansarif"/>
              </a:rPr>
              <a:pPr/>
              <a:t>32</a:t>
            </a:fld>
            <a:endParaRPr lang="en-US" dirty="0">
              <a:latin typeface="Sansarif"/>
            </a:endParaRPr>
          </a:p>
        </p:txBody>
      </p:sp>
    </p:spTree>
    <p:extLst>
      <p:ext uri="{BB962C8B-B14F-4D97-AF65-F5344CB8AC3E}">
        <p14:creationId xmlns:p14="http://schemas.microsoft.com/office/powerpoint/2010/main" val="1293059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The Senate’s Role: Advice and Consent</a:t>
            </a:r>
            <a:endParaRPr lang="en-US" b="0" noProof="1">
              <a:latin typeface="Sansa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Article II of the Constitution gives the president the authority, with the advice and consent of the Senate, to appoint federal judges.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Senate Judiciary Committee plays a key role.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Senatorial courtesy</a:t>
            </a:r>
            <a:r>
              <a:rPr kumimoji="0" lang="en-US" sz="2800" b="0" i="0" u="none" strike="noStrike" kern="1200" cap="none" spc="0" normalizeH="0" baseline="0" noProof="0" dirty="0">
                <a:ln>
                  <a:noFill/>
                </a:ln>
                <a:solidFill>
                  <a:prstClr val="black"/>
                </a:solidFill>
                <a:effectLst/>
                <a:uLnTx/>
                <a:uFillTx/>
                <a:latin typeface="Sansarif"/>
                <a:cs typeface="+mn-cs"/>
              </a:rPr>
              <a:t>: if a senator from the nominee’s home state opposes a nominee, the senate will not confirm the nominee.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Today, senatorial courtesy is used in the selection of district court and courts of appeals judges.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33</a:t>
            </a:fld>
            <a:endParaRPr lang="en-US" dirty="0">
              <a:latin typeface="Sansarif"/>
            </a:endParaRPr>
          </a:p>
        </p:txBody>
      </p:sp>
    </p:spTree>
    <p:extLst>
      <p:ext uri="{BB962C8B-B14F-4D97-AF65-F5344CB8AC3E}">
        <p14:creationId xmlns:p14="http://schemas.microsoft.com/office/powerpoint/2010/main" val="3321340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00100" y="198784"/>
            <a:ext cx="72771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How the U.S. Supreme Court</a:t>
            </a:r>
            <a:r>
              <a:rPr kumimoji="0" lang="en-US" altLang="en-US" sz="3600" b="0" i="0" u="none" strike="noStrike" kern="1200" cap="none" spc="0" normalizeH="0" noProof="0" dirty="0">
                <a:ln>
                  <a:noFill/>
                </a:ln>
                <a:solidFill>
                  <a:srgbClr val="C30C20"/>
                </a:solidFill>
                <a:effectLst/>
                <a:uLnTx/>
                <a:uFillTx/>
                <a:latin typeface="Sansarif"/>
                <a:cs typeface="+mj-cs"/>
              </a:rPr>
              <a:t> </a:t>
            </a:r>
            <a:r>
              <a:rPr kumimoji="0" lang="en-US" altLang="en-US" sz="3600" b="0" i="0" u="none" strike="noStrike" kern="1200" cap="none" spc="0" normalizeH="0" baseline="0" noProof="0" dirty="0">
                <a:ln>
                  <a:noFill/>
                </a:ln>
                <a:solidFill>
                  <a:srgbClr val="C30C20"/>
                </a:solidFill>
                <a:effectLst/>
                <a:uLnTx/>
                <a:uFillTx/>
                <a:latin typeface="Sansarif"/>
                <a:cs typeface="+mj-cs"/>
              </a:rPr>
              <a:t>Functions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Decision making on the Court is a multistep process that provides many opportunities for conflict and compromise.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As a </a:t>
            </a:r>
            <a:r>
              <a:rPr kumimoji="0" lang="en-US" altLang="en-US" sz="2800" b="1" i="0" u="none" strike="noStrike" kern="1200" cap="none" spc="0" normalizeH="0" baseline="0" noProof="0" dirty="0">
                <a:ln>
                  <a:noFill/>
                </a:ln>
                <a:solidFill>
                  <a:prstClr val="black"/>
                </a:solidFill>
                <a:effectLst/>
                <a:uLnTx/>
                <a:uFillTx/>
                <a:latin typeface="Sansarif"/>
                <a:cs typeface="+mn-cs"/>
              </a:rPr>
              <a:t>collegial court</a:t>
            </a:r>
            <a:r>
              <a:rPr kumimoji="0" lang="en-US" altLang="en-US" sz="2800" b="0" i="0" u="none" strike="noStrike" kern="1200" cap="none" spc="0" normalizeH="0" baseline="0" noProof="0" dirty="0">
                <a:ln>
                  <a:noFill/>
                </a:ln>
                <a:solidFill>
                  <a:prstClr val="black"/>
                </a:solidFill>
                <a:effectLst/>
                <a:uLnTx/>
                <a:uFillTx/>
                <a:latin typeface="Sansarif"/>
                <a:cs typeface="+mn-cs"/>
              </a:rPr>
              <a:t>,</a:t>
            </a:r>
            <a:r>
              <a:rPr kumimoji="0" lang="en-US" altLang="en-US" sz="2800" b="1" i="0" u="none" strike="noStrike" kern="1200" cap="none" spc="0" normalizeH="0" baseline="0" noProof="0" dirty="0">
                <a:ln>
                  <a:noFill/>
                </a:ln>
                <a:solidFill>
                  <a:prstClr val="black"/>
                </a:solidFill>
                <a:effectLst/>
                <a:uLnTx/>
                <a:uFillTx/>
                <a:latin typeface="Sansarif"/>
                <a:cs typeface="+mn-cs"/>
              </a:rPr>
              <a:t> </a:t>
            </a:r>
            <a:r>
              <a:rPr kumimoji="0" lang="en-US" altLang="en-US" sz="2800" b="0" i="0" u="none" strike="noStrike" kern="1200" cap="none" spc="0" normalizeH="0" baseline="0" noProof="0" dirty="0">
                <a:ln>
                  <a:noFill/>
                </a:ln>
                <a:solidFill>
                  <a:prstClr val="black"/>
                </a:solidFill>
                <a:effectLst/>
                <a:uLnTx/>
                <a:uFillTx/>
                <a:latin typeface="Sansarif"/>
                <a:cs typeface="+mn-cs"/>
              </a:rPr>
              <a:t>meaning</a:t>
            </a:r>
            <a:r>
              <a:rPr kumimoji="0" lang="en-US" altLang="en-US" sz="2800" b="1" i="0" u="none" strike="noStrike" kern="1200" cap="none" spc="0" normalizeH="0" baseline="0" noProof="0" dirty="0">
                <a:ln>
                  <a:noFill/>
                </a:ln>
                <a:solidFill>
                  <a:prstClr val="black"/>
                </a:solidFill>
                <a:effectLst/>
                <a:uLnTx/>
                <a:uFillTx/>
                <a:latin typeface="Sansarif"/>
                <a:cs typeface="+mn-cs"/>
              </a:rPr>
              <a:t> </a:t>
            </a:r>
            <a:r>
              <a:rPr kumimoji="0" lang="en-US" altLang="en-US" sz="2800" b="0" i="0" u="none" strike="noStrike" kern="1200" cap="none" spc="0" normalizeH="0" baseline="0" noProof="0" dirty="0">
                <a:ln>
                  <a:noFill/>
                </a:ln>
                <a:solidFill>
                  <a:prstClr val="black"/>
                </a:solidFill>
                <a:effectLst/>
                <a:uLnTx/>
                <a:uFillTx/>
                <a:latin typeface="Sansarif"/>
                <a:cs typeface="+mn-cs"/>
              </a:rPr>
              <a:t>made up of a panel of justices who must evaluate a case together and decide by majority vote the outcome, the Supreme Court justices must work together as they navigate the process.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34</a:t>
            </a:fld>
            <a:endParaRPr lang="en-US" dirty="0">
              <a:latin typeface="Sansarif"/>
            </a:endParaRPr>
          </a:p>
        </p:txBody>
      </p:sp>
    </p:spTree>
    <p:extLst>
      <p:ext uri="{BB962C8B-B14F-4D97-AF65-F5344CB8AC3E}">
        <p14:creationId xmlns:p14="http://schemas.microsoft.com/office/powerpoint/2010/main" val="3943137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Choosing Cases for Review </a:t>
            </a:r>
            <a:r>
              <a:rPr kumimoji="0" lang="en-US" altLang="en-US" sz="1600" b="0" i="0" u="none" strike="noStrike" kern="1200" cap="none" spc="0" normalizeH="0" baseline="0" noProof="0" dirty="0">
                <a:ln>
                  <a:noFill/>
                </a:ln>
                <a:solidFill>
                  <a:srgbClr val="C30C20"/>
                </a:solidFill>
                <a:effectLst/>
                <a:uLnTx/>
                <a:uFillTx/>
                <a:latin typeface="Sansarif"/>
                <a:cs typeface="+mj-cs"/>
              </a:rPr>
              <a:t>1</a:t>
            </a:r>
            <a:endParaRPr lang="en-US" b="0" noProof="1">
              <a:latin typeface="Sansarif"/>
            </a:endParaRPr>
          </a:p>
        </p:txBody>
      </p:sp>
      <p:sp>
        <p:nvSpPr>
          <p:cNvPr id="9" name="Content Placeholder 2"/>
          <p:cNvSpPr>
            <a:spLocks noGrp="1"/>
          </p:cNvSpPr>
          <p:nvPr>
            <p:ph sz="quarter" idx="20"/>
          </p:nvPr>
        </p:nvSpPr>
        <p:spPr>
          <a:xfrm>
            <a:off x="609600" y="1524000"/>
            <a:ext cx="80168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Between 7,000 and 8,000 </a:t>
            </a:r>
            <a:r>
              <a:rPr kumimoji="0" lang="en-US" altLang="en-US" sz="2800" b="1" i="1" u="none" strike="noStrike" kern="1200" cap="none" spc="0" normalizeH="0" baseline="0" noProof="0" dirty="0">
                <a:ln>
                  <a:noFill/>
                </a:ln>
                <a:solidFill>
                  <a:prstClr val="black"/>
                </a:solidFill>
                <a:effectLst/>
                <a:uLnTx/>
                <a:uFillTx/>
                <a:latin typeface="Sansarif"/>
                <a:cs typeface="+mn-cs"/>
              </a:rPr>
              <a:t>certiorari</a:t>
            </a:r>
            <a:r>
              <a:rPr kumimoji="0" lang="en-US" altLang="en-US" sz="2800" b="1" i="0" u="none" strike="noStrike" kern="1200" cap="none" spc="0" normalizeH="0" baseline="0" noProof="0" dirty="0">
                <a:ln>
                  <a:noFill/>
                </a:ln>
                <a:solidFill>
                  <a:prstClr val="black"/>
                </a:solidFill>
                <a:effectLst/>
                <a:uLnTx/>
                <a:uFillTx/>
                <a:latin typeface="Sansarif"/>
                <a:cs typeface="+mn-cs"/>
              </a:rPr>
              <a:t> petitions </a:t>
            </a:r>
            <a:r>
              <a:rPr kumimoji="0" lang="en-US" altLang="en-US" sz="2800" b="0" i="0" u="none" strike="noStrike" kern="1200" cap="none" spc="0" normalizeH="0" baseline="0" noProof="0" dirty="0">
                <a:ln>
                  <a:noFill/>
                </a:ln>
                <a:solidFill>
                  <a:prstClr val="black"/>
                </a:solidFill>
                <a:effectLst/>
                <a:uLnTx/>
                <a:uFillTx/>
                <a:latin typeface="Sansarif"/>
                <a:cs typeface="+mn-cs"/>
              </a:rPr>
              <a:t>are filed with the Court each year, each asking for case review.</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Each certiorari petition is reviewed by a law clerk, and he or she writes a </a:t>
            </a:r>
            <a:r>
              <a:rPr kumimoji="0" lang="en-US" altLang="en-US" sz="2400" b="1" i="0" u="none" strike="noStrike" kern="1200" cap="none" spc="0" normalizeH="0" baseline="0" noProof="0" dirty="0">
                <a:ln>
                  <a:noFill/>
                </a:ln>
                <a:solidFill>
                  <a:prstClr val="black"/>
                </a:solidFill>
                <a:effectLst/>
                <a:uLnTx/>
                <a:uFillTx/>
                <a:latin typeface="Sansarif"/>
                <a:cs typeface="+mn-cs"/>
              </a:rPr>
              <a:t>cert memo </a:t>
            </a:r>
            <a:r>
              <a:rPr kumimoji="0" lang="en-US" altLang="en-US" sz="2400" b="0" i="0" u="none" strike="noStrike" kern="1200" cap="none" spc="0" normalizeH="0" baseline="0" noProof="0" dirty="0">
                <a:ln>
                  <a:noFill/>
                </a:ln>
                <a:solidFill>
                  <a:prstClr val="black"/>
                </a:solidFill>
                <a:effectLst/>
                <a:uLnTx/>
                <a:uFillTx/>
                <a:latin typeface="Sansarif"/>
                <a:cs typeface="+mn-cs"/>
              </a:rPr>
              <a:t>with pertinent information and a recommendation for hearing the case.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Ultimately, the justices agree to review about 80 cases.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35</a:t>
            </a:fld>
            <a:endParaRPr lang="en-US" dirty="0">
              <a:latin typeface="Sansarif"/>
            </a:endParaRPr>
          </a:p>
        </p:txBody>
      </p:sp>
    </p:spTree>
    <p:extLst>
      <p:ext uri="{BB962C8B-B14F-4D97-AF65-F5344CB8AC3E}">
        <p14:creationId xmlns:p14="http://schemas.microsoft.com/office/powerpoint/2010/main" val="3606111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Choosing Cases for Review </a:t>
            </a:r>
            <a:r>
              <a:rPr kumimoji="0" lang="en-US" altLang="en-US" sz="1600" b="0" i="0" u="none" strike="noStrike" kern="1200" cap="none" spc="0" normalizeH="0" baseline="0" noProof="0" dirty="0">
                <a:ln>
                  <a:noFill/>
                </a:ln>
                <a:solidFill>
                  <a:srgbClr val="C30C20"/>
                </a:solidFill>
                <a:effectLst/>
                <a:uLnTx/>
                <a:uFillTx/>
                <a:latin typeface="Sansarif"/>
                <a:cs typeface="+mj-cs"/>
              </a:rPr>
              <a:t>2</a:t>
            </a:r>
            <a:endParaRPr lang="en-US" b="0" noProof="1">
              <a:latin typeface="Sansa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Writ of </a:t>
            </a:r>
            <a:r>
              <a:rPr kumimoji="0" lang="en-US" altLang="en-US" sz="2800" b="1" i="1" u="none" strike="noStrike" kern="1200" cap="none" spc="0" normalizeH="0" baseline="0" noProof="0" dirty="0">
                <a:ln>
                  <a:noFill/>
                </a:ln>
                <a:solidFill>
                  <a:prstClr val="black"/>
                </a:solidFill>
                <a:effectLst/>
                <a:uLnTx/>
                <a:uFillTx/>
                <a:latin typeface="Sansarif"/>
                <a:cs typeface="+mn-cs"/>
              </a:rPr>
              <a:t>certiorari </a:t>
            </a:r>
            <a:r>
              <a:rPr kumimoji="0" lang="en-US" altLang="en-US" sz="2800" b="0" i="0" u="none" strike="noStrike" kern="1200" cap="none" spc="0" normalizeH="0" baseline="0" noProof="0" dirty="0">
                <a:ln>
                  <a:noFill/>
                </a:ln>
                <a:solidFill>
                  <a:prstClr val="black"/>
                </a:solidFill>
                <a:effectLst/>
                <a:uLnTx/>
                <a:uFillTx/>
                <a:latin typeface="Sansarif"/>
                <a:cs typeface="+mn-cs"/>
              </a:rPr>
              <a:t>is a higher court’s order to a lower court to make available the records of a past case.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Justices determine whether they will consider a case according to a practice known as the </a:t>
            </a:r>
            <a:r>
              <a:rPr kumimoji="0" lang="en-US" altLang="en-US" sz="2800" b="1" i="0" u="none" strike="noStrike" kern="1200" cap="none" spc="0" normalizeH="0" baseline="0" noProof="0" dirty="0">
                <a:ln>
                  <a:noFill/>
                </a:ln>
                <a:solidFill>
                  <a:prstClr val="black"/>
                </a:solidFill>
                <a:effectLst/>
                <a:uLnTx/>
                <a:uFillTx/>
                <a:latin typeface="Sansarif"/>
                <a:cs typeface="+mn-cs"/>
              </a:rPr>
              <a:t>Rule of Four</a:t>
            </a:r>
            <a:r>
              <a:rPr kumimoji="0" lang="en-US" altLang="en-US" sz="2800" b="0" i="0" u="none" strike="noStrike" kern="1200" cap="none" spc="0" normalizeH="0" baseline="0" noProof="0" dirty="0">
                <a:ln>
                  <a:noFill/>
                </a:ln>
                <a:solidFill>
                  <a:prstClr val="black"/>
                </a:solidFill>
                <a:effectLst/>
                <a:uLnTx/>
                <a:uFillTx/>
                <a:latin typeface="Sansarif"/>
                <a:cs typeface="+mn-cs"/>
              </a:rPr>
              <a: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Justices will hear a case if four or more of the nine justices decide they want to hear it.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36</a:t>
            </a:fld>
            <a:endParaRPr lang="en-US" dirty="0">
              <a:latin typeface="Sansarif"/>
            </a:endParaRPr>
          </a:p>
        </p:txBody>
      </p:sp>
    </p:spTree>
    <p:extLst>
      <p:ext uri="{BB962C8B-B14F-4D97-AF65-F5344CB8AC3E}">
        <p14:creationId xmlns:p14="http://schemas.microsoft.com/office/powerpoint/2010/main" val="370174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57400" y="198784"/>
            <a:ext cx="51435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Considering Legal Briefs and Oral Arguments </a:t>
            </a:r>
            <a:r>
              <a:rPr kumimoji="0" lang="en-US" altLang="en-US" sz="1600" b="0" i="0" u="none" strike="noStrike" kern="1200" cap="none" spc="0" normalizeH="0" baseline="0" noProof="0" dirty="0">
                <a:ln>
                  <a:noFill/>
                </a:ln>
                <a:solidFill>
                  <a:srgbClr val="C30C20"/>
                </a:solidFill>
                <a:effectLst/>
                <a:uLnTx/>
                <a:uFillTx/>
                <a:latin typeface="Sansarif"/>
                <a:cs typeface="Arial" charset="0"/>
              </a:rPr>
              <a:t>1</a:t>
            </a:r>
            <a:endParaRPr lang="en-US" b="0" noProof="1">
              <a:latin typeface="Sansarif"/>
            </a:endParaRPr>
          </a:p>
        </p:txBody>
      </p:sp>
      <p:sp>
        <p:nvSpPr>
          <p:cNvPr id="9" name="Content Placeholder 2"/>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Parties to the lawsuit file briefs with the Court.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Person or group that is not party to the lawsuit may file </a:t>
            </a:r>
            <a:r>
              <a:rPr kumimoji="0" lang="en-US" altLang="en-US" sz="2400" b="1" i="1" u="none" strike="noStrike" kern="1200" cap="none" spc="0" normalizeH="0" baseline="0" noProof="0" dirty="0">
                <a:ln>
                  <a:noFill/>
                </a:ln>
                <a:solidFill>
                  <a:prstClr val="black"/>
                </a:solidFill>
                <a:effectLst/>
                <a:uLnTx/>
                <a:uFillTx/>
                <a:latin typeface="Sansarif"/>
                <a:cs typeface="+mn-cs"/>
              </a:rPr>
              <a:t>amicus curiae </a:t>
            </a:r>
            <a:r>
              <a:rPr kumimoji="0" lang="en-US" altLang="en-US" sz="2400" b="1" i="0" u="none" strike="noStrike" kern="1200" cap="none" spc="0" normalizeH="0" baseline="0" noProof="0" dirty="0">
                <a:ln>
                  <a:noFill/>
                </a:ln>
                <a:solidFill>
                  <a:prstClr val="black"/>
                </a:solidFill>
                <a:effectLst/>
                <a:uLnTx/>
                <a:uFillTx/>
                <a:latin typeface="Sansarif"/>
                <a:cs typeface="+mn-cs"/>
              </a:rPr>
              <a:t>brief</a:t>
            </a:r>
            <a:r>
              <a:rPr kumimoji="0" lang="en-US" altLang="en-US" sz="2400" b="0" i="0" u="none" strike="noStrike" kern="1200" cap="none" spc="0" normalizeH="0" baseline="0" noProof="0" dirty="0">
                <a:ln>
                  <a:noFill/>
                </a:ln>
                <a:solidFill>
                  <a:prstClr val="black"/>
                </a:solidFill>
                <a:effectLst/>
                <a:uLnTx/>
                <a:uFillTx/>
                <a:latin typeface="Sansarif"/>
                <a:cs typeface="+mn-cs"/>
              </a:rPr>
              <a:t>, or </a:t>
            </a:r>
            <a:r>
              <a:rPr kumimoji="0" lang="en-US" altLang="en-US" sz="2400" b="1" i="0" u="none" strike="noStrike" kern="1200" cap="none" spc="0" normalizeH="0" baseline="0" noProof="0" dirty="0">
                <a:ln>
                  <a:noFill/>
                </a:ln>
                <a:solidFill>
                  <a:prstClr val="black"/>
                </a:solidFill>
                <a:effectLst/>
                <a:uLnTx/>
                <a:uFillTx/>
                <a:latin typeface="Sansarif"/>
                <a:cs typeface="+mn-cs"/>
              </a:rPr>
              <a:t>“friend of the court” brief</a:t>
            </a:r>
            <a:r>
              <a:rPr kumimoji="0" lang="en-US" altLang="en-US" sz="2400" b="0" i="0" u="none" strike="noStrike" kern="1200" cap="none" spc="0" normalizeH="0" baseline="0" noProof="0" dirty="0">
                <a:ln>
                  <a:noFill/>
                </a:ln>
                <a:solidFill>
                  <a:prstClr val="black"/>
                </a:solidFill>
                <a:effectLst/>
                <a:uLnTx/>
                <a:uFillTx/>
                <a:latin typeface="Sansa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Bench memo</a:t>
            </a:r>
            <a:r>
              <a:rPr kumimoji="0" lang="en-US" sz="2800" b="0" i="0" u="none" strike="noStrike" kern="1200" cap="none" spc="0" normalizeH="0" baseline="0" noProof="0" dirty="0">
                <a:ln>
                  <a:noFill/>
                </a:ln>
                <a:solidFill>
                  <a:prstClr val="black"/>
                </a:solidFill>
                <a:effectLst/>
                <a:uLnTx/>
                <a:uFillTx/>
                <a:latin typeface="Sansarif"/>
                <a:cs typeface="+mn-cs"/>
              </a:rPr>
              <a:t>,</a:t>
            </a:r>
            <a:r>
              <a:rPr kumimoji="0" lang="en-US" sz="2800" b="1" i="0" u="none" strike="noStrike" kern="1200" cap="none" spc="0" normalizeH="0" baseline="0" noProof="0" dirty="0">
                <a:ln>
                  <a:noFill/>
                </a:ln>
                <a:solidFill>
                  <a:prstClr val="black"/>
                </a:solidFill>
                <a:effectLst/>
                <a:uLnTx/>
                <a:uFillTx/>
                <a:latin typeface="Sansarif"/>
                <a:cs typeface="+mn-cs"/>
              </a:rPr>
              <a:t> </a:t>
            </a:r>
            <a:r>
              <a:rPr kumimoji="0" lang="en-US" sz="2800" b="0" i="0" u="none" strike="noStrike" kern="1200" cap="none" spc="0" normalizeH="0" baseline="0" noProof="0" dirty="0">
                <a:ln>
                  <a:noFill/>
                </a:ln>
                <a:solidFill>
                  <a:prstClr val="black"/>
                </a:solidFill>
                <a:effectLst/>
                <a:uLnTx/>
                <a:uFillTx/>
                <a:latin typeface="Sansarif"/>
                <a:cs typeface="+mn-cs"/>
              </a:rPr>
              <a:t>written by a justice’s law clerk, is a summary of the case that may also suggest questions to be asked during oral arguments.</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Oral arguments give the justices the opportunity to ask the parties and their lawyers specific questions about the arguments in their briefs.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37</a:t>
            </a:fld>
            <a:endParaRPr lang="en-US" dirty="0">
              <a:latin typeface="Sansarif"/>
            </a:endParaRPr>
          </a:p>
        </p:txBody>
      </p:sp>
    </p:spTree>
    <p:extLst>
      <p:ext uri="{BB962C8B-B14F-4D97-AF65-F5344CB8AC3E}">
        <p14:creationId xmlns:p14="http://schemas.microsoft.com/office/powerpoint/2010/main" val="617651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09800" y="198784"/>
            <a:ext cx="4800600" cy="1172816"/>
          </a:xfrm>
        </p:spPr>
        <p:txBody>
          <a:bodyPr>
            <a:noAutofit/>
          </a:bodyPr>
          <a:lstStyle/>
          <a:p>
            <a:r>
              <a:rPr lang="en-US" altLang="en-US" noProof="0" dirty="0">
                <a:latin typeface="Sansarif"/>
              </a:rPr>
              <a:t>Considering Legal Briefs and Oral Arguments </a:t>
            </a:r>
            <a:r>
              <a:rPr lang="en-US" altLang="en-US" sz="1600" noProof="0" dirty="0">
                <a:latin typeface="Sansarif"/>
              </a:rPr>
              <a:t>2</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After the justices have listened to the oral arguments in the case, they meet in conference to deliberate and ultimately vote on the case.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Who writes the court’s opinion rests with either the chief justice, if he or she sided with majority, or with the senior justice who sided with the majority.</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38</a:t>
            </a:fld>
            <a:endParaRPr lang="en-US" dirty="0">
              <a:latin typeface="Sansarif"/>
            </a:endParaRPr>
          </a:p>
        </p:txBody>
      </p:sp>
    </p:spTree>
    <p:extLst>
      <p:ext uri="{BB962C8B-B14F-4D97-AF65-F5344CB8AC3E}">
        <p14:creationId xmlns:p14="http://schemas.microsoft.com/office/powerpoint/2010/main" val="111801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8D83-2468-4017-AD9C-1F1A334709EF}"/>
              </a:ext>
            </a:extLst>
          </p:cNvPr>
          <p:cNvSpPr>
            <a:spLocks noGrp="1"/>
          </p:cNvSpPr>
          <p:nvPr>
            <p:ph type="title"/>
          </p:nvPr>
        </p:nvSpPr>
        <p:spPr>
          <a:xfrm>
            <a:off x="1143000" y="5406189"/>
            <a:ext cx="6643691" cy="557462"/>
          </a:xfrm>
        </p:spPr>
        <p:txBody>
          <a:bodyPr/>
          <a:lstStyle/>
          <a:p>
            <a:r>
              <a:rPr kumimoji="0" lang="en-US" sz="2400" b="1" i="0" u="none" strike="noStrike" kern="1200" cap="none" spc="0" normalizeH="0" baseline="0" noProof="0" dirty="0">
                <a:ln>
                  <a:noFill/>
                </a:ln>
                <a:solidFill>
                  <a:srgbClr val="C30C20"/>
                </a:solidFill>
                <a:effectLst/>
                <a:uLnTx/>
                <a:uFillTx/>
                <a:latin typeface="Sansarif"/>
                <a:cs typeface="+mj-cs"/>
              </a:rPr>
              <a:t>Figure 15.2 </a:t>
            </a:r>
            <a:r>
              <a:rPr kumimoji="0" lang="en-US" sz="2400" b="1" i="0" u="none" strike="noStrike" kern="1200" cap="none" spc="0" normalizeH="0" baseline="0" noProof="0" dirty="0">
                <a:ln>
                  <a:noFill/>
                </a:ln>
                <a:solidFill>
                  <a:prstClr val="black"/>
                </a:solidFill>
                <a:effectLst/>
                <a:uLnTx/>
                <a:uFillTx/>
                <a:latin typeface="Sansarif"/>
                <a:cs typeface="+mj-cs"/>
              </a:rPr>
              <a:t>Decision Making on the Supreme Court</a:t>
            </a:r>
            <a:endParaRPr lang="en-IN" dirty="0">
              <a:latin typeface="Sansarif"/>
            </a:endParaRPr>
          </a:p>
        </p:txBody>
      </p:sp>
      <p:sp>
        <p:nvSpPr>
          <p:cNvPr id="3" name="Content Placeholder 2">
            <a:extLst>
              <a:ext uri="{FF2B5EF4-FFF2-40B4-BE49-F238E27FC236}">
                <a16:creationId xmlns:a16="http://schemas.microsoft.com/office/drawing/2014/main" id="{3F139950-2C52-4966-9893-ECCEEA65F213}"/>
              </a:ext>
            </a:extLst>
          </p:cNvPr>
          <p:cNvSpPr>
            <a:spLocks noGrp="1"/>
          </p:cNvSpPr>
          <p:nvPr>
            <p:ph idx="1"/>
          </p:nvPr>
        </p:nvSpPr>
        <p:spPr>
          <a:xfrm>
            <a:off x="549672" y="898360"/>
            <a:ext cx="6058154" cy="4046620"/>
          </a:xfrm>
        </p:spPr>
        <p: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arif"/>
                <a:cs typeface="+mn-cs"/>
              </a:rPr>
              <a:t>Cases on the U.S. Supreme Court’s docket may come via the Court’s original jurisdiction; or via applications for review by appeal or writ of </a:t>
            </a:r>
            <a:r>
              <a:rPr kumimoji="0" lang="en-US" sz="1900" b="0" i="1" u="none" strike="noStrike" kern="1200" cap="none" spc="0" normalizeH="0" baseline="0" noProof="0" dirty="0">
                <a:ln>
                  <a:noFill/>
                </a:ln>
                <a:solidFill>
                  <a:prstClr val="black"/>
                </a:solidFill>
                <a:effectLst/>
                <a:uLnTx/>
                <a:uFillTx/>
                <a:latin typeface="Sansarif"/>
                <a:cs typeface="+mn-cs"/>
              </a:rPr>
              <a:t>certiorari</a:t>
            </a:r>
            <a:r>
              <a:rPr kumimoji="0" lang="en-US" sz="1900" b="0" i="0" u="none" strike="noStrike" kern="1200" cap="none" spc="0" normalizeH="0" baseline="0" noProof="0" dirty="0">
                <a:ln>
                  <a:noFill/>
                </a:ln>
                <a:solidFill>
                  <a:prstClr val="black"/>
                </a:solidFill>
                <a:effectLst/>
                <a:uLnTx/>
                <a:uFillTx/>
                <a:latin typeface="Sansarif"/>
                <a:cs typeface="+mn-cs"/>
              </a:rPr>
              <a:t> from federal and state courts (justices use Rule of Four to determine docket).</a:t>
            </a:r>
          </a:p>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arif"/>
                <a:cs typeface="+mn-cs"/>
              </a:rPr>
              <a:t>(1) Briefs submitted by both sides; </a:t>
            </a:r>
            <a:r>
              <a:rPr kumimoji="0" lang="en-US" sz="1900" b="0" i="1" u="none" strike="noStrike" kern="1200" cap="none" spc="0" normalizeH="0" baseline="0" noProof="0" dirty="0">
                <a:ln>
                  <a:noFill/>
                </a:ln>
                <a:solidFill>
                  <a:prstClr val="black"/>
                </a:solidFill>
                <a:effectLst/>
                <a:uLnTx/>
                <a:uFillTx/>
                <a:latin typeface="Sansarif"/>
                <a:cs typeface="+mn-cs"/>
              </a:rPr>
              <a:t>amicus curiae </a:t>
            </a:r>
            <a:r>
              <a:rPr kumimoji="0" lang="en-US" sz="1900" b="0" i="0" u="none" strike="noStrike" kern="1200" cap="none" spc="0" normalizeH="0" baseline="0" noProof="0" dirty="0">
                <a:ln>
                  <a:noFill/>
                </a:ln>
                <a:solidFill>
                  <a:prstClr val="black"/>
                </a:solidFill>
                <a:effectLst/>
                <a:uLnTx/>
                <a:uFillTx/>
                <a:latin typeface="Sansarif"/>
                <a:cs typeface="+mn-cs"/>
              </a:rPr>
              <a:t>briefs filed by interested parties.</a:t>
            </a:r>
          </a:p>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arif"/>
                <a:cs typeface="+mn-cs"/>
              </a:rPr>
              <a:t>(2) Oral arguments presented by attorneys for each side.</a:t>
            </a:r>
          </a:p>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arif"/>
                <a:cs typeface="+mn-cs"/>
              </a:rPr>
              <a:t>(3) Justices’ conference: cases discussed; nonbinding votes taken; opinion writing assigned.</a:t>
            </a:r>
          </a:p>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arif"/>
                <a:cs typeface="+mn-cs"/>
              </a:rPr>
              <a:t>(4) Justices’ opinions drafted and circulated for comment.</a:t>
            </a:r>
          </a:p>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arif"/>
                <a:cs typeface="+mn-cs"/>
              </a:rPr>
              <a:t>(5) Court’s final decision announced.</a:t>
            </a:r>
          </a:p>
        </p:txBody>
      </p:sp>
      <p:pic>
        <p:nvPicPr>
          <p:cNvPr id="11" name="Picture 3" descr="Flow chart showing the stages of decision-making on the United States Supreme Court, please refer to long description.">
            <a:extLst>
              <a:ext uri="{FF2B5EF4-FFF2-40B4-BE49-F238E27FC236}">
                <a16:creationId xmlns:a16="http://schemas.microsoft.com/office/drawing/2014/main" id="{ED0D0037-787A-4154-8D33-E67F4E7692D6}"/>
              </a:ext>
              <a:ext uri="{C183D7F6-B498-43B3-948B-1728B52AA6E4}">
                <adec:decorative xmlns:adec="http://schemas.microsoft.com/office/drawing/2017/decorative" xmlns="" val="0"/>
              </a:ext>
            </a:extLst>
          </p:cNvPr>
          <p:cNvPicPr>
            <a:picLocks noGrp="1" noChangeAspect="1"/>
          </p:cNvPicPr>
          <p:nvPr>
            <p:ph idx="13"/>
          </p:nvPr>
        </p:nvPicPr>
        <p:blipFill rotWithShape="1">
          <a:blip r:embed="rId2" cstate="print">
            <a:extLst>
              <a:ext uri="{28A0092B-C50C-407E-A947-70E740481C1C}">
                <a14:useLocalDpi xmlns:a14="http://schemas.microsoft.com/office/drawing/2010/main" val="0"/>
              </a:ext>
            </a:extLst>
          </a:blip>
          <a:srcRect l="-1516" r="-1518"/>
          <a:stretch/>
        </p:blipFill>
        <p:spPr>
          <a:xfrm>
            <a:off x="6891698" y="898360"/>
            <a:ext cx="1734714" cy="4191000"/>
          </a:xfrm>
        </p:spPr>
      </p:pic>
      <p:sp>
        <p:nvSpPr>
          <p:cNvPr id="10" name="Slide Number Placeholder 4"/>
          <p:cNvSpPr>
            <a:spLocks noGrp="1"/>
          </p:cNvSpPr>
          <p:nvPr>
            <p:ph type="sldNum" sz="quarter" idx="10"/>
          </p:nvPr>
        </p:nvSpPr>
        <p:spPr/>
        <p:txBody>
          <a:bodyPr/>
          <a:lstStyle/>
          <a:p>
            <a:fld id="{68151E55-6873-49E2-B8D5-2F265E6F1973}" type="slidenum">
              <a:rPr lang="en-US" smtClean="0">
                <a:latin typeface="Sansarif"/>
              </a:rPr>
              <a:pPr/>
              <a:t>39</a:t>
            </a:fld>
            <a:endParaRPr lang="en-US" dirty="0">
              <a:latin typeface="Sansarif"/>
            </a:endParaRPr>
          </a:p>
        </p:txBody>
      </p:sp>
    </p:spTree>
    <p:extLst>
      <p:ext uri="{BB962C8B-B14F-4D97-AF65-F5344CB8AC3E}">
        <p14:creationId xmlns:p14="http://schemas.microsoft.com/office/powerpoint/2010/main" val="383662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35EDEAE-8DBD-47E7-9E12-6FC604FA0A2E}"/>
              </a:ext>
            </a:extLst>
          </p:cNvPr>
          <p:cNvSpPr>
            <a:spLocks noGrp="1"/>
          </p:cNvSpPr>
          <p:nvPr>
            <p:ph type="title"/>
          </p:nvPr>
        </p:nvSpPr>
        <p:spPr>
          <a:xfrm>
            <a:off x="1865354" y="5074800"/>
            <a:ext cx="6440446" cy="487800"/>
          </a:xfrm>
        </p:spPr>
        <p:txBody>
          <a:bodyPr/>
          <a:lstStyle/>
          <a:p>
            <a:pPr algn="l"/>
            <a:r>
              <a:rPr kumimoji="0" lang="en-US" sz="2400" b="1" i="0" u="none" strike="noStrike" kern="1200" cap="none" spc="0" normalizeH="0" baseline="0" noProof="0" dirty="0">
                <a:ln>
                  <a:noFill/>
                </a:ln>
                <a:solidFill>
                  <a:srgbClr val="C30C20"/>
                </a:solidFill>
                <a:effectLst/>
                <a:uLnTx/>
                <a:uFillTx/>
                <a:latin typeface="Sansarif"/>
                <a:cs typeface="+mj-cs"/>
              </a:rPr>
              <a:t>Figure 15.1 </a:t>
            </a:r>
            <a:r>
              <a:rPr kumimoji="0" lang="en-US" sz="2400" b="1" i="0" u="none" strike="noStrike" kern="1200" cap="none" spc="0" normalizeH="0" baseline="0" noProof="0" dirty="0">
                <a:ln>
                  <a:noFill/>
                </a:ln>
                <a:solidFill>
                  <a:prstClr val="black"/>
                </a:solidFill>
                <a:effectLst/>
                <a:uLnTx/>
                <a:uFillTx/>
                <a:latin typeface="Sansarif"/>
                <a:cs typeface="+mj-cs"/>
              </a:rPr>
              <a:t>Jurisdiction in the Dual Court System</a:t>
            </a:r>
            <a:endParaRPr lang="en-IN" dirty="0">
              <a:latin typeface="Sansarif"/>
            </a:endParaRPr>
          </a:p>
        </p:txBody>
      </p:sp>
      <p:pic>
        <p:nvPicPr>
          <p:cNvPr id="16" name="Picture 2" descr="The dual court system consists of the federal court system and the 50 state court systems.">
            <a:extLst>
              <a:ext uri="{FF2B5EF4-FFF2-40B4-BE49-F238E27FC236}">
                <a16:creationId xmlns:a16="http://schemas.microsoft.com/office/drawing/2014/main" id="{B0FB9832-0C5A-495C-95A4-BC71A9310947}"/>
              </a:ext>
            </a:extLst>
          </p:cNvPr>
          <p:cNvPicPr>
            <a:picLocks noGrp="1" noChangeAspect="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63" r="-2363"/>
          <a:stretch/>
        </p:blipFill>
        <p:spPr>
          <a:xfrm>
            <a:off x="457200" y="381000"/>
            <a:ext cx="4953000" cy="5638800"/>
          </a:xfrm>
        </p:spPr>
      </p:pic>
      <p:sp>
        <p:nvSpPr>
          <p:cNvPr id="13" name="Content Placeholder 3">
            <a:extLst>
              <a:ext uri="{FF2B5EF4-FFF2-40B4-BE49-F238E27FC236}">
                <a16:creationId xmlns:a16="http://schemas.microsoft.com/office/drawing/2014/main" id="{13922091-F045-461C-87F9-F0AB04064A69}"/>
              </a:ext>
            </a:extLst>
          </p:cNvPr>
          <p:cNvSpPr>
            <a:spLocks noGrp="1"/>
          </p:cNvSpPr>
          <p:nvPr>
            <p:ph idx="13"/>
          </p:nvPr>
        </p:nvSpPr>
        <p:spPr>
          <a:xfrm>
            <a:off x="1865354" y="5562600"/>
            <a:ext cx="6364246" cy="914400"/>
          </a:xfrm>
        </p:spPr>
        <p: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arif"/>
                <a:cs typeface="+mn-cs"/>
              </a:rPr>
              <a:t>In the dual court system, the cases that state courts have authority to hear differ from those that the federal courts have authority to hear. One twist is that a lawsuit that began in a state court can end up in the federal court system. </a:t>
            </a:r>
          </a:p>
        </p:txBody>
      </p:sp>
      <p:sp>
        <p:nvSpPr>
          <p:cNvPr id="14" name="Text Placeholder 4">
            <a:extLst>
              <a:ext uri="{FF2B5EF4-FFF2-40B4-BE49-F238E27FC236}">
                <a16:creationId xmlns:a16="http://schemas.microsoft.com/office/drawing/2014/main" id="{C64BD5BC-7B26-4167-BE43-8F937B2970E1}"/>
              </a:ext>
            </a:extLst>
          </p:cNvPr>
          <p:cNvSpPr>
            <a:spLocks noGrp="1"/>
          </p:cNvSpPr>
          <p:nvPr>
            <p:ph sz="quarter" idx="20"/>
          </p:nvPr>
        </p:nvSpPr>
        <p:spPr/>
        <p:txBody>
          <a:bodyPr/>
          <a:lstStyle/>
          <a:p>
            <a:r>
              <a:rPr lang="en-US" noProof="0" dirty="0">
                <a:latin typeface="Sansarif"/>
                <a:hlinkClick r:id="rId3" action="ppaction://hlinksldjump"/>
              </a:rPr>
              <a:t>Access the text alternative to slide image</a:t>
            </a:r>
            <a:r>
              <a:rPr lang="en-IN" noProof="0" dirty="0">
                <a:latin typeface="Sansarif"/>
                <a:hlinkClick r:id="rId3" action="ppaction://hlinksldjump"/>
              </a:rPr>
              <a:t>.</a:t>
            </a:r>
            <a:endParaRPr lang="en-US" noProof="0" dirty="0">
              <a:latin typeface="Sansarif"/>
            </a:endParaRP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arif"/>
              </a:rPr>
              <a:pPr/>
              <a:t>4</a:t>
            </a:fld>
            <a:endParaRPr lang="en-US" dirty="0">
              <a:latin typeface="Sansarif"/>
            </a:endParaRPr>
          </a:p>
        </p:txBody>
      </p:sp>
    </p:spTree>
    <p:extLst>
      <p:ext uri="{BB962C8B-B14F-4D97-AF65-F5344CB8AC3E}">
        <p14:creationId xmlns:p14="http://schemas.microsoft.com/office/powerpoint/2010/main" val="2089083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57300" y="198784"/>
            <a:ext cx="67437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Resolving the Legal Dispute: Deciding How to Vote</a:t>
            </a:r>
            <a:endParaRPr lang="en-US" b="0" noProof="1">
              <a:latin typeface="Sansarif"/>
            </a:endParaRPr>
          </a:p>
        </p:txBody>
      </p:sp>
      <p:sp>
        <p:nvSpPr>
          <p:cNvPr id="9" name="Content Placeholder 2"/>
          <p:cNvSpPr>
            <a:spLocks noGrp="1"/>
          </p:cNvSpPr>
          <p:nvPr>
            <p:ph sz="quarter" idx="20"/>
          </p:nvPr>
        </p:nvSpPr>
        <p:spPr>
          <a:xfrm>
            <a:off x="342900" y="1524000"/>
            <a:ext cx="84201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Judicial scholars offer three decision-making models.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arif"/>
                <a:cs typeface="+mn-cs"/>
              </a:rPr>
              <a:t>Legal model </a:t>
            </a:r>
            <a:r>
              <a:rPr kumimoji="0" lang="en-US" altLang="en-US" sz="2400" b="0" i="0" u="none" strike="noStrike" kern="1200" cap="none" spc="0" normalizeH="0" baseline="0" noProof="0" dirty="0">
                <a:ln>
                  <a:noFill/>
                </a:ln>
                <a:solidFill>
                  <a:prstClr val="black"/>
                </a:solidFill>
                <a:effectLst/>
                <a:uLnTx/>
                <a:uFillTx/>
                <a:latin typeface="Sansarif"/>
                <a:cs typeface="+mn-cs"/>
              </a:rPr>
              <a:t>focuses on legal norms and principles as the guiding force in judicial decision-making.</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Those following the</a:t>
            </a:r>
            <a:r>
              <a:rPr kumimoji="0" lang="en-US" altLang="en-US" sz="2400" b="1" i="0" u="none" strike="noStrike" kern="1200" cap="none" spc="0" normalizeH="0" baseline="0" noProof="0" dirty="0">
                <a:ln>
                  <a:noFill/>
                </a:ln>
                <a:solidFill>
                  <a:prstClr val="black"/>
                </a:solidFill>
                <a:effectLst/>
                <a:uLnTx/>
                <a:uFillTx/>
                <a:latin typeface="Sansarif"/>
                <a:cs typeface="+mn-cs"/>
              </a:rPr>
              <a:t> attitudinal model </a:t>
            </a:r>
            <a:r>
              <a:rPr kumimoji="0" lang="en-US" altLang="en-US" sz="2400" b="0" i="0" u="none" strike="noStrike" kern="1200" cap="none" spc="0" normalizeH="0" baseline="0" noProof="0" dirty="0">
                <a:ln>
                  <a:noFill/>
                </a:ln>
                <a:solidFill>
                  <a:prstClr val="black"/>
                </a:solidFill>
                <a:effectLst/>
                <a:uLnTx/>
                <a:uFillTx/>
                <a:latin typeface="Sansarif"/>
                <a:cs typeface="+mn-cs"/>
              </a:rPr>
              <a:t>follow their policy and ideological preferences when deciding cases.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According to the </a:t>
            </a:r>
            <a:r>
              <a:rPr kumimoji="0" lang="en-US" altLang="en-US" sz="2400" b="1" i="0" u="none" strike="noStrike" kern="1200" cap="none" spc="0" normalizeH="0" baseline="0" noProof="0" dirty="0">
                <a:ln>
                  <a:noFill/>
                </a:ln>
                <a:solidFill>
                  <a:prstClr val="black"/>
                </a:solidFill>
                <a:effectLst/>
                <a:uLnTx/>
                <a:uFillTx/>
                <a:latin typeface="Sansarif"/>
                <a:cs typeface="+mn-cs"/>
              </a:rPr>
              <a:t>strategic model</a:t>
            </a:r>
            <a:r>
              <a:rPr kumimoji="0" lang="en-US" altLang="en-US" sz="2400" b="0" i="0" u="none" strike="noStrike" kern="1200" cap="none" spc="0" normalizeH="0" baseline="0" noProof="0" dirty="0">
                <a:ln>
                  <a:noFill/>
                </a:ln>
                <a:solidFill>
                  <a:prstClr val="black"/>
                </a:solidFill>
                <a:effectLst/>
                <a:uLnTx/>
                <a:uFillTx/>
                <a:latin typeface="Sansarif"/>
                <a:cs typeface="+mn-cs"/>
              </a:rPr>
              <a:t>, “while justices’ decisions are primarily motivated by policy concerns (thus accepting the attitudinal model), institutional constraints exist that limit the ability of the justices to vote in a manner that is compatible with their attitudes and values in every case.”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40</a:t>
            </a:fld>
            <a:endParaRPr lang="en-US" dirty="0">
              <a:latin typeface="Sansarif"/>
            </a:endParaRPr>
          </a:p>
        </p:txBody>
      </p:sp>
    </p:spTree>
    <p:extLst>
      <p:ext uri="{BB962C8B-B14F-4D97-AF65-F5344CB8AC3E}">
        <p14:creationId xmlns:p14="http://schemas.microsoft.com/office/powerpoint/2010/main" val="3128181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Legal Reasoning: Writing the Opinions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Justice assigned the majority opinion will circulate a draft and revise it based on others’ opinions to strengthen it and its support.</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Concurring opinions </a:t>
            </a:r>
            <a:r>
              <a:rPr kumimoji="0" lang="en-US" altLang="en-US" sz="2800" b="0" i="0" u="none" strike="noStrike" kern="1200" cap="none" spc="0" normalizeH="0" baseline="0" noProof="0" dirty="0">
                <a:ln>
                  <a:noFill/>
                </a:ln>
                <a:solidFill>
                  <a:prstClr val="black"/>
                </a:solidFill>
                <a:effectLst/>
                <a:uLnTx/>
                <a:uFillTx/>
                <a:latin typeface="Sansarif"/>
                <a:cs typeface="+mn-cs"/>
              </a:rPr>
              <a:t>agree with how the majority opinion decides the case but disagree with at least some of the legal arguments or conclusions reached in the majority opinion.</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Dissenting opinions </a:t>
            </a:r>
            <a:r>
              <a:rPr kumimoji="0" lang="en-US" altLang="en-US" sz="2800" b="0" i="0" u="none" strike="noStrike" kern="1200" cap="none" spc="0" normalizeH="0" baseline="0" noProof="0" dirty="0">
                <a:ln>
                  <a:noFill/>
                </a:ln>
                <a:solidFill>
                  <a:prstClr val="black"/>
                </a:solidFill>
                <a:effectLst/>
                <a:uLnTx/>
                <a:uFillTx/>
                <a:latin typeface="Sansarif"/>
                <a:cs typeface="+mn-cs"/>
              </a:rPr>
              <a:t>not only disagree with these arguments and conclusions but also reject the underlying decision in the case.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41</a:t>
            </a:fld>
            <a:endParaRPr lang="en-US" dirty="0">
              <a:latin typeface="Sansarif"/>
            </a:endParaRPr>
          </a:p>
        </p:txBody>
      </p:sp>
    </p:spTree>
    <p:extLst>
      <p:ext uri="{BB962C8B-B14F-4D97-AF65-F5344CB8AC3E}">
        <p14:creationId xmlns:p14="http://schemas.microsoft.com/office/powerpoint/2010/main" val="3217708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Judges as Policymakers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Courts make law—common law—by deciding cases and establishing legal principles that guide future litigants and judges.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Lawmaking function of courts ensures that judges have a powerful role as public policymakers, because the decisions they make profoundly affect not only the parties in the case but also society, the economy, and politics.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42</a:t>
            </a:fld>
            <a:endParaRPr lang="en-US" dirty="0">
              <a:latin typeface="Sansarif"/>
            </a:endParaRPr>
          </a:p>
        </p:txBody>
      </p:sp>
    </p:spTree>
    <p:extLst>
      <p:ext uri="{BB962C8B-B14F-4D97-AF65-F5344CB8AC3E}">
        <p14:creationId xmlns:p14="http://schemas.microsoft.com/office/powerpoint/2010/main" val="4011630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47900" y="152400"/>
            <a:ext cx="46482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From Judicial Review to Judicial Policy Making</a:t>
            </a:r>
            <a:endParaRPr lang="en-US" b="0" noProof="1">
              <a:latin typeface="Sansarif"/>
            </a:endParaRPr>
          </a:p>
        </p:txBody>
      </p:sp>
      <p:sp>
        <p:nvSpPr>
          <p:cNvPr id="9" name="Content Placeholder 2"/>
          <p:cNvSpPr>
            <a:spLocks noGrp="1"/>
          </p:cNvSpPr>
          <p:nvPr>
            <p:ph sz="quarter" idx="20"/>
          </p:nvPr>
        </p:nvSpPr>
        <p:spPr>
          <a:xfrm>
            <a:off x="342900" y="1524000"/>
            <a:ext cx="80391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1" u="none" strike="noStrike" kern="1200" cap="none" spc="0" normalizeH="0" baseline="0" noProof="0" dirty="0">
                <a:ln>
                  <a:noFill/>
                </a:ln>
                <a:solidFill>
                  <a:prstClr val="black"/>
                </a:solidFill>
                <a:effectLst/>
                <a:uLnTx/>
                <a:uFillTx/>
                <a:latin typeface="Sansarif"/>
                <a:cs typeface="+mn-cs"/>
              </a:rPr>
              <a:t>Marbury v. Madison </a:t>
            </a:r>
            <a:r>
              <a:rPr kumimoji="0" lang="en-US" altLang="en-US" sz="2800" b="0" i="0" u="none" strike="noStrike" kern="1200" cap="none" spc="0" normalizeH="0" baseline="0" noProof="0" dirty="0">
                <a:ln>
                  <a:noFill/>
                </a:ln>
                <a:solidFill>
                  <a:prstClr val="black"/>
                </a:solidFill>
                <a:effectLst/>
                <a:uLnTx/>
                <a:uFillTx/>
                <a:latin typeface="Sansarif"/>
                <a:cs typeface="+mn-cs"/>
              </a:rPr>
              <a:t>(1803).</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1" u="none" strike="noStrike" kern="1200" cap="none" spc="0" normalizeH="0" baseline="0" noProof="0" dirty="0">
                <a:ln>
                  <a:noFill/>
                </a:ln>
                <a:solidFill>
                  <a:prstClr val="black"/>
                </a:solidFill>
                <a:effectLst/>
                <a:uLnTx/>
                <a:uFillTx/>
                <a:latin typeface="Sansarif"/>
                <a:cs typeface="+mn-cs"/>
              </a:rPr>
              <a:t>Plessy v. Ferguson </a:t>
            </a:r>
            <a:r>
              <a:rPr kumimoji="0" lang="en-US" altLang="en-US" sz="2800" b="0" i="0" u="none" strike="noStrike" kern="1200" cap="none" spc="0" normalizeH="0" baseline="0" noProof="0" dirty="0">
                <a:ln>
                  <a:noFill/>
                </a:ln>
                <a:solidFill>
                  <a:prstClr val="black"/>
                </a:solidFill>
                <a:effectLst/>
                <a:uLnTx/>
                <a:uFillTx/>
                <a:latin typeface="Sansarif"/>
                <a:cs typeface="+mn-cs"/>
              </a:rPr>
              <a:t>(1896).</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1" u="none" strike="noStrike" kern="1200" cap="none" spc="0" normalizeH="0" baseline="0" noProof="0" dirty="0">
                <a:ln>
                  <a:noFill/>
                </a:ln>
                <a:solidFill>
                  <a:prstClr val="black"/>
                </a:solidFill>
                <a:effectLst/>
                <a:uLnTx/>
                <a:uFillTx/>
                <a:latin typeface="Sansarif"/>
                <a:cs typeface="+mn-cs"/>
              </a:rPr>
              <a:t>Brown v. Board of Education of Topeka, Kansas </a:t>
            </a:r>
            <a:r>
              <a:rPr kumimoji="0" lang="en-US" altLang="en-US" sz="2800" b="0" i="0" u="none" strike="noStrike" kern="1200" cap="none" spc="0" normalizeH="0" baseline="0" noProof="0" dirty="0">
                <a:ln>
                  <a:noFill/>
                </a:ln>
                <a:solidFill>
                  <a:prstClr val="black"/>
                </a:solidFill>
                <a:effectLst/>
                <a:uLnTx/>
                <a:uFillTx/>
                <a:latin typeface="Sansarif"/>
                <a:cs typeface="+mn-cs"/>
              </a:rPr>
              <a:t>(1954).</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Because of their policy-making role, judges participate in a larger political discourse that goes far beyond the concerns of individual litigants.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43</a:t>
            </a:fld>
            <a:endParaRPr lang="en-US" dirty="0">
              <a:latin typeface="Sansarif"/>
            </a:endParaRPr>
          </a:p>
        </p:txBody>
      </p:sp>
    </p:spTree>
    <p:extLst>
      <p:ext uri="{BB962C8B-B14F-4D97-AF65-F5344CB8AC3E}">
        <p14:creationId xmlns:p14="http://schemas.microsoft.com/office/powerpoint/2010/main" val="2068649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9100" y="198784"/>
            <a:ext cx="83439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Judicial Activism, Living Constitution, Judicial Restraint, and Originalism </a:t>
            </a:r>
            <a:r>
              <a:rPr kumimoji="0" lang="en-US" altLang="en-US" sz="1600" b="0" i="0" u="none" strike="noStrike" kern="1200" cap="none" spc="0" normalizeH="0" baseline="0" noProof="0" dirty="0">
                <a:ln>
                  <a:noFill/>
                </a:ln>
                <a:solidFill>
                  <a:srgbClr val="C30C20"/>
                </a:solidFill>
                <a:effectLst/>
                <a:uLnTx/>
                <a:uFillTx/>
                <a:latin typeface="Sansarif"/>
                <a:cs typeface="Arial" charset="0"/>
              </a:rPr>
              <a:t>1</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Judicial activism </a:t>
            </a:r>
            <a:r>
              <a:rPr kumimoji="0" lang="en-US" altLang="en-US" sz="2800" b="0" i="0" u="none" strike="noStrike" kern="1200" cap="none" spc="0" normalizeH="0" baseline="0" noProof="0" dirty="0">
                <a:ln>
                  <a:noFill/>
                </a:ln>
                <a:solidFill>
                  <a:prstClr val="black"/>
                </a:solidFill>
                <a:effectLst/>
                <a:uLnTx/>
                <a:uFillTx/>
                <a:latin typeface="Sansarif"/>
                <a:cs typeface="+mn-cs"/>
              </a:rPr>
              <a:t>refers to the courts’ willingness to strike down laws made by elected officials, as well as to step away from past precedents.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Judicial restraint </a:t>
            </a:r>
            <a:r>
              <a:rPr kumimoji="0" lang="en-US" altLang="en-US" sz="2800" b="0" i="0" u="none" strike="noStrike" kern="1200" cap="none" spc="0" normalizeH="0" baseline="0" noProof="0" dirty="0">
                <a:ln>
                  <a:noFill/>
                </a:ln>
                <a:solidFill>
                  <a:prstClr val="black"/>
                </a:solidFill>
                <a:effectLst/>
                <a:uLnTx/>
                <a:uFillTx/>
                <a:latin typeface="Sansarif"/>
                <a:cs typeface="+mn-cs"/>
              </a:rPr>
              <a:t>is the belief that the judiciary should not check the power of the democratically elected executive and legislative branches unless their actions clearly violate the Constitution.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44</a:t>
            </a:fld>
            <a:endParaRPr lang="en-US" dirty="0">
              <a:latin typeface="Sansarif"/>
            </a:endParaRPr>
          </a:p>
        </p:txBody>
      </p:sp>
    </p:spTree>
    <p:extLst>
      <p:ext uri="{BB962C8B-B14F-4D97-AF65-F5344CB8AC3E}">
        <p14:creationId xmlns:p14="http://schemas.microsoft.com/office/powerpoint/2010/main" val="1566905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198784"/>
            <a:ext cx="8093012"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Judicial Activism, Living Constitution, Judicial Restraint, and Originalism </a:t>
            </a:r>
            <a:r>
              <a:rPr kumimoji="0" lang="en-US" altLang="en-US" sz="1600" b="0" i="0" u="none" strike="noStrike" kern="1200" cap="none" spc="0" normalizeH="0" baseline="0" noProof="0" dirty="0">
                <a:ln>
                  <a:noFill/>
                </a:ln>
                <a:solidFill>
                  <a:srgbClr val="C30C20"/>
                </a:solidFill>
                <a:effectLst/>
                <a:uLnTx/>
                <a:uFillTx/>
                <a:latin typeface="Sansarif"/>
                <a:cs typeface="Arial" charset="0"/>
              </a:rPr>
              <a:t>2</a:t>
            </a:r>
            <a:endParaRPr lang="en-US" b="0" noProof="1">
              <a:latin typeface="Sansarif"/>
            </a:endParaRPr>
          </a:p>
        </p:txBody>
      </p:sp>
      <p:sp>
        <p:nvSpPr>
          <p:cNvPr id="9" name="Content Placeholder 2"/>
          <p:cNvSpPr>
            <a:spLocks noGrp="1"/>
          </p:cNvSpPr>
          <p:nvPr>
            <p:ph sz="quarter" idx="20"/>
          </p:nvPr>
        </p:nvSpPr>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During the Warren Court (1953 to 1969), the Supreme Court took an activist stance, most notably in rejecting the constitutionality of racial segregation.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arif"/>
                <a:cs typeface="+mn-cs"/>
              </a:rPr>
              <a:t>Majority treated the Constitution as a </a:t>
            </a:r>
            <a:r>
              <a:rPr kumimoji="0" lang="en-US" altLang="en-US" sz="2400" b="1" i="0" u="none" strike="noStrike" kern="1200" cap="none" spc="0" normalizeH="0" baseline="0" noProof="0" dirty="0">
                <a:ln>
                  <a:noFill/>
                </a:ln>
                <a:solidFill>
                  <a:prstClr val="black"/>
                </a:solidFill>
                <a:effectLst/>
                <a:uLnTx/>
                <a:uFillTx/>
                <a:latin typeface="Sansarif"/>
                <a:cs typeface="+mn-cs"/>
              </a:rPr>
              <a:t>living Constitution</a:t>
            </a:r>
            <a:r>
              <a:rPr kumimoji="0" lang="en-US" altLang="en-US" sz="2400" b="0" i="0" u="none" strike="noStrike" kern="1200" cap="none" spc="0" normalizeH="0" baseline="0" noProof="0" dirty="0">
                <a:ln>
                  <a:noFill/>
                </a:ln>
                <a:solidFill>
                  <a:prstClr val="black"/>
                </a:solidFill>
                <a:effectLst/>
                <a:uLnTx/>
                <a:uFillTx/>
                <a:latin typeface="Sansarif"/>
                <a:cs typeface="+mn-cs"/>
              </a:rPr>
              <a:t>—taking into consideration changes in social customs and norms.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Judicial activism has been used to further both liberal and conservative causes.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Originalism (textualism)</a:t>
            </a:r>
            <a:r>
              <a:rPr kumimoji="0" lang="en-US" altLang="en-US" sz="2800" b="0" i="0" u="none" strike="noStrike" kern="1200" cap="none" spc="0" normalizeH="0" baseline="0" noProof="0" dirty="0">
                <a:ln>
                  <a:noFill/>
                </a:ln>
                <a:solidFill>
                  <a:prstClr val="black"/>
                </a:solidFill>
                <a:effectLst/>
                <a:uLnTx/>
                <a:uFillTx/>
                <a:latin typeface="Sansarif"/>
                <a:cs typeface="+mn-cs"/>
              </a:rPr>
              <a:t>:</a:t>
            </a:r>
            <a:r>
              <a:rPr kumimoji="0" lang="en-US" altLang="en-US" sz="2800" b="1" i="0" u="none" strike="noStrike" kern="1200" cap="none" spc="0" normalizeH="0" baseline="0" noProof="0" dirty="0">
                <a:ln>
                  <a:noFill/>
                </a:ln>
                <a:solidFill>
                  <a:prstClr val="black"/>
                </a:solidFill>
                <a:effectLst/>
                <a:uLnTx/>
                <a:uFillTx/>
                <a:latin typeface="Sansarif"/>
                <a:cs typeface="+mn-cs"/>
              </a:rPr>
              <a:t> </a:t>
            </a:r>
            <a:r>
              <a:rPr kumimoji="0" lang="en-US" altLang="en-US" sz="2800" b="0" i="0" u="none" strike="noStrike" kern="1200" cap="none" spc="0" normalizeH="0" baseline="0" noProof="0" dirty="0">
                <a:ln>
                  <a:noFill/>
                </a:ln>
                <a:solidFill>
                  <a:prstClr val="black"/>
                </a:solidFill>
                <a:effectLst/>
                <a:uLnTx/>
                <a:uFillTx/>
                <a:latin typeface="Sansarif"/>
                <a:cs typeface="+mn-cs"/>
              </a:rPr>
              <a:t>the opposing view that the Constitution means no more or less than it meant to those who wrote it.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45</a:t>
            </a:fld>
            <a:endParaRPr lang="en-US" dirty="0">
              <a:latin typeface="Sansarif"/>
            </a:endParaRPr>
          </a:p>
        </p:txBody>
      </p:sp>
    </p:spTree>
    <p:extLst>
      <p:ext uri="{BB962C8B-B14F-4D97-AF65-F5344CB8AC3E}">
        <p14:creationId xmlns:p14="http://schemas.microsoft.com/office/powerpoint/2010/main" val="2076439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Constraints on Judicial Policy Making</a:t>
            </a:r>
            <a:endParaRPr lang="en-US" b="0" noProof="1">
              <a:latin typeface="Sansarif"/>
            </a:endParaRPr>
          </a:p>
        </p:txBody>
      </p:sp>
      <p:sp>
        <p:nvSpPr>
          <p:cNvPr id="9" name="Content Placeholder 2"/>
          <p:cNvSpPr>
            <a:spLocks noGrp="1"/>
          </p:cNvSpPr>
          <p:nvPr>
            <p:ph sz="quarter" idx="20"/>
          </p:nvPr>
        </p:nvSpPr>
        <p:spPr>
          <a:xfrm>
            <a:off x="342900" y="1524000"/>
            <a:ext cx="80391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Judges and justices face checks and constraints that limit how they decide cases, make law, and act as policymakers.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They are checked or otherwise constrained by other branches of government, lawyers, interest groups, and individual citizens.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46</a:t>
            </a:fld>
            <a:endParaRPr lang="en-US" dirty="0">
              <a:latin typeface="Sansarif"/>
            </a:endParaRPr>
          </a:p>
        </p:txBody>
      </p:sp>
    </p:spTree>
    <p:extLst>
      <p:ext uri="{BB962C8B-B14F-4D97-AF65-F5344CB8AC3E}">
        <p14:creationId xmlns:p14="http://schemas.microsoft.com/office/powerpoint/2010/main" val="805574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Checks and Balances</a:t>
            </a:r>
            <a:endParaRPr lang="en-US" b="0" noProof="1">
              <a:latin typeface="Sansarif"/>
            </a:endParaRPr>
          </a:p>
        </p:txBody>
      </p:sp>
      <p:sp>
        <p:nvSpPr>
          <p:cNvPr id="9" name="Content Placeholder 2"/>
          <p:cNvSpPr>
            <a:spLocks noGrp="1"/>
          </p:cNvSpPr>
          <p:nvPr>
            <p:ph sz="quarter" idx="20"/>
          </p:nvPr>
        </p:nvSpPr>
        <p:spPr>
          <a:xfrm>
            <a:off x="342900" y="1524000"/>
            <a:ext cx="8191500" cy="4800600"/>
          </a:xfrm>
        </p:spPr>
        <p:txBody>
          <a:bodyPr>
            <a:normAutofit lnSpcReduction="10000"/>
          </a:bodyPr>
          <a:lstStyle/>
          <a:p>
            <a:r>
              <a:rPr lang="en-US" noProof="0" dirty="0">
                <a:latin typeface="Sanserif"/>
              </a:rPr>
              <a:t>Article II of the Constitution explicitly gives the legislative and executive branches crucial checks on the structure of the courts.</a:t>
            </a:r>
          </a:p>
          <a:p>
            <a:r>
              <a:rPr lang="en-US" noProof="0" dirty="0">
                <a:latin typeface="Sanserif"/>
              </a:rPr>
              <a:t>Congress is granted the power to create all federal courts other than the Supreme Court.</a:t>
            </a:r>
          </a:p>
          <a:p>
            <a:pPr lvl="1"/>
            <a:r>
              <a:rPr lang="en-US" noProof="0" dirty="0">
                <a:latin typeface="Sanserif"/>
              </a:rPr>
              <a:t>Controls the Supreme Court’s jurisdiction.</a:t>
            </a:r>
          </a:p>
          <a:p>
            <a:pPr lvl="1"/>
            <a:r>
              <a:rPr lang="en-US" noProof="0" dirty="0">
                <a:latin typeface="Sanserif"/>
              </a:rPr>
              <a:t>Sets the size of the judiciary including the Supreme Court.</a:t>
            </a:r>
          </a:p>
          <a:p>
            <a:pPr lvl="1"/>
            <a:r>
              <a:rPr lang="en-US" noProof="0" dirty="0">
                <a:latin typeface="Sanserif"/>
              </a:rPr>
              <a:t>Power to impeach federal judges.</a:t>
            </a:r>
          </a:p>
          <a:p>
            <a:r>
              <a:rPr lang="en-US" noProof="0" dirty="0">
                <a:latin typeface="Sanserif"/>
              </a:rPr>
              <a:t>President and the U.S. Senate determine who sits on all federal courts.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47</a:t>
            </a:fld>
            <a:endParaRPr lang="en-US" dirty="0">
              <a:latin typeface="Sansarif"/>
            </a:endParaRPr>
          </a:p>
        </p:txBody>
      </p:sp>
    </p:spTree>
    <p:extLst>
      <p:ext uri="{BB962C8B-B14F-4D97-AF65-F5344CB8AC3E}">
        <p14:creationId xmlns:p14="http://schemas.microsoft.com/office/powerpoint/2010/main" val="2806862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Public Accountability</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Court rarely issues a decision that is completely out of step with the thinking of the majority of the population.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Rulings too far from public opinion risk being ignored.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Courts have little ability to enforce their decisions and must rely on the other branches, where the people have great influence.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48</a:t>
            </a:fld>
            <a:endParaRPr lang="en-US" dirty="0">
              <a:latin typeface="Sansarif"/>
            </a:endParaRPr>
          </a:p>
        </p:txBody>
      </p:sp>
    </p:spTree>
    <p:extLst>
      <p:ext uri="{BB962C8B-B14F-4D97-AF65-F5344CB8AC3E}">
        <p14:creationId xmlns:p14="http://schemas.microsoft.com/office/powerpoint/2010/main" val="4055265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Internal Constraints</a:t>
            </a:r>
            <a:endParaRPr lang="en-US" b="0" noProof="1">
              <a:latin typeface="Sansarif"/>
            </a:endParaRPr>
          </a:p>
        </p:txBody>
      </p:sp>
      <p:sp>
        <p:nvSpPr>
          <p:cNvPr id="9" name="Content Placeholder 2"/>
          <p:cNvSpPr>
            <a:spLocks noGrp="1"/>
          </p:cNvSpPr>
          <p:nvPr>
            <p:ph sz="quarter" idx="20"/>
          </p:nvPr>
        </p:nvSpPr>
        <p:spPr>
          <a:xfrm>
            <a:off x="342900" y="1524000"/>
            <a:ext cx="80391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Law schools train lawyers, and hence judges, to focus on the facts of the case when deciding cases.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Limitations are also imposed by the common-law doctrine of </a:t>
            </a:r>
            <a:r>
              <a:rPr kumimoji="0" lang="en-US" sz="2400" b="0" i="1" u="none" strike="noStrike" kern="1200" cap="none" spc="0" normalizeH="0" baseline="0" noProof="0" dirty="0">
                <a:ln>
                  <a:noFill/>
                </a:ln>
                <a:solidFill>
                  <a:prstClr val="black"/>
                </a:solidFill>
                <a:effectLst/>
                <a:uLnTx/>
                <a:uFillTx/>
                <a:latin typeface="Sansarif"/>
                <a:cs typeface="+mn-cs"/>
              </a:rPr>
              <a:t>stare decisis.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Federal court judges do not diverge far from Supreme Court precedent, to avoid being overturned.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According to judicial scholar Paul Collins, “Judges are concerned with making good law: attempting to determine the </a:t>
            </a:r>
            <a:r>
              <a:rPr kumimoji="0" lang="en-US" sz="2800" b="0" i="1" u="none" strike="noStrike" kern="1200" cap="none" spc="0" normalizeH="0" baseline="0" noProof="0" dirty="0">
                <a:ln>
                  <a:noFill/>
                </a:ln>
                <a:solidFill>
                  <a:prstClr val="black"/>
                </a:solidFill>
                <a:effectLst/>
                <a:uLnTx/>
                <a:uFillTx/>
                <a:latin typeface="Sansarif"/>
                <a:cs typeface="+mn-cs"/>
              </a:rPr>
              <a:t>most</a:t>
            </a:r>
            <a:r>
              <a:rPr kumimoji="0" lang="en-US" sz="2800" b="0" i="0" u="none" strike="noStrike" kern="1200" cap="none" spc="0" normalizeH="0" baseline="0" noProof="0" dirty="0">
                <a:ln>
                  <a:noFill/>
                </a:ln>
                <a:solidFill>
                  <a:prstClr val="black"/>
                </a:solidFill>
                <a:effectLst/>
                <a:uLnTx/>
                <a:uFillTx/>
                <a:latin typeface="Sansarif"/>
                <a:cs typeface="+mn-cs"/>
              </a:rPr>
              <a:t> legally appropriate answer to the controversy.”</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49</a:t>
            </a:fld>
            <a:endParaRPr lang="en-US" dirty="0">
              <a:latin typeface="Sansarif"/>
            </a:endParaRPr>
          </a:p>
        </p:txBody>
      </p:sp>
    </p:spTree>
    <p:extLst>
      <p:ext uri="{BB962C8B-B14F-4D97-AF65-F5344CB8AC3E}">
        <p14:creationId xmlns:p14="http://schemas.microsoft.com/office/powerpoint/2010/main" val="196984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Sources of Law in the United States</a:t>
            </a:r>
            <a:endParaRPr lang="en-US" b="0" noProof="1">
              <a:latin typeface="Sansa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Law </a:t>
            </a:r>
            <a:r>
              <a:rPr kumimoji="0" lang="en-US" altLang="en-US" sz="2800" b="0" i="0" u="none" strike="noStrike" kern="1200" cap="none" spc="0" normalizeH="0" baseline="0" noProof="0" dirty="0">
                <a:ln>
                  <a:noFill/>
                </a:ln>
                <a:solidFill>
                  <a:prstClr val="black"/>
                </a:solidFill>
                <a:effectLst/>
                <a:uLnTx/>
                <a:uFillTx/>
                <a:latin typeface="Sansarif"/>
                <a:cs typeface="+mn-cs"/>
              </a:rPr>
              <a:t>is a body of rules established by government officials that binds governments, individuals, and nongovernment organizations.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There is a variety of sources of law in the United States, including constitutions, pieces of legislation, executive orders, rules and regulations made by administrative bodies, and judicial decisions.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5</a:t>
            </a:fld>
            <a:endParaRPr lang="en-US" dirty="0">
              <a:latin typeface="Sansarif"/>
            </a:endParaRPr>
          </a:p>
        </p:txBody>
      </p:sp>
    </p:spTree>
    <p:extLst>
      <p:ext uri="{BB962C8B-B14F-4D97-AF65-F5344CB8AC3E}">
        <p14:creationId xmlns:p14="http://schemas.microsoft.com/office/powerpoint/2010/main" val="595568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Judicial Legitimacy and Public Trust</a:t>
            </a:r>
            <a:endParaRPr lang="en-US" b="0" noProof="1">
              <a:latin typeface="Sansarif"/>
            </a:endParaRPr>
          </a:p>
        </p:txBody>
      </p:sp>
      <p:sp>
        <p:nvSpPr>
          <p:cNvPr id="9" name="Content Placeholder 2"/>
          <p:cNvSpPr>
            <a:spLocks noGrp="1"/>
          </p:cNvSpPr>
          <p:nvPr>
            <p:ph sz="quarter" idx="20"/>
          </p:nvPr>
        </p:nvSpPr>
        <p:spPr>
          <a:xfrm>
            <a:off x="342900" y="1524000"/>
            <a:ext cx="80391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President Trump’s approach has been atypical in that not only does he express disappointment or disagreement with rulings that are contrary to his preferences, but he has also attacked the legitimacy of the courts who make those rulings.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The courts have always understood that citizens must be confident that the rule of law is the basis of our government and that the courts uphold it fairly.</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50</a:t>
            </a:fld>
            <a:endParaRPr lang="en-US" dirty="0">
              <a:latin typeface="Sansarif"/>
            </a:endParaRPr>
          </a:p>
        </p:txBody>
      </p:sp>
    </p:spTree>
    <p:extLst>
      <p:ext uri="{BB962C8B-B14F-4D97-AF65-F5344CB8AC3E}">
        <p14:creationId xmlns:p14="http://schemas.microsoft.com/office/powerpoint/2010/main" val="247266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arif"/>
                <a:cs typeface="+mj-cs"/>
              </a:rPr>
              <a:t>Review </a:t>
            </a:r>
            <a:r>
              <a:rPr kumimoji="0" lang="en-US" sz="1600" b="0" i="0" u="none" strike="noStrike" kern="1200" cap="none" spc="0" normalizeH="0" baseline="0" noProof="0" dirty="0">
                <a:ln>
                  <a:noFill/>
                </a:ln>
                <a:solidFill>
                  <a:srgbClr val="C30C20"/>
                </a:solidFill>
                <a:effectLst/>
                <a:uLnTx/>
                <a:uFillTx/>
                <a:latin typeface="Sansarif"/>
                <a:cs typeface="+mj-cs"/>
              </a:rPr>
              <a:t>1</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Then</a:t>
            </a:r>
            <a:r>
              <a:rPr kumimoji="0" lang="en-US" sz="2800" b="0" i="0" u="none" strike="noStrike" kern="1200" cap="none" spc="0" normalizeH="0" baseline="0" noProof="0" dirty="0">
                <a:ln>
                  <a:noFill/>
                </a:ln>
                <a:solidFill>
                  <a:prstClr val="black"/>
                </a:solidFill>
                <a:effectLst/>
                <a:uLnTx/>
                <a:uFillTx/>
                <a:latin typeface="Sansarif"/>
                <a:cs typeface="+mn-cs"/>
              </a:rPr>
              <a:t>—The federal judiciary did not affect the daily lives of citizens due to its limited jurisdiction as established by the Judiciary Act of 1789. </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Now</a:t>
            </a:r>
            <a:r>
              <a:rPr kumimoji="0" lang="en-US" sz="2800" b="0" i="0" u="none" strike="noStrike" kern="1200" cap="none" spc="0" normalizeH="0" baseline="0" noProof="0" dirty="0">
                <a:ln>
                  <a:noFill/>
                </a:ln>
                <a:solidFill>
                  <a:prstClr val="black"/>
                </a:solidFill>
                <a:effectLst/>
                <a:uLnTx/>
                <a:uFillTx/>
                <a:latin typeface="Sansarif"/>
                <a:cs typeface="+mn-cs"/>
              </a:rPr>
              <a:t>—All major policy issues—social, economic, and political—eventually end up in the courts, where judges interpret laws; therefore, courts make policies that affect the daily lives of citizens.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51</a:t>
            </a:fld>
            <a:endParaRPr lang="en-US" dirty="0">
              <a:latin typeface="Sansarif"/>
            </a:endParaRPr>
          </a:p>
        </p:txBody>
      </p:sp>
    </p:spTree>
    <p:extLst>
      <p:ext uri="{BB962C8B-B14F-4D97-AF65-F5344CB8AC3E}">
        <p14:creationId xmlns:p14="http://schemas.microsoft.com/office/powerpoint/2010/main" val="667937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arif"/>
                <a:cs typeface="+mj-cs"/>
              </a:rPr>
              <a:t>Review </a:t>
            </a:r>
            <a:r>
              <a:rPr kumimoji="0" lang="en-US" sz="1600" b="0" i="0" u="none" strike="noStrike" kern="1200" cap="none" spc="0" normalizeH="0" baseline="0" noProof="0" dirty="0">
                <a:ln>
                  <a:noFill/>
                </a:ln>
                <a:solidFill>
                  <a:srgbClr val="C30C20"/>
                </a:solidFill>
                <a:effectLst/>
                <a:uLnTx/>
                <a:uFillTx/>
                <a:latin typeface="Sansarif"/>
                <a:cs typeface="+mj-cs"/>
              </a:rPr>
              <a:t>2</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arif"/>
                <a:cs typeface="+mn-cs"/>
              </a:rPr>
              <a:t>Next:</a:t>
            </a:r>
            <a:endParaRPr kumimoji="0" lang="en-US" sz="2800" b="0" i="0" u="none" strike="noStrike" kern="1200" cap="none" spc="0" normalizeH="0" baseline="0" noProof="0" dirty="0">
              <a:ln>
                <a:noFill/>
              </a:ln>
              <a:solidFill>
                <a:prstClr val="black"/>
              </a:solidFill>
              <a:effectLst/>
              <a:uLnTx/>
              <a:uFillTx/>
              <a:latin typeface="Sansa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arif"/>
                <a:cs typeface="+mn-cs"/>
              </a:rPr>
              <a:t>Will calls to reform the term of office of federal judges and justices succeed? </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arif"/>
                <a:cs typeface="+mn-cs"/>
              </a:rPr>
              <a:t>Will the partisan battles over judicial appointments and over the Senate’s advice and consent powers continue? </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arif"/>
                <a:cs typeface="+mn-cs"/>
              </a:rPr>
              <a:t>Will the judiciary retain its legitimacy in our democracy?</a:t>
            </a:r>
            <a:endParaRPr kumimoji="0" lang="en-US" sz="2600" b="1"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52</a:t>
            </a:fld>
            <a:endParaRPr lang="en-US" dirty="0">
              <a:latin typeface="Sansarif"/>
            </a:endParaRPr>
          </a:p>
        </p:txBody>
      </p:sp>
    </p:spTree>
    <p:extLst>
      <p:ext uri="{BB962C8B-B14F-4D97-AF65-F5344CB8AC3E}">
        <p14:creationId xmlns:p14="http://schemas.microsoft.com/office/powerpoint/2010/main" val="3810833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hidden="1">
            <a:extLst>
              <a:ext uri="{FF2B5EF4-FFF2-40B4-BE49-F238E27FC236}">
                <a16:creationId xmlns:a16="http://schemas.microsoft.com/office/drawing/2014/main" id="{DA889E50-C5D4-4F33-A28A-449A1A4D03AA}"/>
              </a:ext>
            </a:extLst>
          </p:cNvPr>
          <p:cNvSpPr>
            <a:spLocks noGrp="1"/>
          </p:cNvSpPr>
          <p:nvPr>
            <p:ph type="title"/>
          </p:nvPr>
        </p:nvSpPr>
        <p:spPr/>
        <p:txBody>
          <a:bodyPr/>
          <a:lstStyle/>
          <a:p>
            <a:r>
              <a:rPr kumimoji="0" lang="en-US" sz="1600" b="0" i="0" u="none" strike="noStrike" kern="1200" cap="none" spc="0" normalizeH="0" baseline="0" noProof="1">
                <a:ln>
                  <a:noFill/>
                </a:ln>
                <a:solidFill>
                  <a:srgbClr val="000000"/>
                </a:solidFill>
                <a:effectLst/>
                <a:uLnTx/>
                <a:uFillTx/>
                <a:latin typeface="Calibri (Body)"/>
                <a:ea typeface="+mj-ea"/>
                <a:cs typeface="Times New Roman" panose="02020603050405020304" pitchFamily="18" charset="0"/>
              </a:rPr>
              <a:t>End of Main Content</a:t>
            </a:r>
            <a:endParaRPr lang="en-IN" dirty="0">
              <a:latin typeface="Sansarif"/>
            </a:endParaRPr>
          </a:p>
        </p:txBody>
      </p:sp>
      <p:sp>
        <p:nvSpPr>
          <p:cNvPr id="6" name="Text Placeholder 2">
            <a:extLst>
              <a:ext uri="{FF2B5EF4-FFF2-40B4-BE49-F238E27FC236}">
                <a16:creationId xmlns:a16="http://schemas.microsoft.com/office/drawing/2014/main" id="{CD2C5695-AD08-4170-9962-055C9A5C9801}"/>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defRPr/>
            </a:pPr>
            <a:r>
              <a:rPr lang="en-US" sz="800" dirty="0">
                <a:solidFill>
                  <a:srgbClr val="000000"/>
                </a:solidFill>
                <a:latin typeface="Sansa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835987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noProof="1">
                <a:latin typeface="Sansarif"/>
              </a:rPr>
              <a:t>Accessibility Content: Text Alternatives for Images</a:t>
            </a:r>
          </a:p>
        </p:txBody>
      </p:sp>
      <p:sp>
        <p:nvSpPr>
          <p:cNvPr id="5" name="Slide Number Placeholder 2"/>
          <p:cNvSpPr>
            <a:spLocks noGrp="1"/>
          </p:cNvSpPr>
          <p:nvPr>
            <p:ph type="sldNum" sz="quarter" idx="10"/>
          </p:nvPr>
        </p:nvSpPr>
        <p:spPr/>
        <p:txBody>
          <a:bodyPr/>
          <a:lstStyle/>
          <a:p>
            <a:fld id="{68151E55-6873-49E2-B8D5-2F265E6F1973}" type="slidenum">
              <a:rPr lang="en-US" smtClean="0">
                <a:latin typeface="Sansarif"/>
              </a:rPr>
              <a:pPr/>
              <a:t>54</a:t>
            </a:fld>
            <a:endParaRPr lang="en-US" dirty="0">
              <a:latin typeface="Sansa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256400" y="198000"/>
            <a:ext cx="6439800" cy="810000"/>
          </a:xfrm>
        </p:spPr>
        <p:txBody>
          <a:bodyPr/>
          <a:lstStyle/>
          <a:p>
            <a:r>
              <a:rPr kumimoji="0" lang="en-US" sz="2400" b="1" i="0" u="none" strike="noStrike" kern="1200" cap="none" spc="0" normalizeH="0" baseline="0" noProof="0" dirty="0">
                <a:ln>
                  <a:noFill/>
                </a:ln>
                <a:solidFill>
                  <a:srgbClr val="C30C20"/>
                </a:solidFill>
                <a:effectLst/>
                <a:uLnTx/>
                <a:uFillTx/>
                <a:latin typeface="Sansarif"/>
                <a:cs typeface="+mj-cs"/>
              </a:rPr>
              <a:t>Figure 15.1 </a:t>
            </a:r>
            <a:r>
              <a:rPr kumimoji="0" lang="en-US" sz="2400" b="1" i="0" u="none" strike="noStrike" kern="1200" cap="none" spc="0" normalizeH="0" baseline="0" noProof="0" dirty="0">
                <a:ln>
                  <a:noFill/>
                </a:ln>
                <a:solidFill>
                  <a:prstClr val="black"/>
                </a:solidFill>
                <a:effectLst/>
                <a:uLnTx/>
                <a:uFillTx/>
                <a:latin typeface="Sansarif"/>
                <a:cs typeface="+mj-cs"/>
              </a:rPr>
              <a:t>Jurisdiction in the Dual Court System</a:t>
            </a:r>
            <a:r>
              <a:rPr lang="en-US" noProof="1">
                <a:solidFill>
                  <a:srgbClr val="B40000"/>
                </a:solidFill>
              </a:rPr>
              <a:t> - </a:t>
            </a:r>
            <a:r>
              <a:rPr kumimoji="0" lang="en-US" sz="2400" b="1" i="0" u="none" strike="noStrike" kern="1200" cap="none" spc="0" normalizeH="0" baseline="0" noProof="0" dirty="0">
                <a:ln>
                  <a:noFill/>
                </a:ln>
                <a:solidFill>
                  <a:srgbClr val="C30C20"/>
                </a:solidFill>
                <a:effectLst/>
                <a:uLnTx/>
                <a:uFillTx/>
                <a:latin typeface="Sansarif"/>
                <a:cs typeface="+mj-cs"/>
              </a:rPr>
              <a:t>Text Alternative</a:t>
            </a:r>
            <a:endParaRPr lang="en-US" noProof="1">
              <a:solidFill>
                <a:srgbClr val="B40000"/>
              </a:solidFill>
              <a:latin typeface="Sansarif"/>
            </a:endParaRPr>
          </a:p>
        </p:txBody>
      </p:sp>
      <p:sp>
        <p:nvSpPr>
          <p:cNvPr id="5" name="Text Placeholder 2"/>
          <p:cNvSpPr>
            <a:spLocks noGrp="1"/>
          </p:cNvSpPr>
          <p:nvPr>
            <p:ph type="body" sz="quarter" idx="11"/>
          </p:nvPr>
        </p:nvSpPr>
        <p:spPr/>
        <p:txBody>
          <a:bodyPr/>
          <a:lstStyle/>
          <a:p>
            <a:r>
              <a:rPr lang="en-US" noProof="1">
                <a:latin typeface="Sansarif"/>
                <a:hlinkClick r:id="rId2" action="ppaction://hlinksldjump"/>
              </a:rPr>
              <a:t>Return to parent-slide containing images.</a:t>
            </a:r>
            <a:endParaRPr lang="en-US" noProof="1">
              <a:latin typeface="Sansarif"/>
            </a:endParaRPr>
          </a:p>
        </p:txBody>
      </p:sp>
      <p:sp>
        <p:nvSpPr>
          <p:cNvPr id="6" name="Content Placeholder 3"/>
          <p:cNvSpPr>
            <a:spLocks noGrp="1"/>
          </p:cNvSpPr>
          <p:nvPr>
            <p:ph sz="quarter" idx="12"/>
          </p:nvPr>
        </p:nvSpPr>
        <p:spPr>
          <a:xfrm>
            <a:off x="342001" y="1371600"/>
            <a:ext cx="8284411" cy="4876800"/>
          </a:xfrm>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arif"/>
                <a:cs typeface="+mn-cs"/>
              </a:rPr>
              <a:t>In the 50 state court systems, cases may move from the minor trial courts to the major trial courts; the major trial courts to the intermediate appellate courts; and from there, to the state court of last resort. </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arif"/>
                <a:cs typeface="+mn-cs"/>
              </a:rPr>
              <a:t>If a state court case raises questions about federal laws and has been heard by the state court of last resort, it may move to the U.S. Supreme Court.</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arif"/>
                <a:cs typeface="+mn-cs"/>
              </a:rPr>
              <a:t>In the federal court system, cases may move from the U.S. federal district courts (94 courts in all) to a U.S. federal court of appeals (13 courts), and from there may go to the U.S. Supreme Court. Cases may also make it to the Supreme Court from the Court of Military Appeals, the Court of Claims, or the Court of International Trade.</a:t>
            </a:r>
          </a:p>
        </p:txBody>
      </p:sp>
      <p:sp>
        <p:nvSpPr>
          <p:cNvPr id="7" name="Text Placeholder 4"/>
          <p:cNvSpPr>
            <a:spLocks noGrp="1"/>
          </p:cNvSpPr>
          <p:nvPr>
            <p:ph type="body" sz="quarter" idx="13"/>
          </p:nvPr>
        </p:nvSpPr>
        <p:spPr/>
        <p:txBody>
          <a:bodyPr/>
          <a:lstStyle/>
          <a:p>
            <a:r>
              <a:rPr lang="en-US" noProof="1">
                <a:latin typeface="Sansarif"/>
                <a:hlinkClick r:id="rId2" action="ppaction://hlinksldjump"/>
              </a:rPr>
              <a:t>Return to parent-slide containing images.</a:t>
            </a:r>
            <a:endParaRPr lang="en-US" noProof="1">
              <a:latin typeface="Sansa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arif"/>
              </a:rPr>
              <a:pPr/>
              <a:t>55</a:t>
            </a:fld>
            <a:endParaRPr lang="en-US" dirty="0">
              <a:latin typeface="Sansarif"/>
            </a:endParaRPr>
          </a:p>
        </p:txBody>
      </p:sp>
    </p:spTree>
    <p:extLst>
      <p:ext uri="{BB962C8B-B14F-4D97-AF65-F5344CB8AC3E}">
        <p14:creationId xmlns:p14="http://schemas.microsoft.com/office/powerpoint/2010/main" val="2286264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Judicial Decisions: Common Law</a:t>
            </a:r>
            <a:endParaRPr lang="en-US" b="0" noProof="1">
              <a:latin typeface="Sansarif"/>
            </a:endParaRPr>
          </a:p>
        </p:txBody>
      </p:sp>
      <p:sp>
        <p:nvSpPr>
          <p:cNvPr id="9" name="Content Placeholder 2"/>
          <p:cNvSpPr>
            <a:spLocks noGrp="1"/>
          </p:cNvSpPr>
          <p:nvPr>
            <p:ph sz="quarter" idx="20"/>
          </p:nvPr>
        </p:nvSpPr>
        <p:spPr>
          <a:xfrm>
            <a:off x="476250" y="1607357"/>
            <a:ext cx="81915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Common law </a:t>
            </a:r>
            <a:r>
              <a:rPr kumimoji="0" lang="en-US" altLang="en-US" sz="2800" b="0" i="0" u="none" strike="noStrike" kern="1200" cap="none" spc="0" normalizeH="0" baseline="0" noProof="0" dirty="0">
                <a:ln>
                  <a:noFill/>
                </a:ln>
                <a:solidFill>
                  <a:prstClr val="black"/>
                </a:solidFill>
                <a:effectLst/>
                <a:uLnTx/>
                <a:uFillTx/>
                <a:latin typeface="Sansarif"/>
                <a:cs typeface="+mn-cs"/>
              </a:rPr>
              <a:t>is judge-made law grounded in tradition and previous judicial decisions.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Doctrine of </a:t>
            </a:r>
            <a:r>
              <a:rPr kumimoji="0" lang="en-US" altLang="en-US" sz="2800" b="1" i="1" u="none" strike="noStrike" kern="1200" cap="none" spc="0" normalizeH="0" baseline="0" noProof="0" dirty="0">
                <a:ln>
                  <a:noFill/>
                </a:ln>
                <a:solidFill>
                  <a:prstClr val="black"/>
                </a:solidFill>
                <a:effectLst/>
                <a:uLnTx/>
                <a:uFillTx/>
                <a:latin typeface="Sansarif"/>
                <a:cs typeface="+mn-cs"/>
              </a:rPr>
              <a:t>stare decisis </a:t>
            </a:r>
            <a:r>
              <a:rPr kumimoji="0" lang="en-US" altLang="en-US" sz="2800" b="0" i="0" u="none" strike="noStrike" kern="1200" cap="none" spc="0" normalizeH="0" baseline="0" noProof="0" dirty="0">
                <a:ln>
                  <a:noFill/>
                </a:ln>
                <a:solidFill>
                  <a:prstClr val="black"/>
                </a:solidFill>
                <a:effectLst/>
                <a:uLnTx/>
                <a:uFillTx/>
                <a:latin typeface="Sansarif"/>
                <a:cs typeface="+mn-cs"/>
              </a:rPr>
              <a:t>directs judges to identify previously decided cases with similar facts and apply the rule of law used by the courts in the earlier cases.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arif"/>
                <a:cs typeface="+mn-cs"/>
              </a:rPr>
              <a:t>Judges have the discretion to ignore a precedent if t</a:t>
            </a:r>
            <a:r>
              <a:rPr kumimoji="0" lang="en-US" altLang="en-US" sz="2400" b="0" i="0" u="none" strike="noStrike" kern="1200" cap="none" spc="0" normalizeH="0" baseline="0" noProof="0" dirty="0">
                <a:ln>
                  <a:noFill/>
                </a:ln>
                <a:solidFill>
                  <a:prstClr val="black"/>
                </a:solidFill>
                <a:effectLst/>
                <a:uLnTx/>
                <a:uFillTx/>
                <a:latin typeface="Sansarif"/>
                <a:cs typeface="+mn-cs"/>
              </a:rPr>
              <a:t>here are contradictory precedents or if they believe the earlier decision was wrong.</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Previous cases with similar facts identified by judges are </a:t>
            </a:r>
            <a:r>
              <a:rPr kumimoji="0" lang="en-US" sz="2800" b="1" i="0" u="none" strike="noStrike" kern="1200" cap="none" spc="0" normalizeH="0" baseline="0" noProof="0" dirty="0">
                <a:ln>
                  <a:noFill/>
                </a:ln>
                <a:solidFill>
                  <a:prstClr val="black"/>
                </a:solidFill>
                <a:effectLst/>
                <a:uLnTx/>
                <a:uFillTx/>
                <a:latin typeface="Sansarif"/>
                <a:cs typeface="+mn-cs"/>
              </a:rPr>
              <a:t>precedent cases</a:t>
            </a:r>
            <a:r>
              <a:rPr kumimoji="0" lang="en-US" sz="2800" b="0" i="0" u="none" strike="noStrike" kern="1200" cap="none" spc="0" normalizeH="0" baseline="0" noProof="0" dirty="0">
                <a:ln>
                  <a:noFill/>
                </a:ln>
                <a:solidFill>
                  <a:prstClr val="black"/>
                </a:solidFill>
                <a:effectLst/>
                <a:uLnTx/>
                <a:uFillTx/>
                <a:latin typeface="Sansarif"/>
                <a:cs typeface="+mn-cs"/>
              </a:rPr>
              <a:t>.</a:t>
            </a:r>
            <a:endParaRPr kumimoji="0" lang="en-US" altLang="en-US" sz="2800" b="0" i="1"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6</a:t>
            </a:fld>
            <a:endParaRPr lang="en-US" dirty="0">
              <a:latin typeface="Sansarif"/>
            </a:endParaRPr>
          </a:p>
        </p:txBody>
      </p:sp>
    </p:spTree>
    <p:extLst>
      <p:ext uri="{BB962C8B-B14F-4D97-AF65-F5344CB8AC3E}">
        <p14:creationId xmlns:p14="http://schemas.microsoft.com/office/powerpoint/2010/main" val="156924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Constitutions: Constitutional Law</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U.S. Constitution is the supreme law of the land.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In cases concerning the U.S. Constitution, the highest court is the U.S. Supreme Court.</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Body of law that comes out of the courts in cases involving constitutional interpretation is known as </a:t>
            </a:r>
            <a:r>
              <a:rPr kumimoji="0" lang="en-US" altLang="en-US" sz="2800" b="1" i="0" u="none" strike="noStrike" kern="1200" cap="none" spc="0" normalizeH="0" baseline="0" noProof="0" dirty="0">
                <a:ln>
                  <a:noFill/>
                </a:ln>
                <a:solidFill>
                  <a:prstClr val="black"/>
                </a:solidFill>
                <a:effectLst/>
                <a:uLnTx/>
                <a:uFillTx/>
                <a:latin typeface="Sansarif"/>
                <a:cs typeface="+mn-cs"/>
              </a:rPr>
              <a:t>constitutional law</a:t>
            </a:r>
            <a:r>
              <a:rPr kumimoji="0" lang="en-US" altLang="en-US" sz="2800" b="0" i="0" u="none" strike="noStrike" kern="1200" cap="none" spc="0" normalizeH="0" baseline="0" noProof="0" dirty="0">
                <a:ln>
                  <a:noFill/>
                </a:ln>
                <a:solidFill>
                  <a:prstClr val="black"/>
                </a:solidFill>
                <a:effectLst/>
                <a:uLnTx/>
                <a:uFillTx/>
                <a:latin typeface="Sansa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arif"/>
                <a:cs typeface="+mn-cs"/>
              </a:rPr>
              <a:t>Courts regularly have to resolve disputes over the proper balance between the common good and individual civil rights and liberties.</a:t>
            </a:r>
            <a:endParaRPr kumimoji="0" lang="en-US" altLang="en-US" sz="2800" b="0" i="0" u="none" strike="noStrike" kern="1200" cap="none" spc="0" normalizeH="0" baseline="0" noProof="0" dirty="0">
              <a:ln>
                <a:noFill/>
              </a:ln>
              <a:solidFill>
                <a:prstClr val="black"/>
              </a:solidFill>
              <a:effectLst/>
              <a:uLnTx/>
              <a:uFillTx/>
              <a:latin typeface="Sansa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7</a:t>
            </a:fld>
            <a:endParaRPr lang="en-US" dirty="0">
              <a:latin typeface="Sansarif"/>
            </a:endParaRPr>
          </a:p>
        </p:txBody>
      </p:sp>
    </p:spTree>
    <p:extLst>
      <p:ext uri="{BB962C8B-B14F-4D97-AF65-F5344CB8AC3E}">
        <p14:creationId xmlns:p14="http://schemas.microsoft.com/office/powerpoint/2010/main" val="195988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mj-cs"/>
              </a:rPr>
              <a:t>Legislation: Statutes</a:t>
            </a:r>
            <a:endParaRPr lang="en-US" b="0" noProof="1">
              <a:latin typeface="Sansarif"/>
            </a:endParaRPr>
          </a:p>
        </p:txBody>
      </p:sp>
      <p:sp>
        <p:nvSpPr>
          <p:cNvPr id="9" name="Content Placeholder 2"/>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Laws written by legislatures are called legislation, acts, and statutes.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arif"/>
                <a:cs typeface="+mn-cs"/>
              </a:rPr>
              <a:t>U.S. Code </a:t>
            </a:r>
            <a:r>
              <a:rPr kumimoji="0" lang="en-US" altLang="en-US" sz="2800" b="0" i="0" u="none" strike="noStrike" kern="1200" cap="none" spc="0" normalizeH="0" baseline="0" noProof="0" dirty="0">
                <a:ln>
                  <a:noFill/>
                </a:ln>
                <a:solidFill>
                  <a:prstClr val="black"/>
                </a:solidFill>
                <a:effectLst/>
                <a:uLnTx/>
                <a:uFillTx/>
                <a:latin typeface="Sansarif"/>
                <a:cs typeface="+mn-cs"/>
              </a:rPr>
              <a:t>is a compilation of all the laws ever passed by the U.S. Congress, and it reflects that body’s priorities and concerns.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Each state has a </a:t>
            </a:r>
            <a:r>
              <a:rPr kumimoji="0" lang="en-US" altLang="en-US" sz="2800" b="1" i="0" u="none" strike="noStrike" kern="1200" cap="none" spc="0" normalizeH="0" baseline="0" noProof="0" dirty="0">
                <a:ln>
                  <a:noFill/>
                </a:ln>
                <a:solidFill>
                  <a:prstClr val="black"/>
                </a:solidFill>
                <a:effectLst/>
                <a:uLnTx/>
                <a:uFillTx/>
                <a:latin typeface="Sansarif"/>
                <a:cs typeface="+mn-cs"/>
              </a:rPr>
              <a:t>penal code</a:t>
            </a:r>
            <a:r>
              <a:rPr kumimoji="0" lang="en-US" altLang="en-US" sz="2800" b="0" i="0" u="none" strike="noStrike" kern="1200" cap="none" spc="0" normalizeH="0" baseline="0" noProof="0" dirty="0">
                <a:ln>
                  <a:noFill/>
                </a:ln>
                <a:solidFill>
                  <a:prstClr val="black"/>
                </a:solidFill>
                <a:effectLst/>
                <a:uLnTx/>
                <a:uFillTx/>
                <a:latin typeface="Sansarif"/>
                <a:cs typeface="+mn-cs"/>
              </a:rPr>
              <a:t>, which is a compilation of all its criminal law.</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8</a:t>
            </a:fld>
            <a:endParaRPr lang="en-US" dirty="0">
              <a:latin typeface="Sansarif"/>
            </a:endParaRPr>
          </a:p>
        </p:txBody>
      </p:sp>
    </p:spTree>
    <p:extLst>
      <p:ext uri="{BB962C8B-B14F-4D97-AF65-F5344CB8AC3E}">
        <p14:creationId xmlns:p14="http://schemas.microsoft.com/office/powerpoint/2010/main" val="209475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arif"/>
                <a:cs typeface="Arial" charset="0"/>
              </a:rPr>
              <a:t>Executive Orders</a:t>
            </a:r>
            <a:endParaRPr lang="en-US" b="0" noProof="1">
              <a:latin typeface="Sansarif"/>
            </a:endParaRPr>
          </a:p>
        </p:txBody>
      </p:sp>
      <p:sp>
        <p:nvSpPr>
          <p:cNvPr id="9" name="Content Placeholder 2"/>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Article II, Section 1, of the U.S. Constitution states that “the executive power shall be vested in [the] president of the United States.”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arif"/>
                <a:cs typeface="+mn-cs"/>
              </a:rPr>
              <a:t>This power has been interpreted as allowing the president to issue orders that create and guide the bureaucracy in implementing policy.</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arif"/>
              </a:rPr>
              <a:pPr/>
              <a:t>9</a:t>
            </a:fld>
            <a:endParaRPr lang="en-US" dirty="0">
              <a:latin typeface="Sansarif"/>
            </a:endParaRPr>
          </a:p>
        </p:txBody>
      </p:sp>
    </p:spTree>
    <p:extLst>
      <p:ext uri="{BB962C8B-B14F-4D97-AF65-F5344CB8AC3E}">
        <p14:creationId xmlns:p14="http://schemas.microsoft.com/office/powerpoint/2010/main" val="546492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6489</TotalTime>
  <Words>4210</Words>
  <Application>Microsoft Office PowerPoint</Application>
  <PresentationFormat>On-screen Show (4:3)</PresentationFormat>
  <Paragraphs>435</Paragraphs>
  <Slides>55</Slides>
  <Notes>0</Notes>
  <HiddenSlides>2</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55</vt:i4>
      </vt:variant>
    </vt:vector>
  </HeadingPairs>
  <TitlesOfParts>
    <vt:vector size="70" baseType="lpstr">
      <vt:lpstr>Arial</vt:lpstr>
      <vt:lpstr>Calibri</vt:lpstr>
      <vt:lpstr>Calibri (Body)</vt:lpstr>
      <vt:lpstr>Sansarif</vt:lpstr>
      <vt:lpstr>Sanserif</vt:lpstr>
      <vt:lpstr>Sanskrit Text</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15</vt:lpstr>
      <vt:lpstr>What Do Courts Do? 1</vt:lpstr>
      <vt:lpstr>What Do Courts Do? 2</vt:lpstr>
      <vt:lpstr>Figure 15.1 Jurisdiction in the Dual Court System</vt:lpstr>
      <vt:lpstr>Sources of Law in the United States</vt:lpstr>
      <vt:lpstr>Judicial Decisions: Common Law</vt:lpstr>
      <vt:lpstr>Constitutions: Constitutional Law</vt:lpstr>
      <vt:lpstr>Legislation: Statutes</vt:lpstr>
      <vt:lpstr>Executive Orders</vt:lpstr>
      <vt:lpstr>Administrative Rules and Regulations: Administrative Law</vt:lpstr>
      <vt:lpstr>Resolving Legal Disputes</vt:lpstr>
      <vt:lpstr>Trial Courts</vt:lpstr>
      <vt:lpstr>Criminal Law</vt:lpstr>
      <vt:lpstr>Civil Law</vt:lpstr>
      <vt:lpstr>Appellate Courts</vt:lpstr>
      <vt:lpstr>Table 15.1 Comparison of Criminal and Civil Trials</vt:lpstr>
      <vt:lpstr>Judicial Review</vt:lpstr>
      <vt:lpstr>Table 15.2 Comparison of Trial and Appellate Courts</vt:lpstr>
      <vt:lpstr>The Structure of the Federal Court System 1</vt:lpstr>
      <vt:lpstr>The Structure of the Federal Court System 2</vt:lpstr>
      <vt:lpstr>Article I Courts</vt:lpstr>
      <vt:lpstr>U.S. District Courts</vt:lpstr>
      <vt:lpstr>U.S. Courts of Appeals</vt:lpstr>
      <vt:lpstr>The U.S. Supreme Court</vt:lpstr>
      <vt:lpstr>Appointing Federal Judges</vt:lpstr>
      <vt:lpstr>Selection Criteria</vt:lpstr>
      <vt:lpstr>Judicial Competence</vt:lpstr>
      <vt:lpstr>Representation of Demographic Groups</vt:lpstr>
      <vt:lpstr>Political Ideology 1</vt:lpstr>
      <vt:lpstr>Political Ideology 2</vt:lpstr>
      <vt:lpstr>Table 15.3 Demographics of Federal Judges as a Percentage of Those Confirmed</vt:lpstr>
      <vt:lpstr>Table 15.4 The Roberts Court</vt:lpstr>
      <vt:lpstr>The Senate’s Role: Advice and Consent</vt:lpstr>
      <vt:lpstr>How the U.S. Supreme Court Functions</vt:lpstr>
      <vt:lpstr>Choosing Cases for Review 1</vt:lpstr>
      <vt:lpstr>Choosing Cases for Review 2</vt:lpstr>
      <vt:lpstr>Considering Legal Briefs and Oral Arguments 1</vt:lpstr>
      <vt:lpstr>Considering Legal Briefs and Oral Arguments 2</vt:lpstr>
      <vt:lpstr>Figure 15.2 Decision Making on the Supreme Court</vt:lpstr>
      <vt:lpstr>Resolving the Legal Dispute: Deciding How to Vote</vt:lpstr>
      <vt:lpstr>Legal Reasoning: Writing the Opinions</vt:lpstr>
      <vt:lpstr>Judges as Policymakers</vt:lpstr>
      <vt:lpstr>From Judicial Review to Judicial Policy Making</vt:lpstr>
      <vt:lpstr>Judicial Activism, Living Constitution, Judicial Restraint, and Originalism 1</vt:lpstr>
      <vt:lpstr>Judicial Activism, Living Constitution, Judicial Restraint, and Originalism 2</vt:lpstr>
      <vt:lpstr>Constraints on Judicial Policy Making</vt:lpstr>
      <vt:lpstr>Checks and Balances</vt:lpstr>
      <vt:lpstr>Public Accountability</vt:lpstr>
      <vt:lpstr>Internal Constraints</vt:lpstr>
      <vt:lpstr>Judicial Legitimacy and Public Trust</vt:lpstr>
      <vt:lpstr>Review 1</vt:lpstr>
      <vt:lpstr>Review 2</vt:lpstr>
      <vt:lpstr>End of Main Content</vt:lpstr>
      <vt:lpstr>Accessibility Content: Text Alternatives for Images</vt:lpstr>
      <vt:lpstr>Figure 15.1 Jurisdiction in the Dual Court System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15:The Judiciary</dc:title>
  <dc:subject>American Democracy Now, 7e</dc:subject>
  <dc:creator>Brigid Callahan Harrison, Jean Wahl Harris, Michelle D. Deardorff</dc:creator>
  <cp:lastModifiedBy>Herrick, Rebekah</cp:lastModifiedBy>
  <cp:revision>703</cp:revision>
  <dcterms:created xsi:type="dcterms:W3CDTF">2008-10-22T16:53:51Z</dcterms:created>
  <dcterms:modified xsi:type="dcterms:W3CDTF">2022-05-16T01:50:56Z</dcterms:modified>
</cp:coreProperties>
</file>