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Lst>
  <p:notesMasterIdLst>
    <p:notesMasterId r:id="rId55"/>
  </p:notesMasterIdLst>
  <p:sldIdLst>
    <p:sldId id="405" r:id="rId9"/>
    <p:sldId id="359" r:id="rId10"/>
    <p:sldId id="360" r:id="rId11"/>
    <p:sldId id="361" r:id="rId12"/>
    <p:sldId id="362" r:id="rId13"/>
    <p:sldId id="363" r:id="rId14"/>
    <p:sldId id="364" r:id="rId15"/>
    <p:sldId id="365" r:id="rId16"/>
    <p:sldId id="366" r:id="rId17"/>
    <p:sldId id="406" r:id="rId18"/>
    <p:sldId id="368" r:id="rId19"/>
    <p:sldId id="369" r:id="rId20"/>
    <p:sldId id="370" r:id="rId21"/>
    <p:sldId id="371" r:id="rId22"/>
    <p:sldId id="372" r:id="rId23"/>
    <p:sldId id="373" r:id="rId24"/>
    <p:sldId id="374" r:id="rId25"/>
    <p:sldId id="375" r:id="rId26"/>
    <p:sldId id="376" r:id="rId27"/>
    <p:sldId id="377" r:id="rId28"/>
    <p:sldId id="378" r:id="rId29"/>
    <p:sldId id="380" r:id="rId30"/>
    <p:sldId id="379" r:id="rId31"/>
    <p:sldId id="381" r:id="rId32"/>
    <p:sldId id="382" r:id="rId33"/>
    <p:sldId id="383" r:id="rId34"/>
    <p:sldId id="384" r:id="rId35"/>
    <p:sldId id="385" r:id="rId36"/>
    <p:sldId id="386" r:id="rId37"/>
    <p:sldId id="387" r:id="rId38"/>
    <p:sldId id="388" r:id="rId39"/>
    <p:sldId id="389" r:id="rId40"/>
    <p:sldId id="392" r:id="rId41"/>
    <p:sldId id="391" r:id="rId42"/>
    <p:sldId id="393" r:id="rId43"/>
    <p:sldId id="394" r:id="rId44"/>
    <p:sldId id="395" r:id="rId45"/>
    <p:sldId id="396" r:id="rId46"/>
    <p:sldId id="397" r:id="rId47"/>
    <p:sldId id="398" r:id="rId48"/>
    <p:sldId id="399" r:id="rId49"/>
    <p:sldId id="404" r:id="rId50"/>
    <p:sldId id="400" r:id="rId51"/>
    <p:sldId id="401" r:id="rId52"/>
    <p:sldId id="402" r:id="rId53"/>
    <p:sldId id="403" r:id="rId54"/>
  </p:sldIdLst>
  <p:sldSz cx="9144000" cy="6858000" type="screen4x3"/>
  <p:notesSz cx="6858000" cy="9144000"/>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05"/>
            <p14:sldId id="359"/>
            <p14:sldId id="360"/>
            <p14:sldId id="361"/>
            <p14:sldId id="362"/>
            <p14:sldId id="363"/>
            <p14:sldId id="364"/>
            <p14:sldId id="365"/>
            <p14:sldId id="366"/>
            <p14:sldId id="406"/>
            <p14:sldId id="368"/>
            <p14:sldId id="369"/>
            <p14:sldId id="370"/>
            <p14:sldId id="371"/>
            <p14:sldId id="372"/>
            <p14:sldId id="373"/>
            <p14:sldId id="374"/>
            <p14:sldId id="375"/>
            <p14:sldId id="376"/>
            <p14:sldId id="377"/>
            <p14:sldId id="378"/>
            <p14:sldId id="380"/>
            <p14:sldId id="379"/>
            <p14:sldId id="381"/>
            <p14:sldId id="382"/>
            <p14:sldId id="383"/>
            <p14:sldId id="384"/>
            <p14:sldId id="385"/>
            <p14:sldId id="386"/>
            <p14:sldId id="387"/>
            <p14:sldId id="388"/>
            <p14:sldId id="389"/>
            <p14:sldId id="392"/>
            <p14:sldId id="391"/>
            <p14:sldId id="393"/>
            <p14:sldId id="394"/>
            <p14:sldId id="395"/>
            <p14:sldId id="396"/>
            <p14:sldId id="397"/>
            <p14:sldId id="398"/>
            <p14:sldId id="399"/>
            <p14:sldId id="404"/>
          </p14:sldIdLst>
        </p14:section>
        <p14:section name="Appendix: Image Descriptions for Unsighted Students" id="{C6356D41-9F20-4F04-8B17-FABF7781F88E}">
          <p14:sldIdLst>
            <p14:sldId id="400"/>
            <p14:sldId id="401"/>
            <p14:sldId id="402"/>
            <p14:sldId id="4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B40000"/>
    <a:srgbClr val="AF0000"/>
    <a:srgbClr val="FFE9B5"/>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288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a:t>
            </a:fld>
            <a:endParaRPr lang="en-US" dirty="0"/>
          </a:p>
        </p:txBody>
      </p:sp>
    </p:spTree>
    <p:extLst>
      <p:ext uri="{BB962C8B-B14F-4D97-AF65-F5344CB8AC3E}">
        <p14:creationId xmlns:p14="http://schemas.microsoft.com/office/powerpoint/2010/main" val="203820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7</a:t>
            </a:fld>
            <a:endParaRPr lang="en-US" dirty="0"/>
          </a:p>
        </p:txBody>
      </p:sp>
    </p:spTree>
    <p:extLst>
      <p:ext uri="{BB962C8B-B14F-4D97-AF65-F5344CB8AC3E}">
        <p14:creationId xmlns:p14="http://schemas.microsoft.com/office/powerpoint/2010/main" val="265995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11" name="Long Copyright">
            <a:extLst>
              <a:ext uri="{FF2B5EF4-FFF2-40B4-BE49-F238E27FC236}">
                <a16:creationId xmlns:a16="http://schemas.microsoft.com/office/drawing/2014/main" id="{B989A412-7F46-4597-B14C-358875653499}"/>
              </a:ext>
            </a:extLst>
          </p:cNvPr>
          <p:cNvSpPr>
            <a:spLocks noGrp="1"/>
          </p:cNvSpPr>
          <p:nvPr>
            <p:ph type="ftr" sz="quarter" idx="12"/>
          </p:nvPr>
        </p:nvSpPr>
        <p:spPr>
          <a:xfrm>
            <a:off x="0" y="6478439"/>
            <a:ext cx="9144000" cy="379562"/>
          </a:xfrm>
        </p:spPr>
        <p:txBody>
          <a:bodyPr/>
          <a:lstStyle>
            <a:lvl1pPr algn="ctr">
              <a:defRPr sz="800">
                <a:solidFill>
                  <a:schemeClr val="tx1"/>
                </a:solidFill>
                <a:latin typeface="Calibri (Body)"/>
                <a:cs typeface="Times New Roman" panose="02020603050405020304" pitchFamily="18" charset="0"/>
              </a:defRPr>
            </a:lvl1pPr>
          </a:lstStyle>
          <a:p>
            <a:pPr>
              <a:defRPr/>
            </a:pPr>
            <a:r>
              <a:rPr lang="en-US" dirty="0">
                <a:solidFill>
                  <a:srgbClr val="000000"/>
                </a:solidFill>
              </a:rPr>
              <a:t>© 20XX McGraw-Hill. All rights reserved. Authorized only for instructor use in the classroom.</a:t>
            </a:r>
          </a:p>
          <a:p>
            <a:pPr>
              <a:defRPr/>
            </a:pPr>
            <a:r>
              <a:rPr lang="en-US" sz="700" dirty="0">
                <a:solidFill>
                  <a:srgbClr val="000000"/>
                </a:solidFill>
              </a:rPr>
              <a:t>No reproduction or further distribution permitted without the prior written consent of McGraw-Hill.</a:t>
            </a:r>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5"/>
            <a:ext cx="9144000" cy="370936"/>
          </a:xfrm>
        </p:spPr>
        <p:txBody>
          <a:bodyPr/>
          <a:lstStyle>
            <a:lvl1pPr algn="ctr">
              <a:defRPr sz="800">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a:solidFill>
                  <a:srgbClr val="000000"/>
                </a:solidFill>
              </a:rPr>
              <a:t>No reproduction or further distribution permitted without the prior written consent of McGraw-Hill.</a:t>
            </a:r>
            <a:endParaRPr lang="en-US" dirty="0">
              <a:solidFill>
                <a:srgbClr val="000000"/>
              </a:solidFill>
            </a:endParaRPr>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7.jp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8.jp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6.jp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a:lstStyle/>
          <a:p>
            <a:r>
              <a:rPr lang="en-US" noProof="1"/>
              <a:t>Chapter 3</a:t>
            </a:r>
          </a:p>
        </p:txBody>
      </p:sp>
      <p:sp>
        <p:nvSpPr>
          <p:cNvPr id="7" name="Subtitle 2"/>
          <p:cNvSpPr>
            <a:spLocks noGrp="1"/>
          </p:cNvSpPr>
          <p:nvPr>
            <p:ph type="subTitle" idx="1"/>
          </p:nvPr>
        </p:nvSpPr>
        <p:spPr/>
        <p:txBody>
          <a:bodyPr/>
          <a:lstStyle/>
          <a:p>
            <a:r>
              <a:rPr lang="en-US" altLang="en-US" noProof="1"/>
              <a:t>Federalism</a:t>
            </a:r>
            <a:endParaRPr lang="en-US" noProof="1"/>
          </a:p>
        </p:txBody>
      </p:sp>
      <p:sp>
        <p:nvSpPr>
          <p:cNvPr id="8" name="Text Placeholder 3"/>
          <p:cNvSpPr>
            <a:spLocks noGrp="1"/>
          </p:cNvSpPr>
          <p:nvPr>
            <p:ph type="body" sz="quarter" idx="10"/>
          </p:nvPr>
        </p:nvSpPr>
        <p:spPr/>
        <p:txBody>
          <a:bodyPr/>
          <a:lstStyle/>
          <a:p>
            <a:pPr>
              <a:spcAft>
                <a:spcPts val="1200"/>
              </a:spcAft>
            </a:pPr>
            <a:r>
              <a:rPr lang="en-US" altLang="en-US" noProof="1"/>
              <a:t>American Democracy Now, 7th edition</a:t>
            </a:r>
          </a:p>
          <a:p>
            <a:r>
              <a:rPr lang="en-US" sz="1600" noProof="1"/>
              <a:t>Brigid Callahan Harrison</a:t>
            </a:r>
          </a:p>
          <a:p>
            <a:r>
              <a:rPr lang="en-US" sz="1600" noProof="1"/>
              <a:t>Jean Wahl Harris</a:t>
            </a:r>
          </a:p>
          <a:p>
            <a:r>
              <a:rPr lang="en-US" sz="1600" noProof="1"/>
              <a:t>Michelle D. Deardorff</a:t>
            </a:r>
          </a:p>
        </p:txBody>
      </p:sp>
      <p:sp>
        <p:nvSpPr>
          <p:cNvPr id="9" name="Footer Placeholder 4">
            <a:extLst>
              <a:ext uri="{FF2B5EF4-FFF2-40B4-BE49-F238E27FC236}">
                <a16:creationId xmlns:a16="http://schemas.microsoft.com/office/drawing/2014/main" id="{D58A2455-C760-4CB4-9495-625A4A915DC5}"/>
              </a:ext>
            </a:extLst>
          </p:cNvPr>
          <p:cNvSpPr>
            <a:spLocks noGrp="1"/>
          </p:cNvSpPr>
          <p:nvPr>
            <p:ph type="ftr" sz="quarter" idx="12"/>
          </p:nvPr>
        </p:nvSpPr>
        <p:spPr>
          <a:xfrm>
            <a:off x="0" y="6487064"/>
            <a:ext cx="9144000" cy="370935"/>
          </a:xfrm>
        </p:spPr>
        <p:txBody>
          <a:bodyPr/>
          <a:lstStyle/>
          <a:p>
            <a:pPr>
              <a:defRPr/>
            </a:pPr>
            <a:r>
              <a:rPr lang="en-US" sz="800"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4763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1B8E-8732-4440-A632-BDBF0E842F16}"/>
              </a:ext>
            </a:extLst>
          </p:cNvPr>
          <p:cNvSpPr>
            <a:spLocks noGrp="1"/>
          </p:cNvSpPr>
          <p:nvPr>
            <p:ph type="title"/>
          </p:nvPr>
        </p:nvSpPr>
        <p:spPr/>
        <p:txBody>
          <a:bodyPr>
            <a:normAutofit/>
          </a:bodyPr>
          <a:lstStyle/>
          <a:p>
            <a:r>
              <a:rPr lang="en-US" sz="2400" b="1" dirty="0"/>
              <a:t>Table 3.1 </a:t>
            </a:r>
            <a:r>
              <a:rPr lang="en-US" sz="2400" b="1" dirty="0">
                <a:solidFill>
                  <a:schemeClr val="tx1"/>
                </a:solidFill>
              </a:rPr>
              <a:t>Concurrent Powers of National and State Governments</a:t>
            </a:r>
          </a:p>
        </p:txBody>
      </p:sp>
      <p:sp>
        <p:nvSpPr>
          <p:cNvPr id="3" name="Table Summary" hidden="1">
            <a:extLst>
              <a:ext uri="{FF2B5EF4-FFF2-40B4-BE49-F238E27FC236}">
                <a16:creationId xmlns:a16="http://schemas.microsoft.com/office/drawing/2014/main" id="{CEC1E87D-456C-4F5F-8939-65C52BB6014D}"/>
              </a:ext>
            </a:extLst>
          </p:cNvPr>
          <p:cNvSpPr>
            <a:spLocks noGrp="1"/>
          </p:cNvSpPr>
          <p:nvPr>
            <p:ph idx="1"/>
          </p:nvPr>
        </p:nvSpPr>
        <p:spPr>
          <a:xfrm>
            <a:off x="2933700" y="2247900"/>
            <a:ext cx="3276600" cy="1714500"/>
          </a:xfrm>
        </p:spPr>
        <p:txBody>
          <a:bodyPr>
            <a:normAutofit/>
          </a:bodyPr>
          <a:lstStyle/>
          <a:p>
            <a:r>
              <a:rPr lang="en-US" sz="2000" dirty="0"/>
              <a:t>Table summarizes concurrent powers of national and state governments.</a:t>
            </a:r>
          </a:p>
        </p:txBody>
      </p:sp>
      <p:graphicFrame>
        <p:nvGraphicFramePr>
          <p:cNvPr id="9" name="Table 12">
            <a:extLst>
              <a:ext uri="{FF2B5EF4-FFF2-40B4-BE49-F238E27FC236}">
                <a16:creationId xmlns:a16="http://schemas.microsoft.com/office/drawing/2014/main" id="{6A51E9A2-40C0-499F-9208-7973A44060C6}"/>
              </a:ext>
            </a:extLst>
          </p:cNvPr>
          <p:cNvGraphicFramePr>
            <a:graphicFrameLocks/>
          </p:cNvGraphicFramePr>
          <p:nvPr>
            <p:extLst>
              <p:ext uri="{D42A27DB-BD31-4B8C-83A1-F6EECF244321}">
                <p14:modId xmlns:p14="http://schemas.microsoft.com/office/powerpoint/2010/main" val="1516199770"/>
              </p:ext>
            </p:extLst>
          </p:nvPr>
        </p:nvGraphicFramePr>
        <p:xfrm>
          <a:off x="2362200" y="1465182"/>
          <a:ext cx="4419600" cy="3851436"/>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1987311866"/>
                    </a:ext>
                  </a:extLst>
                </a:gridCol>
              </a:tblGrid>
              <a:tr h="5250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alibri (Body)"/>
                        </a:rPr>
                        <a:t>Make policy.</a:t>
                      </a:r>
                    </a:p>
                  </a:txBody>
                  <a:tcPr>
                    <a:solidFill>
                      <a:srgbClr val="FFE9B6"/>
                    </a:solidFill>
                  </a:tcPr>
                </a:tc>
                <a:extLst>
                  <a:ext uri="{0D108BD9-81ED-4DB2-BD59-A6C34878D82A}">
                    <a16:rowId xmlns:a16="http://schemas.microsoft.com/office/drawing/2014/main" val="1796260527"/>
                  </a:ext>
                </a:extLst>
              </a:tr>
              <a:tr h="5250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alibri (Body)"/>
                        </a:rPr>
                        <a:t>Raise and spend money.</a:t>
                      </a:r>
                    </a:p>
                  </a:txBody>
                  <a:tcPr>
                    <a:solidFill>
                      <a:srgbClr val="FFE9B6"/>
                    </a:solidFill>
                  </a:tcPr>
                </a:tc>
                <a:extLst>
                  <a:ext uri="{0D108BD9-81ED-4DB2-BD59-A6C34878D82A}">
                    <a16:rowId xmlns:a16="http://schemas.microsoft.com/office/drawing/2014/main" val="3285293200"/>
                  </a:ext>
                </a:extLst>
              </a:tr>
              <a:tr h="5250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alibri (Body)"/>
                        </a:rPr>
                        <a:t>Borrow money.</a:t>
                      </a:r>
                    </a:p>
                  </a:txBody>
                  <a:tcPr>
                    <a:solidFill>
                      <a:srgbClr val="FFE9B6"/>
                    </a:solidFill>
                  </a:tcPr>
                </a:tc>
                <a:extLst>
                  <a:ext uri="{0D108BD9-81ED-4DB2-BD59-A6C34878D82A}">
                    <a16:rowId xmlns:a16="http://schemas.microsoft.com/office/drawing/2014/main" val="275403116"/>
                  </a:ext>
                </a:extLst>
              </a:tr>
              <a:tr h="5250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alibri (Body)"/>
                        </a:rPr>
                        <a:t>Implement policy.</a:t>
                      </a:r>
                    </a:p>
                  </a:txBody>
                  <a:tcPr>
                    <a:solidFill>
                      <a:srgbClr val="FFE9B6"/>
                    </a:solidFill>
                  </a:tcPr>
                </a:tc>
                <a:extLst>
                  <a:ext uri="{0D108BD9-81ED-4DB2-BD59-A6C34878D82A}">
                    <a16:rowId xmlns:a16="http://schemas.microsoft.com/office/drawing/2014/main" val="471683317"/>
                  </a:ext>
                </a:extLst>
              </a:tr>
              <a:tr h="5250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alibri (Body)"/>
                        </a:rPr>
                        <a:t>Charter banks and corporations.</a:t>
                      </a:r>
                    </a:p>
                  </a:txBody>
                  <a:tcPr>
                    <a:solidFill>
                      <a:srgbClr val="FFE9B6"/>
                    </a:solidFill>
                  </a:tcPr>
                </a:tc>
                <a:extLst>
                  <a:ext uri="{0D108BD9-81ED-4DB2-BD59-A6C34878D82A}">
                    <a16:rowId xmlns:a16="http://schemas.microsoft.com/office/drawing/2014/main" val="3607286458"/>
                  </a:ext>
                </a:extLst>
              </a:tr>
              <a:tr h="5250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alibri (Body)"/>
                        </a:rPr>
                        <a:t>Establish courts.</a:t>
                      </a:r>
                    </a:p>
                  </a:txBody>
                  <a:tcPr>
                    <a:solidFill>
                      <a:srgbClr val="FFE9B6"/>
                    </a:solidFill>
                  </a:tcPr>
                </a:tc>
                <a:extLst>
                  <a:ext uri="{0D108BD9-81ED-4DB2-BD59-A6C34878D82A}">
                    <a16:rowId xmlns:a16="http://schemas.microsoft.com/office/drawing/2014/main" val="3226768081"/>
                  </a:ext>
                </a:extLst>
              </a:tr>
              <a:tr h="6900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alibri (Body)"/>
                        </a:rPr>
                        <a:t>Take private property for public use (eminent domain).</a:t>
                      </a:r>
                    </a:p>
                  </a:txBody>
                  <a:tcPr>
                    <a:solidFill>
                      <a:srgbClr val="FFE9B6"/>
                    </a:solidFill>
                  </a:tcPr>
                </a:tc>
                <a:extLst>
                  <a:ext uri="{0D108BD9-81ED-4DB2-BD59-A6C34878D82A}">
                    <a16:rowId xmlns:a16="http://schemas.microsoft.com/office/drawing/2014/main" val="2160154359"/>
                  </a:ext>
                </a:extLst>
              </a:tr>
            </a:tbl>
          </a:graphicData>
        </a:graphic>
      </p:graphicFrame>
      <p:sp>
        <p:nvSpPr>
          <p:cNvPr id="7" name="Slide Number Placeholder 6">
            <a:extLst>
              <a:ext uri="{FF2B5EF4-FFF2-40B4-BE49-F238E27FC236}">
                <a16:creationId xmlns:a16="http://schemas.microsoft.com/office/drawing/2014/main" id="{73BB3784-EF00-464E-A4A2-4DAFFF0465DB}"/>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429189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National Sovereignty</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noProof="1"/>
              <a:t>Article I of the Constitution enumerates (lists) the matters over which Congress holds the authority to make laws—</a:t>
            </a:r>
            <a:r>
              <a:rPr lang="en-US" altLang="en-US" b="1" noProof="1"/>
              <a:t>enumerated powers</a:t>
            </a:r>
            <a:r>
              <a:rPr lang="en-US" altLang="en-US" noProof="1"/>
              <a:t>.</a:t>
            </a:r>
          </a:p>
          <a:p>
            <a:r>
              <a:rPr lang="en-US" altLang="en-US" noProof="1"/>
              <a:t>Constitution also gives Congress </a:t>
            </a:r>
            <a:r>
              <a:rPr lang="en-US" altLang="en-US" b="1" noProof="1"/>
              <a:t>implied powers</a:t>
            </a:r>
            <a:r>
              <a:rPr lang="en-US" altLang="en-US" noProof="1"/>
              <a:t>—that is, powers that are not explicitly described but that may be interpreted as necessary to fulfill the enumerated powers.</a:t>
            </a:r>
            <a:endParaRPr lang="en-US" altLang="en-US" b="1" noProof="1"/>
          </a:p>
          <a:p>
            <a:pPr lvl="1"/>
            <a:r>
              <a:rPr lang="en-US" altLang="en-US" noProof="1"/>
              <a:t>Congress specifically receives implied powers through </a:t>
            </a:r>
            <a:br>
              <a:rPr lang="en-US" altLang="en-US" noProof="1"/>
            </a:br>
            <a:r>
              <a:rPr lang="en-US" altLang="en-US" noProof="1"/>
              <a:t>the Constitution’s </a:t>
            </a:r>
            <a:r>
              <a:rPr lang="en-US" altLang="en-US" b="1" noProof="1"/>
              <a:t>necessary and proper clause </a:t>
            </a:r>
            <a:br>
              <a:rPr lang="en-US" altLang="en-US" b="1" noProof="1"/>
            </a:br>
            <a:r>
              <a:rPr lang="en-US" altLang="en-US" noProof="1"/>
              <a:t>(or </a:t>
            </a:r>
            <a:r>
              <a:rPr lang="en-US" altLang="en-US" b="1" noProof="1"/>
              <a:t>elastic clause</a:t>
            </a:r>
            <a:r>
              <a:rPr lang="en-US" altLang="en-US" noProof="1"/>
              <a:t>).</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61924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5760720"/>
            <a:ext cx="8458200" cy="548640"/>
          </a:xfrm>
        </p:spPr>
        <p:txBody>
          <a:bodyPr>
            <a:noAutofit/>
          </a:bodyPr>
          <a:lstStyle/>
          <a:p>
            <a:r>
              <a:rPr lang="en-US" sz="2400" b="1" noProof="1"/>
              <a:t>Figure 3.2 </a:t>
            </a:r>
            <a:r>
              <a:rPr lang="en-US" sz="2400" b="1" noProof="1">
                <a:solidFill>
                  <a:schemeClr val="tx1"/>
                </a:solidFill>
              </a:rPr>
              <a:t>Enumerated Powers of National Government</a:t>
            </a:r>
            <a:endParaRPr lang="en-US" sz="2400" b="0" noProof="1"/>
          </a:p>
        </p:txBody>
      </p:sp>
      <p:pic>
        <p:nvPicPr>
          <p:cNvPr id="11" name="Picture 2" descr="18 enumerated powers of the national government are listed.">
            <a:extLst>
              <a:ext uri="{FF2B5EF4-FFF2-40B4-BE49-F238E27FC236}">
                <a16:creationId xmlns:a16="http://schemas.microsoft.com/office/drawing/2014/main" id="{4C4DA1DA-F5E4-4F77-90DC-3D11625E6495}"/>
              </a:ext>
            </a:extLst>
          </p:cNvPr>
          <p:cNvPicPr>
            <a:picLocks noGrp="1" noChangeAspect="1"/>
          </p:cNvPicPr>
          <p:nvPr>
            <p:ph sz="quarter" idx="20"/>
          </p:nvPr>
        </p:nvPicPr>
        <p:blipFill rotWithShape="1">
          <a:blip r:embed="rId2">
            <a:extLst>
              <a:ext uri="{28A0092B-C50C-407E-A947-70E740481C1C}">
                <a14:useLocalDpi xmlns:a14="http://schemas.microsoft.com/office/drawing/2010/main" val="0"/>
              </a:ext>
            </a:extLst>
          </a:blip>
          <a:srcRect l="-16519" r="-16519"/>
          <a:stretch/>
        </p:blipFill>
        <p:spPr>
          <a:xfrm>
            <a:off x="640469" y="182880"/>
            <a:ext cx="7863062" cy="5486400"/>
          </a:xfrm>
        </p:spPr>
      </p:pic>
      <p:sp>
        <p:nvSpPr>
          <p:cNvPr id="7" name="Text Placeholder 3"/>
          <p:cNvSpPr>
            <a:spLocks noGrp="1"/>
          </p:cNvSpPr>
          <p:nvPr>
            <p:ph sz="quarter" idx="11"/>
          </p:nvPr>
        </p:nvSpPr>
        <p:spPr/>
        <p:txBody>
          <a:bodyPr/>
          <a:lstStyle/>
          <a:p>
            <a:r>
              <a:rPr lang="en-US" noProof="1">
                <a:hlinkClick r:id="rId3" action="ppaction://hlinksldjump"/>
              </a:rPr>
              <a:t>Access the text alternative for slide images.</a:t>
            </a:r>
            <a:endParaRPr lang="en-US" noProof="1"/>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197654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The Supremacy Clause</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marL="1191" lvl="1" indent="0">
              <a:buNone/>
            </a:pPr>
            <a:r>
              <a:rPr lang="en-US" altLang="en-US" noProof="1"/>
              <a:t>Unless the Supreme Court finds a national law to be outside of the enumerated or implied powers, that law is constitutional and hence the </a:t>
            </a:r>
            <a:r>
              <a:rPr lang="en-US" altLang="en-US" b="1" noProof="1"/>
              <a:t>supreme law of the land</a:t>
            </a:r>
            <a:r>
              <a:rPr lang="en-US" altLang="en-US" noProof="1"/>
              <a:t>, as defined by the supremacy clause in Article VI of the Constitution.</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78865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National Treaties with Indian Nations</a:t>
            </a:r>
            <a:endParaRPr lang="en-US" b="0" noProof="1"/>
          </a:p>
        </p:txBody>
      </p:sp>
      <p:sp>
        <p:nvSpPr>
          <p:cNvPr id="9" name="Content Placeholder 2"/>
          <p:cNvSpPr>
            <a:spLocks noGrp="1"/>
          </p:cNvSpPr>
          <p:nvPr>
            <p:ph sz="quarter" idx="20"/>
          </p:nvPr>
        </p:nvSpPr>
        <p:spPr>
          <a:xfrm>
            <a:off x="342900" y="1524000"/>
            <a:ext cx="8595360" cy="5029200"/>
          </a:xfrm>
        </p:spPr>
        <p:txBody>
          <a:bodyPr rIns="0" bIns="0">
            <a:normAutofit lnSpcReduction="10000"/>
          </a:bodyPr>
          <a:lstStyle/>
          <a:p>
            <a:pPr>
              <a:lnSpc>
                <a:spcPct val="110000"/>
              </a:lnSpc>
              <a:spcBef>
                <a:spcPts val="300"/>
              </a:spcBef>
            </a:pPr>
            <a:r>
              <a:rPr lang="en-US" altLang="en-US" noProof="1"/>
              <a:t>Throughout U.S. history, the national government has signed treaties with Native American nations, which are legally considered sovereign foreign nations.</a:t>
            </a:r>
          </a:p>
          <a:p>
            <a:pPr>
              <a:lnSpc>
                <a:spcPct val="110000"/>
              </a:lnSpc>
              <a:spcBef>
                <a:spcPts val="300"/>
              </a:spcBef>
            </a:pPr>
            <a:r>
              <a:rPr lang="en-US" altLang="en-US" noProof="1"/>
              <a:t>Today, the federal government recognizes more than 573 Indian tribes.</a:t>
            </a:r>
          </a:p>
          <a:p>
            <a:pPr lvl="1">
              <a:lnSpc>
                <a:spcPct val="110000"/>
              </a:lnSpc>
              <a:spcBef>
                <a:spcPts val="300"/>
              </a:spcBef>
            </a:pPr>
            <a:r>
              <a:rPr lang="en-US" altLang="en-US" noProof="1"/>
              <a:t>Even though Indian reservations lie within state borders, national treaties and national laws—not state or local laws—apply to the reservation populations and lands.</a:t>
            </a:r>
          </a:p>
          <a:p>
            <a:pPr lvl="1">
              <a:lnSpc>
                <a:spcPct val="110000"/>
              </a:lnSpc>
              <a:spcBef>
                <a:spcPts val="300"/>
              </a:spcBef>
            </a:pPr>
            <a:r>
              <a:rPr lang="en-US" altLang="en-US" noProof="1"/>
              <a:t>Native American treaty rights to hunt, fish, and gather on reservations and on public lands superseded, national, state, and local environmental regulations.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326379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State Sovereignty</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noProof="1"/>
              <a:t>Broad set of powers are </a:t>
            </a:r>
            <a:r>
              <a:rPr lang="en-US" altLang="en-US" i="1" noProof="1"/>
              <a:t>reserved</a:t>
            </a:r>
            <a:r>
              <a:rPr lang="en-US" altLang="en-US" noProof="1"/>
              <a:t> to the states.</a:t>
            </a:r>
          </a:p>
          <a:p>
            <a:pPr lvl="1"/>
            <a:r>
              <a:rPr lang="en-US" altLang="en-US" noProof="1"/>
              <a:t>Tenth Amendment’s </a:t>
            </a:r>
            <a:r>
              <a:rPr lang="en-US" altLang="en-US" b="1" noProof="1"/>
              <a:t>reserved powers </a:t>
            </a:r>
            <a:r>
              <a:rPr lang="en-US" altLang="en-US" noProof="1"/>
              <a:t>clause acknowledges domestic matters under the state’s authority.</a:t>
            </a:r>
          </a:p>
          <a:p>
            <a:pPr lvl="1"/>
            <a:r>
              <a:rPr lang="en-US" altLang="en-US" noProof="1"/>
              <a:t>Powers to protect the health, safety, lives, and property of citizens are referred to as </a:t>
            </a:r>
            <a:r>
              <a:rPr lang="en-US" altLang="en-US" b="1" noProof="1"/>
              <a:t>police powers</a:t>
            </a:r>
            <a:r>
              <a:rPr lang="en-US" altLang="en-US" noProof="1"/>
              <a:t>.</a:t>
            </a:r>
          </a:p>
          <a:p>
            <a:pPr>
              <a:spcBef>
                <a:spcPts val="1200"/>
              </a:spcBef>
            </a:pPr>
            <a:r>
              <a:rPr lang="en-US" altLang="en-US" noProof="1"/>
              <a:t>Certain powers are </a:t>
            </a:r>
            <a:r>
              <a:rPr lang="en-US" altLang="en-US" i="1" noProof="1"/>
              <a:t>delegated</a:t>
            </a:r>
            <a:r>
              <a:rPr lang="en-US" altLang="en-US" noProof="1"/>
              <a:t> to the states.</a:t>
            </a:r>
          </a:p>
          <a:p>
            <a:pPr lvl="1"/>
            <a:r>
              <a:rPr lang="en-US" altLang="en-US" noProof="1"/>
              <a:t>State powers enumerated in the Constitution give the states a distinct voice in the composition and priorities of the national government.</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429473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5760720"/>
            <a:ext cx="8458200" cy="548640"/>
          </a:xfrm>
        </p:spPr>
        <p:txBody>
          <a:bodyPr>
            <a:noAutofit/>
          </a:bodyPr>
          <a:lstStyle/>
          <a:p>
            <a:r>
              <a:rPr lang="en-US" sz="2400" b="1" noProof="1"/>
              <a:t>Figure 3.3 </a:t>
            </a:r>
            <a:r>
              <a:rPr lang="en-US" sz="2400" b="1" noProof="1">
                <a:solidFill>
                  <a:schemeClr val="tx1"/>
                </a:solidFill>
              </a:rPr>
              <a:t>Constitutionally Delegated and Reserved Powers</a:t>
            </a:r>
            <a:endParaRPr lang="en-US" sz="2400" b="0" noProof="1"/>
          </a:p>
        </p:txBody>
      </p:sp>
      <p:pic>
        <p:nvPicPr>
          <p:cNvPr id="11" name="Picture 2" descr="Graphic identifies the enumerated powers of the state governments with lines emanating from a central circle. Please refer to long description.">
            <a:extLst>
              <a:ext uri="{FF2B5EF4-FFF2-40B4-BE49-F238E27FC236}">
                <a16:creationId xmlns:a16="http://schemas.microsoft.com/office/drawing/2014/main" id="{4C4DA1DA-F5E4-4F77-90DC-3D11625E6495}"/>
              </a:ext>
            </a:extLst>
          </p:cNvPr>
          <p:cNvPicPr>
            <a:picLocks noGrp="1" noChangeAspect="1"/>
          </p:cNvPicPr>
          <p:nvPr>
            <p:ph sz="quarter" idx="20"/>
          </p:nvPr>
        </p:nvPicPr>
        <p:blipFill>
          <a:blip r:embed="rId2">
            <a:extLst>
              <a:ext uri="{28A0092B-C50C-407E-A947-70E740481C1C}">
                <a14:useLocalDpi xmlns:a14="http://schemas.microsoft.com/office/drawing/2010/main" val="0"/>
              </a:ext>
            </a:extLst>
          </a:blip>
          <a:stretch>
            <a:fillRect/>
          </a:stretch>
        </p:blipFill>
        <p:spPr>
          <a:xfrm>
            <a:off x="1600776" y="182880"/>
            <a:ext cx="5942448" cy="5486400"/>
          </a:xfrm>
        </p:spPr>
      </p:pic>
      <p:sp>
        <p:nvSpPr>
          <p:cNvPr id="7" name="Text Placeholder 3"/>
          <p:cNvSpPr>
            <a:spLocks noGrp="1"/>
          </p:cNvSpPr>
          <p:nvPr>
            <p:ph sz="quarter" idx="11"/>
          </p:nvPr>
        </p:nvSpPr>
        <p:spPr/>
        <p:txBody>
          <a:bodyPr/>
          <a:lstStyle/>
          <a:p>
            <a:r>
              <a:rPr lang="en-US" noProof="1">
                <a:hlinkClick r:id="rId3" action="ppaction://hlinksldjump"/>
              </a:rPr>
              <a:t>Access the text alternative for slide images.</a:t>
            </a:r>
            <a:endParaRPr lang="en-US" noProof="1"/>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205804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State-to-State Obligations: Horizontal Federalism</a:t>
            </a:r>
            <a:endParaRPr lang="en-US" b="0" noProof="1"/>
          </a:p>
        </p:txBody>
      </p:sp>
      <p:sp>
        <p:nvSpPr>
          <p:cNvPr id="9" name="Content Placeholder 2"/>
          <p:cNvSpPr>
            <a:spLocks noGrp="1"/>
          </p:cNvSpPr>
          <p:nvPr>
            <p:ph sz="quarter" idx="20"/>
          </p:nvPr>
        </p:nvSpPr>
        <p:spPr>
          <a:xfrm>
            <a:off x="342900" y="1524000"/>
            <a:ext cx="7962900" cy="5029200"/>
          </a:xfrm>
        </p:spPr>
        <p:txBody>
          <a:bodyPr rIns="0">
            <a:normAutofit/>
          </a:bodyPr>
          <a:lstStyle/>
          <a:p>
            <a:r>
              <a:rPr lang="en-US" altLang="en-US" noProof="1"/>
              <a:t>In Article IV, the Constitution sets forth obligations that the states have to one another and to each other’s citizens.</a:t>
            </a:r>
          </a:p>
          <a:p>
            <a:r>
              <a:rPr lang="en-US" altLang="en-US" noProof="1"/>
              <a:t>Collectively, these state-to-state obligations and the relationships they mandate are forms of </a:t>
            </a:r>
            <a:r>
              <a:rPr lang="en-US" altLang="en-US" b="1" noProof="1"/>
              <a:t>horizontal federalism</a:t>
            </a:r>
            <a:r>
              <a:rPr lang="en-US" altLang="en-US" noProof="1"/>
              <a:t>:</a:t>
            </a:r>
          </a:p>
          <a:p>
            <a:pPr lvl="1"/>
            <a:r>
              <a:rPr lang="en-US" altLang="en-US" b="1" noProof="1"/>
              <a:t>Interstate compacts</a:t>
            </a:r>
            <a:r>
              <a:rPr lang="en-US" altLang="en-US" noProof="1"/>
              <a:t>.</a:t>
            </a:r>
          </a:p>
          <a:p>
            <a:pPr lvl="1"/>
            <a:r>
              <a:rPr lang="en-US" altLang="en-US" b="1" noProof="1"/>
              <a:t>Extradition</a:t>
            </a:r>
            <a:r>
              <a:rPr lang="en-US" altLang="en-US" noProof="1"/>
              <a:t>.</a:t>
            </a:r>
          </a:p>
          <a:p>
            <a:pPr lvl="1"/>
            <a:r>
              <a:rPr lang="en-US" altLang="en-US" b="1" noProof="1"/>
              <a:t>Privileges and immunities</a:t>
            </a:r>
            <a:r>
              <a:rPr lang="en-US" altLang="en-US" noProof="1"/>
              <a:t>.</a:t>
            </a:r>
          </a:p>
          <a:p>
            <a:pPr lvl="1"/>
            <a:r>
              <a:rPr lang="en-US" altLang="en-US" b="1" noProof="1"/>
              <a:t>Full faith and credit clause</a:t>
            </a:r>
            <a:r>
              <a:rPr lang="en-US" altLang="en-US" noProof="1"/>
              <a:t>.</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63099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Supreme Court Interpretation of the Constitution</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spcBef>
                <a:spcPts val="600"/>
              </a:spcBef>
            </a:pPr>
            <a:r>
              <a:rPr lang="en-US" altLang="en-US" noProof="1"/>
              <a:t>Constitution’s vague language continues to spark dispute over the national government’s powers versus what are the constitutional powers of the states.</a:t>
            </a:r>
          </a:p>
          <a:p>
            <a:pPr>
              <a:spcBef>
                <a:spcPts val="600"/>
              </a:spcBef>
            </a:pPr>
            <a:r>
              <a:rPr lang="en-US" altLang="en-US" i="1" noProof="1"/>
              <a:t>McCulloch v. Maryland </a:t>
            </a:r>
            <a:r>
              <a:rPr lang="en-US" altLang="en-US" noProof="1"/>
              <a:t>(1819) exemplifies a Supreme Court ruling that established the use of the implied powers to expand the national government’s enumerated authority.</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39675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The Power to Regulate Commerce</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noProof="1"/>
              <a:t>In </a:t>
            </a:r>
            <a:r>
              <a:rPr lang="en-US" altLang="en-US" i="1" noProof="1"/>
              <a:t>McCulloch</a:t>
            </a:r>
            <a:r>
              <a:rPr lang="en-US" altLang="en-US" noProof="1"/>
              <a:t>, Congress’s establishment of a national bank was contested; and the Supreme Court decided in the government’s favor.</a:t>
            </a:r>
          </a:p>
          <a:p>
            <a:pPr lvl="1"/>
            <a:r>
              <a:rPr lang="en-US" altLang="en-US" noProof="1"/>
              <a:t>Necessary and proper clause allows Congress to broadly interpret the enumerated powers of the national government.</a:t>
            </a:r>
          </a:p>
          <a:p>
            <a:pPr>
              <a:spcBef>
                <a:spcPts val="600"/>
              </a:spcBef>
            </a:pPr>
            <a:r>
              <a:rPr lang="en-US" altLang="en-US" noProof="1"/>
              <a:t>In </a:t>
            </a:r>
            <a:r>
              <a:rPr lang="en-US" altLang="en-US" i="1" noProof="1"/>
              <a:t>Gibbons v. Ogden </a:t>
            </a:r>
            <a:r>
              <a:rPr lang="en-US" altLang="en-US" noProof="1"/>
              <a:t>(1824), the Supreme Court established a broad definition of commerce: “all commercial intercourse—meaning all business dealings.”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248815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b="0" noProof="1"/>
              <a:t>An Overview of the U.S. Federal System</a:t>
            </a:r>
            <a:endParaRPr lang="en-US" b="0" noProof="1"/>
          </a:p>
        </p:txBody>
      </p:sp>
      <p:sp>
        <p:nvSpPr>
          <p:cNvPr id="9" name="Content Placeholder 2"/>
          <p:cNvSpPr>
            <a:spLocks noGrp="1"/>
          </p:cNvSpPr>
          <p:nvPr>
            <p:ph sz="quarter" idx="20"/>
          </p:nvPr>
        </p:nvSpPr>
        <p:spPr/>
        <p:txBody>
          <a:bodyPr/>
          <a:lstStyle/>
          <a:p>
            <a:pPr>
              <a:spcAft>
                <a:spcPts val="1200"/>
              </a:spcAft>
            </a:pPr>
            <a:r>
              <a:rPr lang="en-US" altLang="en-US" b="1" noProof="1"/>
              <a:t>Federal system </a:t>
            </a:r>
            <a:r>
              <a:rPr lang="en-US" altLang="en-US" noProof="1"/>
              <a:t>has two constitutionally recognized levels of government, each with sovereignty over different policy matters and geographic areas.</a:t>
            </a:r>
          </a:p>
          <a:p>
            <a:pPr lvl="1">
              <a:spcAft>
                <a:spcPts val="1200"/>
              </a:spcAft>
            </a:pPr>
            <a:r>
              <a:rPr lang="en-US" altLang="en-US" i="1" noProof="1"/>
              <a:t>Sovereignty</a:t>
            </a:r>
            <a:r>
              <a:rPr lang="en-US" altLang="en-US" noProof="1"/>
              <a:t> meaning ultimate governing authority, </a:t>
            </a:r>
            <a:br>
              <a:rPr lang="en-US" altLang="en-US" noProof="1"/>
            </a:br>
            <a:r>
              <a:rPr lang="en-US" altLang="en-US" noProof="1"/>
              <a:t>with no legal superior; </a:t>
            </a:r>
            <a:r>
              <a:rPr lang="en-US" altLang="en-US" i="1" noProof="1"/>
              <a:t>dual sovereignty </a:t>
            </a:r>
            <a:r>
              <a:rPr lang="en-US" altLang="en-US" noProof="1"/>
              <a:t>therefore refers to an arrangement of two levels of government.</a:t>
            </a:r>
          </a:p>
          <a:p>
            <a:pPr>
              <a:spcAft>
                <a:spcPts val="1200"/>
              </a:spcAft>
            </a:pPr>
            <a:r>
              <a:rPr lang="en-US" altLang="en-US" noProof="1"/>
              <a:t>American colonists’ experience with a unitary system, and subsequently the early U.S. citizens’ life under a confederal system (1781 to 1788), led to the creation of the innovative federal system.</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The Power to Provide for the General Welfare</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spcBef>
                <a:spcPts val="600"/>
              </a:spcBef>
            </a:pPr>
            <a:r>
              <a:rPr lang="en-US" altLang="en-US" noProof="1"/>
              <a:t>In 1937, the Supreme Court had to decide if Social Security was a matter of general welfare for which Congress is delegated the authority to raise and spend money; or if Social Security was a matter for the state governments to address.</a:t>
            </a:r>
          </a:p>
          <a:p>
            <a:pPr>
              <a:spcBef>
                <a:spcPts val="600"/>
              </a:spcBef>
            </a:pPr>
            <a:r>
              <a:rPr lang="en-US" altLang="en-US" noProof="1"/>
              <a:t>Court found the national policy to be constitutional—</a:t>
            </a:r>
            <a:br>
              <a:rPr lang="en-US" altLang="en-US" noProof="1"/>
            </a:br>
            <a:r>
              <a:rPr lang="en-US" altLang="en-US" noProof="1"/>
              <a:t>a reasonable congressional interpretation, the justices wrote, of the enumerated and implied powers of the national government.</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263609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Judicial Federalism</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b="1" noProof="1"/>
              <a:t>Judicial federalism</a:t>
            </a:r>
            <a:r>
              <a:rPr lang="en-US" altLang="en-US" noProof="1"/>
              <a:t>: state courts’ use of their state constitutions to determine citizens’ rights, particularly when state constitutions guarantee greater protections than does the U.S. Constitution.</a:t>
            </a:r>
          </a:p>
          <a:p>
            <a:pPr lvl="1"/>
            <a:r>
              <a:rPr lang="en-US" altLang="en-US" noProof="1"/>
              <a:t>Practice began in the 1970s.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5075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646" y="198000"/>
            <a:ext cx="8460000" cy="1021200"/>
          </a:xfrm>
        </p:spPr>
        <p:txBody>
          <a:bodyPr>
            <a:noAutofit/>
          </a:bodyPr>
          <a:lstStyle/>
          <a:p>
            <a:r>
              <a:rPr lang="en-US" sz="2400" b="1" noProof="1"/>
              <a:t>Table 3.2</a:t>
            </a:r>
            <a:r>
              <a:rPr lang="en-US" sz="2400" b="1" noProof="1">
                <a:solidFill>
                  <a:schemeClr val="tx1"/>
                </a:solidFill>
              </a:rPr>
              <a:t> National Government Obligations to the States</a:t>
            </a:r>
            <a:endParaRPr lang="en-US" sz="2400" b="0" noProof="1">
              <a:solidFill>
                <a:schemeClr val="tx1"/>
              </a:solidFill>
            </a:endParaRPr>
          </a:p>
        </p:txBody>
      </p:sp>
      <p:sp>
        <p:nvSpPr>
          <p:cNvPr id="2" name="Table Summary" hidden="1"/>
          <p:cNvSpPr>
            <a:spLocks noGrp="1"/>
          </p:cNvSpPr>
          <p:nvPr>
            <p:ph idx="13"/>
          </p:nvPr>
        </p:nvSpPr>
        <p:spPr>
          <a:xfrm>
            <a:off x="2971800" y="2438400"/>
            <a:ext cx="3429000" cy="2667000"/>
          </a:xfrm>
          <a:noFill/>
        </p:spPr>
        <p:txBody>
          <a:bodyPr>
            <a:normAutofit/>
          </a:bodyPr>
          <a:lstStyle/>
          <a:p>
            <a:r>
              <a:rPr lang="en-US" sz="2000" noProof="1"/>
              <a:t>Table summarizes six national government obligations to the states.</a:t>
            </a:r>
            <a:endParaRPr lang="en-US" sz="1600" noProof="1">
              <a:solidFill>
                <a:schemeClr val="tx1"/>
              </a:solidFill>
            </a:endParaRPr>
          </a:p>
        </p:txBody>
      </p:sp>
      <p:graphicFrame>
        <p:nvGraphicFramePr>
          <p:cNvPr id="11" name="Table 12">
            <a:extLst>
              <a:ext uri="{FF2B5EF4-FFF2-40B4-BE49-F238E27FC236}">
                <a16:creationId xmlns:a16="http://schemas.microsoft.com/office/drawing/2014/main" id="{B3081065-A2F4-45C8-A67D-36F2CC9F4FA7}"/>
              </a:ext>
            </a:extLst>
          </p:cNvPr>
          <p:cNvGraphicFramePr>
            <a:graphicFrameLocks/>
          </p:cNvGraphicFramePr>
          <p:nvPr>
            <p:extLst>
              <p:ext uri="{D42A27DB-BD31-4B8C-83A1-F6EECF244321}">
                <p14:modId xmlns:p14="http://schemas.microsoft.com/office/powerpoint/2010/main" val="689520103"/>
              </p:ext>
            </p:extLst>
          </p:nvPr>
        </p:nvGraphicFramePr>
        <p:xfrm>
          <a:off x="1581912" y="1293876"/>
          <a:ext cx="5980176" cy="4956048"/>
        </p:xfrm>
        <a:graphic>
          <a:graphicData uri="http://schemas.openxmlformats.org/drawingml/2006/table">
            <a:tbl>
              <a:tblPr firstRow="1" bandRow="1">
                <a:tableStyleId>{2D5ABB26-0587-4C30-8999-92F81FD0307C}</a:tableStyleId>
              </a:tblPr>
              <a:tblGrid>
                <a:gridCol w="5980176">
                  <a:extLst>
                    <a:ext uri="{9D8B030D-6E8A-4147-A177-3AD203B41FA5}">
                      <a16:colId xmlns:a16="http://schemas.microsoft.com/office/drawing/2014/main" val="1987311866"/>
                    </a:ext>
                  </a:extLst>
                </a:gridCol>
              </a:tblGrid>
              <a:tr h="520146">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i="0" u="none" strike="noStrike" kern="1200" noProof="0" dirty="0">
                          <a:solidFill>
                            <a:srgbClr val="000000"/>
                          </a:solidFill>
                          <a:effectLst/>
                          <a:latin typeface="Calibri" panose="020F0502020204030204" pitchFamily="34" charset="0"/>
                        </a:rPr>
                        <a:t>THE NATIONAL GOVERNMENT:</a:t>
                      </a:r>
                      <a:endParaRPr lang="en-US" sz="2000" dirty="0">
                        <a:latin typeface="Calibri (Body)"/>
                      </a:endParaRPr>
                    </a:p>
                  </a:txBody>
                  <a:tcPr marL="274320" marR="274320">
                    <a:solidFill>
                      <a:srgbClr val="FFE9B6"/>
                    </a:solidFill>
                  </a:tcPr>
                </a:tc>
                <a:extLst>
                  <a:ext uri="{0D108BD9-81ED-4DB2-BD59-A6C34878D82A}">
                    <a16:rowId xmlns:a16="http://schemas.microsoft.com/office/drawing/2014/main" val="1796260527"/>
                  </a:ext>
                </a:extLst>
              </a:tr>
              <a:tr h="781094">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u="none" strike="noStrike" kern="1200" noProof="0" dirty="0">
                          <a:solidFill>
                            <a:srgbClr val="000000"/>
                          </a:solidFill>
                          <a:effectLst/>
                          <a:latin typeface="Calibri" panose="020F0502020204030204" pitchFamily="34" charset="0"/>
                        </a:rPr>
                        <a:t>Must treat states equally in matters of the regulation of commerce and the imposition of taxes.</a:t>
                      </a:r>
                      <a:endParaRPr lang="en-US" sz="2000" dirty="0">
                        <a:latin typeface="Calibri (Body)"/>
                      </a:endParaRPr>
                    </a:p>
                  </a:txBody>
                  <a:tcPr marL="274320" marR="274320">
                    <a:solidFill>
                      <a:srgbClr val="FFE9B6"/>
                    </a:solidFill>
                  </a:tcPr>
                </a:tc>
                <a:extLst>
                  <a:ext uri="{0D108BD9-81ED-4DB2-BD59-A6C34878D82A}">
                    <a16:rowId xmlns:a16="http://schemas.microsoft.com/office/drawing/2014/main" val="3285293200"/>
                  </a:ext>
                </a:extLst>
              </a:tr>
              <a:tr h="44148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u="none" strike="noStrike" kern="1200" noProof="0" dirty="0">
                          <a:solidFill>
                            <a:srgbClr val="000000"/>
                          </a:solidFill>
                          <a:effectLst/>
                          <a:latin typeface="Calibri" panose="020F0502020204030204" pitchFamily="34" charset="0"/>
                        </a:rPr>
                        <a:t>Must guarantee a republican form of government.</a:t>
                      </a:r>
                      <a:endParaRPr lang="en-US" sz="2000" dirty="0">
                        <a:latin typeface="Calibri (Body)"/>
                      </a:endParaRPr>
                    </a:p>
                  </a:txBody>
                  <a:tcPr marL="274320" marR="274320">
                    <a:solidFill>
                      <a:srgbClr val="FFE9B6"/>
                    </a:solidFill>
                  </a:tcPr>
                </a:tc>
                <a:extLst>
                  <a:ext uri="{0D108BD9-81ED-4DB2-BD59-A6C34878D82A}">
                    <a16:rowId xmlns:a16="http://schemas.microsoft.com/office/drawing/2014/main" val="275403116"/>
                  </a:ext>
                </a:extLst>
              </a:tr>
              <a:tr h="44148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u="none" strike="noStrike" kern="1200" noProof="0" dirty="0">
                          <a:solidFill>
                            <a:srgbClr val="000000"/>
                          </a:solidFill>
                          <a:effectLst/>
                          <a:latin typeface="Calibri" panose="020F0502020204030204" pitchFamily="34" charset="0"/>
                        </a:rPr>
                        <a:t>Must protect states from foreign invasion.</a:t>
                      </a:r>
                      <a:endParaRPr lang="en-US" sz="2000" dirty="0">
                        <a:latin typeface="Calibri (Body)"/>
                      </a:endParaRPr>
                    </a:p>
                  </a:txBody>
                  <a:tcPr marL="274320" marR="274320">
                    <a:solidFill>
                      <a:srgbClr val="FFE9B6"/>
                    </a:solidFill>
                  </a:tcPr>
                </a:tc>
                <a:extLst>
                  <a:ext uri="{0D108BD9-81ED-4DB2-BD59-A6C34878D82A}">
                    <a16:rowId xmlns:a16="http://schemas.microsoft.com/office/drawing/2014/main" val="471683317"/>
                  </a:ext>
                </a:extLst>
              </a:tr>
              <a:tr h="781094">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u="none" strike="noStrike" kern="1200" noProof="0" dirty="0">
                          <a:solidFill>
                            <a:srgbClr val="000000"/>
                          </a:solidFill>
                          <a:effectLst/>
                          <a:latin typeface="Calibri" panose="020F0502020204030204" pitchFamily="34" charset="0"/>
                        </a:rPr>
                        <a:t>Must, at their request, protect states against domestic violence.</a:t>
                      </a:r>
                      <a:endParaRPr lang="en-US" sz="2000" dirty="0">
                        <a:latin typeface="Calibri (Body)"/>
                      </a:endParaRPr>
                    </a:p>
                  </a:txBody>
                  <a:tcPr marL="274320" marR="274320">
                    <a:solidFill>
                      <a:srgbClr val="FFE9B6"/>
                    </a:solidFill>
                  </a:tcPr>
                </a:tc>
                <a:extLst>
                  <a:ext uri="{0D108BD9-81ED-4DB2-BD59-A6C34878D82A}">
                    <a16:rowId xmlns:a16="http://schemas.microsoft.com/office/drawing/2014/main" val="3607286458"/>
                  </a:ext>
                </a:extLst>
              </a:tr>
              <a:tr h="11207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u="none" strike="noStrike" kern="1200" noProof="0" dirty="0">
                          <a:solidFill>
                            <a:srgbClr val="000000"/>
                          </a:solidFill>
                          <a:effectLst/>
                          <a:latin typeface="Calibri" panose="020F0502020204030204" pitchFamily="34" charset="0"/>
                        </a:rPr>
                        <a:t>Cannot approve the creation of a new state from the property of an existing state without the consent of the states concerned.</a:t>
                      </a:r>
                      <a:endParaRPr lang="en-US" sz="2000" dirty="0">
                        <a:latin typeface="Calibri (Body)"/>
                      </a:endParaRPr>
                    </a:p>
                  </a:txBody>
                  <a:tcPr marL="274320" marR="274320">
                    <a:solidFill>
                      <a:srgbClr val="FFE9B6"/>
                    </a:solidFill>
                  </a:tcPr>
                </a:tc>
                <a:extLst>
                  <a:ext uri="{0D108BD9-81ED-4DB2-BD59-A6C34878D82A}">
                    <a16:rowId xmlns:a16="http://schemas.microsoft.com/office/drawing/2014/main" val="3226768081"/>
                  </a:ext>
                </a:extLst>
              </a:tr>
              <a:tr h="87003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u="none" strike="noStrike" kern="1200" noProof="0" dirty="0">
                          <a:solidFill>
                            <a:srgbClr val="000000"/>
                          </a:solidFill>
                          <a:effectLst/>
                          <a:latin typeface="Calibri" panose="020F0502020204030204" pitchFamily="34" charset="0"/>
                        </a:rPr>
                        <a:t>Cannot change state boundaries without the consent of the states concerned.</a:t>
                      </a:r>
                      <a:endParaRPr lang="en-US" sz="2000" dirty="0">
                        <a:latin typeface="Calibri (Body)"/>
                      </a:endParaRPr>
                    </a:p>
                  </a:txBody>
                  <a:tcPr marL="274320" marR="274320">
                    <a:solidFill>
                      <a:srgbClr val="FFE9B6"/>
                    </a:solidFill>
                  </a:tcPr>
                </a:tc>
                <a:extLst>
                  <a:ext uri="{0D108BD9-81ED-4DB2-BD59-A6C34878D82A}">
                    <a16:rowId xmlns:a16="http://schemas.microsoft.com/office/drawing/2014/main" val="2160154359"/>
                  </a:ext>
                </a:extLst>
              </a:tr>
            </a:tbl>
          </a:graphicData>
        </a:graphic>
      </p:graphicFrame>
      <p:sp>
        <p:nvSpPr>
          <p:cNvPr id="4" name="Text Placeholder 4" hidden="1"/>
          <p:cNvSpPr>
            <a:spLocks noGrp="1"/>
          </p:cNvSpPr>
          <p:nvPr>
            <p:ph sz="quarter" idx="20"/>
          </p:nvPr>
        </p:nvSpPr>
        <p:spPr/>
        <p:txBody>
          <a:bodyPr/>
          <a:lstStyle/>
          <a:p>
            <a:endParaRPr lang="en-US"/>
          </a:p>
        </p:txBody>
      </p:sp>
      <p:sp>
        <p:nvSpPr>
          <p:cNvPr id="3" name="Text Placeholder 5" hidden="1"/>
          <p:cNvSpPr>
            <a:spLocks noGrp="1"/>
          </p:cNvSpPr>
          <p:nvPr>
            <p:ph type="body" sz="quarter" idx="19"/>
          </p:nvPr>
        </p:nvSpPr>
        <p:spPr/>
        <p:txBody>
          <a:bodyPr/>
          <a:lstStyle/>
          <a:p>
            <a:endParaRPr lang="en-US"/>
          </a:p>
        </p:txBody>
      </p:sp>
      <p:sp>
        <p:nvSpPr>
          <p:cNvPr id="10" name="Slide Number Placeholder 6"/>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2653588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Evolution of Intergovernmental Relations in the U.S. Federal System</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spcBef>
                <a:spcPts val="600"/>
              </a:spcBef>
            </a:pPr>
            <a:r>
              <a:rPr lang="en-US" altLang="en-US" noProof="1"/>
              <a:t>Federal system established by the Constitution has evolved from a simple system of </a:t>
            </a:r>
            <a:r>
              <a:rPr lang="en-US" altLang="en-US" i="1" noProof="1"/>
              <a:t>dual federalism </a:t>
            </a:r>
            <a:r>
              <a:rPr lang="en-US" altLang="en-US" noProof="1"/>
              <a:t>to a complex system of </a:t>
            </a:r>
            <a:r>
              <a:rPr lang="en-US" altLang="en-US" b="1" noProof="1"/>
              <a:t>intergovernmental relations (IGR) </a:t>
            </a:r>
            <a:r>
              <a:rPr lang="en-US" altLang="en-US" noProof="1"/>
              <a:t>characterized by </a:t>
            </a:r>
            <a:r>
              <a:rPr lang="en-US" altLang="en-US" i="1" noProof="1"/>
              <a:t>conflicted federalism.</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187218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sz="2400" b="1" noProof="1"/>
              <a:t>Table 3.3</a:t>
            </a:r>
            <a:r>
              <a:rPr lang="en-US" sz="2400" b="1" noProof="1">
                <a:solidFill>
                  <a:schemeClr val="tx1"/>
                </a:solidFill>
              </a:rPr>
              <a:t> Elements of Government Action</a:t>
            </a:r>
            <a:endParaRPr lang="en-US" sz="2400" b="0" noProof="1">
              <a:solidFill>
                <a:schemeClr val="tx1"/>
              </a:solidFill>
            </a:endParaRPr>
          </a:p>
        </p:txBody>
      </p:sp>
      <p:sp>
        <p:nvSpPr>
          <p:cNvPr id="3" name="Table Summary" hidden="1"/>
          <p:cNvSpPr>
            <a:spLocks noGrp="1"/>
          </p:cNvSpPr>
          <p:nvPr>
            <p:ph idx="13"/>
          </p:nvPr>
        </p:nvSpPr>
        <p:spPr>
          <a:xfrm>
            <a:off x="2133600" y="1820530"/>
            <a:ext cx="4800600" cy="1760870"/>
          </a:xfrm>
        </p:spPr>
        <p:txBody>
          <a:bodyPr>
            <a:normAutofit/>
          </a:bodyPr>
          <a:lstStyle/>
          <a:p>
            <a:r>
              <a:rPr lang="en-US" sz="2000" noProof="1"/>
              <a:t>Table divided into two columns summarizes elements of government action. The column headers are marked as: Element and definition.</a:t>
            </a:r>
          </a:p>
        </p:txBody>
      </p:sp>
      <p:graphicFrame>
        <p:nvGraphicFramePr>
          <p:cNvPr id="8" name="Table 12">
            <a:extLst>
              <a:ext uri="{FF2B5EF4-FFF2-40B4-BE49-F238E27FC236}">
                <a16:creationId xmlns:a16="http://schemas.microsoft.com/office/drawing/2014/main" id="{3AEF4A97-505B-4AF5-BFC5-70A51E6EAA02}"/>
              </a:ext>
            </a:extLst>
          </p:cNvPr>
          <p:cNvGraphicFramePr>
            <a:graphicFrameLocks/>
          </p:cNvGraphicFramePr>
          <p:nvPr>
            <p:extLst>
              <p:ext uri="{D42A27DB-BD31-4B8C-83A1-F6EECF244321}">
                <p14:modId xmlns:p14="http://schemas.microsoft.com/office/powerpoint/2010/main" val="1127577147"/>
              </p:ext>
            </p:extLst>
          </p:nvPr>
        </p:nvGraphicFramePr>
        <p:xfrm>
          <a:off x="1828800" y="1422901"/>
          <a:ext cx="5486400" cy="2230949"/>
        </p:xfrm>
        <a:graphic>
          <a:graphicData uri="http://schemas.openxmlformats.org/drawingml/2006/table">
            <a:tbl>
              <a:tblPr firstRow="1" bandRow="1">
                <a:tableStyleId>{2D5ABB26-0587-4C30-8999-92F81FD0307C}</a:tableStyleId>
              </a:tblPr>
              <a:tblGrid>
                <a:gridCol w="2026672">
                  <a:extLst>
                    <a:ext uri="{9D8B030D-6E8A-4147-A177-3AD203B41FA5}">
                      <a16:colId xmlns:a16="http://schemas.microsoft.com/office/drawing/2014/main" val="1987311866"/>
                    </a:ext>
                  </a:extLst>
                </a:gridCol>
                <a:gridCol w="3459728">
                  <a:extLst>
                    <a:ext uri="{9D8B030D-6E8A-4147-A177-3AD203B41FA5}">
                      <a16:colId xmlns:a16="http://schemas.microsoft.com/office/drawing/2014/main" val="3766517604"/>
                    </a:ext>
                  </a:extLst>
                </a:gridCol>
              </a:tblGrid>
              <a:tr h="401227">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a:latin typeface="+mj-lt"/>
                        </a:rPr>
                        <a:t>ELEMENT</a:t>
                      </a:r>
                    </a:p>
                  </a:txBody>
                  <a:tcPr marL="0" mar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a:latin typeface="+mj-lt"/>
                        </a:rPr>
                        <a:t>DEFINITION</a:t>
                      </a:r>
                    </a:p>
                  </a:txBody>
                  <a:tcPr marL="0" mar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96260527"/>
                  </a:ext>
                </a:extLst>
              </a:tr>
              <a:tr h="62262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latin typeface="+mj-lt"/>
                        </a:rPr>
                        <a:t>Policy statement</a:t>
                      </a:r>
                    </a:p>
                  </a:txBody>
                  <a:tcPr marR="2743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latin typeface="+mj-lt"/>
                        </a:rPr>
                        <a:t>Plan of government action to address a public problem</a:t>
                      </a:r>
                    </a:p>
                  </a:txBody>
                  <a:tcPr marR="2743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83044692"/>
                  </a:ext>
                </a:extLst>
              </a:tr>
              <a:tr h="60004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latin typeface="+mj-lt"/>
                        </a:rPr>
                        <a:t>Policy financing</a:t>
                      </a:r>
                    </a:p>
                  </a:txBody>
                  <a:tcPr marR="2743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latin typeface="+mj-lt"/>
                        </a:rPr>
                        <a:t>Identification of government(s) that will pay the costs of policy implementation</a:t>
                      </a:r>
                    </a:p>
                  </a:txBody>
                  <a:tcPr marR="2743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53954416"/>
                  </a:ext>
                </a:extLst>
              </a:tr>
              <a:tr h="607054">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latin typeface="+mj-lt"/>
                        </a:rPr>
                        <a:t>Policy implementation</a:t>
                      </a:r>
                    </a:p>
                  </a:txBody>
                  <a:tcPr marR="2743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latin typeface="+mj-lt"/>
                        </a:rPr>
                        <a:t>Employment of staff who will put the policy into action</a:t>
                      </a:r>
                    </a:p>
                  </a:txBody>
                  <a:tcPr marR="2743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4975460"/>
                  </a:ext>
                </a:extLst>
              </a:tr>
            </a:tbl>
          </a:graphicData>
        </a:graphic>
      </p:graphicFrame>
      <p:sp>
        <p:nvSpPr>
          <p:cNvPr id="4" name="Text Placeholder 5"/>
          <p:cNvSpPr>
            <a:spLocks noGrp="1"/>
          </p:cNvSpPr>
          <p:nvPr>
            <p:ph type="body" sz="quarter" idx="19"/>
          </p:nvPr>
        </p:nvSpPr>
        <p:spPr>
          <a:xfrm>
            <a:off x="1051560" y="6673501"/>
            <a:ext cx="7589520" cy="184469"/>
          </a:xfrm>
        </p:spPr>
        <p:txBody>
          <a:bodyPr lIns="0" tIns="0" rIns="0" bIns="0"/>
          <a:lstStyle/>
          <a:p>
            <a:pPr>
              <a:spcAft>
                <a:spcPts val="0"/>
              </a:spcAft>
            </a:pPr>
            <a:r>
              <a:rPr lang="en-US" sz="700" b="1" noProof="1"/>
              <a:t>SOURCE: </a:t>
            </a:r>
            <a:r>
              <a:rPr lang="en-US" sz="700" noProof="1"/>
              <a:t>Robert Jay Dilger, </a:t>
            </a:r>
            <a:r>
              <a:rPr lang="en-US" sz="700" i="1" noProof="1"/>
              <a:t>Federal Grants to State and Local Governments: A Historical Perspective on Contemporary Issues </a:t>
            </a:r>
            <a:r>
              <a:rPr lang="en-US" sz="700" noProof="1"/>
              <a:t>(Washington, D.C.: Congressional Research Service, 2017), 6.</a:t>
            </a:r>
          </a:p>
        </p:txBody>
      </p:sp>
      <p:sp>
        <p:nvSpPr>
          <p:cNvPr id="10" name="Slide Number Placeholder 6"/>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73893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Dual Federalism</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b="1" noProof="1"/>
              <a:t>Dual federalism </a:t>
            </a:r>
            <a:r>
              <a:rPr lang="en-US" altLang="en-US" noProof="1"/>
              <a:t>refers to a relationship between the national and state governments whereby the two levels of government functioned independently of each other to address their distinct constitutional responsibilities.</a:t>
            </a:r>
          </a:p>
          <a:p>
            <a:pPr lvl="1"/>
            <a:r>
              <a:rPr lang="en-US" altLang="en-US" noProof="1"/>
              <a:t>Dominant between 1789 and 1932.</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25</a:t>
            </a:fld>
            <a:endParaRPr lang="en-US" dirty="0"/>
          </a:p>
        </p:txBody>
      </p:sp>
    </p:spTree>
    <p:extLst>
      <p:ext uri="{BB962C8B-B14F-4D97-AF65-F5344CB8AC3E}">
        <p14:creationId xmlns:p14="http://schemas.microsoft.com/office/powerpoint/2010/main" val="136870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Cooperative Federalism</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b="1" noProof="1"/>
              <a:t>Cooperative federalism </a:t>
            </a:r>
            <a:r>
              <a:rPr lang="en-US" altLang="en-US" noProof="1"/>
              <a:t>is a relationship between the national and state governments whereby the two levels of government work together to address domestic matters reserved to the states, driven by the policy priorities of the states.</a:t>
            </a:r>
          </a:p>
          <a:p>
            <a:pPr lvl="1"/>
            <a:r>
              <a:rPr lang="en-US" altLang="en-US" noProof="1"/>
              <a:t>Era began during the Depression.</a:t>
            </a:r>
          </a:p>
          <a:p>
            <a:pPr lvl="1"/>
            <a:r>
              <a:rPr lang="en-US" altLang="en-US" b="1" noProof="1"/>
              <a:t>Grants-in-aid</a:t>
            </a:r>
            <a:r>
              <a:rPr lang="en-US" altLang="en-US" noProof="1"/>
              <a:t>—transfers of money from one level of government to another that need not be paid back (also known as intergovernmental transfers)—became a main mechanism of President Roosevelt’s New Deal programs.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5078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Centralized Federalism</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spcBef>
                <a:spcPts val="600"/>
              </a:spcBef>
            </a:pPr>
            <a:r>
              <a:rPr lang="en-US" altLang="en-US" noProof="1"/>
              <a:t>By the time of Lyndon Johnson’s presidency (1963 to 1969), a new kind of federalism was developing.</a:t>
            </a:r>
          </a:p>
          <a:p>
            <a:pPr>
              <a:spcBef>
                <a:spcPts val="600"/>
              </a:spcBef>
            </a:pPr>
            <a:r>
              <a:rPr lang="en-US" altLang="en-US" noProof="1"/>
              <a:t>In </a:t>
            </a:r>
            <a:r>
              <a:rPr lang="en-US" altLang="en-US" b="1" noProof="1"/>
              <a:t>centralized federalism</a:t>
            </a:r>
            <a:r>
              <a:rPr lang="en-US" altLang="en-US" noProof="1"/>
              <a:t>, directives in national legislation force state and local governments to implement a particular national policy.</a:t>
            </a:r>
          </a:p>
          <a:p>
            <a:pPr>
              <a:spcBef>
                <a:spcPts val="600"/>
              </a:spcBef>
            </a:pPr>
            <a:r>
              <a:rPr lang="en-US" altLang="en-US" noProof="1"/>
              <a:t>Presidents since Richard Nixon (1969 to 1974) have fought against this centralizing tendency.</a:t>
            </a:r>
          </a:p>
          <a:p>
            <a:pPr>
              <a:spcBef>
                <a:spcPts val="600"/>
              </a:spcBef>
            </a:pPr>
            <a:r>
              <a:rPr lang="en-US" altLang="en-US" b="1" noProof="1"/>
              <a:t>Devolution</a:t>
            </a:r>
            <a:r>
              <a:rPr lang="en-US" altLang="en-US" noProof="1"/>
              <a:t> refers to the return of policy responsibilities to state and local governments.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2543811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Partisan Federalism</a:t>
            </a:r>
            <a:endParaRPr lang="en-US" b="0" noProof="1"/>
          </a:p>
        </p:txBody>
      </p:sp>
      <p:sp>
        <p:nvSpPr>
          <p:cNvPr id="9" name="Content Placeholder 2"/>
          <p:cNvSpPr>
            <a:spLocks noGrp="1"/>
          </p:cNvSpPr>
          <p:nvPr>
            <p:ph sz="quarter" idx="20"/>
          </p:nvPr>
        </p:nvSpPr>
        <p:spPr>
          <a:xfrm>
            <a:off x="342900" y="1524000"/>
            <a:ext cx="8458200" cy="5029200"/>
          </a:xfrm>
        </p:spPr>
        <p:txBody>
          <a:bodyPr rIns="0" bIns="0">
            <a:normAutofit/>
          </a:bodyPr>
          <a:lstStyle/>
          <a:p>
            <a:r>
              <a:rPr lang="en-US" altLang="en-US" noProof="1"/>
              <a:t>Federalism scholars identify increased political polarization and gridlock in Congress that today fuel intergovernmental tensions.</a:t>
            </a:r>
          </a:p>
          <a:p>
            <a:pPr lvl="1"/>
            <a:r>
              <a:rPr lang="en-US" altLang="en-US" noProof="1"/>
              <a:t>Democrats controlling government in some states and Republicans in others.</a:t>
            </a:r>
          </a:p>
          <a:p>
            <a:pPr lvl="1"/>
            <a:r>
              <a:rPr lang="en-US" altLang="en-US" noProof="1"/>
              <a:t>One state government dominated by one party and Congress or the presidency controlled by the opposing one.</a:t>
            </a:r>
          </a:p>
          <a:p>
            <a:r>
              <a:rPr lang="en-US" altLang="en-US" b="1" noProof="1"/>
              <a:t>Partisan federalism</a:t>
            </a:r>
            <a:r>
              <a:rPr lang="en-US" altLang="en-US" noProof="1"/>
              <a:t>: a preference for state or national government action that depends on policy substance and partisan makeup of government at the other levels.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28</a:t>
            </a:fld>
            <a:endParaRPr lang="en-US" dirty="0"/>
          </a:p>
        </p:txBody>
      </p:sp>
    </p:spTree>
    <p:extLst>
      <p:ext uri="{BB962C8B-B14F-4D97-AF65-F5344CB8AC3E}">
        <p14:creationId xmlns:p14="http://schemas.microsoft.com/office/powerpoint/2010/main" val="3428474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Intergovernmental Tensions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lnSpc>
                <a:spcPct val="110000"/>
              </a:lnSpc>
              <a:spcAft>
                <a:spcPts val="300"/>
              </a:spcAft>
            </a:pPr>
            <a:r>
              <a:rPr lang="en-US" noProof="1"/>
              <a:t>Pace of lawsuits filed by state attorneys general against the national government has become extraordinary.</a:t>
            </a:r>
          </a:p>
          <a:p>
            <a:pPr lvl="1">
              <a:lnSpc>
                <a:spcPct val="110000"/>
              </a:lnSpc>
              <a:spcAft>
                <a:spcPts val="0"/>
              </a:spcAft>
            </a:pPr>
            <a:r>
              <a:rPr lang="en-US" altLang="en-US" noProof="1"/>
              <a:t>Cases regarding cooperation with federal immigration agents.</a:t>
            </a:r>
          </a:p>
          <a:p>
            <a:pPr lvl="1">
              <a:lnSpc>
                <a:spcPct val="110000"/>
              </a:lnSpc>
              <a:spcAft>
                <a:spcPts val="0"/>
              </a:spcAft>
            </a:pPr>
            <a:r>
              <a:rPr lang="en-US" altLang="en-US" noProof="1"/>
              <a:t>States’ legalization of marijuana, illegal under federal law.</a:t>
            </a:r>
          </a:p>
          <a:p>
            <a:pPr lvl="1">
              <a:lnSpc>
                <a:spcPct val="110000"/>
              </a:lnSpc>
              <a:spcAft>
                <a:spcPts val="0"/>
              </a:spcAft>
            </a:pPr>
            <a:r>
              <a:rPr lang="en-US" altLang="en-US" noProof="1"/>
              <a:t>Especially since the inauguration of President Trump, global issues regarding agreements to address climate change and issues of foreign trade.</a:t>
            </a:r>
          </a:p>
          <a:p>
            <a:pPr>
              <a:lnSpc>
                <a:spcPct val="110000"/>
              </a:lnSpc>
              <a:spcBef>
                <a:spcPts val="900"/>
              </a:spcBef>
              <a:spcAft>
                <a:spcPts val="0"/>
              </a:spcAft>
            </a:pPr>
            <a:r>
              <a:rPr lang="en-US" altLang="en-US" noProof="1"/>
              <a:t>Questions continue about the constitutional distribution of sovereignty between the national and state governments.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29</a:t>
            </a:fld>
            <a:endParaRPr lang="en-US" dirty="0"/>
          </a:p>
        </p:txBody>
      </p:sp>
    </p:spTree>
    <p:extLst>
      <p:ext uri="{BB962C8B-B14F-4D97-AF65-F5344CB8AC3E}">
        <p14:creationId xmlns:p14="http://schemas.microsoft.com/office/powerpoint/2010/main" val="264155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Unitary System</a:t>
            </a:r>
            <a:endParaRPr lang="en-US" b="0" noProof="1"/>
          </a:p>
        </p:txBody>
      </p:sp>
      <p:sp>
        <p:nvSpPr>
          <p:cNvPr id="9" name="Content Placeholder 2"/>
          <p:cNvSpPr>
            <a:spLocks noGrp="1"/>
          </p:cNvSpPr>
          <p:nvPr>
            <p:ph sz="quarter" idx="20"/>
          </p:nvPr>
        </p:nvSpPr>
        <p:spPr/>
        <p:txBody>
          <a:bodyPr/>
          <a:lstStyle/>
          <a:p>
            <a:pPr>
              <a:spcAft>
                <a:spcPts val="1200"/>
              </a:spcAft>
            </a:pPr>
            <a:r>
              <a:rPr lang="en-US" altLang="en-US" noProof="1"/>
              <a:t>Majority of world’s nations, including Great Britain, have </a:t>
            </a:r>
            <a:r>
              <a:rPr lang="en-US" altLang="en-US" b="1" noProof="1"/>
              <a:t>unitary systems</a:t>
            </a:r>
            <a:r>
              <a:rPr lang="en-US" altLang="en-US" noProof="1"/>
              <a:t>, in which the central government is </a:t>
            </a:r>
            <a:r>
              <a:rPr lang="en-US" altLang="en-US" i="1" noProof="1"/>
              <a:t>the</a:t>
            </a:r>
            <a:r>
              <a:rPr lang="en-US" altLang="en-US" noProof="1"/>
              <a:t> sovereign.</a:t>
            </a:r>
          </a:p>
          <a:p>
            <a:pPr lvl="1">
              <a:spcAft>
                <a:spcPts val="1200"/>
              </a:spcAft>
            </a:pPr>
            <a:r>
              <a:rPr lang="en-US" altLang="en-US" noProof="1"/>
              <a:t>Central government can also unilaterally take away any responsibilities it has delegated to the regional governments it creates and can even eliminate the regional governments.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357058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Tools of Intergovernmental Relations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spcAft>
                <a:spcPts val="1800"/>
              </a:spcAft>
            </a:pPr>
            <a:r>
              <a:rPr lang="en-US" altLang="en-US" noProof="1"/>
              <a:t>Today, federal grants-in-aid are 17 percent of federal annual spending and pay for about one-third of total state government funding.</a:t>
            </a:r>
          </a:p>
          <a:p>
            <a:pPr>
              <a:spcAft>
                <a:spcPts val="1800"/>
              </a:spcAft>
            </a:pPr>
            <a:r>
              <a:rPr lang="en-US" altLang="en-US" b="1" noProof="1"/>
              <a:t>Fiscal federalism </a:t>
            </a:r>
            <a:r>
              <a:rPr lang="en-US" altLang="en-US" noProof="1"/>
              <a:t>refers to the relationship between the national, state, and local governments that grows out of the grants of money that the national government provides to state and local governments.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30</a:t>
            </a:fld>
            <a:endParaRPr lang="en-US" dirty="0"/>
          </a:p>
        </p:txBody>
      </p:sp>
    </p:spTree>
    <p:extLst>
      <p:ext uri="{BB962C8B-B14F-4D97-AF65-F5344CB8AC3E}">
        <p14:creationId xmlns:p14="http://schemas.microsoft.com/office/powerpoint/2010/main" val="2608407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00" y="198000"/>
            <a:ext cx="8460000" cy="1143000"/>
          </a:xfrm>
        </p:spPr>
        <p:txBody>
          <a:bodyPr>
            <a:normAutofit/>
          </a:bodyPr>
          <a:lstStyle/>
          <a:p>
            <a:r>
              <a:rPr lang="en-US" sz="2400" b="1" noProof="1"/>
              <a:t>Table 3.4</a:t>
            </a:r>
            <a:r>
              <a:rPr lang="en-US" sz="2400" b="1" noProof="1">
                <a:solidFill>
                  <a:schemeClr val="tx1"/>
                </a:solidFill>
              </a:rPr>
              <a:t> Fiscal Federalism: Largest Federal Intergovernmental Transfers (2019)</a:t>
            </a:r>
            <a:endParaRPr lang="en-US" sz="2400" noProof="1">
              <a:solidFill>
                <a:schemeClr val="tx1"/>
              </a:solidFill>
            </a:endParaRPr>
          </a:p>
        </p:txBody>
      </p:sp>
      <p:sp>
        <p:nvSpPr>
          <p:cNvPr id="3" name="Table Summary" hidden="1"/>
          <p:cNvSpPr>
            <a:spLocks noGrp="1"/>
          </p:cNvSpPr>
          <p:nvPr>
            <p:ph sz="quarter" idx="11"/>
          </p:nvPr>
        </p:nvSpPr>
        <p:spPr>
          <a:xfrm>
            <a:off x="2205985" y="2438400"/>
            <a:ext cx="4732030" cy="2286000"/>
          </a:xfrm>
        </p:spPr>
        <p:txBody>
          <a:bodyPr/>
          <a:lstStyle/>
          <a:p>
            <a:r>
              <a:rPr lang="en-US" sz="2000" noProof="1"/>
              <a:t>Table divided into two columns summarizes fiscal federalism: Largest federal intergovernmental transfers (2019). The column headers are marked as: Program and cost (in billions).</a:t>
            </a:r>
          </a:p>
        </p:txBody>
      </p:sp>
      <p:graphicFrame>
        <p:nvGraphicFramePr>
          <p:cNvPr id="11" name="Table 12">
            <a:extLst>
              <a:ext uri="{FF2B5EF4-FFF2-40B4-BE49-F238E27FC236}">
                <a16:creationId xmlns:a16="http://schemas.microsoft.com/office/drawing/2014/main" id="{6D615033-7A10-4502-BD4E-1AE90AC96C45}"/>
              </a:ext>
            </a:extLst>
          </p:cNvPr>
          <p:cNvGraphicFramePr>
            <a:graphicFrameLocks/>
          </p:cNvGraphicFramePr>
          <p:nvPr>
            <p:extLst>
              <p:ext uri="{D42A27DB-BD31-4B8C-83A1-F6EECF244321}">
                <p14:modId xmlns:p14="http://schemas.microsoft.com/office/powerpoint/2010/main" val="3193382926"/>
              </p:ext>
            </p:extLst>
          </p:nvPr>
        </p:nvGraphicFramePr>
        <p:xfrm>
          <a:off x="457200" y="1393880"/>
          <a:ext cx="8229600" cy="4374920"/>
        </p:xfrm>
        <a:graphic>
          <a:graphicData uri="http://schemas.openxmlformats.org/drawingml/2006/table">
            <a:tbl>
              <a:tblPr firstRow="1" bandRow="1">
                <a:tableStyleId>{2D5ABB26-0587-4C30-8999-92F81FD0307C}</a:tableStyleId>
              </a:tblPr>
              <a:tblGrid>
                <a:gridCol w="6172200">
                  <a:extLst>
                    <a:ext uri="{9D8B030D-6E8A-4147-A177-3AD203B41FA5}">
                      <a16:colId xmlns:a16="http://schemas.microsoft.com/office/drawing/2014/main" val="1987311866"/>
                    </a:ext>
                  </a:extLst>
                </a:gridCol>
                <a:gridCol w="2057400">
                  <a:extLst>
                    <a:ext uri="{9D8B030D-6E8A-4147-A177-3AD203B41FA5}">
                      <a16:colId xmlns:a16="http://schemas.microsoft.com/office/drawing/2014/main" val="3766517604"/>
                    </a:ext>
                  </a:extLst>
                </a:gridCol>
              </a:tblGrid>
              <a:tr h="38693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Calibri (Body)"/>
                        </a:rPr>
                        <a:t>PROGRAM</a:t>
                      </a:r>
                      <a:endParaRPr lang="en-US" sz="1600" b="1"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Calibri (Body)"/>
                        </a:rPr>
                        <a:t>COST (in billions)</a:t>
                      </a:r>
                      <a:endParaRPr lang="en-US" sz="1600" b="1"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96260527"/>
                  </a:ext>
                </a:extLst>
              </a:tr>
              <a:tr h="3345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Medicaid</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Calibri (Body)"/>
                          <a:ea typeface="+mn-ea"/>
                          <a:cs typeface="+mn-cs"/>
                        </a:rPr>
                        <a:t>$409</a:t>
                      </a:r>
                      <a:endParaRPr lang="en-US" sz="1600" dirty="0">
                        <a:latin typeface="Calibri (Body)"/>
                      </a:endParaRP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83044692"/>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Highways</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$45</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53954416"/>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Child Nutrition</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$23</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4975460"/>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Tenant Based Rental Assistance (Section 8 Vouchers)</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$22</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52782164"/>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Children’s Health Insurance Fund</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$18</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168499304"/>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Temporary Assistance to Needy Families</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$16</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696997962"/>
                  </a:ext>
                </a:extLst>
              </a:tr>
              <a:tr h="58814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Accelerating Achievement and Ensuring Equity (Education for the Disadvantaged)</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$16</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76639663"/>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Special Education</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$13</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536173814"/>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State Children and Families Services Programs</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$11</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223768247"/>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Urban Mass Transportation Grants</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$11</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7901171"/>
                  </a:ext>
                </a:extLst>
              </a:tr>
              <a:tr h="3405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Body)"/>
                        </a:rPr>
                        <a:t>TOTAL OUTLAYS FOR GRANTS TO STATES AND LOCALS</a:t>
                      </a:r>
                      <a:endParaRPr lang="en-US" sz="1600" dirty="0">
                        <a:latin typeface="Calibri (Body)"/>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b="0" kern="1200" dirty="0">
                          <a:solidFill>
                            <a:schemeClr val="tx1"/>
                          </a:solidFill>
                          <a:latin typeface="Calibri (Body)"/>
                          <a:ea typeface="+mn-ea"/>
                          <a:cs typeface="+mn-cs"/>
                        </a:rPr>
                        <a:t>$721</a:t>
                      </a:r>
                    </a:p>
                  </a:txBody>
                  <a:tcPr marL="274320" marR="822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194905535"/>
                  </a:ext>
                </a:extLst>
              </a:tr>
            </a:tbl>
          </a:graphicData>
        </a:graphic>
      </p:graphicFrame>
      <p:sp>
        <p:nvSpPr>
          <p:cNvPr id="5" name="Content Placeholder 4"/>
          <p:cNvSpPr>
            <a:spLocks noGrp="1"/>
          </p:cNvSpPr>
          <p:nvPr>
            <p:ph sz="quarter" idx="13"/>
          </p:nvPr>
        </p:nvSpPr>
        <p:spPr>
          <a:xfrm>
            <a:off x="685800" y="5821680"/>
            <a:ext cx="7772400" cy="731520"/>
          </a:xfrm>
        </p:spPr>
        <p:txBody>
          <a:bodyPr>
            <a:normAutofit/>
          </a:bodyPr>
          <a:lstStyle/>
          <a:p>
            <a:r>
              <a:rPr lang="en-US" sz="1400" noProof="1"/>
              <a:t>Federal grants-in-aid provide approximately one-third of state and local government revenues. What information about each of these grant programs would you need to determine whether the program fits into the cooperative federalism model or the centralized federalism model?</a:t>
            </a:r>
          </a:p>
        </p:txBody>
      </p:sp>
      <p:sp>
        <p:nvSpPr>
          <p:cNvPr id="16" name="Text Placeholder 6"/>
          <p:cNvSpPr>
            <a:spLocks noGrp="1"/>
          </p:cNvSpPr>
          <p:nvPr>
            <p:ph type="body" sz="quarter" idx="19"/>
          </p:nvPr>
        </p:nvSpPr>
        <p:spPr>
          <a:xfrm>
            <a:off x="1112520" y="6673501"/>
            <a:ext cx="7498080" cy="184469"/>
          </a:xfrm>
        </p:spPr>
        <p:txBody>
          <a:bodyPr lIns="0" tIns="0" bIns="0"/>
          <a:lstStyle/>
          <a:p>
            <a:pPr>
              <a:spcAft>
                <a:spcPts val="0"/>
              </a:spcAft>
            </a:pPr>
            <a:r>
              <a:rPr lang="en-US" sz="780" b="1" noProof="1"/>
              <a:t>SOURCE: </a:t>
            </a:r>
            <a:r>
              <a:rPr lang="en-US" sz="780" noProof="1"/>
              <a:t>Office of Management and Budget, Historical Tables, “Table 12.3: Total Outlays for Grants to State and Local Governments by Function, Agency and Program.”</a:t>
            </a:r>
          </a:p>
        </p:txBody>
      </p:sp>
      <p:sp>
        <p:nvSpPr>
          <p:cNvPr id="10" name="Slide Number Placeholder 7"/>
          <p:cNvSpPr>
            <a:spLocks noGrp="1"/>
          </p:cNvSpPr>
          <p:nvPr>
            <p:ph type="sldNum" sz="quarter" idx="10"/>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3260906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Categorical Grants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spcAft>
                <a:spcPts val="900"/>
              </a:spcAft>
            </a:pPr>
            <a:r>
              <a:rPr lang="en-US" altLang="en-US" noProof="1"/>
              <a:t>Historically, the most common type of grant-in-aid has been the </a:t>
            </a:r>
            <a:r>
              <a:rPr lang="en-US" altLang="en-US" b="1" noProof="1"/>
              <a:t>categorical formula grant</a:t>
            </a:r>
            <a:r>
              <a:rPr lang="en-US" altLang="en-US" noProof="1"/>
              <a:t>.</a:t>
            </a:r>
          </a:p>
          <a:p>
            <a:pPr lvl="1">
              <a:spcAft>
                <a:spcPts val="900"/>
              </a:spcAft>
            </a:pPr>
            <a:r>
              <a:rPr lang="en-US" altLang="en-US" noProof="1"/>
              <a:t>Grant of money to state and local governments for a narrow purpose, as defined by the federal government.</a:t>
            </a:r>
          </a:p>
          <a:p>
            <a:pPr lvl="1">
              <a:spcAft>
                <a:spcPts val="900"/>
              </a:spcAft>
            </a:pPr>
            <a:r>
              <a:rPr lang="en-US" altLang="en-US" noProof="1"/>
              <a:t>One typical string is a </a:t>
            </a:r>
            <a:r>
              <a:rPr lang="en-US" altLang="en-US" b="1" noProof="1"/>
              <a:t>matching funds requirement</a:t>
            </a:r>
            <a:r>
              <a:rPr lang="en-US" altLang="en-US" noProof="1"/>
              <a:t>, which obligates the recipient to match a specific percentage with its own money.</a:t>
            </a:r>
          </a:p>
          <a:p>
            <a:pPr>
              <a:spcBef>
                <a:spcPts val="600"/>
              </a:spcBef>
              <a:spcAft>
                <a:spcPts val="900"/>
              </a:spcAft>
            </a:pPr>
            <a:r>
              <a:rPr lang="en-US" altLang="en-US" noProof="1"/>
              <a:t>Since the 1960s, the national government has also offered </a:t>
            </a:r>
            <a:r>
              <a:rPr lang="en-US" altLang="en-US" b="1" noProof="1"/>
              <a:t>categorical project grants</a:t>
            </a:r>
            <a:r>
              <a:rPr lang="en-US" altLang="en-US" noProof="1"/>
              <a:t>.</a:t>
            </a:r>
          </a:p>
          <a:p>
            <a:pPr lvl="1">
              <a:spcAft>
                <a:spcPts val="900"/>
              </a:spcAft>
            </a:pPr>
            <a:r>
              <a:rPr lang="en-US" altLang="en-US" noProof="1"/>
              <a:t>State and local governments propose specific projects they wish to implement and what level of funding they need.</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160194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sz="2400" b="1" noProof="1"/>
              <a:t>Table 3.5</a:t>
            </a:r>
            <a:r>
              <a:rPr lang="en-US" sz="2400" b="1" noProof="1">
                <a:solidFill>
                  <a:schemeClr val="tx1"/>
                </a:solidFill>
              </a:rPr>
              <a:t> States That Pay More in Federal Taxes Than They Get Back</a:t>
            </a:r>
            <a:endParaRPr lang="en-US" sz="2400" b="0" noProof="1">
              <a:solidFill>
                <a:schemeClr val="tx1"/>
              </a:solidFill>
            </a:endParaRPr>
          </a:p>
        </p:txBody>
      </p:sp>
      <p:sp>
        <p:nvSpPr>
          <p:cNvPr id="3" name="Table Summary" hidden="1"/>
          <p:cNvSpPr>
            <a:spLocks noGrp="1"/>
          </p:cNvSpPr>
          <p:nvPr>
            <p:ph idx="13"/>
          </p:nvPr>
        </p:nvSpPr>
        <p:spPr>
          <a:xfrm>
            <a:off x="2133600" y="1972930"/>
            <a:ext cx="5029200" cy="2827670"/>
          </a:xfrm>
        </p:spPr>
        <p:txBody>
          <a:bodyPr>
            <a:normAutofit/>
          </a:bodyPr>
          <a:lstStyle/>
          <a:p>
            <a:r>
              <a:rPr lang="en-US" sz="2000" noProof="1"/>
              <a:t>Table divided into three columns summarizes states that pay more in federal taxes than they get back. The column headers are marked from left to right as: State, how much more is paid than is received in grants, and how much more the average state resident paid than they received.</a:t>
            </a:r>
            <a:endParaRPr lang="en-US" sz="1600" noProof="1"/>
          </a:p>
        </p:txBody>
      </p:sp>
      <p:graphicFrame>
        <p:nvGraphicFramePr>
          <p:cNvPr id="9" name="Table 12">
            <a:extLst>
              <a:ext uri="{FF2B5EF4-FFF2-40B4-BE49-F238E27FC236}">
                <a16:creationId xmlns:a16="http://schemas.microsoft.com/office/drawing/2014/main" id="{0160DA09-D539-4304-932D-E3DAD0ED6AFF}"/>
              </a:ext>
            </a:extLst>
          </p:cNvPr>
          <p:cNvGraphicFramePr>
            <a:graphicFrameLocks/>
          </p:cNvGraphicFramePr>
          <p:nvPr>
            <p:extLst>
              <p:ext uri="{D42A27DB-BD31-4B8C-83A1-F6EECF244321}">
                <p14:modId xmlns:p14="http://schemas.microsoft.com/office/powerpoint/2010/main" val="418817739"/>
              </p:ext>
            </p:extLst>
          </p:nvPr>
        </p:nvGraphicFramePr>
        <p:xfrm>
          <a:off x="685800" y="1447800"/>
          <a:ext cx="7772400" cy="4906574"/>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1987311866"/>
                    </a:ext>
                  </a:extLst>
                </a:gridCol>
                <a:gridCol w="2743200">
                  <a:extLst>
                    <a:ext uri="{9D8B030D-6E8A-4147-A177-3AD203B41FA5}">
                      <a16:colId xmlns:a16="http://schemas.microsoft.com/office/drawing/2014/main" val="3766517604"/>
                    </a:ext>
                  </a:extLst>
                </a:gridCol>
                <a:gridCol w="3124200">
                  <a:extLst>
                    <a:ext uri="{9D8B030D-6E8A-4147-A177-3AD203B41FA5}">
                      <a16:colId xmlns:a16="http://schemas.microsoft.com/office/drawing/2014/main" val="2183017998"/>
                    </a:ext>
                  </a:extLst>
                </a:gridCol>
              </a:tblGrid>
              <a:tr h="830124">
                <a:tc>
                  <a:txBody>
                    <a:bodyPr/>
                    <a:lstStyle/>
                    <a:p>
                      <a:pPr algn="l"/>
                      <a:endParaRPr lang="en-US" sz="1600" dirty="0">
                        <a:solidFill>
                          <a:schemeClr val="tx1"/>
                        </a:solidFill>
                        <a:latin typeface="Calibri (Body)"/>
                      </a:endParaRPr>
                    </a:p>
                    <a:p>
                      <a:pPr algn="l"/>
                      <a:endParaRPr lang="en-US" sz="1600" dirty="0">
                        <a:solidFill>
                          <a:schemeClr val="tx1"/>
                        </a:solidFill>
                        <a:latin typeface="Calibri (Body)"/>
                      </a:endParaRPr>
                    </a:p>
                    <a:p>
                      <a:pPr algn="l"/>
                      <a:r>
                        <a:rPr lang="en-US" sz="1600" b="1" dirty="0">
                          <a:solidFill>
                            <a:schemeClr val="tx1"/>
                          </a:solidFill>
                          <a:latin typeface="Calibri (Body)"/>
                        </a:rPr>
                        <a:t>State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600" b="1" dirty="0">
                          <a:solidFill>
                            <a:schemeClr val="tx1"/>
                          </a:solidFill>
                          <a:latin typeface="Calibri (Body)"/>
                        </a:rPr>
                        <a:t>How much more is paid</a:t>
                      </a:r>
                    </a:p>
                    <a:p>
                      <a:pPr algn="ctr"/>
                      <a:r>
                        <a:rPr lang="en-US" sz="1600" b="1" dirty="0">
                          <a:solidFill>
                            <a:schemeClr val="tx1"/>
                          </a:solidFill>
                          <a:latin typeface="Calibri (Body)"/>
                        </a:rPr>
                        <a:t>than is received in</a:t>
                      </a:r>
                    </a:p>
                    <a:p>
                      <a:pPr algn="ctr"/>
                      <a:r>
                        <a:rPr lang="en-US" sz="1600" b="1" dirty="0">
                          <a:solidFill>
                            <a:schemeClr val="tx1"/>
                          </a:solidFill>
                          <a:latin typeface="Calibri (Body)"/>
                        </a:rPr>
                        <a:t>grants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600" b="1" dirty="0">
                          <a:solidFill>
                            <a:schemeClr val="tx1"/>
                          </a:solidFill>
                          <a:latin typeface="Calibri (Body)"/>
                        </a:rPr>
                        <a:t>How much more the</a:t>
                      </a:r>
                    </a:p>
                    <a:p>
                      <a:pPr algn="ctr"/>
                      <a:r>
                        <a:rPr lang="en-US" sz="1600" b="1" dirty="0">
                          <a:solidFill>
                            <a:schemeClr val="tx1"/>
                          </a:solidFill>
                          <a:latin typeface="Calibri (Body)"/>
                        </a:rPr>
                        <a:t>average state resident paid</a:t>
                      </a:r>
                    </a:p>
                    <a:p>
                      <a:pPr algn="ctr"/>
                      <a:r>
                        <a:rPr lang="en-US" sz="1600" b="1" dirty="0">
                          <a:solidFill>
                            <a:schemeClr val="tx1"/>
                          </a:solidFill>
                          <a:latin typeface="Calibri (Body)"/>
                        </a:rPr>
                        <a:t>than they received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96260527"/>
                  </a:ext>
                </a:extLst>
              </a:tr>
              <a:tr h="386049">
                <a:tc>
                  <a:txBody>
                    <a:bodyPr/>
                    <a:lstStyle/>
                    <a:p>
                      <a:r>
                        <a:rPr lang="en-US" sz="1600" dirty="0">
                          <a:solidFill>
                            <a:schemeClr val="tx1"/>
                          </a:solidFill>
                          <a:latin typeface="Calibri (Body)"/>
                        </a:rPr>
                        <a:t>New Jersey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$24.7 billion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$2,748</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83044692"/>
                  </a:ext>
                </a:extLst>
              </a:tr>
              <a:tr h="386049">
                <a:tc>
                  <a:txBody>
                    <a:bodyPr/>
                    <a:lstStyle/>
                    <a:p>
                      <a:r>
                        <a:rPr lang="en-US" sz="1600" dirty="0">
                          <a:solidFill>
                            <a:schemeClr val="tx1"/>
                          </a:solidFill>
                          <a:latin typeface="Calibri (Body)"/>
                        </a:rPr>
                        <a:t>New York</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$24.1 billion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$1,216</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53954416"/>
                  </a:ext>
                </a:extLst>
              </a:tr>
              <a:tr h="355700">
                <a:tc>
                  <a:txBody>
                    <a:bodyPr/>
                    <a:lstStyle/>
                    <a:p>
                      <a:r>
                        <a:rPr lang="en-US" sz="1600" dirty="0">
                          <a:solidFill>
                            <a:schemeClr val="tx1"/>
                          </a:solidFill>
                          <a:latin typeface="Calibri (Body)"/>
                        </a:rPr>
                        <a:t>Illinois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$14.8 billion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$1,158</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4975460"/>
                  </a:ext>
                </a:extLst>
              </a:tr>
              <a:tr h="404278">
                <a:tc>
                  <a:txBody>
                    <a:bodyPr/>
                    <a:lstStyle/>
                    <a:p>
                      <a:r>
                        <a:rPr lang="en-US" sz="1600" dirty="0">
                          <a:solidFill>
                            <a:schemeClr val="tx1"/>
                          </a:solidFill>
                          <a:latin typeface="Calibri (Body)"/>
                        </a:rPr>
                        <a:t>California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$13.7 billion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$348</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52782164"/>
                  </a:ext>
                </a:extLst>
              </a:tr>
              <a:tr h="386049">
                <a:tc>
                  <a:txBody>
                    <a:bodyPr/>
                    <a:lstStyle/>
                    <a:p>
                      <a:r>
                        <a:rPr lang="en-US" sz="1600" dirty="0">
                          <a:solidFill>
                            <a:schemeClr val="tx1"/>
                          </a:solidFill>
                          <a:latin typeface="Calibri (Body)"/>
                        </a:rPr>
                        <a:t>Massachusetts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$10.5 billion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$1,532</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168499304"/>
                  </a:ext>
                </a:extLst>
              </a:tr>
              <a:tr h="360525">
                <a:tc>
                  <a:txBody>
                    <a:bodyPr/>
                    <a:lstStyle/>
                    <a:p>
                      <a:r>
                        <a:rPr lang="en-US" sz="1600" dirty="0">
                          <a:solidFill>
                            <a:schemeClr val="tx1"/>
                          </a:solidFill>
                          <a:latin typeface="Calibri (Body)"/>
                        </a:rPr>
                        <a:t>Minnesota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$6.0 billion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$1,078</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696997962"/>
                  </a:ext>
                </a:extLst>
              </a:tr>
              <a:tr h="355700">
                <a:tc>
                  <a:txBody>
                    <a:bodyPr/>
                    <a:lstStyle/>
                    <a:p>
                      <a:r>
                        <a:rPr lang="en-US" sz="1600" dirty="0">
                          <a:solidFill>
                            <a:schemeClr val="tx1"/>
                          </a:solidFill>
                          <a:latin typeface="Calibri (Body)"/>
                        </a:rPr>
                        <a:t>Connecticut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$4.4 billion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$1,242</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76639663"/>
                  </a:ext>
                </a:extLst>
              </a:tr>
              <a:tr h="360525">
                <a:tc>
                  <a:txBody>
                    <a:bodyPr/>
                    <a:lstStyle/>
                    <a:p>
                      <a:r>
                        <a:rPr lang="en-US" sz="1600" dirty="0">
                          <a:solidFill>
                            <a:schemeClr val="tx1"/>
                          </a:solidFill>
                          <a:latin typeface="Calibri (Body)"/>
                        </a:rPr>
                        <a:t>New Hampshire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$749 million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$558</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536173814"/>
                  </a:ext>
                </a:extLst>
              </a:tr>
              <a:tr h="360525">
                <a:tc>
                  <a:txBody>
                    <a:bodyPr/>
                    <a:lstStyle/>
                    <a:p>
                      <a:r>
                        <a:rPr lang="en-US" sz="1600" dirty="0">
                          <a:solidFill>
                            <a:schemeClr val="tx1"/>
                          </a:solidFill>
                          <a:latin typeface="Calibri (Body)"/>
                        </a:rPr>
                        <a:t>Nebraska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$267 million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$139</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223768247"/>
                  </a:ext>
                </a:extLst>
              </a:tr>
              <a:tr h="360525">
                <a:tc>
                  <a:txBody>
                    <a:bodyPr/>
                    <a:lstStyle/>
                    <a:p>
                      <a:r>
                        <a:rPr lang="en-US" sz="1600" dirty="0">
                          <a:solidFill>
                            <a:schemeClr val="tx1"/>
                          </a:solidFill>
                          <a:latin typeface="Calibri (Body)"/>
                        </a:rPr>
                        <a:t>Utah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$236 million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$76</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7901171"/>
                  </a:ext>
                </a:extLst>
              </a:tr>
              <a:tr h="360525">
                <a:tc>
                  <a:txBody>
                    <a:bodyPr/>
                    <a:lstStyle/>
                    <a:p>
                      <a:r>
                        <a:rPr lang="en-US" sz="1600" dirty="0">
                          <a:solidFill>
                            <a:schemeClr val="tx1"/>
                          </a:solidFill>
                          <a:latin typeface="Calibri (Body)"/>
                        </a:rPr>
                        <a:t>Wyoming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574675" indent="0"/>
                      <a:r>
                        <a:rPr lang="en-US" sz="1600" dirty="0">
                          <a:solidFill>
                            <a:schemeClr val="tx1"/>
                          </a:solidFill>
                          <a:latin typeface="Calibri (Body)"/>
                        </a:rPr>
                        <a:t>$169 million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r"/>
                      <a:r>
                        <a:rPr lang="en-US" sz="1600" dirty="0">
                          <a:solidFill>
                            <a:schemeClr val="tx1"/>
                          </a:solidFill>
                          <a:latin typeface="Calibri (Body)"/>
                        </a:rPr>
                        <a:t>$291</a:t>
                      </a:r>
                    </a:p>
                  </a:txBody>
                  <a:tcPr marL="182880" marR="914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194905535"/>
                  </a:ext>
                </a:extLst>
              </a:tr>
            </a:tbl>
          </a:graphicData>
        </a:graphic>
      </p:graphicFrame>
      <p:sp>
        <p:nvSpPr>
          <p:cNvPr id="4" name="Text Placeholder 5"/>
          <p:cNvSpPr>
            <a:spLocks noGrp="1"/>
          </p:cNvSpPr>
          <p:nvPr>
            <p:ph type="body" sz="quarter" idx="19"/>
          </p:nvPr>
        </p:nvSpPr>
        <p:spPr>
          <a:xfrm>
            <a:off x="1051560" y="6673501"/>
            <a:ext cx="7589520" cy="184469"/>
          </a:xfrm>
        </p:spPr>
        <p:txBody>
          <a:bodyPr lIns="0" tIns="0" rIns="0" bIns="0"/>
          <a:lstStyle/>
          <a:p>
            <a:pPr>
              <a:spcAft>
                <a:spcPts val="0"/>
              </a:spcAft>
            </a:pPr>
            <a:r>
              <a:rPr lang="en-US" sz="650" b="1" noProof="1">
                <a:solidFill>
                  <a:schemeClr val="tx1"/>
                </a:solidFill>
              </a:rPr>
              <a:t>SOURCE: </a:t>
            </a:r>
            <a:r>
              <a:rPr lang="en-US" sz="650" noProof="1">
                <a:solidFill>
                  <a:schemeClr val="tx1"/>
                </a:solidFill>
              </a:rPr>
              <a:t>Hillary Hoffower, “States Pay More in Federal Taxes than They Get Back,” Business Insider, January 14, 2019, www.businesinsider.com/federal-taxes-federal-services-differences-by-state-2019-1</a:t>
            </a:r>
            <a:r>
              <a:rPr lang="en-US" sz="650" b="1" noProof="1">
                <a:solidFill>
                  <a:schemeClr val="tx1"/>
                </a:solidFill>
              </a:rPr>
              <a:t>.</a:t>
            </a:r>
            <a:endParaRPr lang="en-US" sz="650" noProof="1">
              <a:solidFill>
                <a:schemeClr val="tx1"/>
              </a:solidFill>
            </a:endParaRPr>
          </a:p>
        </p:txBody>
      </p:sp>
      <p:sp>
        <p:nvSpPr>
          <p:cNvPr id="10" name="Slide Number Placeholder 6"/>
          <p:cNvSpPr>
            <a:spLocks noGrp="1"/>
          </p:cNvSpPr>
          <p:nvPr>
            <p:ph type="sldNum" sz="quarter" idx="10"/>
          </p:nvPr>
        </p:nvSpPr>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851207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Block Grants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b="1" noProof="1"/>
              <a:t>Block grants </a:t>
            </a:r>
            <a:r>
              <a:rPr lang="en-US" altLang="en-US" noProof="1"/>
              <a:t>consist of money granted by the national government to states or localities for broadly defined policy areas, with fewer strings than categorical grants, and in amounts based on complicated formulas.</a:t>
            </a:r>
          </a:p>
          <a:p>
            <a:pPr lvl="1"/>
            <a:r>
              <a:rPr lang="en-US" altLang="en-US" noProof="1"/>
              <a:t>Today the number and specificity of conditions included in block grants are increasing.</a:t>
            </a:r>
          </a:p>
          <a:p>
            <a:pPr lvl="1"/>
            <a:r>
              <a:rPr lang="en-US" altLang="en-US" noProof="1"/>
              <a:t>Although the states welcome federal grant money, they do not welcome the strings attached to the funds, or </a:t>
            </a:r>
            <a:r>
              <a:rPr lang="en-US" altLang="en-US" i="1" noProof="1"/>
              <a:t>mandates.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34</a:t>
            </a:fld>
            <a:endParaRPr lang="en-US" dirty="0"/>
          </a:p>
        </p:txBody>
      </p:sp>
    </p:spTree>
    <p:extLst>
      <p:ext uri="{BB962C8B-B14F-4D97-AF65-F5344CB8AC3E}">
        <p14:creationId xmlns:p14="http://schemas.microsoft.com/office/powerpoint/2010/main" val="3505125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Mandates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b="1" noProof="1"/>
              <a:t>Mandates</a:t>
            </a:r>
            <a:r>
              <a:rPr lang="en-US" altLang="en-US" noProof="1"/>
              <a:t> are portions of federal laws that require state and local governments to do something.</a:t>
            </a:r>
          </a:p>
          <a:p>
            <a:pPr lvl="1"/>
            <a:r>
              <a:rPr lang="en-US" altLang="en-US" i="1" noProof="1"/>
              <a:t>Funded mandate</a:t>
            </a:r>
            <a:r>
              <a:rPr lang="en-US" altLang="en-US" noProof="1"/>
              <a:t>: the national government pays the </a:t>
            </a:r>
            <a:br>
              <a:rPr lang="en-US" altLang="en-US" noProof="1"/>
            </a:br>
            <a:r>
              <a:rPr lang="en-US" altLang="en-US" noProof="1"/>
              <a:t>entire cost.</a:t>
            </a:r>
          </a:p>
          <a:p>
            <a:pPr lvl="1"/>
            <a:r>
              <a:rPr lang="en-US" altLang="en-US" i="1" noProof="1"/>
              <a:t>Unfunded mandate</a:t>
            </a:r>
            <a:r>
              <a:rPr lang="en-US" altLang="en-US" noProof="1"/>
              <a:t>: state and local governments must </a:t>
            </a:r>
            <a:br>
              <a:rPr lang="en-US" altLang="en-US" noProof="1"/>
            </a:br>
            <a:r>
              <a:rPr lang="en-US" altLang="en-US" noProof="1"/>
              <a:t>pay all or part of the cost.</a:t>
            </a:r>
          </a:p>
          <a:p>
            <a:r>
              <a:rPr lang="en-US" altLang="en-US" b="1" noProof="1"/>
              <a:t>Waivers</a:t>
            </a:r>
            <a:r>
              <a:rPr lang="en-US" altLang="en-US" noProof="1"/>
              <a:t>: exemptions from particular conditions normally attached to grants.</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35</a:t>
            </a:fld>
            <a:endParaRPr lang="en-US" dirty="0"/>
          </a:p>
        </p:txBody>
      </p:sp>
    </p:spTree>
    <p:extLst>
      <p:ext uri="{BB962C8B-B14F-4D97-AF65-F5344CB8AC3E}">
        <p14:creationId xmlns:p14="http://schemas.microsoft.com/office/powerpoint/2010/main" val="2287578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Preemption</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b="1" noProof="1"/>
              <a:t>Preemption</a:t>
            </a:r>
            <a:r>
              <a:rPr lang="en-US" altLang="en-US" noProof="1"/>
              <a:t> is a constitutionally based principle that allows a national law to supersede state or local laws.</a:t>
            </a:r>
          </a:p>
          <a:p>
            <a:pPr lvl="1"/>
            <a:r>
              <a:rPr lang="en-US" altLang="en-US" noProof="1"/>
              <a:t>People must obey, and states must enforce, the national law even if state or local government has its own law on the matter.</a:t>
            </a:r>
          </a:p>
          <a:p>
            <a:pPr lvl="1"/>
            <a:r>
              <a:rPr lang="en-US" altLang="en-US" noProof="1"/>
              <a:t>Preemption is common in environmental policy.</a:t>
            </a:r>
          </a:p>
          <a:p>
            <a:r>
              <a:rPr lang="en-US" altLang="en-US" noProof="1"/>
              <a:t>States can enact laws that offer more rights and liberties than does national law.</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36</a:t>
            </a:fld>
            <a:endParaRPr lang="en-US" dirty="0"/>
          </a:p>
        </p:txBody>
      </p:sp>
    </p:spTree>
    <p:extLst>
      <p:ext uri="{BB962C8B-B14F-4D97-AF65-F5344CB8AC3E}">
        <p14:creationId xmlns:p14="http://schemas.microsoft.com/office/powerpoint/2010/main" val="4050998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Nullification</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b="1" noProof="1"/>
              <a:t>Nullification</a:t>
            </a:r>
            <a:r>
              <a:rPr lang="en-US" altLang="en-US" noProof="1"/>
              <a:t> is a legal theory that state governments have the authority to invalidate national actions they deem unconstitutional.</a:t>
            </a:r>
          </a:p>
          <a:p>
            <a:pPr lvl="1"/>
            <a:r>
              <a:rPr lang="en-US" altLang="en-US" noProof="1"/>
              <a:t>True nullification: when a state law explicitly declares the national law unconstitutional.</a:t>
            </a:r>
          </a:p>
          <a:p>
            <a:pPr lvl="1"/>
            <a:r>
              <a:rPr lang="en-US" altLang="en-US" noProof="1"/>
              <a:t>Non-acquiescence nullification: when state law claims the state will not cooperate with a national law.</a:t>
            </a:r>
          </a:p>
          <a:p>
            <a:pPr lvl="1"/>
            <a:r>
              <a:rPr lang="en-US" altLang="en-US" noProof="1"/>
              <a:t>Inconsistent legislation nullification, the most common form: when state law conflicts with or attempts to alter the rules or procedures enacted in an existing law.</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37</a:t>
            </a:fld>
            <a:endParaRPr lang="en-US" dirty="0"/>
          </a:p>
        </p:txBody>
      </p:sp>
    </p:spTree>
    <p:extLst>
      <p:ext uri="{BB962C8B-B14F-4D97-AF65-F5344CB8AC3E}">
        <p14:creationId xmlns:p14="http://schemas.microsoft.com/office/powerpoint/2010/main" val="1909082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Advantages and Disadvantages of Today’s Federalism</a:t>
            </a:r>
            <a:endParaRPr lang="en-US" b="0" noProof="1"/>
          </a:p>
        </p:txBody>
      </p:sp>
      <p:sp>
        <p:nvSpPr>
          <p:cNvPr id="9" name="Content Placeholder 2"/>
          <p:cNvSpPr>
            <a:spLocks noGrp="1"/>
          </p:cNvSpPr>
          <p:nvPr>
            <p:ph sz="quarter" idx="20"/>
          </p:nvPr>
        </p:nvSpPr>
        <p:spPr>
          <a:xfrm>
            <a:off x="342900" y="1524000"/>
            <a:ext cx="8458200" cy="4937760"/>
          </a:xfrm>
        </p:spPr>
        <p:txBody>
          <a:bodyPr rIns="0">
            <a:normAutofit/>
          </a:bodyPr>
          <a:lstStyle/>
          <a:p>
            <a:pPr>
              <a:spcAft>
                <a:spcPts val="600"/>
              </a:spcAft>
            </a:pPr>
            <a:r>
              <a:rPr lang="en-US" altLang="en-US" noProof="1"/>
              <a:t>One person’s advantage can look like a disadvantage to another.</a:t>
            </a:r>
          </a:p>
          <a:p>
            <a:pPr lvl="1">
              <a:spcBef>
                <a:spcPts val="600"/>
              </a:spcBef>
              <a:spcAft>
                <a:spcPts val="600"/>
              </a:spcAft>
            </a:pPr>
            <a:r>
              <a:rPr lang="en-US" altLang="en-US" noProof="1"/>
              <a:t>Numerous access points for citizens to participate—but this can be confusing and time consuming.</a:t>
            </a:r>
          </a:p>
          <a:p>
            <a:pPr lvl="1">
              <a:spcAft>
                <a:spcPts val="600"/>
              </a:spcAft>
            </a:pPr>
            <a:r>
              <a:rPr lang="en-US" altLang="en-US" noProof="1"/>
              <a:t>Flexibility that makes for more efficient, effective, and responsive government—but this may lead to duplication of effort as multiple governments enact policies to address the same concern.</a:t>
            </a:r>
          </a:p>
          <a:p>
            <a:pPr>
              <a:spcBef>
                <a:spcPts val="1200"/>
              </a:spcBef>
              <a:spcAft>
                <a:spcPts val="600"/>
              </a:spcAft>
            </a:pPr>
            <a:r>
              <a:rPr lang="en-US" altLang="en-US" noProof="1"/>
              <a:t>One clear disadvantage: inequalities in services and policies, leading to conflicts that may have to be resolved in the courts.</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38</a:t>
            </a:fld>
            <a:endParaRPr lang="en-US" dirty="0"/>
          </a:p>
        </p:txBody>
      </p:sp>
    </p:spTree>
    <p:extLst>
      <p:ext uri="{BB962C8B-B14F-4D97-AF65-F5344CB8AC3E}">
        <p14:creationId xmlns:p14="http://schemas.microsoft.com/office/powerpoint/2010/main" val="2911307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noProof="1"/>
              <a:t>Review</a:t>
            </a:r>
            <a:r>
              <a:rPr lang="en-US" sz="1600" noProof="1"/>
              <a:t> 1</a:t>
            </a:r>
            <a:endParaRPr lang="en-US" sz="1800"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a:spcAft>
                <a:spcPts val="2400"/>
              </a:spcAft>
            </a:pPr>
            <a:r>
              <a:rPr lang="en-US" b="1" noProof="1"/>
              <a:t>Then</a:t>
            </a:r>
            <a:r>
              <a:rPr lang="en-US" noProof="1"/>
              <a:t>—The newly created national government and the preexisting state governments acted independently as they implemented the innovative federal system of government established in 1789. </a:t>
            </a:r>
          </a:p>
          <a:p>
            <a:pPr>
              <a:spcAft>
                <a:spcPts val="2400"/>
              </a:spcAft>
            </a:pPr>
            <a:r>
              <a:rPr lang="en-US" b="1" noProof="1"/>
              <a:t>Now</a:t>
            </a:r>
            <a:r>
              <a:rPr lang="en-US" noProof="1"/>
              <a:t>—National, state, and local governments challenge one another regularly over the proper interpretation of the Constitution’s vague and ambiguous distribution of power in the federal system of U.S. government.</a:t>
            </a:r>
            <a:endParaRPr lang="en-US" alt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39</a:t>
            </a:fld>
            <a:endParaRPr lang="en-US" dirty="0"/>
          </a:p>
        </p:txBody>
      </p:sp>
    </p:spTree>
    <p:extLst>
      <p:ext uri="{BB962C8B-B14F-4D97-AF65-F5344CB8AC3E}">
        <p14:creationId xmlns:p14="http://schemas.microsoft.com/office/powerpoint/2010/main" val="8432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Confederal System</a:t>
            </a:r>
            <a:endParaRPr lang="en-US" b="0" noProof="1"/>
          </a:p>
        </p:txBody>
      </p:sp>
      <p:sp>
        <p:nvSpPr>
          <p:cNvPr id="9" name="Content Placeholder 2"/>
          <p:cNvSpPr>
            <a:spLocks noGrp="1"/>
          </p:cNvSpPr>
          <p:nvPr>
            <p:ph sz="quarter" idx="20"/>
          </p:nvPr>
        </p:nvSpPr>
        <p:spPr/>
        <p:txBody>
          <a:bodyPr/>
          <a:lstStyle/>
          <a:p>
            <a:r>
              <a:rPr lang="en-US" altLang="en-US" noProof="1"/>
              <a:t>In a </a:t>
            </a:r>
            <a:r>
              <a:rPr lang="en-US" altLang="en-US" b="1" noProof="1"/>
              <a:t>confederal system, </a:t>
            </a:r>
            <a:r>
              <a:rPr lang="en-US" altLang="en-US" noProof="1"/>
              <a:t>several independent sovereign governments agree to cooperate on specified matters while each retains ultimate authority over all other governmental matters within its borders.</a:t>
            </a:r>
          </a:p>
          <a:p>
            <a:pPr lvl="1"/>
            <a:r>
              <a:rPr lang="en-US" altLang="en-US" noProof="1"/>
              <a:t>Cooperating sovereign governments delegate some responsibilities to a central governing body.</a:t>
            </a:r>
          </a:p>
          <a:p>
            <a:pPr lvl="1"/>
            <a:r>
              <a:rPr lang="en-US" altLang="en-US" noProof="1"/>
              <a:t>Sovereign governments retain ultimate authority.</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336117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noProof="1"/>
              <a:t>Review</a:t>
            </a:r>
            <a:r>
              <a:rPr lang="en-US" sz="1600" noProof="1"/>
              <a:t> 2</a:t>
            </a:r>
            <a:endParaRPr lang="en-US" b="0" noProof="1"/>
          </a:p>
        </p:txBody>
      </p:sp>
      <p:sp>
        <p:nvSpPr>
          <p:cNvPr id="9" name="Content Placeholder 2"/>
          <p:cNvSpPr>
            <a:spLocks noGrp="1"/>
          </p:cNvSpPr>
          <p:nvPr>
            <p:ph sz="quarter" idx="20"/>
          </p:nvPr>
        </p:nvSpPr>
        <p:spPr>
          <a:xfrm>
            <a:off x="342900" y="1524000"/>
            <a:ext cx="8458200" cy="4937760"/>
          </a:xfrm>
        </p:spPr>
        <p:txBody>
          <a:bodyPr rIns="0">
            <a:normAutofit/>
          </a:bodyPr>
          <a:lstStyle/>
          <a:p>
            <a:r>
              <a:rPr lang="en-US" b="1" noProof="1"/>
              <a:t>Next:</a:t>
            </a:r>
          </a:p>
          <a:p>
            <a:pPr lvl="1"/>
            <a:r>
              <a:rPr lang="en-US" sz="2600" noProof="1"/>
              <a:t>Will Supreme Court justices continue to issue conflicting interpretations of the proper balance of power in the federal system of government? </a:t>
            </a:r>
          </a:p>
          <a:p>
            <a:pPr lvl="1"/>
            <a:r>
              <a:rPr lang="en-US" sz="2600" noProof="1"/>
              <a:t>Will state and local governments continue their policy experiments to find more effective means of addressing domestic problems? </a:t>
            </a:r>
          </a:p>
          <a:p>
            <a:pPr lvl="1"/>
            <a:r>
              <a:rPr lang="en-US" sz="2600" noProof="1"/>
              <a:t>Will partisan differences between state governments and the national government perpetuate lawsuits brought by each level of government?</a:t>
            </a:r>
            <a:endParaRPr lang="en-US" alt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40</a:t>
            </a:fld>
            <a:endParaRPr lang="en-US" dirty="0"/>
          </a:p>
        </p:txBody>
      </p:sp>
    </p:spTree>
    <p:extLst>
      <p:ext uri="{BB962C8B-B14F-4D97-AF65-F5344CB8AC3E}">
        <p14:creationId xmlns:p14="http://schemas.microsoft.com/office/powerpoint/2010/main" val="3859792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noProof="1"/>
              <a:t>Questions?</a:t>
            </a:r>
            <a:endParaRPr lang="en-US" b="0" noProof="1"/>
          </a:p>
        </p:txBody>
      </p:sp>
      <p:sp>
        <p:nvSpPr>
          <p:cNvPr id="7" name="Text Placeholder 2" hidden="1"/>
          <p:cNvSpPr>
            <a:spLocks noGrp="1"/>
          </p:cNvSpPr>
          <p:nvPr>
            <p:ph sz="quarter" idx="11"/>
          </p:nvPr>
        </p:nvSpPr>
        <p:spPr/>
        <p:txBody>
          <a:bodyPr/>
          <a:lstStyle/>
          <a:p>
            <a:endParaRPr lang="en-US"/>
          </a:p>
        </p:txBody>
      </p:sp>
      <p:sp>
        <p:nvSpPr>
          <p:cNvPr id="8" name="Text Placeholder 3" hidden="1"/>
          <p:cNvSpPr>
            <a:spLocks noGrp="1"/>
          </p:cNvSpPr>
          <p:nvPr>
            <p:ph type="body" sz="quarter" idx="19"/>
          </p:nvPr>
        </p:nvSpPr>
        <p:spPr/>
        <p:txBody>
          <a:bodyPr/>
          <a:lstStyle/>
          <a:p>
            <a:endParaRPr lang="en-US"/>
          </a:p>
        </p:txBody>
      </p:sp>
      <p:sp>
        <p:nvSpPr>
          <p:cNvPr id="10" name="Slide Number Placeholder 4"/>
          <p:cNvSpPr>
            <a:spLocks noGrp="1"/>
          </p:cNvSpPr>
          <p:nvPr>
            <p:ph type="sldNum" sz="quarter" idx="10"/>
          </p:nvPr>
        </p:nvSpPr>
        <p:spPr/>
        <p:txBody>
          <a:bodyPr/>
          <a:lstStyle/>
          <a:p>
            <a:fld id="{68151E55-6873-49E2-B8D5-2F265E6F1973}" type="slidenum">
              <a:rPr lang="en-US" smtClean="0"/>
              <a:pPr/>
              <a:t>41</a:t>
            </a:fld>
            <a:endParaRPr lang="en-US" dirty="0"/>
          </a:p>
        </p:txBody>
      </p:sp>
    </p:spTree>
    <p:extLst>
      <p:ext uri="{BB962C8B-B14F-4D97-AF65-F5344CB8AC3E}">
        <p14:creationId xmlns:p14="http://schemas.microsoft.com/office/powerpoint/2010/main" val="1256543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hidden="1"/>
          <p:cNvSpPr>
            <a:spLocks noGrp="1"/>
          </p:cNvSpPr>
          <p:nvPr>
            <p:ph type="title"/>
          </p:nvPr>
        </p:nvSpPr>
        <p:spPr/>
        <p:txBody>
          <a:bodyPr/>
          <a:lstStyle/>
          <a:p>
            <a:r>
              <a:rPr lang="en-US" sz="1600" noProof="1"/>
              <a:t>End of Main Content</a:t>
            </a:r>
          </a:p>
        </p:txBody>
      </p:sp>
      <p:sp>
        <p:nvSpPr>
          <p:cNvPr id="4" name="Footer Placeholder 2">
            <a:extLst>
              <a:ext uri="{FF2B5EF4-FFF2-40B4-BE49-F238E27FC236}">
                <a16:creationId xmlns:a16="http://schemas.microsoft.com/office/drawing/2014/main" id="{2405109B-5797-42E4-BECC-E25FADC4EACB}"/>
              </a:ext>
            </a:extLst>
          </p:cNvPr>
          <p:cNvSpPr>
            <a:spLocks noGrp="1"/>
          </p:cNvSpPr>
          <p:nvPr>
            <p:ph type="ftr" sz="quarter" idx="10"/>
          </p:nvPr>
        </p:nvSpPr>
        <p:spPr>
          <a:xfrm>
            <a:off x="0" y="6487065"/>
            <a:ext cx="9144000" cy="370936"/>
          </a:xfrm>
        </p:spPr>
        <p:txBody>
          <a:bodyPr/>
          <a:lstStyle/>
          <a:p>
            <a:pPr>
              <a:defRPr/>
            </a:pPr>
            <a:r>
              <a:rPr lang="en-US" sz="800"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521922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noProof="1"/>
              <a:t>Accessibility Content: Text Alternatives for Images</a:t>
            </a:r>
          </a:p>
        </p:txBody>
      </p:sp>
      <p:sp>
        <p:nvSpPr>
          <p:cNvPr id="5" name="Slide Number Placeholder 2"/>
          <p:cNvSpPr>
            <a:spLocks noGrp="1"/>
          </p:cNvSpPr>
          <p:nvPr>
            <p:ph type="sldNum" sz="quarter" idx="10"/>
          </p:nvPr>
        </p:nvSpPr>
        <p:spPr/>
        <p:txBody>
          <a:bodyPr/>
          <a:lstStyle/>
          <a:p>
            <a:fld id="{68151E55-6873-49E2-B8D5-2F265E6F1973}" type="slidenum">
              <a:rPr lang="en-US" smtClean="0"/>
              <a:pPr/>
              <a:t>43</a:t>
            </a:fld>
            <a:endParaRPr lang="en-US" dirty="0"/>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noProof="1">
                <a:solidFill>
                  <a:srgbClr val="B40000"/>
                </a:solidFill>
              </a:rPr>
              <a:t>Figure 3.1 </a:t>
            </a:r>
            <a:r>
              <a:rPr lang="en-US" noProof="1">
                <a:solidFill>
                  <a:schemeClr val="tx1"/>
                </a:solidFill>
              </a:rPr>
              <a:t>Three Governing Systems</a:t>
            </a:r>
            <a:r>
              <a:rPr lang="en-US" noProof="1">
                <a:solidFill>
                  <a:srgbClr val="B40000"/>
                </a:solidFill>
              </a:rPr>
              <a:t> - Text Alternative</a:t>
            </a:r>
          </a:p>
        </p:txBody>
      </p:sp>
      <p:sp>
        <p:nvSpPr>
          <p:cNvPr id="5" name="Text Placeholder 2"/>
          <p:cNvSpPr>
            <a:spLocks noGrp="1"/>
          </p:cNvSpPr>
          <p:nvPr>
            <p:ph type="body" sz="quarter" idx="11"/>
          </p:nvPr>
        </p:nvSpPr>
        <p:spPr/>
        <p:txBody>
          <a:bodyPr/>
          <a:lstStyle/>
          <a:p>
            <a:r>
              <a:rPr lang="en-US" noProof="1">
                <a:hlinkClick r:id="rId2" action="ppaction://hlinksldjump"/>
              </a:rPr>
              <a:t>Return to parent-slide containing images.</a:t>
            </a:r>
            <a:endParaRPr lang="en-US" noProof="1"/>
          </a:p>
        </p:txBody>
      </p:sp>
      <p:sp>
        <p:nvSpPr>
          <p:cNvPr id="6" name="Content Placeholder 3"/>
          <p:cNvSpPr>
            <a:spLocks noGrp="1"/>
          </p:cNvSpPr>
          <p:nvPr>
            <p:ph sz="quarter" idx="12"/>
          </p:nvPr>
        </p:nvSpPr>
        <p:spPr/>
        <p:txBody>
          <a:bodyPr/>
          <a:lstStyle/>
          <a:p>
            <a:pPr>
              <a:spcAft>
                <a:spcPts val="1800"/>
              </a:spcAft>
            </a:pPr>
            <a:r>
              <a:rPr lang="en-US" sz="1600" noProof="1"/>
              <a:t>As diagrammed, in the unitary system the central (national) government is between the People and the regional (state) governments. </a:t>
            </a:r>
          </a:p>
          <a:p>
            <a:pPr>
              <a:spcAft>
                <a:spcPts val="1800"/>
              </a:spcAft>
            </a:pPr>
            <a:r>
              <a:rPr lang="en-US" sz="1600" noProof="1"/>
              <a:t>In the confederal system, it is the regional (state) governments that are between the People and the central (national) government—because the people create the regional (state) governments, and the regional (state) governments create (and can eliminate) the central (national) government.</a:t>
            </a:r>
          </a:p>
          <a:p>
            <a:pPr>
              <a:spcAft>
                <a:spcPts val="1800"/>
              </a:spcAft>
            </a:pPr>
            <a:r>
              <a:rPr lang="en-US" sz="1600" noProof="1"/>
              <a:t>In the federal system, the people create both the central (national) government and the regional (state) governments. As diagrammed, the regional (state) governments are closer to the People than to the central (national) government, but the people still have a relationship with the central (national) government outside or in addition to their relationship to a regional (state) government.</a:t>
            </a:r>
          </a:p>
        </p:txBody>
      </p:sp>
      <p:sp>
        <p:nvSpPr>
          <p:cNvPr id="7" name="Text Placeholder 4"/>
          <p:cNvSpPr>
            <a:spLocks noGrp="1"/>
          </p:cNvSpPr>
          <p:nvPr>
            <p:ph type="body" sz="quarter" idx="13"/>
          </p:nvPr>
        </p:nvSpPr>
        <p:spPr/>
        <p:txBody>
          <a:bodyPr/>
          <a:lstStyle/>
          <a:p>
            <a:r>
              <a:rPr lang="en-US" noProof="1">
                <a:hlinkClick r:id="rId2" action="ppaction://hlinksldjump"/>
              </a:rPr>
              <a:t>Return to parent-slide containing images.</a:t>
            </a:r>
            <a:endParaRPr lang="en-US" noProof="1"/>
          </a:p>
        </p:txBody>
      </p:sp>
      <p:sp>
        <p:nvSpPr>
          <p:cNvPr id="3" name="Slide Number Placeholder 5"/>
          <p:cNvSpPr>
            <a:spLocks noGrp="1"/>
          </p:cNvSpPr>
          <p:nvPr>
            <p:ph type="sldNum" sz="quarter" idx="10"/>
          </p:nvPr>
        </p:nvSpPr>
        <p:spPr/>
        <p:txBody>
          <a:bodyPr/>
          <a:lstStyle/>
          <a:p>
            <a:fld id="{68151E55-6873-49E2-B8D5-2F265E6F1973}" type="slidenum">
              <a:rPr lang="en-US" smtClean="0"/>
              <a:pPr/>
              <a:t>44</a:t>
            </a:fld>
            <a:endParaRPr lang="en-US" dirty="0"/>
          </a:p>
        </p:txBody>
      </p:sp>
    </p:spTree>
    <p:extLst>
      <p:ext uri="{BB962C8B-B14F-4D97-AF65-F5344CB8AC3E}">
        <p14:creationId xmlns:p14="http://schemas.microsoft.com/office/powerpoint/2010/main" val="338194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noProof="1">
                <a:solidFill>
                  <a:srgbClr val="B40000"/>
                </a:solidFill>
              </a:rPr>
              <a:t>Figure 3.2 </a:t>
            </a:r>
            <a:r>
              <a:rPr lang="en-US" noProof="1">
                <a:solidFill>
                  <a:schemeClr val="tx1"/>
                </a:solidFill>
              </a:rPr>
              <a:t>Enumerated Powers of the National Government</a:t>
            </a:r>
            <a:r>
              <a:rPr lang="en-US" noProof="1">
                <a:solidFill>
                  <a:srgbClr val="B40000"/>
                </a:solidFill>
              </a:rPr>
              <a:t> - Text Alternative</a:t>
            </a:r>
          </a:p>
        </p:txBody>
      </p:sp>
      <p:sp>
        <p:nvSpPr>
          <p:cNvPr id="5" name="Text Placeholder 2"/>
          <p:cNvSpPr>
            <a:spLocks noGrp="1"/>
          </p:cNvSpPr>
          <p:nvPr>
            <p:ph type="body" sz="quarter" idx="11"/>
          </p:nvPr>
        </p:nvSpPr>
        <p:spPr/>
        <p:txBody>
          <a:bodyPr/>
          <a:lstStyle/>
          <a:p>
            <a:r>
              <a:rPr lang="en-US" noProof="1">
                <a:hlinkClick r:id="rId2" action="ppaction://hlinksldjump"/>
              </a:rPr>
              <a:t>Return to parent-slide containing images.</a:t>
            </a:r>
            <a:endParaRPr lang="en-US" noProof="1"/>
          </a:p>
        </p:txBody>
      </p:sp>
      <p:sp>
        <p:nvSpPr>
          <p:cNvPr id="6" name="Content Placeholder 3"/>
          <p:cNvSpPr>
            <a:spLocks noGrp="1"/>
          </p:cNvSpPr>
          <p:nvPr>
            <p:ph sz="quarter" idx="12"/>
          </p:nvPr>
        </p:nvSpPr>
        <p:spPr>
          <a:xfrm>
            <a:off x="342001" y="1371600"/>
            <a:ext cx="8459999" cy="4754880"/>
          </a:xfrm>
        </p:spPr>
        <p:txBody>
          <a:bodyPr numCol="2" spcCol="180000"/>
          <a:lstStyle/>
          <a:p>
            <a:pPr>
              <a:spcBef>
                <a:spcPts val="600"/>
              </a:spcBef>
            </a:pPr>
            <a:r>
              <a:rPr lang="en-US" sz="1600" noProof="1"/>
              <a:t>Lay and collect taxes for the common defense and the general welfare.</a:t>
            </a:r>
          </a:p>
          <a:p>
            <a:pPr>
              <a:spcBef>
                <a:spcPts val="600"/>
              </a:spcBef>
            </a:pPr>
            <a:r>
              <a:rPr lang="en-US" sz="1600" noProof="1"/>
              <a:t>Punish offenses against the laws </a:t>
            </a:r>
            <a:br>
              <a:rPr lang="en-US" sz="1600" noProof="1"/>
            </a:br>
            <a:r>
              <a:rPr lang="en-US" sz="1600" noProof="1"/>
              <a:t>of the nation.</a:t>
            </a:r>
          </a:p>
          <a:p>
            <a:pPr>
              <a:spcBef>
                <a:spcPts val="600"/>
              </a:spcBef>
            </a:pPr>
            <a:r>
              <a:rPr lang="en-US" sz="1600" noProof="1"/>
              <a:t>Make treaties.</a:t>
            </a:r>
          </a:p>
          <a:p>
            <a:pPr>
              <a:spcBef>
                <a:spcPts val="600"/>
              </a:spcBef>
            </a:pPr>
            <a:r>
              <a:rPr lang="en-US" sz="1600" noProof="1"/>
              <a:t>Admit new states to the union.</a:t>
            </a:r>
          </a:p>
          <a:p>
            <a:pPr>
              <a:spcBef>
                <a:spcPts val="600"/>
              </a:spcBef>
            </a:pPr>
            <a:r>
              <a:rPr lang="en-US" sz="1600" noProof="1"/>
              <a:t>Develop roads and postal service.</a:t>
            </a:r>
          </a:p>
          <a:p>
            <a:pPr>
              <a:spcBef>
                <a:spcPts val="600"/>
              </a:spcBef>
            </a:pPr>
            <a:r>
              <a:rPr lang="en-US" sz="1600" noProof="1"/>
              <a:t>Punish the counterfeiting of money.</a:t>
            </a:r>
          </a:p>
          <a:p>
            <a:pPr>
              <a:spcBef>
                <a:spcPts val="600"/>
              </a:spcBef>
            </a:pPr>
            <a:r>
              <a:rPr lang="en-US" sz="1600" noProof="1"/>
              <a:t>Create naturalization laws.</a:t>
            </a:r>
          </a:p>
          <a:p>
            <a:pPr>
              <a:spcBef>
                <a:spcPts val="600"/>
              </a:spcBef>
            </a:pPr>
            <a:r>
              <a:rPr lang="en-US" sz="1600" noProof="1"/>
              <a:t>Provide, organize, and maintain </a:t>
            </a:r>
            <a:br>
              <a:rPr lang="en-US" sz="1600" noProof="1"/>
            </a:br>
            <a:r>
              <a:rPr lang="en-US" sz="1600" noProof="1"/>
              <a:t>armed forces.</a:t>
            </a:r>
          </a:p>
          <a:p>
            <a:pPr>
              <a:spcBef>
                <a:spcPts val="600"/>
              </a:spcBef>
            </a:pPr>
            <a:r>
              <a:rPr lang="en-US" sz="1600" noProof="1"/>
              <a:t>Administer the Capitol district and </a:t>
            </a:r>
            <a:br>
              <a:rPr lang="en-US" sz="1600" noProof="1"/>
            </a:br>
            <a:r>
              <a:rPr lang="en-US" sz="1600" noProof="1"/>
              <a:t>military bases.</a:t>
            </a:r>
          </a:p>
          <a:p>
            <a:pPr>
              <a:spcBef>
                <a:spcPts val="600"/>
              </a:spcBef>
            </a:pPr>
            <a:r>
              <a:rPr lang="en-US" sz="1600" noProof="1"/>
              <a:t>Organize, arm, and discipline state militias when called to suppress insurrections and invasions.</a:t>
            </a:r>
          </a:p>
          <a:p>
            <a:pPr>
              <a:spcBef>
                <a:spcPts val="600"/>
              </a:spcBef>
            </a:pPr>
            <a:r>
              <a:rPr lang="en-US" sz="1600" noProof="1"/>
              <a:t>Establish courts inferior to the U.S. </a:t>
            </a:r>
            <a:br>
              <a:rPr lang="en-US" sz="1600" noProof="1"/>
            </a:br>
            <a:r>
              <a:rPr lang="en-US" sz="1600" noProof="1"/>
              <a:t>Supreme Court.</a:t>
            </a:r>
          </a:p>
          <a:p>
            <a:pPr>
              <a:spcBef>
                <a:spcPts val="600"/>
              </a:spcBef>
            </a:pPr>
            <a:r>
              <a:rPr lang="en-US" sz="1600" noProof="1"/>
              <a:t>Declare war.</a:t>
            </a:r>
          </a:p>
          <a:p>
            <a:pPr>
              <a:spcBef>
                <a:spcPts val="600"/>
              </a:spcBef>
            </a:pPr>
            <a:r>
              <a:rPr lang="en-US" sz="1600" noProof="1"/>
              <a:t>Raise and support armies.</a:t>
            </a:r>
          </a:p>
          <a:p>
            <a:pPr>
              <a:spcBef>
                <a:spcPts val="600"/>
              </a:spcBef>
            </a:pPr>
            <a:r>
              <a:rPr lang="en-US" sz="1600" noProof="1"/>
              <a:t>Regulate interstate and foreign commerce.</a:t>
            </a:r>
          </a:p>
          <a:p>
            <a:pPr>
              <a:spcBef>
                <a:spcPts val="600"/>
              </a:spcBef>
            </a:pPr>
            <a:r>
              <a:rPr lang="en-US" sz="1600" noProof="1"/>
              <a:t>Provide for copyrights for authors </a:t>
            </a:r>
            <a:br>
              <a:rPr lang="en-US" sz="1600" noProof="1"/>
            </a:br>
            <a:r>
              <a:rPr lang="en-US" sz="1600" noProof="1"/>
              <a:t>and inventors.</a:t>
            </a:r>
          </a:p>
          <a:p>
            <a:pPr>
              <a:spcBef>
                <a:spcPts val="600"/>
              </a:spcBef>
            </a:pPr>
            <a:r>
              <a:rPr lang="en-US" sz="1600" noProof="1"/>
              <a:t>Coin and regulate money.</a:t>
            </a:r>
          </a:p>
          <a:p>
            <a:pPr>
              <a:spcBef>
                <a:spcPts val="600"/>
              </a:spcBef>
            </a:pPr>
            <a:r>
              <a:rPr lang="en-US" sz="1600" noProof="1"/>
              <a:t>Establish standard weights and measures.</a:t>
            </a:r>
          </a:p>
          <a:p>
            <a:pPr>
              <a:spcBef>
                <a:spcPts val="600"/>
              </a:spcBef>
            </a:pPr>
            <a:r>
              <a:rPr lang="en-US" sz="1600" noProof="1"/>
              <a:t>Punish piracies and felonies on the seas.</a:t>
            </a:r>
          </a:p>
        </p:txBody>
      </p:sp>
      <p:sp>
        <p:nvSpPr>
          <p:cNvPr id="7" name="Text Placeholder 4"/>
          <p:cNvSpPr>
            <a:spLocks noGrp="1"/>
          </p:cNvSpPr>
          <p:nvPr>
            <p:ph type="body" sz="quarter" idx="13"/>
          </p:nvPr>
        </p:nvSpPr>
        <p:spPr/>
        <p:txBody>
          <a:bodyPr/>
          <a:lstStyle/>
          <a:p>
            <a:r>
              <a:rPr lang="en-US" noProof="1">
                <a:hlinkClick r:id="rId2" action="ppaction://hlinksldjump"/>
              </a:rPr>
              <a:t>Return to parent-slide containing images.</a:t>
            </a:r>
            <a:endParaRPr lang="en-US" noProof="1"/>
          </a:p>
        </p:txBody>
      </p:sp>
      <p:sp>
        <p:nvSpPr>
          <p:cNvPr id="3" name="Slide Number Placeholder 5"/>
          <p:cNvSpPr>
            <a:spLocks noGrp="1"/>
          </p:cNvSpPr>
          <p:nvPr>
            <p:ph type="sldNum" sz="quarter" idx="10"/>
          </p:nvPr>
        </p:nvSpPr>
        <p:spPr/>
        <p:txBody>
          <a:bodyPr/>
          <a:lstStyle/>
          <a:p>
            <a:fld id="{68151E55-6873-49E2-B8D5-2F265E6F1973}" type="slidenum">
              <a:rPr lang="en-US" smtClean="0"/>
              <a:pPr/>
              <a:t>45</a:t>
            </a:fld>
            <a:endParaRPr lang="en-US" dirty="0"/>
          </a:p>
        </p:txBody>
      </p:sp>
    </p:spTree>
    <p:extLst>
      <p:ext uri="{BB962C8B-B14F-4D97-AF65-F5344CB8AC3E}">
        <p14:creationId xmlns:p14="http://schemas.microsoft.com/office/powerpoint/2010/main" val="1211878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noProof="1">
                <a:solidFill>
                  <a:srgbClr val="B40000"/>
                </a:solidFill>
              </a:rPr>
              <a:t>Figure 3.3 </a:t>
            </a:r>
            <a:r>
              <a:rPr lang="en-US" noProof="1">
                <a:solidFill>
                  <a:schemeClr val="tx1"/>
                </a:solidFill>
              </a:rPr>
              <a:t>Constitutionally Delegated and Reserved State Powers</a:t>
            </a:r>
            <a:r>
              <a:rPr lang="en-US" noProof="1">
                <a:solidFill>
                  <a:srgbClr val="B40000"/>
                </a:solidFill>
              </a:rPr>
              <a:t> - Text Alternative</a:t>
            </a:r>
          </a:p>
        </p:txBody>
      </p:sp>
      <p:sp>
        <p:nvSpPr>
          <p:cNvPr id="5" name="Text Placeholder 2"/>
          <p:cNvSpPr>
            <a:spLocks noGrp="1"/>
          </p:cNvSpPr>
          <p:nvPr>
            <p:ph type="body" sz="quarter" idx="11"/>
          </p:nvPr>
        </p:nvSpPr>
        <p:spPr/>
        <p:txBody>
          <a:bodyPr/>
          <a:lstStyle/>
          <a:p>
            <a:r>
              <a:rPr lang="en-US" noProof="1">
                <a:hlinkClick r:id="rId2" action="ppaction://hlinksldjump"/>
              </a:rPr>
              <a:t>Return to parent-slide containing images.</a:t>
            </a:r>
            <a:endParaRPr lang="en-US" noProof="1"/>
          </a:p>
        </p:txBody>
      </p:sp>
      <p:sp>
        <p:nvSpPr>
          <p:cNvPr id="6" name="Content Placeholder 3"/>
          <p:cNvSpPr>
            <a:spLocks noGrp="1"/>
          </p:cNvSpPr>
          <p:nvPr>
            <p:ph sz="quarter" idx="12"/>
          </p:nvPr>
        </p:nvSpPr>
        <p:spPr>
          <a:xfrm>
            <a:off x="342001" y="1371600"/>
            <a:ext cx="8459999" cy="4754880"/>
          </a:xfrm>
        </p:spPr>
        <p:txBody>
          <a:bodyPr numCol="2" spcCol="180000"/>
          <a:lstStyle/>
          <a:p>
            <a:pPr>
              <a:spcBef>
                <a:spcPts val="600"/>
              </a:spcBef>
            </a:pPr>
            <a:r>
              <a:rPr lang="en-US" sz="1600" noProof="1"/>
              <a:t>Build and maintain infrastructure (roads, bridges, canals, ports).</a:t>
            </a:r>
          </a:p>
          <a:p>
            <a:pPr>
              <a:spcBef>
                <a:spcPts val="600"/>
              </a:spcBef>
            </a:pPr>
            <a:r>
              <a:rPr lang="en-US" sz="1600" noProof="1"/>
              <a:t>Conduct local, state, and national elections.</a:t>
            </a:r>
          </a:p>
          <a:p>
            <a:pPr>
              <a:spcBef>
                <a:spcPts val="600"/>
              </a:spcBef>
            </a:pPr>
            <a:r>
              <a:rPr lang="en-US" sz="1600" noProof="1"/>
              <a:t>Regulate land use.</a:t>
            </a:r>
          </a:p>
          <a:p>
            <a:pPr>
              <a:spcBef>
                <a:spcPts val="600"/>
              </a:spcBef>
            </a:pPr>
            <a:r>
              <a:rPr lang="en-US" sz="1600" noProof="1"/>
              <a:t>Establish insurance laws.</a:t>
            </a:r>
          </a:p>
          <a:p>
            <a:pPr>
              <a:spcBef>
                <a:spcPts val="600"/>
              </a:spcBef>
            </a:pPr>
            <a:r>
              <a:rPr lang="en-US" sz="1600" noProof="1"/>
              <a:t>Redistrict U.S. House districts.</a:t>
            </a:r>
          </a:p>
          <a:p>
            <a:pPr>
              <a:spcBef>
                <a:spcPts val="600"/>
              </a:spcBef>
            </a:pPr>
            <a:r>
              <a:rPr lang="en-US" sz="1600" noProof="1"/>
              <a:t>Provide education.</a:t>
            </a:r>
          </a:p>
          <a:p>
            <a:pPr>
              <a:spcBef>
                <a:spcPts val="600"/>
              </a:spcBef>
            </a:pPr>
            <a:r>
              <a:rPr lang="en-US" sz="1600" noProof="1"/>
              <a:t>Protect public health and safety.</a:t>
            </a:r>
          </a:p>
          <a:p>
            <a:pPr>
              <a:spcBef>
                <a:spcPts val="600"/>
              </a:spcBef>
            </a:pPr>
            <a:r>
              <a:rPr lang="en-US" sz="1600" noProof="1"/>
              <a:t>Regulate occupations and professions.</a:t>
            </a:r>
          </a:p>
          <a:p>
            <a:pPr>
              <a:spcBef>
                <a:spcPts val="600"/>
              </a:spcBef>
            </a:pPr>
            <a:r>
              <a:rPr lang="en-US" sz="1600" noProof="1"/>
              <a:t>Establish criminal laws (except on </a:t>
            </a:r>
            <a:br>
              <a:rPr lang="en-US" sz="1600" noProof="1"/>
            </a:br>
            <a:r>
              <a:rPr lang="en-US" sz="1600" noProof="1"/>
              <a:t>the high seas).</a:t>
            </a:r>
          </a:p>
          <a:p>
            <a:pPr>
              <a:spcBef>
                <a:spcPts val="600"/>
              </a:spcBef>
            </a:pPr>
            <a:r>
              <a:rPr lang="en-US" sz="1600" noProof="1"/>
              <a:t>Ratify amendments to the U.S. Constitution.</a:t>
            </a:r>
          </a:p>
          <a:p>
            <a:pPr>
              <a:spcBef>
                <a:spcPts val="600"/>
              </a:spcBef>
            </a:pPr>
            <a:r>
              <a:rPr lang="en-US" sz="1600" noProof="1"/>
              <a:t>Administer family laws (e.g., marriage </a:t>
            </a:r>
            <a:br>
              <a:rPr lang="en-US" sz="1600" noProof="1"/>
            </a:br>
            <a:r>
              <a:rPr lang="en-US" sz="1600" noProof="1"/>
              <a:t>and divorce).</a:t>
            </a:r>
          </a:p>
          <a:p>
            <a:pPr>
              <a:spcBef>
                <a:spcPts val="600"/>
              </a:spcBef>
            </a:pPr>
            <a:r>
              <a:rPr lang="en-US" sz="1600" noProof="1"/>
              <a:t>Regulate charities.</a:t>
            </a:r>
          </a:p>
          <a:p>
            <a:pPr>
              <a:spcBef>
                <a:spcPts val="600"/>
              </a:spcBef>
            </a:pPr>
            <a:r>
              <a:rPr lang="en-US" sz="1600" noProof="1"/>
              <a:t>Regulate banks and credit.</a:t>
            </a:r>
          </a:p>
          <a:p>
            <a:pPr>
              <a:spcBef>
                <a:spcPts val="600"/>
              </a:spcBef>
            </a:pPr>
            <a:r>
              <a:rPr lang="en-US" sz="1600" noProof="1"/>
              <a:t>Regulate intrastate commerce.</a:t>
            </a:r>
          </a:p>
          <a:p>
            <a:pPr>
              <a:spcBef>
                <a:spcPts val="600"/>
              </a:spcBef>
            </a:pPr>
            <a:r>
              <a:rPr lang="en-US" sz="1600" noProof="1"/>
              <a:t>Protect property rights.</a:t>
            </a:r>
          </a:p>
          <a:p>
            <a:pPr>
              <a:spcBef>
                <a:spcPts val="600"/>
              </a:spcBef>
            </a:pPr>
            <a:r>
              <a:rPr lang="en-US" sz="1600" noProof="1"/>
              <a:t>Select electors to the electoral collage.</a:t>
            </a:r>
          </a:p>
        </p:txBody>
      </p:sp>
      <p:sp>
        <p:nvSpPr>
          <p:cNvPr id="7" name="Text Placeholder 4"/>
          <p:cNvSpPr>
            <a:spLocks noGrp="1"/>
          </p:cNvSpPr>
          <p:nvPr>
            <p:ph type="body" sz="quarter" idx="13"/>
          </p:nvPr>
        </p:nvSpPr>
        <p:spPr/>
        <p:txBody>
          <a:bodyPr/>
          <a:lstStyle/>
          <a:p>
            <a:r>
              <a:rPr lang="en-US" noProof="1">
                <a:hlinkClick r:id="rId2" action="ppaction://hlinksldjump"/>
              </a:rPr>
              <a:t>Return to parent-slide containing images.</a:t>
            </a:r>
            <a:endParaRPr lang="en-US" noProof="1"/>
          </a:p>
        </p:txBody>
      </p:sp>
      <p:sp>
        <p:nvSpPr>
          <p:cNvPr id="3" name="Slide Number Placeholder 5"/>
          <p:cNvSpPr>
            <a:spLocks noGrp="1"/>
          </p:cNvSpPr>
          <p:nvPr>
            <p:ph type="sldNum" sz="quarter" idx="10"/>
          </p:nvPr>
        </p:nvSpPr>
        <p:spPr/>
        <p:txBody>
          <a:bodyPr/>
          <a:lstStyle/>
          <a:p>
            <a:fld id="{68151E55-6873-49E2-B8D5-2F265E6F1973}" type="slidenum">
              <a:rPr lang="en-US" smtClean="0"/>
              <a:pPr/>
              <a:t>46</a:t>
            </a:fld>
            <a:endParaRPr lang="en-US" dirty="0"/>
          </a:p>
        </p:txBody>
      </p:sp>
    </p:spTree>
    <p:extLst>
      <p:ext uri="{BB962C8B-B14F-4D97-AF65-F5344CB8AC3E}">
        <p14:creationId xmlns:p14="http://schemas.microsoft.com/office/powerpoint/2010/main" val="2927077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Federal System</a:t>
            </a:r>
            <a:endParaRPr lang="en-US" b="0" noProof="1"/>
          </a:p>
        </p:txBody>
      </p:sp>
      <p:sp>
        <p:nvSpPr>
          <p:cNvPr id="9" name="Content Placeholder 2"/>
          <p:cNvSpPr>
            <a:spLocks noGrp="1"/>
          </p:cNvSpPr>
          <p:nvPr>
            <p:ph sz="quarter" idx="20"/>
          </p:nvPr>
        </p:nvSpPr>
        <p:spPr/>
        <p:txBody>
          <a:bodyPr/>
          <a:lstStyle/>
          <a:p>
            <a:pPr>
              <a:spcAft>
                <a:spcPts val="1200"/>
              </a:spcAft>
            </a:pPr>
            <a:r>
              <a:rPr lang="en-US" altLang="en-US" noProof="1"/>
              <a:t>Constitution’s framers established dual sovereignty by detailing a new, sovereign national government for the United States and modifying the sovereignty of the existing state governments.</a:t>
            </a:r>
          </a:p>
          <a:p>
            <a:pPr>
              <a:spcAft>
                <a:spcPts val="1200"/>
              </a:spcAft>
            </a:pPr>
            <a:r>
              <a:rPr lang="en-US" altLang="en-US" noProof="1"/>
              <a:t>National government has no legal superior on matters over which the Constitution gives it authority.</a:t>
            </a:r>
          </a:p>
          <a:p>
            <a:pPr>
              <a:spcAft>
                <a:spcPts val="1200"/>
              </a:spcAft>
            </a:pPr>
            <a:r>
              <a:rPr lang="en-US" altLang="en-US" noProof="1"/>
              <a:t>State governments have no legal superior on the matters over which they are granted authority by the Constitution.</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124104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00" y="5577840"/>
            <a:ext cx="8460000" cy="548640"/>
          </a:xfrm>
        </p:spPr>
        <p:txBody>
          <a:bodyPr>
            <a:normAutofit/>
          </a:bodyPr>
          <a:lstStyle/>
          <a:p>
            <a:r>
              <a:rPr lang="en-US" sz="2400" b="1" noProof="1"/>
              <a:t>Figure 3.1 </a:t>
            </a:r>
            <a:r>
              <a:rPr lang="en-US" sz="2400" b="1" noProof="1">
                <a:solidFill>
                  <a:schemeClr val="tx1"/>
                </a:solidFill>
              </a:rPr>
              <a:t>Three Governing Systems</a:t>
            </a:r>
            <a:endParaRPr lang="en-US" sz="2400" b="1" noProof="1"/>
          </a:p>
        </p:txBody>
      </p:sp>
      <p:pic>
        <p:nvPicPr>
          <p:cNvPr id="17" name="Picture 2" descr="Differences in the three systems—unitary, confederal, and federal—define the relationship of the people to central and regional governments.">
            <a:extLst>
              <a:ext uri="{FF2B5EF4-FFF2-40B4-BE49-F238E27FC236}">
                <a16:creationId xmlns:a16="http://schemas.microsoft.com/office/drawing/2014/main" id="{0C0197C7-C921-4065-917B-15D186FD6FBC}"/>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t="-7570" b="-3711"/>
          <a:stretch/>
        </p:blipFill>
        <p:spPr>
          <a:xfrm>
            <a:off x="342000" y="365760"/>
            <a:ext cx="8458200" cy="2907964"/>
          </a:xfrm>
        </p:spPr>
      </p:pic>
      <p:sp>
        <p:nvSpPr>
          <p:cNvPr id="4" name="Content Placeholder 3"/>
          <p:cNvSpPr>
            <a:spLocks noGrp="1"/>
          </p:cNvSpPr>
          <p:nvPr>
            <p:ph sz="quarter" idx="12"/>
          </p:nvPr>
        </p:nvSpPr>
        <p:spPr>
          <a:xfrm>
            <a:off x="342000" y="3291840"/>
            <a:ext cx="2286000" cy="1645920"/>
          </a:xfrm>
        </p:spPr>
        <p:txBody>
          <a:bodyPr lIns="0" tIns="0" rIns="0" bIns="0"/>
          <a:lstStyle/>
          <a:p>
            <a:pPr algn="ctr"/>
            <a:r>
              <a:rPr lang="en-US" sz="1400" noProof="1"/>
              <a:t>In a unitary system, the sovereign central government creates, delegates power to, and can eliminate regional governments, which are not sovereign governments.</a:t>
            </a:r>
          </a:p>
        </p:txBody>
      </p:sp>
      <p:sp>
        <p:nvSpPr>
          <p:cNvPr id="5" name="Content Placeholder 4"/>
          <p:cNvSpPr>
            <a:spLocks noGrp="1"/>
          </p:cNvSpPr>
          <p:nvPr>
            <p:ph sz="quarter" idx="13"/>
          </p:nvPr>
        </p:nvSpPr>
        <p:spPr>
          <a:xfrm>
            <a:off x="2970900" y="3291840"/>
            <a:ext cx="2286000" cy="1645920"/>
          </a:xfrm>
        </p:spPr>
        <p:txBody>
          <a:bodyPr lIns="0" tIns="0" rIns="0" bIns="0">
            <a:normAutofit/>
          </a:bodyPr>
          <a:lstStyle/>
          <a:p>
            <a:pPr algn="ctr"/>
            <a:r>
              <a:rPr lang="en-US" sz="1400" noProof="1"/>
              <a:t>In a confederal system, the sovereign regional governments create, delegate power to, and can eliminate the central government, which is not a sovereign government.</a:t>
            </a:r>
          </a:p>
        </p:txBody>
      </p:sp>
      <p:sp>
        <p:nvSpPr>
          <p:cNvPr id="11" name="Content Placeholder 5"/>
          <p:cNvSpPr>
            <a:spLocks noGrp="1"/>
          </p:cNvSpPr>
          <p:nvPr>
            <p:ph sz="quarter" idx="14"/>
          </p:nvPr>
        </p:nvSpPr>
        <p:spPr>
          <a:xfrm>
            <a:off x="5599800" y="3291840"/>
            <a:ext cx="3200400" cy="1737360"/>
          </a:xfrm>
        </p:spPr>
        <p:txBody>
          <a:bodyPr lIns="0" tIns="0" rIns="0" bIns="0">
            <a:noAutofit/>
          </a:bodyPr>
          <a:lstStyle/>
          <a:p>
            <a:pPr algn="ctr"/>
            <a:r>
              <a:rPr lang="en-US" sz="1400" noProof="1"/>
              <a:t>In a federal system, the people create a sovereign central government as well as sovereign regional governments. Each of the two levels of sovereign governments (central and regional) is sovereign over different matters. Thus, dual sovereignty defines the federal system of government.</a:t>
            </a:r>
          </a:p>
        </p:txBody>
      </p:sp>
      <p:sp>
        <p:nvSpPr>
          <p:cNvPr id="15" name="Text Placeholder 6"/>
          <p:cNvSpPr>
            <a:spLocks noGrp="1"/>
          </p:cNvSpPr>
          <p:nvPr>
            <p:ph type="body" sz="quarter" idx="18"/>
          </p:nvPr>
        </p:nvSpPr>
        <p:spPr>
          <a:xfrm>
            <a:off x="3369600" y="6400800"/>
            <a:ext cx="2404800" cy="190800"/>
          </a:xfrm>
        </p:spPr>
        <p:txBody>
          <a:bodyPr/>
          <a:lstStyle/>
          <a:p>
            <a:r>
              <a:rPr lang="en-US" noProof="1">
                <a:hlinkClick r:id="rId3" action="ppaction://hlinksldjump"/>
              </a:rPr>
              <a:t>Access the text alternative for slide images.</a:t>
            </a:r>
            <a:endParaRPr lang="en-US" noProof="1"/>
          </a:p>
        </p:txBody>
      </p:sp>
      <p:sp>
        <p:nvSpPr>
          <p:cNvPr id="16" name="Text Placeholder 7" hidden="1"/>
          <p:cNvSpPr>
            <a:spLocks noGrp="1"/>
          </p:cNvSpPr>
          <p:nvPr>
            <p:ph type="body" sz="quarter" idx="19"/>
          </p:nvPr>
        </p:nvSpPr>
        <p:spPr/>
        <p:txBody>
          <a:bodyPr/>
          <a:lstStyle/>
          <a:p>
            <a:endParaRPr lang="en-US"/>
          </a:p>
        </p:txBody>
      </p:sp>
      <p:sp>
        <p:nvSpPr>
          <p:cNvPr id="10" name="Slide Number Placeholder 8"/>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261091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What the Federal System Means for U.S. Citizens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noProof="1"/>
              <a:t>Majority of U.S. citizens live under the jurisdiction </a:t>
            </a:r>
            <a:br>
              <a:rPr lang="en-US" altLang="en-US" noProof="1"/>
            </a:br>
            <a:r>
              <a:rPr lang="en-US" altLang="en-US" noProof="1"/>
              <a:t>of at least five governments: national, state, county, municipal or township, and school district.</a:t>
            </a:r>
          </a:p>
          <a:p>
            <a:r>
              <a:rPr lang="en-US" altLang="en-US" noProof="1"/>
              <a:t>Each of these governments can impose responsibilities on the people living in its jurisdiction.</a:t>
            </a:r>
          </a:p>
          <a:p>
            <a:pPr lvl="1"/>
            <a:r>
              <a:rPr lang="en-US" altLang="en-US" noProof="1"/>
              <a:t>For example, taxes.</a:t>
            </a:r>
          </a:p>
          <a:p>
            <a:r>
              <a:rPr lang="en-US" altLang="en-US" noProof="1"/>
              <a:t>Each government can also enact laws to regulate behaviors, as long as those laws do not violate the U.S. Constitution; and they can guarantee personal liberties and rights beyond those of the Bill of Rights.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45526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t>Constitutional Distribution of Authority</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noProof="1"/>
              <a:t>By distributing some authority to the national government and different authority to the state governments, the Constitution creates the dual sovereignty that defines the U.S. federal system.</a:t>
            </a:r>
          </a:p>
          <a:p>
            <a:r>
              <a:rPr lang="en-US" altLang="en-US" noProof="1"/>
              <a:t>To fulfill their responsibilities to their citizens, both the national and the state governments have the authority to engage in the functions inherent to all sovereign governments.</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82972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1">
                <a:cs typeface="Arial" charset="0"/>
              </a:rPr>
              <a:t>Concurrent Powers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r>
              <a:rPr lang="en-US" altLang="en-US" noProof="1"/>
              <a:t>To function, sovereign governments need the authority to make policy, raise and spend money, implement policies, and establish courts to interpret law when a conflict arises about its meaning.</a:t>
            </a:r>
          </a:p>
          <a:p>
            <a:r>
              <a:rPr lang="en-US" altLang="en-US" noProof="1"/>
              <a:t>In the U.S. federal system, these basic governing powers are </a:t>
            </a:r>
            <a:r>
              <a:rPr lang="en-US" altLang="en-US" b="1" noProof="1"/>
              <a:t>concurrent powers </a:t>
            </a:r>
            <a:r>
              <a:rPr lang="en-US" altLang="en-US" noProof="1"/>
              <a:t>because the national and all state governments exercise them, independently and at the same time.</a:t>
            </a:r>
            <a:endParaRPr lang="en-US" noProof="1"/>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460236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5887</TotalTime>
  <Words>3090</Words>
  <Application>Microsoft Office PowerPoint</Application>
  <PresentationFormat>On-screen Show (4:3)</PresentationFormat>
  <Paragraphs>343</Paragraphs>
  <Slides>46</Slides>
  <Notes>2</Notes>
  <HiddenSlides>4</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46</vt:i4>
      </vt:variant>
    </vt:vector>
  </HeadingPairs>
  <TitlesOfParts>
    <vt:vector size="59"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3</vt:lpstr>
      <vt:lpstr>An Overview of the U.S. Federal System</vt:lpstr>
      <vt:lpstr>Unitary System</vt:lpstr>
      <vt:lpstr>Confederal System</vt:lpstr>
      <vt:lpstr>Federal System</vt:lpstr>
      <vt:lpstr>Figure 3.1 Three Governing Systems</vt:lpstr>
      <vt:lpstr>What the Federal System Means for U.S. Citizens</vt:lpstr>
      <vt:lpstr>Constitutional Distribution of Authority</vt:lpstr>
      <vt:lpstr>Concurrent Powers</vt:lpstr>
      <vt:lpstr>Table 3.1 Concurrent Powers of National and State Governments</vt:lpstr>
      <vt:lpstr>National Sovereignty</vt:lpstr>
      <vt:lpstr>Figure 3.2 Enumerated Powers of National Government</vt:lpstr>
      <vt:lpstr>The Supremacy Clause</vt:lpstr>
      <vt:lpstr>National Treaties with Indian Nations</vt:lpstr>
      <vt:lpstr>State Sovereignty</vt:lpstr>
      <vt:lpstr>Figure 3.3 Constitutionally Delegated and Reserved Powers</vt:lpstr>
      <vt:lpstr>State-to-State Obligations: Horizontal Federalism</vt:lpstr>
      <vt:lpstr>Supreme Court Interpretation of the Constitution</vt:lpstr>
      <vt:lpstr>The Power to Regulate Commerce</vt:lpstr>
      <vt:lpstr>The Power to Provide for the General Welfare</vt:lpstr>
      <vt:lpstr>Judicial Federalism</vt:lpstr>
      <vt:lpstr>Table 3.2 National Government Obligations to the States</vt:lpstr>
      <vt:lpstr>Evolution of Intergovernmental Relations in the U.S. Federal System</vt:lpstr>
      <vt:lpstr>Table 3.3 Elements of Government Action</vt:lpstr>
      <vt:lpstr>Dual Federalism</vt:lpstr>
      <vt:lpstr>Cooperative Federalism</vt:lpstr>
      <vt:lpstr>Centralized Federalism</vt:lpstr>
      <vt:lpstr>Partisan Federalism</vt:lpstr>
      <vt:lpstr>Intergovernmental Tensions</vt:lpstr>
      <vt:lpstr>Tools of Intergovernmental Relations</vt:lpstr>
      <vt:lpstr>Table 3.4 Fiscal Federalism: Largest Federal Intergovernmental Transfers (2019)</vt:lpstr>
      <vt:lpstr>Categorical Grants</vt:lpstr>
      <vt:lpstr>Table 3.5 States That Pay More in Federal Taxes Than They Get Back</vt:lpstr>
      <vt:lpstr>Block Grants</vt:lpstr>
      <vt:lpstr>Mandates</vt:lpstr>
      <vt:lpstr>Preemption</vt:lpstr>
      <vt:lpstr>Nullification</vt:lpstr>
      <vt:lpstr>Advantages and Disadvantages of Today’s Federalism</vt:lpstr>
      <vt:lpstr>Review 1</vt:lpstr>
      <vt:lpstr>Review 2</vt:lpstr>
      <vt:lpstr>Questions?</vt:lpstr>
      <vt:lpstr>End of Main Content</vt:lpstr>
      <vt:lpstr>Accessibility Content: Text Alternatives for Images</vt:lpstr>
      <vt:lpstr>Figure 3.1 Three Governing Systems - Text Alternative</vt:lpstr>
      <vt:lpstr>Figure 3.2 Enumerated Powers of the National Government - Text Alternative</vt:lpstr>
      <vt:lpstr>Figure 3.3 Constitutionally Delegated and Reserved State Powers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Federalism</dc:title>
  <dc:subject>American Democracy Now, 7e</dc:subject>
  <dc:creator>Brigid Callahan Harrison, Jean Wahl Harris, Michelle D. Deardorff</dc:creator>
  <cp:lastModifiedBy>Herrick, Rebekah</cp:lastModifiedBy>
  <cp:revision>491</cp:revision>
  <dcterms:created xsi:type="dcterms:W3CDTF">2008-10-22T16:53:51Z</dcterms:created>
  <dcterms:modified xsi:type="dcterms:W3CDTF">2022-05-16T01:46:52Z</dcterms:modified>
</cp:coreProperties>
</file>