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 id="2147484051" r:id="rId2"/>
    <p:sldMasterId id="2147484016" r:id="rId3"/>
    <p:sldMasterId id="2147484058" r:id="rId4"/>
    <p:sldMasterId id="2147484061" r:id="rId5"/>
    <p:sldMasterId id="2147484066" r:id="rId6"/>
    <p:sldMasterId id="2147484068" r:id="rId7"/>
    <p:sldMasterId id="2147484070" r:id="rId8"/>
  </p:sldMasterIdLst>
  <p:notesMasterIdLst>
    <p:notesMasterId r:id="rId49"/>
  </p:notesMasterIdLst>
  <p:sldIdLst>
    <p:sldId id="390" r:id="rId9"/>
    <p:sldId id="349" r:id="rId10"/>
    <p:sldId id="350" r:id="rId11"/>
    <p:sldId id="351" r:id="rId12"/>
    <p:sldId id="352" r:id="rId13"/>
    <p:sldId id="353" r:id="rId14"/>
    <p:sldId id="354" r:id="rId15"/>
    <p:sldId id="386"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8" r:id="rId47"/>
    <p:sldId id="389" r:id="rId48"/>
  </p:sldIdLst>
  <p:sldSz cx="9144000" cy="6858000" type="screen4x3"/>
  <p:notesSz cx="6858000" cy="91440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293E9F86-81C1-45DC-848F-988D39A6B147}">
          <p14:sldIdLst>
            <p14:sldId id="390"/>
            <p14:sldId id="349"/>
            <p14:sldId id="350"/>
            <p14:sldId id="351"/>
            <p14:sldId id="352"/>
            <p14:sldId id="353"/>
            <p14:sldId id="354"/>
            <p14:sldId id="386"/>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8"/>
            <p14:sldId id="3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6"/>
    <a:srgbClr val="B40000"/>
    <a:srgbClr val="AF0000"/>
    <a:srgbClr val="B90000"/>
    <a:srgbClr val="C30000"/>
    <a:srgbClr val="AFB3B2"/>
    <a:srgbClr val="F4C86C"/>
    <a:srgbClr val="F4B66C"/>
    <a:srgbClr val="BF7F3F"/>
    <a:srgbClr val="46230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4404" autoAdjust="0"/>
  </p:normalViewPr>
  <p:slideViewPr>
    <p:cSldViewPr>
      <p:cViewPr varScale="1">
        <p:scale>
          <a:sx n="70" d="100"/>
          <a:sy n="70" d="100"/>
        </p:scale>
        <p:origin x="1398" y="66"/>
      </p:cViewPr>
      <p:guideLst>
        <p:guide orient="horz" pos="2160"/>
        <p:guide pos="2880"/>
      </p:guideLst>
    </p:cSldViewPr>
  </p:slideViewPr>
  <p:outlineViewPr>
    <p:cViewPr>
      <p:scale>
        <a:sx n="33" d="100"/>
        <a:sy n="33" d="100"/>
      </p:scale>
      <p:origin x="0" y="-242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tags" Target="tags/tag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CC53178-A0BD-47A7-B309-A37242CDA3A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321371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819269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4179081164"/>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15" name="Long Copyright">
            <a:extLst>
              <a:ext uri="{FF2B5EF4-FFF2-40B4-BE49-F238E27FC236}">
                <a16:creationId xmlns:a16="http://schemas.microsoft.com/office/drawing/2014/main" id="{0FC9A374-8BA6-4022-AC67-E2DAF1D18B2B}"/>
              </a:ext>
            </a:extLst>
          </p:cNvPr>
          <p:cNvSpPr>
            <a:spLocks noGrp="1"/>
          </p:cNvSpPr>
          <p:nvPr>
            <p:ph type="ftr" sz="quarter" idx="12"/>
          </p:nvPr>
        </p:nvSpPr>
        <p:spPr>
          <a:xfrm>
            <a:off x="0" y="6478439"/>
            <a:ext cx="9144000" cy="379562"/>
          </a:xfrm>
        </p:spPr>
        <p:txBody>
          <a:bodyPr/>
          <a:lstStyle>
            <a:lvl1pPr algn="ctr">
              <a:defRPr sz="800">
                <a:solidFill>
                  <a:schemeClr val="tx1"/>
                </a:solidFill>
                <a:latin typeface="Calibri (Body)"/>
                <a:cs typeface="Times New Roman" panose="02020603050405020304" pitchFamily="18" charset="0"/>
              </a:defRPr>
            </a:lvl1pPr>
          </a:lstStyle>
          <a:p>
            <a:pPr>
              <a:defRPr/>
            </a:pPr>
            <a:r>
              <a:rPr lang="en-US" dirty="0">
                <a:solidFill>
                  <a:srgbClr val="000000"/>
                </a:solidFill>
              </a:rPr>
              <a:t>© 20XX McGraw-Hill. All rights reserved. Authorized only for instructor use in the classroom.</a:t>
            </a:r>
          </a:p>
          <a:p>
            <a:pPr>
              <a:defRPr/>
            </a:pPr>
            <a:r>
              <a:rPr lang="en-US" sz="700" dirty="0">
                <a:solidFill>
                  <a:srgbClr val="000000"/>
                </a:solidFill>
              </a:rPr>
              <a:t>No reproduction or further distribution permitted without the prior written consent of McGraw-Hill.</a:t>
            </a:r>
          </a:p>
        </p:txBody>
      </p:sp>
    </p:spTree>
    <p:extLst>
      <p:ext uri="{BB962C8B-B14F-4D97-AF65-F5344CB8AC3E}">
        <p14:creationId xmlns:p14="http://schemas.microsoft.com/office/powerpoint/2010/main" val="2593503621"/>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dirty="0">
                <a:solidFill>
                  <a:srgbClr val="000000"/>
                </a:solidFill>
              </a:rPr>
              <a:t>© 20XX McGraw-Hill. All rights reserved. Authorized only for instructor use in the classroom.</a:t>
            </a:r>
          </a:p>
          <a:p>
            <a:pPr>
              <a:defRPr/>
            </a:pPr>
            <a:r>
              <a:rPr lang="en-US" sz="700" dirty="0">
                <a:solidFill>
                  <a:srgbClr val="000000"/>
                </a:solidFill>
              </a:rPr>
              <a:t>No reproduction or further distribution permitted without the prior written consent of McGraw-Hill.</a:t>
            </a:r>
          </a:p>
        </p:txBody>
      </p:sp>
    </p:spTree>
    <p:extLst>
      <p:ext uri="{BB962C8B-B14F-4D97-AF65-F5344CB8AC3E}">
        <p14:creationId xmlns:p14="http://schemas.microsoft.com/office/powerpoint/2010/main" val="3064916590"/>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765229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57809802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624188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550838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0850177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5"/>
            <a:ext cx="9144000" cy="370936"/>
          </a:xfrm>
        </p:spPr>
        <p:txBody>
          <a:bodyPr/>
          <a:lstStyle>
            <a:lvl1pPr algn="ctr">
              <a:defRPr sz="800">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a:solidFill>
                  <a:srgbClr val="000000"/>
                </a:solidFill>
              </a:rPr>
              <a:t>No reproduction or further distribution permitted without the prior written consent of McGraw-Hill.</a:t>
            </a:r>
            <a:endParaRPr lang="en-US" dirty="0">
              <a:solidFill>
                <a:srgbClr val="000000"/>
              </a:solidFill>
            </a:endParaRPr>
          </a:p>
        </p:txBody>
      </p:sp>
    </p:spTree>
    <p:extLst>
      <p:ext uri="{BB962C8B-B14F-4D97-AF65-F5344CB8AC3E}">
        <p14:creationId xmlns:p14="http://schemas.microsoft.com/office/powerpoint/2010/main" val="18679747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4885882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68006307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68473783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042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4489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theme" Target="../theme/theme5.xml"/><Relationship Id="rId4"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773528232"/>
      </p:ext>
    </p:extLst>
  </p:cSld>
  <p:clrMap bg1="lt1" tx1="dk1" bg2="lt2" tx2="dk2" accent1="accent1" accent2="accent2" accent3="accent3" accent4="accent4" accent5="accent5" accent6="accent6" hlink="hlink" folHlink="folHlink"/>
  <p:sldLayoutIdLst>
    <p:sldLayoutId id="2147484056" r:id="rId1"/>
    <p:sldLayoutId id="2147484057"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4267387022"/>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 id="2147484034" r:id="rId18"/>
    <p:sldLayoutId id="2147484035" r:id="rId19"/>
    <p:sldLayoutId id="2147484036" r:id="rId20"/>
    <p:sldLayoutId id="2147484037" r:id="rId2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6" name="MGH Tagline">
            <a:extLst>
              <a:ext uri="{FF2B5EF4-FFF2-40B4-BE49-F238E27FC236}">
                <a16:creationId xmlns:a16="http://schemas.microsoft.com/office/drawing/2014/main" id="{9A5DF1B0-979E-46FB-9D5A-931CB35ECBAA}"/>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3678588978"/>
      </p:ext>
    </p:extLst>
  </p:cSld>
  <p:clrMap bg1="lt1" tx1="dk1" bg2="lt2" tx2="dk2" accent1="accent1" accent2="accent2" accent3="accent3" accent4="accent4" accent5="accent5" accent6="accent6" hlink="hlink" folHlink="folHlink"/>
  <p:sldLayoutIdLst>
    <p:sldLayoutId id="2147484059" r:id="rId1"/>
    <p:sldLayoutId id="2147484073" r:id="rId2"/>
    <p:sldLayoutId id="2147484060"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2822790749"/>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529029"/>
      </p:ext>
    </p:extLst>
  </p:cSld>
  <p:clrMap bg1="lt1" tx1="dk1" bg2="lt2" tx2="dk2" accent1="accent1" accent2="accent2" accent3="accent3" accent4="accent4" accent5="accent5" accent6="accent6" hlink="hlink" folHlink="folHlink"/>
  <p:sldLayoutIdLst>
    <p:sldLayoutId id="214748406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86301647"/>
      </p:ext>
    </p:extLst>
  </p:cSld>
  <p:clrMap bg1="lt1" tx1="dk1" bg2="lt2" tx2="dk2" accent1="accent1" accent2="accent2" accent3="accent3" accent4="accent4" accent5="accent5" accent6="accent6" hlink="hlink" folHlink="folHlink"/>
  <p:sldLayoutIdLst>
    <p:sldLayoutId id="214748406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2139514660"/>
      </p:ext>
    </p:extLst>
  </p:cSld>
  <p:clrMap bg1="lt1" tx1="dk1" bg2="lt2" tx2="dk2" accent1="accent1" accent2="accent2" accent3="accent3" accent4="accent4" accent5="accent5" accent6="accent6" hlink="hlink" folHlink="folHlink"/>
  <p:sldLayoutIdLst>
    <p:sldLayoutId id="2147484071" r:id="rId1"/>
    <p:sldLayoutId id="214748407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567378" y="2607858"/>
            <a:ext cx="6980170" cy="1130559"/>
          </a:xfrm>
        </p:spPr>
        <p:txBody>
          <a:bodyPr/>
          <a:lstStyle/>
          <a:p>
            <a:r>
              <a:rPr lang="en-US" noProof="0" dirty="0"/>
              <a:t>Chapter 4</a:t>
            </a:r>
          </a:p>
        </p:txBody>
      </p:sp>
      <p:sp>
        <p:nvSpPr>
          <p:cNvPr id="7" name="Subtitle 2"/>
          <p:cNvSpPr>
            <a:spLocks noGrp="1"/>
          </p:cNvSpPr>
          <p:nvPr>
            <p:ph type="subTitle" idx="1"/>
          </p:nvPr>
        </p:nvSpPr>
        <p:spPr>
          <a:xfrm>
            <a:off x="567378" y="3807503"/>
            <a:ext cx="4542020" cy="719352"/>
          </a:xfrm>
        </p:spPr>
        <p:txBody>
          <a:bodyPr/>
          <a:lstStyle/>
          <a:p>
            <a:r>
              <a:rPr lang="en-US" altLang="en-US" noProof="0" dirty="0"/>
              <a:t>Civil Liberties</a:t>
            </a:r>
            <a:endParaRPr lang="en-US" noProof="0" dirty="0"/>
          </a:p>
        </p:txBody>
      </p:sp>
      <p:sp>
        <p:nvSpPr>
          <p:cNvPr id="8" name="Text Placeholder 3"/>
          <p:cNvSpPr>
            <a:spLocks noGrp="1"/>
          </p:cNvSpPr>
          <p:nvPr>
            <p:ph type="body" sz="quarter" idx="10"/>
          </p:nvPr>
        </p:nvSpPr>
        <p:spPr>
          <a:xfrm>
            <a:off x="567378" y="4770769"/>
            <a:ext cx="4443413" cy="576185"/>
          </a:xfrm>
        </p:spPr>
        <p:txBody>
          <a:bodyPr/>
          <a:lstStyle/>
          <a:p>
            <a:pPr>
              <a:spcAft>
                <a:spcPts val="1200"/>
              </a:spcAft>
            </a:pPr>
            <a:r>
              <a:rPr lang="en-US" altLang="en-US" noProof="1"/>
              <a:t>American Democracy Now, 7th edition</a:t>
            </a:r>
          </a:p>
          <a:p>
            <a:r>
              <a:rPr lang="en-US" sz="1600" noProof="1"/>
              <a:t>Brigid Callahan Harrison</a:t>
            </a:r>
          </a:p>
          <a:p>
            <a:r>
              <a:rPr lang="en-US" sz="1600" noProof="1"/>
              <a:t>Jean Wahl Harris</a:t>
            </a:r>
          </a:p>
          <a:p>
            <a:r>
              <a:rPr lang="en-US" sz="1600" noProof="1"/>
              <a:t>Michelle D. Deardorff</a:t>
            </a:r>
          </a:p>
        </p:txBody>
      </p:sp>
      <p:sp>
        <p:nvSpPr>
          <p:cNvPr id="9" name="Footer Placeholder 4">
            <a:extLst>
              <a:ext uri="{FF2B5EF4-FFF2-40B4-BE49-F238E27FC236}">
                <a16:creationId xmlns:a16="http://schemas.microsoft.com/office/drawing/2014/main" id="{80785A65-7B70-45A1-A98B-F2E0FDBD6815}"/>
              </a:ext>
            </a:extLst>
          </p:cNvPr>
          <p:cNvSpPr>
            <a:spLocks noGrp="1"/>
          </p:cNvSpPr>
          <p:nvPr>
            <p:ph type="ftr" sz="quarter" idx="12"/>
          </p:nvPr>
        </p:nvSpPr>
        <p:spPr>
          <a:xfrm>
            <a:off x="0" y="6487064"/>
            <a:ext cx="9144000" cy="370935"/>
          </a:xfrm>
        </p:spPr>
        <p:txBody>
          <a:bodyPr/>
          <a:lstStyle/>
          <a:p>
            <a:pPr>
              <a:defRPr/>
            </a:pPr>
            <a:r>
              <a:rPr lang="en-US" sz="800" dirty="0">
                <a:solidFill>
                  <a:srgbClr val="000000"/>
                </a:solidFill>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47762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Citizens Engaged: Fighting for a Safer Nation</a:t>
            </a:r>
            <a:endParaRPr lang="en-US" noProof="0" dirty="0"/>
          </a:p>
        </p:txBody>
      </p:sp>
      <p:sp>
        <p:nvSpPr>
          <p:cNvPr id="9" name="Content Placeholder 2"/>
          <p:cNvSpPr>
            <a:spLocks noGrp="1"/>
          </p:cNvSpPr>
          <p:nvPr>
            <p:ph sz="quarter" idx="20"/>
          </p:nvPr>
        </p:nvSpPr>
        <p:spPr>
          <a:xfrm>
            <a:off x="342900" y="1524000"/>
            <a:ext cx="8458200" cy="5029200"/>
          </a:xfrm>
        </p:spPr>
        <p:txBody>
          <a:bodyPr>
            <a:normAutofit/>
          </a:bodyPr>
          <a:lstStyle/>
          <a:p>
            <a:pPr>
              <a:lnSpc>
                <a:spcPct val="110000"/>
              </a:lnSpc>
              <a:spcBef>
                <a:spcPts val="300"/>
              </a:spcBef>
              <a:spcAft>
                <a:spcPts val="600"/>
              </a:spcAft>
            </a:pPr>
            <a:r>
              <a:rPr lang="en-US" noProof="0" dirty="0"/>
              <a:t>The U.S. gun death rate decreased in 2018 and early 2019.</a:t>
            </a:r>
          </a:p>
          <a:p>
            <a:pPr>
              <a:lnSpc>
                <a:spcPct val="110000"/>
              </a:lnSpc>
              <a:spcBef>
                <a:spcPts val="300"/>
              </a:spcBef>
              <a:spcAft>
                <a:spcPts val="600"/>
              </a:spcAft>
            </a:pPr>
            <a:r>
              <a:rPr lang="en-US" noProof="0" dirty="0"/>
              <a:t>Increased visibility of mass shootings keeps the question of domestic weapons laws in the forefront.</a:t>
            </a:r>
          </a:p>
          <a:p>
            <a:pPr lvl="1">
              <a:lnSpc>
                <a:spcPct val="110000"/>
              </a:lnSpc>
              <a:spcBef>
                <a:spcPts val="300"/>
              </a:spcBef>
              <a:spcAft>
                <a:spcPts val="600"/>
              </a:spcAft>
            </a:pPr>
            <a:r>
              <a:rPr lang="en-US" noProof="0" dirty="0"/>
              <a:t>Different interest groups argue for and against </a:t>
            </a:r>
            <a:br>
              <a:rPr lang="en-US" noProof="0" dirty="0"/>
            </a:br>
            <a:r>
              <a:rPr lang="en-US" noProof="0" dirty="0"/>
              <a:t>greater gun control.</a:t>
            </a:r>
          </a:p>
          <a:p>
            <a:pPr lvl="1">
              <a:lnSpc>
                <a:spcPct val="110000"/>
              </a:lnSpc>
              <a:spcBef>
                <a:spcPts val="300"/>
              </a:spcBef>
              <a:spcAft>
                <a:spcPts val="600"/>
              </a:spcAft>
            </a:pPr>
            <a:r>
              <a:rPr lang="en-US" noProof="0" dirty="0"/>
              <a:t>Nation has also been debating “Stand Your Ground” laws, which allow those who feel threatened to shoot in self-defense.</a:t>
            </a:r>
          </a:p>
          <a:p>
            <a:pPr>
              <a:lnSpc>
                <a:spcPct val="110000"/>
              </a:lnSpc>
              <a:spcBef>
                <a:spcPts val="300"/>
              </a:spcBef>
              <a:spcAft>
                <a:spcPts val="600"/>
              </a:spcAft>
            </a:pPr>
            <a:r>
              <a:rPr lang="en-US" noProof="0" dirty="0"/>
              <a:t>By 2019, numerous states had passed campus carry laws allowing weapons on public campuses.</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372943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Freedoms of Speech, Assembly, and the Press: Supporting Civic Discourse</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altLang="en-US" noProof="0" dirty="0"/>
              <a:t>Freedom of speech, assembly, petition, and the press is essential to an open society and to democratic rule.</a:t>
            </a:r>
          </a:p>
          <a:p>
            <a:pPr>
              <a:spcAft>
                <a:spcPts val="1800"/>
              </a:spcAft>
            </a:pPr>
            <a:r>
              <a:rPr lang="en-US" altLang="en-US" noProof="0" dirty="0"/>
              <a:t>Scholars have referred to the sharing of contrasting opinions as the </a:t>
            </a:r>
            <a:r>
              <a:rPr lang="en-US" altLang="en-US" b="1" noProof="0" dirty="0"/>
              <a:t>marketplace of ideas</a:t>
            </a:r>
            <a:r>
              <a:rPr lang="en-US" altLang="en-US" noProof="0" dirty="0"/>
              <a:t>.</a:t>
            </a:r>
          </a:p>
          <a:p>
            <a:pPr lvl="1">
              <a:spcAft>
                <a:spcPts val="1800"/>
              </a:spcAft>
            </a:pPr>
            <a:r>
              <a:rPr lang="en-US" altLang="en-US" noProof="0" dirty="0"/>
              <a:t>Enables people to voice their concerns and views freely.</a:t>
            </a:r>
          </a:p>
          <a:p>
            <a:pPr lvl="1">
              <a:spcAft>
                <a:spcPts val="1800"/>
              </a:spcAft>
            </a:pPr>
            <a:r>
              <a:rPr lang="en-US" altLang="en-US" noProof="0" dirty="0"/>
              <a:t>Founders believed democracy could only flourish with robust discussion and candid debate.</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68783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First Amendment and Political Instability</a:t>
            </a:r>
            <a:endParaRPr lang="en-US" noProof="0" dirty="0"/>
          </a:p>
        </p:txBody>
      </p:sp>
      <p:sp>
        <p:nvSpPr>
          <p:cNvPr id="9" name="Content Placeholder 2"/>
          <p:cNvSpPr>
            <a:spLocks noGrp="1"/>
          </p:cNvSpPr>
          <p:nvPr>
            <p:ph sz="quarter" idx="20"/>
          </p:nvPr>
        </p:nvSpPr>
        <p:spPr>
          <a:xfrm>
            <a:off x="342900" y="1524000"/>
            <a:ext cx="8458200" cy="5029200"/>
          </a:xfrm>
        </p:spPr>
        <p:txBody>
          <a:bodyPr>
            <a:normAutofit lnSpcReduction="10000"/>
          </a:bodyPr>
          <a:lstStyle/>
          <a:p>
            <a:pPr>
              <a:lnSpc>
                <a:spcPct val="110000"/>
              </a:lnSpc>
            </a:pPr>
            <a:r>
              <a:rPr lang="en-US" altLang="en-US" noProof="0" dirty="0"/>
              <a:t>There is fundamental tension between freedom </a:t>
            </a:r>
            <a:br>
              <a:rPr lang="en-US" altLang="en-US" noProof="0" dirty="0"/>
            </a:br>
            <a:r>
              <a:rPr lang="en-US" altLang="en-US" noProof="0" dirty="0"/>
              <a:t>and order.</a:t>
            </a:r>
          </a:p>
          <a:p>
            <a:pPr lvl="1">
              <a:lnSpc>
                <a:spcPct val="110000"/>
              </a:lnSpc>
              <a:spcAft>
                <a:spcPts val="400"/>
              </a:spcAft>
            </a:pPr>
            <a:r>
              <a:rPr lang="en-US" altLang="en-US" noProof="0" dirty="0"/>
              <a:t>Tension between the Bill of Rights, with its goal of protecting individual freedoms, and the government’s central goal of ensuring order.</a:t>
            </a:r>
          </a:p>
          <a:p>
            <a:pPr lvl="1">
              <a:lnSpc>
                <a:spcPct val="110000"/>
              </a:lnSpc>
              <a:spcAft>
                <a:spcPts val="400"/>
              </a:spcAft>
            </a:pPr>
            <a:r>
              <a:rPr lang="en-US" altLang="en-US" noProof="0" dirty="0"/>
              <a:t>Alien and Sedition Acts (1798).</a:t>
            </a:r>
          </a:p>
          <a:p>
            <a:pPr lvl="1">
              <a:lnSpc>
                <a:spcPct val="110000"/>
              </a:lnSpc>
              <a:spcAft>
                <a:spcPts val="400"/>
              </a:spcAft>
            </a:pPr>
            <a:r>
              <a:rPr lang="en-US" altLang="en-US" noProof="0" dirty="0"/>
              <a:t>Lincoln and suspension of the writ of </a:t>
            </a:r>
            <a:r>
              <a:rPr lang="en-US" altLang="en-US" b="1" noProof="0" dirty="0"/>
              <a:t>habeas corpus</a:t>
            </a:r>
            <a:r>
              <a:rPr lang="en-US" altLang="en-US" noProof="0" dirty="0"/>
              <a:t>.</a:t>
            </a:r>
          </a:p>
          <a:p>
            <a:pPr lvl="1">
              <a:lnSpc>
                <a:spcPct val="110000"/>
              </a:lnSpc>
              <a:spcAft>
                <a:spcPts val="400"/>
              </a:spcAft>
            </a:pPr>
            <a:r>
              <a:rPr lang="en-US" noProof="0" dirty="0"/>
              <a:t>In today’s war on terrorism, the Alien Enemies Act (part of the Alien and Sedition Acts), which empowers the president to deport aliens or imprison them indefinitely.</a:t>
            </a:r>
          </a:p>
          <a:p>
            <a:pPr lvl="1">
              <a:lnSpc>
                <a:spcPct val="110000"/>
              </a:lnSpc>
              <a:spcAft>
                <a:spcPts val="400"/>
              </a:spcAft>
            </a:pPr>
            <a:r>
              <a:rPr lang="en-US" altLang="en-US" noProof="0" dirty="0"/>
              <a:t>In January 2017, attempts to expand the basis on which immigrants could be denied entry or deported.</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236767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Historical Context for Free Speech Laws</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altLang="en-US" b="1" noProof="0" dirty="0"/>
              <a:t>Clear and present danger test</a:t>
            </a:r>
            <a:r>
              <a:rPr lang="en-US" altLang="en-US" noProof="0" dirty="0"/>
              <a:t>: g</a:t>
            </a:r>
            <a:r>
              <a:rPr lang="en-US" noProof="0" dirty="0"/>
              <a:t>overnment may silence speech or expression only when there is an evident and immediate danger to cause harm.</a:t>
            </a:r>
            <a:endParaRPr lang="en-US" altLang="en-US" noProof="0" dirty="0"/>
          </a:p>
          <a:p>
            <a:pPr>
              <a:spcAft>
                <a:spcPts val="1800"/>
              </a:spcAft>
            </a:pPr>
            <a:r>
              <a:rPr lang="en-US" altLang="en-US" b="1" noProof="0" dirty="0"/>
              <a:t>Bad tendency test</a:t>
            </a:r>
            <a:r>
              <a:rPr lang="en-US" altLang="en-US" noProof="0" dirty="0"/>
              <a:t>: </a:t>
            </a:r>
            <a:r>
              <a:rPr lang="en-US" noProof="0" dirty="0"/>
              <a:t>government can silence speech that may at some time help to bring about harm.</a:t>
            </a:r>
            <a:endParaRPr lang="en-US" altLang="en-US" noProof="0" dirty="0"/>
          </a:p>
          <a:p>
            <a:pPr>
              <a:spcAft>
                <a:spcPts val="1800"/>
              </a:spcAft>
            </a:pPr>
            <a:r>
              <a:rPr lang="en-US" altLang="en-US" b="1" noProof="0" dirty="0"/>
              <a:t>Clear and probable danger test</a:t>
            </a:r>
            <a:r>
              <a:rPr lang="en-US" altLang="en-US" noProof="0" dirty="0"/>
              <a:t>: g</a:t>
            </a:r>
            <a:r>
              <a:rPr lang="en-US" noProof="0" dirty="0"/>
              <a:t>overnment can suppress speech to avoid the gravest danger even if the risk or probability of this result was relatively remote.</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161842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Standard Today: The Imminent Lawless Action Test</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i="1" noProof="0" dirty="0"/>
              <a:t>Brandenburg </a:t>
            </a:r>
            <a:r>
              <a:rPr lang="en-US" noProof="0" dirty="0"/>
              <a:t>test, also known as both the </a:t>
            </a:r>
            <a:r>
              <a:rPr lang="en-US" b="1" noProof="0" dirty="0"/>
              <a:t>imminent lawless action test </a:t>
            </a:r>
            <a:r>
              <a:rPr lang="en-US" noProof="0" dirty="0"/>
              <a:t>and</a:t>
            </a:r>
            <a:r>
              <a:rPr lang="en-US" b="1" noProof="0" dirty="0"/>
              <a:t> the incitement test</a:t>
            </a:r>
            <a:r>
              <a:rPr lang="en-US" noProof="0" dirty="0"/>
              <a:t>: s</a:t>
            </a:r>
            <a:r>
              <a:rPr lang="en-US" altLang="en-US" noProof="0" dirty="0"/>
              <a:t>peech is restricted only if it goes beyond mere advocacy, or words, to create a high likelihood of imminent disorder or lawlessness.</a:t>
            </a:r>
          </a:p>
          <a:p>
            <a:pPr lvl="1"/>
            <a:r>
              <a:rPr lang="en-US" altLang="en-US" i="1" noProof="0" dirty="0"/>
              <a:t>Brandenburg v. Ohio </a:t>
            </a:r>
            <a:r>
              <a:rPr lang="en-US" altLang="en-US" noProof="0" dirty="0"/>
              <a:t>(1969).</a:t>
            </a:r>
          </a:p>
          <a:p>
            <a:pPr lvl="1"/>
            <a:r>
              <a:rPr lang="en-US" altLang="en-US" noProof="0" dirty="0"/>
              <a:t>Example: extremist websites.</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96710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Freedom of Speech</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noProof="0" dirty="0"/>
              <a:t>Pure speech: “just words.”</a:t>
            </a:r>
          </a:p>
          <a:p>
            <a:pPr>
              <a:spcAft>
                <a:spcPts val="1800"/>
              </a:spcAft>
            </a:pPr>
            <a:r>
              <a:rPr lang="en-US" b="1" noProof="0" dirty="0"/>
              <a:t>Symbolic speech</a:t>
            </a:r>
            <a:r>
              <a:rPr lang="en-US" noProof="0" dirty="0"/>
              <a:t>:</a:t>
            </a:r>
            <a:r>
              <a:rPr lang="en-US" b="1" noProof="0" dirty="0"/>
              <a:t> </a:t>
            </a:r>
            <a:r>
              <a:rPr lang="en-US" noProof="0" dirty="0"/>
              <a:t>nonverbal “speech” in the form of an action such as picketing or wearing an armband to signify a protest.</a:t>
            </a:r>
          </a:p>
          <a:p>
            <a:pPr>
              <a:spcAft>
                <a:spcPts val="1800"/>
              </a:spcAft>
            </a:pPr>
            <a:r>
              <a:rPr lang="en-US" noProof="0" dirty="0"/>
              <a:t>Unless words threaten imminent lawless action, the First Amendment will likely protect the speaker.</a:t>
            </a:r>
          </a:p>
          <a:p>
            <a:pPr lvl="1"/>
            <a:r>
              <a:rPr lang="en-US" i="1" noProof="0" dirty="0"/>
              <a:t>U.S. v. O’Brien </a:t>
            </a:r>
            <a:r>
              <a:rPr lang="en-US" noProof="0" dirty="0"/>
              <a:t>(1968).</a:t>
            </a:r>
          </a:p>
          <a:p>
            <a:pPr lvl="1"/>
            <a:r>
              <a:rPr lang="en-US" i="1" noProof="0" dirty="0"/>
              <a:t>Tinker v. Des Moines</a:t>
            </a:r>
            <a:r>
              <a:rPr lang="en-US" noProof="0" dirty="0"/>
              <a:t> (1969).</a:t>
            </a:r>
          </a:p>
          <a:p>
            <a:pPr lvl="1"/>
            <a:r>
              <a:rPr lang="en-US" i="1" noProof="0" dirty="0"/>
              <a:t>Texas v. Johnson </a:t>
            </a:r>
            <a:r>
              <a:rPr lang="en-US" noProof="0" dirty="0"/>
              <a:t>(1989).</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229832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Not all Speech is Created Equal: Unprotected Speech</a:t>
            </a:r>
            <a:r>
              <a:rPr lang="en-US" altLang="en-US" sz="1600" noProof="0" dirty="0"/>
              <a:t> 1</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altLang="en-US" b="1" noProof="0" dirty="0"/>
              <a:t>Commercial speech</a:t>
            </a:r>
            <a:r>
              <a:rPr lang="en-US" altLang="en-US" noProof="0" dirty="0"/>
              <a:t> is afforded limited protection.</a:t>
            </a:r>
          </a:p>
          <a:p>
            <a:pPr lvl="1"/>
            <a:r>
              <a:rPr lang="en-US" altLang="en-US" noProof="0" dirty="0"/>
              <a:t>Example: tobacco advertising.</a:t>
            </a:r>
          </a:p>
          <a:p>
            <a:pPr lvl="1"/>
            <a:r>
              <a:rPr lang="en-US" altLang="en-US" i="1" noProof="0" dirty="0"/>
              <a:t>Citizens United v. FEC </a:t>
            </a:r>
            <a:r>
              <a:rPr lang="en-US" altLang="en-US" noProof="0" dirty="0"/>
              <a:t>(2010) extended greater protection toward corporate election spending as free speech.</a:t>
            </a:r>
          </a:p>
          <a:p>
            <a:pPr>
              <a:spcBef>
                <a:spcPts val="600"/>
              </a:spcBef>
              <a:spcAft>
                <a:spcPts val="1800"/>
              </a:spcAft>
            </a:pPr>
            <a:r>
              <a:rPr lang="en-US" altLang="en-US" noProof="0" dirty="0"/>
              <a:t>False written or verbal statements receive no free speech protection.</a:t>
            </a:r>
          </a:p>
          <a:p>
            <a:pPr lvl="1"/>
            <a:r>
              <a:rPr lang="en-US" b="1" noProof="0" dirty="0"/>
              <a:t>Libel</a:t>
            </a:r>
            <a:r>
              <a:rPr lang="en-US" noProof="0" dirty="0"/>
              <a:t> (written statements) and </a:t>
            </a:r>
            <a:r>
              <a:rPr lang="en-US" b="1" noProof="0" dirty="0"/>
              <a:t>slander</a:t>
            </a:r>
            <a:r>
              <a:rPr lang="en-US" noProof="0" dirty="0"/>
              <a:t> (verbal statements) are false statements that harm the reputation of another person.</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3055345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Not all Speech is Created Equal: Unprotected Speech</a:t>
            </a:r>
            <a:r>
              <a:rPr lang="en-US" altLang="en-US" sz="1600" noProof="0" dirty="0"/>
              <a:t> 2</a:t>
            </a:r>
            <a:endParaRPr lang="en-US" sz="1600" noProof="0" dirty="0"/>
          </a:p>
        </p:txBody>
      </p:sp>
      <p:sp>
        <p:nvSpPr>
          <p:cNvPr id="9" name="Content Placeholder 2"/>
          <p:cNvSpPr>
            <a:spLocks noGrp="1"/>
          </p:cNvSpPr>
          <p:nvPr>
            <p:ph sz="quarter" idx="20"/>
          </p:nvPr>
        </p:nvSpPr>
        <p:spPr>
          <a:xfrm>
            <a:off x="342900" y="1524000"/>
            <a:ext cx="8458200" cy="5120640"/>
          </a:xfrm>
        </p:spPr>
        <p:txBody>
          <a:bodyPr>
            <a:normAutofit/>
          </a:bodyPr>
          <a:lstStyle/>
          <a:p>
            <a:pPr>
              <a:lnSpc>
                <a:spcPct val="110000"/>
              </a:lnSpc>
              <a:spcAft>
                <a:spcPts val="600"/>
              </a:spcAft>
            </a:pPr>
            <a:r>
              <a:rPr lang="en-US" altLang="en-US" b="1" noProof="0" dirty="0"/>
              <a:t>Obscenity</a:t>
            </a:r>
            <a:r>
              <a:rPr lang="en-US" altLang="en-US" noProof="0" dirty="0"/>
              <a:t>, indecent or offensive speech or expression, is additionally not protected speech.</a:t>
            </a:r>
          </a:p>
          <a:p>
            <a:pPr lvl="1">
              <a:lnSpc>
                <a:spcPct val="110000"/>
              </a:lnSpc>
              <a:spcAft>
                <a:spcPts val="600"/>
              </a:spcAft>
            </a:pPr>
            <a:r>
              <a:rPr lang="en-US" altLang="en-US" noProof="0" dirty="0"/>
              <a:t>Court developed a three-party obscenity test in </a:t>
            </a:r>
            <a:br>
              <a:rPr lang="en-US" altLang="en-US" noProof="0" dirty="0"/>
            </a:br>
            <a:r>
              <a:rPr lang="en-US" altLang="en-US" i="1" noProof="0" dirty="0"/>
              <a:t>Miller v. California </a:t>
            </a:r>
            <a:r>
              <a:rPr lang="en-US" altLang="en-US" noProof="0" dirty="0"/>
              <a:t>(1973).</a:t>
            </a:r>
          </a:p>
          <a:p>
            <a:pPr lvl="2">
              <a:lnSpc>
                <a:spcPct val="110000"/>
              </a:lnSpc>
              <a:spcAft>
                <a:spcPts val="0"/>
              </a:spcAft>
            </a:pPr>
            <a:r>
              <a:rPr lang="en-US" noProof="0" dirty="0"/>
              <a:t>Taken as a whole appeals to the prurient interest.</a:t>
            </a:r>
          </a:p>
          <a:p>
            <a:pPr lvl="2">
              <a:lnSpc>
                <a:spcPct val="110000"/>
              </a:lnSpc>
              <a:spcAft>
                <a:spcPts val="0"/>
              </a:spcAft>
            </a:pPr>
            <a:r>
              <a:rPr lang="en-US" noProof="0" dirty="0"/>
              <a:t>Work depicts or describes, in an obviously offensive way, a form of sexual conduct specifically prohibited by an anti-obscenity law.</a:t>
            </a:r>
          </a:p>
          <a:p>
            <a:pPr lvl="2">
              <a:lnSpc>
                <a:spcPct val="110000"/>
              </a:lnSpc>
              <a:spcAft>
                <a:spcPts val="0"/>
              </a:spcAft>
            </a:pPr>
            <a:r>
              <a:rPr lang="en-US" noProof="0" dirty="0"/>
              <a:t>Lacks serious literary, artistic, political, or scientific value.</a:t>
            </a:r>
            <a:endParaRPr lang="en-US" altLang="en-US" noProof="0" dirty="0"/>
          </a:p>
          <a:p>
            <a:pPr>
              <a:lnSpc>
                <a:spcPct val="110000"/>
              </a:lnSpc>
              <a:spcBef>
                <a:spcPts val="600"/>
              </a:spcBef>
            </a:pPr>
            <a:r>
              <a:rPr lang="en-US" altLang="en-US" noProof="0" dirty="0"/>
              <a:t>Court may ban speech known as </a:t>
            </a:r>
            <a:r>
              <a:rPr lang="en-US" altLang="en-US" b="1" noProof="0" dirty="0"/>
              <a:t>fighting words</a:t>
            </a:r>
            <a:r>
              <a:rPr lang="en-US" altLang="en-US" noProof="0" dirty="0"/>
              <a:t>:</a:t>
            </a:r>
            <a:r>
              <a:rPr lang="en-US" altLang="en-US" b="1" noProof="0" dirty="0"/>
              <a:t> </a:t>
            </a:r>
            <a:r>
              <a:rPr lang="en-US" noProof="0" dirty="0"/>
              <a:t>speech that inflicts injury or results in public disorder.</a:t>
            </a:r>
            <a:endParaRPr lang="en-US" altLang="en-US" noProof="0" dirty="0"/>
          </a:p>
          <a:p>
            <a:pPr lvl="1">
              <a:lnSpc>
                <a:spcPct val="110000"/>
              </a:lnSpc>
              <a:spcAft>
                <a:spcPts val="600"/>
              </a:spcAft>
            </a:pPr>
            <a:r>
              <a:rPr lang="en-US" altLang="en-US" i="1" noProof="0" dirty="0" err="1"/>
              <a:t>Chaplinsky</a:t>
            </a:r>
            <a:r>
              <a:rPr lang="en-US" altLang="en-US" i="1" noProof="0" dirty="0"/>
              <a:t> v. New Hampshire </a:t>
            </a:r>
            <a:r>
              <a:rPr lang="en-US" altLang="en-US" noProof="0" dirty="0"/>
              <a:t>(1942).</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426059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cs typeface="Arial" charset="0"/>
              </a:rPr>
              <a:t>Freedom of Assembly and Redress of Grievances</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Bef>
                <a:spcPts val="600"/>
              </a:spcBef>
            </a:pPr>
            <a:r>
              <a:rPr lang="en-US" altLang="en-US" noProof="0" dirty="0"/>
              <a:t>First Amendment says that people have the </a:t>
            </a:r>
            <a:br>
              <a:rPr lang="en-US" altLang="en-US" noProof="0" dirty="0"/>
            </a:br>
            <a:r>
              <a:rPr lang="en-US" altLang="en-US" noProof="0" dirty="0"/>
              <a:t>freedom to assemble peaceably and to seek </a:t>
            </a:r>
            <a:br>
              <a:rPr lang="en-US" altLang="en-US" noProof="0" dirty="0"/>
            </a:br>
            <a:r>
              <a:rPr lang="en-US" altLang="en-US" noProof="0" dirty="0"/>
              <a:t>redress of (compensation for) grievances against </a:t>
            </a:r>
            <a:br>
              <a:rPr lang="en-US" altLang="en-US" noProof="0" dirty="0"/>
            </a:br>
            <a:r>
              <a:rPr lang="en-US" altLang="en-US" noProof="0" dirty="0"/>
              <a:t>the government; yet, there are limits.</a:t>
            </a:r>
          </a:p>
          <a:p>
            <a:pPr>
              <a:spcBef>
                <a:spcPts val="600"/>
              </a:spcBef>
            </a:pPr>
            <a:r>
              <a:rPr lang="en-US" altLang="en-US" noProof="0" dirty="0"/>
              <a:t>Supreme Court has also allowed content-neutral </a:t>
            </a:r>
            <a:r>
              <a:rPr lang="en-US" altLang="en-US" b="1" noProof="0" dirty="0"/>
              <a:t>time, place, and manner restrictions</a:t>
            </a:r>
            <a:r>
              <a:rPr lang="en-US" altLang="en-US" noProof="0" dirty="0"/>
              <a:t>: regulations regarding when, where, or how expression may occur.</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008239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cs typeface="Arial" charset="0"/>
              </a:rPr>
              <a:t>Freedom of the Press</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altLang="en-US" b="1" noProof="0" dirty="0"/>
              <a:t>Prior restraint </a:t>
            </a:r>
            <a:r>
              <a:rPr lang="en-US" altLang="en-US" noProof="0" dirty="0"/>
              <a:t>means censorship—the attempt to </a:t>
            </a:r>
            <a:br>
              <a:rPr lang="en-US" altLang="en-US" noProof="0" dirty="0"/>
            </a:br>
            <a:r>
              <a:rPr lang="en-US" altLang="en-US" noProof="0" dirty="0"/>
              <a:t>block the publication of material that is considered to be harmful.</a:t>
            </a:r>
          </a:p>
          <a:p>
            <a:pPr lvl="1">
              <a:spcAft>
                <a:spcPts val="600"/>
              </a:spcAft>
            </a:pPr>
            <a:r>
              <a:rPr lang="en-US" altLang="en-US" i="1" noProof="0" dirty="0"/>
              <a:t>Near v. Minnesota </a:t>
            </a:r>
            <a:r>
              <a:rPr lang="en-US" altLang="en-US" noProof="0" dirty="0"/>
              <a:t>(1931).</a:t>
            </a:r>
          </a:p>
          <a:p>
            <a:pPr lvl="1">
              <a:spcAft>
                <a:spcPts val="600"/>
              </a:spcAft>
            </a:pPr>
            <a:r>
              <a:rPr lang="en-US" altLang="en-US" i="1" noProof="0" dirty="0"/>
              <a:t>New York Times v. U.S. </a:t>
            </a:r>
            <a:r>
              <a:rPr lang="en-US" altLang="en-US" noProof="0" dirty="0"/>
              <a:t>(1971).</a:t>
            </a:r>
          </a:p>
          <a:p>
            <a:pPr>
              <a:spcBef>
                <a:spcPts val="600"/>
              </a:spcBef>
              <a:spcAft>
                <a:spcPts val="1800"/>
              </a:spcAft>
            </a:pPr>
            <a:r>
              <a:rPr lang="en-US" altLang="en-US" noProof="0" dirty="0"/>
              <a:t>Court has disallowed prior restraint in the vast </a:t>
            </a:r>
            <a:br>
              <a:rPr lang="en-US" altLang="en-US" noProof="0" dirty="0"/>
            </a:br>
            <a:r>
              <a:rPr lang="en-US" altLang="en-US" noProof="0" dirty="0"/>
              <a:t>majority of cases.</a:t>
            </a:r>
          </a:p>
          <a:p>
            <a:pPr lvl="1"/>
            <a:r>
              <a:rPr lang="en-US" altLang="en-US" noProof="0" dirty="0"/>
              <a:t>Some materials are clearly necessary for full and fair discussion of issues facing the nation, whereas others are far less important to political discourse.</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15997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ltLang="en-US" noProof="0" dirty="0">
                <a:solidFill>
                  <a:srgbClr val="AF0000"/>
                </a:solidFill>
              </a:rPr>
              <a:t>Civil Liberties in the American Legal System</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altLang="en-US" b="1" noProof="0" dirty="0"/>
              <a:t>Civil liberties </a:t>
            </a:r>
            <a:r>
              <a:rPr lang="en-US" altLang="en-US" noProof="0" dirty="0"/>
              <a:t>are constitutionally established guarantees that protect citizens, opinions, and property </a:t>
            </a:r>
            <a:r>
              <a:rPr lang="en-US" altLang="en-US" i="1" noProof="0" dirty="0"/>
              <a:t>against </a:t>
            </a:r>
            <a:r>
              <a:rPr lang="en-US" altLang="en-US" noProof="0" dirty="0"/>
              <a:t>arbitrary government interference.</a:t>
            </a:r>
          </a:p>
          <a:p>
            <a:pPr>
              <a:spcAft>
                <a:spcPts val="1800"/>
              </a:spcAft>
            </a:pPr>
            <a:r>
              <a:rPr lang="en-US" altLang="en-US" noProof="0" dirty="0"/>
              <a:t>In contrast, </a:t>
            </a:r>
            <a:r>
              <a:rPr lang="en-US" altLang="en-US" b="1" noProof="0" dirty="0"/>
              <a:t>civil rights </a:t>
            </a:r>
            <a:r>
              <a:rPr lang="en-US" altLang="en-US" noProof="0" dirty="0"/>
              <a:t>reflect positive acts of government (in the form of constitutional provisions or statutes) </a:t>
            </a:r>
            <a:r>
              <a:rPr lang="en-US" altLang="en-US" i="1" noProof="0" dirty="0"/>
              <a:t>for </a:t>
            </a:r>
            <a:r>
              <a:rPr lang="en-US" altLang="en-US" noProof="0" dirty="0"/>
              <a:t>the purpose of protecting individuals against arbitrary or discriminatory actions.</a:t>
            </a:r>
          </a:p>
          <a:p>
            <a:pPr>
              <a:spcAft>
                <a:spcPts val="1800"/>
              </a:spcAft>
            </a:pPr>
            <a:r>
              <a:rPr lang="en-US" altLang="en-US" noProof="0" dirty="0"/>
              <a:t>Bill of Rights and state constitutions explicitly recognize and protect civil liberties.</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292151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Freedoms of Religion, Privacy, and Criminal </a:t>
            </a:r>
            <a:br>
              <a:rPr lang="en-US" altLang="en-US" noProof="0" dirty="0"/>
            </a:br>
            <a:r>
              <a:rPr lang="en-US" altLang="en-US" noProof="0" dirty="0"/>
              <a:t>Due Process: Encouraging Civic Engagement</a:t>
            </a:r>
            <a:endParaRPr lang="en-US" noProof="0" dirty="0"/>
          </a:p>
        </p:txBody>
      </p:sp>
      <p:sp>
        <p:nvSpPr>
          <p:cNvPr id="9" name="Content Placeholder 2"/>
          <p:cNvSpPr>
            <a:spLocks noGrp="1"/>
          </p:cNvSpPr>
          <p:nvPr>
            <p:ph sz="quarter" idx="20"/>
          </p:nvPr>
        </p:nvSpPr>
        <p:spPr>
          <a:xfrm>
            <a:off x="342900" y="1524000"/>
            <a:ext cx="8458200" cy="5029200"/>
          </a:xfrm>
        </p:spPr>
        <p:txBody>
          <a:bodyPr>
            <a:normAutofit/>
          </a:bodyPr>
          <a:lstStyle/>
          <a:p>
            <a:pPr marL="1191" lvl="1" indent="0">
              <a:spcBef>
                <a:spcPts val="600"/>
              </a:spcBef>
              <a:buNone/>
            </a:pPr>
            <a:r>
              <a:rPr lang="en-US" altLang="en-US" sz="2800" noProof="0" dirty="0"/>
              <a:t>Founders’ commitment to community building and citizens’ engagement lies at the heart of several constitutional amendments in the Bill of Rights.</a:t>
            </a:r>
            <a:endParaRPr lang="en-US" sz="2800"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88750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cs typeface="Arial" charset="0"/>
              </a:rPr>
              <a:t>The First Amendment and the Freedom of Religion</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altLang="en-US" noProof="0" dirty="0"/>
              <a:t>Religion clauses of the First Amendment—the </a:t>
            </a:r>
            <a:r>
              <a:rPr lang="en-US" altLang="en-US" b="1" noProof="0" dirty="0"/>
              <a:t>establishment clause </a:t>
            </a:r>
            <a:r>
              <a:rPr lang="en-US" altLang="en-US" noProof="0" dirty="0"/>
              <a:t>and the </a:t>
            </a:r>
            <a:r>
              <a:rPr lang="en-US" altLang="en-US" b="1" noProof="0" dirty="0"/>
              <a:t>free exercise clause</a:t>
            </a:r>
            <a:r>
              <a:rPr lang="en-US" altLang="en-US" noProof="0" dirty="0"/>
              <a:t>—essentially do two things:</a:t>
            </a:r>
          </a:p>
          <a:p>
            <a:pPr lvl="1"/>
            <a:r>
              <a:rPr lang="en-US" altLang="en-US" noProof="0" dirty="0"/>
              <a:t>First, they bar the government from establishing or supporting any one religious sect over another.</a:t>
            </a:r>
          </a:p>
          <a:p>
            <a:pPr lvl="1"/>
            <a:r>
              <a:rPr lang="en-US" altLang="en-US" noProof="0" dirty="0"/>
              <a:t>Second, they ensure that individuals are not hindered in the exercise of their religion.</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63828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Establishment Clause</a:t>
            </a:r>
            <a:r>
              <a:rPr lang="en-US" altLang="en-US" sz="1600" noProof="0" dirty="0"/>
              <a:t> 1</a:t>
            </a:r>
            <a:endParaRPr lang="en-US" sz="1600" noProof="0" dirty="0"/>
          </a:p>
        </p:txBody>
      </p:sp>
      <p:sp>
        <p:nvSpPr>
          <p:cNvPr id="9" name="Content Placeholder 2"/>
          <p:cNvSpPr>
            <a:spLocks noGrp="1"/>
          </p:cNvSpPr>
          <p:nvPr>
            <p:ph sz="quarter" idx="20"/>
          </p:nvPr>
        </p:nvSpPr>
        <p:spPr>
          <a:xfrm>
            <a:off x="342900" y="1524000"/>
            <a:ext cx="8458200" cy="5029200"/>
          </a:xfrm>
        </p:spPr>
        <p:txBody>
          <a:bodyPr/>
          <a:lstStyle/>
          <a:p>
            <a:r>
              <a:rPr lang="en-US" noProof="0" dirty="0"/>
              <a:t>“Congress shall make no law respecting an establishment of religion.”</a:t>
            </a:r>
          </a:p>
          <a:p>
            <a:pPr lvl="1"/>
            <a:r>
              <a:rPr lang="en-US" noProof="0" dirty="0"/>
              <a:t>Most Americans believe in some degree of separation between religious organizations and the government.</a:t>
            </a:r>
          </a:p>
          <a:p>
            <a:pPr>
              <a:spcBef>
                <a:spcPts val="600"/>
              </a:spcBef>
              <a:spcAft>
                <a:spcPts val="1800"/>
              </a:spcAft>
            </a:pPr>
            <a:r>
              <a:rPr lang="en-US" noProof="0" dirty="0"/>
              <a:t>Three interpretations of the establishment clause:</a:t>
            </a:r>
          </a:p>
          <a:p>
            <a:pPr lvl="1"/>
            <a:r>
              <a:rPr lang="en-US" noProof="0" dirty="0" err="1"/>
              <a:t>Separationism</a:t>
            </a:r>
            <a:r>
              <a:rPr lang="en-US" noProof="0" dirty="0"/>
              <a:t>.</a:t>
            </a:r>
          </a:p>
          <a:p>
            <a:pPr lvl="1"/>
            <a:r>
              <a:rPr lang="en-US" noProof="0" dirty="0"/>
              <a:t>Neutrality, or the preferential treatment standard.</a:t>
            </a:r>
          </a:p>
          <a:p>
            <a:pPr lvl="1"/>
            <a:r>
              <a:rPr lang="en-US" noProof="0" dirty="0" err="1"/>
              <a:t>Accommodationism</a:t>
            </a:r>
            <a:r>
              <a:rPr lang="en-US" noProof="0" dirty="0"/>
              <a:t>.</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2790766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Establishment Clause</a:t>
            </a:r>
            <a:r>
              <a:rPr lang="en-US" altLang="en-US" sz="1600" noProof="0" dirty="0"/>
              <a:t> 2</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noProof="0" dirty="0"/>
              <a:t>Three-part </a:t>
            </a:r>
            <a:r>
              <a:rPr lang="en-US" b="1" i="1" noProof="0" dirty="0"/>
              <a:t>Lemon</a:t>
            </a:r>
            <a:r>
              <a:rPr lang="en-US" b="1" noProof="0" dirty="0"/>
              <a:t> test</a:t>
            </a:r>
            <a:r>
              <a:rPr lang="en-US" noProof="0" dirty="0"/>
              <a:t>:</a:t>
            </a:r>
          </a:p>
          <a:p>
            <a:pPr lvl="1">
              <a:spcAft>
                <a:spcPts val="600"/>
              </a:spcAft>
            </a:pPr>
            <a:r>
              <a:rPr lang="en-US" noProof="0" dirty="0"/>
              <a:t>Does the state program have a secular, as opposed to a religious, purpose?</a:t>
            </a:r>
          </a:p>
          <a:p>
            <a:pPr lvl="1">
              <a:spcAft>
                <a:spcPts val="600"/>
              </a:spcAft>
            </a:pPr>
            <a:r>
              <a:rPr lang="en-US" noProof="0" dirty="0"/>
              <a:t>Does it have as its principal effect the advancement of religion?</a:t>
            </a:r>
          </a:p>
          <a:p>
            <a:pPr lvl="1">
              <a:spcAft>
                <a:spcPts val="600"/>
              </a:spcAft>
            </a:pPr>
            <a:r>
              <a:rPr lang="en-US" noProof="0" dirty="0"/>
              <a:t>Does the program create an excessive entanglement between church and state?</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61377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Free Exercise Clause</a:t>
            </a:r>
            <a:r>
              <a:rPr lang="en-US" altLang="en-US" sz="1600" noProof="0" dirty="0"/>
              <a:t> 1</a:t>
            </a:r>
            <a:endParaRPr lang="en-US" sz="1600" noProof="0" dirty="0"/>
          </a:p>
        </p:txBody>
      </p:sp>
      <p:sp>
        <p:nvSpPr>
          <p:cNvPr id="9" name="Content Placeholder 2"/>
          <p:cNvSpPr>
            <a:spLocks noGrp="1"/>
          </p:cNvSpPr>
          <p:nvPr>
            <p:ph sz="quarter" idx="20"/>
          </p:nvPr>
        </p:nvSpPr>
        <p:spPr>
          <a:xfrm>
            <a:off x="342900" y="1524000"/>
            <a:ext cx="8458200" cy="5029200"/>
          </a:xfrm>
        </p:spPr>
        <p:txBody>
          <a:bodyPr/>
          <a:lstStyle/>
          <a:p>
            <a:r>
              <a:rPr lang="en-US" altLang="en-US" noProof="0" dirty="0"/>
              <a:t>Free exercise clause makes it illegal for the government to enact laws prohibiting the free practice of religion by individuals.</a:t>
            </a:r>
          </a:p>
          <a:p>
            <a:r>
              <a:rPr lang="en-US" altLang="en-US" noProof="0" dirty="0"/>
              <a:t>Free exercise claims require courts to balance the individual’s right to free practice of religion against the government’s need to adopt some policy or program.</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2922708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Free Exercise Clause</a:t>
            </a:r>
            <a:r>
              <a:rPr lang="en-US" altLang="en-US" sz="1600" noProof="0" dirty="0"/>
              <a:t> 2</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altLang="en-US" noProof="0" dirty="0"/>
              <a:t>Court has distinguished between religious </a:t>
            </a:r>
            <a:r>
              <a:rPr lang="en-US" altLang="en-US" i="1" noProof="0" dirty="0"/>
              <a:t>beliefs</a:t>
            </a:r>
            <a:r>
              <a:rPr lang="en-US" altLang="en-US" noProof="0" dirty="0"/>
              <a:t>, which government may not interfere with, and religious </a:t>
            </a:r>
            <a:r>
              <a:rPr lang="en-US" altLang="en-US" i="1" noProof="0" dirty="0"/>
              <a:t>actions</a:t>
            </a:r>
            <a:r>
              <a:rPr lang="en-US" altLang="en-US" noProof="0" dirty="0"/>
              <a:t>, which government is permitted to regulate.</a:t>
            </a:r>
          </a:p>
          <a:p>
            <a:pPr lvl="1"/>
            <a:r>
              <a:rPr lang="en-US" altLang="en-US" i="1" noProof="0" dirty="0"/>
              <a:t>Employment Division, Department of Human </a:t>
            </a:r>
            <a:br>
              <a:rPr lang="en-US" altLang="en-US" i="1" noProof="0" dirty="0"/>
            </a:br>
            <a:r>
              <a:rPr lang="en-US" altLang="en-US" i="1" noProof="0" dirty="0"/>
              <a:t>Resources v. Smith </a:t>
            </a:r>
            <a:r>
              <a:rPr lang="en-US" altLang="en-US" noProof="0" dirty="0"/>
              <a:t>(1990).</a:t>
            </a:r>
          </a:p>
          <a:p>
            <a:pPr>
              <a:spcBef>
                <a:spcPts val="600"/>
              </a:spcBef>
              <a:spcAft>
                <a:spcPts val="1800"/>
              </a:spcAft>
            </a:pPr>
            <a:r>
              <a:rPr lang="en-US" altLang="en-US" noProof="0" dirty="0"/>
              <a:t>One major change with the free exercise clause has been the extension of First Amendment rights to corporations.</a:t>
            </a:r>
          </a:p>
          <a:p>
            <a:pPr lvl="1"/>
            <a:r>
              <a:rPr lang="en-US" i="1" noProof="0" dirty="0"/>
              <a:t>Burwell v. Hobby Lobby </a:t>
            </a:r>
            <a:r>
              <a:rPr lang="en-US" noProof="0" dirty="0"/>
              <a:t>(2014).</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25</a:t>
            </a:fld>
            <a:endParaRPr lang="en-US" dirty="0"/>
          </a:p>
        </p:txBody>
      </p:sp>
    </p:spTree>
    <p:extLst>
      <p:ext uri="{BB962C8B-B14F-4D97-AF65-F5344CB8AC3E}">
        <p14:creationId xmlns:p14="http://schemas.microsoft.com/office/powerpoint/2010/main" val="525592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Right to Privacy</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altLang="en-US" b="1" noProof="0" dirty="0"/>
              <a:t>Right to privacy</a:t>
            </a:r>
            <a:r>
              <a:rPr lang="en-US" altLang="en-US" noProof="0" dirty="0"/>
              <a:t>: the right of an individual to be left alone and to make decisions freely, without the interference of others.</a:t>
            </a:r>
          </a:p>
          <a:p>
            <a:pPr lvl="1">
              <a:spcAft>
                <a:spcPts val="600"/>
              </a:spcAft>
            </a:pPr>
            <a:r>
              <a:rPr lang="en-US" altLang="en-US" noProof="0" dirty="0"/>
              <a:t>Emerged with </a:t>
            </a:r>
            <a:r>
              <a:rPr lang="en-US" altLang="en-US" i="1" noProof="0" dirty="0"/>
              <a:t>Griswold v. Connecticut </a:t>
            </a:r>
            <a:r>
              <a:rPr lang="en-US" altLang="en-US" noProof="0" dirty="0"/>
              <a:t>(1965).</a:t>
            </a:r>
          </a:p>
          <a:p>
            <a:pPr lvl="1">
              <a:spcAft>
                <a:spcPts val="600"/>
              </a:spcAft>
            </a:pPr>
            <a:r>
              <a:rPr lang="en-US" altLang="en-US" noProof="0" dirty="0"/>
              <a:t>Later applied to other activities.</a:t>
            </a:r>
          </a:p>
          <a:p>
            <a:pPr marL="541338" lvl="2" indent="-276225">
              <a:spcAft>
                <a:spcPts val="600"/>
              </a:spcAft>
            </a:pPr>
            <a:r>
              <a:rPr lang="en-US" altLang="en-US" sz="2300" i="1" noProof="0" dirty="0"/>
              <a:t>Roe v. Wade </a:t>
            </a:r>
            <a:r>
              <a:rPr lang="en-US" altLang="en-US" sz="2300" noProof="0" dirty="0"/>
              <a:t>(1973) for abortion.</a:t>
            </a:r>
          </a:p>
          <a:p>
            <a:pPr marL="541338" lvl="2" indent="-276225"/>
            <a:r>
              <a:rPr lang="en-US" altLang="en-US" sz="2300" i="1" noProof="0" dirty="0"/>
              <a:t>Lawrence v. Texas </a:t>
            </a:r>
            <a:r>
              <a:rPr lang="en-US" altLang="en-US" sz="2300" noProof="0" dirty="0"/>
              <a:t>(2003) for intimate sexual activity </a:t>
            </a:r>
            <a:br>
              <a:rPr lang="en-US" altLang="en-US" sz="2300" noProof="0" dirty="0"/>
            </a:br>
            <a:r>
              <a:rPr lang="en-US" altLang="en-US" sz="2300" noProof="0" dirty="0"/>
              <a:t>between adults.</a:t>
            </a:r>
          </a:p>
          <a:p>
            <a:r>
              <a:rPr lang="en-US" altLang="en-US" noProof="0" dirty="0"/>
              <a:t>Privacy rights have implications for government use of social media in investigations.</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2159151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noProof="0" dirty="0"/>
              <a:t>The Fourth, Fifth, Sixth, and Eighth Amendments: Ensuring Criminal Due Process</a:t>
            </a:r>
          </a:p>
        </p:txBody>
      </p:sp>
      <p:sp>
        <p:nvSpPr>
          <p:cNvPr id="9" name="Content Placeholder 2"/>
          <p:cNvSpPr>
            <a:spLocks noGrp="1"/>
          </p:cNvSpPr>
          <p:nvPr>
            <p:ph sz="quarter" idx="20"/>
          </p:nvPr>
        </p:nvSpPr>
        <p:spPr>
          <a:xfrm>
            <a:off x="342900" y="1524000"/>
            <a:ext cx="8458200" cy="5029200"/>
          </a:xfrm>
        </p:spPr>
        <p:txBody>
          <a:bodyPr/>
          <a:lstStyle/>
          <a:p>
            <a:r>
              <a:rPr lang="en-US" altLang="en-US" noProof="0" dirty="0"/>
              <a:t>These four amendments together are known as the </a:t>
            </a:r>
            <a:r>
              <a:rPr lang="en-US" altLang="en-US" b="1" noProof="0" dirty="0"/>
              <a:t>criminal due process rights</a:t>
            </a:r>
            <a:r>
              <a:rPr lang="en-US" altLang="en-US" noProof="0" dirty="0"/>
              <a:t>.</a:t>
            </a:r>
          </a:p>
          <a:p>
            <a:r>
              <a:rPr lang="en-US" altLang="en-US" noProof="0" dirty="0"/>
              <a:t>They establish the guidelines that the government must follow in investigating, bringing to trial, and punishing individuals who violate criminal law.</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2287890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Protection Against Unreasonable Searches and Seizures</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Bef>
                <a:spcPts val="600"/>
              </a:spcBef>
            </a:pPr>
            <a:r>
              <a:rPr lang="en-US" altLang="en-US" noProof="0" dirty="0"/>
              <a:t>Fourth Amendment bars police from conducting any unreasonable searches and seizures.</a:t>
            </a:r>
          </a:p>
          <a:p>
            <a:pPr lvl="1">
              <a:spcBef>
                <a:spcPts val="600"/>
              </a:spcBef>
            </a:pPr>
            <a:r>
              <a:rPr lang="en-US" altLang="en-US" noProof="0" dirty="0"/>
              <a:t>Requires they show probable cause that a crime has been committed before they can obtain a search warrant.</a:t>
            </a:r>
          </a:p>
          <a:p>
            <a:pPr>
              <a:spcBef>
                <a:spcPts val="600"/>
              </a:spcBef>
            </a:pPr>
            <a:r>
              <a:rPr lang="en-US" altLang="en-US" b="1" noProof="0" dirty="0"/>
              <a:t>Exclusionary rule </a:t>
            </a:r>
            <a:r>
              <a:rPr lang="en-US" altLang="en-US" noProof="0" dirty="0"/>
              <a:t>requires that evidence obtained illegally cannot be used in a trial.</a:t>
            </a:r>
          </a:p>
          <a:p>
            <a:pPr>
              <a:spcBef>
                <a:spcPts val="600"/>
              </a:spcBef>
            </a:pPr>
            <a:r>
              <a:rPr lang="en-US" altLang="en-US" noProof="0" dirty="0"/>
              <a:t>What are “reasonable” and “unreasonable” searches under the Fourth Amendment?</a:t>
            </a:r>
          </a:p>
          <a:p>
            <a:pPr>
              <a:spcBef>
                <a:spcPts val="600"/>
              </a:spcBef>
            </a:pPr>
            <a:r>
              <a:rPr lang="en-US" altLang="en-US" noProof="0" dirty="0"/>
              <a:t>Is there a reasonable expectation of privacy?</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28</a:t>
            </a:fld>
            <a:endParaRPr lang="en-US" dirty="0"/>
          </a:p>
        </p:txBody>
      </p:sp>
    </p:spTree>
    <p:extLst>
      <p:ext uri="{BB962C8B-B14F-4D97-AF65-F5344CB8AC3E}">
        <p14:creationId xmlns:p14="http://schemas.microsoft.com/office/powerpoint/2010/main" val="253554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Right to a Fair Trial and the Right to Counsel</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altLang="en-US" noProof="0" dirty="0"/>
              <a:t>Fifth Amendment bars </a:t>
            </a:r>
            <a:r>
              <a:rPr lang="en-US" altLang="en-US" b="1" noProof="0" dirty="0"/>
              <a:t>double jeopardy </a:t>
            </a:r>
            <a:r>
              <a:rPr lang="en-US" altLang="en-US" noProof="0" dirty="0"/>
              <a:t>and compelled self-incrimination.</a:t>
            </a:r>
          </a:p>
          <a:p>
            <a:pPr>
              <a:spcBef>
                <a:spcPts val="600"/>
              </a:spcBef>
            </a:pPr>
            <a:r>
              <a:rPr lang="en-US" altLang="en-US" noProof="0" dirty="0"/>
              <a:t>Sixth Amendment establishes the rights to a speedy and public trial, to a trial by a jury of one’s peers, to information about the charges against oneself, to the confrontation of witnesses testifying against oneself, and to legal counsel.</a:t>
            </a:r>
          </a:p>
          <a:p>
            <a:pPr lvl="1">
              <a:spcAft>
                <a:spcPts val="1800"/>
              </a:spcAft>
            </a:pPr>
            <a:r>
              <a:rPr lang="en-US" altLang="en-US" noProof="0" dirty="0"/>
              <a:t>Example: </a:t>
            </a:r>
            <a:r>
              <a:rPr lang="en-US" altLang="en-US" i="1" noProof="0" dirty="0"/>
              <a:t>Gideon v. Wainwright </a:t>
            </a:r>
            <a:r>
              <a:rPr lang="en-US" altLang="en-US" noProof="0" dirty="0"/>
              <a:t>(1963).</a:t>
            </a:r>
          </a:p>
          <a:p>
            <a:r>
              <a:rPr lang="en-US" altLang="en-US" noProof="0" dirty="0"/>
              <a:t>Protections of are promoted by the </a:t>
            </a:r>
            <a:r>
              <a:rPr lang="en-US" altLang="en-US" b="1" noProof="0" dirty="0"/>
              <a:t>Miranda rights</a:t>
            </a:r>
            <a:r>
              <a:rPr lang="en-US" altLang="en-US" noProof="0" dirty="0"/>
              <a:t>, based on</a:t>
            </a:r>
            <a:r>
              <a:rPr lang="en-US" altLang="en-US" i="1" noProof="0" dirty="0"/>
              <a:t> Miranda v. Arizona </a:t>
            </a:r>
            <a:r>
              <a:rPr lang="en-US" altLang="en-US" noProof="0" dirty="0"/>
              <a:t>(1966).</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29</a:t>
            </a:fld>
            <a:endParaRPr lang="en-US" dirty="0"/>
          </a:p>
        </p:txBody>
      </p:sp>
    </p:spTree>
    <p:extLst>
      <p:ext uri="{BB962C8B-B14F-4D97-AF65-F5344CB8AC3E}">
        <p14:creationId xmlns:p14="http://schemas.microsoft.com/office/powerpoint/2010/main" val="397066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0" dirty="0"/>
              <a:t>The Freedoms Protected in the American System</a:t>
            </a:r>
            <a:endParaRPr lang="en-US" noProof="0" dirty="0"/>
          </a:p>
        </p:txBody>
      </p:sp>
      <p:sp>
        <p:nvSpPr>
          <p:cNvPr id="9" name="Content Placeholder 2"/>
          <p:cNvSpPr>
            <a:spLocks noGrp="1"/>
          </p:cNvSpPr>
          <p:nvPr>
            <p:ph sz="quarter" idx="20"/>
          </p:nvPr>
        </p:nvSpPr>
        <p:spPr>
          <a:xfrm>
            <a:off x="342900" y="1524000"/>
            <a:ext cx="8458200" cy="5029200"/>
          </a:xfrm>
        </p:spPr>
        <p:txBody>
          <a:bodyPr rIns="0" bIns="0">
            <a:normAutofit/>
          </a:bodyPr>
          <a:lstStyle/>
          <a:p>
            <a:pPr>
              <a:spcAft>
                <a:spcPts val="1800"/>
              </a:spcAft>
            </a:pPr>
            <a:r>
              <a:rPr lang="en-US" altLang="en-US" sz="2600" noProof="0" dirty="0"/>
              <a:t>Bill of Rights established the freedoms that are essential to individuals’ and groups’ free and effective participation in the larger community.</a:t>
            </a:r>
          </a:p>
          <a:p>
            <a:pPr>
              <a:spcAft>
                <a:spcPts val="1800"/>
              </a:spcAft>
            </a:pPr>
            <a:r>
              <a:rPr lang="en-US" altLang="en-US" sz="2600" noProof="0" dirty="0"/>
              <a:t>Meanings of these precious freedoms have shifted over the course of U.S. history, as presidents, legislators, judges, and ordinary citizens have changed their minds about how much freedom the people should have.</a:t>
            </a:r>
          </a:p>
          <a:p>
            <a:pPr lvl="1">
              <a:spcAft>
                <a:spcPts val="1800"/>
              </a:spcAft>
            </a:pPr>
            <a:r>
              <a:rPr lang="en-US" altLang="en-US" noProof="0" dirty="0"/>
              <a:t>When threat to the nation is perceived, citizens have allowed limits on protected freedoms, including </a:t>
            </a:r>
            <a:r>
              <a:rPr lang="en-US" altLang="en-US" b="1" noProof="0" dirty="0"/>
              <a:t>due process </a:t>
            </a:r>
            <a:r>
              <a:rPr lang="en-US" altLang="en-US" noProof="0" dirty="0"/>
              <a:t>protections—safeguards against arbitrarily depriving people of life, liberty, or property.</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3722270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noProof="0" dirty="0"/>
              <a:t>Table 4.2 </a:t>
            </a:r>
            <a:r>
              <a:rPr lang="en-US" sz="2400" b="1" noProof="0" dirty="0">
                <a:solidFill>
                  <a:schemeClr val="tx1"/>
                </a:solidFill>
              </a:rPr>
              <a:t>Cases Weakening Protection Against Self-Incrimination</a:t>
            </a:r>
            <a:endParaRPr lang="en-US" sz="2400" noProof="0" dirty="0">
              <a:solidFill>
                <a:schemeClr val="tx1"/>
              </a:solidFill>
            </a:endParaRPr>
          </a:p>
        </p:txBody>
      </p:sp>
      <p:sp>
        <p:nvSpPr>
          <p:cNvPr id="3" name="Table Summary" hidden="1"/>
          <p:cNvSpPr>
            <a:spLocks noGrp="1"/>
          </p:cNvSpPr>
          <p:nvPr>
            <p:ph idx="1"/>
          </p:nvPr>
        </p:nvSpPr>
        <p:spPr>
          <a:xfrm>
            <a:off x="1554480" y="2362200"/>
            <a:ext cx="6035040" cy="1371600"/>
          </a:xfrm>
        </p:spPr>
        <p:txBody>
          <a:bodyPr>
            <a:normAutofit/>
          </a:bodyPr>
          <a:lstStyle/>
          <a:p>
            <a:r>
              <a:rPr lang="en-US" sz="2000" noProof="0" dirty="0"/>
              <a:t>Table divided into three columns summarizes cases weakening protection against self-incrimination. The column headers are marked from left to right as: Year, case, and ruling.</a:t>
            </a:r>
          </a:p>
        </p:txBody>
      </p:sp>
      <p:graphicFrame>
        <p:nvGraphicFramePr>
          <p:cNvPr id="8" name="Table 12">
            <a:extLst>
              <a:ext uri="{FF2B5EF4-FFF2-40B4-BE49-F238E27FC236}">
                <a16:creationId xmlns:a16="http://schemas.microsoft.com/office/drawing/2014/main" id="{69445997-B1D5-4D40-A9E3-654CB817B06F}"/>
              </a:ext>
            </a:extLst>
          </p:cNvPr>
          <p:cNvGraphicFramePr>
            <a:graphicFrameLocks/>
          </p:cNvGraphicFramePr>
          <p:nvPr>
            <p:extLst>
              <p:ext uri="{D42A27DB-BD31-4B8C-83A1-F6EECF244321}">
                <p14:modId xmlns:p14="http://schemas.microsoft.com/office/powerpoint/2010/main" val="2944985026"/>
              </p:ext>
            </p:extLst>
          </p:nvPr>
        </p:nvGraphicFramePr>
        <p:xfrm>
          <a:off x="457199" y="1456132"/>
          <a:ext cx="8229602" cy="3268268"/>
        </p:xfrm>
        <a:graphic>
          <a:graphicData uri="http://schemas.openxmlformats.org/drawingml/2006/table">
            <a:tbl>
              <a:tblPr firstRow="1" bandRow="1">
                <a:tableStyleId>{2D5ABB26-0587-4C30-8999-92F81FD0307C}</a:tableStyleId>
              </a:tblPr>
              <a:tblGrid>
                <a:gridCol w="1143002">
                  <a:extLst>
                    <a:ext uri="{9D8B030D-6E8A-4147-A177-3AD203B41FA5}">
                      <a16:colId xmlns:a16="http://schemas.microsoft.com/office/drawing/2014/main" val="1987311866"/>
                    </a:ext>
                  </a:extLst>
                </a:gridCol>
                <a:gridCol w="2209800">
                  <a:extLst>
                    <a:ext uri="{9D8B030D-6E8A-4147-A177-3AD203B41FA5}">
                      <a16:colId xmlns:a16="http://schemas.microsoft.com/office/drawing/2014/main" val="3846158536"/>
                    </a:ext>
                  </a:extLst>
                </a:gridCol>
                <a:gridCol w="4876800">
                  <a:extLst>
                    <a:ext uri="{9D8B030D-6E8A-4147-A177-3AD203B41FA5}">
                      <a16:colId xmlns:a16="http://schemas.microsoft.com/office/drawing/2014/main" val="3766517604"/>
                    </a:ext>
                  </a:extLst>
                </a:gridCol>
              </a:tblGrid>
              <a:tr h="521671">
                <a:tc>
                  <a:txBody>
                    <a:bodyPr/>
                    <a:lstStyle/>
                    <a:p>
                      <a:pPr marL="0" marR="0" algn="ctr">
                        <a:spcBef>
                          <a:spcPts val="0"/>
                        </a:spcBef>
                        <a:spcAft>
                          <a:spcPts val="0"/>
                        </a:spcAft>
                      </a:pPr>
                      <a:r>
                        <a:rPr lang="en-US" sz="1800" b="1" kern="1200" dirty="0">
                          <a:solidFill>
                            <a:schemeClr val="tx1"/>
                          </a:solidFill>
                          <a:latin typeface="Calibri (Body)"/>
                          <a:ea typeface="+mn-ea"/>
                          <a:cs typeface="+mn-cs"/>
                        </a:rPr>
                        <a:t>YEAR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0"/>
                        </a:spcBef>
                        <a:spcAft>
                          <a:spcPts val="0"/>
                        </a:spcAft>
                      </a:pPr>
                      <a:r>
                        <a:rPr lang="en-US" sz="1800" b="1" kern="1200" dirty="0">
                          <a:solidFill>
                            <a:schemeClr val="tx1"/>
                          </a:solidFill>
                          <a:latin typeface="Calibri (Body)"/>
                          <a:ea typeface="+mn-ea"/>
                          <a:cs typeface="+mn-cs"/>
                        </a:rPr>
                        <a:t>CASE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0"/>
                        </a:spcBef>
                        <a:spcAft>
                          <a:spcPts val="0"/>
                        </a:spcAft>
                      </a:pPr>
                      <a:r>
                        <a:rPr lang="en-US" sz="1800" b="1" kern="1200" dirty="0">
                          <a:solidFill>
                            <a:schemeClr val="tx1"/>
                          </a:solidFill>
                          <a:latin typeface="Calibri (Body)"/>
                          <a:ea typeface="+mn-ea"/>
                          <a:cs typeface="+mn-cs"/>
                        </a:rPr>
                        <a:t>RULING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96260527"/>
                  </a:ext>
                </a:extLst>
              </a:tr>
              <a:tr h="605657">
                <a:tc>
                  <a:txBody>
                    <a:bodyPr/>
                    <a:lstStyle/>
                    <a:p>
                      <a:pPr marL="0" marR="0" algn="ctr">
                        <a:spcBef>
                          <a:spcPts val="300"/>
                        </a:spcBef>
                        <a:spcAft>
                          <a:spcPts val="0"/>
                        </a:spcAft>
                      </a:pPr>
                      <a:r>
                        <a:rPr lang="en-US" sz="1600" kern="1200" dirty="0">
                          <a:solidFill>
                            <a:schemeClr val="dk1"/>
                          </a:solidFill>
                          <a:latin typeface="Calibri (Body)"/>
                          <a:ea typeface="+mn-ea"/>
                          <a:cs typeface="+mn-cs"/>
                        </a:rPr>
                        <a:t>1986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i="1" kern="1200" dirty="0">
                          <a:solidFill>
                            <a:schemeClr val="dk1"/>
                          </a:solidFill>
                          <a:latin typeface="Calibri (Body)"/>
                          <a:ea typeface="+mn-ea"/>
                          <a:cs typeface="+mn-cs"/>
                        </a:rPr>
                        <a:t>Moran v. </a:t>
                      </a:r>
                      <a:r>
                        <a:rPr lang="en-US" sz="1600" i="1" kern="1200" dirty="0" err="1">
                          <a:solidFill>
                            <a:schemeClr val="dk1"/>
                          </a:solidFill>
                          <a:latin typeface="Calibri (Body)"/>
                          <a:ea typeface="+mn-ea"/>
                          <a:cs typeface="+mn-cs"/>
                        </a:rPr>
                        <a:t>Burbine</a:t>
                      </a:r>
                      <a:endParaRPr lang="en-US" sz="1600" i="1" kern="1200" dirty="0">
                        <a:solidFill>
                          <a:schemeClr val="dk1"/>
                        </a:solidFill>
                        <a:latin typeface="Calibri (Body)"/>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dk1"/>
                          </a:solidFill>
                          <a:latin typeface="Calibri (Body)"/>
                          <a:ea typeface="+mn-ea"/>
                          <a:cs typeface="+mn-cs"/>
                        </a:rPr>
                        <a:t>Confession is not inadmissible because police failed to inform suspect of attorney’s attempted contacts.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83044692"/>
                  </a:ext>
                </a:extLst>
              </a:tr>
              <a:tr h="908485">
                <a:tc>
                  <a:txBody>
                    <a:bodyPr/>
                    <a:lstStyle/>
                    <a:p>
                      <a:pPr marL="0" marR="0" algn="ctr">
                        <a:spcBef>
                          <a:spcPts val="300"/>
                        </a:spcBef>
                        <a:spcAft>
                          <a:spcPts val="0"/>
                        </a:spcAft>
                      </a:pPr>
                      <a:r>
                        <a:rPr lang="en-US" sz="1600" kern="1200" dirty="0">
                          <a:solidFill>
                            <a:schemeClr val="dk1"/>
                          </a:solidFill>
                          <a:latin typeface="Calibri (Body)"/>
                          <a:ea typeface="+mn-ea"/>
                          <a:cs typeface="+mn-cs"/>
                        </a:rPr>
                        <a:t>1991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i="1" kern="1200" dirty="0">
                          <a:solidFill>
                            <a:schemeClr val="dk1"/>
                          </a:solidFill>
                          <a:latin typeface="Calibri (Body)"/>
                          <a:ea typeface="+mn-ea"/>
                          <a:cs typeface="+mn-cs"/>
                        </a:rPr>
                        <a:t>Arizona v. </a:t>
                      </a:r>
                      <a:r>
                        <a:rPr lang="en-US" sz="1600" i="1" kern="1200" dirty="0" err="1">
                          <a:solidFill>
                            <a:schemeClr val="dk1"/>
                          </a:solidFill>
                          <a:latin typeface="Calibri (Body)"/>
                          <a:ea typeface="+mn-ea"/>
                          <a:cs typeface="+mn-cs"/>
                        </a:rPr>
                        <a:t>Fulminante</a:t>
                      </a:r>
                      <a:endParaRPr lang="en-US" sz="1600" i="1" kern="1200" dirty="0">
                        <a:solidFill>
                          <a:schemeClr val="dk1"/>
                        </a:solidFill>
                        <a:latin typeface="Calibri (Body)"/>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dk1"/>
                          </a:solidFill>
                          <a:latin typeface="Calibri (Body)"/>
                          <a:ea typeface="+mn-ea"/>
                          <a:cs typeface="+mn-cs"/>
                        </a:rPr>
                        <a:t>Conviction is not automatically overturned in cases of coerced confession if other evidence is strong enough to justify conviction.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53954416"/>
                  </a:ext>
                </a:extLst>
              </a:tr>
              <a:tr h="605657">
                <a:tc>
                  <a:txBody>
                    <a:bodyPr/>
                    <a:lstStyle/>
                    <a:p>
                      <a:pPr marL="0" marR="0" algn="ctr">
                        <a:spcBef>
                          <a:spcPts val="300"/>
                        </a:spcBef>
                        <a:spcAft>
                          <a:spcPts val="0"/>
                        </a:spcAft>
                      </a:pPr>
                      <a:r>
                        <a:rPr lang="en-US" sz="1600" kern="1200" dirty="0">
                          <a:solidFill>
                            <a:schemeClr val="dk1"/>
                          </a:solidFill>
                          <a:latin typeface="Calibri (Body)"/>
                          <a:ea typeface="+mn-ea"/>
                          <a:cs typeface="+mn-cs"/>
                        </a:rPr>
                        <a:t>1994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i="1" kern="1200" dirty="0">
                          <a:solidFill>
                            <a:schemeClr val="dk1"/>
                          </a:solidFill>
                          <a:latin typeface="Calibri (Body)"/>
                          <a:ea typeface="+mn-ea"/>
                          <a:cs typeface="+mn-cs"/>
                        </a:rPr>
                        <a:t>Davis v. U.S.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dk1"/>
                          </a:solidFill>
                          <a:latin typeface="Calibri (Body)"/>
                          <a:ea typeface="+mn-ea"/>
                          <a:cs typeface="+mn-cs"/>
                        </a:rPr>
                        <a:t>Suspect must unequivocally and assertively state his right to counsel to stop police questioning.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4975460"/>
                  </a:ext>
                </a:extLst>
              </a:tr>
              <a:tr h="626798">
                <a:tc>
                  <a:txBody>
                    <a:bodyPr/>
                    <a:lstStyle/>
                    <a:p>
                      <a:pPr marL="0" marR="0" algn="ctr">
                        <a:spcBef>
                          <a:spcPts val="300"/>
                        </a:spcBef>
                        <a:spcAft>
                          <a:spcPts val="0"/>
                        </a:spcAft>
                      </a:pPr>
                      <a:r>
                        <a:rPr lang="en-US" sz="1600" kern="1200" dirty="0">
                          <a:solidFill>
                            <a:schemeClr val="dk1"/>
                          </a:solidFill>
                          <a:latin typeface="Calibri (Body)"/>
                          <a:ea typeface="+mn-ea"/>
                          <a:cs typeface="+mn-cs"/>
                        </a:rPr>
                        <a:t>2013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i="1" kern="1200" dirty="0">
                          <a:solidFill>
                            <a:schemeClr val="dk1"/>
                          </a:solidFill>
                          <a:latin typeface="Calibri (Body)"/>
                          <a:ea typeface="+mn-ea"/>
                          <a:cs typeface="+mn-cs"/>
                        </a:rPr>
                        <a:t>Salina v. Texas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dk1"/>
                          </a:solidFill>
                          <a:latin typeface="Calibri (Body)"/>
                          <a:ea typeface="+mn-ea"/>
                          <a:cs typeface="+mn-cs"/>
                        </a:rPr>
                        <a:t>Accused must explicitly invoke the Fifth Amendment for it to apply.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52782164"/>
                  </a:ext>
                </a:extLst>
              </a:tr>
            </a:tbl>
          </a:graphicData>
        </a:graphic>
      </p:graphicFrame>
      <p:sp>
        <p:nvSpPr>
          <p:cNvPr id="5" name="Text Placeholder 5" hidden="1"/>
          <p:cNvSpPr>
            <a:spLocks noGrp="1"/>
          </p:cNvSpPr>
          <p:nvPr>
            <p:ph type="body" sz="quarter" idx="19"/>
          </p:nvPr>
        </p:nvSpPr>
        <p:spPr/>
        <p:txBody>
          <a:bodyPr/>
          <a:lstStyle/>
          <a:p>
            <a:endParaRPr lang="en-US"/>
          </a:p>
        </p:txBody>
      </p:sp>
      <p:sp>
        <p:nvSpPr>
          <p:cNvPr id="10" name="Slide Number Placeholder 6"/>
          <p:cNvSpPr>
            <a:spLocks noGrp="1"/>
          </p:cNvSpPr>
          <p:nvPr>
            <p:ph type="sldNum" sz="quarter" idx="10"/>
          </p:nvPr>
        </p:nvSpPr>
        <p:spPr/>
        <p:txBody>
          <a:bodyPr/>
          <a:lstStyle/>
          <a:p>
            <a:fld id="{68151E55-6873-49E2-B8D5-2F265E6F1973}" type="slidenum">
              <a:rPr lang="en-US" smtClean="0"/>
              <a:pPr/>
              <a:t>30</a:t>
            </a:fld>
            <a:endParaRPr lang="en-US" dirty="0"/>
          </a:p>
        </p:txBody>
      </p:sp>
    </p:spTree>
    <p:extLst>
      <p:ext uri="{BB962C8B-B14F-4D97-AF65-F5344CB8AC3E}">
        <p14:creationId xmlns:p14="http://schemas.microsoft.com/office/powerpoint/2010/main" val="2501771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The Eighth Amendment: Protection Against Cruel and Unusual Punishment</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altLang="en-US" noProof="0" dirty="0"/>
              <a:t>Americans have always disagreed about the death penalty.</a:t>
            </a:r>
          </a:p>
          <a:p>
            <a:r>
              <a:rPr lang="en-US" altLang="en-US" noProof="0" dirty="0"/>
              <a:t>Central to the public debate have been the questions of which crimes should be punished by death and how capital punishment should be carried out.</a:t>
            </a:r>
          </a:p>
          <a:p>
            <a:pPr lvl="1">
              <a:spcAft>
                <a:spcPts val="600"/>
              </a:spcAft>
            </a:pPr>
            <a:r>
              <a:rPr lang="en-US" altLang="en-US" i="1" noProof="0" dirty="0"/>
              <a:t>Furman v. Georgia </a:t>
            </a:r>
            <a:r>
              <a:rPr lang="en-US" altLang="en-US" noProof="0" dirty="0"/>
              <a:t>(1972), banning it.</a:t>
            </a:r>
          </a:p>
          <a:p>
            <a:pPr lvl="1">
              <a:spcAft>
                <a:spcPts val="600"/>
              </a:spcAft>
            </a:pPr>
            <a:r>
              <a:rPr lang="en-US" i="1" noProof="0" dirty="0"/>
              <a:t>Gregg v. Georgia </a:t>
            </a:r>
            <a:r>
              <a:rPr lang="en-US" noProof="0" dirty="0"/>
              <a:t>(1976), reinstating it.</a:t>
            </a:r>
          </a:p>
          <a:p>
            <a:pPr>
              <a:spcBef>
                <a:spcPts val="1200"/>
              </a:spcBef>
            </a:pPr>
            <a:r>
              <a:rPr lang="en-US" altLang="en-US" noProof="0" dirty="0"/>
              <a:t>Problems with lethal injection have added to the debate.</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3322154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altLang="en-US" noProof="0" dirty="0"/>
              <a:t>Civil Liberties Now</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altLang="en-US" noProof="0" dirty="0"/>
              <a:t>Public discussion about the proper balance of individual freedom with public action has intensified with the threat of terrorism and a growing protest culture.</a:t>
            </a:r>
          </a:p>
          <a:p>
            <a:r>
              <a:rPr lang="en-US" altLang="en-US" noProof="0" dirty="0"/>
              <a:t>At the same time, new technologies have increased the government’s capacity to invade citizens’ privacy.</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2175315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noProof="0" dirty="0"/>
              <a:t>Perceived Intrusions on Freedom of the Press</a:t>
            </a:r>
          </a:p>
        </p:txBody>
      </p:sp>
      <p:sp>
        <p:nvSpPr>
          <p:cNvPr id="9" name="Content Placeholder 2"/>
          <p:cNvSpPr>
            <a:spLocks noGrp="1"/>
          </p:cNvSpPr>
          <p:nvPr>
            <p:ph sz="quarter" idx="20"/>
          </p:nvPr>
        </p:nvSpPr>
        <p:spPr>
          <a:xfrm>
            <a:off x="342900" y="1524000"/>
            <a:ext cx="8458200" cy="5029200"/>
          </a:xfrm>
        </p:spPr>
        <p:txBody>
          <a:bodyPr/>
          <a:lstStyle/>
          <a:p>
            <a:r>
              <a:rPr lang="en-US" noProof="0" dirty="0"/>
              <a:t>Trump White House has been unusually and explicitly negative in its treatment of the press.</a:t>
            </a:r>
          </a:p>
          <a:p>
            <a:pPr lvl="1">
              <a:spcAft>
                <a:spcPts val="2400"/>
              </a:spcAft>
            </a:pPr>
            <a:r>
              <a:rPr lang="en-US" noProof="0" dirty="0"/>
              <a:t>“ENEMY OF THE PEOPLE” tweet.</a:t>
            </a:r>
          </a:p>
          <a:p>
            <a:r>
              <a:rPr lang="en-US" noProof="0" dirty="0"/>
              <a:t>ACLU and other critics of the domestic surveillance program have argued that the federal government is targeting journalists for reporting on issues related to immigration and the migrant caravans to the U.S. border with Mexico.</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33</a:t>
            </a:fld>
            <a:endParaRPr lang="en-US" dirty="0"/>
          </a:p>
        </p:txBody>
      </p:sp>
    </p:spTree>
    <p:extLst>
      <p:ext uri="{BB962C8B-B14F-4D97-AF65-F5344CB8AC3E}">
        <p14:creationId xmlns:p14="http://schemas.microsoft.com/office/powerpoint/2010/main" val="1453704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0040" y="198784"/>
            <a:ext cx="8503920" cy="1143000"/>
          </a:xfrm>
        </p:spPr>
        <p:txBody>
          <a:bodyPr lIns="0" rIns="0">
            <a:noAutofit/>
          </a:bodyPr>
          <a:lstStyle/>
          <a:p>
            <a:r>
              <a:rPr lang="en-US" altLang="en-US" noProof="0" dirty="0"/>
              <a:t>Perceived Intrusions on Criminal Due Process</a:t>
            </a:r>
            <a:r>
              <a:rPr lang="en-US" altLang="en-US" sz="1600" noProof="0" dirty="0"/>
              <a:t> 1</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noProof="0" dirty="0"/>
              <a:t>One of the most prevalent new crime-control techniques is facial recognition technology (FRT).</a:t>
            </a:r>
          </a:p>
          <a:p>
            <a:r>
              <a:rPr lang="en-US" noProof="0" dirty="0"/>
              <a:t>Critics of this so-called biometric policing are concerned by the potential harm to civil liberties.</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34</a:t>
            </a:fld>
            <a:endParaRPr lang="en-US" dirty="0"/>
          </a:p>
        </p:txBody>
      </p:sp>
    </p:spTree>
    <p:extLst>
      <p:ext uri="{BB962C8B-B14F-4D97-AF65-F5344CB8AC3E}">
        <p14:creationId xmlns:p14="http://schemas.microsoft.com/office/powerpoint/2010/main" val="2196752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0040" y="198784"/>
            <a:ext cx="8503920" cy="1143000"/>
          </a:xfrm>
        </p:spPr>
        <p:txBody>
          <a:bodyPr lIns="0" rIns="0">
            <a:noAutofit/>
          </a:bodyPr>
          <a:lstStyle/>
          <a:p>
            <a:r>
              <a:rPr lang="en-US" altLang="en-US" noProof="0" dirty="0"/>
              <a:t>Perceived Intrusions on Criminal Due Process</a:t>
            </a:r>
            <a:r>
              <a:rPr lang="en-US" altLang="en-US" sz="1600" noProof="0" dirty="0"/>
              <a:t> 2</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noProof="0" dirty="0"/>
              <a:t>Public has called for greater police accountability in their use of deadly force.</a:t>
            </a:r>
          </a:p>
          <a:p>
            <a:pPr lvl="1">
              <a:spcAft>
                <a:spcPts val="600"/>
              </a:spcAft>
            </a:pPr>
            <a:r>
              <a:rPr lang="en-US" noProof="0" dirty="0"/>
              <a:t>Police shooting of Michael Brown in 2014.</a:t>
            </a:r>
          </a:p>
          <a:p>
            <a:pPr lvl="1">
              <a:spcAft>
                <a:spcPts val="600"/>
              </a:spcAft>
            </a:pPr>
            <a:r>
              <a:rPr lang="en-US" noProof="0" dirty="0"/>
              <a:t>Black Lives Matter movement.</a:t>
            </a:r>
          </a:p>
          <a:p>
            <a:pPr>
              <a:spcBef>
                <a:spcPts val="600"/>
              </a:spcBef>
            </a:pPr>
            <a:r>
              <a:rPr lang="en-US" noProof="0" dirty="0"/>
              <a:t>Use of body cameras for police officers has become policy in many communities; but there are no national uniform guidelines of how this equipment can be used.</a:t>
            </a:r>
          </a:p>
          <a:p>
            <a:pPr lvl="1"/>
            <a:r>
              <a:rPr lang="en-US" noProof="0" dirty="0"/>
              <a:t>Could it become a means of government surveillance?</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35</a:t>
            </a:fld>
            <a:endParaRPr lang="en-US" dirty="0"/>
          </a:p>
        </p:txBody>
      </p:sp>
    </p:spTree>
    <p:extLst>
      <p:ext uri="{BB962C8B-B14F-4D97-AF65-F5344CB8AC3E}">
        <p14:creationId xmlns:p14="http://schemas.microsoft.com/office/powerpoint/2010/main" val="828493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noProof="0" dirty="0"/>
              <a:t>Free Speech on Campus</a:t>
            </a:r>
          </a:p>
        </p:txBody>
      </p:sp>
      <p:sp>
        <p:nvSpPr>
          <p:cNvPr id="9" name="Content Placeholder 2"/>
          <p:cNvSpPr>
            <a:spLocks noGrp="1"/>
          </p:cNvSpPr>
          <p:nvPr>
            <p:ph sz="quarter" idx="20"/>
          </p:nvPr>
        </p:nvSpPr>
        <p:spPr>
          <a:xfrm>
            <a:off x="342900" y="1524000"/>
            <a:ext cx="8458200" cy="5029200"/>
          </a:xfrm>
        </p:spPr>
        <p:txBody>
          <a:bodyPr>
            <a:normAutofit/>
          </a:bodyPr>
          <a:lstStyle/>
          <a:p>
            <a:pPr marL="1191" lvl="1" indent="0">
              <a:spcBef>
                <a:spcPts val="600"/>
              </a:spcBef>
              <a:buNone/>
            </a:pPr>
            <a:r>
              <a:rPr lang="en-US" sz="2800" noProof="0" dirty="0"/>
              <a:t>Universities today are pressured to intellectually welcome traditionally marginalized student voices; but at the same time, a newly empowered conservative movement galvanized in part by white supremacy is calling for greater visibility.</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36</a:t>
            </a:fld>
            <a:endParaRPr lang="en-US" dirty="0"/>
          </a:p>
        </p:txBody>
      </p:sp>
    </p:spTree>
    <p:extLst>
      <p:ext uri="{BB962C8B-B14F-4D97-AF65-F5344CB8AC3E}">
        <p14:creationId xmlns:p14="http://schemas.microsoft.com/office/powerpoint/2010/main" val="32960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noProof="0" dirty="0"/>
              <a:t>Review</a:t>
            </a:r>
            <a:r>
              <a:rPr lang="en-US" sz="1600" noProof="0" dirty="0"/>
              <a:t> 1</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Aft>
                <a:spcPts val="1800"/>
              </a:spcAft>
            </a:pPr>
            <a:r>
              <a:rPr lang="en-US" b="1" noProof="0" dirty="0"/>
              <a:t>Then</a:t>
            </a:r>
            <a:r>
              <a:rPr lang="en-US" noProof="0" dirty="0"/>
              <a:t>—The Bill of Rights was designed to protect citizens’ rights to speak and act without undue monitoring by or interference from the national government; however, Congress soon legislated exceptions to those protections. </a:t>
            </a:r>
          </a:p>
          <a:p>
            <a:pPr>
              <a:spcAft>
                <a:spcPts val="1800"/>
              </a:spcAft>
            </a:pPr>
            <a:r>
              <a:rPr lang="en-US" b="1" noProof="0" dirty="0"/>
              <a:t>Now</a:t>
            </a:r>
            <a:r>
              <a:rPr lang="en-US" noProof="0" dirty="0"/>
              <a:t>—Ideas about liberty in the context of such areas as religion and privacy often conflict with one another, resulting in tensions that legislatures and courts must resolve.</a:t>
            </a:r>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37</a:t>
            </a:fld>
            <a:endParaRPr lang="en-US" dirty="0"/>
          </a:p>
        </p:txBody>
      </p:sp>
    </p:spTree>
    <p:extLst>
      <p:ext uri="{BB962C8B-B14F-4D97-AF65-F5344CB8AC3E}">
        <p14:creationId xmlns:p14="http://schemas.microsoft.com/office/powerpoint/2010/main" val="273102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143000"/>
          </a:xfrm>
        </p:spPr>
        <p:txBody>
          <a:bodyPr lIns="0" rIns="0">
            <a:noAutofit/>
          </a:bodyPr>
          <a:lstStyle/>
          <a:p>
            <a:r>
              <a:rPr lang="en-US" noProof="0" dirty="0"/>
              <a:t>Review</a:t>
            </a:r>
            <a:r>
              <a:rPr lang="en-US" sz="1600" noProof="0" dirty="0"/>
              <a:t> 2</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r>
              <a:rPr lang="en-US" b="1" noProof="0" dirty="0"/>
              <a:t>Next:</a:t>
            </a:r>
            <a:endParaRPr lang="en-US" noProof="0" dirty="0"/>
          </a:p>
          <a:p>
            <a:pPr lvl="1">
              <a:spcAft>
                <a:spcPts val="600"/>
              </a:spcAft>
            </a:pPr>
            <a:r>
              <a:rPr lang="en-US" sz="2600" noProof="0" dirty="0"/>
              <a:t>Will the nation find ways to balance the Second Amendment’s guarantee of a protected individual </a:t>
            </a:r>
            <a:br>
              <a:rPr lang="en-US" sz="2600" noProof="0" dirty="0"/>
            </a:br>
            <a:r>
              <a:rPr lang="en-US" sz="2600" noProof="0" dirty="0"/>
              <a:t>right to bear arms with concerns about security and </a:t>
            </a:r>
            <a:br>
              <a:rPr lang="en-US" sz="2600" noProof="0" dirty="0"/>
            </a:br>
            <a:r>
              <a:rPr lang="en-US" sz="2600" noProof="0" dirty="0"/>
              <a:t>the increased visibility of mass shootings?</a:t>
            </a:r>
          </a:p>
          <a:p>
            <a:pPr lvl="1">
              <a:spcAft>
                <a:spcPts val="600"/>
              </a:spcAft>
            </a:pPr>
            <a:r>
              <a:rPr lang="en-US" sz="2600" noProof="0" dirty="0"/>
              <a:t>As biometric techniques like facial recognition technology evolve, how will we balance the competing demands of crime and disease control (security) and personal privacy (liberty)?</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38</a:t>
            </a:fld>
            <a:endParaRPr lang="en-US" dirty="0"/>
          </a:p>
        </p:txBody>
      </p:sp>
    </p:spTree>
    <p:extLst>
      <p:ext uri="{BB962C8B-B14F-4D97-AF65-F5344CB8AC3E}">
        <p14:creationId xmlns:p14="http://schemas.microsoft.com/office/powerpoint/2010/main" val="66708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noProof="0" dirty="0"/>
              <a:t>Questions?</a:t>
            </a:r>
          </a:p>
        </p:txBody>
      </p:sp>
      <p:sp>
        <p:nvSpPr>
          <p:cNvPr id="9" name="Text Placeholder 2" hidden="1"/>
          <p:cNvSpPr>
            <a:spLocks noGrp="1"/>
          </p:cNvSpPr>
          <p:nvPr>
            <p:ph sz="quarter" idx="11"/>
          </p:nvPr>
        </p:nvSpPr>
        <p:spPr/>
        <p:txBody>
          <a:bodyPr/>
          <a:lstStyle/>
          <a:p>
            <a:endParaRPr lang="en-US"/>
          </a:p>
        </p:txBody>
      </p:sp>
      <p:sp>
        <p:nvSpPr>
          <p:cNvPr id="10" name="Text Placeholder 3" hidden="1"/>
          <p:cNvSpPr>
            <a:spLocks noGrp="1"/>
          </p:cNvSpPr>
          <p:nvPr>
            <p:ph type="body" sz="quarter" idx="19"/>
          </p:nvPr>
        </p:nvSpPr>
        <p:spPr/>
        <p:txBody>
          <a:bodyPr/>
          <a:lstStyle/>
          <a:p>
            <a:endParaRPr lang="en-US"/>
          </a:p>
        </p:txBody>
      </p:sp>
      <p:sp>
        <p:nvSpPr>
          <p:cNvPr id="7" name="Slide Number Placeholder 4"/>
          <p:cNvSpPr>
            <a:spLocks noGrp="1"/>
          </p:cNvSpPr>
          <p:nvPr>
            <p:ph type="sldNum" sz="quarter" idx="10"/>
          </p:nvPr>
        </p:nvSpPr>
        <p:spPr/>
        <p:txBody>
          <a:bodyPr/>
          <a:lstStyle/>
          <a:p>
            <a:fld id="{68151E55-6873-49E2-B8D5-2F265E6F1973}" type="slidenum">
              <a:rPr lang="en-US" smtClean="0"/>
              <a:pPr/>
              <a:t>39</a:t>
            </a:fld>
            <a:endParaRPr lang="en-US" dirty="0"/>
          </a:p>
        </p:txBody>
      </p:sp>
    </p:spTree>
    <p:extLst>
      <p:ext uri="{BB962C8B-B14F-4D97-AF65-F5344CB8AC3E}">
        <p14:creationId xmlns:p14="http://schemas.microsoft.com/office/powerpoint/2010/main" val="78913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0" dirty="0"/>
              <a:t>The Historical Basis for American Civil Liberties: The Bill of Rights</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Bef>
                <a:spcPts val="600"/>
              </a:spcBef>
            </a:pPr>
            <a:r>
              <a:rPr lang="en-US" altLang="en-US" noProof="0" dirty="0"/>
              <a:t>Framers vividly remembered the censorship and suppression of speech they had suffered under British rule.</a:t>
            </a:r>
          </a:p>
          <a:p>
            <a:pPr>
              <a:spcBef>
                <a:spcPts val="600"/>
              </a:spcBef>
            </a:pPr>
            <a:r>
              <a:rPr lang="en-US" altLang="en-US" noProof="0" dirty="0"/>
              <a:t>They viewed liberty as a central principle guiding the creation of a new democratic republic.</a:t>
            </a:r>
          </a:p>
          <a:p>
            <a:pPr>
              <a:spcBef>
                <a:spcPts val="600"/>
              </a:spcBef>
            </a:pPr>
            <a:r>
              <a:rPr lang="en-US" altLang="en-US" noProof="0" dirty="0"/>
              <a:t>Freedoms embodied in the Bill of Rights are broad principles rather than specific prohibitions against governmental action.</a:t>
            </a:r>
          </a:p>
          <a:p>
            <a:pPr lvl="1">
              <a:spcBef>
                <a:spcPts val="600"/>
              </a:spcBef>
            </a:pPr>
            <a:r>
              <a:rPr lang="en-US" altLang="en-US" noProof="0" dirty="0"/>
              <a:t>Vagueness of the Bill of Rights led to serious disagreement about how to interpret its amendments.</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2578541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hidden="1"/>
          <p:cNvSpPr>
            <a:spLocks noGrp="1"/>
          </p:cNvSpPr>
          <p:nvPr>
            <p:ph type="title"/>
          </p:nvPr>
        </p:nvSpPr>
        <p:spPr/>
        <p:txBody>
          <a:bodyPr/>
          <a:lstStyle/>
          <a:p>
            <a:r>
              <a:rPr lang="en-US" sz="1600" noProof="0" dirty="0"/>
              <a:t>End of Main Content</a:t>
            </a:r>
          </a:p>
        </p:txBody>
      </p:sp>
      <p:sp>
        <p:nvSpPr>
          <p:cNvPr id="7" name="Slide Number Placeholder 3" hidden="1"/>
          <p:cNvSpPr>
            <a:spLocks noGrp="1"/>
          </p:cNvSpPr>
          <p:nvPr>
            <p:ph type="sldNum" sz="quarter" idx="4294967295"/>
          </p:nvPr>
        </p:nvSpPr>
        <p:spPr>
          <a:xfrm>
            <a:off x="8626412" y="6673531"/>
            <a:ext cx="355600" cy="160338"/>
          </a:xfrm>
          <a:prstGeom prst="rect">
            <a:avLst/>
          </a:prstGeom>
        </p:spPr>
        <p:txBody>
          <a:bodyPr anchor="ctr" anchorCtr="0"/>
          <a:lstStyle/>
          <a:p>
            <a:pPr algn="ctr"/>
            <a:fld id="{68151E55-6873-49E2-B8D5-2F265E6F1973}" type="slidenum">
              <a:rPr lang="en-US" sz="900" smtClean="0"/>
              <a:pPr algn="ctr"/>
              <a:t>40</a:t>
            </a:fld>
            <a:endParaRPr lang="en-US" sz="900" dirty="0"/>
          </a:p>
        </p:txBody>
      </p:sp>
      <p:sp>
        <p:nvSpPr>
          <p:cNvPr id="5" name="Footer Placeholder 2">
            <a:extLst>
              <a:ext uri="{FF2B5EF4-FFF2-40B4-BE49-F238E27FC236}">
                <a16:creationId xmlns:a16="http://schemas.microsoft.com/office/drawing/2014/main" id="{8D336E98-B70F-453C-B801-C90C79D3BD3F}"/>
              </a:ext>
            </a:extLst>
          </p:cNvPr>
          <p:cNvSpPr>
            <a:spLocks noGrp="1"/>
          </p:cNvSpPr>
          <p:nvPr>
            <p:ph type="ftr" sz="quarter" idx="10"/>
          </p:nvPr>
        </p:nvSpPr>
        <p:spPr>
          <a:xfrm>
            <a:off x="0" y="6487065"/>
            <a:ext cx="9144000" cy="370936"/>
          </a:xfrm>
        </p:spPr>
        <p:txBody>
          <a:bodyPr/>
          <a:lstStyle/>
          <a:p>
            <a:pPr>
              <a:defRPr/>
            </a:pPr>
            <a:r>
              <a:rPr lang="en-US" dirty="0">
                <a:solidFill>
                  <a:srgbClr val="000000"/>
                </a:solidFill>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14876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0" dirty="0">
                <a:cs typeface="Arial" charset="0"/>
              </a:rPr>
              <a:t>Incorporation of the Bill of Rights to Apply to the States</a:t>
            </a:r>
            <a:r>
              <a:rPr lang="en-US" altLang="en-US" sz="1600" noProof="0" dirty="0">
                <a:cs typeface="Arial" charset="0"/>
              </a:rPr>
              <a:t> 1</a:t>
            </a:r>
            <a:endParaRPr lang="en-US" noProof="0" dirty="0"/>
          </a:p>
        </p:txBody>
      </p:sp>
      <p:sp>
        <p:nvSpPr>
          <p:cNvPr id="9" name="Content Placeholder 2"/>
          <p:cNvSpPr>
            <a:spLocks noGrp="1"/>
          </p:cNvSpPr>
          <p:nvPr>
            <p:ph sz="quarter" idx="20"/>
          </p:nvPr>
        </p:nvSpPr>
        <p:spPr>
          <a:xfrm>
            <a:off x="342900" y="1524000"/>
            <a:ext cx="8458200" cy="5029200"/>
          </a:xfrm>
        </p:spPr>
        <p:txBody>
          <a:bodyPr rIns="0"/>
          <a:lstStyle/>
          <a:p>
            <a:pPr>
              <a:spcBef>
                <a:spcPts val="600"/>
              </a:spcBef>
            </a:pPr>
            <a:r>
              <a:rPr lang="en-US" altLang="en-US" noProof="0" dirty="0"/>
              <a:t>Framers intended the Bill of Rights to restrict the powers of only the </a:t>
            </a:r>
            <a:r>
              <a:rPr lang="en-US" altLang="en-US" i="1" noProof="0" dirty="0"/>
              <a:t>national government.</a:t>
            </a:r>
          </a:p>
          <a:p>
            <a:pPr lvl="1">
              <a:spcBef>
                <a:spcPts val="600"/>
              </a:spcBef>
            </a:pPr>
            <a:r>
              <a:rPr lang="en-US" altLang="en-US" i="1" noProof="0" dirty="0"/>
              <a:t>Barron v. Baltimore </a:t>
            </a:r>
            <a:r>
              <a:rPr lang="en-US" altLang="en-US" noProof="0" dirty="0"/>
              <a:t>(1833).</a:t>
            </a:r>
          </a:p>
          <a:p>
            <a:pPr>
              <a:spcBef>
                <a:spcPts val="600"/>
              </a:spcBef>
            </a:pPr>
            <a:r>
              <a:rPr lang="en-US" altLang="en-US" noProof="0" dirty="0"/>
              <a:t>Fourteenth Amendment (1868).</a:t>
            </a:r>
          </a:p>
          <a:p>
            <a:pPr lvl="1">
              <a:spcBef>
                <a:spcPts val="600"/>
              </a:spcBef>
            </a:pPr>
            <a:r>
              <a:rPr lang="en-US" altLang="en-US" noProof="0" dirty="0"/>
              <a:t>No State shall make or enforce any law which shall abridge the privileges or immunities of citizens of the United States; nor shall any State deprive any person of life, liberty, or property, without due process of law; nor deny to any person within its jurisdiction the equal protection of the laws.</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11216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0" dirty="0"/>
              <a:t>Incorporation of the Bill of Rights to Apply to the States</a:t>
            </a:r>
            <a:r>
              <a:rPr lang="en-US" altLang="en-US" sz="1600" noProof="0" dirty="0"/>
              <a:t> 2</a:t>
            </a:r>
            <a:endParaRPr lang="en-US" sz="1600" noProof="0" dirty="0"/>
          </a:p>
        </p:txBody>
      </p:sp>
      <p:sp>
        <p:nvSpPr>
          <p:cNvPr id="9" name="Content Placeholder 2"/>
          <p:cNvSpPr>
            <a:spLocks noGrp="1"/>
          </p:cNvSpPr>
          <p:nvPr>
            <p:ph sz="quarter" idx="20"/>
          </p:nvPr>
        </p:nvSpPr>
        <p:spPr>
          <a:xfrm>
            <a:off x="342900" y="1524000"/>
            <a:ext cx="8458200" cy="5029200"/>
          </a:xfrm>
        </p:spPr>
        <p:txBody>
          <a:bodyPr rIns="91440"/>
          <a:lstStyle/>
          <a:p>
            <a:pPr>
              <a:spcBef>
                <a:spcPts val="600"/>
              </a:spcBef>
            </a:pPr>
            <a:r>
              <a:rPr lang="en-US" altLang="en-US" noProof="0" dirty="0"/>
              <a:t>Supreme Court rejected the doctrine of </a:t>
            </a:r>
            <a:r>
              <a:rPr lang="en-US" altLang="en-US" b="1" noProof="0" dirty="0"/>
              <a:t>total incorporation</a:t>
            </a:r>
            <a:r>
              <a:rPr lang="en-US" altLang="en-US" noProof="0" dirty="0"/>
              <a:t>.</a:t>
            </a:r>
          </a:p>
          <a:p>
            <a:pPr>
              <a:spcBef>
                <a:spcPts val="600"/>
              </a:spcBef>
            </a:pPr>
            <a:r>
              <a:rPr lang="en-US" altLang="en-US" noProof="0" dirty="0"/>
              <a:t>Instead, the justices formulated a narrower approach, known as </a:t>
            </a:r>
            <a:r>
              <a:rPr lang="en-US" altLang="en-US" b="1" noProof="0" dirty="0"/>
              <a:t>selective incorporation</a:t>
            </a:r>
            <a:r>
              <a:rPr lang="en-US" altLang="en-US" noProof="0" dirty="0"/>
              <a:t>.</a:t>
            </a:r>
          </a:p>
          <a:p>
            <a:pPr lvl="1">
              <a:spcBef>
                <a:spcPts val="600"/>
              </a:spcBef>
            </a:pPr>
            <a:r>
              <a:rPr lang="en-US" altLang="en-US" noProof="0" dirty="0"/>
              <a:t>Approach considered each protection individually, one case at a time, for possible incorporation.</a:t>
            </a:r>
          </a:p>
          <a:p>
            <a:pPr>
              <a:spcBef>
                <a:spcPts val="600"/>
              </a:spcBef>
            </a:pPr>
            <a:r>
              <a:rPr lang="en-US" altLang="en-US" noProof="0" dirty="0"/>
              <a:t>In the landmark case </a:t>
            </a:r>
            <a:r>
              <a:rPr lang="en-US" altLang="en-US" i="1" noProof="0" dirty="0" err="1"/>
              <a:t>Palko</a:t>
            </a:r>
            <a:r>
              <a:rPr lang="en-US" altLang="en-US" i="1" noProof="0" dirty="0"/>
              <a:t> v. Connecticut </a:t>
            </a:r>
            <a:r>
              <a:rPr lang="en-US" altLang="en-US" noProof="0" dirty="0"/>
              <a:t>(1937), the Court found that fundamental rights were rooted in the traditions and conscience of the American people.</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223098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noProof="0" dirty="0"/>
              <a:t>Table 4.1 </a:t>
            </a:r>
            <a:r>
              <a:rPr lang="en-US" sz="2400" b="1" noProof="0" dirty="0">
                <a:solidFill>
                  <a:schemeClr val="tx1"/>
                </a:solidFill>
              </a:rPr>
              <a:t>Selective Incorporation of the Bill of Rights</a:t>
            </a:r>
            <a:r>
              <a:rPr lang="en-US" sz="1400" b="1" noProof="0" dirty="0">
                <a:solidFill>
                  <a:schemeClr val="tx1"/>
                </a:solidFill>
              </a:rPr>
              <a:t> 1</a:t>
            </a:r>
            <a:endParaRPr lang="en-US" sz="2400" noProof="0" dirty="0"/>
          </a:p>
        </p:txBody>
      </p:sp>
      <p:sp>
        <p:nvSpPr>
          <p:cNvPr id="3" name="Content Placeholder 2"/>
          <p:cNvSpPr>
            <a:spLocks noGrp="1"/>
          </p:cNvSpPr>
          <p:nvPr>
            <p:ph sz="quarter" idx="11"/>
          </p:nvPr>
        </p:nvSpPr>
        <p:spPr>
          <a:xfrm>
            <a:off x="342000" y="1188720"/>
            <a:ext cx="8460000" cy="731520"/>
          </a:xfrm>
        </p:spPr>
        <p:txBody>
          <a:bodyPr tIns="0" bIns="0"/>
          <a:lstStyle/>
          <a:p>
            <a:r>
              <a:rPr lang="en-US" sz="1600" noProof="0" dirty="0"/>
              <a:t>The process of selective incorporation has been very slow; while a Supreme Court decision in 1897 was later understood to incorporate a right to the state, the Supreme Court did not deliberately begin the process until 1925, and it continues until today.</a:t>
            </a:r>
          </a:p>
        </p:txBody>
      </p:sp>
      <p:sp>
        <p:nvSpPr>
          <p:cNvPr id="4" name="Table Summary" hidden="1"/>
          <p:cNvSpPr>
            <a:spLocks noGrp="1"/>
          </p:cNvSpPr>
          <p:nvPr>
            <p:ph sz="quarter" idx="12"/>
          </p:nvPr>
        </p:nvSpPr>
        <p:spPr>
          <a:xfrm>
            <a:off x="1874520" y="2956560"/>
            <a:ext cx="5394960" cy="1463040"/>
          </a:xfrm>
        </p:spPr>
        <p:txBody>
          <a:bodyPr/>
          <a:lstStyle/>
          <a:p>
            <a:r>
              <a:rPr lang="en-US" sz="2000" noProof="0" dirty="0"/>
              <a:t>Table divided into four columns summarizes selective incorporation of the bill of rights. The column headers are marked from left to right as: Date, liberty, amendment, and key case.</a:t>
            </a:r>
          </a:p>
        </p:txBody>
      </p:sp>
      <p:graphicFrame>
        <p:nvGraphicFramePr>
          <p:cNvPr id="11" name="Table 12">
            <a:extLst>
              <a:ext uri="{FF2B5EF4-FFF2-40B4-BE49-F238E27FC236}">
                <a16:creationId xmlns:a16="http://schemas.microsoft.com/office/drawing/2014/main" id="{60996EA0-3A7E-4076-B288-0A5356E42B24}"/>
              </a:ext>
            </a:extLst>
          </p:cNvPr>
          <p:cNvGraphicFramePr>
            <a:graphicFrameLocks/>
          </p:cNvGraphicFramePr>
          <p:nvPr>
            <p:extLst>
              <p:ext uri="{D42A27DB-BD31-4B8C-83A1-F6EECF244321}">
                <p14:modId xmlns:p14="http://schemas.microsoft.com/office/powerpoint/2010/main" val="2144511821"/>
              </p:ext>
            </p:extLst>
          </p:nvPr>
        </p:nvGraphicFramePr>
        <p:xfrm>
          <a:off x="228599" y="1981200"/>
          <a:ext cx="8686802" cy="4575708"/>
        </p:xfrm>
        <a:graphic>
          <a:graphicData uri="http://schemas.openxmlformats.org/drawingml/2006/table">
            <a:tbl>
              <a:tblPr firstRow="1" bandRow="1">
                <a:tableStyleId>{2D5ABB26-0587-4C30-8999-92F81FD0307C}</a:tableStyleId>
              </a:tblPr>
              <a:tblGrid>
                <a:gridCol w="685801">
                  <a:extLst>
                    <a:ext uri="{9D8B030D-6E8A-4147-A177-3AD203B41FA5}">
                      <a16:colId xmlns:a16="http://schemas.microsoft.com/office/drawing/2014/main" val="1987311866"/>
                    </a:ext>
                  </a:extLst>
                </a:gridCol>
                <a:gridCol w="3962400">
                  <a:extLst>
                    <a:ext uri="{9D8B030D-6E8A-4147-A177-3AD203B41FA5}">
                      <a16:colId xmlns:a16="http://schemas.microsoft.com/office/drawing/2014/main" val="3846158536"/>
                    </a:ext>
                  </a:extLst>
                </a:gridCol>
                <a:gridCol w="1371600">
                  <a:extLst>
                    <a:ext uri="{9D8B030D-6E8A-4147-A177-3AD203B41FA5}">
                      <a16:colId xmlns:a16="http://schemas.microsoft.com/office/drawing/2014/main" val="3766517604"/>
                    </a:ext>
                  </a:extLst>
                </a:gridCol>
                <a:gridCol w="2667001">
                  <a:extLst>
                    <a:ext uri="{9D8B030D-6E8A-4147-A177-3AD203B41FA5}">
                      <a16:colId xmlns:a16="http://schemas.microsoft.com/office/drawing/2014/main" val="2183017998"/>
                    </a:ext>
                  </a:extLst>
                </a:gridCol>
              </a:tblGrid>
              <a:tr h="324906">
                <a:tc>
                  <a:txBody>
                    <a:bodyPr/>
                    <a:lstStyle/>
                    <a:p>
                      <a:r>
                        <a:rPr lang="en-US" sz="1400" b="1" dirty="0">
                          <a:solidFill>
                            <a:schemeClr val="tx1"/>
                          </a:solidFill>
                          <a:latin typeface="Calibri (Body)"/>
                        </a:rPr>
                        <a:t>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b="1" dirty="0">
                          <a:solidFill>
                            <a:schemeClr val="tx1"/>
                          </a:solidFill>
                          <a:latin typeface="Calibri (Body)"/>
                        </a:rPr>
                        <a:t>LIBERTY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b="1" dirty="0">
                          <a:solidFill>
                            <a:schemeClr val="tx1"/>
                          </a:solidFill>
                          <a:latin typeface="Calibri (Body)"/>
                        </a:rPr>
                        <a:t>AMENDMENT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b="1" dirty="0">
                          <a:solidFill>
                            <a:schemeClr val="tx1"/>
                          </a:solidFill>
                          <a:latin typeface="Calibri (Body)"/>
                        </a:rPr>
                        <a:t>KEY CASE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96260527"/>
                  </a:ext>
                </a:extLst>
              </a:tr>
              <a:tr h="551842">
                <a:tc>
                  <a:txBody>
                    <a:bodyPr/>
                    <a:lstStyle/>
                    <a:p>
                      <a:r>
                        <a:rPr lang="en-US" sz="1400" dirty="0">
                          <a:solidFill>
                            <a:schemeClr val="tx1"/>
                          </a:solidFill>
                          <a:latin typeface="Calibri (Body)"/>
                        </a:rPr>
                        <a:t>1897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just compensation (for property taken by government)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Chicago, B&amp;Q RR Co. v. Chicago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83044692"/>
                  </a:ext>
                </a:extLst>
              </a:tr>
              <a:tr h="376670">
                <a:tc>
                  <a:txBody>
                    <a:bodyPr/>
                    <a:lstStyle/>
                    <a:p>
                      <a:r>
                        <a:rPr lang="en-US" sz="1400" dirty="0">
                          <a:solidFill>
                            <a:schemeClr val="tx1"/>
                          </a:solidFill>
                          <a:latin typeface="Calibri (Body)"/>
                        </a:rPr>
                        <a:t>1925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Freedom of Speech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Gitlow v. New York</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53954416"/>
                  </a:ext>
                </a:extLst>
              </a:tr>
              <a:tr h="303566">
                <a:tc>
                  <a:txBody>
                    <a:bodyPr/>
                    <a:lstStyle/>
                    <a:p>
                      <a:r>
                        <a:rPr lang="en-US" sz="1400" dirty="0">
                          <a:solidFill>
                            <a:schemeClr val="tx1"/>
                          </a:solidFill>
                          <a:latin typeface="Calibri (Body)"/>
                        </a:rPr>
                        <a:t>1931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Freedom of the press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Near v. Minnesota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4975460"/>
                  </a:ext>
                </a:extLst>
              </a:tr>
              <a:tr h="302327">
                <a:tc>
                  <a:txBody>
                    <a:bodyPr/>
                    <a:lstStyle/>
                    <a:p>
                      <a:r>
                        <a:rPr lang="en-US" sz="1400" dirty="0">
                          <a:solidFill>
                            <a:schemeClr val="tx1"/>
                          </a:solidFill>
                          <a:latin typeface="Calibri (Body)"/>
                        </a:rPr>
                        <a:t>1937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Freedom of assembly and petition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DeJonge v. Oregon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52782164"/>
                  </a:ext>
                </a:extLst>
              </a:tr>
              <a:tr h="377909">
                <a:tc>
                  <a:txBody>
                    <a:bodyPr/>
                    <a:lstStyle/>
                    <a:p>
                      <a:r>
                        <a:rPr lang="en-US" sz="1400" dirty="0">
                          <a:solidFill>
                            <a:schemeClr val="tx1"/>
                          </a:solidFill>
                          <a:latin typeface="Calibri (Body)"/>
                        </a:rPr>
                        <a:t>1940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Freedom to practice religion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Cantwell v. Connecticut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168499304"/>
                  </a:ext>
                </a:extLst>
              </a:tr>
              <a:tr h="334179">
                <a:tc>
                  <a:txBody>
                    <a:bodyPr/>
                    <a:lstStyle/>
                    <a:p>
                      <a:r>
                        <a:rPr lang="en-US" sz="1400" dirty="0">
                          <a:solidFill>
                            <a:schemeClr val="tx1"/>
                          </a:solidFill>
                          <a:latin typeface="Calibri (Body)"/>
                        </a:rPr>
                        <a:t>1947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Freedom from government-established religion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Everson v. Board of Education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696997962"/>
                  </a:ext>
                </a:extLst>
              </a:tr>
              <a:tr h="329707">
                <a:tc>
                  <a:txBody>
                    <a:bodyPr/>
                    <a:lstStyle/>
                    <a:p>
                      <a:r>
                        <a:rPr lang="en-US" sz="1400" dirty="0">
                          <a:solidFill>
                            <a:schemeClr val="tx1"/>
                          </a:solidFill>
                          <a:latin typeface="Calibri (Body)"/>
                        </a:rPr>
                        <a:t>1948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a public trial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In re Oliver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76639663"/>
                  </a:ext>
                </a:extLst>
              </a:tr>
              <a:tr h="334179">
                <a:tc>
                  <a:txBody>
                    <a:bodyPr/>
                    <a:lstStyle/>
                    <a:p>
                      <a:r>
                        <a:rPr lang="en-US" sz="1400" dirty="0">
                          <a:solidFill>
                            <a:schemeClr val="tx1"/>
                          </a:solidFill>
                          <a:latin typeface="Calibri (Body)"/>
                        </a:rPr>
                        <a:t>1949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No unreasonable searches and seizures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Wolf v. Colorado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536173814"/>
                  </a:ext>
                </a:extLst>
              </a:tr>
              <a:tr h="334179">
                <a:tc>
                  <a:txBody>
                    <a:bodyPr/>
                    <a:lstStyle/>
                    <a:p>
                      <a:r>
                        <a:rPr lang="en-US" sz="1400" dirty="0">
                          <a:solidFill>
                            <a:schemeClr val="tx1"/>
                          </a:solidFill>
                          <a:latin typeface="Calibri (Body)"/>
                        </a:rPr>
                        <a:t>1961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Exclusionary rule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Mapp v. Ohio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223768247"/>
                  </a:ext>
                </a:extLst>
              </a:tr>
              <a:tr h="334179">
                <a:tc>
                  <a:txBody>
                    <a:bodyPr/>
                    <a:lstStyle/>
                    <a:p>
                      <a:r>
                        <a:rPr lang="en-US" sz="1400" dirty="0">
                          <a:solidFill>
                            <a:schemeClr val="tx1"/>
                          </a:solidFill>
                          <a:latin typeface="Calibri (Body)"/>
                        </a:rPr>
                        <a:t>1962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No cruel and unusual punishments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VIII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Robinson v. California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07901171"/>
                  </a:ext>
                </a:extLst>
              </a:tr>
              <a:tr h="334179">
                <a:tc>
                  <a:txBody>
                    <a:bodyPr/>
                    <a:lstStyle/>
                    <a:p>
                      <a:r>
                        <a:rPr lang="en-US" sz="1400" dirty="0">
                          <a:solidFill>
                            <a:schemeClr val="tx1"/>
                          </a:solidFill>
                          <a:latin typeface="Calibri (Body)"/>
                        </a:rPr>
                        <a:t>1963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counsel in criminal cases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Gideon v. Wainwright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194905535"/>
                  </a:ext>
                </a:extLst>
              </a:tr>
              <a:tr h="334179">
                <a:tc>
                  <a:txBody>
                    <a:bodyPr/>
                    <a:lstStyle/>
                    <a:p>
                      <a:r>
                        <a:rPr lang="en-US" sz="1400" dirty="0">
                          <a:solidFill>
                            <a:schemeClr val="tx1"/>
                          </a:solidFill>
                          <a:latin typeface="Calibri (Body)"/>
                        </a:rPr>
                        <a:t>1964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No compulsory self-incrimination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Malloy v. Hogan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682574989"/>
                  </a:ext>
                </a:extLst>
              </a:tr>
            </a:tbl>
          </a:graphicData>
        </a:graphic>
      </p:graphicFrame>
      <p:sp>
        <p:nvSpPr>
          <p:cNvPr id="10" name="Slide Number Placeholder 7"/>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81106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noProof="0" dirty="0"/>
              <a:t>Table 4.1 </a:t>
            </a:r>
            <a:r>
              <a:rPr lang="en-US" sz="2400" b="1" noProof="0" dirty="0">
                <a:solidFill>
                  <a:schemeClr val="tx1"/>
                </a:solidFill>
              </a:rPr>
              <a:t>Selective Incorporation of the Bill of Rights</a:t>
            </a:r>
            <a:r>
              <a:rPr lang="en-US" sz="1400" b="1" noProof="0" dirty="0">
                <a:solidFill>
                  <a:schemeClr val="tx1"/>
                </a:solidFill>
              </a:rPr>
              <a:t> 2</a:t>
            </a:r>
            <a:endParaRPr lang="en-US" sz="2400" noProof="0" dirty="0"/>
          </a:p>
        </p:txBody>
      </p:sp>
      <p:sp>
        <p:nvSpPr>
          <p:cNvPr id="4" name="Table Summary" hidden="1"/>
          <p:cNvSpPr>
            <a:spLocks noGrp="1"/>
          </p:cNvSpPr>
          <p:nvPr>
            <p:ph sz="quarter" idx="12"/>
          </p:nvPr>
        </p:nvSpPr>
        <p:spPr>
          <a:xfrm>
            <a:off x="1874520" y="2956560"/>
            <a:ext cx="5394960" cy="1463040"/>
          </a:xfrm>
        </p:spPr>
        <p:txBody>
          <a:bodyPr/>
          <a:lstStyle/>
          <a:p>
            <a:r>
              <a:rPr lang="en-US" sz="2000" noProof="0" dirty="0"/>
              <a:t>Table divided into four columns summarizes selective incorporation of the bill of rights. The column headers are marked from left to right as: Date, liberty, amendment, and key case.</a:t>
            </a:r>
          </a:p>
        </p:txBody>
      </p:sp>
      <p:graphicFrame>
        <p:nvGraphicFramePr>
          <p:cNvPr id="8" name="Table 12">
            <a:extLst>
              <a:ext uri="{FF2B5EF4-FFF2-40B4-BE49-F238E27FC236}">
                <a16:creationId xmlns:a16="http://schemas.microsoft.com/office/drawing/2014/main" id="{A83E22B8-72E2-4A0B-BC02-76B59308F685}"/>
              </a:ext>
            </a:extLst>
          </p:cNvPr>
          <p:cNvGraphicFramePr>
            <a:graphicFrameLocks/>
          </p:cNvGraphicFramePr>
          <p:nvPr>
            <p:extLst>
              <p:ext uri="{D42A27DB-BD31-4B8C-83A1-F6EECF244321}">
                <p14:modId xmlns:p14="http://schemas.microsoft.com/office/powerpoint/2010/main" val="3365230441"/>
              </p:ext>
            </p:extLst>
          </p:nvPr>
        </p:nvGraphicFramePr>
        <p:xfrm>
          <a:off x="226290" y="2011680"/>
          <a:ext cx="8686802" cy="3658277"/>
        </p:xfrm>
        <a:graphic>
          <a:graphicData uri="http://schemas.openxmlformats.org/drawingml/2006/table">
            <a:tbl>
              <a:tblPr firstRow="1" bandRow="1">
                <a:tableStyleId>{2D5ABB26-0587-4C30-8999-92F81FD0307C}</a:tableStyleId>
              </a:tblPr>
              <a:tblGrid>
                <a:gridCol w="685801">
                  <a:extLst>
                    <a:ext uri="{9D8B030D-6E8A-4147-A177-3AD203B41FA5}">
                      <a16:colId xmlns:a16="http://schemas.microsoft.com/office/drawing/2014/main" val="1987311866"/>
                    </a:ext>
                  </a:extLst>
                </a:gridCol>
                <a:gridCol w="3962400">
                  <a:extLst>
                    <a:ext uri="{9D8B030D-6E8A-4147-A177-3AD203B41FA5}">
                      <a16:colId xmlns:a16="http://schemas.microsoft.com/office/drawing/2014/main" val="3846158536"/>
                    </a:ext>
                  </a:extLst>
                </a:gridCol>
                <a:gridCol w="1371600">
                  <a:extLst>
                    <a:ext uri="{9D8B030D-6E8A-4147-A177-3AD203B41FA5}">
                      <a16:colId xmlns:a16="http://schemas.microsoft.com/office/drawing/2014/main" val="3766517604"/>
                    </a:ext>
                  </a:extLst>
                </a:gridCol>
                <a:gridCol w="2667001">
                  <a:extLst>
                    <a:ext uri="{9D8B030D-6E8A-4147-A177-3AD203B41FA5}">
                      <a16:colId xmlns:a16="http://schemas.microsoft.com/office/drawing/2014/main" val="2183017998"/>
                    </a:ext>
                  </a:extLst>
                </a:gridCol>
              </a:tblGrid>
              <a:tr h="324666">
                <a:tc>
                  <a:txBody>
                    <a:bodyPr/>
                    <a:lstStyle/>
                    <a:p>
                      <a:r>
                        <a:rPr lang="en-US" sz="1400" b="1" dirty="0">
                          <a:solidFill>
                            <a:schemeClr val="tx1"/>
                          </a:solidFill>
                          <a:latin typeface="Calibri (Body)"/>
                        </a:rPr>
                        <a:t>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b="1" dirty="0">
                          <a:solidFill>
                            <a:schemeClr val="tx1"/>
                          </a:solidFill>
                          <a:latin typeface="Calibri (Body)"/>
                        </a:rPr>
                        <a:t>LIBERTY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b="1" dirty="0">
                          <a:solidFill>
                            <a:schemeClr val="tx1"/>
                          </a:solidFill>
                          <a:latin typeface="Calibri (Body)"/>
                        </a:rPr>
                        <a:t>AMENDMENT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b="1" dirty="0">
                          <a:solidFill>
                            <a:schemeClr val="tx1"/>
                          </a:solidFill>
                          <a:latin typeface="Calibri (Body)"/>
                        </a:rPr>
                        <a:t>KEY CASE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96260527"/>
                  </a:ext>
                </a:extLst>
              </a:tr>
              <a:tr h="304574">
                <a:tc>
                  <a:txBody>
                    <a:bodyPr/>
                    <a:lstStyle/>
                    <a:p>
                      <a:r>
                        <a:rPr lang="en-US" sz="1400" dirty="0">
                          <a:solidFill>
                            <a:schemeClr val="tx1"/>
                          </a:solidFill>
                          <a:latin typeface="Calibri (Body)"/>
                        </a:rPr>
                        <a:t>1965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confront witnesses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Pointer v. Texas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83044692"/>
                  </a:ext>
                </a:extLst>
              </a:tr>
              <a:tr h="376391">
                <a:tc>
                  <a:txBody>
                    <a:bodyPr/>
                    <a:lstStyle/>
                    <a:p>
                      <a:r>
                        <a:rPr lang="en-US" sz="1400" dirty="0">
                          <a:solidFill>
                            <a:schemeClr val="tx1"/>
                          </a:solidFill>
                          <a:latin typeface="Calibri (Body)"/>
                        </a:rPr>
                        <a:t>1966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an impartial jury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Parker v. Gladden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53954416"/>
                  </a:ext>
                </a:extLst>
              </a:tr>
              <a:tr h="304574">
                <a:tc>
                  <a:txBody>
                    <a:bodyPr/>
                    <a:lstStyle/>
                    <a:p>
                      <a:r>
                        <a:rPr lang="en-US" sz="1400" dirty="0">
                          <a:solidFill>
                            <a:schemeClr val="tx1"/>
                          </a:solidFill>
                          <a:latin typeface="Calibri (Body)"/>
                        </a:rPr>
                        <a:t>1967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a speedy trial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Klopfer v. North Carolina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4975460"/>
                  </a:ext>
                </a:extLst>
              </a:tr>
              <a:tr h="304574">
                <a:tc>
                  <a:txBody>
                    <a:bodyPr/>
                    <a:lstStyle/>
                    <a:p>
                      <a:r>
                        <a:rPr lang="en-US" sz="1400" dirty="0">
                          <a:solidFill>
                            <a:schemeClr val="tx1"/>
                          </a:solidFill>
                          <a:latin typeface="Calibri (Body)"/>
                        </a:rPr>
                        <a:t>1968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a jury in criminal trials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Duncan v. Louisiana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52782164"/>
                  </a:ext>
                </a:extLst>
              </a:tr>
              <a:tr h="377629">
                <a:tc>
                  <a:txBody>
                    <a:bodyPr/>
                    <a:lstStyle/>
                    <a:p>
                      <a:r>
                        <a:rPr lang="en-US" sz="1400" dirty="0">
                          <a:solidFill>
                            <a:schemeClr val="tx1"/>
                          </a:solidFill>
                          <a:latin typeface="Calibri (Body)"/>
                        </a:rPr>
                        <a:t>1969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No double jeopardy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Benton v. Maryland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168499304"/>
                  </a:ext>
                </a:extLst>
              </a:tr>
              <a:tr h="333932">
                <a:tc>
                  <a:txBody>
                    <a:bodyPr/>
                    <a:lstStyle/>
                    <a:p>
                      <a:r>
                        <a:rPr lang="en-US" sz="1400" dirty="0">
                          <a:solidFill>
                            <a:schemeClr val="tx1"/>
                          </a:solidFill>
                          <a:latin typeface="Calibri (Body)"/>
                        </a:rPr>
                        <a:t>2010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bear arms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McDonald v. City of Chicago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696997962"/>
                  </a:ext>
                </a:extLst>
              </a:tr>
              <a:tr h="329463">
                <a:tc>
                  <a:txBody>
                    <a:bodyPr/>
                    <a:lstStyle/>
                    <a:p>
                      <a:r>
                        <a:rPr lang="en-US" sz="1400" dirty="0">
                          <a:solidFill>
                            <a:schemeClr val="tx1"/>
                          </a:solidFill>
                          <a:latin typeface="Calibri (Body)"/>
                        </a:rPr>
                        <a:t>2019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No excessive fines or bail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VIII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1" dirty="0">
                          <a:solidFill>
                            <a:schemeClr val="tx1"/>
                          </a:solidFill>
                          <a:latin typeface="Calibri (Body)"/>
                        </a:rPr>
                        <a:t>Timbs v. Indiana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76639663"/>
                  </a:ext>
                </a:extLst>
              </a:tr>
              <a:tr h="333932">
                <a:tc>
                  <a:txBody>
                    <a:bodyPr/>
                    <a:lstStyle/>
                    <a:p>
                      <a:r>
                        <a:rPr lang="en-US" sz="1400" dirty="0">
                          <a:solidFill>
                            <a:schemeClr val="tx1"/>
                          </a:solidFill>
                          <a:latin typeface="Calibri (Body)"/>
                        </a:rPr>
                        <a:t>n/a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No quartering of soldiers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III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0" dirty="0">
                          <a:solidFill>
                            <a:schemeClr val="tx1"/>
                          </a:solidFill>
                          <a:latin typeface="Calibri (Body)"/>
                        </a:rPr>
                        <a:t>Not incorporated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536173814"/>
                  </a:ext>
                </a:extLst>
              </a:tr>
              <a:tr h="333932">
                <a:tc>
                  <a:txBody>
                    <a:bodyPr/>
                    <a:lstStyle/>
                    <a:p>
                      <a:r>
                        <a:rPr lang="en-US" sz="1400" dirty="0">
                          <a:solidFill>
                            <a:schemeClr val="tx1"/>
                          </a:solidFill>
                          <a:latin typeface="Calibri (Body)"/>
                        </a:rPr>
                        <a:t>n/a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grand jury indictment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0" dirty="0">
                          <a:solidFill>
                            <a:schemeClr val="tx1"/>
                          </a:solidFill>
                          <a:latin typeface="Calibri (Body)"/>
                        </a:rPr>
                        <a:t>Not incorporated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223768247"/>
                  </a:ext>
                </a:extLst>
              </a:tr>
              <a:tr h="333932">
                <a:tc>
                  <a:txBody>
                    <a:bodyPr/>
                    <a:lstStyle/>
                    <a:p>
                      <a:r>
                        <a:rPr lang="en-US" sz="1400" dirty="0">
                          <a:solidFill>
                            <a:schemeClr val="tx1"/>
                          </a:solidFill>
                          <a:latin typeface="Calibri (Body)"/>
                        </a:rPr>
                        <a:t>n/a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dirty="0">
                          <a:solidFill>
                            <a:schemeClr val="tx1"/>
                          </a:solidFill>
                          <a:latin typeface="Calibri (Body)"/>
                        </a:rPr>
                        <a:t>Right to a jury in civil trials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algn="ctr"/>
                      <a:r>
                        <a:rPr lang="en-US" sz="1400" dirty="0">
                          <a:solidFill>
                            <a:schemeClr val="tx1"/>
                          </a:solidFill>
                          <a:latin typeface="Calibri (Body)"/>
                        </a:rPr>
                        <a:t>VII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r>
                        <a:rPr lang="en-US" sz="1400" i="0" dirty="0">
                          <a:solidFill>
                            <a:schemeClr val="tx1"/>
                          </a:solidFill>
                          <a:latin typeface="Calibri (Body)"/>
                        </a:rPr>
                        <a:t>Not incorporated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07901171"/>
                  </a:ext>
                </a:extLst>
              </a:tr>
            </a:tbl>
          </a:graphicData>
        </a:graphic>
      </p:graphicFrame>
      <p:sp>
        <p:nvSpPr>
          <p:cNvPr id="10" name="Slide Number Placeholder 6"/>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82762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lang="en-US" altLang="en-US" noProof="0" dirty="0"/>
              <a:t>Freedoms in Practice: Controversy over the Second Amendment and the Right to Bear Arms</a:t>
            </a:r>
            <a:endParaRPr lang="en-US" noProof="0" dirty="0"/>
          </a:p>
        </p:txBody>
      </p:sp>
      <p:sp>
        <p:nvSpPr>
          <p:cNvPr id="9" name="Content Placeholder 2"/>
          <p:cNvSpPr>
            <a:spLocks noGrp="1"/>
          </p:cNvSpPr>
          <p:nvPr>
            <p:ph sz="quarter" idx="20"/>
          </p:nvPr>
        </p:nvSpPr>
        <p:spPr>
          <a:xfrm>
            <a:off x="342900" y="1524000"/>
            <a:ext cx="8458200" cy="5029200"/>
          </a:xfrm>
        </p:spPr>
        <p:txBody>
          <a:bodyPr/>
          <a:lstStyle/>
          <a:p>
            <a:pPr>
              <a:spcBef>
                <a:spcPts val="600"/>
              </a:spcBef>
            </a:pPr>
            <a:r>
              <a:rPr lang="en-US" altLang="en-US" noProof="0" dirty="0"/>
              <a:t>Second Amendment: “A well-regulated Militia, being necessary to the security of a free State, the right of the people to keep and bear Arms, shall not be infringed.”</a:t>
            </a:r>
          </a:p>
          <a:p>
            <a:pPr>
              <a:spcBef>
                <a:spcPts val="600"/>
              </a:spcBef>
            </a:pPr>
            <a:r>
              <a:rPr lang="en-US" altLang="en-US" noProof="0" dirty="0"/>
              <a:t>Changing interpretations:</a:t>
            </a:r>
          </a:p>
          <a:p>
            <a:pPr lvl="1">
              <a:spcBef>
                <a:spcPts val="600"/>
              </a:spcBef>
            </a:pPr>
            <a:r>
              <a:rPr lang="en-US" altLang="en-US" noProof="0" dirty="0"/>
              <a:t>In </a:t>
            </a:r>
            <a:r>
              <a:rPr lang="en-US" altLang="en-US" i="1" noProof="0" dirty="0"/>
              <a:t>District of Columbia v. Heller </a:t>
            </a:r>
            <a:r>
              <a:rPr lang="en-US" altLang="en-US" noProof="0" dirty="0"/>
              <a:t>(2008), the Supreme Court ruled that there is a right to possess a firearm for lawful purposes, such as self-defense.</a:t>
            </a:r>
          </a:p>
          <a:p>
            <a:pPr lvl="1">
              <a:spcBef>
                <a:spcPts val="600"/>
              </a:spcBef>
            </a:pPr>
            <a:r>
              <a:rPr lang="en-US" altLang="en-US" noProof="0" dirty="0"/>
              <a:t>In </a:t>
            </a:r>
            <a:r>
              <a:rPr lang="en-US" altLang="en-US" b="1" i="1" noProof="0" dirty="0"/>
              <a:t>McDonald v. Chicago </a:t>
            </a:r>
            <a:r>
              <a:rPr lang="en-US" altLang="en-US" noProof="0" dirty="0"/>
              <a:t>(2010), the Supreme Court incorporated the Second Amendment to the states.</a:t>
            </a:r>
            <a:endParaRPr lang="en-US" noProof="0" dirty="0"/>
          </a:p>
        </p:txBody>
      </p:sp>
      <p:sp>
        <p:nvSpPr>
          <p:cNvPr id="7" name="Text Placeholder 3" hidden="1"/>
          <p:cNvSpPr>
            <a:spLocks noGrp="1"/>
          </p:cNvSpPr>
          <p:nvPr>
            <p:ph sz="quarter" idx="11"/>
          </p:nvPr>
        </p:nvSpPr>
        <p:spPr/>
        <p:txBody>
          <a:bodyPr/>
          <a:lstStyle/>
          <a:p>
            <a:endParaRPr lang="en-US"/>
          </a:p>
        </p:txBody>
      </p:sp>
      <p:sp>
        <p:nvSpPr>
          <p:cNvPr id="8" name="Text Placeholder 4" hidden="1"/>
          <p:cNvSpPr>
            <a:spLocks noGrp="1"/>
          </p:cNvSpPr>
          <p:nvPr>
            <p:ph type="body" sz="quarter" idx="19"/>
          </p:nvPr>
        </p:nvSpPr>
        <p:spPr/>
        <p:txBody>
          <a:bodyPr/>
          <a:lstStyle/>
          <a:p>
            <a:endParaRPr lang="en-US"/>
          </a:p>
        </p:txBody>
      </p:sp>
      <p:sp>
        <p:nvSpPr>
          <p:cNvPr id="10" name="Slide Number Placeholder 5"/>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15230906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SECTOMILLISECCONVERTED" val="1"/>
  <p:tag name="MMPROD_UIDATA" val="&lt;database version=&quot;6.0&quot;&gt;&lt;object type=&quot;1&quot; unique_id=&quot;10001&quot;&gt;&lt;object type=&quot;8&quot; unique_id=&quot;10185&quot;&gt;&lt;/object&gt;&lt;object type=&quot;2&quot; unique_id=&quot;10186&quot;&gt;&lt;object type=&quot;3&quot; unique_id=&quot;10187&quot;&gt;&lt;property id=&quot;20148&quot; value=&quot;5&quot;/&gt;&lt;property id=&quot;20300&quot; value=&quot;Slide 1 - &amp;quot;Chapter 4: Civil Liberties&amp;quot;&quot;/&gt;&lt;property id=&quot;20307&quot; value=&quot;269&quot;/&gt;&lt;/object&gt;&lt;object type=&quot;3&quot; unique_id=&quot;10188&quot;&gt;&lt;property id=&quot;20148&quot; value=&quot;5&quot;/&gt;&lt;property id=&quot;20300&quot; value=&quot;Slide 2 - &amp;quot;Civil Liberties in the American Legal System&amp;quot;&quot;/&gt;&lt;property id=&quot;20307&quot; value=&quot;270&quot;/&gt;&lt;/object&gt;&lt;object type=&quot;3&quot; unique_id=&quot;10189&quot;&gt;&lt;property id=&quot;20148&quot; value=&quot;5&quot;/&gt;&lt;property id=&quot;20300&quot; value=&quot;Slide 5&quot;/&gt;&lt;property id=&quot;20307&quot; value=&quot;278&quot;/&gt;&lt;/object&gt;&lt;object type=&quot;3&quot; unique_id=&quot;10191&quot;&gt;&lt;property id=&quot;20148&quot; value=&quot;5&quot;/&gt;&lt;property id=&quot;20300&quot; value=&quot;Slide 7 - &amp;quot;Civil Liberties&amp;quot;&quot;/&gt;&lt;property id=&quot;20307&quot; value=&quot;285&quot;/&gt;&lt;/object&gt;&lt;object type=&quot;3&quot; unique_id=&quot;10192&quot;&gt;&lt;property id=&quot;20148&quot; value=&quot;5&quot;/&gt;&lt;property id=&quot;20300&quot; value=&quot;Slide 8 - &amp;quot;Incorporation of the Bill of Rights to Apply to the States&amp;quot;&quot;/&gt;&lt;property id=&quot;20307&quot; value=&quot;276&quot;/&gt;&lt;/object&gt;&lt;object type=&quot;3&quot; unique_id=&quot;10193&quot;&gt;&lt;property id=&quot;20148&quot; value=&quot;5&quot;/&gt;&lt;property id=&quot;20300&quot; value=&quot;Slide 10&quot;/&gt;&lt;property id=&quot;20307&quot; value=&quot;280&quot;/&gt;&lt;/object&gt;&lt;object type=&quot;3&quot; unique_id=&quot;10194&quot;&gt;&lt;property id=&quot;20148&quot; value=&quot;5&quot;/&gt;&lt;property id=&quot;20300&quot; value=&quot;Slide 15 - &amp;quot;&amp;#x0D;&amp;#x0A;Freedoms of Speech, Assembly, and &amp;#x0D;&amp;#x0A;the Press: First Amendment Freedoms Supporting Civil Discourse&amp;#x0D;&amp;#x0A;&amp;quot;&quot;/&gt;&lt;property id=&quot;20307&quot; value=&quot;271&quot;/&gt;&lt;/object&gt;&lt;object type=&quot;3&quot; unique_id=&quot;10195&quot;&gt;&lt;property id=&quot;20148&quot; value=&quot;5&quot;/&gt;&lt;property id=&quot;20300&quot; value=&quot;Slide 19 - &amp;quot;Freedom of Speech&amp;quot;&quot;/&gt;&lt;property id=&quot;20307&quot; value=&quot;277&quot;/&gt;&lt;/object&gt;&lt;object type=&quot;3&quot; unique_id=&quot;10196&quot;&gt;&lt;property id=&quot;20148&quot; value=&quot;5&quot;/&gt;&lt;property id=&quot;20300&quot; value=&quot;Slide 25 - &amp;quot;Freedoms of Religion, Privacy, and Criminal Due Process&amp;quot;&quot;/&gt;&lt;property id=&quot;20307&quot; value=&quot;272&quot;/&gt;&lt;/object&gt;&lt;object type=&quot;3&quot; unique_id=&quot;10199&quot;&gt;&lt;property id=&quot;20148&quot; value=&quot;5&quot;/&gt;&lt;property id=&quot;20300&quot; value=&quot;Slide 32 - &amp;quot;The Fourth, Fifth, Sixth, and Eighth Amendments: Ensuring Criminal Due Process&amp;quot;&quot;/&gt;&lt;property id=&quot;20307&quot; value=&quot;273&quot;/&gt;&lt;/object&gt;&lt;object type=&quot;3&quot; unique_id=&quot;10200&quot;&gt;&lt;property id=&quot;20148&quot; value=&quot;5&quot;/&gt;&lt;property id=&quot;20300&quot; value=&quot;Slide 36 - &amp;quot;The Eighth Amendment: Protection Against Cruel and Unusual Punishment&amp;quot;&quot;/&gt;&lt;property id=&quot;20307&quot; value=&quot;282&quot;/&gt;&lt;/object&gt;&lt;object type=&quot;3&quot; unique_id=&quot;10201&quot;&gt;&lt;property id=&quot;20148&quot; value=&quot;5&quot;/&gt;&lt;property id=&quot;20300&quot; value=&quot;Slide 37 - &amp;quot;Civil Liberties&amp;quot;&quot;/&gt;&lt;property id=&quot;20307&quot; value=&quot;286&quot;/&gt;&lt;/object&gt;&lt;object type=&quot;3&quot; unique_id=&quot;10205&quot;&gt;&lt;property id=&quot;20148&quot; value=&quot;5&quot;/&gt;&lt;property id=&quot;20300&quot; value=&quot;Slide 39 - &amp;quot;Perceived Intrusions on Free Speech and Assembly&amp;quot;&quot;/&gt;&lt;property id=&quot;20307&quot; value=&quot;275&quot;/&gt;&lt;/object&gt;&lt;object type=&quot;3&quot; unique_id=&quot;10206&quot;&gt;&lt;property id=&quot;20148&quot; value=&quot;5&quot;/&gt;&lt;property id=&quot;20300&quot; value=&quot;Slide 41 - &amp;quot;Civil Liberties&amp;quot;&quot;/&gt;&lt;property id=&quot;20307&quot; value=&quot;288&quot;/&gt;&lt;/object&gt;&lt;object type=&quot;3&quot; unique_id=&quot;10207&quot;&gt;&lt;property id=&quot;20148&quot; value=&quot;5&quot;/&gt;&lt;property id=&quot;20300&quot; value=&quot;Slide 3 - &amp;quot;&amp;#x0D;&amp;#x0A;The Freedoms Protected in the American System&amp;#x0D;&amp;#x0A;&amp;quot;&quot;/&gt;&lt;property id=&quot;20307&quot; value=&quot;289&quot;/&gt;&lt;/object&gt;&lt;object type=&quot;3&quot; unique_id=&quot;10208&quot;&gt;&lt;property id=&quot;20148&quot; value=&quot;5&quot;/&gt;&lt;property id=&quot;20300&quot; value=&quot;Slide 4 - &amp;quot;&amp;#x0D;&amp;#x0A;The Historical Basis for American Civil Liberties: The Bill of Rights&amp;#x0D;&amp;#x0A;&amp;quot;&quot;/&gt;&lt;property id=&quot;20307&quot; value=&quot;290&quot;/&gt;&lt;/object&gt;&lt;object type=&quot;3&quot; unique_id=&quot;10209&quot;&gt;&lt;property id=&quot;20148&quot; value=&quot;5&quot;/&gt;&lt;property id=&quot;20300&quot; value=&quot;Slide 9 - &amp;quot;Incorporation of the Bill of Rights to Apply to the States&amp;quot;&quot;/&gt;&lt;property id=&quot;20307&quot; value=&quot;292&quot;/&gt;&lt;/object&gt;&lt;object type=&quot;3&quot; unique_id=&quot;10210&quot;&gt;&lt;property id=&quot;20148&quot; value=&quot;5&quot;/&gt;&lt;property id=&quot;20300&quot; value=&quot;Slide 16 - &amp;quot;The First Amendment and Political Instability&amp;quot;&quot;/&gt;&lt;property id=&quot;20307&quot; value=&quot;293&quot;/&gt;&lt;/object&gt;&lt;object type=&quot;3&quot; unique_id=&quot;10211&quot;&gt;&lt;property id=&quot;20148&quot; value=&quot;5&quot;/&gt;&lt;property id=&quot;20300&quot; value=&quot;Slide 17 - &amp;quot;The First Amendment and Political Instability&amp;quot;&quot;/&gt;&lt;property id=&quot;20307&quot; value=&quot;294&quot;/&gt;&lt;/object&gt;&lt;object type=&quot;3&quot; unique_id=&quot;10212&quot;&gt;&lt;property id=&quot;20148&quot; value=&quot;5&quot;/&gt;&lt;property id=&quot;20300&quot; value=&quot;Slide 18 - &amp;quot;The First Amendment and Political Instability&amp;quot;&quot;/&gt;&lt;property id=&quot;20307&quot; value=&quot;295&quot;/&gt;&lt;/object&gt;&lt;object type=&quot;3&quot; unique_id=&quot;10213&quot;&gt;&lt;property id=&quot;20148&quot; value=&quot;5&quot;/&gt;&lt;property id=&quot;20300&quot; value=&quot;Slide 20 - &amp;quot;Freedom of Speech&amp;quot;&quot;/&gt;&lt;property id=&quot;20307&quot; value=&quot;296&quot;/&gt;&lt;/object&gt;&lt;object type=&quot;3&quot; unique_id=&quot;10214&quot;&gt;&lt;property id=&quot;20148&quot; value=&quot;5&quot;/&gt;&lt;property id=&quot;20300&quot; value=&quot;Slide 21 - &amp;quot;Freedom of Speech&amp;quot;&quot;/&gt;&lt;property id=&quot;20307&quot; value=&quot;298&quot;/&gt;&lt;/object&gt;&lt;object type=&quot;3&quot; unique_id=&quot;10215&quot;&gt;&lt;property id=&quot;20148&quot; value=&quot;5&quot;/&gt;&lt;property id=&quot;20300&quot; value=&quot;Slide 22 - &amp;quot;Freedom of Speech&amp;quot;&quot;/&gt;&lt;property id=&quot;20307&quot; value=&quot;299&quot;/&gt;&lt;/object&gt;&lt;object type=&quot;3&quot; unique_id=&quot;10216&quot;&gt;&lt;property id=&quot;20148&quot; value=&quot;5&quot;/&gt;&lt;property id=&quot;20300&quot; value=&quot;Slide 23 - &amp;quot;&amp;#x0D;&amp;#x0A;Freedom of Assembly and Redress of Grievances&amp;#x0D;&amp;#x0A;&amp;quot;&quot;/&gt;&lt;property id=&quot;20307&quot; value=&quot;297&quot;/&gt;&lt;/object&gt;&lt;object type=&quot;3&quot; unique_id=&quot;10217&quot;&gt;&lt;property id=&quot;20148&quot; value=&quot;5&quot;/&gt;&lt;property id=&quot;20300&quot; value=&quot;Slide 24 - &amp;quot;&amp;#x0D;&amp;#x0A;Freedom of the Press&amp;#x0D;&amp;#x0A;&amp;quot;&quot;/&gt;&lt;property id=&quot;20307&quot; value=&quot;300&quot;/&gt;&lt;/object&gt;&lt;object type=&quot;3&quot; unique_id=&quot;10218&quot;&gt;&lt;property id=&quot;20148&quot; value=&quot;5&quot;/&gt;&lt;property id=&quot;20300&quot; value=&quot;Slide 26 - &amp;quot;&amp;#x0D;&amp;#x0A;The First Amendment and the Freedom of Religion&amp;#x0D;&amp;#x0A;&amp;quot;&quot;/&gt;&lt;property id=&quot;20307&quot; value=&quot;301&quot;/&gt;&lt;/object&gt;&lt;object type=&quot;3&quot; unique_id=&quot;10219&quot;&gt;&lt;property id=&quot;20148&quot; value=&quot;5&quot;/&gt;&lt;property id=&quot;20300&quot; value=&quot;Slide 27 - &amp;quot;&amp;#x0D;&amp;#x0A;The Establishment Clause&amp;#x0D;&amp;#x0A;&amp;quot;&quot;/&gt;&lt;property id=&quot;20307&quot; value=&quot;303&quot;/&gt;&lt;/object&gt;&lt;object type=&quot;3&quot; unique_id=&quot;10220&quot;&gt;&lt;property id=&quot;20148&quot; value=&quot;5&quot;/&gt;&lt;property id=&quot;20300&quot; value=&quot;Slide 30 - &amp;quot;&amp;#x0D;&amp;#x0A;The Free Exercise Clause&amp;#x0D;&amp;#x0A;&amp;quot;&quot;/&gt;&lt;property id=&quot;20307&quot; value=&quot;302&quot;/&gt;&lt;/object&gt;&lt;object type=&quot;3&quot; unique_id=&quot;10221&quot;&gt;&lt;property id=&quot;20148&quot; value=&quot;5&quot;/&gt;&lt;property id=&quot;20300&quot; value=&quot;Slide 29&quot;/&gt;&lt;property id=&quot;20307&quot; value=&quot;305&quot;/&gt;&lt;/object&gt;&lt;object type=&quot;3&quot; unique_id=&quot;10222&quot;&gt;&lt;property id=&quot;20148&quot; value=&quot;5&quot;/&gt;&lt;property id=&quot;20300&quot; value=&quot;Slide 31 - &amp;quot;&amp;#x0D;&amp;#x0A;The Right to Privacy&amp;#x0D;&amp;#x0A;&amp;quot;&quot;/&gt;&lt;property id=&quot;20307&quot; value=&quot;304&quot;/&gt;&lt;/object&gt;&lt;object type=&quot;3&quot; unique_id=&quot;10223&quot;&gt;&lt;property id=&quot;20148&quot; value=&quot;5&quot;/&gt;&lt;property id=&quot;20300&quot; value=&quot;Slide 33 - &amp;quot;&amp;#x0D;&amp;#x0A;The Fourth Amendment and the Protection Against Unreasonable Searches and Seizures&amp;#x0D;&amp;#x0A;&amp;quot;&quot;/&gt;&lt;property id=&quot;20307&quot; value=&quot;306&quot;/&gt;&lt;/object&gt;&lt;object type=&quot;3&quot; unique_id=&quot;10224&quot;&gt;&lt;property id=&quot;20148&quot; value=&quot;5&quot;/&gt;&lt;property id=&quot;20300&quot; value=&quot;Slide 34 - &amp;quot;&amp;#x0D;&amp;#x0A;The Fifth and Sixth Amendments: The Right to a Fair Trial and the Right to Counsel&amp;#x0D;&amp;#x0A;&amp;quot;&quot;/&gt;&lt;property id=&quot;20307&quot; value=&quot;307&quot;/&gt;&lt;/object&gt;&lt;object type=&quot;3&quot; unique_id=&quot;10227&quot;&gt;&lt;property id=&quot;20148&quot; value=&quot;5&quot;/&gt;&lt;property id=&quot;20300&quot; value=&quot;Slide 38 - &amp;quot;&amp;#x0D;&amp;#x0A;Civil Liberties in Post-9/11 America&amp;#x0D;&amp;#x0A;&amp;quot;&quot;/&gt;&lt;property id=&quot;20307&quot; value=&quot;310&quot;/&gt;&lt;/object&gt;&lt;object type=&quot;3&quot; unique_id=&quot;10228&quot;&gt;&lt;property id=&quot;20148&quot; value=&quot;5&quot;/&gt;&lt;property id=&quot;20300&quot; value=&quot;Slide 40 - &amp;quot;&amp;#x0D;&amp;#x0A;Perceived Intrusions on Criminal Due Process&amp;#x0D;&amp;#x0A;&amp;quot;&quot;/&gt;&lt;property id=&quot;20307&quot; value=&quot;311&quot;/&gt;&lt;/object&gt;&lt;object type=&quot;3&quot; unique_id=&quot;10609&quot;&gt;&lt;property id=&quot;20148&quot; value=&quot;5&quot;/&gt;&lt;property id=&quot;20300&quot; value=&quot;Slide 6&quot;/&gt;&lt;property id=&quot;20307&quot; value=&quot;313&quot;/&gt;&lt;/object&gt;&lt;object type=&quot;3&quot; unique_id=&quot;10610&quot;&gt;&lt;property id=&quot;20148&quot; value=&quot;5&quot;/&gt;&lt;property id=&quot;20300&quot; value=&quot;Slide 11 - &amp;quot;Freedoms in Practice: Controversy over the Second Amendment and the Right to Bear Arms&amp;quot;&quot;/&gt;&lt;property id=&quot;20307&quot; value=&quot;314&quot;/&gt;&lt;/object&gt;&lt;object type=&quot;3&quot; unique_id=&quot;10611&quot;&gt;&lt;property id=&quot;20148&quot; value=&quot;5&quot;/&gt;&lt;property id=&quot;20300&quot; value=&quot;Slide 12 - &amp;quot;Freedoms in Practice: Controversy over the Second Amendment and the Right to Bear Arms&amp;quot;&quot;/&gt;&lt;property id=&quot;20307&quot; value=&quot;317&quot;/&gt;&lt;/object&gt;&lt;object type=&quot;3&quot; unique_id=&quot;10612&quot;&gt;&lt;property id=&quot;20148&quot; value=&quot;5&quot;/&gt;&lt;property id=&quot;20300&quot; value=&quot;Slide 13&quot;/&gt;&lt;property id=&quot;20307&quot; value=&quot;315&quot;/&gt;&lt;/object&gt;&lt;object type=&quot;3&quot; unique_id=&quot;10613&quot;&gt;&lt;property id=&quot;20148&quot; value=&quot;5&quot;/&gt;&lt;property id=&quot;20300&quot; value=&quot;Slide 14 - &amp;quot;Civil Liberties&amp;quot;&quot;/&gt;&lt;property id=&quot;20307&quot; value=&quot;319&quot;/&gt;&lt;/object&gt;&lt;object type=&quot;3&quot; unique_id=&quot;10614&quot;&gt;&lt;property id=&quot;20148&quot; value=&quot;5&quot;/&gt;&lt;property id=&quot;20300&quot; value=&quot;Slide 28 - &amp;quot;&amp;#x0D;&amp;#x0A;The Establishment Clause&amp;#x0D;&amp;#x0A;&amp;quot;&quot;/&gt;&lt;property id=&quot;20307&quot; value=&quot;316&quot;/&gt;&lt;/object&gt;&lt;object type=&quot;3&quot; unique_id=&quot;10615&quot;&gt;&lt;property id=&quot;20148&quot; value=&quot;5&quot;/&gt;&lt;property id=&quot;20300&quot; value=&quot;Slide 35&quot;/&gt;&lt;property id=&quot;20307&quot; value=&quot;318&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3862</TotalTime>
  <Words>2615</Words>
  <Application>Microsoft Office PowerPoint</Application>
  <PresentationFormat>On-screen Show (4:3)</PresentationFormat>
  <Paragraphs>329</Paragraphs>
  <Slides>40</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40</vt:i4>
      </vt:variant>
    </vt:vector>
  </HeadingPairs>
  <TitlesOfParts>
    <vt:vector size="53"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4</vt:lpstr>
      <vt:lpstr>Civil Liberties in the American Legal System</vt:lpstr>
      <vt:lpstr>The Freedoms Protected in the American System</vt:lpstr>
      <vt:lpstr>The Historical Basis for American Civil Liberties: The Bill of Rights</vt:lpstr>
      <vt:lpstr>Incorporation of the Bill of Rights to Apply to the States 1</vt:lpstr>
      <vt:lpstr>Incorporation of the Bill of Rights to Apply to the States 2</vt:lpstr>
      <vt:lpstr>Table 4.1 Selective Incorporation of the Bill of Rights 1</vt:lpstr>
      <vt:lpstr>Table 4.1 Selective Incorporation of the Bill of Rights 2</vt:lpstr>
      <vt:lpstr>Freedoms in Practice: Controversy over the Second Amendment and the Right to Bear Arms</vt:lpstr>
      <vt:lpstr>Citizens Engaged: Fighting for a Safer Nation</vt:lpstr>
      <vt:lpstr>Freedoms of Speech, Assembly, and the Press: Supporting Civic Discourse</vt:lpstr>
      <vt:lpstr>The First Amendment and Political Instability</vt:lpstr>
      <vt:lpstr>The Historical Context for Free Speech Laws</vt:lpstr>
      <vt:lpstr>The Standard Today: The Imminent Lawless Action Test</vt:lpstr>
      <vt:lpstr>Freedom of Speech</vt:lpstr>
      <vt:lpstr>Not all Speech is Created Equal: Unprotected Speech 1</vt:lpstr>
      <vt:lpstr>Not all Speech is Created Equal: Unprotected Speech 2</vt:lpstr>
      <vt:lpstr>Freedom of Assembly and Redress of Grievances</vt:lpstr>
      <vt:lpstr>Freedom of the Press</vt:lpstr>
      <vt:lpstr>Freedoms of Religion, Privacy, and Criminal  Due Process: Encouraging Civic Engagement</vt:lpstr>
      <vt:lpstr>The First Amendment and the Freedom of Religion</vt:lpstr>
      <vt:lpstr>The Establishment Clause 1</vt:lpstr>
      <vt:lpstr>The Establishment Clause 2</vt:lpstr>
      <vt:lpstr>The Free Exercise Clause 1</vt:lpstr>
      <vt:lpstr>The Free Exercise Clause 2</vt:lpstr>
      <vt:lpstr>The Right to Privacy</vt:lpstr>
      <vt:lpstr>The Fourth, Fifth, Sixth, and Eighth Amendments: Ensuring Criminal Due Process</vt:lpstr>
      <vt:lpstr>The Protection Against Unreasonable Searches and Seizures</vt:lpstr>
      <vt:lpstr>The Right to a Fair Trial and the Right to Counsel</vt:lpstr>
      <vt:lpstr>Table 4.2 Cases Weakening Protection Against Self-Incrimination</vt:lpstr>
      <vt:lpstr>The Eighth Amendment: Protection Against Cruel and Unusual Punishment</vt:lpstr>
      <vt:lpstr>Civil Liberties Now</vt:lpstr>
      <vt:lpstr>Perceived Intrusions on Freedom of the Press</vt:lpstr>
      <vt:lpstr>Perceived Intrusions on Criminal Due Process 1</vt:lpstr>
      <vt:lpstr>Perceived Intrusions on Criminal Due Process 2</vt:lpstr>
      <vt:lpstr>Free Speech on Campus</vt:lpstr>
      <vt:lpstr>Review 1</vt:lpstr>
      <vt:lpstr>Review 2</vt:lpstr>
      <vt:lpstr>Questions?</vt:lpstr>
      <vt:lpstr>End of Main Content</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Civil Liberties</dc:title>
  <dc:subject>American Democracy Now, 7e</dc:subject>
  <dc:creator>Brigid Callahan Harrison, Jean Wahl Harris, Michelle D. Deardorff</dc:creator>
  <cp:lastModifiedBy>Herrick, Rebekah</cp:lastModifiedBy>
  <cp:revision>494</cp:revision>
  <dcterms:created xsi:type="dcterms:W3CDTF">2008-10-22T16:53:51Z</dcterms:created>
  <dcterms:modified xsi:type="dcterms:W3CDTF">2022-05-16T01:47:12Z</dcterms:modified>
</cp:coreProperties>
</file>