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444" r:id="rId2"/>
    <p:sldId id="443" r:id="rId3"/>
    <p:sldId id="296" r:id="rId4"/>
    <p:sldId id="451" r:id="rId5"/>
    <p:sldId id="452" r:id="rId6"/>
    <p:sldId id="453" r:id="rId7"/>
    <p:sldId id="454" r:id="rId8"/>
    <p:sldId id="405" r:id="rId9"/>
    <p:sldId id="445" r:id="rId10"/>
    <p:sldId id="328" r:id="rId11"/>
    <p:sldId id="362" r:id="rId12"/>
    <p:sldId id="449" r:id="rId13"/>
    <p:sldId id="424" r:id="rId14"/>
    <p:sldId id="425" r:id="rId15"/>
    <p:sldId id="426" r:id="rId16"/>
    <p:sldId id="410" r:id="rId17"/>
    <p:sldId id="361" r:id="rId18"/>
    <p:sldId id="298" r:id="rId19"/>
    <p:sldId id="406" r:id="rId20"/>
    <p:sldId id="423" r:id="rId21"/>
    <p:sldId id="371" r:id="rId22"/>
    <p:sldId id="329" r:id="rId23"/>
    <p:sldId id="299" r:id="rId24"/>
    <p:sldId id="300" r:id="rId25"/>
    <p:sldId id="302" r:id="rId26"/>
    <p:sldId id="428" r:id="rId27"/>
    <p:sldId id="429" r:id="rId28"/>
    <p:sldId id="446" r:id="rId29"/>
    <p:sldId id="411" r:id="rId30"/>
    <p:sldId id="276" r:id="rId31"/>
    <p:sldId id="277" r:id="rId32"/>
    <p:sldId id="278" r:id="rId33"/>
    <p:sldId id="280" r:id="rId34"/>
    <p:sldId id="281" r:id="rId35"/>
    <p:sldId id="283" r:id="rId36"/>
    <p:sldId id="372" r:id="rId37"/>
    <p:sldId id="288" r:id="rId38"/>
    <p:sldId id="289" r:id="rId39"/>
    <p:sldId id="290" r:id="rId40"/>
    <p:sldId id="331" r:id="rId41"/>
    <p:sldId id="441" r:id="rId42"/>
    <p:sldId id="367" r:id="rId43"/>
    <p:sldId id="293" r:id="rId44"/>
    <p:sldId id="291" r:id="rId45"/>
    <p:sldId id="292" r:id="rId46"/>
    <p:sldId id="295" r:id="rId47"/>
    <p:sldId id="430" r:id="rId48"/>
    <p:sldId id="431" r:id="rId49"/>
    <p:sldId id="432" r:id="rId50"/>
    <p:sldId id="433" r:id="rId51"/>
    <p:sldId id="434" r:id="rId52"/>
    <p:sldId id="435" r:id="rId53"/>
    <p:sldId id="436" r:id="rId54"/>
    <p:sldId id="437" r:id="rId55"/>
    <p:sldId id="438" r:id="rId56"/>
    <p:sldId id="450" r:id="rId57"/>
    <p:sldId id="439" r:id="rId58"/>
    <p:sldId id="440" r:id="rId59"/>
    <p:sldId id="447" r:id="rId60"/>
    <p:sldId id="442" r:id="rId6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321" autoAdjust="0"/>
  </p:normalViewPr>
  <p:slideViewPr>
    <p:cSldViewPr snapToGrid="0" snapToObjects="1">
      <p:cViewPr varScale="1">
        <p:scale>
          <a:sx n="45" d="100"/>
          <a:sy n="45" d="100"/>
        </p:scale>
        <p:origin x="184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AEE2D5-0807-4387-AA28-D620EF5E34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B92630D-2744-4072-880A-FB3B70A65A60}">
      <dgm:prSet phldrT="[文本]" custT="1"/>
      <dgm:spPr/>
      <dgm:t>
        <a:bodyPr/>
        <a:lstStyle/>
        <a:p>
          <a:r>
            <a:rPr lang="en-US" altLang="zh-CN" sz="6000" dirty="0"/>
            <a:t>How to program in C?</a:t>
          </a:r>
          <a:endParaRPr lang="zh-CN" altLang="en-US" sz="6000" dirty="0"/>
        </a:p>
      </dgm:t>
    </dgm:pt>
    <dgm:pt modelId="{CB683A0A-25F6-4F31-837C-6FB372C5C645}" type="parTrans" cxnId="{EFE7AAAB-1FFC-4A2B-A47B-0A4302B9C29D}">
      <dgm:prSet/>
      <dgm:spPr/>
      <dgm:t>
        <a:bodyPr/>
        <a:lstStyle/>
        <a:p>
          <a:endParaRPr lang="zh-CN" altLang="en-US" sz="1600"/>
        </a:p>
      </dgm:t>
    </dgm:pt>
    <dgm:pt modelId="{475BCAD1-2AD7-4958-9684-A4EB1E997B9F}" type="sibTrans" cxnId="{EFE7AAAB-1FFC-4A2B-A47B-0A4302B9C29D}">
      <dgm:prSet/>
      <dgm:spPr/>
      <dgm:t>
        <a:bodyPr/>
        <a:lstStyle/>
        <a:p>
          <a:endParaRPr lang="zh-CN" altLang="en-US" sz="1600"/>
        </a:p>
      </dgm:t>
    </dgm:pt>
    <dgm:pt modelId="{C435604B-8F89-40C8-953F-80C2C714BFE3}">
      <dgm:prSet phldrT="[文本]" custT="1"/>
      <dgm:spPr/>
      <dgm:t>
        <a:bodyPr/>
        <a:lstStyle/>
        <a:p>
          <a:r>
            <a:rPr lang="en-US" altLang="zh-CN" sz="6000" dirty="0"/>
            <a:t>How do we communicate with computers?</a:t>
          </a:r>
          <a:endParaRPr lang="zh-CN" altLang="en-US" sz="6000" dirty="0"/>
        </a:p>
      </dgm:t>
    </dgm:pt>
    <dgm:pt modelId="{AC48A3F0-A918-4E6F-A374-4E4EEDCA3B22}" type="parTrans" cxnId="{18C4F581-EEE0-4C8F-9D17-948982C18619}">
      <dgm:prSet/>
      <dgm:spPr/>
      <dgm:t>
        <a:bodyPr/>
        <a:lstStyle/>
        <a:p>
          <a:endParaRPr lang="zh-CN" altLang="en-US"/>
        </a:p>
      </dgm:t>
    </dgm:pt>
    <dgm:pt modelId="{FD015356-8FBA-463A-84C2-1F3D398CEB17}" type="sibTrans" cxnId="{18C4F581-EEE0-4C8F-9D17-948982C18619}">
      <dgm:prSet/>
      <dgm:spPr/>
      <dgm:t>
        <a:bodyPr/>
        <a:lstStyle/>
        <a:p>
          <a:endParaRPr lang="zh-CN" altLang="en-US"/>
        </a:p>
      </dgm:t>
    </dgm:pt>
    <dgm:pt modelId="{C9BDBB68-D0BB-400C-80BF-E4BCD7184840}" type="pres">
      <dgm:prSet presAssocID="{7CAEE2D5-0807-4387-AA28-D620EF5E3439}" presName="linear" presStyleCnt="0">
        <dgm:presLayoutVars>
          <dgm:animLvl val="lvl"/>
          <dgm:resizeHandles val="exact"/>
        </dgm:presLayoutVars>
      </dgm:prSet>
      <dgm:spPr/>
    </dgm:pt>
    <dgm:pt modelId="{C548659B-01CE-4D83-B7A1-645DB5591614}" type="pres">
      <dgm:prSet presAssocID="{C435604B-8F89-40C8-953F-80C2C714BFE3}" presName="parentText" presStyleLbl="node1" presStyleIdx="0" presStyleCnt="2">
        <dgm:presLayoutVars>
          <dgm:chMax val="0"/>
          <dgm:bulletEnabled val="1"/>
        </dgm:presLayoutVars>
      </dgm:prSet>
      <dgm:spPr/>
    </dgm:pt>
    <dgm:pt modelId="{BFFB3BBF-773E-44BA-83BB-750481E0CE9D}" type="pres">
      <dgm:prSet presAssocID="{FD015356-8FBA-463A-84C2-1F3D398CEB17}" presName="spacer" presStyleCnt="0"/>
      <dgm:spPr/>
    </dgm:pt>
    <dgm:pt modelId="{E9E64122-2732-41C0-9C44-A580B65728D8}" type="pres">
      <dgm:prSet presAssocID="{9B92630D-2744-4072-880A-FB3B70A65A60}" presName="parentText" presStyleLbl="node1" presStyleIdx="1" presStyleCnt="2">
        <dgm:presLayoutVars>
          <dgm:chMax val="0"/>
          <dgm:bulletEnabled val="1"/>
        </dgm:presLayoutVars>
      </dgm:prSet>
      <dgm:spPr/>
    </dgm:pt>
  </dgm:ptLst>
  <dgm:cxnLst>
    <dgm:cxn modelId="{0DF7534C-7C52-47B4-AB57-B10B48ABFE4F}" type="presOf" srcId="{9B92630D-2744-4072-880A-FB3B70A65A60}" destId="{E9E64122-2732-41C0-9C44-A580B65728D8}" srcOrd="0" destOrd="0" presId="urn:microsoft.com/office/officeart/2005/8/layout/vList2"/>
    <dgm:cxn modelId="{18C4F581-EEE0-4C8F-9D17-948982C18619}" srcId="{7CAEE2D5-0807-4387-AA28-D620EF5E3439}" destId="{C435604B-8F89-40C8-953F-80C2C714BFE3}" srcOrd="0" destOrd="0" parTransId="{AC48A3F0-A918-4E6F-A374-4E4EEDCA3B22}" sibTransId="{FD015356-8FBA-463A-84C2-1F3D398CEB17}"/>
    <dgm:cxn modelId="{EFE7AAAB-1FFC-4A2B-A47B-0A4302B9C29D}" srcId="{7CAEE2D5-0807-4387-AA28-D620EF5E3439}" destId="{9B92630D-2744-4072-880A-FB3B70A65A60}" srcOrd="1" destOrd="0" parTransId="{CB683A0A-25F6-4F31-837C-6FB372C5C645}" sibTransId="{475BCAD1-2AD7-4958-9684-A4EB1E997B9F}"/>
    <dgm:cxn modelId="{23A4A7B9-FCE4-43F9-96E1-02D4F72B015D}" type="presOf" srcId="{7CAEE2D5-0807-4387-AA28-D620EF5E3439}" destId="{C9BDBB68-D0BB-400C-80BF-E4BCD7184840}" srcOrd="0" destOrd="0" presId="urn:microsoft.com/office/officeart/2005/8/layout/vList2"/>
    <dgm:cxn modelId="{FDAC9EDA-2022-4DE4-A227-910B055A77BC}" type="presOf" srcId="{C435604B-8F89-40C8-953F-80C2C714BFE3}" destId="{C548659B-01CE-4D83-B7A1-645DB5591614}" srcOrd="0" destOrd="0" presId="urn:microsoft.com/office/officeart/2005/8/layout/vList2"/>
    <dgm:cxn modelId="{F86F00BF-C42D-4543-8853-E007A96E118F}" type="presParOf" srcId="{C9BDBB68-D0BB-400C-80BF-E4BCD7184840}" destId="{C548659B-01CE-4D83-B7A1-645DB5591614}" srcOrd="0" destOrd="0" presId="urn:microsoft.com/office/officeart/2005/8/layout/vList2"/>
    <dgm:cxn modelId="{2C000EC9-6133-4979-BFD9-D28111F8EF1C}" type="presParOf" srcId="{C9BDBB68-D0BB-400C-80BF-E4BCD7184840}" destId="{BFFB3BBF-773E-44BA-83BB-750481E0CE9D}" srcOrd="1" destOrd="0" presId="urn:microsoft.com/office/officeart/2005/8/layout/vList2"/>
    <dgm:cxn modelId="{46134A3E-8B49-4E80-92CA-76AC4B77945C}" type="presParOf" srcId="{C9BDBB68-D0BB-400C-80BF-E4BCD7184840}" destId="{E9E64122-2732-41C0-9C44-A580B65728D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D52B1E-4CA5-5B4E-AF9F-F98F38817042}" type="doc">
      <dgm:prSet loTypeId="urn:microsoft.com/office/officeart/2005/8/layout/hProcess9" loCatId="" qsTypeId="urn:microsoft.com/office/officeart/2005/8/quickstyle/simple2" qsCatId="simple" csTypeId="urn:microsoft.com/office/officeart/2005/8/colors/accent2_5" csCatId="accent2" phldr="1"/>
      <dgm:spPr/>
    </dgm:pt>
    <dgm:pt modelId="{486D63BE-A84F-4D4C-AF4A-4583C2B1A095}">
      <dgm:prSet phldrT="[文本]" custT="1"/>
      <dgm:spPr>
        <a:solidFill>
          <a:srgbClr val="0070C0">
            <a:alpha val="90000"/>
          </a:srgbClr>
        </a:solidFill>
      </dgm:spPr>
      <dgm:t>
        <a:bodyPr/>
        <a:lstStyle/>
        <a:p>
          <a:pPr algn="ctr"/>
          <a:r>
            <a:rPr lang="en-US" altLang="zh-CN" sz="2800" b="1" dirty="0">
              <a:latin typeface="Times New Roman" panose="02020603050405020304" pitchFamily="18" charset="0"/>
              <a:cs typeface="Times New Roman" panose="02020603050405020304" pitchFamily="18" charset="0"/>
            </a:rPr>
            <a:t>Machine language </a:t>
          </a:r>
          <a:endParaRPr lang="zh-CN" altLang="en-US" sz="2800" b="1" dirty="0">
            <a:latin typeface="Times New Roman" panose="02020603050405020304" pitchFamily="18" charset="0"/>
            <a:cs typeface="Times New Roman" panose="02020603050405020304" pitchFamily="18" charset="0"/>
          </a:endParaRPr>
        </a:p>
      </dgm:t>
    </dgm:pt>
    <dgm:pt modelId="{476F37FD-432F-DE45-8527-EDB096B85C8A}" type="parTrans" cxnId="{4A11201C-EEDC-CB4C-9744-E948739A07A2}">
      <dgm:prSet/>
      <dgm:spPr/>
      <dgm:t>
        <a:bodyPr/>
        <a:lstStyle/>
        <a:p>
          <a:pPr algn="ctr"/>
          <a:endParaRPr lang="zh-CN" altLang="en-US" sz="1400" b="1">
            <a:latin typeface="Times New Roman" panose="02020603050405020304" pitchFamily="18" charset="0"/>
            <a:cs typeface="Times New Roman" panose="02020603050405020304" pitchFamily="18" charset="0"/>
          </a:endParaRPr>
        </a:p>
      </dgm:t>
    </dgm:pt>
    <dgm:pt modelId="{13CD70A3-301C-104E-8A6A-E47F0E73BD38}" type="sibTrans" cxnId="{4A11201C-EEDC-CB4C-9744-E948739A07A2}">
      <dgm:prSet/>
      <dgm:spPr/>
      <dgm:t>
        <a:bodyPr/>
        <a:lstStyle/>
        <a:p>
          <a:pPr algn="ctr"/>
          <a:endParaRPr lang="zh-CN" altLang="en-US" sz="1400" b="1">
            <a:latin typeface="Times New Roman" panose="02020603050405020304" pitchFamily="18" charset="0"/>
            <a:cs typeface="Times New Roman" panose="02020603050405020304" pitchFamily="18" charset="0"/>
          </a:endParaRPr>
        </a:p>
      </dgm:t>
    </dgm:pt>
    <dgm:pt modelId="{4E06AE74-D25B-E14F-B105-B95DB8CE4002}">
      <dgm:prSet custT="1"/>
      <dgm:spPr>
        <a:solidFill>
          <a:srgbClr val="0070C0">
            <a:alpha val="83000"/>
          </a:srgbClr>
        </a:solidFill>
      </dgm:spPr>
      <dgm:t>
        <a:bodyPr/>
        <a:lstStyle/>
        <a:p>
          <a:pPr algn="ctr"/>
          <a:r>
            <a:rPr lang="en-US" altLang="zh-CN" sz="2800" b="1" dirty="0">
              <a:latin typeface="Times New Roman" panose="02020603050405020304" pitchFamily="18" charset="0"/>
              <a:cs typeface="Times New Roman" panose="02020603050405020304" pitchFamily="18" charset="0"/>
            </a:rPr>
            <a:t>Assembly language </a:t>
          </a:r>
          <a:endParaRPr lang="en-US" altLang="zh-CN" sz="2800" b="1" dirty="0">
            <a:latin typeface="Times New Roman" panose="02020603050405020304" pitchFamily="18" charset="0"/>
            <a:ea typeface="楷体" charset="0"/>
            <a:cs typeface="Times New Roman" panose="02020603050405020304" pitchFamily="18" charset="0"/>
            <a:sym typeface="Symbol" charset="0"/>
          </a:endParaRPr>
        </a:p>
      </dgm:t>
    </dgm:pt>
    <dgm:pt modelId="{6B82415B-FD90-0F4C-92EB-2F6467B31AC0}" type="parTrans" cxnId="{06878377-ECEF-124A-9094-17E7EBA98950}">
      <dgm:prSet/>
      <dgm:spPr/>
      <dgm:t>
        <a:bodyPr/>
        <a:lstStyle/>
        <a:p>
          <a:pPr algn="ctr"/>
          <a:endParaRPr lang="zh-CN" altLang="en-US" sz="1400" b="1">
            <a:latin typeface="Times New Roman" panose="02020603050405020304" pitchFamily="18" charset="0"/>
            <a:cs typeface="Times New Roman" panose="02020603050405020304" pitchFamily="18" charset="0"/>
          </a:endParaRPr>
        </a:p>
      </dgm:t>
    </dgm:pt>
    <dgm:pt modelId="{112FE79E-214E-D545-9452-D38D02FDACF9}" type="sibTrans" cxnId="{06878377-ECEF-124A-9094-17E7EBA98950}">
      <dgm:prSet/>
      <dgm:spPr/>
      <dgm:t>
        <a:bodyPr/>
        <a:lstStyle/>
        <a:p>
          <a:pPr algn="ctr"/>
          <a:endParaRPr lang="zh-CN" altLang="en-US" sz="1400" b="1">
            <a:latin typeface="Times New Roman" panose="02020603050405020304" pitchFamily="18" charset="0"/>
            <a:cs typeface="Times New Roman" panose="02020603050405020304" pitchFamily="18" charset="0"/>
          </a:endParaRPr>
        </a:p>
      </dgm:t>
    </dgm:pt>
    <dgm:pt modelId="{1EF2827C-85F0-7545-8C56-E5FC4EAFFD98}">
      <dgm:prSet custT="1"/>
      <dgm:spPr>
        <a:solidFill>
          <a:srgbClr val="0070C0">
            <a:alpha val="73000"/>
          </a:srgbClr>
        </a:solidFill>
      </dgm:spPr>
      <dgm:t>
        <a:bodyPr/>
        <a:lstStyle/>
        <a:p>
          <a:pPr algn="ctr"/>
          <a:r>
            <a:rPr lang="en-US" altLang="zh-CN" sz="2800" b="1" dirty="0">
              <a:latin typeface="Times New Roman" panose="02020603050405020304" pitchFamily="18" charset="0"/>
              <a:cs typeface="Times New Roman" panose="02020603050405020304" pitchFamily="18" charset="0"/>
            </a:rPr>
            <a:t>High-level programming language </a:t>
          </a:r>
          <a:endParaRPr lang="en-US" altLang="zh-CN" sz="2800" b="1" dirty="0">
            <a:latin typeface="Times New Roman" panose="02020603050405020304" pitchFamily="18" charset="0"/>
            <a:ea typeface="楷体" charset="0"/>
            <a:cs typeface="Times New Roman" panose="02020603050405020304" pitchFamily="18" charset="0"/>
            <a:sym typeface="Symbol" charset="0"/>
          </a:endParaRPr>
        </a:p>
      </dgm:t>
    </dgm:pt>
    <dgm:pt modelId="{5AD73FB3-C3DF-E84C-99A0-0AC002C07C9C}" type="parTrans" cxnId="{978E6C31-2711-5B45-9CFD-F3AC85F5467E}">
      <dgm:prSet/>
      <dgm:spPr/>
      <dgm:t>
        <a:bodyPr/>
        <a:lstStyle/>
        <a:p>
          <a:pPr algn="ctr"/>
          <a:endParaRPr lang="zh-CN" altLang="en-US" sz="1400" b="1">
            <a:latin typeface="Times New Roman" panose="02020603050405020304" pitchFamily="18" charset="0"/>
            <a:cs typeface="Times New Roman" panose="02020603050405020304" pitchFamily="18" charset="0"/>
          </a:endParaRPr>
        </a:p>
      </dgm:t>
    </dgm:pt>
    <dgm:pt modelId="{73164265-2868-5E45-9B6F-F7CDBA28B413}" type="sibTrans" cxnId="{978E6C31-2711-5B45-9CFD-F3AC85F5467E}">
      <dgm:prSet/>
      <dgm:spPr/>
      <dgm:t>
        <a:bodyPr/>
        <a:lstStyle/>
        <a:p>
          <a:pPr algn="ctr"/>
          <a:endParaRPr lang="zh-CN" altLang="en-US" sz="1400" b="1">
            <a:latin typeface="Times New Roman" panose="02020603050405020304" pitchFamily="18" charset="0"/>
            <a:cs typeface="Times New Roman" panose="02020603050405020304" pitchFamily="18" charset="0"/>
          </a:endParaRPr>
        </a:p>
      </dgm:t>
    </dgm:pt>
    <dgm:pt modelId="{8EB8CDE5-D6F5-F34A-97A0-CD93D4D260DF}" type="pres">
      <dgm:prSet presAssocID="{45D52B1E-4CA5-5B4E-AF9F-F98F38817042}" presName="CompostProcess" presStyleCnt="0">
        <dgm:presLayoutVars>
          <dgm:dir/>
          <dgm:resizeHandles val="exact"/>
        </dgm:presLayoutVars>
      </dgm:prSet>
      <dgm:spPr/>
    </dgm:pt>
    <dgm:pt modelId="{DB194F3B-7593-4A4C-8248-9DC133BD898F}" type="pres">
      <dgm:prSet presAssocID="{45D52B1E-4CA5-5B4E-AF9F-F98F38817042}" presName="arrow" presStyleLbl="bgShp" presStyleIdx="0" presStyleCnt="1"/>
      <dgm:spPr/>
    </dgm:pt>
    <dgm:pt modelId="{A3C976FB-27B5-1A47-9D7A-4FD445E0E5F6}" type="pres">
      <dgm:prSet presAssocID="{45D52B1E-4CA5-5B4E-AF9F-F98F38817042}" presName="linearProcess" presStyleCnt="0"/>
      <dgm:spPr/>
    </dgm:pt>
    <dgm:pt modelId="{82A021A5-20F5-5640-956B-A43BCA500168}" type="pres">
      <dgm:prSet presAssocID="{486D63BE-A84F-4D4C-AF4A-4583C2B1A095}" presName="textNode" presStyleLbl="node1" presStyleIdx="0" presStyleCnt="3">
        <dgm:presLayoutVars>
          <dgm:bulletEnabled val="1"/>
        </dgm:presLayoutVars>
      </dgm:prSet>
      <dgm:spPr/>
    </dgm:pt>
    <dgm:pt modelId="{F34A129F-5549-2240-8288-231B3CCD5C74}" type="pres">
      <dgm:prSet presAssocID="{13CD70A3-301C-104E-8A6A-E47F0E73BD38}" presName="sibTrans" presStyleCnt="0"/>
      <dgm:spPr/>
    </dgm:pt>
    <dgm:pt modelId="{6A38D157-1F1A-BC4C-999B-CCAF9940ED93}" type="pres">
      <dgm:prSet presAssocID="{4E06AE74-D25B-E14F-B105-B95DB8CE4002}" presName="textNode" presStyleLbl="node1" presStyleIdx="1" presStyleCnt="3">
        <dgm:presLayoutVars>
          <dgm:bulletEnabled val="1"/>
        </dgm:presLayoutVars>
      </dgm:prSet>
      <dgm:spPr/>
    </dgm:pt>
    <dgm:pt modelId="{72862543-9C1C-5545-AE5D-593C9701AA54}" type="pres">
      <dgm:prSet presAssocID="{112FE79E-214E-D545-9452-D38D02FDACF9}" presName="sibTrans" presStyleCnt="0"/>
      <dgm:spPr/>
    </dgm:pt>
    <dgm:pt modelId="{48E334F4-EA15-0049-80DF-32C1236D6A2F}" type="pres">
      <dgm:prSet presAssocID="{1EF2827C-85F0-7545-8C56-E5FC4EAFFD98}" presName="textNode" presStyleLbl="node1" presStyleIdx="2" presStyleCnt="3">
        <dgm:presLayoutVars>
          <dgm:bulletEnabled val="1"/>
        </dgm:presLayoutVars>
      </dgm:prSet>
      <dgm:spPr/>
    </dgm:pt>
  </dgm:ptLst>
  <dgm:cxnLst>
    <dgm:cxn modelId="{F92A380E-0274-4CA9-9017-D659057A1F97}" type="presOf" srcId="{486D63BE-A84F-4D4C-AF4A-4583C2B1A095}" destId="{82A021A5-20F5-5640-956B-A43BCA500168}" srcOrd="0" destOrd="0" presId="urn:microsoft.com/office/officeart/2005/8/layout/hProcess9"/>
    <dgm:cxn modelId="{4A11201C-EEDC-CB4C-9744-E948739A07A2}" srcId="{45D52B1E-4CA5-5B4E-AF9F-F98F38817042}" destId="{486D63BE-A84F-4D4C-AF4A-4583C2B1A095}" srcOrd="0" destOrd="0" parTransId="{476F37FD-432F-DE45-8527-EDB096B85C8A}" sibTransId="{13CD70A3-301C-104E-8A6A-E47F0E73BD38}"/>
    <dgm:cxn modelId="{978E6C31-2711-5B45-9CFD-F3AC85F5467E}" srcId="{45D52B1E-4CA5-5B4E-AF9F-F98F38817042}" destId="{1EF2827C-85F0-7545-8C56-E5FC4EAFFD98}" srcOrd="2" destOrd="0" parTransId="{5AD73FB3-C3DF-E84C-99A0-0AC002C07C9C}" sibTransId="{73164265-2868-5E45-9B6F-F7CDBA28B413}"/>
    <dgm:cxn modelId="{D7902E45-89B1-44C5-9178-E38E12CCE3D0}" type="presOf" srcId="{4E06AE74-D25B-E14F-B105-B95DB8CE4002}" destId="{6A38D157-1F1A-BC4C-999B-CCAF9940ED93}" srcOrd="0" destOrd="0" presId="urn:microsoft.com/office/officeart/2005/8/layout/hProcess9"/>
    <dgm:cxn modelId="{89203B4A-A0E1-40F3-85D4-6B743050A784}" type="presOf" srcId="{1EF2827C-85F0-7545-8C56-E5FC4EAFFD98}" destId="{48E334F4-EA15-0049-80DF-32C1236D6A2F}" srcOrd="0" destOrd="0" presId="urn:microsoft.com/office/officeart/2005/8/layout/hProcess9"/>
    <dgm:cxn modelId="{06878377-ECEF-124A-9094-17E7EBA98950}" srcId="{45D52B1E-4CA5-5B4E-AF9F-F98F38817042}" destId="{4E06AE74-D25B-E14F-B105-B95DB8CE4002}" srcOrd="1" destOrd="0" parTransId="{6B82415B-FD90-0F4C-92EB-2F6467B31AC0}" sibTransId="{112FE79E-214E-D545-9452-D38D02FDACF9}"/>
    <dgm:cxn modelId="{086D2DCA-2B7D-47A9-AA22-C95B9BE0126C}" type="presOf" srcId="{45D52B1E-4CA5-5B4E-AF9F-F98F38817042}" destId="{8EB8CDE5-D6F5-F34A-97A0-CD93D4D260DF}" srcOrd="0" destOrd="0" presId="urn:microsoft.com/office/officeart/2005/8/layout/hProcess9"/>
    <dgm:cxn modelId="{59F18FD6-2464-485F-8471-1AB6785AE96D}" type="presParOf" srcId="{8EB8CDE5-D6F5-F34A-97A0-CD93D4D260DF}" destId="{DB194F3B-7593-4A4C-8248-9DC133BD898F}" srcOrd="0" destOrd="0" presId="urn:microsoft.com/office/officeart/2005/8/layout/hProcess9"/>
    <dgm:cxn modelId="{D7F8EF55-4873-4E70-81D2-033C41F953C6}" type="presParOf" srcId="{8EB8CDE5-D6F5-F34A-97A0-CD93D4D260DF}" destId="{A3C976FB-27B5-1A47-9D7A-4FD445E0E5F6}" srcOrd="1" destOrd="0" presId="urn:microsoft.com/office/officeart/2005/8/layout/hProcess9"/>
    <dgm:cxn modelId="{3BE6AFEC-DAD9-4F38-959C-10AA93DD1CE2}" type="presParOf" srcId="{A3C976FB-27B5-1A47-9D7A-4FD445E0E5F6}" destId="{82A021A5-20F5-5640-956B-A43BCA500168}" srcOrd="0" destOrd="0" presId="urn:microsoft.com/office/officeart/2005/8/layout/hProcess9"/>
    <dgm:cxn modelId="{35CD41EF-9AEB-4FE1-94D2-D31148737279}" type="presParOf" srcId="{A3C976FB-27B5-1A47-9D7A-4FD445E0E5F6}" destId="{F34A129F-5549-2240-8288-231B3CCD5C74}" srcOrd="1" destOrd="0" presId="urn:microsoft.com/office/officeart/2005/8/layout/hProcess9"/>
    <dgm:cxn modelId="{645EDE5A-2E9F-4CBB-8D39-5B911A2E0A4F}" type="presParOf" srcId="{A3C976FB-27B5-1A47-9D7A-4FD445E0E5F6}" destId="{6A38D157-1F1A-BC4C-999B-CCAF9940ED93}" srcOrd="2" destOrd="0" presId="urn:microsoft.com/office/officeart/2005/8/layout/hProcess9"/>
    <dgm:cxn modelId="{2AE741AF-7298-4071-A4D2-846236FEA886}" type="presParOf" srcId="{A3C976FB-27B5-1A47-9D7A-4FD445E0E5F6}" destId="{72862543-9C1C-5545-AE5D-593C9701AA54}" srcOrd="3" destOrd="0" presId="urn:microsoft.com/office/officeart/2005/8/layout/hProcess9"/>
    <dgm:cxn modelId="{4807BEED-AE37-4E02-9DFD-5C1D540FE17B}" type="presParOf" srcId="{A3C976FB-27B5-1A47-9D7A-4FD445E0E5F6}" destId="{48E334F4-EA15-0049-80DF-32C1236D6A2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8659B-01CE-4D83-B7A1-645DB5591614}">
      <dsp:nvSpPr>
        <dsp:cNvPr id="0" name=""/>
        <dsp:cNvSpPr/>
      </dsp:nvSpPr>
      <dsp:spPr>
        <a:xfrm>
          <a:off x="0" y="210655"/>
          <a:ext cx="11136815" cy="2585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altLang="zh-CN" sz="6000" kern="1200" dirty="0"/>
            <a:t>How do we communicate with computers?</a:t>
          </a:r>
          <a:endParaRPr lang="zh-CN" altLang="en-US" sz="6000" kern="1200" dirty="0"/>
        </a:p>
      </dsp:txBody>
      <dsp:txXfrm>
        <a:off x="126223" y="336878"/>
        <a:ext cx="10884369" cy="2333254"/>
      </dsp:txXfrm>
    </dsp:sp>
    <dsp:sp modelId="{E9E64122-2732-41C0-9C44-A580B65728D8}">
      <dsp:nvSpPr>
        <dsp:cNvPr id="0" name=""/>
        <dsp:cNvSpPr/>
      </dsp:nvSpPr>
      <dsp:spPr>
        <a:xfrm>
          <a:off x="0" y="2983555"/>
          <a:ext cx="11136815" cy="2585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altLang="zh-CN" sz="6000" kern="1200" dirty="0"/>
            <a:t>How to program in C?</a:t>
          </a:r>
          <a:endParaRPr lang="zh-CN" altLang="en-US" sz="6000" kern="1200" dirty="0"/>
        </a:p>
      </dsp:txBody>
      <dsp:txXfrm>
        <a:off x="126223" y="3109778"/>
        <a:ext cx="10884369" cy="2333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94F3B-7593-4A4C-8248-9DC133BD898F}">
      <dsp:nvSpPr>
        <dsp:cNvPr id="0" name=""/>
        <dsp:cNvSpPr/>
      </dsp:nvSpPr>
      <dsp:spPr>
        <a:xfrm>
          <a:off x="894912" y="0"/>
          <a:ext cx="10142344" cy="331286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021A5-20F5-5640-956B-A43BCA500168}">
      <dsp:nvSpPr>
        <dsp:cNvPr id="0" name=""/>
        <dsp:cNvSpPr/>
      </dsp:nvSpPr>
      <dsp:spPr>
        <a:xfrm>
          <a:off x="1274" y="993859"/>
          <a:ext cx="3625022" cy="1325146"/>
        </a:xfrm>
        <a:prstGeom prst="roundRect">
          <a:avLst/>
        </a:prstGeom>
        <a:solidFill>
          <a:srgbClr val="0070C0">
            <a:alpha val="90000"/>
          </a:srgb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latin typeface="Times New Roman" panose="02020603050405020304" pitchFamily="18" charset="0"/>
              <a:cs typeface="Times New Roman" panose="02020603050405020304" pitchFamily="18" charset="0"/>
            </a:rPr>
            <a:t>Machine language </a:t>
          </a:r>
          <a:endParaRPr lang="zh-CN" altLang="en-US" sz="2800" b="1" kern="1200" dirty="0">
            <a:latin typeface="Times New Roman" panose="02020603050405020304" pitchFamily="18" charset="0"/>
            <a:cs typeface="Times New Roman" panose="02020603050405020304" pitchFamily="18" charset="0"/>
          </a:endParaRPr>
        </a:p>
      </dsp:txBody>
      <dsp:txXfrm>
        <a:off x="65962" y="1058547"/>
        <a:ext cx="3495646" cy="1195770"/>
      </dsp:txXfrm>
    </dsp:sp>
    <dsp:sp modelId="{6A38D157-1F1A-BC4C-999B-CCAF9940ED93}">
      <dsp:nvSpPr>
        <dsp:cNvPr id="0" name=""/>
        <dsp:cNvSpPr/>
      </dsp:nvSpPr>
      <dsp:spPr>
        <a:xfrm>
          <a:off x="4153573" y="993859"/>
          <a:ext cx="3625022" cy="1325146"/>
        </a:xfrm>
        <a:prstGeom prst="roundRect">
          <a:avLst/>
        </a:prstGeom>
        <a:solidFill>
          <a:srgbClr val="0070C0">
            <a:alpha val="83000"/>
          </a:srgb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latin typeface="Times New Roman" panose="02020603050405020304" pitchFamily="18" charset="0"/>
              <a:cs typeface="Times New Roman" panose="02020603050405020304" pitchFamily="18" charset="0"/>
            </a:rPr>
            <a:t>Assembly language </a:t>
          </a:r>
          <a:endParaRPr lang="en-US" altLang="zh-CN" sz="2800" b="1" kern="1200" dirty="0">
            <a:latin typeface="Times New Roman" panose="02020603050405020304" pitchFamily="18" charset="0"/>
            <a:ea typeface="楷体" charset="0"/>
            <a:cs typeface="Times New Roman" panose="02020603050405020304" pitchFamily="18" charset="0"/>
            <a:sym typeface="Symbol" charset="0"/>
          </a:endParaRPr>
        </a:p>
      </dsp:txBody>
      <dsp:txXfrm>
        <a:off x="4218261" y="1058547"/>
        <a:ext cx="3495646" cy="1195770"/>
      </dsp:txXfrm>
    </dsp:sp>
    <dsp:sp modelId="{48E334F4-EA15-0049-80DF-32C1236D6A2F}">
      <dsp:nvSpPr>
        <dsp:cNvPr id="0" name=""/>
        <dsp:cNvSpPr/>
      </dsp:nvSpPr>
      <dsp:spPr>
        <a:xfrm>
          <a:off x="8305872" y="993859"/>
          <a:ext cx="3625022" cy="1325146"/>
        </a:xfrm>
        <a:prstGeom prst="roundRect">
          <a:avLst/>
        </a:prstGeom>
        <a:solidFill>
          <a:srgbClr val="0070C0">
            <a:alpha val="73000"/>
          </a:srgb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latin typeface="Times New Roman" panose="02020603050405020304" pitchFamily="18" charset="0"/>
              <a:cs typeface="Times New Roman" panose="02020603050405020304" pitchFamily="18" charset="0"/>
            </a:rPr>
            <a:t>High-level programming language </a:t>
          </a:r>
          <a:endParaRPr lang="en-US" altLang="zh-CN" sz="2800" b="1" kern="1200" dirty="0">
            <a:latin typeface="Times New Roman" panose="02020603050405020304" pitchFamily="18" charset="0"/>
            <a:ea typeface="楷体" charset="0"/>
            <a:cs typeface="Times New Roman" panose="02020603050405020304" pitchFamily="18" charset="0"/>
            <a:sym typeface="Symbol" charset="0"/>
          </a:endParaRPr>
        </a:p>
      </dsp:txBody>
      <dsp:txXfrm>
        <a:off x="8370560" y="1058547"/>
        <a:ext cx="3495646" cy="11957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7511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275629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33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623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696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234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2475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9801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6661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6873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0077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54664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9541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2813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6604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044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177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64871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00755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9441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329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a:t>
            </a:r>
          </a:p>
        </p:txBody>
      </p:sp>
    </p:spTree>
    <p:extLst>
      <p:ext uri="{BB962C8B-B14F-4D97-AF65-F5344CB8AC3E}">
        <p14:creationId xmlns:p14="http://schemas.microsoft.com/office/powerpoint/2010/main" val="3540212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solidFill>
                  <a:schemeClr val="bg1"/>
                </a:solidFill>
              </a:rPr>
              <a:t>平行四边形 </a:t>
            </a:r>
            <a:r>
              <a:rPr lang="en-US" altLang="zh-CN" sz="2000" dirty="0">
                <a:solidFill>
                  <a:schemeClr val="bg1"/>
                </a:solidFill>
              </a:rPr>
              <a:t>Parallelogram </a:t>
            </a:r>
            <a:r>
              <a:rPr lang="en-US" altLang="zh-CN" sz="2000" b="0" i="0" dirty="0">
                <a:effectLst/>
                <a:latin typeface="Lucida Grande"/>
                <a:ea typeface="Lucida Grande"/>
                <a:cs typeface="Lucida Grande"/>
                <a:sym typeface="Lucida Grande"/>
              </a:rPr>
              <a:t>[ˌ</a:t>
            </a:r>
            <a:r>
              <a:rPr lang="en-US" altLang="zh-CN" sz="2000" b="0" i="0" dirty="0" err="1">
                <a:effectLst/>
                <a:latin typeface="Lucida Grande"/>
                <a:ea typeface="Lucida Grande"/>
                <a:cs typeface="Lucida Grande"/>
                <a:sym typeface="Lucida Grande"/>
              </a:rPr>
              <a:t>pærəˈlɛləˌɡræm</a:t>
            </a:r>
            <a:r>
              <a:rPr lang="en-US" altLang="zh-CN" sz="2000" b="0" i="0" dirty="0">
                <a:effectLst/>
                <a:latin typeface="Lucida Grande"/>
                <a:ea typeface="Lucida Grande"/>
                <a:cs typeface="Lucida Grande"/>
                <a:sym typeface="Lucida Grande"/>
              </a:rPr>
              <a:t>]</a:t>
            </a:r>
            <a:endParaRPr lang="zh-CN" altLang="en-US" dirty="0"/>
          </a:p>
        </p:txBody>
      </p:sp>
    </p:spTree>
    <p:extLst>
      <p:ext uri="{BB962C8B-B14F-4D97-AF65-F5344CB8AC3E}">
        <p14:creationId xmlns:p14="http://schemas.microsoft.com/office/powerpoint/2010/main" val="1685366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5870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0945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0875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6767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8029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dirty="0">
                <a:effectLst/>
                <a:latin typeface="Lucida Grande"/>
                <a:ea typeface="Lucida Grande"/>
                <a:cs typeface="Lucida Grande"/>
                <a:sym typeface="Lucida Grande"/>
              </a:rPr>
              <a:t>.</a:t>
            </a:r>
            <a:endParaRPr lang="zh-CN" altLang="en-US" dirty="0"/>
          </a:p>
        </p:txBody>
      </p:sp>
    </p:spTree>
    <p:extLst>
      <p:ext uri="{BB962C8B-B14F-4D97-AF65-F5344CB8AC3E}">
        <p14:creationId xmlns:p14="http://schemas.microsoft.com/office/powerpoint/2010/main" val="410001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883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472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1596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883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5643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3" name="Shape 13"/>
          <p:cNvSpPr>
            <a:spLocks noGrp="1"/>
          </p:cNvSpPr>
          <p:nvPr>
            <p:ph type="title" hasCustomPrompt="1"/>
          </p:nvPr>
        </p:nvSpPr>
        <p:spPr>
          <a:prstGeom prst="rect">
            <a:avLst/>
          </a:prstGeom>
        </p:spPr>
        <p:txBody>
          <a:bodyPr/>
          <a:lstStyle>
            <a:lvl1pPr>
              <a:tabLst>
                <a:tab pos="1257300" algn="l"/>
              </a:tabLst>
            </a:lvl1pPr>
          </a:lstStyle>
          <a:p>
            <a:r>
              <a:t>Title Text</a:t>
            </a:r>
          </a:p>
        </p:txBody>
      </p:sp>
      <p:sp>
        <p:nvSpPr>
          <p:cNvPr id="14" name="Shape 14"/>
          <p:cNvSpPr>
            <a:spLocks noGrp="1"/>
          </p:cNvSpPr>
          <p:nvPr>
            <p:ph type="body" sz="quarter" idx="1" hasCustomPrompt="1"/>
          </p:nvPr>
        </p:nvSpPr>
        <p:spPr>
          <a:prstGeom prst="rect">
            <a:avLst/>
          </a:prstGeom>
        </p:spPr>
        <p:txBody>
          <a:bodyPr/>
          <a:lstStyle>
            <a:lvl1pPr>
              <a:tabLst>
                <a:tab pos="1257300" algn="l"/>
              </a:tabLst>
            </a:lvl1pPr>
            <a:lvl2pPr>
              <a:tabLst>
                <a:tab pos="1257300" algn="l"/>
              </a:tabLst>
            </a:lvl2pPr>
            <a:lvl3pPr>
              <a:tabLst>
                <a:tab pos="1257300" algn="l"/>
              </a:tabLst>
            </a:lvl3pPr>
            <a:lvl4pPr>
              <a:tabLst>
                <a:tab pos="1257300" algn="l"/>
              </a:tabLst>
            </a:lvl4pPr>
            <a:lvl5pPr>
              <a:tabLst>
                <a:tab pos="1257300" algn="l"/>
              </a:tabLst>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hasCustomPrompt="1"/>
          </p:nvPr>
        </p:nvSpPr>
        <p:spPr>
          <a:xfrm>
            <a:off x="12700" y="50800"/>
            <a:ext cx="12992100" cy="1524000"/>
          </a:xfrm>
          <a:prstGeom prst="rect">
            <a:avLst/>
          </a:prstGeom>
        </p:spPr>
        <p:txBody>
          <a:bodyPr anchor="ctr"/>
          <a:lstStyle>
            <a:lvl1pPr indent="0">
              <a:tabLst>
                <a:tab pos="1219200" algn="l"/>
              </a:tabLst>
            </a:lvl1pPr>
          </a:lstStyle>
          <a:p>
            <a:r>
              <a:t>Title Text</a:t>
            </a:r>
          </a:p>
        </p:txBody>
      </p:sp>
      <p:sp>
        <p:nvSpPr>
          <p:cNvPr id="23" name="Shape 23"/>
          <p:cNvSpPr>
            <a:spLocks noGrp="1"/>
          </p:cNvSpPr>
          <p:nvPr>
            <p:ph type="body" idx="1" hasCustomPrompt="1"/>
          </p:nvPr>
        </p:nvSpPr>
        <p:spPr>
          <a:xfrm>
            <a:off x="12700" y="1562100"/>
            <a:ext cx="12992100" cy="7581900"/>
          </a:xfrm>
          <a:prstGeom prst="rect">
            <a:avLst/>
          </a:prstGeom>
        </p:spPr>
        <p:txBody>
          <a:bodyPr anchor="ctr"/>
          <a:lstStyle>
            <a:lvl1pPr marL="734695" indent="-480695" algn="l">
              <a:spcBef>
                <a:spcPts val="2600"/>
              </a:spcBef>
              <a:buSzPct val="171000"/>
              <a:buFont typeface="Gill Sans"/>
              <a:buChar char="•"/>
              <a:tabLst>
                <a:tab pos="1587500" algn="l"/>
              </a:tabLst>
            </a:lvl1pPr>
            <a:lvl2pPr marL="1090295" indent="-480695" algn="l">
              <a:spcBef>
                <a:spcPts val="2600"/>
              </a:spcBef>
              <a:buSzPct val="171000"/>
              <a:buFont typeface="Gill Sans"/>
              <a:buChar char="•"/>
              <a:tabLst>
                <a:tab pos="2044700" algn="l"/>
              </a:tabLst>
            </a:lvl2pPr>
            <a:lvl3pPr marL="1433195" indent="-480695" algn="l">
              <a:spcBef>
                <a:spcPts val="2600"/>
              </a:spcBef>
              <a:buSzPct val="171000"/>
              <a:buFont typeface="Gill Sans"/>
              <a:buChar char="•"/>
              <a:tabLst>
                <a:tab pos="2476500" algn="l"/>
              </a:tabLst>
            </a:lvl3pPr>
            <a:lvl4pPr marL="1776095" indent="-480695" algn="l">
              <a:spcBef>
                <a:spcPts val="2600"/>
              </a:spcBef>
              <a:buSzPct val="171000"/>
              <a:buFont typeface="Gill Sans"/>
              <a:buChar char="•"/>
              <a:tabLst>
                <a:tab pos="2921000" algn="l"/>
              </a:tabLst>
            </a:lvl4pPr>
            <a:lvl5pPr marL="2131695" indent="-480695" algn="l">
              <a:spcBef>
                <a:spcPts val="2600"/>
              </a:spcBef>
              <a:buSzPct val="171000"/>
              <a:buFont typeface="Gill Sans"/>
              <a:buChar char="•"/>
              <a:tabLst>
                <a:tab pos="3378200" algn="l"/>
              </a:tabLst>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12700" y="50800"/>
            <a:ext cx="12992100" cy="1524000"/>
          </a:xfrm>
          <a:prstGeom prst="rect">
            <a:avLst/>
          </a:prstGeom>
        </p:spPr>
        <p:txBody>
          <a:bodyPr anchor="ctr"/>
          <a:lstStyle>
            <a:lvl1pPr indent="0">
              <a:tabLst>
                <a:tab pos="1219200" algn="l"/>
              </a:tabLst>
            </a:lvl1pPr>
          </a:lstStyle>
          <a:p>
            <a:r>
              <a:t>Title Text</a:t>
            </a:r>
          </a:p>
        </p:txBody>
      </p:sp>
      <p:sp>
        <p:nvSpPr>
          <p:cNvPr id="32" name="Shape 32"/>
          <p:cNvSpPr>
            <a:spLocks noGrp="1"/>
          </p:cNvSpPr>
          <p:nvPr>
            <p:ph type="body" idx="1" hasCustomPrompt="1"/>
          </p:nvPr>
        </p:nvSpPr>
        <p:spPr>
          <a:xfrm>
            <a:off x="12700" y="1562100"/>
            <a:ext cx="12992100" cy="7581900"/>
          </a:xfrm>
          <a:prstGeom prst="rect">
            <a:avLst/>
          </a:prstGeom>
        </p:spPr>
        <p:txBody>
          <a:bodyPr anchor="ctr"/>
          <a:lstStyle>
            <a:lvl1pPr marL="734695" indent="-480695" algn="l">
              <a:spcBef>
                <a:spcPts val="2600"/>
              </a:spcBef>
              <a:buSzPct val="171000"/>
              <a:buFont typeface="Gill Sans"/>
              <a:buChar char="•"/>
              <a:tabLst>
                <a:tab pos="1587500" algn="l"/>
              </a:tabLst>
            </a:lvl1pPr>
            <a:lvl2pPr marL="1090295" indent="-480695" algn="l">
              <a:spcBef>
                <a:spcPts val="2600"/>
              </a:spcBef>
              <a:buSzPct val="171000"/>
              <a:buFont typeface="Gill Sans"/>
              <a:buChar char="•"/>
              <a:tabLst>
                <a:tab pos="2044700" algn="l"/>
              </a:tabLst>
            </a:lvl2pPr>
            <a:lvl3pPr marL="1433195" indent="-480695" algn="l">
              <a:spcBef>
                <a:spcPts val="2600"/>
              </a:spcBef>
              <a:buSzPct val="171000"/>
              <a:buFont typeface="Gill Sans"/>
              <a:buChar char="•"/>
              <a:tabLst>
                <a:tab pos="2476500" algn="l"/>
              </a:tabLst>
            </a:lvl3pPr>
            <a:lvl4pPr marL="1776095" indent="-480695" algn="l">
              <a:spcBef>
                <a:spcPts val="2600"/>
              </a:spcBef>
              <a:buSzPct val="171000"/>
              <a:buFont typeface="Gill Sans"/>
              <a:buChar char="•"/>
              <a:tabLst>
                <a:tab pos="2921000" algn="l"/>
              </a:tabLst>
            </a:lvl4pPr>
            <a:lvl5pPr marL="2131695" indent="-480695" algn="l">
              <a:spcBef>
                <a:spcPts val="2600"/>
              </a:spcBef>
              <a:buSzPct val="171000"/>
              <a:buFont typeface="Gill Sans"/>
              <a:buChar char="•"/>
              <a:tabLst>
                <a:tab pos="3378200" algn="l"/>
              </a:tabLst>
            </a:lvl5p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spTree>
  </p:cSld>
  <p:clrMapOvr>
    <a:masterClrMapping/>
  </p:clrMapOvr>
  <p:transition spd="med"/>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1270000" y="1638300"/>
            <a:ext cx="10464800" cy="3302000"/>
          </a:xfrm>
          <a:prstGeom prst="rect">
            <a:avLst/>
          </a:prstGeom>
          <a:ln w="12700">
            <a:miter lim="400000"/>
          </a:ln>
        </p:spPr>
        <p:txBody>
          <a:bodyPr lIns="0" tIns="0" rIns="0" bIns="0" anchor="b">
            <a:normAutofit/>
          </a:bodyPr>
          <a:lstStyle>
            <a:lvl1pPr>
              <a:tabLst>
                <a:tab pos="1257300" algn="l"/>
              </a:tabLst>
            </a:lvl1pPr>
          </a:lstStyle>
          <a:p>
            <a:r>
              <a:t>Title Text</a:t>
            </a:r>
          </a:p>
        </p:txBody>
      </p:sp>
      <p:sp>
        <p:nvSpPr>
          <p:cNvPr id="5" name="Shape 5"/>
          <p:cNvSpPr>
            <a:spLocks noGrp="1"/>
          </p:cNvSpPr>
          <p:nvPr>
            <p:ph type="body" idx="1"/>
          </p:nvPr>
        </p:nvSpPr>
        <p:spPr>
          <a:xfrm>
            <a:off x="1270000" y="5029200"/>
            <a:ext cx="10464800" cy="1143000"/>
          </a:xfrm>
          <a:prstGeom prst="rect">
            <a:avLst/>
          </a:prstGeom>
          <a:ln w="12700">
            <a:miter lim="400000"/>
          </a:ln>
        </p:spPr>
        <p:txBody>
          <a:bodyPr lIns="50800" tIns="50800" rIns="50800" bIns="50800">
            <a:normAutofit/>
          </a:bodyPr>
          <a:lstStyle>
            <a:lvl1pPr>
              <a:tabLst>
                <a:tab pos="1257300" algn="l"/>
              </a:tabLst>
            </a:lvl1pPr>
            <a:lvl2pPr>
              <a:tabLst>
                <a:tab pos="1257300" algn="l"/>
              </a:tabLst>
            </a:lvl2pPr>
            <a:lvl3pPr>
              <a:tabLst>
                <a:tab pos="1257300" algn="l"/>
              </a:tabLst>
            </a:lvl3pPr>
            <a:lvl4pPr>
              <a:tabLst>
                <a:tab pos="1257300" algn="l"/>
              </a:tabLst>
            </a:lvl4pPr>
            <a:lvl5pPr>
              <a:tabLst>
                <a:tab pos="1257300" algn="l"/>
              </a:tabLst>
            </a:lvl5pPr>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6350000" y="9321800"/>
            <a:ext cx="292100" cy="317500"/>
          </a:xfrm>
          <a:prstGeom prst="rect">
            <a:avLst/>
          </a:prstGeom>
          <a:ln w="12700">
            <a:miter lim="400000"/>
          </a:ln>
        </p:spPr>
        <p:txBody>
          <a:bodyPr wrap="none" lIns="38100" tIns="38100" rIns="38100" bIns="38100" anchor="ctr">
            <a:normAutofit/>
          </a:bodyPr>
          <a:lstStyle>
            <a:lvl1pPr>
              <a:lnSpc>
                <a:spcPts val="1900"/>
              </a:lnSpc>
              <a:tabLst>
                <a:tab pos="1066800" algn="l"/>
              </a:tabLst>
              <a:defRPr sz="1600"/>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hf hdr="0" ftr="0" dt="0"/>
  <p:txStyles>
    <p:titleStyle>
      <a:lvl1pPr marL="0" marR="0" indent="-12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1pPr>
      <a:lvl2pPr marL="0" marR="0" indent="215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2pPr>
      <a:lvl3pPr marL="0" marR="0" indent="444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3pPr>
      <a:lvl4pPr marL="0" marR="0" indent="673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4pPr>
      <a:lvl5pPr marL="0" marR="0" indent="901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5pPr>
      <a:lvl6pPr marL="0" marR="0" indent="11303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6pPr>
      <a:lvl7pPr marL="0" marR="0" indent="1358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7pPr>
      <a:lvl8pPr marL="0" marR="0" indent="1587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8pPr>
      <a:lvl9pPr marL="0" marR="0" indent="1816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9pPr>
    </p:titleStyle>
    <p:bodyStyle>
      <a:lvl1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1pPr>
      <a:lvl2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2pPr>
      <a:lvl3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3pPr>
      <a:lvl4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4pPr>
      <a:lvl5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p:bodyStyle>
    <p:otherStyle>
      <a:lvl1pPr marL="0" marR="0" indent="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7">
            <a:extLst>
              <a:ext uri="{FF2B5EF4-FFF2-40B4-BE49-F238E27FC236}">
                <a16:creationId xmlns:a16="http://schemas.microsoft.com/office/drawing/2014/main" id="{C742E47E-B7F0-4654-AFB9-CEF454F16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04800" cy="69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Shape 33"/>
          <p:cNvSpPr>
            <a:spLocks noGrp="1"/>
          </p:cNvSpPr>
          <p:nvPr>
            <p:ph type="ctrTitle"/>
          </p:nvPr>
        </p:nvSpPr>
        <p:spPr>
          <a:xfrm>
            <a:off x="1219200" y="1305351"/>
            <a:ext cx="10566400" cy="1277257"/>
          </a:xfrm>
          <a:prstGeom prst="rect">
            <a:avLst/>
          </a:prstGeom>
        </p:spPr>
        <p:txBody>
          <a:bodyPr>
            <a:normAutofit/>
          </a:bodyPr>
          <a:lstStyle/>
          <a:p>
            <a:pPr indent="-11430" defTabSz="531495">
              <a:lnSpc>
                <a:spcPts val="8700"/>
              </a:lnSpc>
              <a:spcBef>
                <a:spcPts val="200"/>
              </a:spcBef>
              <a:tabLst>
                <a:tab pos="1143000" algn="l"/>
              </a:tabLst>
              <a:defRPr sz="7280"/>
            </a:pPr>
            <a:r>
              <a:rPr lang="en-US" b="1" dirty="0">
                <a:solidFill>
                  <a:schemeClr val="accent1">
                    <a:lumMod val="50000"/>
                  </a:schemeClr>
                </a:solidFill>
                <a:latin typeface="Academy Engraved LET" pitchFamily="2" charset="0"/>
              </a:rPr>
              <a:t>C </a:t>
            </a:r>
            <a:r>
              <a:rPr b="1" dirty="0">
                <a:solidFill>
                  <a:schemeClr val="accent1">
                    <a:lumMod val="50000"/>
                  </a:schemeClr>
                </a:solidFill>
                <a:latin typeface="Academy Engraved LET" pitchFamily="2" charset="0"/>
              </a:rPr>
              <a:t> Programming</a:t>
            </a:r>
          </a:p>
        </p:txBody>
      </p:sp>
      <p:sp>
        <p:nvSpPr>
          <p:cNvPr id="4" name="矩形 3">
            <a:extLst>
              <a:ext uri="{FF2B5EF4-FFF2-40B4-BE49-F238E27FC236}">
                <a16:creationId xmlns:a16="http://schemas.microsoft.com/office/drawing/2014/main" id="{6E4A3C7E-382F-492C-BA49-A5E2E94C2E47}"/>
              </a:ext>
            </a:extLst>
          </p:cNvPr>
          <p:cNvSpPr/>
          <p:nvPr/>
        </p:nvSpPr>
        <p:spPr>
          <a:xfrm>
            <a:off x="-1469037" y="7188148"/>
            <a:ext cx="15942873" cy="2144177"/>
          </a:xfrm>
          <a:prstGeom prst="rect">
            <a:avLst/>
          </a:prstGeom>
        </p:spPr>
        <p:txBody>
          <a:bodyPr wrap="square">
            <a:spAutoFit/>
          </a:bodyPr>
          <a:lstStyle/>
          <a:p>
            <a:pPr>
              <a:lnSpc>
                <a:spcPts val="4000"/>
              </a:lnSpc>
            </a:pPr>
            <a:r>
              <a:rPr lang="en-US" altLang="zh-CN" b="1" dirty="0" err="1">
                <a:latin typeface="+mn-lt"/>
              </a:rPr>
              <a:t>Dr</a:t>
            </a:r>
            <a:r>
              <a:rPr lang="en-US" altLang="zh-CN" b="1" dirty="0">
                <a:latin typeface="+mn-lt"/>
              </a:rPr>
              <a:t>  </a:t>
            </a:r>
            <a:r>
              <a:rPr lang="en-US" altLang="zh-CN" b="1" dirty="0" err="1">
                <a:latin typeface="+mn-lt"/>
              </a:rPr>
              <a:t>Xiu</a:t>
            </a:r>
            <a:r>
              <a:rPr lang="en-US" altLang="zh-CN" b="1" dirty="0">
                <a:latin typeface="+mn-lt"/>
              </a:rPr>
              <a:t> </a:t>
            </a:r>
            <a:r>
              <a:rPr lang="en-US" altLang="zh-CN" b="1" dirty="0" err="1">
                <a:latin typeface="+mn-lt"/>
              </a:rPr>
              <a:t>ying</a:t>
            </a:r>
            <a:r>
              <a:rPr lang="en-US" altLang="zh-CN" b="1" dirty="0">
                <a:latin typeface="+mn-lt"/>
              </a:rPr>
              <a:t> Yu</a:t>
            </a:r>
            <a:br>
              <a:rPr lang="zh-CN" altLang="en-US" sz="2800" b="1" dirty="0">
                <a:latin typeface="+mn-lt"/>
                <a:ea typeface="宋体" panose="02010600030101010101" pitchFamily="2" charset="-122"/>
                <a:sym typeface="+mn-ea"/>
              </a:rPr>
            </a:br>
            <a:r>
              <a:rPr lang="en-US" altLang="zh-CN" sz="2800" b="1" dirty="0">
                <a:latin typeface="+mn-lt"/>
                <a:ea typeface="宋体" panose="02010600030101010101" pitchFamily="2" charset="-122"/>
                <a:sym typeface="+mn-ea"/>
              </a:rPr>
              <a:t>Department of Software Engineering</a:t>
            </a:r>
            <a:br>
              <a:rPr lang="en-US" altLang="zh-CN" sz="2800" b="1" dirty="0">
                <a:latin typeface="+mn-lt"/>
                <a:ea typeface="宋体" panose="02010600030101010101" pitchFamily="2" charset="-122"/>
                <a:sym typeface="+mn-ea"/>
              </a:rPr>
            </a:br>
            <a:r>
              <a:rPr lang="en-US" altLang="zh-CN" sz="2800" b="1" dirty="0">
                <a:latin typeface="+mn-lt"/>
                <a:sym typeface="+mn-ea"/>
              </a:rPr>
              <a:t>School of Information Science and Technology</a:t>
            </a:r>
            <a:br>
              <a:rPr lang="en-US" altLang="zh-CN" sz="2800" dirty="0">
                <a:sym typeface="+mn-ea"/>
              </a:rPr>
            </a:br>
            <a:r>
              <a:rPr lang="en-US" altLang="zh-CN" sz="2800" dirty="0">
                <a:solidFill>
                  <a:srgbClr val="000099"/>
                </a:solidFill>
                <a:effectLst>
                  <a:outerShdw blurRad="38100" dist="38100" dir="2700000" algn="tl">
                    <a:srgbClr val="C0C0C0"/>
                  </a:outerShdw>
                </a:effectLst>
                <a:sym typeface="+mn-ea"/>
              </a:rPr>
              <a:t>email: xyyu@swjtu.edu.cn</a:t>
            </a:r>
            <a:endParaRPr lang="zh-CN" altLang="en-US" sz="2800" dirty="0"/>
          </a:p>
        </p:txBody>
      </p:sp>
    </p:spTree>
    <p:extLst>
      <p:ext uri="{BB962C8B-B14F-4D97-AF65-F5344CB8AC3E}">
        <p14:creationId xmlns:p14="http://schemas.microsoft.com/office/powerpoint/2010/main" val="246216642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600" b="1" dirty="0">
                <a:sym typeface="+mn-ea"/>
              </a:rPr>
              <a:t>P</a:t>
            </a:r>
            <a:r>
              <a:rPr lang="zh-CN" altLang="en-US" sz="6600" b="1" dirty="0">
                <a:sym typeface="+mn-ea"/>
              </a:rPr>
              <a:t>rogramming language</a:t>
            </a:r>
            <a:endParaRPr lang="zh-CN" altLang="en-US" sz="6600" b="1" dirty="0"/>
          </a:p>
        </p:txBody>
      </p:sp>
      <p:sp>
        <p:nvSpPr>
          <p:cNvPr id="3" name="文本占位符 2"/>
          <p:cNvSpPr>
            <a:spLocks noGrp="1"/>
          </p:cNvSpPr>
          <p:nvPr>
            <p:ph type="body" idx="1"/>
          </p:nvPr>
        </p:nvSpPr>
        <p:spPr>
          <a:xfrm>
            <a:off x="12700" y="1562100"/>
            <a:ext cx="12644521" cy="7581900"/>
          </a:xfrm>
        </p:spPr>
        <p:txBody>
          <a:bodyPr>
            <a:normAutofit/>
          </a:bodyPr>
          <a:lstStyle/>
          <a:p>
            <a:pPr>
              <a:buSzPct val="12000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From Wiki:</a:t>
            </a:r>
          </a:p>
          <a:p>
            <a:pPr lvl="1"/>
            <a:r>
              <a:rPr lang="zh-CN" altLang="en-US" dirty="0">
                <a:latin typeface="Times New Roman" panose="02020603050405020304" pitchFamily="18" charset="0"/>
                <a:cs typeface="Times New Roman" panose="02020603050405020304" pitchFamily="18" charset="0"/>
              </a:rPr>
              <a:t>A programming language is a </a:t>
            </a:r>
            <a:r>
              <a:rPr lang="zh-CN" altLang="en-US" b="1" i="1" dirty="0">
                <a:latin typeface="Times New Roman" panose="02020603050405020304" pitchFamily="18" charset="0"/>
                <a:cs typeface="Times New Roman" panose="02020603050405020304" pitchFamily="18" charset="0"/>
              </a:rPr>
              <a:t>formal language</a:t>
            </a:r>
            <a:r>
              <a:rPr lang="zh-CN" altLang="en-US" dirty="0">
                <a:latin typeface="Times New Roman" panose="02020603050405020304" pitchFamily="18" charset="0"/>
                <a:cs typeface="Times New Roman" panose="02020603050405020304" pitchFamily="18" charset="0"/>
              </a:rPr>
              <a:t> that specifies a set of </a:t>
            </a:r>
            <a:r>
              <a:rPr lang="zh-CN" altLang="en-US" b="1" i="1" dirty="0">
                <a:solidFill>
                  <a:srgbClr val="FF0000"/>
                </a:solidFill>
                <a:latin typeface="Times New Roman" panose="02020603050405020304" pitchFamily="18" charset="0"/>
                <a:cs typeface="Times New Roman" panose="02020603050405020304" pitchFamily="18" charset="0"/>
              </a:rPr>
              <a:t>instructions</a:t>
            </a:r>
            <a:r>
              <a:rPr lang="zh-CN" altLang="en-US" b="1"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that can be used to produce various kinds of output. </a:t>
            </a:r>
          </a:p>
          <a:p>
            <a:pPr lvl="1"/>
            <a:r>
              <a:rPr lang="zh-CN" altLang="en-US" dirty="0">
                <a:latin typeface="Times New Roman" panose="02020603050405020304" pitchFamily="18" charset="0"/>
                <a:cs typeface="Times New Roman" panose="02020603050405020304" pitchFamily="18" charset="0"/>
              </a:rPr>
              <a:t>Programming languages can be used to create programs that implement specific </a:t>
            </a:r>
            <a:r>
              <a:rPr lang="zh-CN" altLang="en-US" b="1" i="1" dirty="0">
                <a:solidFill>
                  <a:srgbClr val="FF0000"/>
                </a:solidFill>
                <a:latin typeface="Times New Roman" panose="02020603050405020304" pitchFamily="18" charset="0"/>
                <a:cs typeface="Times New Roman" panose="02020603050405020304" pitchFamily="18" charset="0"/>
              </a:rPr>
              <a:t>algorithms</a:t>
            </a:r>
            <a:r>
              <a:rPr lang="zh-CN" altLang="en-US"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2"/>
          </p:nvPr>
        </p:nvSpPr>
        <p:spPr/>
        <p:txBody>
          <a:bodyPr/>
          <a:lstStyle/>
          <a:p>
            <a:fld id="{86CB4B4D-7CA3-9044-876B-883B54F8677D}" type="slidenum">
              <a:rPr/>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sym typeface="+mn-ea"/>
              </a:rPr>
              <a:t>P</a:t>
            </a:r>
            <a:r>
              <a:rPr lang="zh-CN" altLang="en-US" sz="6600" b="1" dirty="0">
                <a:sym typeface="+mn-ea"/>
              </a:rPr>
              <a:t>rogramming language</a:t>
            </a:r>
            <a:endParaRPr lang="zh-CN" altLang="en-US" sz="6600" b="1" dirty="0"/>
          </a:p>
        </p:txBody>
      </p:sp>
      <p:sp>
        <p:nvSpPr>
          <p:cNvPr id="3" name="文本占位符 2"/>
          <p:cNvSpPr>
            <a:spLocks noGrp="1"/>
          </p:cNvSpPr>
          <p:nvPr>
            <p:ph type="body" idx="1"/>
          </p:nvPr>
        </p:nvSpPr>
        <p:spPr>
          <a:xfrm>
            <a:off x="12700" y="1562099"/>
            <a:ext cx="12992100" cy="4733770"/>
          </a:xfrm>
        </p:spPr>
        <p:txBody>
          <a:bodyPr>
            <a:noAutofit/>
          </a:bodyPr>
          <a:lstStyle/>
          <a:p>
            <a:pPr>
              <a:buSzPct val="12000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Machine language (1G)</a:t>
            </a:r>
            <a:endParaRPr lang="zh-CN" altLang="en-US" dirty="0">
              <a:latin typeface="Times New Roman" panose="02020603050405020304" pitchFamily="18" charset="0"/>
              <a:cs typeface="Times New Roman" panose="02020603050405020304" pitchFamily="18" charset="0"/>
            </a:endParaRPr>
          </a:p>
          <a:p>
            <a:pPr marL="254000" indent="0">
              <a:lnSpc>
                <a:spcPts val="4600"/>
              </a:lnSpc>
              <a:spcBef>
                <a:spcPts val="600"/>
              </a:spcBef>
              <a:buNone/>
            </a:pP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1010 1011 0011 0111</a:t>
            </a:r>
          </a:p>
          <a:p>
            <a:pPr>
              <a:buSzPct val="12000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Assembly language (2G)</a:t>
            </a:r>
          </a:p>
          <a:p>
            <a:pPr marL="254000" lvl="1" algn="l">
              <a:lnSpc>
                <a:spcPts val="4600"/>
              </a:lnSpc>
              <a:spcBef>
                <a:spcPts val="600"/>
              </a:spcBef>
              <a:buNone/>
              <a:tabLst>
                <a:tab pos="1587500" algn="l"/>
              </a:tabLst>
            </a:pP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MOV A,47 ADD A,B</a:t>
            </a:r>
          </a:p>
          <a:p>
            <a:pPr marL="734695" lvl="1">
              <a:buSzPct val="120000"/>
              <a:buFont typeface="Wingdings" panose="05000000000000000000" pitchFamily="2" charset="2"/>
              <a:buChar char="p"/>
              <a:tabLst>
                <a:tab pos="1587500" algn="l"/>
              </a:tabLst>
            </a:pPr>
            <a:r>
              <a:rPr lang="en-US" altLang="zh-CN" dirty="0">
                <a:latin typeface="Times New Roman" panose="02020603050405020304" pitchFamily="18" charset="0"/>
                <a:cs typeface="Times New Roman" panose="02020603050405020304" pitchFamily="18" charset="0"/>
              </a:rPr>
              <a:t>High-level programming language (3G)</a:t>
            </a:r>
          </a:p>
          <a:p>
            <a:pPr marL="0" lvl="1" indent="0" algn="l">
              <a:lnSpc>
                <a:spcPts val="4600"/>
              </a:lnSpc>
              <a:spcBef>
                <a:spcPts val="600"/>
              </a:spcBef>
              <a:buNone/>
              <a:tabLst>
                <a:tab pos="1587500" algn="l"/>
              </a:tabLst>
            </a:pP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FORTRAN, PASCAL, Basic, C...</a:t>
            </a:r>
          </a:p>
        </p:txBody>
      </p:sp>
      <p:sp>
        <p:nvSpPr>
          <p:cNvPr id="4" name="灯片编号占位符 3"/>
          <p:cNvSpPr>
            <a:spLocks noGrp="1"/>
          </p:cNvSpPr>
          <p:nvPr>
            <p:ph type="sldNum" sz="quarter" idx="2"/>
          </p:nvPr>
        </p:nvSpPr>
        <p:spPr/>
        <p:txBody>
          <a:bodyPr/>
          <a:lstStyle/>
          <a:p>
            <a:fld id="{86CB4B4D-7CA3-9044-876B-883B54F8677D}" type="slidenum">
              <a:rPr/>
              <a:t>11</a:t>
            </a:fld>
            <a:endParaRPr/>
          </a:p>
        </p:txBody>
      </p:sp>
      <p:graphicFrame>
        <p:nvGraphicFramePr>
          <p:cNvPr id="5" name="图表 5">
            <a:extLst>
              <a:ext uri="{FF2B5EF4-FFF2-40B4-BE49-F238E27FC236}">
                <a16:creationId xmlns:a16="http://schemas.microsoft.com/office/drawing/2014/main" id="{AB10796A-876C-4CBC-8255-B6BBCD1516B7}"/>
              </a:ext>
            </a:extLst>
          </p:cNvPr>
          <p:cNvGraphicFramePr/>
          <p:nvPr>
            <p:extLst>
              <p:ext uri="{D42A27DB-BD31-4B8C-83A1-F6EECF244321}">
                <p14:modId xmlns:p14="http://schemas.microsoft.com/office/powerpoint/2010/main" val="3099855530"/>
              </p:ext>
            </p:extLst>
          </p:nvPr>
        </p:nvGraphicFramePr>
        <p:xfrm>
          <a:off x="434715" y="6008934"/>
          <a:ext cx="11932170" cy="3312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03D5A-32D3-4F68-8697-C4CCD7251FFA}"/>
              </a:ext>
            </a:extLst>
          </p:cNvPr>
          <p:cNvSpPr>
            <a:spLocks noGrp="1"/>
          </p:cNvSpPr>
          <p:nvPr>
            <p:ph type="title"/>
          </p:nvPr>
        </p:nvSpPr>
        <p:spPr/>
        <p:txBody>
          <a:bodyPr/>
          <a:lstStyle/>
          <a:p>
            <a:r>
              <a:rPr lang="en-US" altLang="zh-CN" sz="6600" b="1" dirty="0"/>
              <a:t>machine language</a:t>
            </a:r>
            <a:endParaRPr lang="zh-CN" altLang="en-US" sz="6600" b="1" dirty="0"/>
          </a:p>
        </p:txBody>
      </p:sp>
      <p:sp>
        <p:nvSpPr>
          <p:cNvPr id="3" name="文本占位符 2">
            <a:extLst>
              <a:ext uri="{FF2B5EF4-FFF2-40B4-BE49-F238E27FC236}">
                <a16:creationId xmlns:a16="http://schemas.microsoft.com/office/drawing/2014/main" id="{76E0B284-6C3C-4DF6-B87F-3B2854A380CB}"/>
              </a:ext>
            </a:extLst>
          </p:cNvPr>
          <p:cNvSpPr>
            <a:spLocks noGrp="1"/>
          </p:cNvSpPr>
          <p:nvPr>
            <p:ph type="body" idx="1"/>
          </p:nvPr>
        </p:nvSpPr>
        <p:spPr>
          <a:xfrm>
            <a:off x="0" y="1574800"/>
            <a:ext cx="13232694" cy="3776133"/>
          </a:xfrm>
        </p:spPr>
        <p:txBody>
          <a:bodyPr>
            <a:noAutofit/>
          </a:bodyPr>
          <a:lstStyle/>
          <a:p>
            <a:pPr>
              <a:buSzPct val="12000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the set of symbolic instruction codes usually in binary form that is used to represent operations and data in a machine</a:t>
            </a:r>
          </a:p>
          <a:p>
            <a:pPr marL="254000" indent="0">
              <a:buSzPct val="120000"/>
              <a:buNone/>
            </a:pPr>
            <a:r>
              <a:rPr lang="en-US" altLang="zh-CN" sz="4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1010 1011 0011 0111</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8AC362E-E16C-43AB-92AA-2F86E9FF0AE4}"/>
              </a:ext>
            </a:extLst>
          </p:cNvPr>
          <p:cNvSpPr>
            <a:spLocks noGrp="1"/>
          </p:cNvSpPr>
          <p:nvPr>
            <p:ph type="sldNum" sz="quarter" idx="2"/>
          </p:nvPr>
        </p:nvSpPr>
        <p:spPr/>
        <p:txBody>
          <a:bodyPr/>
          <a:lstStyle/>
          <a:p>
            <a:fld id="{86CB4B4D-7CA3-9044-876B-883B54F8677D}" type="slidenum">
              <a:rPr lang="en-US" altLang="zh-CN" smtClean="0"/>
              <a:t>12</a:t>
            </a:fld>
            <a:endParaRPr lang="en-US" altLang="zh-CN"/>
          </a:p>
        </p:txBody>
      </p:sp>
      <p:pic>
        <p:nvPicPr>
          <p:cNvPr id="4098" name="Picture 2" descr="https://gss1.bdstatic.com/-vo3dSag_xI4khGkpoWK1HF6hhy/baike/c0%3Dbaike116%2C5%2C5%2C116%2C38/sign=c9c72e0493dda144ce0464e0d3debbc7/4ec2d5628535e5dd22012fc872c6a7efce1b62fc.jpg">
            <a:extLst>
              <a:ext uri="{FF2B5EF4-FFF2-40B4-BE49-F238E27FC236}">
                <a16:creationId xmlns:a16="http://schemas.microsoft.com/office/drawing/2014/main" id="{C95AA866-BC6C-4ED9-9C68-89DF1A8A1E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5" t="4090" b="13439"/>
          <a:stretch/>
        </p:blipFill>
        <p:spPr bwMode="auto">
          <a:xfrm>
            <a:off x="7768166" y="4520614"/>
            <a:ext cx="4593167" cy="470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9714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3F7C0-64F9-4388-9429-08682C482193}"/>
              </a:ext>
            </a:extLst>
          </p:cNvPr>
          <p:cNvSpPr>
            <a:spLocks noGrp="1"/>
          </p:cNvSpPr>
          <p:nvPr>
            <p:ph type="title"/>
          </p:nvPr>
        </p:nvSpPr>
        <p:spPr/>
        <p:txBody>
          <a:bodyPr/>
          <a:lstStyle/>
          <a:p>
            <a:r>
              <a:rPr lang="en-US" altLang="zh-CN" sz="6600" b="1" dirty="0"/>
              <a:t>Assembly language</a:t>
            </a:r>
            <a:endParaRPr lang="zh-CN" altLang="en-US" sz="6600" b="1" dirty="0"/>
          </a:p>
        </p:txBody>
      </p:sp>
      <p:sp>
        <p:nvSpPr>
          <p:cNvPr id="3" name="文本占位符 2">
            <a:extLst>
              <a:ext uri="{FF2B5EF4-FFF2-40B4-BE49-F238E27FC236}">
                <a16:creationId xmlns:a16="http://schemas.microsoft.com/office/drawing/2014/main" id="{69DDC671-9F10-4017-A2DA-CD2F6C52AEC7}"/>
              </a:ext>
            </a:extLst>
          </p:cNvPr>
          <p:cNvSpPr>
            <a:spLocks noGrp="1"/>
          </p:cNvSpPr>
          <p:nvPr>
            <p:ph type="body" idx="1"/>
          </p:nvPr>
        </p:nvSpPr>
        <p:spPr>
          <a:xfrm>
            <a:off x="12700" y="6179070"/>
            <a:ext cx="12992100" cy="2914130"/>
          </a:xfrm>
        </p:spPr>
        <p:txBody>
          <a:bodyPr>
            <a:noAutofit/>
          </a:bodyPr>
          <a:lstStyle/>
          <a:p>
            <a:r>
              <a:rPr lang="en-US" altLang="zh-CN" sz="4800" dirty="0">
                <a:latin typeface="Times New Roman" panose="02020603050405020304" pitchFamily="18" charset="0"/>
                <a:ea typeface="Lucida Grande"/>
                <a:cs typeface="Times New Roman" panose="02020603050405020304" pitchFamily="18" charset="0"/>
                <a:sym typeface="Lucida Grande"/>
              </a:rPr>
              <a:t>easy for the programmers to understand</a:t>
            </a:r>
          </a:p>
          <a:p>
            <a:r>
              <a:rPr lang="en-US" altLang="zh-CN" sz="4800" dirty="0">
                <a:latin typeface="Times New Roman" panose="02020603050405020304" pitchFamily="18" charset="0"/>
                <a:ea typeface="Lucida Grande"/>
                <a:cs typeface="Times New Roman" panose="02020603050405020304" pitchFamily="18" charset="0"/>
                <a:sym typeface="Lucida Grande"/>
              </a:rPr>
              <a:t>difficult for the machine to use</a:t>
            </a:r>
          </a:p>
          <a:p>
            <a:r>
              <a:rPr lang="en-US" altLang="zh-CN" sz="4800" dirty="0">
                <a:latin typeface="Times New Roman" panose="02020603050405020304" pitchFamily="18" charset="0"/>
                <a:cs typeface="Times New Roman" panose="02020603050405020304" pitchFamily="18" charset="0"/>
                <a:sym typeface="Lucida Grande"/>
              </a:rPr>
              <a:t>start of a trend</a:t>
            </a: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8895EBFD-DC16-48BA-B866-84797B221B27}"/>
              </a:ext>
            </a:extLst>
          </p:cNvPr>
          <p:cNvSpPr>
            <a:spLocks noGrp="1"/>
          </p:cNvSpPr>
          <p:nvPr>
            <p:ph type="sldNum" sz="quarter" idx="2"/>
          </p:nvPr>
        </p:nvSpPr>
        <p:spPr/>
        <p:txBody>
          <a:bodyPr/>
          <a:lstStyle/>
          <a:p>
            <a:fld id="{86CB4B4D-7CA3-9044-876B-883B54F8677D}" type="slidenum">
              <a:rPr lang="en-US" altLang="zh-CN" smtClean="0"/>
              <a:t>13</a:t>
            </a:fld>
            <a:endParaRPr lang="en-US" altLang="zh-CN"/>
          </a:p>
        </p:txBody>
      </p:sp>
      <p:pic>
        <p:nvPicPr>
          <p:cNvPr id="5" name="图片 4">
            <a:extLst>
              <a:ext uri="{FF2B5EF4-FFF2-40B4-BE49-F238E27FC236}">
                <a16:creationId xmlns:a16="http://schemas.microsoft.com/office/drawing/2014/main" id="{4C15C84C-ADDE-4EC2-A323-E2023F2E2F58}"/>
              </a:ext>
            </a:extLst>
          </p:cNvPr>
          <p:cNvPicPr>
            <a:picLocks noChangeAspect="1"/>
          </p:cNvPicPr>
          <p:nvPr/>
        </p:nvPicPr>
        <p:blipFill>
          <a:blip r:embed="rId3"/>
          <a:stretch>
            <a:fillRect/>
          </a:stretch>
        </p:blipFill>
        <p:spPr>
          <a:xfrm>
            <a:off x="565559" y="2308486"/>
            <a:ext cx="10735393" cy="3272926"/>
          </a:xfrm>
          <a:prstGeom prst="rect">
            <a:avLst/>
          </a:prstGeom>
        </p:spPr>
      </p:pic>
    </p:spTree>
    <p:extLst>
      <p:ext uri="{BB962C8B-B14F-4D97-AF65-F5344CB8AC3E}">
        <p14:creationId xmlns:p14="http://schemas.microsoft.com/office/powerpoint/2010/main" val="24961639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492FE-E238-4272-BA3B-BA423B137600}"/>
              </a:ext>
            </a:extLst>
          </p:cNvPr>
          <p:cNvSpPr>
            <a:spLocks noGrp="1"/>
          </p:cNvSpPr>
          <p:nvPr>
            <p:ph type="title"/>
          </p:nvPr>
        </p:nvSpPr>
        <p:spPr/>
        <p:txBody>
          <a:bodyPr>
            <a:noAutofit/>
          </a:bodyPr>
          <a:lstStyle/>
          <a:p>
            <a:r>
              <a:rPr lang="en-US" altLang="zh-CN" sz="6000" b="1" dirty="0"/>
              <a:t>High-level programming language</a:t>
            </a:r>
            <a:endParaRPr lang="zh-CN" altLang="en-US" sz="6000" b="1" dirty="0"/>
          </a:p>
        </p:txBody>
      </p:sp>
      <p:sp>
        <p:nvSpPr>
          <p:cNvPr id="3" name="文本占位符 2">
            <a:extLst>
              <a:ext uri="{FF2B5EF4-FFF2-40B4-BE49-F238E27FC236}">
                <a16:creationId xmlns:a16="http://schemas.microsoft.com/office/drawing/2014/main" id="{6BC53D5C-045D-446F-B315-DB3C83155A27}"/>
              </a:ext>
            </a:extLst>
          </p:cNvPr>
          <p:cNvSpPr>
            <a:spLocks noGrp="1"/>
          </p:cNvSpPr>
          <p:nvPr>
            <p:ph type="body" idx="1"/>
          </p:nvPr>
        </p:nvSpPr>
        <p:spPr>
          <a:xfrm>
            <a:off x="12700" y="2099732"/>
            <a:ext cx="12668979" cy="7044267"/>
          </a:xfrm>
        </p:spPr>
        <p:txBody>
          <a:bodyPr>
            <a:noAutofit/>
          </a:bodyPr>
          <a:lstStyle/>
          <a:p>
            <a:pPr marL="900113" indent="-630238">
              <a:lnSpc>
                <a:spcPts val="57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sym typeface="Lucida Grande"/>
              </a:rPr>
              <a:t>In 1954, language FORTRAN was invented at IBM .</a:t>
            </a:r>
          </a:p>
          <a:p>
            <a:pPr marL="900113" indent="-630238">
              <a:lnSpc>
                <a:spcPts val="57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Over the years, a series of higher-level languages have been devised. </a:t>
            </a:r>
          </a:p>
          <a:p>
            <a:pPr marL="900113" indent="-630238">
              <a:lnSpc>
                <a:spcPts val="57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These languages attempt to let the programmer write in a medium that is easy for him to understand, and that is also precise and simple enough for the computer to understand.</a:t>
            </a:r>
          </a:p>
          <a:p>
            <a:pPr>
              <a:lnSpc>
                <a:spcPts val="4700"/>
              </a:lnSpc>
              <a:spcBef>
                <a:spcPts val="0"/>
              </a:spcBef>
            </a:pPr>
            <a:endParaRPr lang="zh-CN" altLang="en-US" dirty="0"/>
          </a:p>
        </p:txBody>
      </p:sp>
      <p:sp>
        <p:nvSpPr>
          <p:cNvPr id="4" name="灯片编号占位符 3">
            <a:extLst>
              <a:ext uri="{FF2B5EF4-FFF2-40B4-BE49-F238E27FC236}">
                <a16:creationId xmlns:a16="http://schemas.microsoft.com/office/drawing/2014/main" id="{058C60AB-A047-4DD1-9AC4-6BC5968B1710}"/>
              </a:ext>
            </a:extLst>
          </p:cNvPr>
          <p:cNvSpPr>
            <a:spLocks noGrp="1"/>
          </p:cNvSpPr>
          <p:nvPr>
            <p:ph type="sldNum" sz="quarter" idx="2"/>
          </p:nvPr>
        </p:nvSpPr>
        <p:spPr/>
        <p:txBody>
          <a:bodyPr/>
          <a:lstStyle/>
          <a:p>
            <a:fld id="{86CB4B4D-7CA3-9044-876B-883B54F8677D}" type="slidenum">
              <a:rPr lang="en-US" altLang="zh-CN" smtClean="0"/>
              <a:t>14</a:t>
            </a:fld>
            <a:endParaRPr lang="en-US" altLang="zh-CN"/>
          </a:p>
        </p:txBody>
      </p:sp>
    </p:spTree>
    <p:extLst>
      <p:ext uri="{BB962C8B-B14F-4D97-AF65-F5344CB8AC3E}">
        <p14:creationId xmlns:p14="http://schemas.microsoft.com/office/powerpoint/2010/main" val="10060139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B7259-23C5-4BE3-8735-84745DE792FF}"/>
              </a:ext>
            </a:extLst>
          </p:cNvPr>
          <p:cNvSpPr>
            <a:spLocks noGrp="1"/>
          </p:cNvSpPr>
          <p:nvPr>
            <p:ph type="title"/>
          </p:nvPr>
        </p:nvSpPr>
        <p:spPr/>
        <p:txBody>
          <a:bodyPr>
            <a:noAutofit/>
          </a:bodyPr>
          <a:lstStyle/>
          <a:p>
            <a:r>
              <a:rPr lang="en-US" altLang="zh-CN" sz="6000" b="1" dirty="0"/>
              <a:t>High-level programming language</a:t>
            </a:r>
            <a:endParaRPr lang="zh-CN" altLang="en-US" sz="6000" b="1" dirty="0"/>
          </a:p>
        </p:txBody>
      </p:sp>
      <p:sp>
        <p:nvSpPr>
          <p:cNvPr id="3" name="文本占位符 2">
            <a:extLst>
              <a:ext uri="{FF2B5EF4-FFF2-40B4-BE49-F238E27FC236}">
                <a16:creationId xmlns:a16="http://schemas.microsoft.com/office/drawing/2014/main" id="{162888C5-604C-4874-BAB0-8DE58A727355}"/>
              </a:ext>
            </a:extLst>
          </p:cNvPr>
          <p:cNvSpPr>
            <a:spLocks noGrp="1"/>
          </p:cNvSpPr>
          <p:nvPr>
            <p:ph type="body" idx="1"/>
          </p:nvPr>
        </p:nvSpPr>
        <p:spPr/>
        <p:txBody>
          <a:bodyPr>
            <a:normAutofit/>
          </a:bodyPr>
          <a:lstStyle/>
          <a:p>
            <a:pPr marL="900113" indent="-630238">
              <a:lnSpc>
                <a:spcPts val="5700"/>
              </a:lnSpc>
              <a:spcBef>
                <a:spcPts val="600"/>
              </a:spcBef>
              <a:buSzPct val="12000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Early high-level languages were designed to handle specific types of applications.</a:t>
            </a:r>
          </a:p>
          <a:p>
            <a:pPr marL="1349375" lvl="1" indent="-739775">
              <a:lnSpc>
                <a:spcPts val="5700"/>
              </a:lnSpc>
              <a:spcBef>
                <a:spcPts val="600"/>
              </a:spcBef>
            </a:pPr>
            <a:r>
              <a:rPr lang="en-US" altLang="zh-CN" dirty="0">
                <a:solidFill>
                  <a:srgbClr val="0000FF"/>
                </a:solidFill>
                <a:latin typeface="Times New Roman" panose="02020603050405020304" pitchFamily="18" charset="0"/>
                <a:cs typeface="Times New Roman" panose="02020603050405020304" pitchFamily="18" charset="0"/>
              </a:rPr>
              <a:t>FORTRAN</a:t>
            </a:r>
            <a:r>
              <a:rPr lang="en-US" altLang="zh-CN" dirty="0">
                <a:latin typeface="Times New Roman" panose="02020603050405020304" pitchFamily="18" charset="0"/>
                <a:cs typeface="Times New Roman" panose="02020603050405020304" pitchFamily="18" charset="0"/>
              </a:rPr>
              <a:t> was designed for number crunching</a:t>
            </a:r>
          </a:p>
          <a:p>
            <a:pPr lvl="1">
              <a:lnSpc>
                <a:spcPts val="5700"/>
              </a:lnSpc>
              <a:spcBef>
                <a:spcPts val="600"/>
              </a:spcBef>
            </a:pP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COBOL</a:t>
            </a:r>
            <a:r>
              <a:rPr lang="en-US" altLang="zh-CN" dirty="0">
                <a:latin typeface="Times New Roman" panose="02020603050405020304" pitchFamily="18" charset="0"/>
                <a:cs typeface="Times New Roman" panose="02020603050405020304" pitchFamily="18" charset="0"/>
              </a:rPr>
              <a:t> was for writing business reports</a:t>
            </a:r>
          </a:p>
          <a:p>
            <a:pPr lvl="1">
              <a:lnSpc>
                <a:spcPts val="5700"/>
              </a:lnSpc>
              <a:spcBef>
                <a:spcPts val="600"/>
              </a:spcBef>
            </a:pP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PASCAL</a:t>
            </a:r>
            <a:r>
              <a:rPr lang="en-US" altLang="zh-CN" dirty="0">
                <a:latin typeface="Times New Roman" panose="02020603050405020304" pitchFamily="18" charset="0"/>
                <a:cs typeface="Times New Roman" panose="02020603050405020304" pitchFamily="18" charset="0"/>
              </a:rPr>
              <a:t> was for student use.</a:t>
            </a:r>
          </a:p>
          <a:p>
            <a:pPr marL="900113" lvl="1" indent="-630238">
              <a:lnSpc>
                <a:spcPts val="5700"/>
              </a:lnSpc>
              <a:spcBef>
                <a:spcPts val="600"/>
              </a:spcBef>
              <a:buSzPct val="120000"/>
              <a:buFont typeface="Wingdings" panose="05000000000000000000" pitchFamily="2" charset="2"/>
              <a:buChar char="p"/>
              <a:tabLst>
                <a:tab pos="1587500" algn="l"/>
              </a:tabLst>
            </a:pPr>
            <a:r>
              <a:rPr lang="en-US" altLang="zh-CN" dirty="0">
                <a:latin typeface="Times New Roman" panose="02020603050405020304" pitchFamily="18" charset="0"/>
                <a:cs typeface="Times New Roman" panose="02020603050405020304" pitchFamily="18" charset="0"/>
              </a:rPr>
              <a:t>Far outgrown their initial uses. </a:t>
            </a:r>
          </a:p>
          <a:p>
            <a:pPr lvl="1">
              <a:lnSpc>
                <a:spcPts val="5700"/>
              </a:lnSpc>
              <a:spcBef>
                <a:spcPts val="600"/>
              </a:spcBef>
            </a:pPr>
            <a:r>
              <a:rPr lang="en-US" altLang="zh-CN" dirty="0">
                <a:latin typeface="Times New Roman" panose="02020603050405020304" pitchFamily="18" charset="0"/>
                <a:cs typeface="Times New Roman" panose="02020603050405020304" pitchFamily="18" charset="0"/>
              </a:rPr>
              <a:t>"If I had known that PASCAL was going to be so successful, I would have been more careful in its design. "      --Nicklaus Wirth </a:t>
            </a:r>
          </a:p>
        </p:txBody>
      </p:sp>
      <p:sp>
        <p:nvSpPr>
          <p:cNvPr id="4" name="灯片编号占位符 3">
            <a:extLst>
              <a:ext uri="{FF2B5EF4-FFF2-40B4-BE49-F238E27FC236}">
                <a16:creationId xmlns:a16="http://schemas.microsoft.com/office/drawing/2014/main" id="{FFC86054-3AC5-44B0-B2BB-BE3CA1EF6CFD}"/>
              </a:ext>
            </a:extLst>
          </p:cNvPr>
          <p:cNvSpPr>
            <a:spLocks noGrp="1"/>
          </p:cNvSpPr>
          <p:nvPr>
            <p:ph type="sldNum" sz="quarter" idx="2"/>
          </p:nvPr>
        </p:nvSpPr>
        <p:spPr/>
        <p:txBody>
          <a:bodyPr/>
          <a:lstStyle/>
          <a:p>
            <a:fld id="{86CB4B4D-7CA3-9044-876B-883B54F8677D}" type="slidenum">
              <a:rPr lang="en-US" altLang="zh-CN" smtClean="0"/>
              <a:t>15</a:t>
            </a:fld>
            <a:endParaRPr lang="en-US" altLang="zh-CN"/>
          </a:p>
        </p:txBody>
      </p:sp>
    </p:spTree>
    <p:extLst>
      <p:ext uri="{BB962C8B-B14F-4D97-AF65-F5344CB8AC3E}">
        <p14:creationId xmlns:p14="http://schemas.microsoft.com/office/powerpoint/2010/main" val="416603375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75B16-F038-4DEA-A522-6E1404155761}"/>
              </a:ext>
            </a:extLst>
          </p:cNvPr>
          <p:cNvSpPr>
            <a:spLocks noGrp="1"/>
          </p:cNvSpPr>
          <p:nvPr>
            <p:ph type="title"/>
          </p:nvPr>
        </p:nvSpPr>
        <p:spPr/>
        <p:txBody>
          <a:bodyPr>
            <a:normAutofit/>
          </a:bodyPr>
          <a:lstStyle/>
          <a:p>
            <a:r>
              <a:rPr lang="en-US" altLang="zh-CN" sz="6600" b="1" dirty="0">
                <a:sym typeface="+mn-ea"/>
              </a:rPr>
              <a:t>P</a:t>
            </a:r>
            <a:r>
              <a:rPr lang="zh-CN" altLang="en-US" sz="6600" b="1" dirty="0">
                <a:sym typeface="+mn-ea"/>
              </a:rPr>
              <a:t>rogramming language</a:t>
            </a:r>
            <a:endParaRPr lang="zh-CN" altLang="en-US" sz="6600" b="1" dirty="0"/>
          </a:p>
        </p:txBody>
      </p:sp>
      <p:sp>
        <p:nvSpPr>
          <p:cNvPr id="3" name="文本占位符 2">
            <a:extLst>
              <a:ext uri="{FF2B5EF4-FFF2-40B4-BE49-F238E27FC236}">
                <a16:creationId xmlns:a16="http://schemas.microsoft.com/office/drawing/2014/main" id="{04693AFA-DB21-442A-8E57-B9B37B2F0A94}"/>
              </a:ext>
            </a:extLst>
          </p:cNvPr>
          <p:cNvSpPr>
            <a:spLocks noGrp="1"/>
          </p:cNvSpPr>
          <p:nvPr>
            <p:ph type="body" idx="1"/>
          </p:nvPr>
        </p:nvSpPr>
        <p:spPr>
          <a:xfrm>
            <a:off x="12700" y="1562100"/>
            <a:ext cx="12992100" cy="1825677"/>
          </a:xfrm>
        </p:spPr>
        <p:txBody>
          <a:bodyPr>
            <a:normAutofit/>
          </a:bodyPr>
          <a:lstStyle/>
          <a:p>
            <a:pPr marL="254000" indent="0">
              <a:buNone/>
            </a:pPr>
            <a:r>
              <a:rPr lang="en-US" altLang="zh-CN" sz="4800" dirty="0">
                <a:latin typeface="Times New Roman" panose="02020603050405020304" pitchFamily="18" charset="0"/>
                <a:cs typeface="Times New Roman" panose="02020603050405020304" pitchFamily="18" charset="0"/>
              </a:rPr>
              <a:t>Some notable languages that were developed in this period include:</a:t>
            </a: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CCB0E74-96D9-40DB-9072-1BCCAF7CA25E}"/>
              </a:ext>
            </a:extLst>
          </p:cNvPr>
          <p:cNvSpPr>
            <a:spLocks noGrp="1"/>
          </p:cNvSpPr>
          <p:nvPr>
            <p:ph type="sldNum" sz="quarter" idx="2"/>
          </p:nvPr>
        </p:nvSpPr>
        <p:spPr/>
        <p:txBody>
          <a:bodyPr/>
          <a:lstStyle/>
          <a:p>
            <a:fld id="{86CB4B4D-7CA3-9044-876B-883B54F8677D}" type="slidenum">
              <a:rPr lang="en-US" altLang="zh-CN" smtClean="0"/>
              <a:t>16</a:t>
            </a:fld>
            <a:endParaRPr lang="en-US" altLang="zh-CN"/>
          </a:p>
        </p:txBody>
      </p:sp>
      <p:graphicFrame>
        <p:nvGraphicFramePr>
          <p:cNvPr id="5" name="表格 4">
            <a:extLst>
              <a:ext uri="{FF2B5EF4-FFF2-40B4-BE49-F238E27FC236}">
                <a16:creationId xmlns:a16="http://schemas.microsoft.com/office/drawing/2014/main" id="{EE2B42A2-66B8-4BD1-8F9A-F5DCE545B82F}"/>
              </a:ext>
            </a:extLst>
          </p:cNvPr>
          <p:cNvGraphicFramePr>
            <a:graphicFrameLocks noGrp="1"/>
          </p:cNvGraphicFramePr>
          <p:nvPr>
            <p:extLst>
              <p:ext uri="{D42A27DB-BD31-4B8C-83A1-F6EECF244321}">
                <p14:modId xmlns:p14="http://schemas.microsoft.com/office/powerpoint/2010/main" val="3379758153"/>
              </p:ext>
            </p:extLst>
          </p:nvPr>
        </p:nvGraphicFramePr>
        <p:xfrm>
          <a:off x="434715" y="3085547"/>
          <a:ext cx="11962151" cy="4483653"/>
        </p:xfrm>
        <a:graphic>
          <a:graphicData uri="http://schemas.openxmlformats.org/drawingml/2006/table">
            <a:tbl>
              <a:tblPr firstRow="1" firstCol="1" bandRow="1">
                <a:tableStyleId>{5940675A-B579-460E-94D1-54222C63F5DA}</a:tableStyleId>
              </a:tblPr>
              <a:tblGrid>
                <a:gridCol w="6205928">
                  <a:extLst>
                    <a:ext uri="{9D8B030D-6E8A-4147-A177-3AD203B41FA5}">
                      <a16:colId xmlns:a16="http://schemas.microsoft.com/office/drawing/2014/main" val="2066008530"/>
                    </a:ext>
                  </a:extLst>
                </a:gridCol>
                <a:gridCol w="5756223">
                  <a:extLst>
                    <a:ext uri="{9D8B030D-6E8A-4147-A177-3AD203B41FA5}">
                      <a16:colId xmlns:a16="http://schemas.microsoft.com/office/drawing/2014/main" val="3034759124"/>
                    </a:ext>
                  </a:extLst>
                </a:gridCol>
              </a:tblGrid>
              <a:tr h="4483653">
                <a:tc>
                  <a:txBody>
                    <a:bodyPr/>
                    <a:lstStyle/>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endParaRPr lang="en-US" sz="4000" u="none" kern="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1968 – Logo</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1969 – B (forerunner to C)</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1970 – Pascal</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1970 – Forth</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solidFill>
                            <a:srgbClr val="FF0000"/>
                          </a:solidFill>
                          <a:effectLst/>
                          <a:latin typeface="Times New Roman" panose="02020603050405020304" pitchFamily="18" charset="0"/>
                          <a:cs typeface="Times New Roman" panose="02020603050405020304" pitchFamily="18" charset="0"/>
                        </a:rPr>
                        <a:t>1972 </a:t>
                      </a:r>
                      <a:r>
                        <a:rPr lang="en-US" altLang="zh-CN" sz="4000" u="none" kern="0" dirty="0">
                          <a:solidFill>
                            <a:srgbClr val="FF0000"/>
                          </a:solidFill>
                          <a:effectLst/>
                          <a:latin typeface="Times New Roman" panose="02020603050405020304" pitchFamily="18" charset="0"/>
                          <a:cs typeface="Times New Roman" panose="02020603050405020304" pitchFamily="18" charset="0"/>
                        </a:rPr>
                        <a:t>– C </a:t>
                      </a:r>
                      <a:endParaRPr lang="zh-CN" sz="4000" u="none"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530" marR="8530" marT="8530" marB="8530"/>
                </a:tc>
                <a:tc>
                  <a:txBody>
                    <a:bodyPr/>
                    <a:lstStyle/>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endParaRPr lang="en-US" sz="4000" u="none" kern="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1972 – Smalltalk</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1972 – Prolog</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1973 – ML</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1975 – Scheme</a:t>
                      </a:r>
                      <a:endParaRPr lang="zh-CN" sz="4000" u="none" kern="100" dirty="0">
                        <a:effectLst/>
                        <a:latin typeface="Times New Roman" panose="02020603050405020304" pitchFamily="18" charset="0"/>
                        <a:cs typeface="Times New Roman" panose="02020603050405020304" pitchFamily="18" charset="0"/>
                      </a:endParaRPr>
                    </a:p>
                    <a:p>
                      <a:pPr marL="342900" lvl="0" indent="-342900" algn="l">
                        <a:lnSpc>
                          <a:spcPts val="4300"/>
                        </a:lnSpc>
                        <a:spcBef>
                          <a:spcPts val="600"/>
                        </a:spcBef>
                        <a:spcAft>
                          <a:spcPts val="0"/>
                        </a:spcAft>
                        <a:buSzPts val="1000"/>
                        <a:buFont typeface="Symbol" panose="05050102010706020507" pitchFamily="18" charset="2"/>
                        <a:buChar char=""/>
                        <a:tabLst>
                          <a:tab pos="457200" algn="l"/>
                        </a:tabLst>
                      </a:pPr>
                      <a:r>
                        <a:rPr lang="en-US" sz="4000" u="none" kern="0" dirty="0">
                          <a:effectLst/>
                          <a:latin typeface="Times New Roman" panose="02020603050405020304" pitchFamily="18" charset="0"/>
                          <a:cs typeface="Times New Roman" panose="02020603050405020304" pitchFamily="18" charset="0"/>
                        </a:rPr>
                        <a:t>1978 – SQL (a query language, later extended)</a:t>
                      </a:r>
                      <a:endParaRPr lang="zh-CN" sz="4000" u="none"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530" marR="8530" marT="8530" marB="8530"/>
                </a:tc>
                <a:extLst>
                  <a:ext uri="{0D108BD9-81ED-4DB2-BD59-A6C34878D82A}">
                    <a16:rowId xmlns:a16="http://schemas.microsoft.com/office/drawing/2014/main" val="1944622498"/>
                  </a:ext>
                </a:extLst>
              </a:tr>
            </a:tbl>
          </a:graphicData>
        </a:graphic>
      </p:graphicFrame>
      <p:sp>
        <p:nvSpPr>
          <p:cNvPr id="6" name="矩形 5">
            <a:extLst>
              <a:ext uri="{FF2B5EF4-FFF2-40B4-BE49-F238E27FC236}">
                <a16:creationId xmlns:a16="http://schemas.microsoft.com/office/drawing/2014/main" id="{394C1418-2648-45F1-A1A5-821350FB9DCB}"/>
              </a:ext>
            </a:extLst>
          </p:cNvPr>
          <p:cNvSpPr/>
          <p:nvPr/>
        </p:nvSpPr>
        <p:spPr>
          <a:xfrm>
            <a:off x="282315" y="7913696"/>
            <a:ext cx="12722485" cy="1323439"/>
          </a:xfrm>
          <a:prstGeom prst="rect">
            <a:avLst/>
          </a:prstGeom>
        </p:spPr>
        <p:txBody>
          <a:bodyPr wrap="square">
            <a:spAutoFit/>
          </a:bodyPr>
          <a:lstStyle/>
          <a:p>
            <a:pPr algn="l"/>
            <a:r>
              <a:rPr lang="en-US" altLang="zh-CN" dirty="0">
                <a:solidFill>
                  <a:srgbClr val="0033CC"/>
                </a:solidFill>
                <a:latin typeface="+mn-ea"/>
                <a:ea typeface="+mn-ea"/>
                <a:cs typeface="Lucida Grande"/>
                <a:sym typeface="Lucida Grande"/>
              </a:rPr>
              <a:t>In 1970 a programmer, Dennis Ritchie, created a new language called C.</a:t>
            </a:r>
            <a:endParaRPr lang="zh-CN" altLang="en-US" dirty="0">
              <a:solidFill>
                <a:srgbClr val="0033CC"/>
              </a:solidFill>
              <a:latin typeface="+mn-ea"/>
              <a:ea typeface="+mn-ea"/>
            </a:endParaRPr>
          </a:p>
        </p:txBody>
      </p:sp>
    </p:spTree>
    <p:extLst>
      <p:ext uri="{BB962C8B-B14F-4D97-AF65-F5344CB8AC3E}">
        <p14:creationId xmlns:p14="http://schemas.microsoft.com/office/powerpoint/2010/main" val="40622803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6600" b="1" dirty="0">
                <a:sym typeface="+mn-ea"/>
              </a:rPr>
              <a:t>Procedural Programming</a:t>
            </a:r>
            <a:endParaRPr lang="zh-CN" altLang="en-US" sz="6600" b="1" dirty="0"/>
          </a:p>
        </p:txBody>
      </p:sp>
      <p:sp>
        <p:nvSpPr>
          <p:cNvPr id="3" name="文本占位符 2"/>
          <p:cNvSpPr>
            <a:spLocks noGrp="1"/>
          </p:cNvSpPr>
          <p:nvPr>
            <p:ph type="body" idx="1"/>
          </p:nvPr>
        </p:nvSpPr>
        <p:spPr>
          <a:xfrm>
            <a:off x="12700" y="1722755"/>
            <a:ext cx="12992100" cy="5432024"/>
          </a:xfrm>
        </p:spPr>
        <p:txBody>
          <a:bodyPr>
            <a:normAutofit/>
          </a:bodyPr>
          <a:lstStyle/>
          <a:p>
            <a:pPr>
              <a:buSzPct val="120000"/>
              <a:buFont typeface="Wingdings" panose="05000000000000000000" pitchFamily="2" charset="2"/>
              <a:buChar char="p"/>
            </a:pPr>
            <a:r>
              <a:rPr lang="zh-CN" altLang="en-US" sz="4800" dirty="0">
                <a:latin typeface="Times New Roman" panose="02020603050405020304" pitchFamily="18" charset="0"/>
                <a:cs typeface="Times New Roman" panose="02020603050405020304" pitchFamily="18" charset="0"/>
              </a:rPr>
              <a:t>A procedural language </a:t>
            </a:r>
          </a:p>
          <a:p>
            <a:pPr lvl="1"/>
            <a:r>
              <a:rPr lang="zh-CN" altLang="en-US" sz="4800" dirty="0">
                <a:latin typeface="Times New Roman" panose="02020603050405020304" pitchFamily="18" charset="0"/>
                <a:cs typeface="Times New Roman" panose="02020603050405020304" pitchFamily="18" charset="0"/>
              </a:rPr>
              <a:t>a type of computer programming language that specifies a series of well-structured steps and procedures within its programming context to compose a program.</a:t>
            </a:r>
          </a:p>
          <a:p>
            <a:pPr lvl="1"/>
            <a:r>
              <a:rPr lang="en-US" altLang="zh-CN" sz="4800" dirty="0">
                <a:latin typeface="Times New Roman" panose="02020603050405020304" pitchFamily="18" charset="0"/>
                <a:cs typeface="Times New Roman" panose="02020603050405020304" pitchFamily="18" charset="0"/>
              </a:rPr>
              <a:t>program blocks --</a:t>
            </a:r>
            <a:r>
              <a:rPr lang="en-US" altLang="zh-CN" sz="4800" b="1" dirty="0">
                <a:solidFill>
                  <a:srgbClr val="FF0000"/>
                </a:solidFill>
                <a:latin typeface="Times New Roman" panose="02020603050405020304" pitchFamily="18" charset="0"/>
                <a:cs typeface="Times New Roman" panose="02020603050405020304" pitchFamily="18" charset="0"/>
              </a:rPr>
              <a:t>functions</a:t>
            </a:r>
          </a:p>
        </p:txBody>
      </p:sp>
      <p:sp>
        <p:nvSpPr>
          <p:cNvPr id="4" name="灯片编号占位符 3"/>
          <p:cNvSpPr>
            <a:spLocks noGrp="1"/>
          </p:cNvSpPr>
          <p:nvPr>
            <p:ph type="sldNum" sz="quarter" idx="2"/>
          </p:nvPr>
        </p:nvSpPr>
        <p:spPr/>
        <p:txBody>
          <a:bodyPr/>
          <a:lstStyle/>
          <a:p>
            <a:fld id="{86CB4B4D-7CA3-9044-876B-883B54F8677D}" type="slidenum">
              <a:rPr/>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normAutofit/>
          </a:bodyPr>
          <a:lstStyle>
            <a:lvl1pPr>
              <a:tabLst>
                <a:tab pos="1219200" algn="l"/>
              </a:tabLst>
            </a:lvl1pPr>
          </a:lstStyle>
          <a:p>
            <a:r>
              <a:rPr sz="6600" b="1" dirty="0"/>
              <a:t>Procedural Programming</a:t>
            </a:r>
          </a:p>
        </p:txBody>
      </p:sp>
      <p:sp>
        <p:nvSpPr>
          <p:cNvPr id="51" name="Shape 51"/>
          <p:cNvSpPr>
            <a:spLocks noGrp="1"/>
          </p:cNvSpPr>
          <p:nvPr>
            <p:ph type="body" idx="1"/>
          </p:nvPr>
        </p:nvSpPr>
        <p:spPr>
          <a:prstGeom prst="rect">
            <a:avLst/>
          </a:prstGeom>
        </p:spPr>
        <p:txBody>
          <a:bodyPr>
            <a:normAutofit/>
          </a:bodyPr>
          <a:lstStyle/>
          <a:p>
            <a:pPr>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A sequence of </a:t>
            </a:r>
            <a:r>
              <a:rPr sz="4800" b="1" dirty="0">
                <a:solidFill>
                  <a:srgbClr val="FF0000"/>
                </a:solidFill>
                <a:latin typeface="Times New Roman" panose="02020603050405020304" pitchFamily="18" charset="0"/>
                <a:cs typeface="Times New Roman" panose="02020603050405020304" pitchFamily="18" charset="0"/>
              </a:rPr>
              <a:t>instructions</a:t>
            </a:r>
            <a:r>
              <a:rPr sz="4800" dirty="0">
                <a:latin typeface="Times New Roman" panose="02020603050405020304" pitchFamily="18" charset="0"/>
                <a:cs typeface="Times New Roman" panose="02020603050405020304" pitchFamily="18" charset="0"/>
              </a:rPr>
              <a:t> applied to variables:</a:t>
            </a:r>
          </a:p>
          <a:p>
            <a:pPr lvl="1">
              <a:tabLst>
                <a:tab pos="2044700" algn="l"/>
              </a:tabLst>
            </a:pPr>
            <a:r>
              <a:rPr sz="4800" dirty="0">
                <a:latin typeface="Times New Roman" panose="02020603050405020304" pitchFamily="18" charset="0"/>
                <a:cs typeface="Times New Roman" panose="02020603050405020304" pitchFamily="18" charset="0"/>
              </a:rPr>
              <a:t>Repetition (loops)</a:t>
            </a:r>
          </a:p>
          <a:p>
            <a:pPr lvl="1">
              <a:tabLst>
                <a:tab pos="2044700" algn="l"/>
              </a:tabLst>
            </a:pPr>
            <a:r>
              <a:rPr sz="4800" dirty="0">
                <a:latin typeface="Times New Roman" panose="02020603050405020304" pitchFamily="18" charset="0"/>
                <a:cs typeface="Times New Roman" panose="02020603050405020304" pitchFamily="18" charset="0"/>
              </a:rPr>
              <a:t>Conditional execution (ifs)</a:t>
            </a:r>
          </a:p>
          <a:p>
            <a:pPr lvl="1">
              <a:tabLst>
                <a:tab pos="2044700" algn="l"/>
              </a:tabLst>
            </a:pPr>
            <a:r>
              <a:rPr sz="4800" dirty="0">
                <a:latin typeface="Times New Roman" panose="02020603050405020304" pitchFamily="18" charset="0"/>
                <a:cs typeface="Times New Roman" panose="02020603050405020304" pitchFamily="18" charset="0"/>
              </a:rPr>
              <a:t>Mathematical &amp; logical operations</a:t>
            </a:r>
          </a:p>
          <a:p>
            <a:pPr lvl="1">
              <a:tabLst>
                <a:tab pos="2044700" algn="l"/>
              </a:tabLst>
            </a:pPr>
            <a:r>
              <a:rPr sz="4800" dirty="0">
                <a:latin typeface="Times New Roman" panose="02020603050405020304" pitchFamily="18" charset="0"/>
                <a:cs typeface="Times New Roman" panose="02020603050405020304" pitchFamily="18" charset="0"/>
              </a:rPr>
              <a:t>Direct &amp; indirect access to memory (pointers)</a:t>
            </a:r>
          </a:p>
          <a:p>
            <a:pPr lvl="1">
              <a:tabLst>
                <a:tab pos="2044700" algn="l"/>
              </a:tabLst>
            </a:pPr>
            <a:endParaRPr sz="4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2"/>
          </p:nvPr>
        </p:nvSpPr>
        <p:spPr/>
        <p:txBody>
          <a:bodyPr/>
          <a:lstStyle/>
          <a:p>
            <a:fld id="{86CB4B4D-7CA3-9044-876B-883B54F8677D}" type="slidenum">
              <a:rPr/>
              <a:t>18</a:t>
            </a:fld>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sz="6600" b="1" dirty="0">
                <a:sym typeface="+mn-ea"/>
              </a:rPr>
              <a:t>Procedural Programming</a:t>
            </a:r>
            <a:endParaRPr lang="zh-CN" altLang="en-US" sz="6600" b="1" dirty="0"/>
          </a:p>
        </p:txBody>
      </p:sp>
      <p:graphicFrame>
        <p:nvGraphicFramePr>
          <p:cNvPr id="31750" name="Object 6"/>
          <p:cNvGraphicFramePr>
            <a:graphicFrameLocks noChangeAspect="1"/>
          </p:cNvGraphicFramePr>
          <p:nvPr/>
        </p:nvGraphicFramePr>
        <p:xfrm>
          <a:off x="2459990" y="1478280"/>
          <a:ext cx="5789930" cy="7563485"/>
        </p:xfrm>
        <a:graphic>
          <a:graphicData uri="http://schemas.openxmlformats.org/presentationml/2006/ole">
            <mc:AlternateContent xmlns:mc="http://schemas.openxmlformats.org/markup-compatibility/2006">
              <mc:Choice xmlns:v="urn:schemas-microsoft-com:vml" Requires="v">
                <p:oleObj spid="_x0000_s3141" r:id="rId3" imgW="1972310" imgH="2573020" progId="Visio.Drawing.11">
                  <p:embed/>
                </p:oleObj>
              </mc:Choice>
              <mc:Fallback>
                <p:oleObj r:id="rId3" imgW="1972310" imgH="2573020" progId="Visio.Drawing.11">
                  <p:embed/>
                  <p:pic>
                    <p:nvPicPr>
                      <p:cNvPr id="0" name="图片 3076"/>
                      <p:cNvPicPr/>
                      <p:nvPr/>
                    </p:nvPicPr>
                    <p:blipFill>
                      <a:blip r:embed="rId4"/>
                      <a:stretch>
                        <a:fillRect/>
                      </a:stretch>
                    </p:blipFill>
                    <p:spPr>
                      <a:xfrm>
                        <a:off x="2459990" y="1478280"/>
                        <a:ext cx="5789930" cy="7563485"/>
                      </a:xfrm>
                      <a:prstGeom prst="rect">
                        <a:avLst/>
                      </a:prstGeom>
                      <a:noFill/>
                      <a:ln w="38100">
                        <a:noFill/>
                        <a:miter/>
                      </a:ln>
                    </p:spPr>
                  </p:pic>
                </p:oleObj>
              </mc:Fallback>
            </mc:AlternateContent>
          </a:graphicData>
        </a:graphic>
      </p:graphicFrame>
      <p:sp>
        <p:nvSpPr>
          <p:cNvPr id="4" name="矩形 3"/>
          <p:cNvSpPr/>
          <p:nvPr/>
        </p:nvSpPr>
        <p:spPr>
          <a:xfrm>
            <a:off x="4506595" y="1577979"/>
            <a:ext cx="1333500" cy="407035"/>
          </a:xfrm>
          <a:prstGeom prst="rect">
            <a:avLst/>
          </a:prstGeom>
          <a:solidFill>
            <a:schemeClr val="bg1"/>
          </a:solidFill>
          <a:ln w="25400" cap="flat">
            <a:no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4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Times New Roman" panose="02020603050405020304" charset="0"/>
                <a:ea typeface="Gill Sans"/>
                <a:cs typeface="Gill Sans"/>
                <a:sym typeface="Gill Sans"/>
              </a:rPr>
              <a:t>begin</a:t>
            </a:r>
          </a:p>
        </p:txBody>
      </p:sp>
      <p:sp>
        <p:nvSpPr>
          <p:cNvPr id="5" name="矩形 4"/>
          <p:cNvSpPr/>
          <p:nvPr/>
        </p:nvSpPr>
        <p:spPr>
          <a:xfrm>
            <a:off x="4451350" y="7587619"/>
            <a:ext cx="1333500" cy="407035"/>
          </a:xfrm>
          <a:prstGeom prst="rect">
            <a:avLst/>
          </a:prstGeom>
          <a:solidFill>
            <a:schemeClr val="bg1"/>
          </a:solidFill>
          <a:ln w="25400" cap="flat">
            <a:no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4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Times New Roman" panose="02020603050405020304" charset="0"/>
                <a:ea typeface="Gill Sans"/>
                <a:cs typeface="Gill Sans"/>
                <a:sym typeface="Gill Sans"/>
              </a:rPr>
              <a:t>output</a:t>
            </a:r>
          </a:p>
        </p:txBody>
      </p:sp>
      <p:sp>
        <p:nvSpPr>
          <p:cNvPr id="6" name="矩形 5"/>
          <p:cNvSpPr/>
          <p:nvPr/>
        </p:nvSpPr>
        <p:spPr>
          <a:xfrm>
            <a:off x="4511675" y="8516624"/>
            <a:ext cx="1333500" cy="407035"/>
          </a:xfrm>
          <a:prstGeom prst="rect">
            <a:avLst/>
          </a:prstGeom>
          <a:solidFill>
            <a:schemeClr val="bg1"/>
          </a:solidFill>
          <a:ln w="25400" cap="flat">
            <a:no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4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Times New Roman" panose="02020603050405020304" charset="0"/>
                <a:ea typeface="Gill Sans"/>
                <a:cs typeface="Gill Sans"/>
                <a:sym typeface="Gill Sans"/>
              </a:rPr>
              <a:t>end</a:t>
            </a:r>
          </a:p>
        </p:txBody>
      </p:sp>
      <p:sp>
        <p:nvSpPr>
          <p:cNvPr id="8" name="矩形 7"/>
          <p:cNvSpPr/>
          <p:nvPr/>
        </p:nvSpPr>
        <p:spPr>
          <a:xfrm>
            <a:off x="2611120" y="2170430"/>
            <a:ext cx="5124450" cy="5231765"/>
          </a:xfrm>
          <a:prstGeom prst="rect">
            <a:avLst/>
          </a:prstGeom>
          <a:noFill/>
          <a:ln w="28575" cap="flat" cmpd="sng">
            <a:solidFill>
              <a:schemeClr val="accent1">
                <a:shade val="50000"/>
              </a:schemeClr>
            </a:solidFill>
            <a:prstDash val="sysDash"/>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zh-CN" altLang="en-US"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9" name="矩形 8"/>
          <p:cNvSpPr/>
          <p:nvPr/>
        </p:nvSpPr>
        <p:spPr>
          <a:xfrm>
            <a:off x="2640330" y="7470775"/>
            <a:ext cx="5124450" cy="929005"/>
          </a:xfrm>
          <a:prstGeom prst="rect">
            <a:avLst/>
          </a:prstGeom>
          <a:noFill/>
          <a:ln w="28575" cap="flat" cmpd="sng">
            <a:solidFill>
              <a:schemeClr val="accent1">
                <a:shade val="50000"/>
              </a:schemeClr>
            </a:solidFill>
            <a:prstDash val="sysDash"/>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zh-CN" altLang="en-US"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0" name="文本框 9"/>
          <p:cNvSpPr txBox="1"/>
          <p:nvPr/>
        </p:nvSpPr>
        <p:spPr>
          <a:xfrm>
            <a:off x="8137525" y="3909378"/>
            <a:ext cx="2310765" cy="716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a:ln>
                  <a:noFill/>
                </a:ln>
                <a:solidFill>
                  <a:srgbClr val="000000"/>
                </a:solidFill>
                <a:effectLst/>
                <a:uFillTx/>
                <a:latin typeface="Times New Roman" panose="02020603050405020304" charset="0"/>
                <a:ea typeface="Gill Sans"/>
                <a:cs typeface="Gill Sans"/>
                <a:sym typeface="Gill Sans"/>
              </a:rPr>
              <a:t>function 1</a:t>
            </a:r>
          </a:p>
        </p:txBody>
      </p:sp>
      <p:sp>
        <p:nvSpPr>
          <p:cNvPr id="11" name="文本框 10"/>
          <p:cNvSpPr txBox="1"/>
          <p:nvPr/>
        </p:nvSpPr>
        <p:spPr>
          <a:xfrm>
            <a:off x="8137525" y="7576503"/>
            <a:ext cx="2310765" cy="716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a:ln>
                  <a:noFill/>
                </a:ln>
                <a:solidFill>
                  <a:srgbClr val="000000"/>
                </a:solidFill>
                <a:effectLst/>
                <a:uFillTx/>
                <a:latin typeface="Times New Roman" panose="02020603050405020304" charset="0"/>
                <a:ea typeface="Gill Sans"/>
                <a:cs typeface="Gill Sans"/>
                <a:sym typeface="Gill Sans"/>
              </a:rPr>
              <a:t>function 2</a:t>
            </a:r>
          </a:p>
        </p:txBody>
      </p:sp>
      <p:sp>
        <p:nvSpPr>
          <p:cNvPr id="12" name="灯片编号占位符 11"/>
          <p:cNvSpPr>
            <a:spLocks noGrp="1"/>
          </p:cNvSpPr>
          <p:nvPr>
            <p:ph type="sldNum" sz="quarter" idx="2"/>
          </p:nvPr>
        </p:nvSpPr>
        <p:spPr/>
        <p:txBody>
          <a:bodyPr/>
          <a:lstStyle/>
          <a:p>
            <a:fld id="{86CB4B4D-7CA3-9044-876B-883B54F8677D}" type="slidenum">
              <a:rPr/>
              <a:t>19</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7">
            <a:extLst>
              <a:ext uri="{FF2B5EF4-FFF2-40B4-BE49-F238E27FC236}">
                <a16:creationId xmlns:a16="http://schemas.microsoft.com/office/drawing/2014/main" id="{C742E47E-B7F0-4654-AFB9-CEF454F16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7385"/>
            <a:ext cx="13004800" cy="69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Shape 33"/>
          <p:cNvSpPr>
            <a:spLocks noGrp="1"/>
          </p:cNvSpPr>
          <p:nvPr>
            <p:ph type="ctrTitle"/>
          </p:nvPr>
        </p:nvSpPr>
        <p:spPr>
          <a:xfrm>
            <a:off x="1219200" y="1305351"/>
            <a:ext cx="10566400" cy="1277257"/>
          </a:xfrm>
          <a:prstGeom prst="rect">
            <a:avLst/>
          </a:prstGeom>
        </p:spPr>
        <p:txBody>
          <a:bodyPr>
            <a:normAutofit/>
          </a:bodyPr>
          <a:lstStyle/>
          <a:p>
            <a:pPr indent="-11430" defTabSz="531495">
              <a:lnSpc>
                <a:spcPts val="8700"/>
              </a:lnSpc>
              <a:spcBef>
                <a:spcPts val="200"/>
              </a:spcBef>
              <a:tabLst>
                <a:tab pos="1143000" algn="l"/>
              </a:tabLst>
              <a:defRPr sz="7280"/>
            </a:pPr>
            <a:r>
              <a:rPr lang="en-US" b="1" dirty="0">
                <a:solidFill>
                  <a:schemeClr val="accent1">
                    <a:lumMod val="50000"/>
                  </a:schemeClr>
                </a:solidFill>
                <a:latin typeface="Academy Engraved LET" pitchFamily="2" charset="0"/>
              </a:rPr>
              <a:t>C </a:t>
            </a:r>
            <a:r>
              <a:rPr b="1" dirty="0">
                <a:solidFill>
                  <a:schemeClr val="accent1">
                    <a:lumMod val="50000"/>
                  </a:schemeClr>
                </a:solidFill>
                <a:latin typeface="Academy Engraved LET" pitchFamily="2" charset="0"/>
              </a:rPr>
              <a:t> Programming</a:t>
            </a:r>
          </a:p>
        </p:txBody>
      </p:sp>
      <p:sp>
        <p:nvSpPr>
          <p:cNvPr id="2" name="矩形 1">
            <a:extLst>
              <a:ext uri="{FF2B5EF4-FFF2-40B4-BE49-F238E27FC236}">
                <a16:creationId xmlns:a16="http://schemas.microsoft.com/office/drawing/2014/main" id="{C3A3A276-C837-4D14-84C6-230632015E2A}"/>
              </a:ext>
            </a:extLst>
          </p:cNvPr>
          <p:cNvSpPr/>
          <p:nvPr/>
        </p:nvSpPr>
        <p:spPr>
          <a:xfrm>
            <a:off x="4810655" y="7746741"/>
            <a:ext cx="3995004" cy="713465"/>
          </a:xfrm>
          <a:prstGeom prst="rect">
            <a:avLst/>
          </a:prstGeom>
        </p:spPr>
        <p:txBody>
          <a:bodyPr wrap="none">
            <a:spAutoFit/>
          </a:bodyPr>
          <a:lstStyle/>
          <a:p>
            <a:r>
              <a:rPr lang="en-US" altLang="zh-CN" sz="4400" b="1" dirty="0">
                <a:solidFill>
                  <a:schemeClr val="tx1"/>
                </a:solidFill>
                <a:latin typeface="Academy Engraved LET" pitchFamily="2" charset="0"/>
              </a:rPr>
              <a:t>01: Introduction</a:t>
            </a:r>
            <a:endParaRPr lang="zh-CN" altLang="en-US" sz="4400" b="1" dirty="0">
              <a:solidFill>
                <a:schemeClr val="tx1"/>
              </a:solidFill>
              <a:latin typeface="Academy Engraved LET" pitchFamily="2" charset="0"/>
            </a:endParaRPr>
          </a:p>
        </p:txBody>
      </p:sp>
    </p:spTree>
    <p:extLst>
      <p:ext uri="{BB962C8B-B14F-4D97-AF65-F5344CB8AC3E}">
        <p14:creationId xmlns:p14="http://schemas.microsoft.com/office/powerpoint/2010/main" val="9041945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0FDAB-D3AA-4D65-92C0-5E2CE33DF8AE}"/>
              </a:ext>
            </a:extLst>
          </p:cNvPr>
          <p:cNvSpPr>
            <a:spLocks noGrp="1"/>
          </p:cNvSpPr>
          <p:nvPr>
            <p:ph type="title"/>
          </p:nvPr>
        </p:nvSpPr>
        <p:spPr/>
        <p:txBody>
          <a:bodyPr/>
          <a:lstStyle/>
          <a:p>
            <a:r>
              <a:rPr lang="en-US" altLang="zh-CN" sz="6600" b="1" dirty="0"/>
              <a:t>Programming in C</a:t>
            </a:r>
            <a:endParaRPr lang="zh-CN" altLang="en-US" sz="6600" b="1" dirty="0"/>
          </a:p>
        </p:txBody>
      </p:sp>
      <p:sp>
        <p:nvSpPr>
          <p:cNvPr id="3" name="文本占位符 2">
            <a:extLst>
              <a:ext uri="{FF2B5EF4-FFF2-40B4-BE49-F238E27FC236}">
                <a16:creationId xmlns:a16="http://schemas.microsoft.com/office/drawing/2014/main" id="{6225A4CB-BEDE-469B-82A5-D5018881ACE2}"/>
              </a:ext>
            </a:extLst>
          </p:cNvPr>
          <p:cNvSpPr>
            <a:spLocks noGrp="1"/>
          </p:cNvSpPr>
          <p:nvPr>
            <p:ph type="body" idx="1"/>
          </p:nvPr>
        </p:nvSpPr>
        <p:spPr/>
        <p:txBody>
          <a:bodyPr>
            <a:normAutofit/>
          </a:bodyPr>
          <a:lstStyle/>
          <a:p>
            <a:pPr>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Like most imperative languages in the  </a:t>
            </a:r>
          </a:p>
          <a:p>
            <a:pPr marL="254000" indent="0">
              <a:buNone/>
            </a:pPr>
            <a:r>
              <a:rPr lang="en-US" altLang="zh-CN" sz="4800" dirty="0">
                <a:latin typeface="Times New Roman" panose="02020603050405020304" pitchFamily="18" charset="0"/>
                <a:cs typeface="Times New Roman" panose="02020603050405020304" pitchFamily="18" charset="0"/>
              </a:rPr>
              <a:t>     ALGOL tradition, C has facilities for </a:t>
            </a:r>
          </a:p>
          <a:p>
            <a:pPr marL="254000" indent="0">
              <a:buNone/>
            </a:pPr>
            <a:r>
              <a:rPr lang="en-US" altLang="zh-CN" sz="4800" dirty="0">
                <a:latin typeface="Times New Roman" panose="02020603050405020304" pitchFamily="18" charset="0"/>
                <a:cs typeface="Times New Roman" panose="02020603050405020304" pitchFamily="18" charset="0"/>
              </a:rPr>
              <a:t>     structured programming</a:t>
            </a:r>
          </a:p>
          <a:p>
            <a:pPr>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allows lexical variable scope and recursion</a:t>
            </a:r>
          </a:p>
          <a:p>
            <a:pPr marL="1074738" indent="-801688">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a static type system prevents many unintended operations. </a:t>
            </a: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65F7D1-9CEE-4BCC-986B-1427EC846AC3}"/>
              </a:ext>
            </a:extLst>
          </p:cNvPr>
          <p:cNvSpPr>
            <a:spLocks noGrp="1"/>
          </p:cNvSpPr>
          <p:nvPr>
            <p:ph type="sldNum" sz="quarter" idx="2"/>
          </p:nvPr>
        </p:nvSpPr>
        <p:spPr/>
        <p:txBody>
          <a:bodyPr/>
          <a:lstStyle/>
          <a:p>
            <a:fld id="{86CB4B4D-7CA3-9044-876B-883B54F8677D}" type="slidenum">
              <a:rPr lang="en-US" altLang="zh-CN" smtClean="0"/>
              <a:t>20</a:t>
            </a:fld>
            <a:endParaRPr lang="en-US" altLang="zh-CN"/>
          </a:p>
        </p:txBody>
      </p:sp>
    </p:spTree>
    <p:extLst>
      <p:ext uri="{BB962C8B-B14F-4D97-AF65-F5344CB8AC3E}">
        <p14:creationId xmlns:p14="http://schemas.microsoft.com/office/powerpoint/2010/main" val="18910945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normAutofit/>
          </a:bodyPr>
          <a:lstStyle>
            <a:lvl1pPr>
              <a:tabLst>
                <a:tab pos="1219200" algn="l"/>
              </a:tabLst>
            </a:lvl1pPr>
          </a:lstStyle>
          <a:p>
            <a:r>
              <a:rPr sz="6600" b="1" dirty="0"/>
              <a:t>Programming in C</a:t>
            </a:r>
          </a:p>
        </p:txBody>
      </p:sp>
      <p:sp>
        <p:nvSpPr>
          <p:cNvPr id="60" name="Shape 60"/>
          <p:cNvSpPr>
            <a:spLocks noGrp="1"/>
          </p:cNvSpPr>
          <p:nvPr>
            <p:ph type="body" idx="1"/>
          </p:nvPr>
        </p:nvSpPr>
        <p:spPr>
          <a:prstGeom prst="rect">
            <a:avLst/>
          </a:prstGeom>
        </p:spPr>
        <p:txBody>
          <a:bodyPr>
            <a:normAutofit fontScale="92500"/>
          </a:bodyPr>
          <a:lstStyle/>
          <a:p>
            <a:pPr>
              <a:buSzPct val="120000"/>
              <a:buFont typeface="Wingdings" panose="05000000000000000000" pitchFamily="2" charset="2"/>
              <a:buChar char="p"/>
              <a:defRPr i="1"/>
            </a:pPr>
            <a:r>
              <a:rPr lang="en-US" sz="4800" b="1" dirty="0">
                <a:solidFill>
                  <a:srgbClr val="0000FF"/>
                </a:solidFill>
                <a:latin typeface="Times New Roman" panose="02020603050405020304" pitchFamily="18" charset="0"/>
                <a:cs typeface="Times New Roman" panose="02020603050405020304" pitchFamily="18" charset="0"/>
              </a:rPr>
              <a:t>C is for the beginner</a:t>
            </a:r>
          </a:p>
          <a:p>
            <a:pPr lvl="1">
              <a:tabLst>
                <a:tab pos="1587500" algn="l"/>
              </a:tabLst>
              <a:defRPr i="1"/>
            </a:pPr>
            <a:r>
              <a:rPr sz="4800" dirty="0">
                <a:latin typeface="Times New Roman" panose="02020603050405020304" pitchFamily="18" charset="0"/>
                <a:cs typeface="Times New Roman" panose="02020603050405020304" pitchFamily="18" charset="0"/>
              </a:rPr>
              <a:t>The</a:t>
            </a:r>
            <a:r>
              <a:rPr sz="4800" i="0" dirty="0">
                <a:latin typeface="Times New Roman" panose="02020603050405020304" pitchFamily="18" charset="0"/>
                <a:cs typeface="Times New Roman" panose="02020603050405020304" pitchFamily="18" charset="0"/>
              </a:rPr>
              <a:t> systems programming language</a:t>
            </a:r>
          </a:p>
          <a:p>
            <a:pPr lvl="1">
              <a:tabLst>
                <a:tab pos="1587500" algn="l"/>
              </a:tabLst>
              <a:defRPr i="1"/>
            </a:pPr>
            <a:r>
              <a:rPr sz="4800" dirty="0">
                <a:latin typeface="Times New Roman" panose="02020603050405020304" pitchFamily="18" charset="0"/>
                <a:cs typeface="Times New Roman" panose="02020603050405020304" pitchFamily="18" charset="0"/>
              </a:rPr>
              <a:t>The</a:t>
            </a:r>
            <a:r>
              <a:rPr sz="4800" i="0" dirty="0">
                <a:latin typeface="Times New Roman" panose="02020603050405020304" pitchFamily="18" charset="0"/>
                <a:cs typeface="Times New Roman" panose="02020603050405020304" pitchFamily="18" charset="0"/>
              </a:rPr>
              <a:t> highest-performance language</a:t>
            </a:r>
          </a:p>
          <a:p>
            <a:pPr lvl="1">
              <a:tabLst>
                <a:tab pos="1587500" algn="l"/>
              </a:tabLst>
              <a:defRPr i="1"/>
            </a:pPr>
            <a:r>
              <a:rPr sz="4800" dirty="0">
                <a:latin typeface="Times New Roman" panose="02020603050405020304" pitchFamily="18" charset="0"/>
                <a:cs typeface="Times New Roman" panose="02020603050405020304" pitchFamily="18" charset="0"/>
              </a:rPr>
              <a:t>The</a:t>
            </a:r>
            <a:r>
              <a:rPr sz="4800" i="0" dirty="0">
                <a:latin typeface="Times New Roman" panose="02020603050405020304" pitchFamily="18" charset="0"/>
                <a:cs typeface="Times New Roman" panose="02020603050405020304" pitchFamily="18" charset="0"/>
              </a:rPr>
              <a:t> most irritating language</a:t>
            </a:r>
          </a:p>
          <a:p>
            <a:pPr lvl="1">
              <a:tabLst>
                <a:tab pos="1587500" algn="l"/>
              </a:tabLst>
              <a:defRPr i="1"/>
            </a:pPr>
            <a:r>
              <a:rPr sz="4800" dirty="0">
                <a:latin typeface="Times New Roman" panose="02020603050405020304" pitchFamily="18" charset="0"/>
                <a:cs typeface="Times New Roman" panose="02020603050405020304" pitchFamily="18" charset="0"/>
              </a:rPr>
              <a:t>The</a:t>
            </a:r>
            <a:r>
              <a:rPr sz="4800" i="0" dirty="0">
                <a:latin typeface="Times New Roman" panose="02020603050405020304" pitchFamily="18" charset="0"/>
                <a:cs typeface="Times New Roman" panose="02020603050405020304" pitchFamily="18" charset="0"/>
              </a:rPr>
              <a:t> source of viruses, hacks, &amp; bugs</a:t>
            </a:r>
          </a:p>
          <a:p>
            <a:pPr lvl="1">
              <a:tabLst>
                <a:tab pos="1587500" algn="l"/>
              </a:tabLst>
              <a:defRPr i="1"/>
            </a:pPr>
            <a:r>
              <a:rPr sz="4800" dirty="0">
                <a:latin typeface="Times New Roman" panose="02020603050405020304" pitchFamily="18" charset="0"/>
                <a:cs typeface="Times New Roman" panose="02020603050405020304" pitchFamily="18" charset="0"/>
              </a:rPr>
              <a:t>A crucial part of a computer scientist’s knowledge</a:t>
            </a:r>
            <a:endParaRPr sz="4800" i="0" dirty="0">
              <a:latin typeface="Times New Roman" panose="02020603050405020304" pitchFamily="18" charset="0"/>
              <a:cs typeface="Times New Roman" panose="02020603050405020304" pitchFamily="18" charset="0"/>
            </a:endParaRPr>
          </a:p>
          <a:p>
            <a:pPr lvl="1">
              <a:tabLst>
                <a:tab pos="1587500" algn="l"/>
              </a:tabLst>
              <a:defRPr i="1"/>
            </a:pPr>
            <a:r>
              <a:rPr sz="4800" i="0" dirty="0">
                <a:latin typeface="Times New Roman" panose="02020603050405020304" pitchFamily="18" charset="0"/>
                <a:cs typeface="Times New Roman" panose="02020603050405020304" pitchFamily="18" charset="0"/>
              </a:rPr>
              <a:t>And the language most others are built from</a:t>
            </a:r>
          </a:p>
        </p:txBody>
      </p:sp>
      <p:sp>
        <p:nvSpPr>
          <p:cNvPr id="2" name="灯片编号占位符 1"/>
          <p:cNvSpPr>
            <a:spLocks noGrp="1"/>
          </p:cNvSpPr>
          <p:nvPr>
            <p:ph type="sldNum" sz="quarter" idx="2"/>
          </p:nvPr>
        </p:nvSpPr>
        <p:spPr/>
        <p:txBody>
          <a:bodyPr/>
          <a:lstStyle/>
          <a:p>
            <a:fld id="{86CB4B4D-7CA3-9044-876B-883B54F8677D}" type="slidenum">
              <a:rPr/>
              <a:t>21</a:t>
            </a:fld>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t>Programming in C</a:t>
            </a:r>
            <a:endParaRPr lang="zh-CN" altLang="en-US" sz="6600" b="1" dirty="0"/>
          </a:p>
        </p:txBody>
      </p:sp>
      <p:sp>
        <p:nvSpPr>
          <p:cNvPr id="3" name="文本占位符 2"/>
          <p:cNvSpPr>
            <a:spLocks noGrp="1"/>
          </p:cNvSpPr>
          <p:nvPr>
            <p:ph type="body" idx="1"/>
          </p:nvPr>
        </p:nvSpPr>
        <p:spPr>
          <a:xfrm>
            <a:off x="6350" y="2135505"/>
            <a:ext cx="12992100" cy="3458210"/>
          </a:xfrm>
        </p:spPr>
        <p:txBody>
          <a:bodyPr>
            <a:normAutofit/>
          </a:bodyPr>
          <a:lstStyle/>
          <a:p>
            <a:pPr>
              <a:buSzPct val="120000"/>
              <a:buFont typeface="Wingdings" panose="05000000000000000000" pitchFamily="2" charset="2"/>
              <a:buChar char="p"/>
            </a:pPr>
            <a:r>
              <a:rPr lang="en-US" altLang="zh-CN" sz="4400" b="1" i="1" dirty="0">
                <a:solidFill>
                  <a:srgbClr val="0000FF"/>
                </a:solidFill>
                <a:latin typeface="Times New Roman" panose="02020603050405020304" pitchFamily="18" charset="0"/>
                <a:cs typeface="Times New Roman" panose="02020603050405020304" pitchFamily="18" charset="0"/>
              </a:rPr>
              <a:t>Compared with the other languages</a:t>
            </a:r>
          </a:p>
          <a:p>
            <a:pPr lvl="1"/>
            <a:r>
              <a:rPr lang="en-US" altLang="zh-CN" sz="4800" dirty="0">
                <a:latin typeface="Times New Roman" panose="02020603050405020304" pitchFamily="18" charset="0"/>
                <a:cs typeface="Times New Roman" panose="02020603050405020304" pitchFamily="18" charset="0"/>
              </a:rPr>
              <a:t>Object Oriented </a:t>
            </a:r>
            <a:r>
              <a:rPr lang="en-US" altLang="zh-CN" sz="4800" dirty="0" err="1">
                <a:latin typeface="Times New Roman" panose="02020603050405020304" pitchFamily="18" charset="0"/>
                <a:cs typeface="Times New Roman" panose="02020603050405020304" pitchFamily="18" charset="0"/>
              </a:rPr>
              <a:t>Progrmaming</a:t>
            </a:r>
            <a:r>
              <a:rPr lang="en-US" altLang="zh-CN" sz="4800" dirty="0">
                <a:latin typeface="Times New Roman" panose="02020603050405020304" pitchFamily="18" charset="0"/>
                <a:cs typeface="Times New Roman" panose="02020603050405020304" pitchFamily="18" charset="0"/>
              </a:rPr>
              <a:t> (OOP)</a:t>
            </a:r>
          </a:p>
          <a:p>
            <a:pPr lvl="1"/>
            <a:r>
              <a:rPr lang="en-US" altLang="zh-CN" sz="4800" dirty="0">
                <a:latin typeface="Times New Roman" panose="02020603050405020304" pitchFamily="18" charset="0"/>
                <a:cs typeface="Times New Roman" panose="02020603050405020304" pitchFamily="18" charset="0"/>
              </a:rPr>
              <a:t>C++(1980) , Java .</a:t>
            </a:r>
          </a:p>
        </p:txBody>
      </p:sp>
      <p:sp>
        <p:nvSpPr>
          <p:cNvPr id="4" name="灯片编号占位符 3"/>
          <p:cNvSpPr>
            <a:spLocks noGrp="1"/>
          </p:cNvSpPr>
          <p:nvPr>
            <p:ph type="sldNum" sz="quarter" idx="2"/>
          </p:nvPr>
        </p:nvSpPr>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normAutofit/>
          </a:bodyPr>
          <a:lstStyle>
            <a:lvl1pPr>
              <a:tabLst>
                <a:tab pos="1219200" algn="l"/>
              </a:tabLst>
            </a:lvl1pPr>
          </a:lstStyle>
          <a:p>
            <a:r>
              <a:rPr sz="6600" b="1" dirty="0"/>
              <a:t>Being A Programmer</a:t>
            </a:r>
          </a:p>
        </p:txBody>
      </p:sp>
      <p:sp>
        <p:nvSpPr>
          <p:cNvPr id="54" name="Shape 54"/>
          <p:cNvSpPr>
            <a:spLocks noGrp="1"/>
          </p:cNvSpPr>
          <p:nvPr>
            <p:ph type="body" idx="1"/>
          </p:nvPr>
        </p:nvSpPr>
        <p:spPr>
          <a:prstGeom prst="rect">
            <a:avLst/>
          </a:prstGeom>
        </p:spPr>
        <p:txBody>
          <a:bodyPr>
            <a:normAutofit/>
          </a:bodyPr>
          <a:lstStyle/>
          <a:p>
            <a:pPr>
              <a:buSzPct val="120000"/>
              <a:buFont typeface="Wingdings" panose="05000000000000000000" pitchFamily="2" charset="2"/>
              <a:buChar char="p"/>
              <a:defRPr i="1"/>
            </a:pPr>
            <a:r>
              <a:rPr lang="en-US" altLang="zh-CN" sz="4800" i="1" dirty="0">
                <a:latin typeface="Times New Roman" panose="02020603050405020304" pitchFamily="18" charset="0"/>
                <a:cs typeface="Times New Roman" panose="02020603050405020304" pitchFamily="18" charset="0"/>
              </a:rPr>
              <a:t> </a:t>
            </a:r>
            <a:r>
              <a:rPr sz="4800" i="1" dirty="0">
                <a:latin typeface="Times New Roman" panose="02020603050405020304" pitchFamily="18" charset="0"/>
                <a:cs typeface="Times New Roman" panose="02020603050405020304" pitchFamily="18" charset="0"/>
              </a:rPr>
              <a:t>Programmers program (nearly) every day</a:t>
            </a:r>
          </a:p>
          <a:p>
            <a:pPr>
              <a:buSzPct val="120000"/>
              <a:buFont typeface="Wingdings" panose="05000000000000000000" pitchFamily="2" charset="2"/>
              <a:buChar char="p"/>
              <a:defRPr i="1"/>
            </a:pPr>
            <a:r>
              <a:rPr lang="en-US" altLang="zh-CN" sz="4800" i="1" dirty="0">
                <a:latin typeface="Times New Roman" panose="02020603050405020304" pitchFamily="18" charset="0"/>
                <a:cs typeface="Times New Roman" panose="02020603050405020304" pitchFamily="18" charset="0"/>
              </a:rPr>
              <a:t> </a:t>
            </a:r>
            <a:r>
              <a:rPr sz="4800" i="1" dirty="0">
                <a:latin typeface="Times New Roman" panose="02020603050405020304" pitchFamily="18" charset="0"/>
                <a:cs typeface="Times New Roman" panose="02020603050405020304" pitchFamily="18" charset="0"/>
              </a:rPr>
              <a:t>It’s the bread and butter work</a:t>
            </a:r>
          </a:p>
          <a:p>
            <a:pPr>
              <a:buSzPct val="120000"/>
              <a:buFont typeface="Wingdings" panose="05000000000000000000" pitchFamily="2" charset="2"/>
              <a:buChar char="p"/>
              <a:defRPr i="1"/>
            </a:pPr>
            <a:r>
              <a:rPr lang="en-US" altLang="zh-CN" sz="4800" i="1" dirty="0">
                <a:latin typeface="Times New Roman" panose="02020603050405020304" pitchFamily="18" charset="0"/>
                <a:cs typeface="Times New Roman" panose="02020603050405020304" pitchFamily="18" charset="0"/>
              </a:rPr>
              <a:t> </a:t>
            </a:r>
            <a:r>
              <a:rPr sz="4800" i="1" dirty="0">
                <a:latin typeface="Times New Roman" panose="02020603050405020304" pitchFamily="18" charset="0"/>
                <a:cs typeface="Times New Roman" panose="02020603050405020304" pitchFamily="18" charset="0"/>
              </a:rPr>
              <a:t>They need to do it:</a:t>
            </a:r>
          </a:p>
          <a:p>
            <a:pPr lvl="1">
              <a:tabLst>
                <a:tab pos="2044700" algn="l"/>
              </a:tabLst>
            </a:pPr>
            <a:r>
              <a:rPr sz="4800" dirty="0">
                <a:solidFill>
                  <a:srgbClr val="0033CC"/>
                </a:solidFill>
                <a:latin typeface="Times New Roman" panose="02020603050405020304" pitchFamily="18" charset="0"/>
                <a:cs typeface="Times New Roman" panose="02020603050405020304" pitchFamily="18" charset="0"/>
              </a:rPr>
              <a:t>efficiently</a:t>
            </a:r>
          </a:p>
          <a:p>
            <a:pPr lvl="1">
              <a:tabLst>
                <a:tab pos="2044700" algn="l"/>
              </a:tabLst>
            </a:pPr>
            <a:r>
              <a:rPr sz="4800" dirty="0">
                <a:solidFill>
                  <a:srgbClr val="0033CC"/>
                </a:solidFill>
                <a:latin typeface="Times New Roman" panose="02020603050405020304" pitchFamily="18" charset="0"/>
                <a:cs typeface="Times New Roman" panose="02020603050405020304" pitchFamily="18" charset="0"/>
              </a:rPr>
              <a:t>reliably</a:t>
            </a:r>
          </a:p>
          <a:p>
            <a:pPr lvl="1">
              <a:tabLst>
                <a:tab pos="2044700" algn="l"/>
              </a:tabLst>
            </a:pPr>
            <a:r>
              <a:rPr sz="4800" dirty="0">
                <a:solidFill>
                  <a:srgbClr val="0033CC"/>
                </a:solidFill>
                <a:latin typeface="Times New Roman" panose="02020603050405020304" pitchFamily="18" charset="0"/>
                <a:cs typeface="Times New Roman" panose="02020603050405020304" pitchFamily="18" charset="0"/>
              </a:rPr>
              <a:t>predictably</a:t>
            </a:r>
          </a:p>
          <a:p>
            <a:pPr lvl="1">
              <a:tabLst>
                <a:tab pos="2044700" algn="l"/>
              </a:tabLst>
            </a:pPr>
            <a:r>
              <a:rPr sz="4800" dirty="0">
                <a:solidFill>
                  <a:srgbClr val="0033CC"/>
                </a:solidFill>
                <a:latin typeface="Times New Roman" panose="02020603050405020304" pitchFamily="18" charset="0"/>
                <a:cs typeface="Times New Roman" panose="02020603050405020304" pitchFamily="18" charset="0"/>
              </a:rPr>
              <a:t>on time and under budget</a:t>
            </a:r>
          </a:p>
        </p:txBody>
      </p:sp>
      <p:sp>
        <p:nvSpPr>
          <p:cNvPr id="2" name="灯片编号占位符 1"/>
          <p:cNvSpPr>
            <a:spLocks noGrp="1"/>
          </p:cNvSpPr>
          <p:nvPr>
            <p:ph type="sldNum" sz="quarter" idx="2"/>
          </p:nvPr>
        </p:nvSpPr>
        <p:spPr/>
        <p:txBody>
          <a:bodyPr/>
          <a:lstStyle/>
          <a:p>
            <a:fld id="{86CB4B4D-7CA3-9044-876B-883B54F8677D}" type="slidenum">
              <a:rPr/>
              <a:t>23</a:t>
            </a:fld>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normAutofit/>
          </a:bodyPr>
          <a:lstStyle>
            <a:lvl1pPr>
              <a:tabLst>
                <a:tab pos="1219200" algn="l"/>
              </a:tabLst>
            </a:lvl1pPr>
          </a:lstStyle>
          <a:p>
            <a:r>
              <a:rPr sz="6600" b="1" dirty="0"/>
              <a:t>Programming Habits</a:t>
            </a:r>
          </a:p>
        </p:txBody>
      </p:sp>
      <p:sp>
        <p:nvSpPr>
          <p:cNvPr id="57" name="Shape 57"/>
          <p:cNvSpPr>
            <a:spLocks noGrp="1"/>
          </p:cNvSpPr>
          <p:nvPr>
            <p:ph type="body" idx="1"/>
          </p:nvPr>
        </p:nvSpPr>
        <p:spPr>
          <a:prstGeom prst="rect">
            <a:avLst/>
          </a:prstGeom>
        </p:spPr>
        <p:txBody>
          <a:bodyPr>
            <a:normAutofit/>
          </a:bodyPr>
          <a:lstStyle/>
          <a:p>
            <a:pPr>
              <a:buSzPct val="120000"/>
              <a:buFont typeface="Wingdings" panose="05000000000000000000" pitchFamily="2" charset="2"/>
              <a:buChar char="p"/>
              <a:defRPr i="1"/>
            </a:pPr>
            <a:r>
              <a:rPr lang="en-US" altLang="zh-CN" sz="4800" i="1" dirty="0">
                <a:latin typeface="Times New Roman" panose="02020603050405020304" pitchFamily="18" charset="0"/>
                <a:cs typeface="Times New Roman" panose="02020603050405020304" pitchFamily="18" charset="0"/>
              </a:rPr>
              <a:t> </a:t>
            </a:r>
            <a:r>
              <a:rPr sz="4800" i="1" dirty="0">
                <a:latin typeface="Times New Roman" panose="02020603050405020304" pitchFamily="18" charset="0"/>
                <a:cs typeface="Times New Roman" panose="02020603050405020304" pitchFamily="18" charset="0"/>
              </a:rPr>
              <a:t>We will therefore also discuss </a:t>
            </a:r>
            <a:r>
              <a:rPr sz="4800" b="1" i="1" dirty="0">
                <a:solidFill>
                  <a:srgbClr val="0000FF"/>
                </a:solidFill>
                <a:latin typeface="Times New Roman" panose="02020603050405020304" pitchFamily="18" charset="0"/>
                <a:cs typeface="Times New Roman" panose="02020603050405020304" pitchFamily="18" charset="0"/>
              </a:rPr>
              <a:t>good habits</a:t>
            </a:r>
          </a:p>
          <a:p>
            <a:pPr lvl="1">
              <a:tabLst>
                <a:tab pos="2044700" algn="l"/>
              </a:tabLst>
            </a:pPr>
            <a:r>
              <a:rPr dirty="0">
                <a:latin typeface="Times New Roman" panose="02020603050405020304" pitchFamily="18" charset="0"/>
                <a:cs typeface="Times New Roman" panose="02020603050405020304" pitchFamily="18" charset="0"/>
              </a:rPr>
              <a:t>Not </a:t>
            </a:r>
            <a:r>
              <a:rPr i="1" dirty="0">
                <a:latin typeface="Times New Roman" panose="02020603050405020304" pitchFamily="18" charset="0"/>
                <a:cs typeface="Times New Roman" panose="02020603050405020304" pitchFamily="18" charset="0"/>
              </a:rPr>
              <a:t>required</a:t>
            </a:r>
            <a:r>
              <a:rPr dirty="0">
                <a:latin typeface="Times New Roman" panose="02020603050405020304" pitchFamily="18" charset="0"/>
                <a:cs typeface="Times New Roman" panose="02020603050405020304" pitchFamily="18" charset="0"/>
              </a:rPr>
              <a:t> for programming</a:t>
            </a:r>
          </a:p>
          <a:p>
            <a:pPr lvl="1">
              <a:tabLst>
                <a:tab pos="2044700" algn="l"/>
              </a:tabLst>
            </a:pPr>
            <a:r>
              <a:rPr dirty="0">
                <a:latin typeface="Times New Roman" panose="02020603050405020304" pitchFamily="18" charset="0"/>
                <a:cs typeface="Times New Roman" panose="02020603050405020304" pitchFamily="18" charset="0"/>
              </a:rPr>
              <a:t>But habits that </a:t>
            </a:r>
            <a:r>
              <a:rPr i="1" dirty="0">
                <a:latin typeface="Times New Roman" panose="02020603050405020304" pitchFamily="18" charset="0"/>
                <a:cs typeface="Times New Roman" panose="02020603050405020304" pitchFamily="18" charset="0"/>
              </a:rPr>
              <a:t>avoid</a:t>
            </a:r>
            <a:r>
              <a:rPr dirty="0">
                <a:latin typeface="Times New Roman" panose="02020603050405020304" pitchFamily="18" charset="0"/>
                <a:cs typeface="Times New Roman" panose="02020603050405020304" pitchFamily="18" charset="0"/>
              </a:rPr>
              <a:t> problems</a:t>
            </a:r>
          </a:p>
          <a:p>
            <a:pPr>
              <a:buSzPct val="120000"/>
              <a:buFont typeface="Wingdings" panose="05000000000000000000" pitchFamily="2" charset="2"/>
              <a:buChar char="p"/>
              <a:defRPr i="1"/>
            </a:pPr>
            <a:r>
              <a:rPr lang="en-US" altLang="zh-CN" sz="4800" i="1" dirty="0">
                <a:latin typeface="Times New Roman" panose="02020603050405020304" pitchFamily="18" charset="0"/>
                <a:cs typeface="Times New Roman" panose="02020603050405020304" pitchFamily="18" charset="0"/>
              </a:rPr>
              <a:t> </a:t>
            </a:r>
            <a:r>
              <a:rPr sz="4800" i="1" dirty="0">
                <a:latin typeface="Times New Roman" panose="02020603050405020304" pitchFamily="18" charset="0"/>
                <a:cs typeface="Times New Roman" panose="02020603050405020304" pitchFamily="18" charset="0"/>
              </a:rPr>
              <a:t>This means that you will </a:t>
            </a:r>
            <a:r>
              <a:rPr sz="4800" b="1" i="1" dirty="0">
                <a:solidFill>
                  <a:srgbClr val="0000FF"/>
                </a:solidFill>
                <a:latin typeface="Times New Roman" panose="02020603050405020304" pitchFamily="18" charset="0"/>
                <a:cs typeface="Times New Roman" panose="02020603050405020304" pitchFamily="18" charset="0"/>
              </a:rPr>
              <a:t>be marked for</a:t>
            </a:r>
            <a:r>
              <a:rPr sz="4800" i="1" dirty="0">
                <a:latin typeface="Times New Roman" panose="02020603050405020304" pitchFamily="18" charset="0"/>
                <a:cs typeface="Times New Roman" panose="02020603050405020304" pitchFamily="18" charset="0"/>
              </a:rPr>
              <a:t>:</a:t>
            </a:r>
          </a:p>
          <a:p>
            <a:pPr lvl="1">
              <a:tabLst>
                <a:tab pos="2044700" algn="l"/>
              </a:tabLst>
            </a:pPr>
            <a:r>
              <a:rPr dirty="0">
                <a:latin typeface="Times New Roman" panose="02020603050405020304" pitchFamily="18" charset="0"/>
                <a:cs typeface="Times New Roman" panose="02020603050405020304" pitchFamily="18" charset="0"/>
              </a:rPr>
              <a:t>Grammar - i.e. correctness</a:t>
            </a:r>
          </a:p>
          <a:p>
            <a:pPr lvl="1">
              <a:tabLst>
                <a:tab pos="2044700" algn="l"/>
              </a:tabLst>
            </a:pPr>
            <a:r>
              <a:rPr dirty="0">
                <a:latin typeface="Times New Roman" panose="02020603050405020304" pitchFamily="18" charset="0"/>
                <a:cs typeface="Times New Roman" panose="02020603050405020304" pitchFamily="18" charset="0"/>
              </a:rPr>
              <a:t>Structure - i.e. simplicity &amp; design</a:t>
            </a:r>
          </a:p>
          <a:p>
            <a:pPr lvl="1">
              <a:tabLst>
                <a:tab pos="2044700" algn="l"/>
              </a:tabLst>
            </a:pPr>
            <a:r>
              <a:rPr dirty="0">
                <a:latin typeface="Times New Roman" panose="02020603050405020304" pitchFamily="18" charset="0"/>
                <a:cs typeface="Times New Roman" panose="02020603050405020304" pitchFamily="18" charset="0"/>
              </a:rPr>
              <a:t>Style - i.e. clarity &amp; communication</a:t>
            </a:r>
          </a:p>
        </p:txBody>
      </p:sp>
      <p:sp>
        <p:nvSpPr>
          <p:cNvPr id="2" name="灯片编号占位符 1"/>
          <p:cNvSpPr>
            <a:spLocks noGrp="1"/>
          </p:cNvSpPr>
          <p:nvPr>
            <p:ph type="sldNum" sz="quarter" idx="2"/>
          </p:nvPr>
        </p:nvSpPr>
        <p:spPr/>
        <p:txBody>
          <a:bodyPr/>
          <a:lstStyle/>
          <a:p>
            <a:fld id="{86CB4B4D-7CA3-9044-876B-883B54F8677D}" type="slidenum">
              <a:rPr/>
              <a:t>24</a:t>
            </a:fld>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normAutofit/>
          </a:bodyPr>
          <a:lstStyle>
            <a:lvl1pPr>
              <a:tabLst>
                <a:tab pos="1219200" algn="l"/>
              </a:tabLst>
            </a:lvl1pPr>
          </a:lstStyle>
          <a:p>
            <a:r>
              <a:rPr sz="6600" b="1" dirty="0"/>
              <a:t>Programming Process</a:t>
            </a:r>
          </a:p>
        </p:txBody>
      </p:sp>
      <p:sp>
        <p:nvSpPr>
          <p:cNvPr id="36" name="Shape 36"/>
          <p:cNvSpPr>
            <a:spLocks noGrp="1"/>
          </p:cNvSpPr>
          <p:nvPr>
            <p:ph type="body" idx="1"/>
          </p:nvPr>
        </p:nvSpPr>
        <p:spPr>
          <a:prstGeom prst="rect">
            <a:avLst/>
          </a:prstGeom>
        </p:spPr>
        <p:txBody>
          <a:bodyPr>
            <a:normAutofit/>
          </a:bodyPr>
          <a:lstStyle/>
          <a:p>
            <a:pPr>
              <a:buSzPct val="120000"/>
              <a:buFont typeface="Wingdings" panose="05000000000000000000" pitchFamily="2" charset="2"/>
              <a:buChar char="p"/>
              <a:defRPr i="1"/>
            </a:pPr>
            <a:r>
              <a:rPr lang="en-US" altLang="zh-CN" sz="4800" dirty="0">
                <a:latin typeface="Times New Roman" panose="02020603050405020304" pitchFamily="18" charset="0"/>
                <a:cs typeface="Times New Roman" panose="02020603050405020304" pitchFamily="18" charset="0"/>
              </a:rPr>
              <a:t> </a:t>
            </a:r>
            <a:r>
              <a:rPr sz="4800" dirty="0">
                <a:latin typeface="Times New Roman" panose="02020603050405020304" pitchFamily="18" charset="0"/>
                <a:cs typeface="Times New Roman" panose="02020603050405020304" pitchFamily="18" charset="0"/>
              </a:rPr>
              <a:t>Repeat</a:t>
            </a:r>
          </a:p>
          <a:p>
            <a:pPr lvl="1">
              <a:tabLst>
                <a:tab pos="2044700" algn="l"/>
              </a:tabLst>
              <a:defRPr i="1"/>
            </a:pPr>
            <a:r>
              <a:rPr sz="4800" dirty="0">
                <a:latin typeface="Times New Roman" panose="02020603050405020304" pitchFamily="18" charset="0"/>
                <a:cs typeface="Times New Roman" panose="02020603050405020304" pitchFamily="18" charset="0"/>
              </a:rPr>
              <a:t>Choose</a:t>
            </a:r>
            <a:r>
              <a:rPr sz="4800" i="0" dirty="0">
                <a:latin typeface="Times New Roman" panose="02020603050405020304" pitchFamily="18" charset="0"/>
                <a:cs typeface="Times New Roman" panose="02020603050405020304" pitchFamily="18" charset="0"/>
              </a:rPr>
              <a:t> the smallest possible task</a:t>
            </a:r>
          </a:p>
          <a:p>
            <a:pPr lvl="1">
              <a:tabLst>
                <a:tab pos="2044700" algn="l"/>
              </a:tabLst>
            </a:pPr>
            <a:r>
              <a:rPr sz="4800" i="1" dirty="0">
                <a:latin typeface="Times New Roman" panose="02020603050405020304" pitchFamily="18" charset="0"/>
                <a:cs typeface="Times New Roman" panose="02020603050405020304" pitchFamily="18" charset="0"/>
              </a:rPr>
              <a:t>Implement</a:t>
            </a:r>
            <a:r>
              <a:rPr sz="4800" dirty="0">
                <a:latin typeface="Times New Roman" panose="02020603050405020304" pitchFamily="18" charset="0"/>
                <a:cs typeface="Times New Roman" panose="02020603050405020304" pitchFamily="18" charset="0"/>
              </a:rPr>
              <a:t> it in code</a:t>
            </a:r>
          </a:p>
          <a:p>
            <a:pPr lvl="1">
              <a:tabLst>
                <a:tab pos="2044700" algn="l"/>
              </a:tabLst>
              <a:defRPr i="1"/>
            </a:pPr>
            <a:r>
              <a:rPr sz="4800" dirty="0">
                <a:latin typeface="Times New Roman" panose="02020603050405020304" pitchFamily="18" charset="0"/>
                <a:cs typeface="Times New Roman" panose="02020603050405020304" pitchFamily="18" charset="0"/>
              </a:rPr>
              <a:t>Extend</a:t>
            </a:r>
            <a:r>
              <a:rPr sz="4800" i="0" dirty="0">
                <a:latin typeface="Times New Roman" panose="02020603050405020304" pitchFamily="18" charset="0"/>
                <a:cs typeface="Times New Roman" panose="02020603050405020304" pitchFamily="18" charset="0"/>
              </a:rPr>
              <a:t> it to a larger version</a:t>
            </a:r>
          </a:p>
          <a:p>
            <a:pPr lvl="1">
              <a:tabLst>
                <a:tab pos="2044700" algn="l"/>
              </a:tabLst>
              <a:defRPr i="1"/>
            </a:pPr>
            <a:r>
              <a:rPr sz="4800" dirty="0">
                <a:latin typeface="Times New Roman" panose="02020603050405020304" pitchFamily="18" charset="0"/>
                <a:cs typeface="Times New Roman" panose="02020603050405020304" pitchFamily="18" charset="0"/>
              </a:rPr>
              <a:t>Reflect</a:t>
            </a:r>
            <a:r>
              <a:rPr sz="4800" i="0" dirty="0">
                <a:latin typeface="Times New Roman" panose="02020603050405020304" pitchFamily="18" charset="0"/>
                <a:cs typeface="Times New Roman" panose="02020603050405020304" pitchFamily="18" charset="0"/>
              </a:rPr>
              <a:t> on its effectiveness</a:t>
            </a:r>
          </a:p>
          <a:p>
            <a:pPr lvl="1">
              <a:tabLst>
                <a:tab pos="2044700" algn="l"/>
              </a:tabLst>
              <a:defRPr i="1"/>
            </a:pPr>
            <a:r>
              <a:rPr sz="4800" dirty="0">
                <a:latin typeface="Times New Roman" panose="02020603050405020304" pitchFamily="18" charset="0"/>
                <a:cs typeface="Times New Roman" panose="02020603050405020304" pitchFamily="18" charset="0"/>
              </a:rPr>
              <a:t>Rewrite</a:t>
            </a:r>
            <a:r>
              <a:rPr sz="4800" i="0" dirty="0">
                <a:latin typeface="Times New Roman" panose="02020603050405020304" pitchFamily="18" charset="0"/>
                <a:cs typeface="Times New Roman" panose="02020603050405020304" pitchFamily="18" charset="0"/>
              </a:rPr>
              <a:t> for efficiency</a:t>
            </a:r>
          </a:p>
        </p:txBody>
      </p:sp>
      <p:sp>
        <p:nvSpPr>
          <p:cNvPr id="2" name="灯片编号占位符 1"/>
          <p:cNvSpPr>
            <a:spLocks noGrp="1"/>
          </p:cNvSpPr>
          <p:nvPr>
            <p:ph type="sldNum" sz="quarter" idx="2"/>
          </p:nvPr>
        </p:nvSpPr>
        <p:spPr/>
        <p:txBody>
          <a:bodyPr/>
          <a:lstStyle/>
          <a:p>
            <a:fld id="{86CB4B4D-7CA3-9044-876B-883B54F8677D}" type="slidenum">
              <a:rPr/>
              <a:t>25</a:t>
            </a:fld>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7E9BB-0399-4D5E-BCDF-FD7904A3A7F7}"/>
              </a:ext>
            </a:extLst>
          </p:cNvPr>
          <p:cNvSpPr>
            <a:spLocks noGrp="1"/>
          </p:cNvSpPr>
          <p:nvPr>
            <p:ph type="title"/>
          </p:nvPr>
        </p:nvSpPr>
        <p:spPr/>
        <p:txBody>
          <a:bodyPr/>
          <a:lstStyle/>
          <a:p>
            <a:r>
              <a:rPr lang="en-US" altLang="zh-CN" sz="6600" b="1" dirty="0"/>
              <a:t>How to Learn C</a:t>
            </a:r>
            <a:endParaRPr lang="zh-CN" altLang="en-US" sz="6600" b="1" dirty="0"/>
          </a:p>
        </p:txBody>
      </p:sp>
      <p:sp>
        <p:nvSpPr>
          <p:cNvPr id="3" name="文本占位符 2">
            <a:extLst>
              <a:ext uri="{FF2B5EF4-FFF2-40B4-BE49-F238E27FC236}">
                <a16:creationId xmlns:a16="http://schemas.microsoft.com/office/drawing/2014/main" id="{C7C6C975-DA47-4286-8E2D-B5EE6522C395}"/>
              </a:ext>
            </a:extLst>
          </p:cNvPr>
          <p:cNvSpPr>
            <a:spLocks noGrp="1"/>
          </p:cNvSpPr>
          <p:nvPr>
            <p:ph type="body" idx="1"/>
          </p:nvPr>
        </p:nvSpPr>
        <p:spPr>
          <a:xfrm>
            <a:off x="0" y="1625499"/>
            <a:ext cx="12992100" cy="6652227"/>
          </a:xfrm>
        </p:spPr>
        <p:txBody>
          <a:bodyPr>
            <a:normAutofit/>
          </a:bodyPr>
          <a:lstStyle/>
          <a:p>
            <a:pPr marL="989013" indent="-735013">
              <a:lnSpc>
                <a:spcPts val="58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learn a lot more by writing and debugging programs than by reading</a:t>
            </a:r>
          </a:p>
          <a:p>
            <a:pPr>
              <a:lnSpc>
                <a:spcPts val="58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try to do as many exercises as possible.</a:t>
            </a:r>
          </a:p>
          <a:p>
            <a:pPr>
              <a:lnSpc>
                <a:spcPts val="58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keep good programming style in mind.</a:t>
            </a:r>
          </a:p>
          <a:p>
            <a:pPr>
              <a:lnSpc>
                <a:spcPts val="58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Always comment your programs</a:t>
            </a: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25C6C3F-FD55-4A54-AD61-5545D44C0F9E}"/>
              </a:ext>
            </a:extLst>
          </p:cNvPr>
          <p:cNvSpPr>
            <a:spLocks noGrp="1"/>
          </p:cNvSpPr>
          <p:nvPr>
            <p:ph type="sldNum" sz="quarter" idx="2"/>
          </p:nvPr>
        </p:nvSpPr>
        <p:spPr/>
        <p:txBody>
          <a:bodyPr/>
          <a:lstStyle/>
          <a:p>
            <a:fld id="{86CB4B4D-7CA3-9044-876B-883B54F8677D}" type="slidenum">
              <a:rPr lang="en-US" altLang="zh-CN" smtClean="0"/>
              <a:t>26</a:t>
            </a:fld>
            <a:endParaRPr lang="en-US" altLang="zh-CN"/>
          </a:p>
        </p:txBody>
      </p:sp>
    </p:spTree>
    <p:extLst>
      <p:ext uri="{BB962C8B-B14F-4D97-AF65-F5344CB8AC3E}">
        <p14:creationId xmlns:p14="http://schemas.microsoft.com/office/powerpoint/2010/main" val="287713997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2D2D5-C4B7-4081-A6B0-17D7FFCBDBF7}"/>
              </a:ext>
            </a:extLst>
          </p:cNvPr>
          <p:cNvSpPr>
            <a:spLocks noGrp="1"/>
          </p:cNvSpPr>
          <p:nvPr>
            <p:ph type="title"/>
          </p:nvPr>
        </p:nvSpPr>
        <p:spPr/>
        <p:txBody>
          <a:bodyPr/>
          <a:lstStyle/>
          <a:p>
            <a:r>
              <a:rPr lang="en-US" altLang="zh-CN" sz="6600" b="1" dirty="0"/>
              <a:t>How to Learn C</a:t>
            </a:r>
            <a:endParaRPr lang="zh-CN" altLang="en-US" sz="6600" b="1" dirty="0"/>
          </a:p>
        </p:txBody>
      </p:sp>
      <p:sp>
        <p:nvSpPr>
          <p:cNvPr id="3" name="文本占位符 2">
            <a:extLst>
              <a:ext uri="{FF2B5EF4-FFF2-40B4-BE49-F238E27FC236}">
                <a16:creationId xmlns:a16="http://schemas.microsoft.com/office/drawing/2014/main" id="{1BD2CCB3-76B0-45F2-B782-B439C9C091B6}"/>
              </a:ext>
            </a:extLst>
          </p:cNvPr>
          <p:cNvSpPr>
            <a:spLocks noGrp="1"/>
          </p:cNvSpPr>
          <p:nvPr>
            <p:ph type="body" idx="1"/>
          </p:nvPr>
        </p:nvSpPr>
        <p:spPr>
          <a:xfrm>
            <a:off x="12700" y="1562100"/>
            <a:ext cx="12992100" cy="7036468"/>
          </a:xfrm>
        </p:spPr>
        <p:txBody>
          <a:bodyPr/>
          <a:lstStyle/>
          <a:p>
            <a:pPr marL="989013" indent="-735013">
              <a:lnSpc>
                <a:spcPts val="61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For UNIX operating system users : a generic cc compiler or the Free Software Foundation's </a:t>
            </a:r>
            <a:r>
              <a:rPr lang="en-US" altLang="zh-CN" sz="4800" dirty="0" err="1">
                <a:latin typeface="Times New Roman" panose="02020603050405020304" pitchFamily="18" charset="0"/>
                <a:cs typeface="Times New Roman" panose="02020603050405020304" pitchFamily="18" charset="0"/>
              </a:rPr>
              <a:t>gcc</a:t>
            </a:r>
            <a:r>
              <a:rPr lang="en-US" altLang="zh-CN" sz="4800" dirty="0">
                <a:latin typeface="Times New Roman" panose="02020603050405020304" pitchFamily="18" charset="0"/>
                <a:cs typeface="Times New Roman" panose="02020603050405020304" pitchFamily="18" charset="0"/>
              </a:rPr>
              <a:t> compiler.</a:t>
            </a:r>
          </a:p>
          <a:p>
            <a:pPr marL="989013" indent="-735013">
              <a:lnSpc>
                <a:spcPts val="6100"/>
              </a:lnSpc>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For MS-DOS/Windows users: Borland C++, Turbo C++, and </a:t>
            </a:r>
            <a:r>
              <a:rPr lang="en-US" altLang="zh-CN" sz="4800" dirty="0">
                <a:solidFill>
                  <a:srgbClr val="0000FF"/>
                </a:solidFill>
                <a:latin typeface="Times New Roman" panose="02020603050405020304" pitchFamily="18" charset="0"/>
                <a:cs typeface="Times New Roman" panose="02020603050405020304" pitchFamily="18" charset="0"/>
              </a:rPr>
              <a:t>Microsoft Visual C++.</a:t>
            </a:r>
            <a:endParaRPr lang="zh-CN" altLang="en-US" sz="4800" dirty="0">
              <a:solidFill>
                <a:srgbClr val="0000FF"/>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8F24433-F7D7-474B-84D7-E9D164AC8411}"/>
              </a:ext>
            </a:extLst>
          </p:cNvPr>
          <p:cNvSpPr>
            <a:spLocks noGrp="1"/>
          </p:cNvSpPr>
          <p:nvPr>
            <p:ph type="sldNum" sz="quarter" idx="2"/>
          </p:nvPr>
        </p:nvSpPr>
        <p:spPr/>
        <p:txBody>
          <a:bodyPr/>
          <a:lstStyle/>
          <a:p>
            <a:fld id="{86CB4B4D-7CA3-9044-876B-883B54F8677D}" type="slidenum">
              <a:rPr lang="en-US" altLang="zh-CN" smtClean="0"/>
              <a:t>27</a:t>
            </a:fld>
            <a:endParaRPr lang="en-US" altLang="zh-CN"/>
          </a:p>
        </p:txBody>
      </p:sp>
    </p:spTree>
    <p:extLst>
      <p:ext uri="{BB962C8B-B14F-4D97-AF65-F5344CB8AC3E}">
        <p14:creationId xmlns:p14="http://schemas.microsoft.com/office/powerpoint/2010/main" val="44040293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5400" b="1" dirty="0">
                <a:solidFill>
                  <a:srgbClr val="FF0000"/>
                </a:solidFill>
              </a:rPr>
              <a:t>Integrated Development Environment</a:t>
            </a:r>
          </a:p>
        </p:txBody>
      </p:sp>
      <p:sp>
        <p:nvSpPr>
          <p:cNvPr id="3" name="文本占位符 2"/>
          <p:cNvSpPr>
            <a:spLocks noGrp="1"/>
          </p:cNvSpPr>
          <p:nvPr>
            <p:ph type="body" idx="1"/>
          </p:nvPr>
        </p:nvSpPr>
        <p:spPr>
          <a:xfrm>
            <a:off x="-92075" y="2512060"/>
            <a:ext cx="12992100" cy="3264535"/>
          </a:xfrm>
        </p:spPr>
        <p:txBody>
          <a:bodyPr/>
          <a:lstStyle/>
          <a:p>
            <a:r>
              <a:rPr lang="zh-CN" altLang="en-US" sz="4000" dirty="0"/>
              <a:t>a free C, C++  IDE built to meet the most demanding needs of its users. It is designed to be very extensible and fully configurable</a:t>
            </a:r>
            <a:r>
              <a:rPr lang="en-US" altLang="zh-CN" sz="4000" dirty="0"/>
              <a:t>.</a:t>
            </a:r>
          </a:p>
        </p:txBody>
      </p:sp>
      <p:sp>
        <p:nvSpPr>
          <p:cNvPr id="4" name="灯片编号占位符 3"/>
          <p:cNvSpPr>
            <a:spLocks noGrp="1"/>
          </p:cNvSpPr>
          <p:nvPr>
            <p:ph type="sldNum" sz="quarter" idx="2"/>
          </p:nvPr>
        </p:nvSpPr>
        <p:spPr/>
        <p:txBody>
          <a:bodyPr/>
          <a:lstStyle/>
          <a:p>
            <a:fld id="{86CB4B4D-7CA3-9044-876B-883B54F8677D}" type="slidenum">
              <a:rPr/>
              <a:t>28</a:t>
            </a:fld>
            <a:endParaRPr/>
          </a:p>
        </p:txBody>
      </p:sp>
      <p:pic>
        <p:nvPicPr>
          <p:cNvPr id="10" name="图片 9">
            <a:extLst>
              <a:ext uri="{FF2B5EF4-FFF2-40B4-BE49-F238E27FC236}">
                <a16:creationId xmlns:a16="http://schemas.microsoft.com/office/drawing/2014/main" id="{FA71C2E3-EFC4-4953-BF17-BE21070D2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694" y="5366385"/>
            <a:ext cx="6218031" cy="3722751"/>
          </a:xfrm>
          <a:prstGeom prst="rect">
            <a:avLst/>
          </a:prstGeom>
        </p:spPr>
      </p:pic>
      <p:grpSp>
        <p:nvGrpSpPr>
          <p:cNvPr id="11" name="组合 10">
            <a:extLst>
              <a:ext uri="{FF2B5EF4-FFF2-40B4-BE49-F238E27FC236}">
                <a16:creationId xmlns:a16="http://schemas.microsoft.com/office/drawing/2014/main" id="{C40A4502-5077-44B7-BF65-675302C5245B}"/>
              </a:ext>
            </a:extLst>
          </p:cNvPr>
          <p:cNvGrpSpPr/>
          <p:nvPr/>
        </p:nvGrpSpPr>
        <p:grpSpPr>
          <a:xfrm>
            <a:off x="333497" y="1671954"/>
            <a:ext cx="4360868" cy="840106"/>
            <a:chOff x="333497" y="1671954"/>
            <a:chExt cx="4360868" cy="840106"/>
          </a:xfrm>
        </p:grpSpPr>
        <p:pic>
          <p:nvPicPr>
            <p:cNvPr id="12" name="图片 11">
              <a:extLst>
                <a:ext uri="{FF2B5EF4-FFF2-40B4-BE49-F238E27FC236}">
                  <a16:creationId xmlns:a16="http://schemas.microsoft.com/office/drawing/2014/main" id="{88B6C218-94C9-42D0-A896-9FD1602A6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0915" y="1671954"/>
              <a:ext cx="2983450" cy="840105"/>
            </a:xfrm>
            <a:prstGeom prst="rect">
              <a:avLst/>
            </a:prstGeom>
          </p:spPr>
        </p:pic>
        <p:pic>
          <p:nvPicPr>
            <p:cNvPr id="13" name="图片 12">
              <a:extLst>
                <a:ext uri="{FF2B5EF4-FFF2-40B4-BE49-F238E27FC236}">
                  <a16:creationId xmlns:a16="http://schemas.microsoft.com/office/drawing/2014/main" id="{1A858813-E80C-4F2A-B076-434B7934F3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497" y="1671955"/>
              <a:ext cx="1411546" cy="840105"/>
            </a:xfrm>
            <a:prstGeom prst="rect">
              <a:avLst/>
            </a:prstGeom>
          </p:spPr>
        </p:pic>
      </p:grpSp>
    </p:spTree>
    <p:extLst>
      <p:ext uri="{BB962C8B-B14F-4D97-AF65-F5344CB8AC3E}">
        <p14:creationId xmlns:p14="http://schemas.microsoft.com/office/powerpoint/2010/main" val="4875465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3AD88-3394-4769-899C-F02CE0A67011}"/>
              </a:ext>
            </a:extLst>
          </p:cNvPr>
          <p:cNvSpPr>
            <a:spLocks noGrp="1"/>
          </p:cNvSpPr>
          <p:nvPr>
            <p:ph type="title"/>
          </p:nvPr>
        </p:nvSpPr>
        <p:spPr/>
        <p:txBody>
          <a:bodyPr>
            <a:normAutofit/>
          </a:bodyPr>
          <a:lstStyle/>
          <a:p>
            <a:r>
              <a:rPr lang="en-US" altLang="zh-CN" sz="6600" b="1" dirty="0"/>
              <a:t>Computer &amp; programs</a:t>
            </a:r>
            <a:endParaRPr lang="zh-CN" altLang="en-US" sz="6600" b="1" dirty="0"/>
          </a:p>
        </p:txBody>
      </p:sp>
      <p:sp>
        <p:nvSpPr>
          <p:cNvPr id="3" name="文本占位符 2">
            <a:extLst>
              <a:ext uri="{FF2B5EF4-FFF2-40B4-BE49-F238E27FC236}">
                <a16:creationId xmlns:a16="http://schemas.microsoft.com/office/drawing/2014/main" id="{5015D732-8E3D-4894-9ED1-9C477FD4AF59}"/>
              </a:ext>
            </a:extLst>
          </p:cNvPr>
          <p:cNvSpPr>
            <a:spLocks noGrp="1"/>
          </p:cNvSpPr>
          <p:nvPr>
            <p:ph type="body" idx="1"/>
          </p:nvPr>
        </p:nvSpPr>
        <p:spPr/>
        <p:txBody>
          <a:bodyPr>
            <a:normAutofit/>
          </a:bodyPr>
          <a:lstStyle/>
          <a:p>
            <a:pPr marL="254000" indent="0" algn="ctr">
              <a:buNone/>
            </a:pPr>
            <a:r>
              <a:rPr lang="en-US" altLang="zh-CN" sz="8000" b="1" dirty="0">
                <a:solidFill>
                  <a:srgbClr val="0000FF"/>
                </a:solidFill>
              </a:rPr>
              <a:t>How they work?</a:t>
            </a:r>
            <a:endParaRPr lang="zh-CN" altLang="en-US" sz="8000" b="1" dirty="0">
              <a:solidFill>
                <a:srgbClr val="0000FF"/>
              </a:solidFill>
            </a:endParaRPr>
          </a:p>
        </p:txBody>
      </p:sp>
      <p:sp>
        <p:nvSpPr>
          <p:cNvPr id="4" name="灯片编号占位符 3">
            <a:extLst>
              <a:ext uri="{FF2B5EF4-FFF2-40B4-BE49-F238E27FC236}">
                <a16:creationId xmlns:a16="http://schemas.microsoft.com/office/drawing/2014/main" id="{2A81F744-6761-4B83-B2C3-7F38488533F3}"/>
              </a:ext>
            </a:extLst>
          </p:cNvPr>
          <p:cNvSpPr>
            <a:spLocks noGrp="1"/>
          </p:cNvSpPr>
          <p:nvPr>
            <p:ph type="sldNum" sz="quarter" idx="2"/>
          </p:nvPr>
        </p:nvSpPr>
        <p:spPr/>
        <p:txBody>
          <a:bodyPr/>
          <a:lstStyle/>
          <a:p>
            <a:fld id="{86CB4B4D-7CA3-9044-876B-883B54F8677D}" type="slidenum">
              <a:rPr lang="en-US" altLang="zh-CN" smtClean="0"/>
              <a:t>29</a:t>
            </a:fld>
            <a:endParaRPr lang="en-US" altLang="zh-CN"/>
          </a:p>
        </p:txBody>
      </p:sp>
    </p:spTree>
    <p:extLst>
      <p:ext uri="{BB962C8B-B14F-4D97-AF65-F5344CB8AC3E}">
        <p14:creationId xmlns:p14="http://schemas.microsoft.com/office/powerpoint/2010/main" val="37533388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normAutofit/>
          </a:bodyPr>
          <a:lstStyle>
            <a:lvl1pPr>
              <a:tabLst>
                <a:tab pos="1219200" algn="l"/>
              </a:tabLst>
            </a:lvl1pPr>
          </a:lstStyle>
          <a:p>
            <a:r>
              <a:rPr sz="6600" b="1" dirty="0"/>
              <a:t>Course Content</a:t>
            </a:r>
          </a:p>
        </p:txBody>
      </p:sp>
      <p:sp>
        <p:nvSpPr>
          <p:cNvPr id="45" name="Shape 45"/>
          <p:cNvSpPr>
            <a:spLocks noGrp="1"/>
          </p:cNvSpPr>
          <p:nvPr>
            <p:ph type="body" idx="1"/>
          </p:nvPr>
        </p:nvSpPr>
        <p:spPr>
          <a:xfrm>
            <a:off x="892810" y="2423160"/>
            <a:ext cx="11749405" cy="3627120"/>
          </a:xfrm>
          <a:prstGeom prst="rect">
            <a:avLst/>
          </a:prstGeom>
        </p:spPr>
        <p:txBody>
          <a:bodyPr/>
          <a:lstStyle/>
          <a:p>
            <a:pPr marL="254000" indent="0">
              <a:buNone/>
            </a:pPr>
            <a:endParaRPr lang="en-US" altLang="zh-CN" dirty="0"/>
          </a:p>
          <a:p>
            <a:pPr>
              <a:tabLst>
                <a:tab pos="1587500" algn="l"/>
              </a:tabLst>
            </a:pPr>
            <a:endParaRPr dirty="0"/>
          </a:p>
        </p:txBody>
      </p:sp>
      <p:sp>
        <p:nvSpPr>
          <p:cNvPr id="2" name="灯片编号占位符 1"/>
          <p:cNvSpPr>
            <a:spLocks noGrp="1"/>
          </p:cNvSpPr>
          <p:nvPr>
            <p:ph type="sldNum" sz="quarter" idx="2"/>
          </p:nvPr>
        </p:nvSpPr>
        <p:spPr/>
        <p:txBody>
          <a:bodyPr/>
          <a:lstStyle/>
          <a:p>
            <a:fld id="{86CB4B4D-7CA3-9044-876B-883B54F8677D}" type="slidenum">
              <a:rPr/>
              <a:t>3</a:t>
            </a:fld>
            <a:endParaRPr/>
          </a:p>
        </p:txBody>
      </p:sp>
      <p:graphicFrame>
        <p:nvGraphicFramePr>
          <p:cNvPr id="3" name="图示 2">
            <a:extLst>
              <a:ext uri="{FF2B5EF4-FFF2-40B4-BE49-F238E27FC236}">
                <a16:creationId xmlns:a16="http://schemas.microsoft.com/office/drawing/2014/main" id="{05A869BC-1715-4BF1-BE3B-C2773F8184C6}"/>
              </a:ext>
            </a:extLst>
          </p:cNvPr>
          <p:cNvGraphicFramePr/>
          <p:nvPr>
            <p:extLst>
              <p:ext uri="{D42A27DB-BD31-4B8C-83A1-F6EECF244321}">
                <p14:modId xmlns:p14="http://schemas.microsoft.com/office/powerpoint/2010/main" val="541135056"/>
              </p:ext>
            </p:extLst>
          </p:nvPr>
        </p:nvGraphicFramePr>
        <p:xfrm>
          <a:off x="992055" y="1730172"/>
          <a:ext cx="11136815" cy="5779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圆角 4">
            <a:extLst>
              <a:ext uri="{FF2B5EF4-FFF2-40B4-BE49-F238E27FC236}">
                <a16:creationId xmlns:a16="http://schemas.microsoft.com/office/drawing/2014/main" id="{255AE586-3B5E-4366-AADF-5B88357F952F}"/>
              </a:ext>
            </a:extLst>
          </p:cNvPr>
          <p:cNvSpPr/>
          <p:nvPr/>
        </p:nvSpPr>
        <p:spPr>
          <a:xfrm>
            <a:off x="1043070" y="7751504"/>
            <a:ext cx="2324769" cy="766167"/>
          </a:xfrm>
          <a:prstGeom prst="roundRect">
            <a:avLst/>
          </a:prstGeom>
          <a:solidFill>
            <a:srgbClr val="FFC000"/>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b="1" dirty="0">
                <a:latin typeface="Lucida Grande"/>
                <a:ea typeface="Lucida Grande"/>
                <a:cs typeface="Lucida Grande"/>
                <a:sym typeface="Lucida Grande"/>
              </a:rPr>
              <a:t>syntax </a:t>
            </a:r>
            <a:endParaRPr kumimoji="0" lang="zh-CN" altLang="en-US" sz="4000" b="1"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矩形: 圆角 7">
            <a:extLst>
              <a:ext uri="{FF2B5EF4-FFF2-40B4-BE49-F238E27FC236}">
                <a16:creationId xmlns:a16="http://schemas.microsoft.com/office/drawing/2014/main" id="{6887A22F-9F8E-4D31-B592-A68255EF3BE3}"/>
              </a:ext>
            </a:extLst>
          </p:cNvPr>
          <p:cNvSpPr/>
          <p:nvPr/>
        </p:nvSpPr>
        <p:spPr>
          <a:xfrm>
            <a:off x="3745664" y="7751501"/>
            <a:ext cx="2518611" cy="766170"/>
          </a:xfrm>
          <a:prstGeom prst="roundRect">
            <a:avLst/>
          </a:prstGeom>
          <a:solidFill>
            <a:srgbClr val="FFC000"/>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b="1" dirty="0">
                <a:latin typeface="Lucida Grande"/>
                <a:ea typeface="Lucida Grande"/>
                <a:cs typeface="Lucida Grande"/>
                <a:sym typeface="Lucida Grande"/>
              </a:rPr>
              <a:t>semantic </a:t>
            </a:r>
            <a:endParaRPr kumimoji="0" lang="zh-CN" altLang="en-US" sz="4000" b="1"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9" name="矩形: 圆角 8">
            <a:extLst>
              <a:ext uri="{FF2B5EF4-FFF2-40B4-BE49-F238E27FC236}">
                <a16:creationId xmlns:a16="http://schemas.microsoft.com/office/drawing/2014/main" id="{D7E34C49-AF7F-4D48-A3EF-28A0FCD80F30}"/>
              </a:ext>
            </a:extLst>
          </p:cNvPr>
          <p:cNvSpPr/>
          <p:nvPr/>
        </p:nvSpPr>
        <p:spPr>
          <a:xfrm>
            <a:off x="6712729" y="7751500"/>
            <a:ext cx="2518611" cy="766170"/>
          </a:xfrm>
          <a:prstGeom prst="roundRect">
            <a:avLst/>
          </a:prstGeom>
          <a:solidFill>
            <a:srgbClr val="FFC000"/>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b="1" dirty="0">
                <a:latin typeface="Lucida Grande"/>
                <a:ea typeface="Lucida Grande"/>
                <a:cs typeface="Lucida Grande"/>
                <a:sym typeface="Lucida Grande"/>
              </a:rPr>
              <a:t>method </a:t>
            </a:r>
            <a:endParaRPr kumimoji="0" lang="zh-CN" altLang="en-US" sz="4000" b="1"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0" name="矩形: 圆角 9">
            <a:extLst>
              <a:ext uri="{FF2B5EF4-FFF2-40B4-BE49-F238E27FC236}">
                <a16:creationId xmlns:a16="http://schemas.microsoft.com/office/drawing/2014/main" id="{E8A8D80F-EEDA-4918-AD3C-D059AFD9DE85}"/>
              </a:ext>
            </a:extLst>
          </p:cNvPr>
          <p:cNvSpPr/>
          <p:nvPr/>
        </p:nvSpPr>
        <p:spPr>
          <a:xfrm>
            <a:off x="9609165" y="7751499"/>
            <a:ext cx="2324769" cy="766169"/>
          </a:xfrm>
          <a:prstGeom prst="roundRect">
            <a:avLst/>
          </a:prstGeom>
          <a:solidFill>
            <a:srgbClr val="FFC000"/>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b="1" dirty="0">
                <a:latin typeface="Lucida Grande"/>
                <a:ea typeface="Lucida Grande"/>
                <a:cs typeface="Lucida Grande"/>
                <a:sym typeface="Lucida Grande"/>
              </a:rPr>
              <a:t>habit </a:t>
            </a:r>
            <a:endParaRPr kumimoji="0" lang="zh-CN" altLang="en-US" sz="4000" b="1"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normAutofit/>
          </a:bodyPr>
          <a:lstStyle>
            <a:lvl1pPr>
              <a:tabLst>
                <a:tab pos="1219200" algn="l"/>
              </a:tabLst>
            </a:lvl1pPr>
          </a:lstStyle>
          <a:p>
            <a:r>
              <a:rPr sz="6600" b="1" dirty="0"/>
              <a:t>Example: Averages</a:t>
            </a:r>
          </a:p>
        </p:txBody>
      </p:sp>
      <p:sp>
        <p:nvSpPr>
          <p:cNvPr id="42" name="Shape 42"/>
          <p:cNvSpPr/>
          <p:nvPr/>
        </p:nvSpPr>
        <p:spPr>
          <a:xfrm>
            <a:off x="1315071" y="19708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11</a:t>
            </a:r>
          </a:p>
        </p:txBody>
      </p:sp>
      <p:sp>
        <p:nvSpPr>
          <p:cNvPr id="43" name="Shape 43"/>
          <p:cNvSpPr/>
          <p:nvPr/>
        </p:nvSpPr>
        <p:spPr>
          <a:xfrm>
            <a:off x="2460328" y="19708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48</a:t>
            </a:r>
          </a:p>
        </p:txBody>
      </p:sp>
      <p:sp>
        <p:nvSpPr>
          <p:cNvPr id="44" name="Shape 44"/>
          <p:cNvSpPr/>
          <p:nvPr/>
        </p:nvSpPr>
        <p:spPr>
          <a:xfrm>
            <a:off x="2005633" y="3228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11</a:t>
            </a:r>
          </a:p>
        </p:txBody>
      </p:sp>
      <p:sp>
        <p:nvSpPr>
          <p:cNvPr id="45" name="Shape 45"/>
          <p:cNvSpPr/>
          <p:nvPr/>
        </p:nvSpPr>
        <p:spPr>
          <a:xfrm>
            <a:off x="1988964" y="4117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u="sng">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48</a:t>
            </a:r>
          </a:p>
        </p:txBody>
      </p:sp>
      <p:sp>
        <p:nvSpPr>
          <p:cNvPr id="46" name="Shape 46"/>
          <p:cNvSpPr/>
          <p:nvPr/>
        </p:nvSpPr>
        <p:spPr>
          <a:xfrm>
            <a:off x="1988964" y="5006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59</a:t>
            </a:r>
          </a:p>
        </p:txBody>
      </p:sp>
      <p:sp>
        <p:nvSpPr>
          <p:cNvPr id="47" name="Shape 47"/>
          <p:cNvSpPr/>
          <p:nvPr/>
        </p:nvSpPr>
        <p:spPr>
          <a:xfrm>
            <a:off x="2878" y="5895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59</a:t>
            </a:r>
          </a:p>
        </p:txBody>
      </p:sp>
      <p:sp>
        <p:nvSpPr>
          <p:cNvPr id="48" name="Shape 48"/>
          <p:cNvSpPr/>
          <p:nvPr/>
        </p:nvSpPr>
        <p:spPr>
          <a:xfrm>
            <a:off x="923404" y="5895119"/>
            <a:ext cx="410369"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a:t>
            </a:r>
          </a:p>
        </p:txBody>
      </p:sp>
      <p:sp>
        <p:nvSpPr>
          <p:cNvPr id="49" name="Shape 49"/>
          <p:cNvSpPr/>
          <p:nvPr/>
        </p:nvSpPr>
        <p:spPr>
          <a:xfrm>
            <a:off x="1647304" y="5895119"/>
            <a:ext cx="410369"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2</a:t>
            </a:r>
          </a:p>
        </p:txBody>
      </p:sp>
      <p:sp>
        <p:nvSpPr>
          <p:cNvPr id="50" name="Shape 50"/>
          <p:cNvSpPr/>
          <p:nvPr/>
        </p:nvSpPr>
        <p:spPr>
          <a:xfrm>
            <a:off x="2231062" y="5895119"/>
            <a:ext cx="450443"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a:t>
            </a:r>
          </a:p>
        </p:txBody>
      </p:sp>
      <p:sp>
        <p:nvSpPr>
          <p:cNvPr id="51" name="Shape 51"/>
          <p:cNvSpPr/>
          <p:nvPr/>
        </p:nvSpPr>
        <p:spPr>
          <a:xfrm>
            <a:off x="2710383" y="5895119"/>
            <a:ext cx="1179810"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29.5</a:t>
            </a:r>
          </a:p>
        </p:txBody>
      </p:sp>
      <p:sp>
        <p:nvSpPr>
          <p:cNvPr id="52" name="Shape 52"/>
          <p:cNvSpPr/>
          <p:nvPr/>
        </p:nvSpPr>
        <p:spPr>
          <a:xfrm>
            <a:off x="1688876" y="7031769"/>
            <a:ext cx="138499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or 29</a:t>
            </a:r>
          </a:p>
        </p:txBody>
      </p:sp>
      <p:sp>
        <p:nvSpPr>
          <p:cNvPr id="53" name="Shape 53"/>
          <p:cNvSpPr/>
          <p:nvPr/>
        </p:nvSpPr>
        <p:spPr>
          <a:xfrm>
            <a:off x="4632497" y="7031769"/>
            <a:ext cx="3739806"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Integer answer</a:t>
            </a:r>
          </a:p>
        </p:txBody>
      </p:sp>
      <p:sp>
        <p:nvSpPr>
          <p:cNvPr id="54" name="Shape 54"/>
          <p:cNvSpPr/>
          <p:nvPr/>
        </p:nvSpPr>
        <p:spPr>
          <a:xfrm>
            <a:off x="4573231" y="3228119"/>
            <a:ext cx="7486024"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Copy number to working area</a:t>
            </a:r>
          </a:p>
        </p:txBody>
      </p:sp>
      <p:sp>
        <p:nvSpPr>
          <p:cNvPr id="55" name="Shape 55"/>
          <p:cNvSpPr/>
          <p:nvPr/>
        </p:nvSpPr>
        <p:spPr>
          <a:xfrm>
            <a:off x="4560385" y="4117119"/>
            <a:ext cx="7562419" cy="833562"/>
          </a:xfrm>
          <a:prstGeom prst="rect">
            <a:avLst/>
          </a:prstGeom>
          <a:ln w="12700">
            <a:miter lim="400000"/>
          </a:ln>
        </p:spPr>
        <p:txBody>
          <a:bodyPr wrap="squar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Copy number to working area</a:t>
            </a:r>
          </a:p>
        </p:txBody>
      </p:sp>
      <p:sp>
        <p:nvSpPr>
          <p:cNvPr id="56" name="Shape 56"/>
          <p:cNvSpPr/>
          <p:nvPr/>
        </p:nvSpPr>
        <p:spPr>
          <a:xfrm>
            <a:off x="4560385" y="4968019"/>
            <a:ext cx="7708326" cy="833562"/>
          </a:xfrm>
          <a:prstGeom prst="rect">
            <a:avLst/>
          </a:prstGeom>
          <a:ln w="12700">
            <a:miter lim="400000"/>
          </a:ln>
        </p:spPr>
        <p:txBody>
          <a:bodyPr wrap="squar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Add numbers to get a new one</a:t>
            </a:r>
          </a:p>
        </p:txBody>
      </p:sp>
      <p:sp>
        <p:nvSpPr>
          <p:cNvPr id="57" name="Shape 57"/>
          <p:cNvSpPr/>
          <p:nvPr/>
        </p:nvSpPr>
        <p:spPr>
          <a:xfrm>
            <a:off x="4560385" y="5857019"/>
            <a:ext cx="6546664"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Divide by 2 to get another</a:t>
            </a:r>
          </a:p>
        </p:txBody>
      </p:sp>
      <p:sp>
        <p:nvSpPr>
          <p:cNvPr id="2" name="灯片编号占位符 1"/>
          <p:cNvSpPr>
            <a:spLocks noGrp="1"/>
          </p:cNvSpPr>
          <p:nvPr>
            <p:ph type="sldNum" sz="quarter" idx="2"/>
          </p:nvPr>
        </p:nvSpPr>
        <p:spPr/>
        <p:txBody>
          <a:bodyPr/>
          <a:lstStyle/>
          <a:p>
            <a:fld id="{86CB4B4D-7CA3-9044-876B-883B54F8677D}" type="slidenum">
              <a:rPr>
                <a:latin typeface="Times New Roman" panose="02020603050405020304" pitchFamily="18" charset="0"/>
                <a:cs typeface="Times New Roman" panose="02020603050405020304" pitchFamily="18" charset="0"/>
              </a:rPr>
              <a:t>30</a:t>
            </a:fld>
            <a:endParaRPr>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indefinite" fill="hold"/>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indefinite" fill="hold"/>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indefinite" fill="hold"/>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indefinite" fill="hold"/>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indefinite" fill="hold"/>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indefinite" fill="hold"/>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indefinite" fill="hold"/>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indefinite" fill="hold"/>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indefinite" fill="hold"/>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indefinite" fill="hold"/>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indefinite" fill="hold"/>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indefinite" fill="hold"/>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indefinite" fill="hold"/>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indefinite" fill="hold"/>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dvAuto="0"/>
      <p:bldP spid="45" grpId="0" animBg="1" advAuto="0"/>
      <p:bldP spid="46" grpId="0" animBg="1" advAuto="0"/>
      <p:bldP spid="47" grpId="0" animBg="1" advAuto="0"/>
      <p:bldP spid="48" grpId="0" animBg="1" advAuto="0"/>
      <p:bldP spid="49" grpId="0" animBg="1" advAuto="0"/>
      <p:bldP spid="50" grpId="0" animBg="1" advAuto="0"/>
      <p:bldP spid="51" grpId="0" animBg="1" advAuto="0"/>
      <p:bldP spid="52" grpId="0" animBg="1" advAuto="0"/>
      <p:bldP spid="53" grpId="0" animBg="1" advAuto="0"/>
      <p:bldP spid="54" grpId="0" animBg="1" advAuto="0"/>
      <p:bldP spid="55" grpId="0" animBg="1" advAuto="0"/>
      <p:bldP spid="56" grpId="0" animBg="1" advAuto="0"/>
      <p:bldP spid="57"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normAutofit/>
          </a:bodyPr>
          <a:lstStyle>
            <a:lvl1pPr>
              <a:tabLst>
                <a:tab pos="1219200" algn="l"/>
              </a:tabLst>
            </a:lvl1pPr>
          </a:lstStyle>
          <a:p>
            <a:r>
              <a:rPr sz="6600" b="1" dirty="0"/>
              <a:t>Problems</a:t>
            </a:r>
          </a:p>
        </p:txBody>
      </p:sp>
      <p:sp>
        <p:nvSpPr>
          <p:cNvPr id="60" name="Shape 60"/>
          <p:cNvSpPr>
            <a:spLocks noGrp="1"/>
          </p:cNvSpPr>
          <p:nvPr>
            <p:ph type="body" idx="1"/>
          </p:nvPr>
        </p:nvSpPr>
        <p:spPr>
          <a:prstGeom prst="rect">
            <a:avLst/>
          </a:prstGeom>
        </p:spPr>
        <p:txBody>
          <a:bodyPr/>
          <a:lstStyle/>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Keeping track of which number to move</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Where did the number 2 come from?</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Do we want integer division or real numbers?</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How is the computer supposed to know? </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Let’s label the numbers</a:t>
            </a:r>
          </a:p>
          <a:p>
            <a:pPr lvl="1">
              <a:tabLst>
                <a:tab pos="2044700" algn="l"/>
              </a:tabLst>
            </a:pPr>
            <a:r>
              <a:rPr dirty="0">
                <a:latin typeface="Times New Roman" panose="02020603050405020304" pitchFamily="18" charset="0"/>
                <a:cs typeface="Times New Roman" panose="02020603050405020304" pitchFamily="18" charset="0"/>
              </a:rPr>
              <a:t>They are called </a:t>
            </a:r>
            <a:r>
              <a:rPr i="1" dirty="0">
                <a:latin typeface="Times New Roman" panose="02020603050405020304" pitchFamily="18" charset="0"/>
                <a:cs typeface="Times New Roman" panose="02020603050405020304" pitchFamily="18" charset="0"/>
              </a:rPr>
              <a:t>variables</a:t>
            </a:r>
            <a:r>
              <a:rPr dirty="0">
                <a:latin typeface="Times New Roman" panose="02020603050405020304" pitchFamily="18" charset="0"/>
                <a:cs typeface="Times New Roman" panose="02020603050405020304" pitchFamily="18" charset="0"/>
              </a:rPr>
              <a:t> and </a:t>
            </a:r>
            <a:r>
              <a:rPr i="1" dirty="0">
                <a:latin typeface="Times New Roman" panose="02020603050405020304" pitchFamily="18" charset="0"/>
                <a:cs typeface="Times New Roman" panose="02020603050405020304" pitchFamily="18" charset="0"/>
              </a:rPr>
              <a:t>constants</a:t>
            </a:r>
          </a:p>
        </p:txBody>
      </p:sp>
      <p:sp>
        <p:nvSpPr>
          <p:cNvPr id="2" name="灯片编号占位符 1"/>
          <p:cNvSpPr>
            <a:spLocks noGrp="1"/>
          </p:cNvSpPr>
          <p:nvPr>
            <p:ph type="sldNum" sz="quarter" idx="2"/>
          </p:nvPr>
        </p:nvSpPr>
        <p:spPr/>
        <p:txBody>
          <a:bodyPr/>
          <a:lstStyle/>
          <a:p>
            <a:fld id="{86CB4B4D-7CA3-9044-876B-883B54F8677D}" type="slidenum">
              <a:rPr/>
              <a:t>31</a:t>
            </a:fld>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normAutofit/>
          </a:bodyPr>
          <a:lstStyle>
            <a:lvl1pPr>
              <a:tabLst>
                <a:tab pos="1219200" algn="l"/>
              </a:tabLst>
            </a:lvl1pPr>
          </a:lstStyle>
          <a:p>
            <a:r>
              <a:rPr sz="6600" b="1" dirty="0"/>
              <a:t>Improvement</a:t>
            </a:r>
          </a:p>
        </p:txBody>
      </p:sp>
      <p:sp>
        <p:nvSpPr>
          <p:cNvPr id="63" name="Shape 63"/>
          <p:cNvSpPr/>
          <p:nvPr/>
        </p:nvSpPr>
        <p:spPr>
          <a:xfrm>
            <a:off x="1315071" y="19708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11</a:t>
            </a:r>
          </a:p>
        </p:txBody>
      </p:sp>
      <p:sp>
        <p:nvSpPr>
          <p:cNvPr id="64" name="Shape 64"/>
          <p:cNvSpPr/>
          <p:nvPr/>
        </p:nvSpPr>
        <p:spPr>
          <a:xfrm>
            <a:off x="2460328" y="19708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48</a:t>
            </a:r>
          </a:p>
        </p:txBody>
      </p:sp>
      <p:sp>
        <p:nvSpPr>
          <p:cNvPr id="65" name="Shape 65"/>
          <p:cNvSpPr/>
          <p:nvPr/>
        </p:nvSpPr>
        <p:spPr>
          <a:xfrm>
            <a:off x="2005633" y="3228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11</a:t>
            </a:r>
          </a:p>
        </p:txBody>
      </p:sp>
      <p:sp>
        <p:nvSpPr>
          <p:cNvPr id="66" name="Shape 66"/>
          <p:cNvSpPr/>
          <p:nvPr/>
        </p:nvSpPr>
        <p:spPr>
          <a:xfrm>
            <a:off x="1988964" y="4117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u="sng">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48</a:t>
            </a:r>
          </a:p>
        </p:txBody>
      </p:sp>
      <p:sp>
        <p:nvSpPr>
          <p:cNvPr id="67" name="Shape 67"/>
          <p:cNvSpPr/>
          <p:nvPr/>
        </p:nvSpPr>
        <p:spPr>
          <a:xfrm>
            <a:off x="1988964" y="5006119"/>
            <a:ext cx="71814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59</a:t>
            </a:r>
          </a:p>
        </p:txBody>
      </p:sp>
      <p:sp>
        <p:nvSpPr>
          <p:cNvPr id="73" name="Shape 73"/>
          <p:cNvSpPr/>
          <p:nvPr/>
        </p:nvSpPr>
        <p:spPr>
          <a:xfrm>
            <a:off x="10713427" y="7176549"/>
            <a:ext cx="1384995"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or 29</a:t>
            </a:r>
          </a:p>
        </p:txBody>
      </p:sp>
      <p:sp>
        <p:nvSpPr>
          <p:cNvPr id="74" name="Shape 74"/>
          <p:cNvSpPr/>
          <p:nvPr/>
        </p:nvSpPr>
        <p:spPr>
          <a:xfrm>
            <a:off x="4492313" y="7591204"/>
            <a:ext cx="4328108"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Copy E to output</a:t>
            </a:r>
          </a:p>
        </p:txBody>
      </p:sp>
      <p:sp>
        <p:nvSpPr>
          <p:cNvPr id="75" name="Shape 75"/>
          <p:cNvSpPr/>
          <p:nvPr/>
        </p:nvSpPr>
        <p:spPr>
          <a:xfrm>
            <a:off x="4146678" y="3228119"/>
            <a:ext cx="8165410" cy="833562"/>
          </a:xfrm>
          <a:prstGeom prst="rect">
            <a:avLst/>
          </a:prstGeom>
          <a:ln w="12700">
            <a:miter lim="400000"/>
          </a:ln>
        </p:spPr>
        <p:txBody>
          <a:bodyPr wrap="squar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Copy A to working area 1 (R1)</a:t>
            </a:r>
          </a:p>
        </p:txBody>
      </p:sp>
      <p:sp>
        <p:nvSpPr>
          <p:cNvPr id="76" name="Shape 76"/>
          <p:cNvSpPr/>
          <p:nvPr/>
        </p:nvSpPr>
        <p:spPr>
          <a:xfrm>
            <a:off x="4106780" y="4117119"/>
            <a:ext cx="8165410" cy="833562"/>
          </a:xfrm>
          <a:prstGeom prst="rect">
            <a:avLst/>
          </a:prstGeom>
          <a:ln w="12700">
            <a:miter lim="400000"/>
          </a:ln>
        </p:spPr>
        <p:txBody>
          <a:bodyPr wrap="squar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Copy B to working area 2 (R2)</a:t>
            </a:r>
          </a:p>
        </p:txBody>
      </p:sp>
      <p:sp>
        <p:nvSpPr>
          <p:cNvPr id="77" name="Shape 77"/>
          <p:cNvSpPr/>
          <p:nvPr/>
        </p:nvSpPr>
        <p:spPr>
          <a:xfrm>
            <a:off x="3930316" y="5006119"/>
            <a:ext cx="4027671" cy="833562"/>
          </a:xfrm>
          <a:prstGeom prst="rect">
            <a:avLst/>
          </a:prstGeom>
          <a:ln w="12700">
            <a:miter lim="400000"/>
          </a:ln>
        </p:spPr>
        <p:txBody>
          <a:bodyPr wrap="squar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C = R1 + R2</a:t>
            </a:r>
          </a:p>
        </p:txBody>
      </p:sp>
      <p:sp>
        <p:nvSpPr>
          <p:cNvPr id="78" name="Shape 78"/>
          <p:cNvSpPr/>
          <p:nvPr/>
        </p:nvSpPr>
        <p:spPr>
          <a:xfrm>
            <a:off x="4402106" y="6287549"/>
            <a:ext cx="2468625" cy="833562"/>
          </a:xfrm>
          <a:prstGeom prst="rect">
            <a:avLst/>
          </a:prstGeom>
          <a:ln w="12700">
            <a:miter lim="400000"/>
          </a:ln>
        </p:spPr>
        <p:txBody>
          <a:bodyPr wrap="squar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dirty="0">
                <a:latin typeface="Times New Roman" panose="02020603050405020304" pitchFamily="18" charset="0"/>
                <a:cs typeface="Times New Roman" panose="02020603050405020304" pitchFamily="18" charset="0"/>
              </a:rPr>
              <a:t>E = C / D</a:t>
            </a:r>
          </a:p>
        </p:txBody>
      </p:sp>
      <p:sp>
        <p:nvSpPr>
          <p:cNvPr id="79" name="Shape 79"/>
          <p:cNvSpPr/>
          <p:nvPr/>
        </p:nvSpPr>
        <p:spPr>
          <a:xfrm>
            <a:off x="1424991" y="1297719"/>
            <a:ext cx="546623"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u="sng">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A</a:t>
            </a:r>
          </a:p>
        </p:txBody>
      </p:sp>
      <p:sp>
        <p:nvSpPr>
          <p:cNvPr id="80" name="Shape 80"/>
          <p:cNvSpPr/>
          <p:nvPr/>
        </p:nvSpPr>
        <p:spPr>
          <a:xfrm>
            <a:off x="2495203" y="1297719"/>
            <a:ext cx="512961"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u="sng">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B</a:t>
            </a:r>
          </a:p>
        </p:txBody>
      </p:sp>
      <p:sp>
        <p:nvSpPr>
          <p:cNvPr id="81" name="Shape 81"/>
          <p:cNvSpPr/>
          <p:nvPr/>
        </p:nvSpPr>
        <p:spPr>
          <a:xfrm>
            <a:off x="819423" y="3228119"/>
            <a:ext cx="820738"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R1</a:t>
            </a:r>
          </a:p>
        </p:txBody>
      </p:sp>
      <p:sp>
        <p:nvSpPr>
          <p:cNvPr id="82" name="Shape 82"/>
          <p:cNvSpPr/>
          <p:nvPr/>
        </p:nvSpPr>
        <p:spPr>
          <a:xfrm>
            <a:off x="816806" y="4117119"/>
            <a:ext cx="820738"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R2</a:t>
            </a:r>
          </a:p>
        </p:txBody>
      </p:sp>
      <p:sp>
        <p:nvSpPr>
          <p:cNvPr id="83" name="Shape 83"/>
          <p:cNvSpPr/>
          <p:nvPr/>
        </p:nvSpPr>
        <p:spPr>
          <a:xfrm>
            <a:off x="970694" y="4968019"/>
            <a:ext cx="512961"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C</a:t>
            </a:r>
          </a:p>
        </p:txBody>
      </p:sp>
      <p:sp>
        <p:nvSpPr>
          <p:cNvPr id="84" name="Shape 84"/>
          <p:cNvSpPr/>
          <p:nvPr/>
        </p:nvSpPr>
        <p:spPr>
          <a:xfrm>
            <a:off x="965079" y="6406929"/>
            <a:ext cx="479298"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E</a:t>
            </a:r>
          </a:p>
        </p:txBody>
      </p:sp>
      <p:sp>
        <p:nvSpPr>
          <p:cNvPr id="85" name="Shape 85"/>
          <p:cNvSpPr/>
          <p:nvPr/>
        </p:nvSpPr>
        <p:spPr>
          <a:xfrm>
            <a:off x="981334" y="5677949"/>
            <a:ext cx="546623"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solidFill>
                  <a:schemeClr val="accent5"/>
                </a:solidFill>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D</a:t>
            </a:r>
          </a:p>
        </p:txBody>
      </p:sp>
      <p:sp>
        <p:nvSpPr>
          <p:cNvPr id="2" name="Shape 70"/>
          <p:cNvSpPr/>
          <p:nvPr/>
        </p:nvSpPr>
        <p:spPr>
          <a:xfrm>
            <a:off x="2137524" y="5686839"/>
            <a:ext cx="410369" cy="833562"/>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2</a:t>
            </a:r>
          </a:p>
        </p:txBody>
      </p:sp>
      <p:grpSp>
        <p:nvGrpSpPr>
          <p:cNvPr id="6" name="组合 5"/>
          <p:cNvGrpSpPr/>
          <p:nvPr/>
        </p:nvGrpSpPr>
        <p:grpSpPr>
          <a:xfrm>
            <a:off x="7941945" y="6287770"/>
            <a:ext cx="3930650" cy="833755"/>
            <a:chOff x="335" y="9856"/>
            <a:chExt cx="6190" cy="1313"/>
          </a:xfrm>
        </p:grpSpPr>
        <p:sp>
          <p:nvSpPr>
            <p:cNvPr id="68" name="Shape 68"/>
            <p:cNvSpPr/>
            <p:nvPr/>
          </p:nvSpPr>
          <p:spPr>
            <a:xfrm>
              <a:off x="335" y="9856"/>
              <a:ext cx="1131" cy="1313"/>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59</a:t>
              </a:r>
            </a:p>
          </p:txBody>
        </p:sp>
        <p:sp>
          <p:nvSpPr>
            <p:cNvPr id="69" name="Shape 69"/>
            <p:cNvSpPr/>
            <p:nvPr/>
          </p:nvSpPr>
          <p:spPr>
            <a:xfrm>
              <a:off x="1784" y="9856"/>
              <a:ext cx="646" cy="1313"/>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a:t>
              </a:r>
            </a:p>
          </p:txBody>
        </p:sp>
        <p:sp>
          <p:nvSpPr>
            <p:cNvPr id="3" name="Shape 70"/>
            <p:cNvSpPr/>
            <p:nvPr/>
          </p:nvSpPr>
          <p:spPr>
            <a:xfrm>
              <a:off x="2993" y="9856"/>
              <a:ext cx="646" cy="1313"/>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2</a:t>
              </a:r>
            </a:p>
          </p:txBody>
        </p:sp>
        <p:sp>
          <p:nvSpPr>
            <p:cNvPr id="4" name="Shape 71"/>
            <p:cNvSpPr/>
            <p:nvPr/>
          </p:nvSpPr>
          <p:spPr>
            <a:xfrm>
              <a:off x="3912" y="9856"/>
              <a:ext cx="709" cy="1313"/>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a:t>
              </a:r>
            </a:p>
          </p:txBody>
        </p:sp>
        <p:sp>
          <p:nvSpPr>
            <p:cNvPr id="5" name="Shape 72"/>
            <p:cNvSpPr/>
            <p:nvPr/>
          </p:nvSpPr>
          <p:spPr>
            <a:xfrm>
              <a:off x="4667" y="9856"/>
              <a:ext cx="1858" cy="1313"/>
            </a:xfrm>
            <a:prstGeom prst="rect">
              <a:avLst/>
            </a:prstGeom>
            <a:ln w="12700">
              <a:miter lim="400000"/>
            </a:ln>
          </p:spPr>
          <p:txBody>
            <a:bodyPr wrap="none" lIns="50800" tIns="50800" rIns="50800" bIns="50800" anchor="ctr">
              <a:spAutoFit/>
            </a:bodyPr>
            <a:lstStyle>
              <a:lvl1pPr>
                <a:lnSpc>
                  <a:spcPts val="5700"/>
                </a:lnSpc>
                <a:tabLst>
                  <a:tab pos="1066800" algn="l"/>
                </a:tabLst>
                <a:defRPr sz="4800">
                  <a:latin typeface="+mn-lt"/>
                  <a:ea typeface="+mn-ea"/>
                  <a:cs typeface="+mn-cs"/>
                  <a:sym typeface="Palatino"/>
                </a:defRPr>
              </a:lvl1pPr>
            </a:lstStyle>
            <a:p>
              <a:r>
                <a:rPr>
                  <a:latin typeface="Times New Roman" panose="02020603050405020304" pitchFamily="18" charset="0"/>
                  <a:cs typeface="Times New Roman" panose="02020603050405020304" pitchFamily="18" charset="0"/>
                </a:rPr>
                <a:t>29.5</a:t>
              </a:r>
            </a:p>
          </p:txBody>
        </p:sp>
      </p:grpSp>
      <p:sp>
        <p:nvSpPr>
          <p:cNvPr id="7" name="灯片编号占位符 6"/>
          <p:cNvSpPr>
            <a:spLocks noGrp="1"/>
          </p:cNvSpPr>
          <p:nvPr>
            <p:ph type="sldNum" sz="quarter" idx="2"/>
          </p:nvPr>
        </p:nvSpPr>
        <p:spPr/>
        <p:txBody>
          <a:bodyPr/>
          <a:lstStyle/>
          <a:p>
            <a:fld id="{86CB4B4D-7CA3-9044-876B-883B54F8677D}" type="slidenum">
              <a:rPr/>
              <a:t>32</a:t>
            </a:fld>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normAutofit/>
          </a:bodyPr>
          <a:lstStyle>
            <a:lvl1pPr>
              <a:tabLst>
                <a:tab pos="1219200" algn="l"/>
              </a:tabLst>
            </a:lvl1pPr>
          </a:lstStyle>
          <a:p>
            <a:r>
              <a:rPr sz="6600" b="1" dirty="0"/>
              <a:t>More Systematic</a:t>
            </a:r>
          </a:p>
        </p:txBody>
      </p:sp>
      <p:sp>
        <p:nvSpPr>
          <p:cNvPr id="91" name="Shape 91"/>
          <p:cNvSpPr>
            <a:spLocks noGrp="1"/>
          </p:cNvSpPr>
          <p:nvPr>
            <p:ph type="body" idx="1"/>
          </p:nvPr>
        </p:nvSpPr>
        <p:spPr>
          <a:xfrm>
            <a:off x="2034005" y="1510632"/>
            <a:ext cx="7077911" cy="3941261"/>
          </a:xfrm>
          <a:prstGeom prst="rect">
            <a:avLst/>
          </a:prstGeom>
          <a:ln w="19050">
            <a:solidFill>
              <a:srgbClr val="0000FF"/>
            </a:solidFill>
          </a:ln>
        </p:spPr>
        <p:txBody>
          <a:bodyPr>
            <a:normAutofit/>
          </a:bodyPr>
          <a:lstStyle/>
          <a:p>
            <a:pPr marL="0" indent="243840" defTabSz="560705">
              <a:lnSpc>
                <a:spcPts val="5000"/>
              </a:lnSpc>
              <a:spcBef>
                <a:spcPts val="600"/>
              </a:spcBef>
              <a:buSzTx/>
              <a:buNone/>
              <a:tabLst>
                <a:tab pos="1524000" algn="l"/>
              </a:tabLst>
              <a:defRPr sz="4415"/>
            </a:pPr>
            <a:r>
              <a:rPr sz="4000" dirty="0">
                <a:latin typeface="Times New Roman" panose="02020603050405020304" pitchFamily="18" charset="0"/>
                <a:cs typeface="Times New Roman" panose="02020603050405020304" pitchFamily="18" charset="0"/>
              </a:rPr>
              <a:t>addend1 = 11</a:t>
            </a:r>
          </a:p>
          <a:p>
            <a:pPr marL="0" indent="243840" defTabSz="560705">
              <a:lnSpc>
                <a:spcPts val="5000"/>
              </a:lnSpc>
              <a:spcBef>
                <a:spcPts val="600"/>
              </a:spcBef>
              <a:buSzTx/>
              <a:buNone/>
              <a:tabLst>
                <a:tab pos="1524000" algn="l"/>
              </a:tabLst>
              <a:defRPr sz="4415"/>
            </a:pPr>
            <a:r>
              <a:rPr sz="4000" dirty="0">
                <a:latin typeface="Times New Roman" panose="02020603050405020304" pitchFamily="18" charset="0"/>
                <a:cs typeface="Times New Roman" panose="02020603050405020304" pitchFamily="18" charset="0"/>
              </a:rPr>
              <a:t>addend2 = 48</a:t>
            </a:r>
          </a:p>
          <a:p>
            <a:pPr marL="0" indent="243840" defTabSz="560705">
              <a:lnSpc>
                <a:spcPts val="5000"/>
              </a:lnSpc>
              <a:spcBef>
                <a:spcPts val="600"/>
              </a:spcBef>
              <a:buSzTx/>
              <a:buNone/>
              <a:tabLst>
                <a:tab pos="1524000" algn="l"/>
              </a:tabLst>
              <a:defRPr sz="4415"/>
            </a:pPr>
            <a:r>
              <a:rPr sz="4000" dirty="0">
                <a:latin typeface="Times New Roman" panose="02020603050405020304" pitchFamily="18" charset="0"/>
                <a:cs typeface="Times New Roman" panose="02020603050405020304" pitchFamily="18" charset="0"/>
              </a:rPr>
              <a:t>sum = addend1+addend2</a:t>
            </a:r>
          </a:p>
          <a:p>
            <a:pPr marL="0" indent="243840" defTabSz="560705">
              <a:lnSpc>
                <a:spcPts val="5000"/>
              </a:lnSpc>
              <a:spcBef>
                <a:spcPts val="600"/>
              </a:spcBef>
              <a:buSzTx/>
              <a:buNone/>
              <a:tabLst>
                <a:tab pos="1524000" algn="l"/>
              </a:tabLst>
              <a:defRPr sz="4415"/>
            </a:pPr>
            <a:r>
              <a:rPr sz="4000" dirty="0">
                <a:latin typeface="Times New Roman" panose="02020603050405020304" pitchFamily="18" charset="0"/>
                <a:cs typeface="Times New Roman" panose="02020603050405020304" pitchFamily="18" charset="0"/>
              </a:rPr>
              <a:t>average = sum/</a:t>
            </a:r>
            <a:r>
              <a:rPr sz="4000" dirty="0" err="1">
                <a:latin typeface="Times New Roman" panose="02020603050405020304" pitchFamily="18" charset="0"/>
                <a:cs typeface="Times New Roman" panose="02020603050405020304" pitchFamily="18" charset="0"/>
              </a:rPr>
              <a:t>howMany</a:t>
            </a:r>
            <a:endParaRPr sz="4000" dirty="0">
              <a:latin typeface="Times New Roman" panose="02020603050405020304" pitchFamily="18" charset="0"/>
              <a:cs typeface="Times New Roman" panose="02020603050405020304" pitchFamily="18" charset="0"/>
            </a:endParaRPr>
          </a:p>
          <a:p>
            <a:pPr marL="0" indent="243840" defTabSz="560705">
              <a:lnSpc>
                <a:spcPts val="5000"/>
              </a:lnSpc>
              <a:spcBef>
                <a:spcPts val="600"/>
              </a:spcBef>
              <a:buSzTx/>
              <a:buNone/>
              <a:tabLst>
                <a:tab pos="1524000" algn="l"/>
              </a:tabLst>
              <a:defRPr sz="4415"/>
            </a:pPr>
            <a:r>
              <a:rPr sz="4000" dirty="0">
                <a:latin typeface="Times New Roman" panose="02020603050405020304" pitchFamily="18" charset="0"/>
                <a:cs typeface="Times New Roman" panose="02020603050405020304" pitchFamily="18" charset="0"/>
              </a:rPr>
              <a:t>Output average</a:t>
            </a:r>
          </a:p>
        </p:txBody>
      </p:sp>
      <p:sp>
        <p:nvSpPr>
          <p:cNvPr id="92" name="Shape 92"/>
          <p:cNvSpPr/>
          <p:nvPr/>
        </p:nvSpPr>
        <p:spPr>
          <a:xfrm>
            <a:off x="465221" y="5989490"/>
            <a:ext cx="11904579" cy="3180358"/>
          </a:xfrm>
          <a:prstGeom prst="rect">
            <a:avLst/>
          </a:prstGeom>
          <a:ln w="12700">
            <a:miter lim="400000"/>
          </a:ln>
        </p:spPr>
        <p:txBody>
          <a:bodyPr wrap="square" lIns="50800" tIns="50800" rIns="50800" bIns="50800" anchor="ctr">
            <a:spAutoFit/>
          </a:bodyPr>
          <a:lstStyle/>
          <a:p>
            <a:pPr algn="l">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This is </a:t>
            </a:r>
            <a:r>
              <a:rPr sz="4400" i="1" dirty="0">
                <a:latin typeface="Times New Roman" panose="02020603050405020304" pitchFamily="18" charset="0"/>
                <a:cs typeface="Times New Roman" panose="02020603050405020304" pitchFamily="18" charset="0"/>
              </a:rPr>
              <a:t>“</a:t>
            </a:r>
            <a:r>
              <a:rPr sz="4400" b="1" i="1" dirty="0">
                <a:solidFill>
                  <a:srgbClr val="0033CC"/>
                </a:solidFill>
                <a:latin typeface="Times New Roman" panose="02020603050405020304" pitchFamily="18" charset="0"/>
                <a:cs typeface="Times New Roman" panose="02020603050405020304" pitchFamily="18" charset="0"/>
              </a:rPr>
              <a:t>pseudocode</a:t>
            </a:r>
            <a:r>
              <a:rPr sz="4400" i="1" dirty="0">
                <a:latin typeface="Times New Roman" panose="02020603050405020304" pitchFamily="18" charset="0"/>
                <a:cs typeface="Times New Roman" panose="02020603050405020304" pitchFamily="18" charset="0"/>
              </a:rPr>
              <a:t>”</a:t>
            </a:r>
            <a:r>
              <a:rPr sz="4400" dirty="0">
                <a:latin typeface="Times New Roman" panose="02020603050405020304" pitchFamily="18" charset="0"/>
                <a:cs typeface="Times New Roman" panose="02020603050405020304" pitchFamily="18" charset="0"/>
              </a:rPr>
              <a:t>:</a:t>
            </a:r>
          </a:p>
          <a:p>
            <a:pPr marL="800100" indent="-800100" algn="l">
              <a:buFont typeface="Wingdings" panose="05000000000000000000" charset="0"/>
              <a:buChar char=""/>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the </a:t>
            </a:r>
            <a:r>
              <a:rPr sz="4400" i="1" dirty="0">
                <a:latin typeface="Times New Roman" panose="02020603050405020304" pitchFamily="18" charset="0"/>
                <a:cs typeface="Times New Roman" panose="02020603050405020304" pitchFamily="18" charset="0"/>
              </a:rPr>
              <a:t>logic</a:t>
            </a:r>
            <a:r>
              <a:rPr sz="4400" dirty="0">
                <a:latin typeface="Times New Roman" panose="02020603050405020304" pitchFamily="18" charset="0"/>
                <a:cs typeface="Times New Roman" panose="02020603050405020304" pitchFamily="18" charset="0"/>
              </a:rPr>
              <a:t> of the computation implementation comes later</a:t>
            </a:r>
          </a:p>
          <a:p>
            <a:pPr marL="571500" indent="-571500" algn="l">
              <a:buFont typeface="Wingdings" panose="05000000000000000000" charset="0"/>
              <a:buChar char=""/>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  it is free form</a:t>
            </a:r>
          </a:p>
          <a:p>
            <a:pPr marL="571500" indent="-571500" algn="l">
              <a:buFont typeface="Wingdings" panose="05000000000000000000" charset="0"/>
              <a:buChar char=""/>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  and has no particular syntax</a:t>
            </a:r>
          </a:p>
        </p:txBody>
      </p:sp>
      <p:sp>
        <p:nvSpPr>
          <p:cNvPr id="2" name="灯片编号占位符 1"/>
          <p:cNvSpPr>
            <a:spLocks noGrp="1"/>
          </p:cNvSpPr>
          <p:nvPr>
            <p:ph type="sldNum" sz="quarter" idx="2"/>
          </p:nvPr>
        </p:nvSpPr>
        <p:spPr/>
        <p:txBody>
          <a:bodyPr/>
          <a:lstStyle/>
          <a:p>
            <a:fld id="{86CB4B4D-7CA3-9044-876B-883B54F8677D}" type="slidenum">
              <a:rPr/>
              <a:t>33</a:t>
            </a:fld>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normAutofit/>
          </a:bodyPr>
          <a:lstStyle>
            <a:lvl1pPr>
              <a:tabLst>
                <a:tab pos="1219200" algn="l"/>
              </a:tabLst>
            </a:lvl1pPr>
          </a:lstStyle>
          <a:p>
            <a:r>
              <a:rPr sz="6600" b="1" dirty="0"/>
              <a:t>Worked Example</a:t>
            </a:r>
          </a:p>
        </p:txBody>
      </p:sp>
      <p:sp>
        <p:nvSpPr>
          <p:cNvPr id="95" name="Shape 95"/>
          <p:cNvSpPr>
            <a:spLocks noGrp="1"/>
          </p:cNvSpPr>
          <p:nvPr>
            <p:ph type="body" idx="1"/>
          </p:nvPr>
        </p:nvSpPr>
        <p:spPr>
          <a:xfrm>
            <a:off x="448310" y="1574800"/>
            <a:ext cx="11855985" cy="5055321"/>
          </a:xfrm>
          <a:prstGeom prst="rect">
            <a:avLst/>
          </a:prstGeom>
        </p:spPr>
        <p:txBody>
          <a:bodyPr>
            <a:normAutofit/>
          </a:bodyPr>
          <a:lstStyle/>
          <a:p>
            <a:pPr marL="0" indent="254000">
              <a:lnSpc>
                <a:spcPts val="2400"/>
              </a:lnSpc>
              <a:spcBef>
                <a:spcPts val="1200"/>
              </a:spcBef>
              <a:buSzTx/>
              <a:buNone/>
              <a:tabLst>
                <a:tab pos="1587500" algn="l"/>
              </a:tabLst>
              <a:defRPr sz="2000">
                <a:latin typeface="Courier"/>
                <a:ea typeface="Courier"/>
                <a:cs typeface="Courier"/>
                <a:sym typeface="Courier"/>
              </a:defRPr>
            </a:pPr>
            <a:r>
              <a:rPr sz="2400" dirty="0"/>
              <a:t>addend1 = ??  addend2 = ??  sum = ??  average = ??</a:t>
            </a:r>
          </a:p>
          <a:p>
            <a:pPr marL="0" indent="254000">
              <a:lnSpc>
                <a:spcPts val="2400"/>
              </a:lnSpc>
              <a:spcBef>
                <a:spcPts val="1200"/>
              </a:spcBef>
              <a:buSzTx/>
              <a:buNone/>
              <a:tabLst>
                <a:tab pos="1587500" algn="l"/>
              </a:tabLst>
              <a:defRPr sz="2000">
                <a:latin typeface="Courier"/>
                <a:ea typeface="Courier"/>
                <a:cs typeface="Courier"/>
                <a:sym typeface="Courier"/>
              </a:defRPr>
            </a:pPr>
            <a:r>
              <a:rPr sz="2400" b="1" dirty="0">
                <a:solidFill>
                  <a:srgbClr val="0033CC"/>
                </a:solidFill>
              </a:rPr>
              <a:t>addend1 = 11</a:t>
            </a:r>
            <a:r>
              <a:rPr sz="2400" dirty="0"/>
              <a:t>	</a:t>
            </a:r>
            <a:endParaRPr lang="en-US" altLang="zh-CN" sz="2400" dirty="0"/>
          </a:p>
          <a:p>
            <a:pPr marL="0" indent="254000">
              <a:lnSpc>
                <a:spcPts val="2400"/>
              </a:lnSpc>
              <a:spcBef>
                <a:spcPts val="1200"/>
              </a:spcBef>
              <a:buSzTx/>
              <a:buNone/>
              <a:tabLst>
                <a:tab pos="1587500" algn="l"/>
              </a:tabLst>
              <a:defRPr sz="2000">
                <a:latin typeface="Courier"/>
                <a:ea typeface="Courier"/>
                <a:cs typeface="Courier"/>
                <a:sym typeface="Courier"/>
              </a:defRPr>
            </a:pPr>
            <a:r>
              <a:rPr sz="2400" dirty="0"/>
              <a:t>addend1 = 11  addend2 = ??  sum = ??  average = ??</a:t>
            </a:r>
          </a:p>
          <a:p>
            <a:pPr marL="0" indent="254000">
              <a:lnSpc>
                <a:spcPts val="2400"/>
              </a:lnSpc>
              <a:spcBef>
                <a:spcPts val="1200"/>
              </a:spcBef>
              <a:buSzTx/>
              <a:buNone/>
              <a:tabLst>
                <a:tab pos="1587500" algn="l"/>
              </a:tabLst>
              <a:defRPr sz="2000">
                <a:latin typeface="Courier"/>
                <a:ea typeface="Courier"/>
                <a:cs typeface="Courier"/>
                <a:sym typeface="Courier"/>
              </a:defRPr>
            </a:pPr>
            <a:r>
              <a:rPr sz="2400" b="1" dirty="0">
                <a:solidFill>
                  <a:srgbClr val="0033CC"/>
                </a:solidFill>
              </a:rPr>
              <a:t>addend2 = 48</a:t>
            </a:r>
            <a:r>
              <a:rPr sz="2400" dirty="0"/>
              <a:t>	</a:t>
            </a:r>
            <a:endParaRPr lang="en-US" altLang="zh-CN" sz="2400" dirty="0"/>
          </a:p>
          <a:p>
            <a:pPr marL="0" indent="254000">
              <a:lnSpc>
                <a:spcPts val="2400"/>
              </a:lnSpc>
              <a:spcBef>
                <a:spcPts val="1200"/>
              </a:spcBef>
              <a:buSzTx/>
              <a:buNone/>
              <a:tabLst>
                <a:tab pos="1587500" algn="l"/>
              </a:tabLst>
              <a:defRPr sz="2000">
                <a:latin typeface="Courier"/>
                <a:ea typeface="Courier"/>
                <a:cs typeface="Courier"/>
                <a:sym typeface="Courier"/>
              </a:defRPr>
            </a:pPr>
            <a:r>
              <a:rPr sz="2400" dirty="0"/>
              <a:t>addend1 = 11  addend2 = 48  sum = ??  average = ??</a:t>
            </a:r>
          </a:p>
          <a:p>
            <a:pPr marL="0" indent="254000">
              <a:lnSpc>
                <a:spcPts val="2400"/>
              </a:lnSpc>
              <a:spcBef>
                <a:spcPts val="1200"/>
              </a:spcBef>
              <a:buSzTx/>
              <a:buNone/>
              <a:tabLst>
                <a:tab pos="1587500" algn="l"/>
              </a:tabLst>
              <a:defRPr sz="2000">
                <a:latin typeface="Courier"/>
                <a:ea typeface="Courier"/>
                <a:cs typeface="Courier"/>
                <a:sym typeface="Courier"/>
              </a:defRPr>
            </a:pPr>
            <a:r>
              <a:rPr sz="2400" b="1" dirty="0">
                <a:solidFill>
                  <a:srgbClr val="0033CC"/>
                </a:solidFill>
              </a:rPr>
              <a:t>sum = addend1+addend2	</a:t>
            </a:r>
            <a:endParaRPr lang="en-US" altLang="zh-CN" sz="2400" b="1" dirty="0">
              <a:solidFill>
                <a:srgbClr val="0033CC"/>
              </a:solidFill>
            </a:endParaRPr>
          </a:p>
          <a:p>
            <a:pPr marL="0" indent="254000">
              <a:lnSpc>
                <a:spcPts val="2400"/>
              </a:lnSpc>
              <a:spcBef>
                <a:spcPts val="1200"/>
              </a:spcBef>
              <a:buSzTx/>
              <a:buNone/>
              <a:tabLst>
                <a:tab pos="1587500" algn="l"/>
              </a:tabLst>
              <a:defRPr sz="2000">
                <a:latin typeface="Courier"/>
                <a:ea typeface="Courier"/>
                <a:cs typeface="Courier"/>
                <a:sym typeface="Courier"/>
              </a:defRPr>
            </a:pPr>
            <a:r>
              <a:rPr sz="2400" dirty="0"/>
              <a:t>addend1 = 11  addend2 = 48  sum = 59  average = ??</a:t>
            </a:r>
          </a:p>
          <a:p>
            <a:pPr marL="0" indent="254000">
              <a:lnSpc>
                <a:spcPts val="2400"/>
              </a:lnSpc>
              <a:spcBef>
                <a:spcPts val="1200"/>
              </a:spcBef>
              <a:buSzTx/>
              <a:buNone/>
              <a:tabLst>
                <a:tab pos="1587500" algn="l"/>
              </a:tabLst>
              <a:defRPr sz="2000">
                <a:latin typeface="Courier"/>
                <a:ea typeface="Courier"/>
                <a:cs typeface="Courier"/>
                <a:sym typeface="Courier"/>
              </a:defRPr>
            </a:pPr>
            <a:r>
              <a:rPr sz="2400" b="1" dirty="0">
                <a:solidFill>
                  <a:srgbClr val="0033CC"/>
                </a:solidFill>
              </a:rPr>
              <a:t>average = sum/2</a:t>
            </a:r>
            <a:r>
              <a:rPr sz="2400" dirty="0"/>
              <a:t>		</a:t>
            </a:r>
            <a:endParaRPr lang="en-US" altLang="zh-CN" sz="2400" dirty="0"/>
          </a:p>
          <a:p>
            <a:pPr marL="0" indent="254000">
              <a:lnSpc>
                <a:spcPts val="2400"/>
              </a:lnSpc>
              <a:spcBef>
                <a:spcPts val="1200"/>
              </a:spcBef>
              <a:buSzTx/>
              <a:buNone/>
              <a:tabLst>
                <a:tab pos="1587500" algn="l"/>
              </a:tabLst>
              <a:defRPr sz="2000">
                <a:latin typeface="Courier"/>
                <a:ea typeface="Courier"/>
                <a:cs typeface="Courier"/>
                <a:sym typeface="Courier"/>
              </a:defRPr>
            </a:pPr>
            <a:r>
              <a:rPr sz="2400" dirty="0"/>
              <a:t>addend1 = 11  addend2 = 48  sum = 59  average = 30</a:t>
            </a:r>
          </a:p>
          <a:p>
            <a:pPr marL="0" indent="254000">
              <a:lnSpc>
                <a:spcPts val="2400"/>
              </a:lnSpc>
              <a:spcBef>
                <a:spcPts val="1200"/>
              </a:spcBef>
              <a:buSzTx/>
              <a:buNone/>
              <a:tabLst>
                <a:tab pos="1587500" algn="l"/>
              </a:tabLst>
              <a:defRPr sz="2000">
                <a:latin typeface="Courier"/>
                <a:ea typeface="Courier"/>
                <a:cs typeface="Courier"/>
                <a:sym typeface="Courier"/>
              </a:defRPr>
            </a:pPr>
            <a:r>
              <a:rPr sz="2400" b="1" dirty="0">
                <a:solidFill>
                  <a:srgbClr val="0033CC"/>
                </a:solidFill>
              </a:rPr>
              <a:t>Output average</a:t>
            </a:r>
          </a:p>
        </p:txBody>
      </p:sp>
      <p:sp>
        <p:nvSpPr>
          <p:cNvPr id="96" name="Shape 96"/>
          <p:cNvSpPr/>
          <p:nvPr/>
        </p:nvSpPr>
        <p:spPr>
          <a:xfrm>
            <a:off x="448310" y="6630121"/>
            <a:ext cx="12108180" cy="2026196"/>
          </a:xfrm>
          <a:prstGeom prst="rect">
            <a:avLst/>
          </a:prstGeom>
          <a:ln w="12700">
            <a:miter lim="400000"/>
          </a:ln>
        </p:spPr>
        <p:txBody>
          <a:bodyPr wrap="square" lIns="50800" tIns="50800" rIns="50800" bIns="50800" anchor="ctr">
            <a:spAutoFit/>
          </a:bodyPr>
          <a:lstStyle/>
          <a:p>
            <a:pPr algn="l">
              <a:lnSpc>
                <a:spcPts val="5000"/>
              </a:lnSpc>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This works out the </a:t>
            </a:r>
            <a:r>
              <a:rPr sz="4400" i="1" dirty="0">
                <a:latin typeface="Times New Roman" panose="02020603050405020304" pitchFamily="18" charset="0"/>
                <a:cs typeface="Times New Roman" panose="02020603050405020304" pitchFamily="18" charset="0"/>
              </a:rPr>
              <a:t>right</a:t>
            </a:r>
            <a:r>
              <a:rPr sz="4400" dirty="0">
                <a:latin typeface="Times New Roman" panose="02020603050405020304" pitchFamily="18" charset="0"/>
                <a:cs typeface="Times New Roman" panose="02020603050405020304" pitchFamily="18" charset="0"/>
              </a:rPr>
              <a:t> answer in advance</a:t>
            </a:r>
          </a:p>
          <a:p>
            <a:pPr algn="l">
              <a:lnSpc>
                <a:spcPts val="5000"/>
              </a:lnSpc>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And provides a </a:t>
            </a:r>
            <a:r>
              <a:rPr sz="4400" i="1" dirty="0">
                <a:latin typeface="Times New Roman" panose="02020603050405020304" pitchFamily="18" charset="0"/>
                <a:cs typeface="Times New Roman" panose="02020603050405020304" pitchFamily="18" charset="0"/>
              </a:rPr>
              <a:t>paper trace</a:t>
            </a:r>
            <a:r>
              <a:rPr sz="4400" dirty="0">
                <a:latin typeface="Times New Roman" panose="02020603050405020304" pitchFamily="18" charset="0"/>
                <a:cs typeface="Times New Roman" panose="02020603050405020304" pitchFamily="18" charset="0"/>
              </a:rPr>
              <a:t> you can check against</a:t>
            </a:r>
          </a:p>
          <a:p>
            <a:pPr algn="l">
              <a:lnSpc>
                <a:spcPts val="5000"/>
              </a:lnSpc>
              <a:tabLst>
                <a:tab pos="1066800" algn="l"/>
              </a:tabLst>
              <a:defRPr>
                <a:latin typeface="+mn-lt"/>
                <a:ea typeface="+mn-ea"/>
                <a:cs typeface="+mn-cs"/>
                <a:sym typeface="Palatino"/>
              </a:defRPr>
            </a:pPr>
            <a:r>
              <a:rPr sz="4400" dirty="0">
                <a:latin typeface="Times New Roman" panose="02020603050405020304" pitchFamily="18" charset="0"/>
                <a:cs typeface="Times New Roman" panose="02020603050405020304" pitchFamily="18" charset="0"/>
              </a:rPr>
              <a:t>Unless you made an error when you worked it out</a:t>
            </a:r>
          </a:p>
        </p:txBody>
      </p:sp>
      <p:sp>
        <p:nvSpPr>
          <p:cNvPr id="2" name="灯片编号占位符 1"/>
          <p:cNvSpPr>
            <a:spLocks noGrp="1"/>
          </p:cNvSpPr>
          <p:nvPr>
            <p:ph type="sldNum" sz="quarter" idx="2"/>
          </p:nvPr>
        </p:nvSpPr>
        <p:spPr/>
        <p:txBody>
          <a:bodyPr/>
          <a:lstStyle/>
          <a:p>
            <a:fld id="{86CB4B4D-7CA3-9044-876B-883B54F8677D}" type="slidenum">
              <a:rPr/>
              <a:t>34</a:t>
            </a:fld>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normAutofit/>
          </a:bodyPr>
          <a:lstStyle>
            <a:lvl1pPr>
              <a:tabLst>
                <a:tab pos="1219200" algn="l"/>
              </a:tabLst>
            </a:lvl1pPr>
          </a:lstStyle>
          <a:p>
            <a:r>
              <a:rPr lang="en-US" sz="6600" b="1" dirty="0"/>
              <a:t>Computer Architecture</a:t>
            </a:r>
          </a:p>
        </p:txBody>
      </p:sp>
      <p:sp>
        <p:nvSpPr>
          <p:cNvPr id="102" name="Shape 102"/>
          <p:cNvSpPr>
            <a:spLocks noGrp="1"/>
          </p:cNvSpPr>
          <p:nvPr>
            <p:ph type="body" idx="1"/>
          </p:nvPr>
        </p:nvSpPr>
        <p:spPr>
          <a:prstGeom prst="rect">
            <a:avLst/>
          </a:prstGeom>
        </p:spPr>
        <p:txBody>
          <a:bodyPr/>
          <a:lstStyle/>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We assume (for now) that we have:</a:t>
            </a:r>
          </a:p>
          <a:p>
            <a:pPr lvl="1">
              <a:tabLst>
                <a:tab pos="2044700" algn="l"/>
              </a:tabLst>
            </a:pPr>
            <a:r>
              <a:rPr dirty="0">
                <a:latin typeface="Times New Roman" panose="02020603050405020304" pitchFamily="18" charset="0"/>
                <a:cs typeface="Times New Roman" panose="02020603050405020304" pitchFamily="18" charset="0"/>
              </a:rPr>
              <a:t>a memory space with numeric byte addresses</a:t>
            </a:r>
          </a:p>
          <a:p>
            <a:pPr lvl="1">
              <a:tabLst>
                <a:tab pos="2044700" algn="l"/>
              </a:tabLst>
            </a:pPr>
            <a:r>
              <a:rPr dirty="0">
                <a:latin typeface="Times New Roman" panose="02020603050405020304" pitchFamily="18" charset="0"/>
                <a:cs typeface="Times New Roman" panose="02020603050405020304" pitchFamily="18" charset="0"/>
              </a:rPr>
              <a:t>data stored in memory</a:t>
            </a:r>
          </a:p>
          <a:p>
            <a:pPr lvl="1">
              <a:tabLst>
                <a:tab pos="2044700" algn="l"/>
              </a:tabLst>
            </a:pPr>
            <a:r>
              <a:rPr dirty="0">
                <a:latin typeface="Times New Roman" panose="02020603050405020304" pitchFamily="18" charset="0"/>
                <a:cs typeface="Times New Roman" panose="02020603050405020304" pitchFamily="18" charset="0"/>
              </a:rPr>
              <a:t>programs stored in memory</a:t>
            </a:r>
          </a:p>
          <a:p>
            <a:pPr lvl="1">
              <a:tabLst>
                <a:tab pos="2044700" algn="l"/>
              </a:tabLst>
            </a:pPr>
            <a:r>
              <a:rPr dirty="0">
                <a:latin typeface="Times New Roman" panose="02020603050405020304" pitchFamily="18" charset="0"/>
                <a:cs typeface="Times New Roman" panose="02020603050405020304" pitchFamily="18" charset="0"/>
              </a:rPr>
              <a:t>programs execute in linear sequence</a:t>
            </a:r>
          </a:p>
          <a:p>
            <a:pPr lvl="2">
              <a:tabLst>
                <a:tab pos="2476500" algn="l"/>
              </a:tabLst>
            </a:pPr>
            <a:r>
              <a:rPr dirty="0">
                <a:latin typeface="Times New Roman" panose="02020603050405020304" pitchFamily="18" charset="0"/>
                <a:cs typeface="Times New Roman" panose="02020603050405020304" pitchFamily="18" charset="0"/>
              </a:rPr>
              <a:t>unless the program says otherwise</a:t>
            </a:r>
          </a:p>
        </p:txBody>
      </p:sp>
      <p:sp>
        <p:nvSpPr>
          <p:cNvPr id="2" name="灯片编号占位符 1"/>
          <p:cNvSpPr>
            <a:spLocks noGrp="1"/>
          </p:cNvSpPr>
          <p:nvPr>
            <p:ph type="sldNum" sz="quarter" idx="2"/>
          </p:nvPr>
        </p:nvSpPr>
        <p:spPr/>
        <p:txBody>
          <a:bodyPr/>
          <a:lstStyle/>
          <a:p>
            <a:fld id="{86CB4B4D-7CA3-9044-876B-883B54F8677D}" type="slidenum">
              <a:rPr/>
              <a:t>35</a:t>
            </a:fld>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6600" b="1" dirty="0">
                <a:sym typeface="+mn-ea"/>
              </a:rPr>
              <a:t>Computer Architecture</a:t>
            </a:r>
            <a:endParaRPr lang="zh-CN" altLang="en-US" sz="6600" b="1" dirty="0"/>
          </a:p>
        </p:txBody>
      </p:sp>
      <p:pic>
        <p:nvPicPr>
          <p:cNvPr id="4" name="图片 3"/>
          <p:cNvPicPr>
            <a:picLocks noChangeAspect="1"/>
          </p:cNvPicPr>
          <p:nvPr/>
        </p:nvPicPr>
        <p:blipFill>
          <a:blip r:embed="rId3"/>
          <a:stretch>
            <a:fillRect/>
          </a:stretch>
        </p:blipFill>
        <p:spPr>
          <a:xfrm>
            <a:off x="648124" y="2101287"/>
            <a:ext cx="7990840" cy="4622165"/>
          </a:xfrm>
          <a:prstGeom prst="rect">
            <a:avLst/>
          </a:prstGeom>
        </p:spPr>
      </p:pic>
      <p:sp>
        <p:nvSpPr>
          <p:cNvPr id="5" name="文本框 4"/>
          <p:cNvSpPr txBox="1"/>
          <p:nvPr/>
        </p:nvSpPr>
        <p:spPr>
          <a:xfrm>
            <a:off x="1470389" y="1366287"/>
            <a:ext cx="6584738" cy="706755"/>
          </a:xfrm>
          <a:prstGeom prst="rect">
            <a:avLst/>
          </a:prstGeom>
          <a:noFill/>
        </p:spPr>
        <p:txBody>
          <a:bodyPr wrap="square" rtlCol="0">
            <a:spAutoFit/>
          </a:bodyPr>
          <a:lstStyle/>
          <a:p>
            <a:r>
              <a:rPr lang="en-US" altLang="zh-CN" b="1" dirty="0">
                <a:solidFill>
                  <a:srgbClr val="C00000"/>
                </a:solidFill>
                <a:sym typeface="+mn-ea"/>
              </a:rPr>
              <a:t>von Neumann Machine</a:t>
            </a:r>
            <a:endParaRPr lang="zh-CN" altLang="en-US" b="1" dirty="0">
              <a:solidFill>
                <a:srgbClr val="C00000"/>
              </a:solidFill>
            </a:endParaRPr>
          </a:p>
        </p:txBody>
      </p:sp>
      <p:sp>
        <p:nvSpPr>
          <p:cNvPr id="3" name="灯片编号占位符 2"/>
          <p:cNvSpPr>
            <a:spLocks noGrp="1"/>
          </p:cNvSpPr>
          <p:nvPr>
            <p:ph type="sldNum" sz="quarter" idx="2"/>
          </p:nvPr>
        </p:nvSpPr>
        <p:spPr/>
        <p:txBody>
          <a:bodyPr/>
          <a:lstStyle/>
          <a:p>
            <a:fld id="{86CB4B4D-7CA3-9044-876B-883B54F8677D}" type="slidenum">
              <a:rPr/>
              <a:t>36</a:t>
            </a:fld>
            <a:endParaRPr/>
          </a:p>
        </p:txBody>
      </p:sp>
      <p:sp>
        <p:nvSpPr>
          <p:cNvPr id="6" name="矩形 5">
            <a:extLst>
              <a:ext uri="{FF2B5EF4-FFF2-40B4-BE49-F238E27FC236}">
                <a16:creationId xmlns:a16="http://schemas.microsoft.com/office/drawing/2014/main" id="{F25F72B4-B5B7-4B28-8DC1-8311D504D75E}"/>
              </a:ext>
            </a:extLst>
          </p:cNvPr>
          <p:cNvSpPr/>
          <p:nvPr/>
        </p:nvSpPr>
        <p:spPr>
          <a:xfrm>
            <a:off x="-273745" y="8418286"/>
            <a:ext cx="12621986" cy="707886"/>
          </a:xfrm>
          <a:prstGeom prst="rect">
            <a:avLst/>
          </a:prstGeom>
        </p:spPr>
        <p:txBody>
          <a:bodyPr wrap="square">
            <a:spAutoFit/>
          </a:bodyPr>
          <a:lstStyle/>
          <a:p>
            <a:r>
              <a:rPr lang="en-US" altLang="zh-CN" b="1" dirty="0">
                <a:solidFill>
                  <a:srgbClr val="FF0000"/>
                </a:solidFill>
                <a:latin typeface="Arial" panose="020B0604020202020204" pitchFamily="34" charset="0"/>
              </a:rPr>
              <a:t>《introduction to computer 》-- for self study</a:t>
            </a:r>
            <a:endParaRPr lang="zh-CN" altLang="en-US" b="1" dirty="0">
              <a:solidFill>
                <a:srgbClr val="FF0000"/>
              </a:solidFill>
            </a:endParaRPr>
          </a:p>
        </p:txBody>
      </p:sp>
      <p:pic>
        <p:nvPicPr>
          <p:cNvPr id="5122" name="Picture 2" descr="John von Neumann.">
            <a:extLst>
              <a:ext uri="{FF2B5EF4-FFF2-40B4-BE49-F238E27FC236}">
                <a16:creationId xmlns:a16="http://schemas.microsoft.com/office/drawing/2014/main" id="{ACCB81EC-181F-4382-8507-ED333E5C4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8855" y="2101287"/>
            <a:ext cx="3963131" cy="258924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9446197C-E13E-4511-B1B6-A4365D6547DB}"/>
              </a:ext>
            </a:extLst>
          </p:cNvPr>
          <p:cNvSpPr/>
          <p:nvPr/>
        </p:nvSpPr>
        <p:spPr>
          <a:xfrm>
            <a:off x="7603067" y="5019790"/>
            <a:ext cx="6502400" cy="1265155"/>
          </a:xfrm>
          <a:prstGeom prst="rect">
            <a:avLst/>
          </a:prstGeom>
        </p:spPr>
        <p:txBody>
          <a:bodyPr>
            <a:spAutoFit/>
          </a:bodyPr>
          <a:lstStyle/>
          <a:p>
            <a:r>
              <a:rPr lang="en-US" altLang="zh-CN" sz="2800" b="1" dirty="0">
                <a:latin typeface="+mn-ea"/>
                <a:ea typeface="+mn-ea"/>
                <a:cs typeface="Lucida Grande"/>
                <a:sym typeface="Lucida Grande"/>
              </a:rPr>
              <a:t>John von Neumann </a:t>
            </a:r>
          </a:p>
          <a:p>
            <a:r>
              <a:rPr lang="en-US" altLang="zh-CN" sz="2800" b="1" dirty="0">
                <a:latin typeface="+mn-ea"/>
                <a:ea typeface="+mn-ea"/>
                <a:cs typeface="Lucida Grande"/>
                <a:sym typeface="Lucida Grande"/>
              </a:rPr>
              <a:t>(1903-1957)</a:t>
            </a:r>
            <a:endParaRPr lang="zh-CN" altLang="en-US" sz="2800" b="1" dirty="0">
              <a:latin typeface="+mn-ea"/>
              <a:ea typeface="+mn-ea"/>
            </a:endParaRPr>
          </a:p>
        </p:txBody>
      </p:sp>
      <p:sp>
        <p:nvSpPr>
          <p:cNvPr id="8" name="矩形 7">
            <a:extLst>
              <a:ext uri="{FF2B5EF4-FFF2-40B4-BE49-F238E27FC236}">
                <a16:creationId xmlns:a16="http://schemas.microsoft.com/office/drawing/2014/main" id="{ECBCBA94-2231-4CA4-B77D-2657CD1EC9B8}"/>
              </a:ext>
            </a:extLst>
          </p:cNvPr>
          <p:cNvSpPr/>
          <p:nvPr/>
        </p:nvSpPr>
        <p:spPr>
          <a:xfrm>
            <a:off x="476205" y="6899220"/>
            <a:ext cx="11747590" cy="1323439"/>
          </a:xfrm>
          <a:prstGeom prst="rect">
            <a:avLst/>
          </a:prstGeom>
        </p:spPr>
        <p:txBody>
          <a:bodyPr wrap="square">
            <a:spAutoFit/>
          </a:bodyPr>
          <a:lstStyle/>
          <a:p>
            <a:pPr marL="571500" indent="-571500" algn="l">
              <a:buFont typeface="Wingdings" panose="05000000000000000000" pitchFamily="2" charset="2"/>
              <a:buChar char="p"/>
            </a:pPr>
            <a:r>
              <a:rPr lang="en-US" altLang="zh-CN" b="1" dirty="0">
                <a:latin typeface="+mn-ea"/>
                <a:ea typeface="+mn-ea"/>
                <a:cs typeface="Lucida Grande"/>
                <a:sym typeface="Lucida Grande"/>
              </a:rPr>
              <a:t>stored instructions as binary values</a:t>
            </a:r>
          </a:p>
          <a:p>
            <a:pPr marL="571500" indent="-571500" algn="l">
              <a:buFont typeface="Wingdings" panose="05000000000000000000" pitchFamily="2" charset="2"/>
              <a:buChar char="p"/>
            </a:pPr>
            <a:r>
              <a:rPr lang="en-US" altLang="zh-CN" b="1" dirty="0">
                <a:latin typeface="+mn-ea"/>
                <a:ea typeface="+mn-ea"/>
                <a:cs typeface="Lucida Grande"/>
                <a:sym typeface="Lucida Grande"/>
              </a:rPr>
              <a:t>executed instructions sequentially</a:t>
            </a:r>
            <a:endParaRPr lang="zh-CN" altLang="en-US" b="1" dirty="0">
              <a:latin typeface="+mn-ea"/>
              <a:ea typeface="+mn-ea"/>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normAutofit/>
          </a:bodyPr>
          <a:lstStyle>
            <a:lvl1pPr>
              <a:tabLst>
                <a:tab pos="1219200" algn="l"/>
              </a:tabLst>
            </a:lvl1pPr>
          </a:lstStyle>
          <a:p>
            <a:r>
              <a:rPr sz="6600" b="1" dirty="0"/>
              <a:t>Translation</a:t>
            </a:r>
          </a:p>
        </p:txBody>
      </p:sp>
      <p:sp>
        <p:nvSpPr>
          <p:cNvPr id="122" name="Shape 122"/>
          <p:cNvSpPr>
            <a:spLocks noGrp="1"/>
          </p:cNvSpPr>
          <p:nvPr>
            <p:ph type="body" idx="1"/>
          </p:nvPr>
        </p:nvSpPr>
        <p:spPr>
          <a:prstGeom prst="rect">
            <a:avLst/>
          </a:prstGeom>
        </p:spPr>
        <p:txBody>
          <a:bodyPr/>
          <a:lstStyle/>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So, we use C (or another language)</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The machine uses machine code</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We need to translate it</a:t>
            </a:r>
          </a:p>
          <a:p>
            <a:pPr lvl="1">
              <a:tabLst>
                <a:tab pos="2044700" algn="l"/>
              </a:tabLst>
            </a:pPr>
            <a:r>
              <a:rPr dirty="0">
                <a:latin typeface="Times New Roman" panose="02020603050405020304" pitchFamily="18" charset="0"/>
                <a:cs typeface="Times New Roman" panose="02020603050405020304" pitchFamily="18" charset="0"/>
              </a:rPr>
              <a:t>Read a file written in C </a:t>
            </a:r>
          </a:p>
          <a:p>
            <a:pPr lvl="1">
              <a:tabLst>
                <a:tab pos="2044700" algn="l"/>
              </a:tabLst>
            </a:pPr>
            <a:r>
              <a:rPr dirty="0">
                <a:latin typeface="Times New Roman" panose="02020603050405020304" pitchFamily="18" charset="0"/>
                <a:cs typeface="Times New Roman" panose="02020603050405020304" pitchFamily="18" charset="0"/>
              </a:rPr>
              <a:t>Write a file written in machine code</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But that’s just another program . . . </a:t>
            </a:r>
          </a:p>
        </p:txBody>
      </p:sp>
      <p:sp>
        <p:nvSpPr>
          <p:cNvPr id="2" name="灯片编号占位符 1"/>
          <p:cNvSpPr>
            <a:spLocks noGrp="1"/>
          </p:cNvSpPr>
          <p:nvPr>
            <p:ph type="sldNum" sz="quarter" idx="2"/>
          </p:nvPr>
        </p:nvSpPr>
        <p:spPr/>
        <p:txBody>
          <a:bodyPr/>
          <a:lstStyle/>
          <a:p>
            <a:fld id="{86CB4B4D-7CA3-9044-876B-883B54F8677D}" type="slidenum">
              <a:rPr/>
              <a:t>37</a:t>
            </a:fld>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96055" y="38100"/>
            <a:ext cx="13209610" cy="1524000"/>
          </a:xfrm>
          <a:prstGeom prst="rect">
            <a:avLst/>
          </a:prstGeom>
        </p:spPr>
        <p:txBody>
          <a:bodyPr>
            <a:normAutofit/>
          </a:bodyPr>
          <a:lstStyle>
            <a:lvl1pPr defTabSz="554990">
              <a:lnSpc>
                <a:spcPts val="9100"/>
              </a:lnSpc>
              <a:spcBef>
                <a:spcPts val="200"/>
              </a:spcBef>
              <a:tabLst>
                <a:tab pos="1155700" algn="l"/>
              </a:tabLst>
              <a:defRPr sz="7600"/>
            </a:lvl1pPr>
          </a:lstStyle>
          <a:p>
            <a:r>
              <a:rPr sz="6600" b="1" dirty="0"/>
              <a:t>Interpretation vs. Compilation</a:t>
            </a:r>
          </a:p>
        </p:txBody>
      </p:sp>
      <p:sp>
        <p:nvSpPr>
          <p:cNvPr id="125" name="Shape 125"/>
          <p:cNvSpPr>
            <a:spLocks noGrp="1"/>
          </p:cNvSpPr>
          <p:nvPr>
            <p:ph type="body" idx="1"/>
          </p:nvPr>
        </p:nvSpPr>
        <p:spPr>
          <a:prstGeom prst="rect">
            <a:avLst/>
          </a:prstGeom>
        </p:spPr>
        <p:txBody>
          <a:bodyPr>
            <a:normAutofit/>
          </a:bodyPr>
          <a:lstStyle/>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We can translate it as the human writes it</a:t>
            </a:r>
          </a:p>
          <a:p>
            <a:pPr lvl="1">
              <a:tabLst>
                <a:tab pos="2044700" algn="l"/>
              </a:tabLst>
            </a:pPr>
            <a:r>
              <a:rPr sz="4800" dirty="0">
                <a:latin typeface="Times New Roman" panose="02020603050405020304" pitchFamily="18" charset="0"/>
                <a:cs typeface="Times New Roman" panose="02020603050405020304" pitchFamily="18" charset="0"/>
              </a:rPr>
              <a:t>This is known as </a:t>
            </a:r>
            <a:r>
              <a:rPr sz="4800" i="1" dirty="0">
                <a:latin typeface="Times New Roman" panose="02020603050405020304" pitchFamily="18" charset="0"/>
                <a:cs typeface="Times New Roman" panose="02020603050405020304" pitchFamily="18" charset="0"/>
              </a:rPr>
              <a:t>interpretation</a:t>
            </a:r>
          </a:p>
          <a:p>
            <a:pPr lvl="1">
              <a:tabLst>
                <a:tab pos="2044700" algn="l"/>
              </a:tabLst>
            </a:pPr>
            <a:r>
              <a:rPr sz="4800" dirty="0">
                <a:latin typeface="Times New Roman" panose="02020603050405020304" pitchFamily="18" charset="0"/>
                <a:cs typeface="Times New Roman" panose="02020603050405020304" pitchFamily="18" charset="0"/>
              </a:rPr>
              <a:t>And runs relatively slowly</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Or write it all first, then transform all of it</a:t>
            </a:r>
          </a:p>
          <a:p>
            <a:pPr lvl="1">
              <a:tabLst>
                <a:tab pos="2044700" algn="l"/>
              </a:tabLst>
            </a:pPr>
            <a:r>
              <a:rPr sz="4800" dirty="0">
                <a:latin typeface="Times New Roman" panose="02020603050405020304" pitchFamily="18" charset="0"/>
                <a:cs typeface="Times New Roman" panose="02020603050405020304" pitchFamily="18" charset="0"/>
              </a:rPr>
              <a:t>This is known as </a:t>
            </a:r>
            <a:r>
              <a:rPr sz="4800" i="1" dirty="0">
                <a:latin typeface="Times New Roman" panose="02020603050405020304" pitchFamily="18" charset="0"/>
                <a:cs typeface="Times New Roman" panose="02020603050405020304" pitchFamily="18" charset="0"/>
              </a:rPr>
              <a:t>compilation</a:t>
            </a:r>
          </a:p>
          <a:p>
            <a:pPr lvl="1">
              <a:tabLst>
                <a:tab pos="2044700" algn="l"/>
              </a:tabLst>
            </a:pPr>
            <a:r>
              <a:rPr sz="4800" dirty="0">
                <a:latin typeface="Times New Roman" panose="02020603050405020304" pitchFamily="18" charset="0"/>
                <a:cs typeface="Times New Roman" panose="02020603050405020304" pitchFamily="18" charset="0"/>
              </a:rPr>
              <a:t>And typically runs </a:t>
            </a:r>
            <a:r>
              <a:rPr sz="4800" i="1" dirty="0">
                <a:latin typeface="Times New Roman" panose="02020603050405020304" pitchFamily="18" charset="0"/>
                <a:cs typeface="Times New Roman" panose="02020603050405020304" pitchFamily="18" charset="0"/>
              </a:rPr>
              <a:t>much</a:t>
            </a:r>
            <a:r>
              <a:rPr sz="4800" dirty="0">
                <a:latin typeface="Times New Roman" panose="02020603050405020304" pitchFamily="18" charset="0"/>
                <a:cs typeface="Times New Roman" panose="02020603050405020304" pitchFamily="18" charset="0"/>
              </a:rPr>
              <a:t> faster </a:t>
            </a:r>
          </a:p>
        </p:txBody>
      </p:sp>
      <p:sp>
        <p:nvSpPr>
          <p:cNvPr id="2" name="灯片编号占位符 1"/>
          <p:cNvSpPr>
            <a:spLocks noGrp="1"/>
          </p:cNvSpPr>
          <p:nvPr>
            <p:ph type="sldNum" sz="quarter" idx="2"/>
          </p:nvPr>
        </p:nvSpPr>
        <p:spPr/>
        <p:txBody>
          <a:bodyPr/>
          <a:lstStyle/>
          <a:p>
            <a:fld id="{86CB4B4D-7CA3-9044-876B-883B54F8677D}" type="slidenum">
              <a:rPr/>
              <a:t>38</a:t>
            </a:fld>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normAutofit/>
          </a:bodyPr>
          <a:lstStyle>
            <a:lvl1pPr>
              <a:tabLst>
                <a:tab pos="1219200" algn="l"/>
              </a:tabLst>
            </a:lvl1pPr>
          </a:lstStyle>
          <a:p>
            <a:r>
              <a:rPr sz="6600" b="1" dirty="0"/>
              <a:t>Compilation Stages</a:t>
            </a:r>
          </a:p>
        </p:txBody>
      </p:sp>
      <p:grpSp>
        <p:nvGrpSpPr>
          <p:cNvPr id="130" name="Group 130"/>
          <p:cNvGrpSpPr/>
          <p:nvPr/>
        </p:nvGrpSpPr>
        <p:grpSpPr>
          <a:xfrm>
            <a:off x="1033983" y="1642714"/>
            <a:ext cx="2978300" cy="1447801"/>
            <a:chOff x="0" y="0"/>
            <a:chExt cx="2978298" cy="1447800"/>
          </a:xfrm>
        </p:grpSpPr>
        <p:sp>
          <p:nvSpPr>
            <p:cNvPr id="128" name="Shape 128"/>
            <p:cNvSpPr/>
            <p:nvPr/>
          </p:nvSpPr>
          <p:spPr>
            <a:xfrm>
              <a:off x="0" y="12700"/>
              <a:ext cx="2978299" cy="1422401"/>
            </a:xfrm>
            <a:prstGeom prst="rect">
              <a:avLst/>
            </a:prstGeom>
            <a:no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29" name="Shape 129"/>
            <p:cNvSpPr/>
            <p:nvPr/>
          </p:nvSpPr>
          <p:spPr>
            <a:xfrm>
              <a:off x="298673" y="0"/>
              <a:ext cx="2380953"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Code File</a:t>
              </a:r>
            </a:p>
            <a:p>
              <a:pPr>
                <a:tabLst>
                  <a:tab pos="1066800" algn="l"/>
                </a:tabLst>
                <a:defRPr>
                  <a:latin typeface="+mn-lt"/>
                  <a:ea typeface="+mn-ea"/>
                  <a:cs typeface="+mn-cs"/>
                  <a:sym typeface="Palatino"/>
                </a:defRPr>
              </a:pPr>
              <a:r>
                <a:t>(.c)</a:t>
              </a:r>
            </a:p>
          </p:txBody>
        </p:sp>
      </p:grpSp>
      <p:grpSp>
        <p:nvGrpSpPr>
          <p:cNvPr id="133" name="Group 133"/>
          <p:cNvGrpSpPr/>
          <p:nvPr/>
        </p:nvGrpSpPr>
        <p:grpSpPr>
          <a:xfrm>
            <a:off x="8782893" y="1625600"/>
            <a:ext cx="2978300" cy="1447801"/>
            <a:chOff x="0" y="0"/>
            <a:chExt cx="2978298" cy="1447800"/>
          </a:xfrm>
        </p:grpSpPr>
        <p:sp>
          <p:nvSpPr>
            <p:cNvPr id="131" name="Shape 131"/>
            <p:cNvSpPr/>
            <p:nvPr/>
          </p:nvSpPr>
          <p:spPr>
            <a:xfrm>
              <a:off x="0" y="12700"/>
              <a:ext cx="2978299" cy="1422401"/>
            </a:xfrm>
            <a:prstGeom prst="rect">
              <a:avLst/>
            </a:prstGeom>
            <a:no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32" name="Shape 132"/>
            <p:cNvSpPr/>
            <p:nvPr/>
          </p:nvSpPr>
          <p:spPr>
            <a:xfrm>
              <a:off x="177378" y="0"/>
              <a:ext cx="2623543"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Object File</a:t>
              </a:r>
            </a:p>
            <a:p>
              <a:pPr>
                <a:tabLst>
                  <a:tab pos="1066800" algn="l"/>
                </a:tabLst>
                <a:defRPr>
                  <a:latin typeface="+mn-lt"/>
                  <a:ea typeface="+mn-ea"/>
                  <a:cs typeface="+mn-cs"/>
                  <a:sym typeface="Palatino"/>
                </a:defRPr>
              </a:pPr>
              <a:r>
                <a:t>(.o)</a:t>
              </a:r>
            </a:p>
          </p:txBody>
        </p:sp>
      </p:grpSp>
      <p:sp>
        <p:nvSpPr>
          <p:cNvPr id="134" name="Shape 134"/>
          <p:cNvSpPr/>
          <p:nvPr/>
        </p:nvSpPr>
        <p:spPr>
          <a:xfrm>
            <a:off x="4017693" y="2349500"/>
            <a:ext cx="4759790" cy="0"/>
          </a:xfrm>
          <a:prstGeom prst="line">
            <a:avLst/>
          </a:prstGeom>
          <a:ln w="101600">
            <a:solidFill>
              <a:srgbClr val="000000"/>
            </a:solidFill>
            <a:miter lim="400000"/>
            <a:tailEnd type="triangle"/>
          </a:ln>
        </p:spPr>
        <p:txBody>
          <a:bodyPr lIns="50800" tIns="50800" rIns="50800" bIns="50800" anchor="ctr"/>
          <a:lstStyle/>
          <a:p>
            <a:pPr>
              <a:tabLst>
                <a:tab pos="1066800" algn="l"/>
              </a:tabLst>
              <a:defRPr>
                <a:effectLst>
                  <a:outerShdw blurRad="38100" dist="12700" dir="5400000" rotWithShape="0">
                    <a:srgbClr val="000000">
                      <a:alpha val="50000"/>
                    </a:srgbClr>
                  </a:outerShdw>
                </a:effectLst>
              </a:defRPr>
            </a:pPr>
            <a:endParaRPr/>
          </a:p>
        </p:txBody>
      </p:sp>
      <p:grpSp>
        <p:nvGrpSpPr>
          <p:cNvPr id="137" name="Group 137"/>
          <p:cNvGrpSpPr/>
          <p:nvPr/>
        </p:nvGrpSpPr>
        <p:grpSpPr>
          <a:xfrm>
            <a:off x="1033983" y="3395314"/>
            <a:ext cx="2978300" cy="1447801"/>
            <a:chOff x="0" y="0"/>
            <a:chExt cx="2978298" cy="1447800"/>
          </a:xfrm>
        </p:grpSpPr>
        <p:sp>
          <p:nvSpPr>
            <p:cNvPr id="135" name="Shape 135"/>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36" name="Shape 136"/>
            <p:cNvSpPr/>
            <p:nvPr/>
          </p:nvSpPr>
          <p:spPr>
            <a:xfrm>
              <a:off x="177378" y="0"/>
              <a:ext cx="2623543"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Object File</a:t>
              </a:r>
            </a:p>
            <a:p>
              <a:pPr>
                <a:tabLst>
                  <a:tab pos="1066800" algn="l"/>
                </a:tabLst>
                <a:defRPr>
                  <a:latin typeface="+mn-lt"/>
                  <a:ea typeface="+mn-ea"/>
                  <a:cs typeface="+mn-cs"/>
                  <a:sym typeface="Palatino"/>
                </a:defRPr>
              </a:pPr>
              <a:r>
                <a:t>(.o)</a:t>
              </a:r>
            </a:p>
          </p:txBody>
        </p:sp>
      </p:grpSp>
      <p:sp>
        <p:nvSpPr>
          <p:cNvPr id="138" name="Shape 138"/>
          <p:cNvSpPr/>
          <p:nvPr/>
        </p:nvSpPr>
        <p:spPr>
          <a:xfrm>
            <a:off x="4764806" y="1574799"/>
            <a:ext cx="2941788" cy="774701"/>
          </a:xfrm>
          <a:prstGeom prst="rect">
            <a:avLst/>
          </a:prstGeom>
          <a:ln w="12700">
            <a:miter lim="400000"/>
          </a:ln>
        </p:spPr>
        <p:txBody>
          <a:bodyPr wrap="none" lIns="50800" tIns="50800" rIns="50800" bIns="50800" anchor="ctr">
            <a:spAutoFit/>
          </a:bodyPr>
          <a:lstStyle>
            <a:lvl1pPr>
              <a:tabLst>
                <a:tab pos="1066800" algn="l"/>
              </a:tabLst>
              <a:defRPr>
                <a:latin typeface="+mn-lt"/>
                <a:ea typeface="+mn-ea"/>
                <a:cs typeface="+mn-cs"/>
                <a:sym typeface="Palatino"/>
              </a:defRPr>
            </a:lvl1pPr>
          </a:lstStyle>
          <a:p>
            <a:r>
              <a:t>Compilation</a:t>
            </a:r>
          </a:p>
        </p:txBody>
      </p:sp>
      <p:grpSp>
        <p:nvGrpSpPr>
          <p:cNvPr id="141" name="Group 141"/>
          <p:cNvGrpSpPr/>
          <p:nvPr/>
        </p:nvGrpSpPr>
        <p:grpSpPr>
          <a:xfrm>
            <a:off x="1160983" y="3522314"/>
            <a:ext cx="2978300" cy="1447801"/>
            <a:chOff x="0" y="0"/>
            <a:chExt cx="2978298" cy="1447800"/>
          </a:xfrm>
        </p:grpSpPr>
        <p:sp>
          <p:nvSpPr>
            <p:cNvPr id="139" name="Shape 139"/>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40" name="Shape 140"/>
            <p:cNvSpPr/>
            <p:nvPr/>
          </p:nvSpPr>
          <p:spPr>
            <a:xfrm>
              <a:off x="177378" y="0"/>
              <a:ext cx="2623543"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Object File</a:t>
              </a:r>
            </a:p>
            <a:p>
              <a:pPr>
                <a:tabLst>
                  <a:tab pos="1066800" algn="l"/>
                </a:tabLst>
                <a:defRPr>
                  <a:latin typeface="+mn-lt"/>
                  <a:ea typeface="+mn-ea"/>
                  <a:cs typeface="+mn-cs"/>
                  <a:sym typeface="Palatino"/>
                </a:defRPr>
              </a:pPr>
              <a:r>
                <a:t>(.o)</a:t>
              </a:r>
            </a:p>
          </p:txBody>
        </p:sp>
      </p:grpSp>
      <p:grpSp>
        <p:nvGrpSpPr>
          <p:cNvPr id="144" name="Group 144"/>
          <p:cNvGrpSpPr/>
          <p:nvPr/>
        </p:nvGrpSpPr>
        <p:grpSpPr>
          <a:xfrm>
            <a:off x="1287983" y="3649314"/>
            <a:ext cx="2978300" cy="1447801"/>
            <a:chOff x="0" y="0"/>
            <a:chExt cx="2978298" cy="1447800"/>
          </a:xfrm>
        </p:grpSpPr>
        <p:sp>
          <p:nvSpPr>
            <p:cNvPr id="142" name="Shape 142"/>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43" name="Shape 143"/>
            <p:cNvSpPr/>
            <p:nvPr/>
          </p:nvSpPr>
          <p:spPr>
            <a:xfrm>
              <a:off x="177378" y="0"/>
              <a:ext cx="2623543"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Object File</a:t>
              </a:r>
            </a:p>
            <a:p>
              <a:pPr>
                <a:tabLst>
                  <a:tab pos="1066800" algn="l"/>
                </a:tabLst>
                <a:defRPr>
                  <a:latin typeface="+mn-lt"/>
                  <a:ea typeface="+mn-ea"/>
                  <a:cs typeface="+mn-cs"/>
                  <a:sym typeface="Palatino"/>
                </a:defRPr>
              </a:pPr>
              <a:r>
                <a:t>(.o)</a:t>
              </a:r>
            </a:p>
          </p:txBody>
        </p:sp>
      </p:grpSp>
      <p:grpSp>
        <p:nvGrpSpPr>
          <p:cNvPr id="147" name="Group 147"/>
          <p:cNvGrpSpPr/>
          <p:nvPr/>
        </p:nvGrpSpPr>
        <p:grpSpPr>
          <a:xfrm>
            <a:off x="1414983" y="3776314"/>
            <a:ext cx="2978300" cy="1447801"/>
            <a:chOff x="0" y="0"/>
            <a:chExt cx="2978298" cy="1447800"/>
          </a:xfrm>
        </p:grpSpPr>
        <p:sp>
          <p:nvSpPr>
            <p:cNvPr id="145" name="Shape 145"/>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46" name="Shape 146"/>
            <p:cNvSpPr/>
            <p:nvPr/>
          </p:nvSpPr>
          <p:spPr>
            <a:xfrm>
              <a:off x="177378" y="0"/>
              <a:ext cx="2623543"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Object File</a:t>
              </a:r>
            </a:p>
            <a:p>
              <a:pPr>
                <a:tabLst>
                  <a:tab pos="1066800" algn="l"/>
                </a:tabLst>
                <a:defRPr>
                  <a:latin typeface="+mn-lt"/>
                  <a:ea typeface="+mn-ea"/>
                  <a:cs typeface="+mn-cs"/>
                  <a:sym typeface="Palatino"/>
                </a:defRPr>
              </a:pPr>
              <a:r>
                <a:t>(.o)</a:t>
              </a:r>
            </a:p>
          </p:txBody>
        </p:sp>
      </p:grpSp>
      <p:sp>
        <p:nvSpPr>
          <p:cNvPr id="148" name="Shape 148"/>
          <p:cNvSpPr/>
          <p:nvPr/>
        </p:nvSpPr>
        <p:spPr>
          <a:xfrm>
            <a:off x="4388544" y="4500214"/>
            <a:ext cx="4394350" cy="1"/>
          </a:xfrm>
          <a:prstGeom prst="line">
            <a:avLst/>
          </a:prstGeom>
          <a:ln w="101600">
            <a:solidFill>
              <a:srgbClr val="000000"/>
            </a:solidFill>
            <a:miter lim="400000"/>
            <a:tailEnd type="triangle"/>
          </a:ln>
        </p:spPr>
        <p:txBody>
          <a:bodyPr lIns="50800" tIns="50800" rIns="50800" bIns="50800" anchor="ctr"/>
          <a:lstStyle/>
          <a:p>
            <a:pPr>
              <a:tabLst>
                <a:tab pos="1066800" algn="l"/>
              </a:tabLst>
              <a:defRPr>
                <a:effectLst>
                  <a:outerShdw blurRad="38100" dist="12700" dir="5400000" rotWithShape="0">
                    <a:srgbClr val="000000">
                      <a:alpha val="50000"/>
                    </a:srgbClr>
                  </a:outerShdw>
                </a:effectLst>
              </a:defRPr>
            </a:pPr>
            <a:endParaRPr/>
          </a:p>
        </p:txBody>
      </p:sp>
      <p:sp>
        <p:nvSpPr>
          <p:cNvPr id="149" name="Shape 149"/>
          <p:cNvSpPr/>
          <p:nvPr/>
        </p:nvSpPr>
        <p:spPr>
          <a:xfrm>
            <a:off x="5297363" y="3725514"/>
            <a:ext cx="1876674" cy="774701"/>
          </a:xfrm>
          <a:prstGeom prst="rect">
            <a:avLst/>
          </a:prstGeom>
          <a:ln w="12700">
            <a:miter lim="400000"/>
          </a:ln>
        </p:spPr>
        <p:txBody>
          <a:bodyPr wrap="none" lIns="50800" tIns="50800" rIns="50800" bIns="50800" anchor="ctr">
            <a:spAutoFit/>
          </a:bodyPr>
          <a:lstStyle>
            <a:lvl1pPr>
              <a:tabLst>
                <a:tab pos="1066800" algn="l"/>
              </a:tabLst>
              <a:defRPr>
                <a:latin typeface="+mn-lt"/>
                <a:ea typeface="+mn-ea"/>
                <a:cs typeface="+mn-cs"/>
                <a:sym typeface="Palatino"/>
              </a:defRPr>
            </a:lvl1pPr>
          </a:lstStyle>
          <a:p>
            <a:r>
              <a:t>Linking</a:t>
            </a:r>
          </a:p>
        </p:txBody>
      </p:sp>
      <p:grpSp>
        <p:nvGrpSpPr>
          <p:cNvPr id="152" name="Group 152"/>
          <p:cNvGrpSpPr/>
          <p:nvPr/>
        </p:nvGrpSpPr>
        <p:grpSpPr>
          <a:xfrm>
            <a:off x="8777482" y="3789014"/>
            <a:ext cx="2978299" cy="1422401"/>
            <a:chOff x="0" y="0"/>
            <a:chExt cx="2978298" cy="1422399"/>
          </a:xfrm>
        </p:grpSpPr>
        <p:sp>
          <p:nvSpPr>
            <p:cNvPr id="150" name="Shape 150"/>
            <p:cNvSpPr/>
            <p:nvPr/>
          </p:nvSpPr>
          <p:spPr>
            <a:xfrm>
              <a:off x="0" y="0"/>
              <a:ext cx="2978299" cy="1422400"/>
            </a:xfrm>
            <a:prstGeom prst="rect">
              <a:avLst/>
            </a:prstGeom>
            <a:no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51" name="Shape 151"/>
            <p:cNvSpPr/>
            <p:nvPr/>
          </p:nvSpPr>
          <p:spPr>
            <a:xfrm>
              <a:off x="212228" y="323849"/>
              <a:ext cx="2553842" cy="774701"/>
            </a:xfrm>
            <a:prstGeom prst="rect">
              <a:avLst/>
            </a:prstGeom>
            <a:noFill/>
            <a:ln w="12700" cap="flat">
              <a:noFill/>
              <a:miter lim="400000"/>
            </a:ln>
            <a:effectLst/>
          </p:spPr>
          <p:txBody>
            <a:bodyPr wrap="none" lIns="50800" tIns="50800" rIns="50800" bIns="50800" numCol="1" anchor="ctr">
              <a:spAutoFit/>
            </a:bodyPr>
            <a:lstStyle>
              <a:lvl1pPr>
                <a:tabLst>
                  <a:tab pos="1066800" algn="l"/>
                </a:tabLst>
                <a:defRPr>
                  <a:latin typeface="+mn-lt"/>
                  <a:ea typeface="+mn-ea"/>
                  <a:cs typeface="+mn-cs"/>
                  <a:sym typeface="Palatino"/>
                </a:defRPr>
              </a:lvl1pPr>
            </a:lstStyle>
            <a:p>
              <a:r>
                <a:t>Executable</a:t>
              </a:r>
            </a:p>
          </p:txBody>
        </p:sp>
      </p:grpSp>
      <p:sp>
        <p:nvSpPr>
          <p:cNvPr id="153" name="Shape 153"/>
          <p:cNvSpPr/>
          <p:nvPr/>
        </p:nvSpPr>
        <p:spPr>
          <a:xfrm flipV="1">
            <a:off x="4252242" y="4523880"/>
            <a:ext cx="4543437" cy="1601935"/>
          </a:xfrm>
          <a:prstGeom prst="line">
            <a:avLst/>
          </a:prstGeom>
          <a:ln w="101600">
            <a:solidFill>
              <a:srgbClr val="000000"/>
            </a:solidFill>
            <a:miter lim="400000"/>
            <a:tailEnd type="triangle"/>
          </a:ln>
        </p:spPr>
        <p:txBody>
          <a:bodyPr lIns="50800" tIns="50800" rIns="50800" bIns="50800" anchor="ctr"/>
          <a:lstStyle/>
          <a:p>
            <a:pPr>
              <a:tabLst>
                <a:tab pos="1066800" algn="l"/>
              </a:tabLst>
              <a:defRPr>
                <a:effectLst>
                  <a:outerShdw blurRad="38100" dist="12700" dir="5400000" rotWithShape="0">
                    <a:srgbClr val="000000">
                      <a:alpha val="50000"/>
                    </a:srgbClr>
                  </a:outerShdw>
                </a:effectLst>
              </a:defRPr>
            </a:pPr>
            <a:endParaRPr/>
          </a:p>
        </p:txBody>
      </p:sp>
      <p:grpSp>
        <p:nvGrpSpPr>
          <p:cNvPr id="156" name="Group 156"/>
          <p:cNvGrpSpPr/>
          <p:nvPr/>
        </p:nvGrpSpPr>
        <p:grpSpPr>
          <a:xfrm>
            <a:off x="1033983" y="5321257"/>
            <a:ext cx="2978300" cy="1447801"/>
            <a:chOff x="0" y="0"/>
            <a:chExt cx="2978298" cy="1447800"/>
          </a:xfrm>
        </p:grpSpPr>
        <p:sp>
          <p:nvSpPr>
            <p:cNvPr id="154" name="Shape 154"/>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55" name="Shape 155"/>
            <p:cNvSpPr/>
            <p:nvPr/>
          </p:nvSpPr>
          <p:spPr>
            <a:xfrm>
              <a:off x="529976" y="0"/>
              <a:ext cx="1918346"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Library</a:t>
              </a:r>
            </a:p>
            <a:p>
              <a:pPr>
                <a:tabLst>
                  <a:tab pos="1066800" algn="l"/>
                </a:tabLst>
                <a:defRPr>
                  <a:latin typeface="+mn-lt"/>
                  <a:ea typeface="+mn-ea"/>
                  <a:cs typeface="+mn-cs"/>
                  <a:sym typeface="Palatino"/>
                </a:defRPr>
              </a:pPr>
              <a:r>
                <a:t>(.a)</a:t>
              </a:r>
            </a:p>
          </p:txBody>
        </p:sp>
      </p:grpSp>
      <p:grpSp>
        <p:nvGrpSpPr>
          <p:cNvPr id="159" name="Group 159"/>
          <p:cNvGrpSpPr/>
          <p:nvPr/>
        </p:nvGrpSpPr>
        <p:grpSpPr>
          <a:xfrm>
            <a:off x="1160983" y="5448257"/>
            <a:ext cx="2978300" cy="1447801"/>
            <a:chOff x="0" y="0"/>
            <a:chExt cx="2978298" cy="1447800"/>
          </a:xfrm>
        </p:grpSpPr>
        <p:sp>
          <p:nvSpPr>
            <p:cNvPr id="157" name="Shape 157"/>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58" name="Shape 158"/>
            <p:cNvSpPr/>
            <p:nvPr/>
          </p:nvSpPr>
          <p:spPr>
            <a:xfrm>
              <a:off x="529976" y="0"/>
              <a:ext cx="1918346"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Library</a:t>
              </a:r>
            </a:p>
            <a:p>
              <a:pPr>
                <a:tabLst>
                  <a:tab pos="1066800" algn="l"/>
                </a:tabLst>
                <a:defRPr>
                  <a:latin typeface="+mn-lt"/>
                  <a:ea typeface="+mn-ea"/>
                  <a:cs typeface="+mn-cs"/>
                  <a:sym typeface="Palatino"/>
                </a:defRPr>
              </a:pPr>
              <a:r>
                <a:t>(.a)</a:t>
              </a:r>
            </a:p>
          </p:txBody>
        </p:sp>
      </p:grpSp>
      <p:grpSp>
        <p:nvGrpSpPr>
          <p:cNvPr id="162" name="Group 162"/>
          <p:cNvGrpSpPr/>
          <p:nvPr/>
        </p:nvGrpSpPr>
        <p:grpSpPr>
          <a:xfrm>
            <a:off x="1287983" y="5575257"/>
            <a:ext cx="2978300" cy="1447801"/>
            <a:chOff x="0" y="0"/>
            <a:chExt cx="2978298" cy="1447800"/>
          </a:xfrm>
        </p:grpSpPr>
        <p:sp>
          <p:nvSpPr>
            <p:cNvPr id="160" name="Shape 160"/>
            <p:cNvSpPr/>
            <p:nvPr/>
          </p:nvSpPr>
          <p:spPr>
            <a:xfrm>
              <a:off x="0" y="12700"/>
              <a:ext cx="2978299" cy="1422401"/>
            </a:xfrm>
            <a:prstGeom prst="rect">
              <a:avLst/>
            </a:prstGeom>
            <a:solidFill>
              <a:srgbClr val="FFFFFF"/>
            </a:solid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61" name="Shape 161"/>
            <p:cNvSpPr/>
            <p:nvPr/>
          </p:nvSpPr>
          <p:spPr>
            <a:xfrm>
              <a:off x="529976" y="0"/>
              <a:ext cx="1918346" cy="1447801"/>
            </a:xfrm>
            <a:prstGeom prst="rect">
              <a:avLst/>
            </a:prstGeom>
            <a:noFill/>
            <a:ln w="12700" cap="flat">
              <a:noFill/>
              <a:miter lim="400000"/>
            </a:ln>
            <a:effectLst/>
          </p:spPr>
          <p:txBody>
            <a:bodyPr wrap="none" lIns="50800" tIns="50800" rIns="50800" bIns="50800" numCol="1" anchor="ctr">
              <a:spAutoFit/>
            </a:bodyPr>
            <a:lstStyle/>
            <a:p>
              <a:pPr>
                <a:tabLst>
                  <a:tab pos="1066800" algn="l"/>
                </a:tabLst>
                <a:defRPr>
                  <a:latin typeface="+mn-lt"/>
                  <a:ea typeface="+mn-ea"/>
                  <a:cs typeface="+mn-cs"/>
                  <a:sym typeface="Palatino"/>
                </a:defRPr>
              </a:pPr>
              <a:r>
                <a:t>Library</a:t>
              </a:r>
            </a:p>
            <a:p>
              <a:pPr>
                <a:tabLst>
                  <a:tab pos="1066800" algn="l"/>
                </a:tabLst>
                <a:defRPr>
                  <a:latin typeface="+mn-lt"/>
                  <a:ea typeface="+mn-ea"/>
                  <a:cs typeface="+mn-cs"/>
                  <a:sym typeface="Palatino"/>
                </a:defRPr>
              </a:pPr>
              <a:r>
                <a:t>(.a)</a:t>
              </a:r>
            </a:p>
          </p:txBody>
        </p:sp>
      </p:grpSp>
      <p:grpSp>
        <p:nvGrpSpPr>
          <p:cNvPr id="165" name="Group 165"/>
          <p:cNvGrpSpPr/>
          <p:nvPr/>
        </p:nvGrpSpPr>
        <p:grpSpPr>
          <a:xfrm>
            <a:off x="1033983" y="7501201"/>
            <a:ext cx="2978300" cy="1422400"/>
            <a:chOff x="0" y="0"/>
            <a:chExt cx="2978298" cy="1422399"/>
          </a:xfrm>
        </p:grpSpPr>
        <p:sp>
          <p:nvSpPr>
            <p:cNvPr id="163" name="Shape 163"/>
            <p:cNvSpPr/>
            <p:nvPr/>
          </p:nvSpPr>
          <p:spPr>
            <a:xfrm>
              <a:off x="0" y="0"/>
              <a:ext cx="2978299" cy="1422400"/>
            </a:xfrm>
            <a:prstGeom prst="rect">
              <a:avLst/>
            </a:prstGeom>
            <a:no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64" name="Shape 164"/>
            <p:cNvSpPr/>
            <p:nvPr/>
          </p:nvSpPr>
          <p:spPr>
            <a:xfrm>
              <a:off x="212228" y="323849"/>
              <a:ext cx="2553842" cy="774701"/>
            </a:xfrm>
            <a:prstGeom prst="rect">
              <a:avLst/>
            </a:prstGeom>
            <a:noFill/>
            <a:ln w="12700" cap="flat">
              <a:noFill/>
              <a:miter lim="400000"/>
            </a:ln>
            <a:effectLst/>
          </p:spPr>
          <p:txBody>
            <a:bodyPr wrap="none" lIns="50800" tIns="50800" rIns="50800" bIns="50800" numCol="1" anchor="ctr">
              <a:spAutoFit/>
            </a:bodyPr>
            <a:lstStyle>
              <a:lvl1pPr>
                <a:tabLst>
                  <a:tab pos="1066800" algn="l"/>
                </a:tabLst>
                <a:defRPr>
                  <a:latin typeface="+mn-lt"/>
                  <a:ea typeface="+mn-ea"/>
                  <a:cs typeface="+mn-cs"/>
                  <a:sym typeface="Palatino"/>
                </a:defRPr>
              </a:lvl1pPr>
            </a:lstStyle>
            <a:p>
              <a:r>
                <a:t>Executable</a:t>
              </a:r>
            </a:p>
          </p:txBody>
        </p:sp>
      </p:grpSp>
      <p:sp>
        <p:nvSpPr>
          <p:cNvPr id="166" name="Shape 166"/>
          <p:cNvSpPr/>
          <p:nvPr/>
        </p:nvSpPr>
        <p:spPr>
          <a:xfrm>
            <a:off x="4029174" y="8307952"/>
            <a:ext cx="4736828" cy="1"/>
          </a:xfrm>
          <a:prstGeom prst="line">
            <a:avLst/>
          </a:prstGeom>
          <a:ln w="101600">
            <a:solidFill>
              <a:srgbClr val="000000"/>
            </a:solidFill>
            <a:miter lim="400000"/>
            <a:tailEnd type="triangle"/>
          </a:ln>
        </p:spPr>
        <p:txBody>
          <a:bodyPr lIns="50800" tIns="50800" rIns="50800" bIns="50800" anchor="ctr"/>
          <a:lstStyle/>
          <a:p>
            <a:pPr>
              <a:tabLst>
                <a:tab pos="1066800" algn="l"/>
              </a:tabLst>
              <a:defRPr>
                <a:effectLst>
                  <a:outerShdw blurRad="38100" dist="12700" dir="5400000" rotWithShape="0">
                    <a:srgbClr val="000000">
                      <a:alpha val="50000"/>
                    </a:srgbClr>
                  </a:outerShdw>
                </a:effectLst>
              </a:defRPr>
            </a:pPr>
            <a:endParaRPr/>
          </a:p>
        </p:txBody>
      </p:sp>
      <p:grpSp>
        <p:nvGrpSpPr>
          <p:cNvPr id="169" name="Group 169"/>
          <p:cNvGrpSpPr/>
          <p:nvPr/>
        </p:nvGrpSpPr>
        <p:grpSpPr>
          <a:xfrm>
            <a:off x="8795678" y="7596752"/>
            <a:ext cx="2978300" cy="1422401"/>
            <a:chOff x="0" y="0"/>
            <a:chExt cx="2978298" cy="1422399"/>
          </a:xfrm>
        </p:grpSpPr>
        <p:sp>
          <p:nvSpPr>
            <p:cNvPr id="167" name="Shape 167"/>
            <p:cNvSpPr/>
            <p:nvPr/>
          </p:nvSpPr>
          <p:spPr>
            <a:xfrm>
              <a:off x="0" y="0"/>
              <a:ext cx="2978299" cy="1422400"/>
            </a:xfrm>
            <a:prstGeom prst="rect">
              <a:avLst/>
            </a:prstGeom>
            <a:noFill/>
            <a:ln w="25400" cap="flat">
              <a:solidFill>
                <a:srgbClr val="85888D"/>
              </a:solidFill>
              <a:prstDash val="solid"/>
              <a:miter lim="400000"/>
            </a:ln>
            <a:effectLst/>
          </p:spPr>
          <p:txBody>
            <a:bodyPr wrap="square" lIns="38100" tIns="38100" rIns="38100" bIns="381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68" name="Shape 168"/>
            <p:cNvSpPr/>
            <p:nvPr/>
          </p:nvSpPr>
          <p:spPr>
            <a:xfrm>
              <a:off x="594345" y="323849"/>
              <a:ext cx="1789609" cy="774701"/>
            </a:xfrm>
            <a:prstGeom prst="rect">
              <a:avLst/>
            </a:prstGeom>
            <a:noFill/>
            <a:ln w="12700" cap="flat">
              <a:noFill/>
              <a:miter lim="400000"/>
            </a:ln>
            <a:effectLst/>
          </p:spPr>
          <p:txBody>
            <a:bodyPr wrap="none" lIns="50800" tIns="50800" rIns="50800" bIns="50800" numCol="1" anchor="ctr">
              <a:spAutoFit/>
            </a:bodyPr>
            <a:lstStyle>
              <a:lvl1pPr>
                <a:tabLst>
                  <a:tab pos="1066800" algn="l"/>
                </a:tabLst>
                <a:defRPr>
                  <a:latin typeface="+mn-lt"/>
                  <a:ea typeface="+mn-ea"/>
                  <a:cs typeface="+mn-cs"/>
                  <a:sym typeface="Palatino"/>
                </a:defRPr>
              </a:lvl1pPr>
            </a:lstStyle>
            <a:p>
              <a:r>
                <a:t>Process</a:t>
              </a:r>
            </a:p>
          </p:txBody>
        </p:sp>
      </p:grpSp>
      <p:sp>
        <p:nvSpPr>
          <p:cNvPr id="170" name="Shape 170"/>
          <p:cNvSpPr/>
          <p:nvPr/>
        </p:nvSpPr>
        <p:spPr>
          <a:xfrm>
            <a:off x="5061471" y="7533252"/>
            <a:ext cx="2348459" cy="774701"/>
          </a:xfrm>
          <a:prstGeom prst="rect">
            <a:avLst/>
          </a:prstGeom>
          <a:ln w="12700">
            <a:miter lim="400000"/>
          </a:ln>
        </p:spPr>
        <p:txBody>
          <a:bodyPr wrap="none" lIns="50800" tIns="50800" rIns="50800" bIns="50800" anchor="ctr">
            <a:spAutoFit/>
          </a:bodyPr>
          <a:lstStyle>
            <a:lvl1pPr>
              <a:tabLst>
                <a:tab pos="1066800" algn="l"/>
              </a:tabLst>
              <a:defRPr>
                <a:latin typeface="+mn-lt"/>
                <a:ea typeface="+mn-ea"/>
                <a:cs typeface="+mn-cs"/>
                <a:sym typeface="Palatino"/>
              </a:defRPr>
            </a:lvl1pPr>
          </a:lstStyle>
          <a:p>
            <a:r>
              <a:t>Execution</a:t>
            </a:r>
          </a:p>
        </p:txBody>
      </p:sp>
      <p:sp>
        <p:nvSpPr>
          <p:cNvPr id="2" name="灯片编号占位符 1"/>
          <p:cNvSpPr>
            <a:spLocks noGrp="1"/>
          </p:cNvSpPr>
          <p:nvPr>
            <p:ph type="sldNum" sz="quarter" idx="2"/>
          </p:nvPr>
        </p:nvSpPr>
        <p:spPr/>
        <p:txBody>
          <a:bodyPr/>
          <a:lstStyle/>
          <a:p>
            <a:fld id="{86CB4B4D-7CA3-9044-876B-883B54F8677D}" type="slidenum">
              <a:rPr/>
              <a:t>39</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normAutofit/>
          </a:bodyPr>
          <a:lstStyle>
            <a:lvl1pPr>
              <a:tabLst>
                <a:tab pos="1219200" algn="l"/>
              </a:tabLst>
            </a:lvl1pPr>
          </a:lstStyle>
          <a:p>
            <a:r>
              <a:rPr sz="6600" b="1" dirty="0"/>
              <a:t>Course Structure</a:t>
            </a:r>
          </a:p>
        </p:txBody>
      </p:sp>
      <p:sp>
        <p:nvSpPr>
          <p:cNvPr id="66" name="Shape 66"/>
          <p:cNvSpPr>
            <a:spLocks noGrp="1"/>
          </p:cNvSpPr>
          <p:nvPr>
            <p:ph type="body" idx="1"/>
          </p:nvPr>
        </p:nvSpPr>
        <p:spPr>
          <a:prstGeom prst="rect">
            <a:avLst/>
          </a:prstGeom>
        </p:spPr>
        <p:txBody>
          <a:bodyPr/>
          <a:lstStyle/>
          <a:p>
            <a:r>
              <a:rPr lang="en-US" altLang="zh-CN" dirty="0">
                <a:solidFill>
                  <a:srgbClr val="FF0000"/>
                </a:solidFill>
                <a:latin typeface="Times New Roman" panose="02020603050405020304" pitchFamily="18" charset="0"/>
                <a:cs typeface="Times New Roman" panose="02020603050405020304" pitchFamily="18" charset="0"/>
              </a:rPr>
              <a:t>40</a:t>
            </a:r>
            <a:r>
              <a:rPr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t>
            </a:r>
            <a:r>
              <a:rPr dirty="0">
                <a:solidFill>
                  <a:srgbClr val="FF0000"/>
                </a:solidFill>
                <a:latin typeface="Times New Roman" panose="02020603050405020304" pitchFamily="18" charset="0"/>
                <a:cs typeface="Times New Roman" panose="02020603050405020304" pitchFamily="18" charset="0"/>
              </a:rPr>
              <a:t>oursework</a:t>
            </a:r>
            <a:r>
              <a:rPr lang="en-US" altLang="zh-CN" dirty="0">
                <a:solidFill>
                  <a:srgbClr val="FF0000"/>
                </a:solidFill>
                <a:latin typeface="Times New Roman" panose="02020603050405020304" pitchFamily="18" charset="0"/>
                <a:cs typeface="Times New Roman" panose="02020603050405020304" pitchFamily="18" charset="0"/>
              </a:rPr>
              <a:t>+</a:t>
            </a:r>
            <a:r>
              <a:rPr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60%</a:t>
            </a:r>
            <a:r>
              <a:rPr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Examination</a:t>
            </a:r>
            <a:endParaRPr dirty="0">
              <a:solidFill>
                <a:srgbClr val="FF0000"/>
              </a:solidFill>
              <a:latin typeface="Times New Roman" panose="02020603050405020304" pitchFamily="18" charset="0"/>
              <a:cs typeface="Times New Roman" panose="02020603050405020304" pitchFamily="18" charset="0"/>
            </a:endParaRPr>
          </a:p>
          <a:p>
            <a:pPr>
              <a:tabLst>
                <a:tab pos="1587500" algn="l"/>
              </a:tabLst>
            </a:pPr>
            <a:r>
              <a:rPr dirty="0">
                <a:latin typeface="Times New Roman" panose="02020603050405020304" pitchFamily="18" charset="0"/>
                <a:cs typeface="Times New Roman" panose="02020603050405020304" pitchFamily="18" charset="0"/>
              </a:rPr>
              <a:t>Four components:</a:t>
            </a:r>
          </a:p>
          <a:p>
            <a:pPr lvl="1">
              <a:tabLst>
                <a:tab pos="2044700" algn="l"/>
              </a:tabLst>
            </a:pPr>
            <a:r>
              <a:rPr dirty="0">
                <a:latin typeface="Times New Roman" panose="02020603050405020304" pitchFamily="18" charset="0"/>
                <a:cs typeface="Times New Roman" panose="02020603050405020304" pitchFamily="18" charset="0"/>
              </a:rPr>
              <a:t>Lectures for content delivery </a:t>
            </a:r>
          </a:p>
          <a:p>
            <a:pPr lvl="1">
              <a:tabLst>
                <a:tab pos="2044700" algn="l"/>
              </a:tabLst>
            </a:pPr>
            <a:r>
              <a:rPr dirty="0">
                <a:latin typeface="Times New Roman" panose="02020603050405020304" pitchFamily="18" charset="0"/>
                <a:cs typeface="Times New Roman" panose="02020603050405020304" pitchFamily="18" charset="0"/>
              </a:rPr>
              <a:t>Textbook for reference &amp; practice exercises</a:t>
            </a:r>
          </a:p>
          <a:p>
            <a:pPr lvl="1">
              <a:tabLst>
                <a:tab pos="2044700" algn="l"/>
              </a:tabLst>
            </a:pPr>
            <a:r>
              <a:rPr dirty="0">
                <a:latin typeface="Times New Roman" panose="02020603050405020304" pitchFamily="18" charset="0"/>
                <a:cs typeface="Times New Roman" panose="02020603050405020304" pitchFamily="18" charset="0"/>
              </a:rPr>
              <a:t>Assignments for skills building &amp; assessment</a:t>
            </a:r>
          </a:p>
          <a:p>
            <a:pPr lvl="1">
              <a:tabLst>
                <a:tab pos="2044700" algn="l"/>
              </a:tabLst>
            </a:pPr>
            <a:r>
              <a:rPr dirty="0">
                <a:latin typeface="Times New Roman" panose="02020603050405020304" pitchFamily="18" charset="0"/>
                <a:cs typeface="Times New Roman" panose="02020603050405020304" pitchFamily="18" charset="0"/>
              </a:rPr>
              <a:t>Labs </a:t>
            </a:r>
            <a:r>
              <a:rPr lang="en-US" altLang="zh-C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hours for assistance</a:t>
            </a:r>
          </a:p>
        </p:txBody>
      </p:sp>
      <p:sp>
        <p:nvSpPr>
          <p:cNvPr id="2" name="灯片编号占位符 1"/>
          <p:cNvSpPr>
            <a:spLocks noGrp="1"/>
          </p:cNvSpPr>
          <p:nvPr>
            <p:ph type="sldNum" sz="quarter" idx="2"/>
          </p:nvPr>
        </p:nvSpPr>
        <p:spPr/>
        <p:txBody>
          <a:bodyPr/>
          <a:lstStyle/>
          <a:p>
            <a:fld id="{86CB4B4D-7CA3-9044-876B-883B54F8677D}" type="slidenum">
              <a:rPr/>
              <a:t>4</a:t>
            </a:fld>
            <a:endParaRPr/>
          </a:p>
        </p:txBody>
      </p:sp>
    </p:spTree>
    <p:extLst>
      <p:ext uri="{BB962C8B-B14F-4D97-AF65-F5344CB8AC3E}">
        <p14:creationId xmlns:p14="http://schemas.microsoft.com/office/powerpoint/2010/main" val="241550923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t>Basic of Program Writing</a:t>
            </a:r>
          </a:p>
        </p:txBody>
      </p:sp>
      <p:sp>
        <p:nvSpPr>
          <p:cNvPr id="4" name="矩形 3"/>
          <p:cNvSpPr/>
          <p:nvPr/>
        </p:nvSpPr>
        <p:spPr>
          <a:xfrm>
            <a:off x="3890645" y="1742123"/>
            <a:ext cx="5447030" cy="691515"/>
          </a:xfrm>
          <a:prstGeom prst="rect">
            <a:avLst/>
          </a:prstGeom>
          <a:solidFill>
            <a:schemeClr val="bg1"/>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High-Level Code</a:t>
            </a:r>
          </a:p>
        </p:txBody>
      </p:sp>
      <p:sp>
        <p:nvSpPr>
          <p:cNvPr id="5" name="矩形 4"/>
          <p:cNvSpPr/>
          <p:nvPr/>
        </p:nvSpPr>
        <p:spPr>
          <a:xfrm>
            <a:off x="3890645" y="2812098"/>
            <a:ext cx="5447030" cy="691515"/>
          </a:xfrm>
          <a:prstGeom prst="rect">
            <a:avLst/>
          </a:prstGeom>
          <a:blipFill rotWithShape="1">
            <a:blip r:embed="rId3"/>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Compiler</a:t>
            </a:r>
          </a:p>
        </p:txBody>
      </p:sp>
      <p:sp>
        <p:nvSpPr>
          <p:cNvPr id="3" name="矩形 2"/>
          <p:cNvSpPr/>
          <p:nvPr/>
        </p:nvSpPr>
        <p:spPr>
          <a:xfrm>
            <a:off x="3286105" y="3817303"/>
            <a:ext cx="6698152" cy="691515"/>
          </a:xfrm>
          <a:prstGeom prst="rect">
            <a:avLst/>
          </a:prstGeom>
          <a:solidFill>
            <a:schemeClr val="bg1"/>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Assembly Language Program</a:t>
            </a:r>
          </a:p>
        </p:txBody>
      </p:sp>
      <p:sp>
        <p:nvSpPr>
          <p:cNvPr id="6" name="矩形 5"/>
          <p:cNvSpPr/>
          <p:nvPr/>
        </p:nvSpPr>
        <p:spPr>
          <a:xfrm>
            <a:off x="4025265" y="4904740"/>
            <a:ext cx="5447030" cy="691515"/>
          </a:xfrm>
          <a:prstGeom prst="rect">
            <a:avLst/>
          </a:prstGeom>
          <a:blipFill rotWithShape="1">
            <a:blip r:embed="rId3"/>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Assembler</a:t>
            </a:r>
          </a:p>
        </p:txBody>
      </p:sp>
      <p:sp>
        <p:nvSpPr>
          <p:cNvPr id="7" name="矩形 6"/>
          <p:cNvSpPr/>
          <p:nvPr/>
        </p:nvSpPr>
        <p:spPr>
          <a:xfrm>
            <a:off x="3672205" y="6006783"/>
            <a:ext cx="6332855" cy="691515"/>
          </a:xfrm>
          <a:prstGeom prst="rect">
            <a:avLst/>
          </a:prstGeom>
          <a:solidFill>
            <a:schemeClr val="bg1"/>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Object Code</a:t>
            </a:r>
          </a:p>
        </p:txBody>
      </p:sp>
      <p:sp>
        <p:nvSpPr>
          <p:cNvPr id="8" name="矩形 7"/>
          <p:cNvSpPr/>
          <p:nvPr/>
        </p:nvSpPr>
        <p:spPr>
          <a:xfrm>
            <a:off x="3672205" y="7103428"/>
            <a:ext cx="6332855" cy="691515"/>
          </a:xfrm>
          <a:prstGeom prst="rect">
            <a:avLst/>
          </a:prstGeom>
          <a:blipFill rotWithShape="1">
            <a:blip r:embed="rId3"/>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Linker</a:t>
            </a:r>
          </a:p>
        </p:txBody>
      </p:sp>
      <p:sp>
        <p:nvSpPr>
          <p:cNvPr id="9" name="矩形 8"/>
          <p:cNvSpPr/>
          <p:nvPr/>
        </p:nvSpPr>
        <p:spPr>
          <a:xfrm>
            <a:off x="3672205" y="8188006"/>
            <a:ext cx="6332855" cy="691515"/>
          </a:xfrm>
          <a:prstGeom prst="rect">
            <a:avLst/>
          </a:prstGeom>
          <a:solidFill>
            <a:schemeClr val="bg1"/>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Executable Program</a:t>
            </a:r>
          </a:p>
        </p:txBody>
      </p:sp>
      <p:sp>
        <p:nvSpPr>
          <p:cNvPr id="10" name="矩形 9"/>
          <p:cNvSpPr/>
          <p:nvPr/>
        </p:nvSpPr>
        <p:spPr>
          <a:xfrm>
            <a:off x="10387965" y="6188075"/>
            <a:ext cx="2346960" cy="691515"/>
          </a:xfrm>
          <a:prstGeom prst="rect">
            <a:avLst/>
          </a:prstGeom>
          <a:solidFill>
            <a:schemeClr val="bg1"/>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rPr>
              <a:t>Library</a:t>
            </a:r>
          </a:p>
        </p:txBody>
      </p:sp>
      <p:cxnSp>
        <p:nvCxnSpPr>
          <p:cNvPr id="11" name="直接箭头连接符 10"/>
          <p:cNvCxnSpPr>
            <a:stCxn id="4" idx="2"/>
            <a:endCxn id="5" idx="0"/>
          </p:cNvCxnSpPr>
          <p:nvPr/>
        </p:nvCxnSpPr>
        <p:spPr>
          <a:xfrm>
            <a:off x="6614160" y="2433955"/>
            <a:ext cx="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2" name="直接箭头连接符 11"/>
          <p:cNvCxnSpPr/>
          <p:nvPr/>
        </p:nvCxnSpPr>
        <p:spPr>
          <a:xfrm>
            <a:off x="6614160" y="3475990"/>
            <a:ext cx="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3" name="直接箭头连接符 12"/>
          <p:cNvCxnSpPr/>
          <p:nvPr/>
        </p:nvCxnSpPr>
        <p:spPr>
          <a:xfrm>
            <a:off x="6614160" y="4526915"/>
            <a:ext cx="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5" name="直接箭头连接符 14"/>
          <p:cNvCxnSpPr/>
          <p:nvPr/>
        </p:nvCxnSpPr>
        <p:spPr>
          <a:xfrm>
            <a:off x="6614160" y="5628640"/>
            <a:ext cx="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6" name="直接箭头连接符 15"/>
          <p:cNvCxnSpPr/>
          <p:nvPr/>
        </p:nvCxnSpPr>
        <p:spPr>
          <a:xfrm>
            <a:off x="6614160" y="6698615"/>
            <a:ext cx="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7" name="直接箭头连接符 16"/>
          <p:cNvCxnSpPr/>
          <p:nvPr/>
        </p:nvCxnSpPr>
        <p:spPr>
          <a:xfrm>
            <a:off x="6614160" y="7795260"/>
            <a:ext cx="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8" name="直接箭头连接符 17"/>
          <p:cNvCxnSpPr/>
          <p:nvPr/>
        </p:nvCxnSpPr>
        <p:spPr>
          <a:xfrm flipH="1">
            <a:off x="10005060" y="6879590"/>
            <a:ext cx="1234440" cy="37846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14" name="灯片编号占位符 13"/>
          <p:cNvSpPr>
            <a:spLocks noGrp="1"/>
          </p:cNvSpPr>
          <p:nvPr>
            <p:ph type="sldNum" sz="quarter" idx="2"/>
          </p:nvPr>
        </p:nvSpPr>
        <p:spPr/>
        <p:txBody>
          <a:bodyPr/>
          <a:lstStyle/>
          <a:p>
            <a:fld id="{86CB4B4D-7CA3-9044-876B-883B54F8677D}" type="slidenum">
              <a:rPr/>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607FC-A0CD-4466-94E3-C18F0978F182}"/>
              </a:ext>
            </a:extLst>
          </p:cNvPr>
          <p:cNvSpPr>
            <a:spLocks noGrp="1"/>
          </p:cNvSpPr>
          <p:nvPr>
            <p:ph type="title"/>
          </p:nvPr>
        </p:nvSpPr>
        <p:spPr/>
        <p:txBody>
          <a:bodyPr/>
          <a:lstStyle/>
          <a:p>
            <a:r>
              <a:rPr lang="en-US" altLang="zh-CN" sz="6600" b="1" dirty="0"/>
              <a:t>How C Works</a:t>
            </a:r>
            <a:endParaRPr lang="zh-CN" altLang="en-US" sz="6600" b="1" dirty="0"/>
          </a:p>
        </p:txBody>
      </p:sp>
      <p:sp>
        <p:nvSpPr>
          <p:cNvPr id="4" name="灯片编号占位符 3">
            <a:extLst>
              <a:ext uri="{FF2B5EF4-FFF2-40B4-BE49-F238E27FC236}">
                <a16:creationId xmlns:a16="http://schemas.microsoft.com/office/drawing/2014/main" id="{0CD80DB3-43D1-4502-B98F-98E2DB0E0D5E}"/>
              </a:ext>
            </a:extLst>
          </p:cNvPr>
          <p:cNvSpPr>
            <a:spLocks noGrp="1"/>
          </p:cNvSpPr>
          <p:nvPr>
            <p:ph type="sldNum" sz="quarter" idx="2"/>
          </p:nvPr>
        </p:nvSpPr>
        <p:spPr/>
        <p:txBody>
          <a:bodyPr/>
          <a:lstStyle/>
          <a:p>
            <a:fld id="{86CB4B4D-7CA3-9044-876B-883B54F8677D}" type="slidenum">
              <a:rPr lang="en-US" altLang="zh-CN" smtClean="0"/>
              <a:t>41</a:t>
            </a:fld>
            <a:endParaRPr lang="en-US" altLang="zh-CN"/>
          </a:p>
        </p:txBody>
      </p:sp>
      <p:grpSp>
        <p:nvGrpSpPr>
          <p:cNvPr id="9" name="Group 4">
            <a:extLst>
              <a:ext uri="{FF2B5EF4-FFF2-40B4-BE49-F238E27FC236}">
                <a16:creationId xmlns:a16="http://schemas.microsoft.com/office/drawing/2014/main" id="{F080B04F-047D-4573-A141-1AA1BCF2305B}"/>
              </a:ext>
            </a:extLst>
          </p:cNvPr>
          <p:cNvGrpSpPr>
            <a:grpSpLocks noChangeAspect="1"/>
          </p:cNvGrpSpPr>
          <p:nvPr/>
        </p:nvGrpSpPr>
        <p:grpSpPr bwMode="auto">
          <a:xfrm>
            <a:off x="390527" y="1808918"/>
            <a:ext cx="11733211" cy="4095751"/>
            <a:chOff x="188" y="1529"/>
            <a:chExt cx="7391" cy="2580"/>
          </a:xfrm>
        </p:grpSpPr>
        <p:sp>
          <p:nvSpPr>
            <p:cNvPr id="10" name="AutoShape 3">
              <a:extLst>
                <a:ext uri="{FF2B5EF4-FFF2-40B4-BE49-F238E27FC236}">
                  <a16:creationId xmlns:a16="http://schemas.microsoft.com/office/drawing/2014/main" id="{46D66981-9EB5-4429-B810-C4BFAEE27761}"/>
                </a:ext>
              </a:extLst>
            </p:cNvPr>
            <p:cNvSpPr>
              <a:spLocks noChangeAspect="1" noChangeArrowheads="1" noTextEdit="1"/>
            </p:cNvSpPr>
            <p:nvPr/>
          </p:nvSpPr>
          <p:spPr bwMode="auto">
            <a:xfrm>
              <a:off x="188" y="1570"/>
              <a:ext cx="7245" cy="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5">
              <a:extLst>
                <a:ext uri="{FF2B5EF4-FFF2-40B4-BE49-F238E27FC236}">
                  <a16:creationId xmlns:a16="http://schemas.microsoft.com/office/drawing/2014/main" id="{B64B1624-4D56-420B-BED7-1E4B0C1337F8}"/>
                </a:ext>
              </a:extLst>
            </p:cNvPr>
            <p:cNvSpPr>
              <a:spLocks noChangeArrowheads="1"/>
            </p:cNvSpPr>
            <p:nvPr/>
          </p:nvSpPr>
          <p:spPr bwMode="auto">
            <a:xfrm>
              <a:off x="305" y="1558"/>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2" name="Rectangle 6">
              <a:extLst>
                <a:ext uri="{FF2B5EF4-FFF2-40B4-BE49-F238E27FC236}">
                  <a16:creationId xmlns:a16="http://schemas.microsoft.com/office/drawing/2014/main" id="{1B078982-127E-4DC7-A181-4BCB41CDE416}"/>
                </a:ext>
              </a:extLst>
            </p:cNvPr>
            <p:cNvSpPr>
              <a:spLocks noChangeArrowheads="1"/>
            </p:cNvSpPr>
            <p:nvPr/>
          </p:nvSpPr>
          <p:spPr bwMode="auto">
            <a:xfrm>
              <a:off x="312" y="1976"/>
              <a:ext cx="649" cy="20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 name="Rectangle 9">
              <a:extLst>
                <a:ext uri="{FF2B5EF4-FFF2-40B4-BE49-F238E27FC236}">
                  <a16:creationId xmlns:a16="http://schemas.microsoft.com/office/drawing/2014/main" id="{C5A55CD0-8CBE-4658-B7FF-C49C3946ABC1}"/>
                </a:ext>
              </a:extLst>
            </p:cNvPr>
            <p:cNvSpPr>
              <a:spLocks noChangeArrowheads="1"/>
            </p:cNvSpPr>
            <p:nvPr/>
          </p:nvSpPr>
          <p:spPr bwMode="auto">
            <a:xfrm>
              <a:off x="447" y="21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5C97CF85-63C5-445A-8B1A-2FEAA1D88651}"/>
                </a:ext>
              </a:extLst>
            </p:cNvPr>
            <p:cNvSpPr>
              <a:spLocks noChangeArrowheads="1"/>
            </p:cNvSpPr>
            <p:nvPr/>
          </p:nvSpPr>
          <p:spPr bwMode="auto">
            <a:xfrm>
              <a:off x="447" y="240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D3BEE078-D274-4099-8603-7C97A3257B9D}"/>
                </a:ext>
              </a:extLst>
            </p:cNvPr>
            <p:cNvSpPr>
              <a:spLocks noChangeArrowheads="1"/>
            </p:cNvSpPr>
            <p:nvPr/>
          </p:nvSpPr>
          <p:spPr bwMode="auto">
            <a:xfrm>
              <a:off x="633" y="3573"/>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90C040C2-9BBC-4A8F-BB1D-41CB9D17EECF}"/>
                </a:ext>
              </a:extLst>
            </p:cNvPr>
            <p:cNvSpPr>
              <a:spLocks noChangeArrowheads="1"/>
            </p:cNvSpPr>
            <p:nvPr/>
          </p:nvSpPr>
          <p:spPr bwMode="auto">
            <a:xfrm>
              <a:off x="2764" y="2978"/>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25" name="Group 25">
              <a:extLst>
                <a:ext uri="{FF2B5EF4-FFF2-40B4-BE49-F238E27FC236}">
                  <a16:creationId xmlns:a16="http://schemas.microsoft.com/office/drawing/2014/main" id="{0E0CE314-C47B-4B4F-A32B-7CA86819F935}"/>
                </a:ext>
              </a:extLst>
            </p:cNvPr>
            <p:cNvGrpSpPr>
              <a:grpSpLocks/>
            </p:cNvGrpSpPr>
            <p:nvPr/>
          </p:nvGrpSpPr>
          <p:grpSpPr bwMode="auto">
            <a:xfrm>
              <a:off x="3834" y="2274"/>
              <a:ext cx="1028" cy="1489"/>
              <a:chOff x="3834" y="2274"/>
              <a:chExt cx="1028" cy="1489"/>
            </a:xfrm>
          </p:grpSpPr>
          <p:sp>
            <p:nvSpPr>
              <p:cNvPr id="98" name="Rectangle 23">
                <a:extLst>
                  <a:ext uri="{FF2B5EF4-FFF2-40B4-BE49-F238E27FC236}">
                    <a16:creationId xmlns:a16="http://schemas.microsoft.com/office/drawing/2014/main" id="{7F230DFB-0AC2-4645-81C6-5B2276AD610D}"/>
                  </a:ext>
                </a:extLst>
              </p:cNvPr>
              <p:cNvSpPr>
                <a:spLocks noChangeArrowheads="1"/>
              </p:cNvSpPr>
              <p:nvPr/>
            </p:nvSpPr>
            <p:spPr bwMode="auto">
              <a:xfrm>
                <a:off x="3834" y="2274"/>
                <a:ext cx="1019" cy="14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Rectangle 24">
                <a:extLst>
                  <a:ext uri="{FF2B5EF4-FFF2-40B4-BE49-F238E27FC236}">
                    <a16:creationId xmlns:a16="http://schemas.microsoft.com/office/drawing/2014/main" id="{DF8997E9-5E0B-4D0E-B8E3-CB4FABE8F5E5}"/>
                  </a:ext>
                </a:extLst>
              </p:cNvPr>
              <p:cNvSpPr>
                <a:spLocks noChangeArrowheads="1"/>
              </p:cNvSpPr>
              <p:nvPr/>
            </p:nvSpPr>
            <p:spPr bwMode="auto">
              <a:xfrm>
                <a:off x="3843" y="2274"/>
                <a:ext cx="1019" cy="1489"/>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Rectangle 31">
              <a:extLst>
                <a:ext uri="{FF2B5EF4-FFF2-40B4-BE49-F238E27FC236}">
                  <a16:creationId xmlns:a16="http://schemas.microsoft.com/office/drawing/2014/main" id="{F95A4A30-AA81-48E6-B872-C0264362E5D7}"/>
                </a:ext>
              </a:extLst>
            </p:cNvPr>
            <p:cNvSpPr>
              <a:spLocks noChangeArrowheads="1"/>
            </p:cNvSpPr>
            <p:nvPr/>
          </p:nvSpPr>
          <p:spPr bwMode="auto">
            <a:xfrm>
              <a:off x="4438" y="3276"/>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32">
              <a:extLst>
                <a:ext uri="{FF2B5EF4-FFF2-40B4-BE49-F238E27FC236}">
                  <a16:creationId xmlns:a16="http://schemas.microsoft.com/office/drawing/2014/main" id="{25337C44-ABF2-467E-AEB3-D55D0C1D9D8D}"/>
                </a:ext>
              </a:extLst>
            </p:cNvPr>
            <p:cNvSpPr>
              <a:spLocks noChangeArrowheads="1"/>
            </p:cNvSpPr>
            <p:nvPr/>
          </p:nvSpPr>
          <p:spPr bwMode="auto">
            <a:xfrm>
              <a:off x="5687" y="2125"/>
              <a:ext cx="1019" cy="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1">
              <a:extLst>
                <a:ext uri="{FF2B5EF4-FFF2-40B4-BE49-F238E27FC236}">
                  <a16:creationId xmlns:a16="http://schemas.microsoft.com/office/drawing/2014/main" id="{1B711F18-B5FF-49DC-9343-7C2D70950448}"/>
                </a:ext>
              </a:extLst>
            </p:cNvPr>
            <p:cNvSpPr>
              <a:spLocks noChangeArrowheads="1"/>
            </p:cNvSpPr>
            <p:nvPr/>
          </p:nvSpPr>
          <p:spPr bwMode="auto">
            <a:xfrm>
              <a:off x="6285" y="3425"/>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43">
              <a:extLst>
                <a:ext uri="{FF2B5EF4-FFF2-40B4-BE49-F238E27FC236}">
                  <a16:creationId xmlns:a16="http://schemas.microsoft.com/office/drawing/2014/main" id="{1CEB289B-DF82-4BA5-826B-8BE9C674975A}"/>
                </a:ext>
              </a:extLst>
            </p:cNvPr>
            <p:cNvSpPr>
              <a:spLocks noChangeArrowheads="1"/>
            </p:cNvSpPr>
            <p:nvPr/>
          </p:nvSpPr>
          <p:spPr bwMode="auto">
            <a:xfrm>
              <a:off x="1089" y="2560"/>
              <a:ext cx="741"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5">
              <a:extLst>
                <a:ext uri="{FF2B5EF4-FFF2-40B4-BE49-F238E27FC236}">
                  <a16:creationId xmlns:a16="http://schemas.microsoft.com/office/drawing/2014/main" id="{3FE5FB09-4D36-403F-9E53-256A5DFD854E}"/>
                </a:ext>
              </a:extLst>
            </p:cNvPr>
            <p:cNvSpPr>
              <a:spLocks noChangeArrowheads="1"/>
            </p:cNvSpPr>
            <p:nvPr/>
          </p:nvSpPr>
          <p:spPr bwMode="auto">
            <a:xfrm>
              <a:off x="1784" y="2586"/>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6">
              <a:extLst>
                <a:ext uri="{FF2B5EF4-FFF2-40B4-BE49-F238E27FC236}">
                  <a16:creationId xmlns:a16="http://schemas.microsoft.com/office/drawing/2014/main" id="{BC9FAC5E-1090-47D9-875D-879FC130C912}"/>
                </a:ext>
              </a:extLst>
            </p:cNvPr>
            <p:cNvSpPr>
              <a:spLocks noChangeArrowheads="1"/>
            </p:cNvSpPr>
            <p:nvPr/>
          </p:nvSpPr>
          <p:spPr bwMode="auto">
            <a:xfrm>
              <a:off x="1146" y="3167"/>
              <a:ext cx="741"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8">
              <a:extLst>
                <a:ext uri="{FF2B5EF4-FFF2-40B4-BE49-F238E27FC236}">
                  <a16:creationId xmlns:a16="http://schemas.microsoft.com/office/drawing/2014/main" id="{011400CB-F14F-4E6F-9E9C-1ABFF1F94E5E}"/>
                </a:ext>
              </a:extLst>
            </p:cNvPr>
            <p:cNvSpPr>
              <a:spLocks noChangeArrowheads="1"/>
            </p:cNvSpPr>
            <p:nvPr/>
          </p:nvSpPr>
          <p:spPr bwMode="auto">
            <a:xfrm>
              <a:off x="1784" y="3186"/>
              <a:ext cx="12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50">
              <a:extLst>
                <a:ext uri="{FF2B5EF4-FFF2-40B4-BE49-F238E27FC236}">
                  <a16:creationId xmlns:a16="http://schemas.microsoft.com/office/drawing/2014/main" id="{4C51A33D-0B37-4EE0-886A-15D2F23F5065}"/>
                </a:ext>
              </a:extLst>
            </p:cNvPr>
            <p:cNvSpPr>
              <a:spLocks noChangeArrowheads="1"/>
            </p:cNvSpPr>
            <p:nvPr/>
          </p:nvSpPr>
          <p:spPr bwMode="auto">
            <a:xfrm>
              <a:off x="1307" y="3383"/>
              <a:ext cx="23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52">
              <a:extLst>
                <a:ext uri="{FF2B5EF4-FFF2-40B4-BE49-F238E27FC236}">
                  <a16:creationId xmlns:a16="http://schemas.microsoft.com/office/drawing/2014/main" id="{77C72266-5FAB-458A-A7D4-868F47A383BB}"/>
                </a:ext>
              </a:extLst>
            </p:cNvPr>
            <p:cNvSpPr>
              <a:spLocks noChangeArrowheads="1"/>
            </p:cNvSpPr>
            <p:nvPr/>
          </p:nvSpPr>
          <p:spPr bwMode="auto">
            <a:xfrm>
              <a:off x="1784" y="3356"/>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Freeform 53">
              <a:extLst>
                <a:ext uri="{FF2B5EF4-FFF2-40B4-BE49-F238E27FC236}">
                  <a16:creationId xmlns:a16="http://schemas.microsoft.com/office/drawing/2014/main" id="{F9E0860E-6334-4879-AACB-110901341EF2}"/>
                </a:ext>
              </a:extLst>
            </p:cNvPr>
            <p:cNvSpPr>
              <a:spLocks/>
            </p:cNvSpPr>
            <p:nvPr/>
          </p:nvSpPr>
          <p:spPr bwMode="auto">
            <a:xfrm>
              <a:off x="1424" y="3018"/>
              <a:ext cx="93" cy="149"/>
            </a:xfrm>
            <a:custGeom>
              <a:avLst/>
              <a:gdLst>
                <a:gd name="T0" fmla="*/ 0 w 93"/>
                <a:gd name="T1" fmla="*/ 37 h 149"/>
                <a:gd name="T2" fmla="*/ 23 w 93"/>
                <a:gd name="T3" fmla="*/ 37 h 149"/>
                <a:gd name="T4" fmla="*/ 23 w 93"/>
                <a:gd name="T5" fmla="*/ 149 h 149"/>
                <a:gd name="T6" fmla="*/ 70 w 93"/>
                <a:gd name="T7" fmla="*/ 149 h 149"/>
                <a:gd name="T8" fmla="*/ 70 w 93"/>
                <a:gd name="T9" fmla="*/ 37 h 149"/>
                <a:gd name="T10" fmla="*/ 93 w 93"/>
                <a:gd name="T11" fmla="*/ 37 h 149"/>
                <a:gd name="T12" fmla="*/ 46 w 93"/>
                <a:gd name="T13" fmla="*/ 0 h 149"/>
                <a:gd name="T14" fmla="*/ 0 w 93"/>
                <a:gd name="T15" fmla="*/ 3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49">
                  <a:moveTo>
                    <a:pt x="0" y="37"/>
                  </a:moveTo>
                  <a:lnTo>
                    <a:pt x="23" y="37"/>
                  </a:lnTo>
                  <a:lnTo>
                    <a:pt x="23" y="149"/>
                  </a:lnTo>
                  <a:lnTo>
                    <a:pt x="70" y="149"/>
                  </a:lnTo>
                  <a:lnTo>
                    <a:pt x="70" y="37"/>
                  </a:lnTo>
                  <a:lnTo>
                    <a:pt x="93" y="37"/>
                  </a:lnTo>
                  <a:lnTo>
                    <a:pt x="46" y="0"/>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57">
              <a:extLst>
                <a:ext uri="{FF2B5EF4-FFF2-40B4-BE49-F238E27FC236}">
                  <a16:creationId xmlns:a16="http://schemas.microsoft.com/office/drawing/2014/main" id="{E04C6E46-A741-4906-949F-B59E9DD03BF0}"/>
                </a:ext>
              </a:extLst>
            </p:cNvPr>
            <p:cNvSpPr>
              <a:spLocks noChangeArrowheads="1"/>
            </p:cNvSpPr>
            <p:nvPr/>
          </p:nvSpPr>
          <p:spPr bwMode="auto">
            <a:xfrm>
              <a:off x="3092" y="3167"/>
              <a:ext cx="74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59">
              <a:extLst>
                <a:ext uri="{FF2B5EF4-FFF2-40B4-BE49-F238E27FC236}">
                  <a16:creationId xmlns:a16="http://schemas.microsoft.com/office/drawing/2014/main" id="{707212C4-52FA-423F-8080-77E88E95E34A}"/>
                </a:ext>
              </a:extLst>
            </p:cNvPr>
            <p:cNvSpPr>
              <a:spLocks noChangeArrowheads="1"/>
            </p:cNvSpPr>
            <p:nvPr/>
          </p:nvSpPr>
          <p:spPr bwMode="auto">
            <a:xfrm>
              <a:off x="3728" y="3182"/>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Freeform 60">
              <a:extLst>
                <a:ext uri="{FF2B5EF4-FFF2-40B4-BE49-F238E27FC236}">
                  <a16:creationId xmlns:a16="http://schemas.microsoft.com/office/drawing/2014/main" id="{E22ABA05-7552-4621-B9D1-E13961CE52A8}"/>
                </a:ext>
              </a:extLst>
            </p:cNvPr>
            <p:cNvSpPr>
              <a:spLocks/>
            </p:cNvSpPr>
            <p:nvPr/>
          </p:nvSpPr>
          <p:spPr bwMode="auto">
            <a:xfrm>
              <a:off x="3370" y="3018"/>
              <a:ext cx="93" cy="149"/>
            </a:xfrm>
            <a:custGeom>
              <a:avLst/>
              <a:gdLst>
                <a:gd name="T0" fmla="*/ 0 w 93"/>
                <a:gd name="T1" fmla="*/ 37 h 149"/>
                <a:gd name="T2" fmla="*/ 23 w 93"/>
                <a:gd name="T3" fmla="*/ 37 h 149"/>
                <a:gd name="T4" fmla="*/ 23 w 93"/>
                <a:gd name="T5" fmla="*/ 149 h 149"/>
                <a:gd name="T6" fmla="*/ 70 w 93"/>
                <a:gd name="T7" fmla="*/ 149 h 149"/>
                <a:gd name="T8" fmla="*/ 70 w 93"/>
                <a:gd name="T9" fmla="*/ 37 h 149"/>
                <a:gd name="T10" fmla="*/ 93 w 93"/>
                <a:gd name="T11" fmla="*/ 37 h 149"/>
                <a:gd name="T12" fmla="*/ 46 w 93"/>
                <a:gd name="T13" fmla="*/ 0 h 149"/>
                <a:gd name="T14" fmla="*/ 0 w 93"/>
                <a:gd name="T15" fmla="*/ 3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49">
                  <a:moveTo>
                    <a:pt x="0" y="37"/>
                  </a:moveTo>
                  <a:lnTo>
                    <a:pt x="23" y="37"/>
                  </a:lnTo>
                  <a:lnTo>
                    <a:pt x="23" y="149"/>
                  </a:lnTo>
                  <a:lnTo>
                    <a:pt x="70" y="149"/>
                  </a:lnTo>
                  <a:lnTo>
                    <a:pt x="70" y="37"/>
                  </a:lnTo>
                  <a:lnTo>
                    <a:pt x="93" y="37"/>
                  </a:lnTo>
                  <a:lnTo>
                    <a:pt x="46" y="0"/>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63">
              <a:extLst>
                <a:ext uri="{FF2B5EF4-FFF2-40B4-BE49-F238E27FC236}">
                  <a16:creationId xmlns:a16="http://schemas.microsoft.com/office/drawing/2014/main" id="{F5636445-F940-48F1-AD47-01E3306BB707}"/>
                </a:ext>
              </a:extLst>
            </p:cNvPr>
            <p:cNvSpPr>
              <a:spLocks noChangeArrowheads="1"/>
            </p:cNvSpPr>
            <p:nvPr/>
          </p:nvSpPr>
          <p:spPr bwMode="auto">
            <a:xfrm>
              <a:off x="3092" y="2571"/>
              <a:ext cx="74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65">
              <a:extLst>
                <a:ext uri="{FF2B5EF4-FFF2-40B4-BE49-F238E27FC236}">
                  <a16:creationId xmlns:a16="http://schemas.microsoft.com/office/drawing/2014/main" id="{D4C8A8C6-6378-4100-A1AB-23630F9F5810}"/>
                </a:ext>
              </a:extLst>
            </p:cNvPr>
            <p:cNvSpPr>
              <a:spLocks noChangeArrowheads="1"/>
            </p:cNvSpPr>
            <p:nvPr/>
          </p:nvSpPr>
          <p:spPr bwMode="auto">
            <a:xfrm>
              <a:off x="3252" y="2613"/>
              <a:ext cx="23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67">
              <a:extLst>
                <a:ext uri="{FF2B5EF4-FFF2-40B4-BE49-F238E27FC236}">
                  <a16:creationId xmlns:a16="http://schemas.microsoft.com/office/drawing/2014/main" id="{C387BDA6-0DF1-405A-A0A5-2C41F8A34F6C}"/>
                </a:ext>
              </a:extLst>
            </p:cNvPr>
            <p:cNvSpPr>
              <a:spLocks noChangeArrowheads="1"/>
            </p:cNvSpPr>
            <p:nvPr/>
          </p:nvSpPr>
          <p:spPr bwMode="auto">
            <a:xfrm>
              <a:off x="3728" y="2586"/>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9">
              <a:extLst>
                <a:ext uri="{FF2B5EF4-FFF2-40B4-BE49-F238E27FC236}">
                  <a16:creationId xmlns:a16="http://schemas.microsoft.com/office/drawing/2014/main" id="{BA367D7C-18AD-4B33-8723-A4F6F7857B12}"/>
                </a:ext>
              </a:extLst>
            </p:cNvPr>
            <p:cNvSpPr>
              <a:spLocks noChangeArrowheads="1"/>
            </p:cNvSpPr>
            <p:nvPr/>
          </p:nvSpPr>
          <p:spPr bwMode="auto">
            <a:xfrm>
              <a:off x="4946" y="3167"/>
              <a:ext cx="741"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71">
              <a:extLst>
                <a:ext uri="{FF2B5EF4-FFF2-40B4-BE49-F238E27FC236}">
                  <a16:creationId xmlns:a16="http://schemas.microsoft.com/office/drawing/2014/main" id="{3485DD77-A2BC-4F1B-B747-DEAB18E99585}"/>
                </a:ext>
              </a:extLst>
            </p:cNvPr>
            <p:cNvSpPr>
              <a:spLocks noChangeArrowheads="1"/>
            </p:cNvSpPr>
            <p:nvPr/>
          </p:nvSpPr>
          <p:spPr bwMode="auto">
            <a:xfrm>
              <a:off x="5582" y="3182"/>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72">
              <a:extLst>
                <a:ext uri="{FF2B5EF4-FFF2-40B4-BE49-F238E27FC236}">
                  <a16:creationId xmlns:a16="http://schemas.microsoft.com/office/drawing/2014/main" id="{A58CD569-C4C6-4DCE-A0FE-3A874D03E08F}"/>
                </a:ext>
              </a:extLst>
            </p:cNvPr>
            <p:cNvSpPr>
              <a:spLocks noChangeArrowheads="1"/>
            </p:cNvSpPr>
            <p:nvPr/>
          </p:nvSpPr>
          <p:spPr bwMode="auto">
            <a:xfrm>
              <a:off x="4946" y="2571"/>
              <a:ext cx="741"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74">
              <a:extLst>
                <a:ext uri="{FF2B5EF4-FFF2-40B4-BE49-F238E27FC236}">
                  <a16:creationId xmlns:a16="http://schemas.microsoft.com/office/drawing/2014/main" id="{DF27B666-0B74-4CAA-9578-7D1B23A8B15A}"/>
                </a:ext>
              </a:extLst>
            </p:cNvPr>
            <p:cNvSpPr>
              <a:spLocks noChangeArrowheads="1"/>
            </p:cNvSpPr>
            <p:nvPr/>
          </p:nvSpPr>
          <p:spPr bwMode="auto">
            <a:xfrm>
              <a:off x="5105" y="2613"/>
              <a:ext cx="23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76">
              <a:extLst>
                <a:ext uri="{FF2B5EF4-FFF2-40B4-BE49-F238E27FC236}">
                  <a16:creationId xmlns:a16="http://schemas.microsoft.com/office/drawing/2014/main" id="{2DA8F947-A81E-472E-9221-64202DCF4AD1}"/>
                </a:ext>
              </a:extLst>
            </p:cNvPr>
            <p:cNvSpPr>
              <a:spLocks noChangeArrowheads="1"/>
            </p:cNvSpPr>
            <p:nvPr/>
          </p:nvSpPr>
          <p:spPr bwMode="auto">
            <a:xfrm>
              <a:off x="5582" y="2586"/>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Freeform 77">
              <a:extLst>
                <a:ext uri="{FF2B5EF4-FFF2-40B4-BE49-F238E27FC236}">
                  <a16:creationId xmlns:a16="http://schemas.microsoft.com/office/drawing/2014/main" id="{FFBAB477-183D-4797-AF4B-92E9AD61A6F1}"/>
                </a:ext>
              </a:extLst>
            </p:cNvPr>
            <p:cNvSpPr>
              <a:spLocks noEditPoints="1"/>
            </p:cNvSpPr>
            <p:nvPr/>
          </p:nvSpPr>
          <p:spPr bwMode="auto">
            <a:xfrm>
              <a:off x="5207" y="1883"/>
              <a:ext cx="71" cy="754"/>
            </a:xfrm>
            <a:custGeom>
              <a:avLst/>
              <a:gdLst>
                <a:gd name="T0" fmla="*/ 100 w 267"/>
                <a:gd name="T1" fmla="*/ 2500 h 2634"/>
                <a:gd name="T2" fmla="*/ 100 w 267"/>
                <a:gd name="T3" fmla="*/ 34 h 2634"/>
                <a:gd name="T4" fmla="*/ 133 w 267"/>
                <a:gd name="T5" fmla="*/ 0 h 2634"/>
                <a:gd name="T6" fmla="*/ 167 w 267"/>
                <a:gd name="T7" fmla="*/ 34 h 2634"/>
                <a:gd name="T8" fmla="*/ 167 w 267"/>
                <a:gd name="T9" fmla="*/ 2500 h 2634"/>
                <a:gd name="T10" fmla="*/ 133 w 267"/>
                <a:gd name="T11" fmla="*/ 2534 h 2634"/>
                <a:gd name="T12" fmla="*/ 100 w 267"/>
                <a:gd name="T13" fmla="*/ 2500 h 2634"/>
                <a:gd name="T14" fmla="*/ 133 w 267"/>
                <a:gd name="T15" fmla="*/ 2500 h 2634"/>
                <a:gd name="T16" fmla="*/ 267 w 267"/>
                <a:gd name="T17" fmla="*/ 2367 h 2634"/>
                <a:gd name="T18" fmla="*/ 133 w 267"/>
                <a:gd name="T19" fmla="*/ 2634 h 2634"/>
                <a:gd name="T20" fmla="*/ 0 w 267"/>
                <a:gd name="T21" fmla="*/ 2367 h 2634"/>
                <a:gd name="T22" fmla="*/ 133 w 267"/>
                <a:gd name="T23" fmla="*/ 2500 h 2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2634">
                  <a:moveTo>
                    <a:pt x="100" y="2500"/>
                  </a:moveTo>
                  <a:lnTo>
                    <a:pt x="100" y="34"/>
                  </a:lnTo>
                  <a:cubicBezTo>
                    <a:pt x="100" y="15"/>
                    <a:pt x="115" y="0"/>
                    <a:pt x="133" y="0"/>
                  </a:cubicBezTo>
                  <a:cubicBezTo>
                    <a:pt x="152" y="0"/>
                    <a:pt x="167" y="15"/>
                    <a:pt x="167" y="34"/>
                  </a:cubicBezTo>
                  <a:lnTo>
                    <a:pt x="167" y="2500"/>
                  </a:lnTo>
                  <a:cubicBezTo>
                    <a:pt x="167" y="2519"/>
                    <a:pt x="152" y="2534"/>
                    <a:pt x="133" y="2534"/>
                  </a:cubicBezTo>
                  <a:cubicBezTo>
                    <a:pt x="115" y="2534"/>
                    <a:pt x="100" y="2519"/>
                    <a:pt x="100" y="2500"/>
                  </a:cubicBezTo>
                  <a:close/>
                  <a:moveTo>
                    <a:pt x="133" y="2500"/>
                  </a:moveTo>
                  <a:lnTo>
                    <a:pt x="267" y="2367"/>
                  </a:lnTo>
                  <a:lnTo>
                    <a:pt x="133" y="2634"/>
                  </a:lnTo>
                  <a:lnTo>
                    <a:pt x="0" y="2367"/>
                  </a:lnTo>
                  <a:lnTo>
                    <a:pt x="133" y="2500"/>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Line 78">
              <a:extLst>
                <a:ext uri="{FF2B5EF4-FFF2-40B4-BE49-F238E27FC236}">
                  <a16:creationId xmlns:a16="http://schemas.microsoft.com/office/drawing/2014/main" id="{D037813B-E1C2-4872-A25C-70438F9CB98A}"/>
                </a:ext>
              </a:extLst>
            </p:cNvPr>
            <p:cNvSpPr>
              <a:spLocks noChangeShapeType="1"/>
            </p:cNvSpPr>
            <p:nvPr/>
          </p:nvSpPr>
          <p:spPr bwMode="auto">
            <a:xfrm flipH="1">
              <a:off x="669" y="1884"/>
              <a:ext cx="6429" cy="0"/>
            </a:xfrm>
            <a:prstGeom prst="line">
              <a:avLst/>
            </a:prstGeom>
            <a:noFill/>
            <a:ln w="2063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9">
              <a:extLst>
                <a:ext uri="{FF2B5EF4-FFF2-40B4-BE49-F238E27FC236}">
                  <a16:creationId xmlns:a16="http://schemas.microsoft.com/office/drawing/2014/main" id="{201DBFE9-408A-4207-AE81-5F0BB810423E}"/>
                </a:ext>
              </a:extLst>
            </p:cNvPr>
            <p:cNvSpPr>
              <a:spLocks noEditPoints="1"/>
            </p:cNvSpPr>
            <p:nvPr/>
          </p:nvSpPr>
          <p:spPr bwMode="auto">
            <a:xfrm>
              <a:off x="634" y="1874"/>
              <a:ext cx="70" cy="754"/>
            </a:xfrm>
            <a:custGeom>
              <a:avLst/>
              <a:gdLst>
                <a:gd name="T0" fmla="*/ 333 w 533"/>
                <a:gd name="T1" fmla="*/ 67 h 5267"/>
                <a:gd name="T2" fmla="*/ 333 w 533"/>
                <a:gd name="T3" fmla="*/ 5000 h 5267"/>
                <a:gd name="T4" fmla="*/ 266 w 533"/>
                <a:gd name="T5" fmla="*/ 5067 h 5267"/>
                <a:gd name="T6" fmla="*/ 200 w 533"/>
                <a:gd name="T7" fmla="*/ 5000 h 5267"/>
                <a:gd name="T8" fmla="*/ 200 w 533"/>
                <a:gd name="T9" fmla="*/ 67 h 5267"/>
                <a:gd name="T10" fmla="*/ 266 w 533"/>
                <a:gd name="T11" fmla="*/ 0 h 5267"/>
                <a:gd name="T12" fmla="*/ 333 w 533"/>
                <a:gd name="T13" fmla="*/ 67 h 5267"/>
                <a:gd name="T14" fmla="*/ 266 w 533"/>
                <a:gd name="T15" fmla="*/ 5000 h 5267"/>
                <a:gd name="T16" fmla="*/ 533 w 533"/>
                <a:gd name="T17" fmla="*/ 4734 h 5267"/>
                <a:gd name="T18" fmla="*/ 266 w 533"/>
                <a:gd name="T19" fmla="*/ 5267 h 5267"/>
                <a:gd name="T20" fmla="*/ 0 w 533"/>
                <a:gd name="T21" fmla="*/ 4734 h 5267"/>
                <a:gd name="T22" fmla="*/ 266 w 533"/>
                <a:gd name="T23" fmla="*/ 5000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267">
                  <a:moveTo>
                    <a:pt x="333" y="67"/>
                  </a:moveTo>
                  <a:lnTo>
                    <a:pt x="333" y="5000"/>
                  </a:lnTo>
                  <a:cubicBezTo>
                    <a:pt x="333" y="5037"/>
                    <a:pt x="303" y="5067"/>
                    <a:pt x="266" y="5067"/>
                  </a:cubicBezTo>
                  <a:cubicBezTo>
                    <a:pt x="230" y="5067"/>
                    <a:pt x="200" y="5037"/>
                    <a:pt x="200" y="5000"/>
                  </a:cubicBezTo>
                  <a:lnTo>
                    <a:pt x="200" y="67"/>
                  </a:lnTo>
                  <a:cubicBezTo>
                    <a:pt x="200" y="30"/>
                    <a:pt x="230" y="0"/>
                    <a:pt x="266" y="0"/>
                  </a:cubicBezTo>
                  <a:cubicBezTo>
                    <a:pt x="303" y="0"/>
                    <a:pt x="333" y="30"/>
                    <a:pt x="333" y="67"/>
                  </a:cubicBezTo>
                  <a:close/>
                  <a:moveTo>
                    <a:pt x="266" y="5000"/>
                  </a:moveTo>
                  <a:lnTo>
                    <a:pt x="533" y="4734"/>
                  </a:lnTo>
                  <a:lnTo>
                    <a:pt x="266" y="5267"/>
                  </a:lnTo>
                  <a:lnTo>
                    <a:pt x="0" y="4734"/>
                  </a:lnTo>
                  <a:lnTo>
                    <a:pt x="266" y="5000"/>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80">
              <a:extLst>
                <a:ext uri="{FF2B5EF4-FFF2-40B4-BE49-F238E27FC236}">
                  <a16:creationId xmlns:a16="http://schemas.microsoft.com/office/drawing/2014/main" id="{E8FADF63-0A35-4ACC-9971-10E9FEFDAFC3}"/>
                </a:ext>
              </a:extLst>
            </p:cNvPr>
            <p:cNvSpPr>
              <a:spLocks noEditPoints="1"/>
            </p:cNvSpPr>
            <p:nvPr/>
          </p:nvSpPr>
          <p:spPr bwMode="auto">
            <a:xfrm>
              <a:off x="3449" y="1883"/>
              <a:ext cx="70" cy="605"/>
            </a:xfrm>
            <a:custGeom>
              <a:avLst/>
              <a:gdLst>
                <a:gd name="T0" fmla="*/ 200 w 533"/>
                <a:gd name="T1" fmla="*/ 3960 h 4227"/>
                <a:gd name="T2" fmla="*/ 200 w 533"/>
                <a:gd name="T3" fmla="*/ 67 h 4227"/>
                <a:gd name="T4" fmla="*/ 266 w 533"/>
                <a:gd name="T5" fmla="*/ 0 h 4227"/>
                <a:gd name="T6" fmla="*/ 333 w 533"/>
                <a:gd name="T7" fmla="*/ 67 h 4227"/>
                <a:gd name="T8" fmla="*/ 333 w 533"/>
                <a:gd name="T9" fmla="*/ 3960 h 4227"/>
                <a:gd name="T10" fmla="*/ 266 w 533"/>
                <a:gd name="T11" fmla="*/ 4027 h 4227"/>
                <a:gd name="T12" fmla="*/ 200 w 533"/>
                <a:gd name="T13" fmla="*/ 3960 h 4227"/>
                <a:gd name="T14" fmla="*/ 266 w 533"/>
                <a:gd name="T15" fmla="*/ 3960 h 4227"/>
                <a:gd name="T16" fmla="*/ 533 w 533"/>
                <a:gd name="T17" fmla="*/ 3694 h 4227"/>
                <a:gd name="T18" fmla="*/ 266 w 533"/>
                <a:gd name="T19" fmla="*/ 4227 h 4227"/>
                <a:gd name="T20" fmla="*/ 0 w 533"/>
                <a:gd name="T21" fmla="*/ 3694 h 4227"/>
                <a:gd name="T22" fmla="*/ 266 w 533"/>
                <a:gd name="T23" fmla="*/ 3960 h 4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4227">
                  <a:moveTo>
                    <a:pt x="200" y="3960"/>
                  </a:moveTo>
                  <a:lnTo>
                    <a:pt x="200" y="67"/>
                  </a:lnTo>
                  <a:cubicBezTo>
                    <a:pt x="200" y="30"/>
                    <a:pt x="230" y="0"/>
                    <a:pt x="266" y="0"/>
                  </a:cubicBezTo>
                  <a:cubicBezTo>
                    <a:pt x="303" y="0"/>
                    <a:pt x="333" y="30"/>
                    <a:pt x="333" y="67"/>
                  </a:cubicBezTo>
                  <a:lnTo>
                    <a:pt x="333" y="3960"/>
                  </a:lnTo>
                  <a:cubicBezTo>
                    <a:pt x="333" y="3997"/>
                    <a:pt x="303" y="4027"/>
                    <a:pt x="266" y="4027"/>
                  </a:cubicBezTo>
                  <a:cubicBezTo>
                    <a:pt x="230" y="4027"/>
                    <a:pt x="200" y="3997"/>
                    <a:pt x="200" y="3960"/>
                  </a:cubicBezTo>
                  <a:close/>
                  <a:moveTo>
                    <a:pt x="266" y="3960"/>
                  </a:moveTo>
                  <a:lnTo>
                    <a:pt x="533" y="3694"/>
                  </a:lnTo>
                  <a:lnTo>
                    <a:pt x="266" y="4227"/>
                  </a:lnTo>
                  <a:lnTo>
                    <a:pt x="0" y="3694"/>
                  </a:lnTo>
                  <a:lnTo>
                    <a:pt x="266" y="3960"/>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Rectangle 81">
              <a:extLst>
                <a:ext uri="{FF2B5EF4-FFF2-40B4-BE49-F238E27FC236}">
                  <a16:creationId xmlns:a16="http://schemas.microsoft.com/office/drawing/2014/main" id="{28057214-D519-45F6-94DC-E564A56150E2}"/>
                </a:ext>
              </a:extLst>
            </p:cNvPr>
            <p:cNvSpPr>
              <a:spLocks noChangeArrowheads="1"/>
            </p:cNvSpPr>
            <p:nvPr/>
          </p:nvSpPr>
          <p:spPr bwMode="auto">
            <a:xfrm>
              <a:off x="3926" y="1529"/>
              <a:ext cx="74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83">
              <a:extLst>
                <a:ext uri="{FF2B5EF4-FFF2-40B4-BE49-F238E27FC236}">
                  <a16:creationId xmlns:a16="http://schemas.microsoft.com/office/drawing/2014/main" id="{55D420E7-268A-4C34-A61E-0A14E779E317}"/>
                </a:ext>
              </a:extLst>
            </p:cNvPr>
            <p:cNvSpPr>
              <a:spLocks noChangeArrowheads="1"/>
            </p:cNvSpPr>
            <p:nvPr/>
          </p:nvSpPr>
          <p:spPr bwMode="auto">
            <a:xfrm>
              <a:off x="4563" y="1571"/>
              <a:ext cx="12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Freeform 84">
              <a:extLst>
                <a:ext uri="{FF2B5EF4-FFF2-40B4-BE49-F238E27FC236}">
                  <a16:creationId xmlns:a16="http://schemas.microsoft.com/office/drawing/2014/main" id="{0C330669-FF4E-4748-A73C-744D6C33C6C9}"/>
                </a:ext>
              </a:extLst>
            </p:cNvPr>
            <p:cNvSpPr>
              <a:spLocks noEditPoints="1"/>
            </p:cNvSpPr>
            <p:nvPr/>
          </p:nvSpPr>
          <p:spPr bwMode="auto">
            <a:xfrm>
              <a:off x="2299" y="1883"/>
              <a:ext cx="70" cy="307"/>
            </a:xfrm>
            <a:custGeom>
              <a:avLst/>
              <a:gdLst>
                <a:gd name="T0" fmla="*/ 200 w 533"/>
                <a:gd name="T1" fmla="*/ 1880 h 2147"/>
                <a:gd name="T2" fmla="*/ 200 w 533"/>
                <a:gd name="T3" fmla="*/ 67 h 2147"/>
                <a:gd name="T4" fmla="*/ 266 w 533"/>
                <a:gd name="T5" fmla="*/ 0 h 2147"/>
                <a:gd name="T6" fmla="*/ 333 w 533"/>
                <a:gd name="T7" fmla="*/ 67 h 2147"/>
                <a:gd name="T8" fmla="*/ 333 w 533"/>
                <a:gd name="T9" fmla="*/ 1880 h 2147"/>
                <a:gd name="T10" fmla="*/ 266 w 533"/>
                <a:gd name="T11" fmla="*/ 1947 h 2147"/>
                <a:gd name="T12" fmla="*/ 200 w 533"/>
                <a:gd name="T13" fmla="*/ 1880 h 2147"/>
                <a:gd name="T14" fmla="*/ 266 w 533"/>
                <a:gd name="T15" fmla="*/ 1880 h 2147"/>
                <a:gd name="T16" fmla="*/ 533 w 533"/>
                <a:gd name="T17" fmla="*/ 1614 h 2147"/>
                <a:gd name="T18" fmla="*/ 266 w 533"/>
                <a:gd name="T19" fmla="*/ 2147 h 2147"/>
                <a:gd name="T20" fmla="*/ 0 w 533"/>
                <a:gd name="T21" fmla="*/ 1614 h 2147"/>
                <a:gd name="T22" fmla="*/ 266 w 533"/>
                <a:gd name="T23" fmla="*/ 1880 h 2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2147">
                  <a:moveTo>
                    <a:pt x="200" y="1880"/>
                  </a:moveTo>
                  <a:lnTo>
                    <a:pt x="200" y="67"/>
                  </a:lnTo>
                  <a:cubicBezTo>
                    <a:pt x="200" y="30"/>
                    <a:pt x="230" y="0"/>
                    <a:pt x="266" y="0"/>
                  </a:cubicBezTo>
                  <a:cubicBezTo>
                    <a:pt x="303" y="0"/>
                    <a:pt x="333" y="30"/>
                    <a:pt x="333" y="67"/>
                  </a:cubicBezTo>
                  <a:lnTo>
                    <a:pt x="333" y="1880"/>
                  </a:lnTo>
                  <a:cubicBezTo>
                    <a:pt x="333" y="1917"/>
                    <a:pt x="303" y="1947"/>
                    <a:pt x="266" y="1947"/>
                  </a:cubicBezTo>
                  <a:cubicBezTo>
                    <a:pt x="230" y="1947"/>
                    <a:pt x="200" y="1917"/>
                    <a:pt x="200" y="1880"/>
                  </a:cubicBezTo>
                  <a:close/>
                  <a:moveTo>
                    <a:pt x="266" y="1880"/>
                  </a:moveTo>
                  <a:lnTo>
                    <a:pt x="533" y="1614"/>
                  </a:lnTo>
                  <a:lnTo>
                    <a:pt x="266" y="2147"/>
                  </a:lnTo>
                  <a:lnTo>
                    <a:pt x="0" y="1614"/>
                  </a:lnTo>
                  <a:lnTo>
                    <a:pt x="266" y="1880"/>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Line 91">
              <a:extLst>
                <a:ext uri="{FF2B5EF4-FFF2-40B4-BE49-F238E27FC236}">
                  <a16:creationId xmlns:a16="http://schemas.microsoft.com/office/drawing/2014/main" id="{67E14A54-FF24-4CF6-83BF-5EC60459BB3A}"/>
                </a:ext>
              </a:extLst>
            </p:cNvPr>
            <p:cNvSpPr>
              <a:spLocks noChangeShapeType="1"/>
            </p:cNvSpPr>
            <p:nvPr/>
          </p:nvSpPr>
          <p:spPr bwMode="auto">
            <a:xfrm flipV="1">
              <a:off x="7098" y="1893"/>
              <a:ext cx="0" cy="595"/>
            </a:xfrm>
            <a:prstGeom prst="line">
              <a:avLst/>
            </a:prstGeom>
            <a:noFill/>
            <a:ln w="2063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92">
              <a:extLst>
                <a:ext uri="{FF2B5EF4-FFF2-40B4-BE49-F238E27FC236}">
                  <a16:creationId xmlns:a16="http://schemas.microsoft.com/office/drawing/2014/main" id="{7B331FBE-7431-4C10-93E0-CA135A2566A4}"/>
                </a:ext>
              </a:extLst>
            </p:cNvPr>
            <p:cNvSpPr>
              <a:spLocks noChangeArrowheads="1"/>
            </p:cNvSpPr>
            <p:nvPr/>
          </p:nvSpPr>
          <p:spPr bwMode="auto">
            <a:xfrm>
              <a:off x="6799" y="3167"/>
              <a:ext cx="741"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94">
              <a:extLst>
                <a:ext uri="{FF2B5EF4-FFF2-40B4-BE49-F238E27FC236}">
                  <a16:creationId xmlns:a16="http://schemas.microsoft.com/office/drawing/2014/main" id="{FE4BB6A2-9C19-41F3-B89B-ECAE1A8F0421}"/>
                </a:ext>
              </a:extLst>
            </p:cNvPr>
            <p:cNvSpPr>
              <a:spLocks noChangeArrowheads="1"/>
            </p:cNvSpPr>
            <p:nvPr/>
          </p:nvSpPr>
          <p:spPr bwMode="auto">
            <a:xfrm>
              <a:off x="7435" y="3182"/>
              <a:ext cx="1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0" name="Freeform 95">
              <a:extLst>
                <a:ext uri="{FF2B5EF4-FFF2-40B4-BE49-F238E27FC236}">
                  <a16:creationId xmlns:a16="http://schemas.microsoft.com/office/drawing/2014/main" id="{E22254C8-9ACC-4DC3-B058-1B2C4720DC4B}"/>
                </a:ext>
              </a:extLst>
            </p:cNvPr>
            <p:cNvSpPr>
              <a:spLocks/>
            </p:cNvSpPr>
            <p:nvPr/>
          </p:nvSpPr>
          <p:spPr bwMode="auto">
            <a:xfrm>
              <a:off x="7077" y="3018"/>
              <a:ext cx="93" cy="149"/>
            </a:xfrm>
            <a:custGeom>
              <a:avLst/>
              <a:gdLst>
                <a:gd name="T0" fmla="*/ 0 w 93"/>
                <a:gd name="T1" fmla="*/ 37 h 149"/>
                <a:gd name="T2" fmla="*/ 23 w 93"/>
                <a:gd name="T3" fmla="*/ 37 h 149"/>
                <a:gd name="T4" fmla="*/ 23 w 93"/>
                <a:gd name="T5" fmla="*/ 149 h 149"/>
                <a:gd name="T6" fmla="*/ 70 w 93"/>
                <a:gd name="T7" fmla="*/ 149 h 149"/>
                <a:gd name="T8" fmla="*/ 70 w 93"/>
                <a:gd name="T9" fmla="*/ 37 h 149"/>
                <a:gd name="T10" fmla="*/ 93 w 93"/>
                <a:gd name="T11" fmla="*/ 37 h 149"/>
                <a:gd name="T12" fmla="*/ 46 w 93"/>
                <a:gd name="T13" fmla="*/ 0 h 149"/>
                <a:gd name="T14" fmla="*/ 0 w 93"/>
                <a:gd name="T15" fmla="*/ 3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49">
                  <a:moveTo>
                    <a:pt x="0" y="37"/>
                  </a:moveTo>
                  <a:lnTo>
                    <a:pt x="23" y="37"/>
                  </a:lnTo>
                  <a:lnTo>
                    <a:pt x="23" y="149"/>
                  </a:lnTo>
                  <a:lnTo>
                    <a:pt x="70" y="149"/>
                  </a:lnTo>
                  <a:lnTo>
                    <a:pt x="70" y="37"/>
                  </a:lnTo>
                  <a:lnTo>
                    <a:pt x="93" y="37"/>
                  </a:lnTo>
                  <a:lnTo>
                    <a:pt x="46" y="0"/>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9" name="文本框 108">
            <a:extLst>
              <a:ext uri="{FF2B5EF4-FFF2-40B4-BE49-F238E27FC236}">
                <a16:creationId xmlns:a16="http://schemas.microsoft.com/office/drawing/2014/main" id="{D185B3D0-8926-4E34-A7AB-E58AB33D7D28}"/>
              </a:ext>
            </a:extLst>
          </p:cNvPr>
          <p:cNvSpPr txBox="1"/>
          <p:nvPr/>
        </p:nvSpPr>
        <p:spPr>
          <a:xfrm>
            <a:off x="371710" y="3322502"/>
            <a:ext cx="1896353"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Input code</a:t>
            </a:r>
            <a:endParaRPr kumimoji="0" lang="zh-CN" altLang="en-US" sz="3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1" name="文本框 110">
            <a:extLst>
              <a:ext uri="{FF2B5EF4-FFF2-40B4-BE49-F238E27FC236}">
                <a16:creationId xmlns:a16="http://schemas.microsoft.com/office/drawing/2014/main" id="{CA536400-869A-48C8-8D98-385B22636CBA}"/>
              </a:ext>
            </a:extLst>
          </p:cNvPr>
          <p:cNvSpPr txBox="1"/>
          <p:nvPr/>
        </p:nvSpPr>
        <p:spPr>
          <a:xfrm>
            <a:off x="2515613" y="3658257"/>
            <a:ext cx="1863724" cy="1333698"/>
          </a:xfrm>
          <a:prstGeom prst="rect">
            <a:avLst/>
          </a:prstGeom>
          <a:noFill/>
          <a:ln w="12700" cap="flat">
            <a:solidFill>
              <a:schemeClr val="tx1"/>
            </a:solid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Source file</a:t>
            </a:r>
          </a:p>
          <a:p>
            <a:pPr marL="0" marR="0" indent="0" algn="ctr" defTabSz="584200" rtl="0" fontAlgn="auto" latinLnBrk="0" hangingPunct="0">
              <a:lnSpc>
                <a:spcPts val="4800"/>
              </a:lnSpc>
              <a:spcBef>
                <a:spcPts val="0"/>
              </a:spcBef>
              <a:spcAft>
                <a:spcPts val="0"/>
              </a:spcAft>
              <a:buClrTx/>
              <a:buSzTx/>
              <a:buFontTx/>
              <a:buNone/>
              <a:tabLst>
                <a:tab pos="1066800" algn="l"/>
              </a:tabLst>
            </a:pPr>
            <a:r>
              <a:rPr lang="en-US" altLang="zh-CN" sz="3200" dirty="0"/>
              <a:t>(.c/.</a:t>
            </a:r>
            <a:r>
              <a:rPr lang="en-US" altLang="zh-CN" sz="3200" dirty="0" err="1"/>
              <a:t>cpp</a:t>
            </a:r>
            <a:r>
              <a:rPr lang="en-US" altLang="zh-CN" sz="3200" dirty="0"/>
              <a:t>)</a:t>
            </a:r>
            <a:endParaRPr kumimoji="0" lang="zh-CN" altLang="en-US" sz="3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2" name="文本框 111">
            <a:extLst>
              <a:ext uri="{FF2B5EF4-FFF2-40B4-BE49-F238E27FC236}">
                <a16:creationId xmlns:a16="http://schemas.microsoft.com/office/drawing/2014/main" id="{7E6E40A2-FD6B-4BB8-88E8-888BEA382DF2}"/>
              </a:ext>
            </a:extLst>
          </p:cNvPr>
          <p:cNvSpPr txBox="1"/>
          <p:nvPr/>
        </p:nvSpPr>
        <p:spPr>
          <a:xfrm>
            <a:off x="4363946" y="3350480"/>
            <a:ext cx="1813810"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600" b="0" i="0" u="none" strike="noStrike" cap="none" spc="0" normalizeH="0" baseline="0" dirty="0">
                <a:ln>
                  <a:noFill/>
                </a:ln>
                <a:solidFill>
                  <a:srgbClr val="000000"/>
                </a:solidFill>
                <a:effectLst/>
                <a:uFillTx/>
                <a:latin typeface="Gill Sans"/>
                <a:ea typeface="Gill Sans"/>
                <a:cs typeface="Gill Sans"/>
                <a:sym typeface="Gill Sans"/>
              </a:rPr>
              <a:t>compile</a:t>
            </a:r>
            <a:endParaRPr kumimoji="0" lang="zh-CN" altLang="en-US" sz="36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3" name="文本框 112">
            <a:extLst>
              <a:ext uri="{FF2B5EF4-FFF2-40B4-BE49-F238E27FC236}">
                <a16:creationId xmlns:a16="http://schemas.microsoft.com/office/drawing/2014/main" id="{0F097AC7-FA04-4228-B718-6597D115699C}"/>
              </a:ext>
            </a:extLst>
          </p:cNvPr>
          <p:cNvSpPr txBox="1"/>
          <p:nvPr/>
        </p:nvSpPr>
        <p:spPr>
          <a:xfrm>
            <a:off x="6191825" y="3144005"/>
            <a:ext cx="14821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Object </a:t>
            </a:r>
          </a:p>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file</a:t>
            </a:r>
          </a:p>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a:t>
            </a:r>
            <a:r>
              <a:rPr kumimoji="0" lang="en-US" altLang="zh-CN" sz="3200" b="0" i="0" u="none" strike="noStrike" cap="none" spc="0" normalizeH="0" baseline="0" dirty="0" err="1">
                <a:ln>
                  <a:noFill/>
                </a:ln>
                <a:solidFill>
                  <a:srgbClr val="000000"/>
                </a:solidFill>
                <a:effectLst/>
                <a:uFillTx/>
                <a:latin typeface="Gill Sans"/>
                <a:ea typeface="Gill Sans"/>
                <a:cs typeface="Gill Sans"/>
                <a:sym typeface="Gill Sans"/>
              </a:rPr>
              <a:t>obj</a:t>
            </a: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a:t>
            </a:r>
            <a:endParaRPr kumimoji="0" lang="zh-CN" altLang="en-US" sz="3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4" name="文本框 113">
            <a:extLst>
              <a:ext uri="{FF2B5EF4-FFF2-40B4-BE49-F238E27FC236}">
                <a16:creationId xmlns:a16="http://schemas.microsoft.com/office/drawing/2014/main" id="{AE102362-D999-4CA7-83CB-5F12A1C17346}"/>
              </a:ext>
            </a:extLst>
          </p:cNvPr>
          <p:cNvSpPr txBox="1"/>
          <p:nvPr/>
        </p:nvSpPr>
        <p:spPr>
          <a:xfrm>
            <a:off x="7875586" y="3408286"/>
            <a:ext cx="110648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link</a:t>
            </a:r>
            <a:endParaRPr kumimoji="0" lang="zh-CN" altLang="en-US" sz="3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5" name="文本框 114">
            <a:extLst>
              <a:ext uri="{FF2B5EF4-FFF2-40B4-BE49-F238E27FC236}">
                <a16:creationId xmlns:a16="http://schemas.microsoft.com/office/drawing/2014/main" id="{C04CC6E8-7455-4723-B86F-CF07EEB5BD18}"/>
              </a:ext>
            </a:extLst>
          </p:cNvPr>
          <p:cNvSpPr txBox="1"/>
          <p:nvPr/>
        </p:nvSpPr>
        <p:spPr>
          <a:xfrm>
            <a:off x="9117141" y="2991606"/>
            <a:ext cx="1765403"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2800" b="0" i="0" u="none" strike="noStrike" cap="none" spc="0" normalizeH="0" baseline="0" dirty="0">
                <a:ln>
                  <a:noFill/>
                </a:ln>
                <a:solidFill>
                  <a:srgbClr val="000000"/>
                </a:solidFill>
                <a:effectLst/>
                <a:uFillTx/>
                <a:latin typeface="Gill Sans"/>
                <a:ea typeface="Gill Sans"/>
                <a:cs typeface="Gill Sans"/>
                <a:sym typeface="Gill Sans"/>
              </a:rPr>
              <a:t>Executable </a:t>
            </a:r>
          </a:p>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2800" b="0" i="0" u="none" strike="noStrike" cap="none" spc="0" normalizeH="0" baseline="0" dirty="0">
                <a:ln>
                  <a:noFill/>
                </a:ln>
                <a:solidFill>
                  <a:srgbClr val="000000"/>
                </a:solidFill>
                <a:effectLst/>
                <a:uFillTx/>
                <a:latin typeface="Gill Sans"/>
                <a:ea typeface="Gill Sans"/>
                <a:cs typeface="Gill Sans"/>
                <a:sym typeface="Gill Sans"/>
              </a:rPr>
              <a:t>file</a:t>
            </a:r>
          </a:p>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2800" b="0" i="0" u="none" strike="noStrike" cap="none" spc="0" normalizeH="0" baseline="0" dirty="0">
                <a:ln>
                  <a:noFill/>
                </a:ln>
                <a:solidFill>
                  <a:srgbClr val="000000"/>
                </a:solidFill>
                <a:effectLst/>
                <a:uFillTx/>
                <a:latin typeface="Gill Sans"/>
                <a:ea typeface="Gill Sans"/>
                <a:cs typeface="Gill Sans"/>
                <a:sym typeface="Gill Sans"/>
              </a:rPr>
              <a:t>(</a:t>
            </a:r>
            <a:r>
              <a:rPr lang="en-US" altLang="zh-CN" sz="2800" dirty="0"/>
              <a:t>.</a:t>
            </a:r>
            <a:r>
              <a:rPr kumimoji="0" lang="en-US" altLang="zh-CN" sz="2800" b="0" i="0" u="none" strike="noStrike" cap="none" spc="0" normalizeH="0" baseline="0" dirty="0">
                <a:ln>
                  <a:noFill/>
                </a:ln>
                <a:solidFill>
                  <a:srgbClr val="000000"/>
                </a:solidFill>
                <a:effectLst/>
                <a:uFillTx/>
                <a:latin typeface="Gill Sans"/>
                <a:ea typeface="Gill Sans"/>
                <a:cs typeface="Gill Sans"/>
                <a:sym typeface="Gill Sans"/>
              </a:rPr>
              <a:t>exe)</a:t>
            </a:r>
            <a:endParaRPr kumimoji="0" lang="zh-CN" altLang="en-US" sz="28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7" name="文本框 116">
            <a:extLst>
              <a:ext uri="{FF2B5EF4-FFF2-40B4-BE49-F238E27FC236}">
                <a16:creationId xmlns:a16="http://schemas.microsoft.com/office/drawing/2014/main" id="{7AA77457-9C2E-4B6E-B505-5C3EBD5B3F28}"/>
              </a:ext>
            </a:extLst>
          </p:cNvPr>
          <p:cNvSpPr txBox="1"/>
          <p:nvPr/>
        </p:nvSpPr>
        <p:spPr>
          <a:xfrm>
            <a:off x="10735628" y="4367376"/>
            <a:ext cx="2105659" cy="133369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2800" b="1" i="0" u="none" strike="noStrike" cap="none" spc="0" normalizeH="0" baseline="0" dirty="0">
                <a:ln>
                  <a:noFill/>
                </a:ln>
                <a:solidFill>
                  <a:srgbClr val="000000"/>
                </a:solidFill>
                <a:effectLst/>
                <a:uFillTx/>
                <a:latin typeface="Gill Sans"/>
                <a:ea typeface="Gill Sans"/>
                <a:cs typeface="Gill Sans"/>
                <a:sym typeface="Gill Sans"/>
              </a:rPr>
              <a:t>Operating system</a:t>
            </a:r>
            <a:endParaRPr kumimoji="0" lang="zh-CN" altLang="en-US" sz="2800" b="1"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8" name="文本框 117">
            <a:extLst>
              <a:ext uri="{FF2B5EF4-FFF2-40B4-BE49-F238E27FC236}">
                <a16:creationId xmlns:a16="http://schemas.microsoft.com/office/drawing/2014/main" id="{3AF97E55-B7C6-41BE-9A36-0EB519A758CC}"/>
              </a:ext>
            </a:extLst>
          </p:cNvPr>
          <p:cNvSpPr txBox="1"/>
          <p:nvPr/>
        </p:nvSpPr>
        <p:spPr>
          <a:xfrm>
            <a:off x="11097427" y="3303047"/>
            <a:ext cx="110648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3200" b="0" i="0" u="none" strike="noStrike" cap="none" spc="0" normalizeH="0" baseline="0" dirty="0">
                <a:ln>
                  <a:noFill/>
                </a:ln>
                <a:solidFill>
                  <a:srgbClr val="000000"/>
                </a:solidFill>
                <a:effectLst/>
                <a:uFillTx/>
                <a:latin typeface="Gill Sans"/>
                <a:ea typeface="Gill Sans"/>
                <a:cs typeface="Gill Sans"/>
                <a:sym typeface="Gill Sans"/>
              </a:rPr>
              <a:t>run</a:t>
            </a:r>
            <a:endParaRPr kumimoji="0" lang="zh-CN" altLang="en-US" sz="3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19" name="文本框 118">
            <a:extLst>
              <a:ext uri="{FF2B5EF4-FFF2-40B4-BE49-F238E27FC236}">
                <a16:creationId xmlns:a16="http://schemas.microsoft.com/office/drawing/2014/main" id="{B8540EB1-E679-4F97-91CD-6FCC4657BF7D}"/>
              </a:ext>
            </a:extLst>
          </p:cNvPr>
          <p:cNvSpPr txBox="1"/>
          <p:nvPr/>
        </p:nvSpPr>
        <p:spPr>
          <a:xfrm>
            <a:off x="4276622" y="4388209"/>
            <a:ext cx="1971804"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2800" b="1" i="0" u="none" strike="noStrike" cap="none" spc="0" normalizeH="0" baseline="0" dirty="0">
                <a:ln>
                  <a:noFill/>
                </a:ln>
                <a:solidFill>
                  <a:srgbClr val="000000"/>
                </a:solidFill>
                <a:effectLst/>
                <a:uFillTx/>
                <a:latin typeface="Gill Sans"/>
                <a:ea typeface="Gill Sans"/>
                <a:cs typeface="Gill Sans"/>
                <a:sym typeface="Gill Sans"/>
              </a:rPr>
              <a:t>compiler</a:t>
            </a:r>
            <a:endParaRPr kumimoji="0" lang="zh-CN" altLang="en-US" sz="2800" b="1"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20" name="文本框 119">
            <a:extLst>
              <a:ext uri="{FF2B5EF4-FFF2-40B4-BE49-F238E27FC236}">
                <a16:creationId xmlns:a16="http://schemas.microsoft.com/office/drawing/2014/main" id="{CE70415A-FD1D-421A-BF9C-B2DDCA6C44E9}"/>
              </a:ext>
            </a:extLst>
          </p:cNvPr>
          <p:cNvSpPr txBox="1"/>
          <p:nvPr/>
        </p:nvSpPr>
        <p:spPr>
          <a:xfrm>
            <a:off x="348996" y="4326190"/>
            <a:ext cx="1971804"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2800" b="1" i="0" u="none" strike="noStrike" cap="none" spc="0" normalizeH="0" baseline="0" dirty="0">
                <a:ln>
                  <a:noFill/>
                </a:ln>
                <a:solidFill>
                  <a:srgbClr val="000000"/>
                </a:solidFill>
                <a:effectLst/>
                <a:uFillTx/>
                <a:latin typeface="Gill Sans"/>
                <a:ea typeface="Gill Sans"/>
                <a:cs typeface="Gill Sans"/>
                <a:sym typeface="Gill Sans"/>
              </a:rPr>
              <a:t>editor</a:t>
            </a:r>
            <a:endParaRPr kumimoji="0" lang="zh-CN" altLang="en-US" sz="2800" b="1"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21" name="文本框 120">
            <a:extLst>
              <a:ext uri="{FF2B5EF4-FFF2-40B4-BE49-F238E27FC236}">
                <a16:creationId xmlns:a16="http://schemas.microsoft.com/office/drawing/2014/main" id="{357FF333-4B9B-44D4-AD55-92164AED4CD4}"/>
              </a:ext>
            </a:extLst>
          </p:cNvPr>
          <p:cNvSpPr txBox="1"/>
          <p:nvPr/>
        </p:nvSpPr>
        <p:spPr>
          <a:xfrm>
            <a:off x="4032354" y="1673624"/>
            <a:ext cx="4533797"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dirty="0">
                <a:ln>
                  <a:noFill/>
                </a:ln>
                <a:solidFill>
                  <a:srgbClr val="000000"/>
                </a:solidFill>
                <a:effectLst/>
                <a:uFillTx/>
                <a:latin typeface="Gill Sans"/>
                <a:ea typeface="Gill Sans"/>
                <a:cs typeface="Gill Sans"/>
                <a:sym typeface="Gill Sans"/>
              </a:rPr>
              <a:t>error</a:t>
            </a:r>
            <a:endParaRPr kumimoji="0" lang="zh-CN" altLang="en-US" sz="4000" b="0" i="0" u="none" strike="noStrike" cap="none" spc="0" normalizeH="0" baseline="0" dirty="0">
              <a:ln>
                <a:noFill/>
              </a:ln>
              <a:solidFill>
                <a:srgbClr val="000000"/>
              </a:solidFill>
              <a:effectLst/>
              <a:uFillTx/>
              <a:latin typeface="Gill Sans"/>
              <a:ea typeface="Gill Sans"/>
              <a:cs typeface="Gill Sans"/>
              <a:sym typeface="Gill Sans"/>
            </a:endParaRPr>
          </a:p>
        </p:txBody>
      </p:sp>
      <p:cxnSp>
        <p:nvCxnSpPr>
          <p:cNvPr id="123" name="直接箭头连接符 122">
            <a:extLst>
              <a:ext uri="{FF2B5EF4-FFF2-40B4-BE49-F238E27FC236}">
                <a16:creationId xmlns:a16="http://schemas.microsoft.com/office/drawing/2014/main" id="{3C39E041-ED50-401E-9A7C-1E638D5BED64}"/>
              </a:ext>
            </a:extLst>
          </p:cNvPr>
          <p:cNvCxnSpPr/>
          <p:nvPr/>
        </p:nvCxnSpPr>
        <p:spPr>
          <a:xfrm>
            <a:off x="4439156" y="4233031"/>
            <a:ext cx="1630939" cy="0"/>
          </a:xfrm>
          <a:prstGeom prst="straightConnector1">
            <a:avLst/>
          </a:prstGeom>
          <a:noFill/>
          <a:ln w="76200" cap="flat">
            <a:solidFill>
              <a:srgbClr val="0000FF"/>
            </a:solidFill>
            <a:prstDash val="solid"/>
            <a:miter lim="400000"/>
            <a:tailEnd type="triangle"/>
          </a:ln>
        </p:spPr>
        <p:style>
          <a:lnRef idx="0">
            <a:scrgbClr r="0" g="0" b="0"/>
          </a:lnRef>
          <a:fillRef idx="0">
            <a:scrgbClr r="0" g="0" b="0"/>
          </a:fillRef>
          <a:effectRef idx="0">
            <a:scrgbClr r="0" g="0" b="0"/>
          </a:effectRef>
          <a:fontRef idx="none"/>
        </p:style>
      </p:cxnSp>
      <p:cxnSp>
        <p:nvCxnSpPr>
          <p:cNvPr id="124" name="直接箭头连接符 123">
            <a:extLst>
              <a:ext uri="{FF2B5EF4-FFF2-40B4-BE49-F238E27FC236}">
                <a16:creationId xmlns:a16="http://schemas.microsoft.com/office/drawing/2014/main" id="{E0420EE8-B7BE-4FF7-9DD5-B6463E336239}"/>
              </a:ext>
            </a:extLst>
          </p:cNvPr>
          <p:cNvCxnSpPr>
            <a:cxnSpLocks/>
          </p:cNvCxnSpPr>
          <p:nvPr/>
        </p:nvCxnSpPr>
        <p:spPr>
          <a:xfrm>
            <a:off x="11072027" y="4233031"/>
            <a:ext cx="1157287" cy="0"/>
          </a:xfrm>
          <a:prstGeom prst="straightConnector1">
            <a:avLst/>
          </a:prstGeom>
          <a:noFill/>
          <a:ln w="76200" cap="flat">
            <a:solidFill>
              <a:srgbClr val="0000FF"/>
            </a:solidFill>
            <a:prstDash val="solid"/>
            <a:miter lim="400000"/>
            <a:tailEnd type="triangle"/>
          </a:ln>
        </p:spPr>
        <p:style>
          <a:lnRef idx="0">
            <a:scrgbClr r="0" g="0" b="0"/>
          </a:lnRef>
          <a:fillRef idx="0">
            <a:scrgbClr r="0" g="0" b="0"/>
          </a:fillRef>
          <a:effectRef idx="0">
            <a:scrgbClr r="0" g="0" b="0"/>
          </a:effectRef>
          <a:fontRef idx="none"/>
        </p:style>
      </p:cxnSp>
      <p:cxnSp>
        <p:nvCxnSpPr>
          <p:cNvPr id="127" name="直接箭头连接符 126">
            <a:extLst>
              <a:ext uri="{FF2B5EF4-FFF2-40B4-BE49-F238E27FC236}">
                <a16:creationId xmlns:a16="http://schemas.microsoft.com/office/drawing/2014/main" id="{FD072A15-902C-4A76-A144-65497354F2C9}"/>
              </a:ext>
            </a:extLst>
          </p:cNvPr>
          <p:cNvCxnSpPr>
            <a:cxnSpLocks/>
          </p:cNvCxnSpPr>
          <p:nvPr/>
        </p:nvCxnSpPr>
        <p:spPr>
          <a:xfrm>
            <a:off x="7902941" y="4223481"/>
            <a:ext cx="1157287" cy="0"/>
          </a:xfrm>
          <a:prstGeom prst="straightConnector1">
            <a:avLst/>
          </a:prstGeom>
          <a:noFill/>
          <a:ln w="76200" cap="flat">
            <a:solidFill>
              <a:srgbClr val="0000FF"/>
            </a:solidFill>
            <a:prstDash val="solid"/>
            <a:miter lim="400000"/>
            <a:tailEnd type="triangle"/>
          </a:ln>
        </p:spPr>
        <p:style>
          <a:lnRef idx="0">
            <a:scrgbClr r="0" g="0" b="0"/>
          </a:lnRef>
          <a:fillRef idx="0">
            <a:scrgbClr r="0" g="0" b="0"/>
          </a:fillRef>
          <a:effectRef idx="0">
            <a:scrgbClr r="0" g="0" b="0"/>
          </a:effectRef>
          <a:fontRef idx="none"/>
        </p:style>
      </p:cxnSp>
      <p:cxnSp>
        <p:nvCxnSpPr>
          <p:cNvPr id="128" name="直接箭头连接符 127">
            <a:extLst>
              <a:ext uri="{FF2B5EF4-FFF2-40B4-BE49-F238E27FC236}">
                <a16:creationId xmlns:a16="http://schemas.microsoft.com/office/drawing/2014/main" id="{1E2DB45E-9565-498B-A0AD-FE587C5BFFF8}"/>
              </a:ext>
            </a:extLst>
          </p:cNvPr>
          <p:cNvCxnSpPr>
            <a:cxnSpLocks/>
            <a:endCxn id="94" idx="1"/>
          </p:cNvCxnSpPr>
          <p:nvPr/>
        </p:nvCxnSpPr>
        <p:spPr>
          <a:xfrm flipV="1">
            <a:off x="390527" y="4231444"/>
            <a:ext cx="1998662" cy="1588"/>
          </a:xfrm>
          <a:prstGeom prst="straightConnector1">
            <a:avLst/>
          </a:prstGeom>
          <a:noFill/>
          <a:ln w="76200" cap="flat">
            <a:solidFill>
              <a:srgbClr val="0000FF"/>
            </a:solidFill>
            <a:prstDash val="solid"/>
            <a:miter lim="400000"/>
            <a:tailEnd type="triangle"/>
          </a:ln>
        </p:spPr>
        <p:style>
          <a:lnRef idx="0">
            <a:scrgbClr r="0" g="0" b="0"/>
          </a:lnRef>
          <a:fillRef idx="0">
            <a:scrgbClr r="0" g="0" b="0"/>
          </a:fillRef>
          <a:effectRef idx="0">
            <a:scrgbClr r="0" g="0" b="0"/>
          </a:effectRef>
          <a:fontRef idx="none"/>
        </p:style>
      </p:cxnSp>
      <p:sp>
        <p:nvSpPr>
          <p:cNvPr id="116" name="文本框 115">
            <a:extLst>
              <a:ext uri="{FF2B5EF4-FFF2-40B4-BE49-F238E27FC236}">
                <a16:creationId xmlns:a16="http://schemas.microsoft.com/office/drawing/2014/main" id="{42B225E7-A195-41A9-95B9-668942AAA6E2}"/>
              </a:ext>
            </a:extLst>
          </p:cNvPr>
          <p:cNvSpPr txBox="1"/>
          <p:nvPr/>
        </p:nvSpPr>
        <p:spPr>
          <a:xfrm>
            <a:off x="9016619" y="2689692"/>
            <a:ext cx="1884232" cy="2701909"/>
          </a:xfrm>
          <a:prstGeom prst="rect">
            <a:avLst/>
          </a:prstGeom>
          <a:noFill/>
          <a:ln w="28575" cap="flat">
            <a:solidFill>
              <a:schemeClr val="tx1"/>
            </a:solid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zh-CN" altLang="en-US" sz="4000" b="0" i="0" u="none" strike="noStrike" cap="none" spc="0" normalizeH="0" baseline="0" dirty="0">
              <a:ln>
                <a:noFill/>
              </a:ln>
              <a:solidFill>
                <a:srgbClr val="000000"/>
              </a:solidFill>
              <a:effectLst/>
              <a:uFillTx/>
              <a:latin typeface="Gill Sans"/>
              <a:ea typeface="Gill Sans"/>
              <a:cs typeface="Gill Sans"/>
              <a:sym typeface="Gill Sans"/>
            </a:endParaRPr>
          </a:p>
        </p:txBody>
      </p:sp>
    </p:spTree>
    <p:extLst>
      <p:ext uri="{BB962C8B-B14F-4D97-AF65-F5344CB8AC3E}">
        <p14:creationId xmlns:p14="http://schemas.microsoft.com/office/powerpoint/2010/main" val="206040743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prstGeom prst="rect">
            <a:avLst/>
          </a:prstGeom>
        </p:spPr>
        <p:txBody>
          <a:bodyPr>
            <a:normAutofit/>
          </a:bodyPr>
          <a:lstStyle>
            <a:lvl1pPr>
              <a:tabLst>
                <a:tab pos="1219200" algn="l"/>
              </a:tabLst>
            </a:lvl1pPr>
          </a:lstStyle>
          <a:p>
            <a:r>
              <a:rPr sz="6600" b="1" dirty="0"/>
              <a:t>Programming Language (C)</a:t>
            </a:r>
          </a:p>
        </p:txBody>
      </p:sp>
      <p:pic>
        <p:nvPicPr>
          <p:cNvPr id="116" name="pasted-image.png"/>
          <p:cNvPicPr>
            <a:picLocks noChangeAspect="1"/>
          </p:cNvPicPr>
          <p:nvPr/>
        </p:nvPicPr>
        <p:blipFill>
          <a:blip r:embed="rId3"/>
          <a:stretch>
            <a:fillRect/>
          </a:stretch>
        </p:blipFill>
        <p:spPr>
          <a:xfrm>
            <a:off x="984250" y="2057400"/>
            <a:ext cx="11036300" cy="6654800"/>
          </a:xfrm>
          <a:prstGeom prst="rect">
            <a:avLst/>
          </a:prstGeom>
          <a:ln w="12700">
            <a:miter lim="400000"/>
            <a:headEnd/>
            <a:tailEnd/>
          </a:ln>
        </p:spPr>
      </p:pic>
      <p:sp>
        <p:nvSpPr>
          <p:cNvPr id="2" name="灯片编号占位符 1"/>
          <p:cNvSpPr>
            <a:spLocks noGrp="1"/>
          </p:cNvSpPr>
          <p:nvPr>
            <p:ph type="sldNum" sz="quarter" idx="2"/>
          </p:nvPr>
        </p:nvSpPr>
        <p:spPr/>
        <p:txBody>
          <a:bodyPr/>
          <a:lstStyle/>
          <a:p>
            <a:fld id="{86CB4B4D-7CA3-9044-876B-883B54F8677D}" type="slidenum">
              <a:rPr/>
              <a:t>42</a:t>
            </a:fld>
            <a:endParaRPr/>
          </a:p>
        </p:txBody>
      </p:sp>
      <p:sp>
        <p:nvSpPr>
          <p:cNvPr id="3" name="文本框 2"/>
          <p:cNvSpPr txBox="1"/>
          <p:nvPr/>
        </p:nvSpPr>
        <p:spPr>
          <a:xfrm>
            <a:off x="8009890" y="3430270"/>
            <a:ext cx="4010660" cy="716915"/>
          </a:xfrm>
          <a:prstGeom prst="rect">
            <a:avLst/>
          </a:prstGeom>
          <a:noFill/>
          <a:ln w="12700" cap="flat">
            <a:solidFill>
              <a:srgbClr val="FF0000"/>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zh-CN" altLang="en-US" sz="4000" b="0" i="0" u="none" strike="noStrike" cap="none" spc="0" normalizeH="0" baseline="0">
                <a:ln>
                  <a:solidFill>
                    <a:srgbClr val="FF0000"/>
                  </a:solidFill>
                </a:ln>
                <a:solidFill>
                  <a:srgbClr val="FF0000"/>
                </a:solidFill>
                <a:effectLst/>
                <a:uFillTx/>
                <a:latin typeface="Times New Roman" panose="02020603050405020304" charset="0"/>
                <a:ea typeface="Gill Sans"/>
                <a:cs typeface="Gill Sans"/>
                <a:sym typeface="Gill Sans"/>
              </a:rPr>
              <a:t>Macro command</a:t>
            </a:r>
          </a:p>
        </p:txBody>
      </p:sp>
      <p:sp>
        <p:nvSpPr>
          <p:cNvPr id="4" name="文本框 3"/>
          <p:cNvSpPr txBox="1"/>
          <p:nvPr/>
        </p:nvSpPr>
        <p:spPr>
          <a:xfrm>
            <a:off x="8196580" y="5598160"/>
            <a:ext cx="4010660" cy="716915"/>
          </a:xfrm>
          <a:prstGeom prst="rect">
            <a:avLst/>
          </a:prstGeom>
          <a:noFill/>
          <a:ln w="12700" cap="flat">
            <a:solidFill>
              <a:srgbClr val="FF0000"/>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solidFill>
                    <a:srgbClr val="FF0000"/>
                  </a:solidFill>
                </a:ln>
                <a:solidFill>
                  <a:srgbClr val="FF0000"/>
                </a:solidFill>
                <a:effectLst/>
                <a:uFillTx/>
                <a:latin typeface="Times New Roman" panose="02020603050405020304" charset="0"/>
                <a:ea typeface="Gill Sans"/>
                <a:cs typeface="Gill Sans"/>
                <a:sym typeface="Gill Sans"/>
              </a:rPr>
              <a:t>main function</a:t>
            </a:r>
          </a:p>
        </p:txBody>
      </p:sp>
      <p:sp>
        <p:nvSpPr>
          <p:cNvPr id="5" name="文本框 4"/>
          <p:cNvSpPr txBox="1"/>
          <p:nvPr/>
        </p:nvSpPr>
        <p:spPr>
          <a:xfrm>
            <a:off x="9606280" y="2204720"/>
            <a:ext cx="2600960" cy="716915"/>
          </a:xfrm>
          <a:prstGeom prst="rect">
            <a:avLst/>
          </a:prstGeom>
          <a:noFill/>
          <a:ln w="12700" cap="flat">
            <a:solidFill>
              <a:srgbClr val="FF0000"/>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zh-CN" altLang="en-US" sz="4000" b="0" i="0" u="none" strike="noStrike" cap="none" spc="0" normalizeH="0" baseline="0">
                <a:ln>
                  <a:solidFill>
                    <a:srgbClr val="FF0000"/>
                  </a:solidFill>
                </a:ln>
                <a:solidFill>
                  <a:srgbClr val="FF0000"/>
                </a:solidFill>
                <a:effectLst/>
                <a:uFillTx/>
                <a:latin typeface="Times New Roman" panose="02020603050405020304" charset="0"/>
                <a:ea typeface="Gill Sans"/>
                <a:cs typeface="Gill Sans"/>
                <a:sym typeface="Gill Sans"/>
              </a:rPr>
              <a:t>comm</a:t>
            </a:r>
            <a:r>
              <a:rPr kumimoji="0" lang="en-US" altLang="zh-CN" sz="4000" b="0" i="0" u="none" strike="noStrike" cap="none" spc="0" normalizeH="0" baseline="0">
                <a:ln>
                  <a:solidFill>
                    <a:srgbClr val="FF0000"/>
                  </a:solidFill>
                </a:ln>
                <a:solidFill>
                  <a:srgbClr val="FF0000"/>
                </a:solidFill>
                <a:effectLst/>
                <a:uFillTx/>
                <a:latin typeface="Times New Roman" panose="02020603050405020304" charset="0"/>
                <a:ea typeface="Gill Sans"/>
                <a:cs typeface="Gill Sans"/>
                <a:sym typeface="Gill Sans"/>
              </a:rPr>
              <a:t>ent</a:t>
            </a:r>
          </a:p>
        </p:txBody>
      </p:sp>
      <p:cxnSp>
        <p:nvCxnSpPr>
          <p:cNvPr id="6" name="直接箭头连接符 5"/>
          <p:cNvCxnSpPr>
            <a:stCxn id="5" idx="1"/>
          </p:cNvCxnSpPr>
          <p:nvPr/>
        </p:nvCxnSpPr>
        <p:spPr>
          <a:xfrm flipH="1">
            <a:off x="8009890" y="2563495"/>
            <a:ext cx="1596390" cy="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7" name="直接箭头连接符 6"/>
          <p:cNvCxnSpPr/>
          <p:nvPr/>
        </p:nvCxnSpPr>
        <p:spPr>
          <a:xfrm flipH="1">
            <a:off x="5856605" y="3772535"/>
            <a:ext cx="2153285" cy="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8" name="直接箭头连接符 7"/>
          <p:cNvCxnSpPr/>
          <p:nvPr/>
        </p:nvCxnSpPr>
        <p:spPr>
          <a:xfrm flipH="1">
            <a:off x="6642100" y="5821680"/>
            <a:ext cx="1554480" cy="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normAutofit/>
          </a:bodyPr>
          <a:lstStyle>
            <a:lvl1pPr>
              <a:tabLst>
                <a:tab pos="1219200" algn="l"/>
              </a:tabLst>
            </a:lvl1pPr>
          </a:lstStyle>
          <a:p>
            <a:r>
              <a:rPr sz="6600" b="1" dirty="0"/>
              <a:t>Comments</a:t>
            </a:r>
          </a:p>
        </p:txBody>
      </p:sp>
      <p:sp>
        <p:nvSpPr>
          <p:cNvPr id="179" name="Shape 179"/>
          <p:cNvSpPr>
            <a:spLocks noGrp="1"/>
          </p:cNvSpPr>
          <p:nvPr>
            <p:ph type="body" idx="1"/>
          </p:nvPr>
        </p:nvSpPr>
        <p:spPr>
          <a:prstGeom prst="rect">
            <a:avLst/>
          </a:prstGeom>
        </p:spPr>
        <p:txBody>
          <a:bodyPr>
            <a:normAutofit/>
          </a:bodyPr>
          <a:lstStyle/>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Comments are pieces of text in the code file</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They have no logical meaning</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They are the programmer’s semantic meaning</a:t>
            </a:r>
          </a:p>
          <a:p>
            <a:pPr lvl="1">
              <a:tabLst>
                <a:tab pos="2044700" algn="l"/>
              </a:tabLst>
            </a:pPr>
            <a:r>
              <a:rPr sz="4800" dirty="0">
                <a:latin typeface="Times New Roman" panose="02020603050405020304" pitchFamily="18" charset="0"/>
                <a:cs typeface="Times New Roman" panose="02020603050405020304" pitchFamily="18" charset="0"/>
              </a:rPr>
              <a:t>What you </a:t>
            </a:r>
            <a:r>
              <a:rPr sz="4800" i="1" dirty="0">
                <a:latin typeface="Times New Roman" panose="02020603050405020304" pitchFamily="18" charset="0"/>
                <a:cs typeface="Times New Roman" panose="02020603050405020304" pitchFamily="18" charset="0"/>
              </a:rPr>
              <a:t>thought</a:t>
            </a:r>
            <a:r>
              <a:rPr sz="4800" dirty="0">
                <a:latin typeface="Times New Roman" panose="02020603050405020304" pitchFamily="18" charset="0"/>
                <a:cs typeface="Times New Roman" panose="02020603050405020304" pitchFamily="18" charset="0"/>
              </a:rPr>
              <a:t> you were doing</a:t>
            </a:r>
          </a:p>
          <a:p>
            <a:pPr lvl="1">
              <a:tabLst>
                <a:tab pos="2044700" algn="l"/>
              </a:tabLst>
            </a:pPr>
            <a:r>
              <a:rPr sz="4800" dirty="0">
                <a:latin typeface="Times New Roman" panose="02020603050405020304" pitchFamily="18" charset="0"/>
                <a:cs typeface="Times New Roman" panose="02020603050405020304" pitchFamily="18" charset="0"/>
              </a:rPr>
              <a:t>Why you were doing it that way</a:t>
            </a:r>
          </a:p>
          <a:p>
            <a:pPr lvl="1">
              <a:tabLst>
                <a:tab pos="2044700" algn="l"/>
              </a:tabLst>
            </a:pPr>
            <a:r>
              <a:rPr sz="4800" dirty="0">
                <a:latin typeface="Times New Roman" panose="02020603050405020304" pitchFamily="18" charset="0"/>
                <a:cs typeface="Times New Roman" panose="02020603050405020304" pitchFamily="18" charset="0"/>
              </a:rPr>
              <a:t>Who did it (or modified it)</a:t>
            </a:r>
          </a:p>
          <a:p>
            <a:pPr marL="989013" indent="-735013">
              <a:lnSpc>
                <a:spcPts val="5600"/>
              </a:lnSpc>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And they are crucial in practice</a:t>
            </a:r>
          </a:p>
        </p:txBody>
      </p:sp>
      <p:sp>
        <p:nvSpPr>
          <p:cNvPr id="2" name="灯片编号占位符 1"/>
          <p:cNvSpPr>
            <a:spLocks noGrp="1"/>
          </p:cNvSpPr>
          <p:nvPr>
            <p:ph type="sldNum" sz="quarter" idx="2"/>
          </p:nvPr>
        </p:nvSpPr>
        <p:spPr/>
        <p:txBody>
          <a:bodyPr/>
          <a:lstStyle/>
          <a:p>
            <a:fld id="{86CB4B4D-7CA3-9044-876B-883B54F8677D}" type="slidenum">
              <a:rPr/>
              <a:t>43</a:t>
            </a:fld>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prstGeom prst="rect">
            <a:avLst/>
          </a:prstGeom>
        </p:spPr>
        <p:txBody>
          <a:bodyPr/>
          <a:lstStyle>
            <a:lvl1pPr defTabSz="577850">
              <a:lnSpc>
                <a:spcPts val="9500"/>
              </a:lnSpc>
              <a:spcBef>
                <a:spcPts val="200"/>
              </a:spcBef>
              <a:tabLst>
                <a:tab pos="1206500" algn="l"/>
              </a:tabLst>
              <a:defRPr sz="7920"/>
            </a:lvl1pPr>
          </a:lstStyle>
          <a:p>
            <a:r>
              <a:rPr sz="6600" b="1" dirty="0"/>
              <a:t>Linux Commands (</a:t>
            </a:r>
            <a:r>
              <a:rPr lang="en-US" altLang="zh-CN" sz="6600" b="1" dirty="0"/>
              <a:t>*</a:t>
            </a:r>
            <a:r>
              <a:rPr sz="6600" b="1" dirty="0"/>
              <a:t>)</a:t>
            </a:r>
          </a:p>
        </p:txBody>
      </p:sp>
      <p:sp>
        <p:nvSpPr>
          <p:cNvPr id="173" name="Shape 173"/>
          <p:cNvSpPr>
            <a:spLocks noGrp="1"/>
          </p:cNvSpPr>
          <p:nvPr>
            <p:ph type="body" idx="1"/>
          </p:nvPr>
        </p:nvSpPr>
        <p:spPr>
          <a:prstGeom prst="rect">
            <a:avLst/>
          </a:prstGeom>
        </p:spPr>
        <p:txBody>
          <a:bodyPr/>
          <a:lstStyle/>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Compilation:</a:t>
            </a:r>
          </a:p>
          <a:p>
            <a:pPr marL="959485" lvl="1" indent="-422910" defTabSz="513715">
              <a:lnSpc>
                <a:spcPts val="4800"/>
              </a:lnSpc>
              <a:spcBef>
                <a:spcPts val="2200"/>
              </a:spcBef>
              <a:tabLst>
                <a:tab pos="1790700" algn="l"/>
              </a:tabLst>
              <a:defRPr sz="4050"/>
            </a:pPr>
            <a:r>
              <a:rPr dirty="0" err="1">
                <a:latin typeface="Times New Roman" panose="02020603050405020304" pitchFamily="18" charset="0"/>
                <a:cs typeface="Times New Roman" panose="02020603050405020304" pitchFamily="18" charset="0"/>
              </a:rPr>
              <a:t>gcc</a:t>
            </a:r>
            <a:r>
              <a:rPr dirty="0">
                <a:latin typeface="Times New Roman" panose="02020603050405020304" pitchFamily="18" charset="0"/>
                <a:cs typeface="Times New Roman" panose="02020603050405020304" pitchFamily="18" charset="0"/>
              </a:rPr>
              <a:t> -c -o </a:t>
            </a:r>
            <a:r>
              <a:rPr dirty="0" err="1">
                <a:latin typeface="Times New Roman" panose="02020603050405020304" pitchFamily="18" charset="0"/>
                <a:cs typeface="Times New Roman" panose="02020603050405020304" pitchFamily="18" charset="0"/>
              </a:rPr>
              <a:t>helloworld.o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helloworld.c</a:t>
            </a:r>
            <a:endParaRPr dirty="0">
              <a:latin typeface="Times New Roman" panose="02020603050405020304" pitchFamily="18" charset="0"/>
              <a:cs typeface="Times New Roman" panose="02020603050405020304" pitchFamily="18" charset="0"/>
            </a:endParaRPr>
          </a:p>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Linking:</a:t>
            </a:r>
          </a:p>
          <a:p>
            <a:pPr marL="959485" lvl="1" indent="-422910" defTabSz="513715">
              <a:lnSpc>
                <a:spcPts val="4800"/>
              </a:lnSpc>
              <a:spcBef>
                <a:spcPts val="2200"/>
              </a:spcBef>
              <a:tabLst>
                <a:tab pos="1790700" algn="l"/>
              </a:tabLst>
              <a:defRPr sz="4050"/>
            </a:pPr>
            <a:r>
              <a:rPr dirty="0" err="1">
                <a:latin typeface="Times New Roman" panose="02020603050405020304" pitchFamily="18" charset="0"/>
                <a:cs typeface="Times New Roman" panose="02020603050405020304" pitchFamily="18" charset="0"/>
              </a:rPr>
              <a:t>gcc</a:t>
            </a:r>
            <a:r>
              <a:rPr dirty="0">
                <a:latin typeface="Times New Roman" panose="02020603050405020304" pitchFamily="18" charset="0"/>
                <a:cs typeface="Times New Roman" panose="02020603050405020304" pitchFamily="18" charset="0"/>
              </a:rPr>
              <a:t> -o </a:t>
            </a:r>
            <a:r>
              <a:rPr dirty="0" err="1">
                <a:latin typeface="Times New Roman" panose="02020603050405020304" pitchFamily="18" charset="0"/>
                <a:cs typeface="Times New Roman" panose="02020603050405020304" pitchFamily="18" charset="0"/>
              </a:rPr>
              <a:t>helloworld</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helloworld.o</a:t>
            </a:r>
            <a:endParaRPr dirty="0">
              <a:latin typeface="Times New Roman" panose="02020603050405020304" pitchFamily="18" charset="0"/>
              <a:cs typeface="Times New Roman" panose="02020603050405020304" pitchFamily="18" charset="0"/>
            </a:endParaRPr>
          </a:p>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Short-cut (both stages):</a:t>
            </a:r>
          </a:p>
          <a:p>
            <a:pPr marL="959485" lvl="1" indent="-422910" defTabSz="513715">
              <a:lnSpc>
                <a:spcPts val="4800"/>
              </a:lnSpc>
              <a:spcBef>
                <a:spcPts val="2200"/>
              </a:spcBef>
              <a:tabLst>
                <a:tab pos="1790700" algn="l"/>
              </a:tabLst>
              <a:defRPr sz="4050"/>
            </a:pPr>
            <a:r>
              <a:rPr dirty="0" err="1">
                <a:latin typeface="Times New Roman" panose="02020603050405020304" pitchFamily="18" charset="0"/>
                <a:cs typeface="Times New Roman" panose="02020603050405020304" pitchFamily="18" charset="0"/>
              </a:rPr>
              <a:t>gcc</a:t>
            </a:r>
            <a:r>
              <a:rPr dirty="0">
                <a:latin typeface="Times New Roman" panose="02020603050405020304" pitchFamily="18" charset="0"/>
                <a:cs typeface="Times New Roman" panose="02020603050405020304" pitchFamily="18" charset="0"/>
              </a:rPr>
              <a:t> -o </a:t>
            </a:r>
            <a:r>
              <a:rPr dirty="0" err="1">
                <a:latin typeface="Times New Roman" panose="02020603050405020304" pitchFamily="18" charset="0"/>
                <a:cs typeface="Times New Roman" panose="02020603050405020304" pitchFamily="18" charset="0"/>
              </a:rPr>
              <a:t>helloworld</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helloworld.c</a:t>
            </a:r>
            <a:endParaRPr dirty="0">
              <a:latin typeface="Times New Roman" panose="02020603050405020304" pitchFamily="18" charset="0"/>
              <a:cs typeface="Times New Roman" panose="02020603050405020304" pitchFamily="18" charset="0"/>
            </a:endParaRPr>
          </a:p>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Execution</a:t>
            </a:r>
          </a:p>
          <a:p>
            <a:pPr marL="959485" lvl="1" indent="-422910" defTabSz="513715">
              <a:lnSpc>
                <a:spcPts val="4800"/>
              </a:lnSpc>
              <a:spcBef>
                <a:spcPts val="2200"/>
              </a:spcBef>
              <a:tabLst>
                <a:tab pos="1790700" algn="l"/>
              </a:tabLst>
              <a:defRPr sz="4050"/>
            </a:pPr>
            <a:r>
              <a:rPr dirty="0">
                <a:latin typeface="Times New Roman" panose="02020603050405020304" pitchFamily="18" charset="0"/>
                <a:cs typeface="Times New Roman" panose="02020603050405020304" pitchFamily="18" charset="0"/>
              </a:rPr>
              <a:t>./</a:t>
            </a:r>
            <a:r>
              <a:rPr dirty="0" err="1">
                <a:latin typeface="Times New Roman" panose="02020603050405020304" pitchFamily="18" charset="0"/>
                <a:cs typeface="Times New Roman" panose="02020603050405020304" pitchFamily="18" charset="0"/>
              </a:rPr>
              <a:t>helloworld</a:t>
            </a:r>
            <a:endParaRPr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2"/>
          </p:nvPr>
        </p:nvSpPr>
        <p:spPr/>
        <p:txBody>
          <a:bodyPr/>
          <a:lstStyle/>
          <a:p>
            <a:fld id="{86CB4B4D-7CA3-9044-876B-883B54F8677D}" type="slidenum">
              <a:rPr/>
              <a:t>44</a:t>
            </a:fld>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normAutofit/>
          </a:bodyPr>
          <a:lstStyle>
            <a:lvl1pPr>
              <a:tabLst>
                <a:tab pos="1219200" algn="l"/>
              </a:tabLst>
            </a:lvl1pPr>
          </a:lstStyle>
          <a:p>
            <a:r>
              <a:rPr sz="6600" b="1" dirty="0"/>
              <a:t>New Programs or Old?</a:t>
            </a:r>
          </a:p>
        </p:txBody>
      </p:sp>
      <p:sp>
        <p:nvSpPr>
          <p:cNvPr id="176" name="Shape 176"/>
          <p:cNvSpPr>
            <a:spLocks noGrp="1"/>
          </p:cNvSpPr>
          <p:nvPr>
            <p:ph type="body" idx="1"/>
          </p:nvPr>
        </p:nvSpPr>
        <p:spPr>
          <a:prstGeom prst="rect">
            <a:avLst/>
          </a:prstGeom>
        </p:spPr>
        <p:txBody>
          <a:bodyPr/>
          <a:lstStyle/>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Most programmers modify code</a:t>
            </a:r>
          </a:p>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Sometimes they write new code</a:t>
            </a:r>
          </a:p>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Then they go do something else</a:t>
            </a:r>
          </a:p>
          <a:p>
            <a:pPr marL="989013" indent="-735013">
              <a:lnSpc>
                <a:spcPts val="5600"/>
              </a:lnSpc>
              <a:buSzPct val="120000"/>
              <a:buFont typeface="Wingdings" panose="05000000000000000000" pitchFamily="2" charset="2"/>
              <a:buChar char="p"/>
              <a:defRPr sz="4050"/>
            </a:pPr>
            <a:r>
              <a:rPr sz="4400" dirty="0">
                <a:latin typeface="Times New Roman" panose="02020603050405020304" pitchFamily="18" charset="0"/>
                <a:cs typeface="Times New Roman" panose="02020603050405020304" pitchFamily="18" charset="0"/>
              </a:rPr>
              <a:t>Then they come back to it</a:t>
            </a:r>
          </a:p>
          <a:p>
            <a:pPr lvl="1">
              <a:tabLst>
                <a:tab pos="2044700" algn="l"/>
              </a:tabLst>
            </a:pPr>
            <a:r>
              <a:rPr dirty="0">
                <a:latin typeface="Times New Roman" panose="02020603050405020304" pitchFamily="18" charset="0"/>
                <a:cs typeface="Times New Roman" panose="02020603050405020304" pitchFamily="18" charset="0"/>
              </a:rPr>
              <a:t>And often can’t understand it</a:t>
            </a:r>
          </a:p>
          <a:p>
            <a:pPr marL="989013" indent="-735013">
              <a:lnSpc>
                <a:spcPts val="5600"/>
              </a:lnSpc>
              <a:buSzPct val="120000"/>
              <a:buFont typeface="Wingdings" panose="05000000000000000000" pitchFamily="2" charset="2"/>
              <a:buChar char="p"/>
              <a:defRPr sz="4050"/>
            </a:pPr>
            <a:r>
              <a:rPr sz="4400" b="1" dirty="0">
                <a:solidFill>
                  <a:srgbClr val="FF0000"/>
                </a:solidFill>
                <a:latin typeface="Times New Roman" panose="02020603050405020304" pitchFamily="18" charset="0"/>
                <a:cs typeface="Times New Roman" panose="02020603050405020304" pitchFamily="18" charset="0"/>
              </a:rPr>
              <a:t>Comments are how we resolve this </a:t>
            </a:r>
          </a:p>
        </p:txBody>
      </p:sp>
      <p:sp>
        <p:nvSpPr>
          <p:cNvPr id="2" name="灯片编号占位符 1"/>
          <p:cNvSpPr>
            <a:spLocks noGrp="1"/>
          </p:cNvSpPr>
          <p:nvPr>
            <p:ph type="sldNum" sz="quarter" idx="2"/>
          </p:nvPr>
        </p:nvSpPr>
        <p:spPr/>
        <p:txBody>
          <a:bodyPr/>
          <a:lstStyle/>
          <a:p>
            <a:fld id="{86CB4B4D-7CA3-9044-876B-883B54F8677D}" type="slidenum">
              <a:rPr/>
              <a:t>45</a:t>
            </a:fld>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normAutofit/>
          </a:bodyPr>
          <a:lstStyle>
            <a:lvl1pPr>
              <a:tabLst>
                <a:tab pos="1219200" algn="l"/>
              </a:tabLst>
            </a:lvl1pPr>
          </a:lstStyle>
          <a:p>
            <a:r>
              <a:rPr sz="6600" b="1" dirty="0"/>
              <a:t>Recommended Style</a:t>
            </a:r>
          </a:p>
        </p:txBody>
      </p:sp>
      <p:sp>
        <p:nvSpPr>
          <p:cNvPr id="189" name="Shape 189"/>
          <p:cNvSpPr>
            <a:spLocks noGrp="1"/>
          </p:cNvSpPr>
          <p:nvPr>
            <p:ph type="body" idx="1"/>
          </p:nvPr>
        </p:nvSpPr>
        <p:spPr>
          <a:prstGeom prst="rect">
            <a:avLst/>
          </a:prstGeom>
        </p:spPr>
        <p:txBody>
          <a:bodyPr>
            <a:normAutofit/>
          </a:bodyPr>
          <a:lstStyle/>
          <a:p>
            <a:pPr marL="989013" indent="-735013">
              <a:lnSpc>
                <a:spcPts val="5600"/>
              </a:lnSpc>
              <a:buSzPct val="120000"/>
              <a:buFont typeface="Wingdings" panose="05000000000000000000" pitchFamily="2" charset="2"/>
              <a:buChar char="p"/>
              <a:defRPr sz="4050"/>
            </a:pPr>
            <a:r>
              <a:rPr sz="4800" dirty="0">
                <a:latin typeface="Times New Roman" panose="02020603050405020304" pitchFamily="18" charset="0"/>
                <a:cs typeface="Times New Roman" panose="02020603050405020304" pitchFamily="18" charset="0"/>
              </a:rPr>
              <a:t>Work out the computation on paper first</a:t>
            </a:r>
          </a:p>
          <a:p>
            <a:pPr marL="989013" indent="-735013">
              <a:lnSpc>
                <a:spcPts val="5600"/>
              </a:lnSpc>
              <a:buSzPct val="120000"/>
              <a:buFont typeface="Wingdings" panose="05000000000000000000" pitchFamily="2" charset="2"/>
              <a:buChar char="p"/>
              <a:defRPr sz="4050"/>
            </a:pPr>
            <a:r>
              <a:rPr sz="4800" dirty="0">
                <a:latin typeface="Times New Roman" panose="02020603050405020304" pitchFamily="18" charset="0"/>
                <a:cs typeface="Times New Roman" panose="02020603050405020304" pitchFamily="18" charset="0"/>
              </a:rPr>
              <a:t>Build pseudocode to express the idea</a:t>
            </a:r>
          </a:p>
          <a:p>
            <a:pPr marL="989013" indent="-735013">
              <a:lnSpc>
                <a:spcPts val="5600"/>
              </a:lnSpc>
              <a:buSzPct val="120000"/>
              <a:buFont typeface="Wingdings" panose="05000000000000000000" pitchFamily="2" charset="2"/>
              <a:buChar char="p"/>
              <a:defRPr sz="4050"/>
            </a:pPr>
            <a:r>
              <a:rPr sz="4800" dirty="0">
                <a:latin typeface="Times New Roman" panose="02020603050405020304" pitchFamily="18" charset="0"/>
                <a:cs typeface="Times New Roman" panose="02020603050405020304" pitchFamily="18" charset="0"/>
              </a:rPr>
              <a:t>Enter pseudocode in comments</a:t>
            </a:r>
          </a:p>
          <a:p>
            <a:pPr marL="989013" indent="-735013">
              <a:lnSpc>
                <a:spcPts val="5600"/>
              </a:lnSpc>
              <a:buSzPct val="120000"/>
              <a:buFont typeface="Wingdings" panose="05000000000000000000" pitchFamily="2" charset="2"/>
              <a:buChar char="p"/>
              <a:defRPr sz="4050"/>
            </a:pPr>
            <a:r>
              <a:rPr sz="4800" dirty="0">
                <a:latin typeface="Times New Roman" panose="02020603050405020304" pitchFamily="18" charset="0"/>
                <a:cs typeface="Times New Roman" panose="02020603050405020304" pitchFamily="18" charset="0"/>
              </a:rPr>
              <a:t>Expand each piece of pseudocode into text</a:t>
            </a:r>
          </a:p>
          <a:p>
            <a:pPr marL="989013" indent="-735013">
              <a:lnSpc>
                <a:spcPts val="5600"/>
              </a:lnSpc>
              <a:buSzPct val="120000"/>
              <a:buFont typeface="Wingdings" panose="05000000000000000000" pitchFamily="2" charset="2"/>
              <a:buChar char="p"/>
              <a:defRPr sz="4050"/>
            </a:pPr>
            <a:r>
              <a:rPr sz="4800" dirty="0">
                <a:latin typeface="Times New Roman" panose="02020603050405020304" pitchFamily="18" charset="0"/>
                <a:cs typeface="Times New Roman" panose="02020603050405020304" pitchFamily="18" charset="0"/>
              </a:rPr>
              <a:t>Print out intermediate results</a:t>
            </a:r>
          </a:p>
          <a:p>
            <a:pPr lvl="1">
              <a:tabLst>
                <a:tab pos="2044700" algn="l"/>
              </a:tabLst>
            </a:pPr>
            <a:r>
              <a:rPr sz="4800" dirty="0">
                <a:latin typeface="Times New Roman" panose="02020603050405020304" pitchFamily="18" charset="0"/>
                <a:cs typeface="Times New Roman" panose="02020603050405020304" pitchFamily="18" charset="0"/>
              </a:rPr>
              <a:t>And compare to execution trace</a:t>
            </a:r>
          </a:p>
        </p:txBody>
      </p:sp>
      <p:sp>
        <p:nvSpPr>
          <p:cNvPr id="2" name="灯片编号占位符 1"/>
          <p:cNvSpPr>
            <a:spLocks noGrp="1"/>
          </p:cNvSpPr>
          <p:nvPr>
            <p:ph type="sldNum" sz="quarter" idx="2"/>
          </p:nvPr>
        </p:nvSpPr>
        <p:spPr/>
        <p:txBody>
          <a:bodyPr/>
          <a:lstStyle/>
          <a:p>
            <a:fld id="{86CB4B4D-7CA3-9044-876B-883B54F8677D}" type="slidenum">
              <a:rPr/>
              <a:t>46</a:t>
            </a:fld>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A6383-37BE-4565-A80A-FDAFBF2B063F}"/>
              </a:ext>
            </a:extLst>
          </p:cNvPr>
          <p:cNvSpPr>
            <a:spLocks noGrp="1"/>
          </p:cNvSpPr>
          <p:nvPr>
            <p:ph type="title"/>
          </p:nvPr>
        </p:nvSpPr>
        <p:spPr/>
        <p:txBody>
          <a:bodyPr>
            <a:normAutofit/>
          </a:bodyPr>
          <a:lstStyle/>
          <a:p>
            <a:r>
              <a:rPr lang="en-US" altLang="zh-CN" sz="6600" b="1" dirty="0"/>
              <a:t>Algorithms</a:t>
            </a:r>
            <a:endParaRPr lang="zh-CN" altLang="en-US" sz="6600" b="1" dirty="0"/>
          </a:p>
        </p:txBody>
      </p:sp>
      <p:sp>
        <p:nvSpPr>
          <p:cNvPr id="4" name="灯片编号占位符 3">
            <a:extLst>
              <a:ext uri="{FF2B5EF4-FFF2-40B4-BE49-F238E27FC236}">
                <a16:creationId xmlns:a16="http://schemas.microsoft.com/office/drawing/2014/main" id="{BCDD54EC-E7D4-4184-A391-9C19E54F0FAA}"/>
              </a:ext>
            </a:extLst>
          </p:cNvPr>
          <p:cNvSpPr>
            <a:spLocks noGrp="1"/>
          </p:cNvSpPr>
          <p:nvPr>
            <p:ph type="sldNum" sz="quarter" idx="2"/>
          </p:nvPr>
        </p:nvSpPr>
        <p:spPr/>
        <p:txBody>
          <a:bodyPr/>
          <a:lstStyle/>
          <a:p>
            <a:fld id="{86CB4B4D-7CA3-9044-876B-883B54F8677D}" type="slidenum">
              <a:rPr lang="en-US" altLang="zh-CN" smtClean="0"/>
              <a:t>47</a:t>
            </a:fld>
            <a:endParaRPr lang="en-US" altLang="zh-CN"/>
          </a:p>
        </p:txBody>
      </p:sp>
      <p:sp>
        <p:nvSpPr>
          <p:cNvPr id="5" name="矩形 4">
            <a:extLst>
              <a:ext uri="{FF2B5EF4-FFF2-40B4-BE49-F238E27FC236}">
                <a16:creationId xmlns:a16="http://schemas.microsoft.com/office/drawing/2014/main" id="{1CAFC3B2-6E11-4D63-8906-D19273649827}"/>
              </a:ext>
            </a:extLst>
          </p:cNvPr>
          <p:cNvSpPr/>
          <p:nvPr/>
        </p:nvSpPr>
        <p:spPr>
          <a:xfrm>
            <a:off x="12698" y="1918740"/>
            <a:ext cx="12803891" cy="3747180"/>
          </a:xfrm>
          <a:prstGeom prst="rect">
            <a:avLst/>
          </a:prstGeom>
        </p:spPr>
        <p:txBody>
          <a:bodyPr wrap="square">
            <a:spAutoFit/>
          </a:bodyPr>
          <a:lstStyle/>
          <a:p>
            <a:pPr marL="900113" indent="-630238" algn="l" eaLnBrk="0">
              <a:lnSpc>
                <a:spcPts val="5700"/>
              </a:lnSpc>
              <a:spcBef>
                <a:spcPts val="600"/>
              </a:spcBef>
              <a:buSzPct val="120000"/>
              <a:buFont typeface="Wingdings" panose="05000000000000000000" pitchFamily="2" charset="2"/>
              <a:buChar char="p"/>
            </a:pPr>
            <a:r>
              <a:rPr lang="zh-CN" altLang="en-US" sz="4800" dirty="0">
                <a:latin typeface="Times New Roman" panose="02020603050405020304" pitchFamily="18" charset="0"/>
                <a:ea typeface="+mn-ea"/>
                <a:cs typeface="Times New Roman" panose="02020603050405020304" pitchFamily="18" charset="0"/>
                <a:sym typeface="Palatino"/>
              </a:rPr>
              <a:t>In computer systems, an algorithm is basically an instance of logic written in software by software developers to be effective for the intended "target" computer(s) to produce output from given (perhaps null) input. </a:t>
            </a:r>
          </a:p>
        </p:txBody>
      </p:sp>
      <p:sp>
        <p:nvSpPr>
          <p:cNvPr id="6" name="矩形 5">
            <a:extLst>
              <a:ext uri="{FF2B5EF4-FFF2-40B4-BE49-F238E27FC236}">
                <a16:creationId xmlns:a16="http://schemas.microsoft.com/office/drawing/2014/main" id="{FC60C43F-34F1-4853-A51A-966A0720432A}"/>
              </a:ext>
            </a:extLst>
          </p:cNvPr>
          <p:cNvSpPr/>
          <p:nvPr/>
        </p:nvSpPr>
        <p:spPr>
          <a:xfrm>
            <a:off x="357474" y="6410576"/>
            <a:ext cx="11784559" cy="1424284"/>
          </a:xfrm>
          <a:prstGeom prst="rect">
            <a:avLst/>
          </a:prstGeom>
          <a:solidFill>
            <a:srgbClr val="002060"/>
          </a:solidFill>
          <a:ln>
            <a:solidFill>
              <a:schemeClr val="accent1"/>
            </a:solidFill>
          </a:ln>
        </p:spPr>
        <p:txBody>
          <a:bodyPr wrap="square">
            <a:noAutofit/>
          </a:bodyPr>
          <a:lstStyle/>
          <a:p>
            <a:r>
              <a:rPr lang="en-US" altLang="zh-CN" dirty="0">
                <a:solidFill>
                  <a:schemeClr val="bg1"/>
                </a:solidFill>
                <a:latin typeface="arial" panose="020B0604020202020204" pitchFamily="34" charset="0"/>
              </a:rPr>
              <a:t>Algorithm + Data Structures = Programs</a:t>
            </a:r>
          </a:p>
          <a:p>
            <a:pPr algn="r"/>
            <a:r>
              <a:rPr lang="en-US" altLang="zh-CN" dirty="0">
                <a:solidFill>
                  <a:schemeClr val="bg1"/>
                </a:solidFill>
                <a:latin typeface="arial" panose="020B0604020202020204" pitchFamily="34" charset="0"/>
              </a:rPr>
              <a:t>--</a:t>
            </a:r>
            <a:r>
              <a:rPr lang="en-US" altLang="zh-CN" dirty="0"/>
              <a:t> </a:t>
            </a:r>
            <a:r>
              <a:rPr lang="en-US" altLang="zh-CN" dirty="0">
                <a:solidFill>
                  <a:schemeClr val="bg1"/>
                </a:solidFill>
              </a:rPr>
              <a:t>Niklaus Wirth</a:t>
            </a:r>
            <a:endParaRPr lang="zh-CN" altLang="en-US" dirty="0">
              <a:solidFill>
                <a:schemeClr val="bg1"/>
              </a:solidFill>
            </a:endParaRPr>
          </a:p>
        </p:txBody>
      </p:sp>
    </p:spTree>
    <p:extLst>
      <p:ext uri="{BB962C8B-B14F-4D97-AF65-F5344CB8AC3E}">
        <p14:creationId xmlns:p14="http://schemas.microsoft.com/office/powerpoint/2010/main" val="400113534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86823-FCF2-4A5B-8EFF-3DFE72962A95}"/>
              </a:ext>
            </a:extLst>
          </p:cNvPr>
          <p:cNvSpPr>
            <a:spLocks noGrp="1"/>
          </p:cNvSpPr>
          <p:nvPr>
            <p:ph type="title"/>
          </p:nvPr>
        </p:nvSpPr>
        <p:spPr/>
        <p:txBody>
          <a:bodyPr/>
          <a:lstStyle/>
          <a:p>
            <a:r>
              <a:rPr lang="en-US" altLang="zh-CN" sz="6600" b="1" dirty="0"/>
              <a:t>Algorithms</a:t>
            </a:r>
            <a:endParaRPr lang="zh-CN" altLang="en-US" sz="6600" b="1" dirty="0"/>
          </a:p>
        </p:txBody>
      </p:sp>
      <p:sp>
        <p:nvSpPr>
          <p:cNvPr id="3" name="文本占位符 2">
            <a:extLst>
              <a:ext uri="{FF2B5EF4-FFF2-40B4-BE49-F238E27FC236}">
                <a16:creationId xmlns:a16="http://schemas.microsoft.com/office/drawing/2014/main" id="{B15EADF7-30CE-4831-A3B1-CBFE6A9D78A0}"/>
              </a:ext>
            </a:extLst>
          </p:cNvPr>
          <p:cNvSpPr>
            <a:spLocks noGrp="1"/>
          </p:cNvSpPr>
          <p:nvPr>
            <p:ph type="body" idx="1"/>
          </p:nvPr>
        </p:nvSpPr>
        <p:spPr/>
        <p:txBody>
          <a:bodyPr>
            <a:normAutofit/>
          </a:bodyPr>
          <a:lstStyle/>
          <a:p>
            <a:pPr marL="900113" indent="-630238" eaLnBrk="0" hangingPunct="0">
              <a:lnSpc>
                <a:spcPts val="5200"/>
              </a:lnSpc>
              <a:spcBef>
                <a:spcPts val="600"/>
              </a:spcBef>
              <a:buSzPct val="120000"/>
              <a:buFont typeface="Wingdings" panose="05000000000000000000" pitchFamily="2" charset="2"/>
              <a:buChar char="p"/>
              <a:tabLst>
                <a:tab pos="1066800" algn="l"/>
              </a:tabLst>
            </a:pPr>
            <a:r>
              <a:rPr lang="en-US" altLang="zh-CN" sz="4800" dirty="0">
                <a:latin typeface="Times New Roman" panose="02020603050405020304" pitchFamily="18" charset="0"/>
                <a:cs typeface="Times New Roman" panose="02020603050405020304" pitchFamily="18" charset="0"/>
                <a:sym typeface="Gill Sans"/>
              </a:rPr>
              <a:t>Algorithms can be expressed in many kinds of notation, including</a:t>
            </a:r>
          </a:p>
          <a:p>
            <a:pPr lvl="1"/>
            <a:r>
              <a:rPr lang="en-US" altLang="zh-CN" sz="4800" dirty="0">
                <a:latin typeface="Times New Roman" panose="02020603050405020304" pitchFamily="18" charset="0"/>
                <a:cs typeface="Times New Roman" panose="02020603050405020304" pitchFamily="18" charset="0"/>
              </a:rPr>
              <a:t> natural languages</a:t>
            </a:r>
          </a:p>
          <a:p>
            <a:pPr lvl="1"/>
            <a:r>
              <a:rPr lang="en-US" altLang="zh-CN" sz="4800" dirty="0">
                <a:latin typeface="Times New Roman" panose="02020603050405020304" pitchFamily="18" charset="0"/>
                <a:cs typeface="Times New Roman" panose="02020603050405020304" pitchFamily="18" charset="0"/>
              </a:rPr>
              <a:t> </a:t>
            </a:r>
            <a:r>
              <a:rPr lang="zh-CN" altLang="zh-CN" sz="4800" dirty="0">
                <a:latin typeface="Times New Roman" panose="02020603050405020304" pitchFamily="18" charset="0"/>
                <a:cs typeface="Times New Roman" panose="02020603050405020304" pitchFamily="18" charset="0"/>
              </a:rPr>
              <a:t>pseudocode</a:t>
            </a:r>
            <a:endParaRPr lang="en-US" altLang="zh-CN" sz="4800" dirty="0">
              <a:latin typeface="Times New Roman" panose="02020603050405020304" pitchFamily="18" charset="0"/>
              <a:cs typeface="Times New Roman" panose="02020603050405020304" pitchFamily="18" charset="0"/>
            </a:endParaRPr>
          </a:p>
          <a:p>
            <a:pPr lvl="1"/>
            <a:r>
              <a:rPr lang="en-US" altLang="zh-CN" sz="4800" dirty="0">
                <a:latin typeface="Times New Roman" panose="02020603050405020304" pitchFamily="18" charset="0"/>
                <a:cs typeface="Times New Roman" panose="02020603050405020304" pitchFamily="18" charset="0"/>
              </a:rPr>
              <a:t> </a:t>
            </a:r>
            <a:r>
              <a:rPr lang="zh-CN" altLang="zh-CN" sz="4800" dirty="0">
                <a:latin typeface="Times New Roman" panose="02020603050405020304" pitchFamily="18" charset="0"/>
                <a:cs typeface="Times New Roman" panose="02020603050405020304" pitchFamily="18" charset="0"/>
              </a:rPr>
              <a:t>flowcharts</a:t>
            </a:r>
            <a:endParaRPr lang="en-US" altLang="zh-CN" sz="4800" dirty="0">
              <a:latin typeface="Times New Roman" panose="02020603050405020304" pitchFamily="18" charset="0"/>
              <a:cs typeface="Times New Roman" panose="02020603050405020304" pitchFamily="18" charset="0"/>
            </a:endParaRPr>
          </a:p>
          <a:p>
            <a:pPr marL="1258888" lvl="1" indent="-649288"/>
            <a:r>
              <a:rPr lang="zh-CN" altLang="zh-CN" sz="4800" dirty="0">
                <a:latin typeface="Times New Roman" panose="02020603050405020304" pitchFamily="18" charset="0"/>
                <a:cs typeface="Times New Roman" panose="02020603050405020304" pitchFamily="18" charset="0"/>
              </a:rPr>
              <a:t>programming languages or control tables (processed by interpreters)</a:t>
            </a: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793F78E-DD43-487E-AFE6-FC6EC30E3F32}"/>
              </a:ext>
            </a:extLst>
          </p:cNvPr>
          <p:cNvSpPr>
            <a:spLocks noGrp="1"/>
          </p:cNvSpPr>
          <p:nvPr>
            <p:ph type="sldNum" sz="quarter" idx="2"/>
          </p:nvPr>
        </p:nvSpPr>
        <p:spPr/>
        <p:txBody>
          <a:bodyPr/>
          <a:lstStyle/>
          <a:p>
            <a:fld id="{86CB4B4D-7CA3-9044-876B-883B54F8677D}" type="slidenum">
              <a:rPr lang="en-US" altLang="zh-CN" smtClean="0"/>
              <a:t>48</a:t>
            </a:fld>
            <a:endParaRPr lang="en-US" altLang="zh-CN"/>
          </a:p>
        </p:txBody>
      </p:sp>
    </p:spTree>
    <p:extLst>
      <p:ext uri="{BB962C8B-B14F-4D97-AF65-F5344CB8AC3E}">
        <p14:creationId xmlns:p14="http://schemas.microsoft.com/office/powerpoint/2010/main" val="81728899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49</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776288" y="2997201"/>
            <a:ext cx="28194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a:solidFill>
                  <a:srgbClr val="FF0000"/>
                </a:solidFill>
              </a:rPr>
              <a:t>Terminal</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6" name="AutoShape 5">
            <a:extLst>
              <a:ext uri="{FF2B5EF4-FFF2-40B4-BE49-F238E27FC236}">
                <a16:creationId xmlns:a16="http://schemas.microsoft.com/office/drawing/2014/main" id="{B49CFE78-5F74-4528-A761-143C63F3BF0C}"/>
              </a:ext>
            </a:extLst>
          </p:cNvPr>
          <p:cNvSpPr>
            <a:spLocks noChangeArrowheads="1"/>
          </p:cNvSpPr>
          <p:nvPr/>
        </p:nvSpPr>
        <p:spPr bwMode="auto">
          <a:xfrm>
            <a:off x="1208088" y="1989139"/>
            <a:ext cx="2089150" cy="720725"/>
          </a:xfrm>
          <a:prstGeom prst="flowChartTerminator">
            <a:avLst/>
          </a:prstGeom>
          <a:solidFill>
            <a:srgbClr val="FFFFFF"/>
          </a:solidFill>
          <a:ln w="9525">
            <a:solidFill>
              <a:srgbClr val="000000"/>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803388" y="3406957"/>
            <a:ext cx="8859837" cy="5002525"/>
          </a:xfrm>
          <a:prstGeom prst="wedgeRoundRectCallout">
            <a:avLst>
              <a:gd name="adj1" fmla="val -51264"/>
              <a:gd name="adj2" fmla="val -63449"/>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Beginning or ending of a program or sub-process. Represented as a stadium, oval or rounded (fillet) rectangle. They usually contain the word "Start" or "End", or another phrase signaling the start or end of a process.</a:t>
            </a:r>
            <a:endParaRPr lang="zh-CN" altLang="en-US" sz="36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71868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title"/>
          </p:nvPr>
        </p:nvSpPr>
        <p:spPr>
          <a:prstGeom prst="rect">
            <a:avLst/>
          </a:prstGeom>
        </p:spPr>
        <p:txBody>
          <a:bodyPr>
            <a:normAutofit/>
          </a:bodyPr>
          <a:lstStyle>
            <a:lvl1pPr>
              <a:tabLst>
                <a:tab pos="1219200" algn="l"/>
              </a:tabLst>
            </a:lvl1pPr>
          </a:lstStyle>
          <a:p>
            <a:r>
              <a:rPr sz="6600" b="1" dirty="0"/>
              <a:t>Lectures</a:t>
            </a:r>
          </a:p>
        </p:txBody>
      </p:sp>
      <p:sp>
        <p:nvSpPr>
          <p:cNvPr id="69" name="Shape 69"/>
          <p:cNvSpPr>
            <a:spLocks noGrp="1"/>
          </p:cNvSpPr>
          <p:nvPr>
            <p:ph type="body" idx="1"/>
          </p:nvPr>
        </p:nvSpPr>
        <p:spPr>
          <a:prstGeom prst="rect">
            <a:avLst/>
          </a:prstGeom>
        </p:spPr>
        <p:txBody>
          <a:bodyPr/>
          <a:lstStyle/>
          <a:p>
            <a:pPr>
              <a:buSzPct val="120000"/>
              <a:buFont typeface="Wingdings" panose="05000000000000000000" pitchFamily="2" charset="2"/>
              <a:buChar char="p"/>
              <a:defRPr i="1"/>
            </a:pPr>
            <a:r>
              <a:rPr lang="en-US" altLang="zh-CN" sz="5400" i="1" dirty="0">
                <a:latin typeface="Times New Roman" panose="02020603050405020304" pitchFamily="18" charset="0"/>
                <a:cs typeface="Times New Roman" panose="02020603050405020304" pitchFamily="18" charset="0"/>
              </a:rPr>
              <a:t> 3 </a:t>
            </a:r>
            <a:r>
              <a:rPr sz="5400" i="1" dirty="0">
                <a:latin typeface="Times New Roman" panose="02020603050405020304" pitchFamily="18" charset="0"/>
                <a:cs typeface="Times New Roman" panose="02020603050405020304" pitchFamily="18" charset="0"/>
              </a:rPr>
              <a:t>lectures a week</a:t>
            </a:r>
          </a:p>
          <a:p>
            <a:pPr>
              <a:buSzPct val="120000"/>
              <a:buFont typeface="Wingdings" panose="05000000000000000000" pitchFamily="2" charset="2"/>
              <a:buChar char="p"/>
              <a:defRPr i="1"/>
            </a:pPr>
            <a:r>
              <a:rPr lang="en-US" altLang="zh-CN" sz="5400" i="1" dirty="0">
                <a:latin typeface="Times New Roman" panose="02020603050405020304" pitchFamily="18" charset="0"/>
                <a:cs typeface="Times New Roman" panose="02020603050405020304" pitchFamily="18" charset="0"/>
              </a:rPr>
              <a:t> </a:t>
            </a:r>
            <a:r>
              <a:rPr sz="5400" i="1" dirty="0">
                <a:latin typeface="Times New Roman" panose="02020603050405020304" pitchFamily="18" charset="0"/>
                <a:cs typeface="Times New Roman" panose="02020603050405020304" pitchFamily="18" charset="0"/>
              </a:rPr>
              <a:t>Follow the textbook</a:t>
            </a:r>
          </a:p>
          <a:p>
            <a:pPr lvl="1">
              <a:tabLst>
                <a:tab pos="2044700" algn="l"/>
              </a:tabLst>
            </a:pPr>
            <a:r>
              <a:rPr lang="en-US" altLang="zh-CN" sz="4800" dirty="0">
                <a:latin typeface="Times New Roman" panose="02020603050405020304" pitchFamily="18" charset="0"/>
                <a:cs typeface="Times New Roman" panose="02020603050405020304" pitchFamily="18" charset="0"/>
              </a:rPr>
              <a:t> </a:t>
            </a:r>
            <a:r>
              <a:rPr sz="4800" dirty="0">
                <a:latin typeface="Times New Roman" panose="02020603050405020304" pitchFamily="18" charset="0"/>
                <a:cs typeface="Times New Roman" panose="02020603050405020304" pitchFamily="18" charset="0"/>
              </a:rPr>
              <a:t>But not slavishly</a:t>
            </a:r>
            <a:endParaRPr lang="en-US" altLang="zh-CN" sz="4800" dirty="0">
              <a:latin typeface="Times New Roman" panose="02020603050405020304" pitchFamily="18" charset="0"/>
              <a:cs typeface="Times New Roman" panose="02020603050405020304" pitchFamily="18" charset="0"/>
            </a:endParaRPr>
          </a:p>
          <a:p>
            <a:pPr lvl="1">
              <a:tabLst>
                <a:tab pos="2044700" algn="l"/>
              </a:tabLst>
            </a:pPr>
            <a:endParaRPr lang="en-US" altLang="zh-CN" sz="4800" dirty="0"/>
          </a:p>
          <a:p>
            <a:pPr lvl="1">
              <a:tabLst>
                <a:tab pos="2044700" algn="l"/>
              </a:tabLst>
            </a:pPr>
            <a:endParaRPr sz="4800" dirty="0"/>
          </a:p>
          <a:p>
            <a:pPr>
              <a:tabLst>
                <a:tab pos="1587500" algn="l"/>
              </a:tabLst>
            </a:pPr>
            <a:endParaRPr dirty="0"/>
          </a:p>
        </p:txBody>
      </p:sp>
      <p:sp>
        <p:nvSpPr>
          <p:cNvPr id="2" name="灯片编号占位符 1"/>
          <p:cNvSpPr>
            <a:spLocks noGrp="1"/>
          </p:cNvSpPr>
          <p:nvPr>
            <p:ph type="sldNum" sz="quarter" idx="2"/>
          </p:nvPr>
        </p:nvSpPr>
        <p:spPr/>
        <p:txBody>
          <a:bodyPr/>
          <a:lstStyle/>
          <a:p>
            <a:fld id="{86CB4B4D-7CA3-9044-876B-883B54F8677D}" type="slidenum">
              <a:rPr/>
              <a:t>5</a:t>
            </a:fld>
            <a:endParaRPr/>
          </a:p>
        </p:txBody>
      </p:sp>
    </p:spTree>
    <p:extLst>
      <p:ext uri="{BB962C8B-B14F-4D97-AF65-F5344CB8AC3E}">
        <p14:creationId xmlns:p14="http://schemas.microsoft.com/office/powerpoint/2010/main" val="2011838635"/>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50</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509667" y="2997201"/>
            <a:ext cx="3432746"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err="1">
                <a:solidFill>
                  <a:srgbClr val="FF0000"/>
                </a:solidFill>
              </a:rPr>
              <a:t>Input/Output</a:t>
            </a:r>
            <a:endParaRPr lang="zh-CN" altLang="en-US" sz="3600" b="1" dirty="0">
              <a:solidFill>
                <a:srgbClr val="FF0000"/>
              </a:solidFill>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595688" y="4382999"/>
            <a:ext cx="8859837" cy="3008833"/>
          </a:xfrm>
          <a:prstGeom prst="wedgeRoundRectCallout">
            <a:avLst>
              <a:gd name="adj1" fmla="val -52956"/>
              <a:gd name="adj2" fmla="val -118750"/>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Input and output of data, as in entering data or displaying results. Represented as a parallelogram.</a:t>
            </a:r>
            <a:endParaRPr lang="zh-CN" altLang="en-US" sz="4000" dirty="0">
              <a:solidFill>
                <a:schemeClr val="bg1"/>
              </a:solidFill>
            </a:endParaRPr>
          </a:p>
        </p:txBody>
      </p:sp>
      <p:sp>
        <p:nvSpPr>
          <p:cNvPr id="8" name="AutoShape 4">
            <a:extLst>
              <a:ext uri="{FF2B5EF4-FFF2-40B4-BE49-F238E27FC236}">
                <a16:creationId xmlns:a16="http://schemas.microsoft.com/office/drawing/2014/main" id="{F73EDEAF-DC0F-489C-8CDA-19B5AE33D691}"/>
              </a:ext>
            </a:extLst>
          </p:cNvPr>
          <p:cNvSpPr>
            <a:spLocks noChangeArrowheads="1"/>
          </p:cNvSpPr>
          <p:nvPr/>
        </p:nvSpPr>
        <p:spPr bwMode="auto">
          <a:xfrm>
            <a:off x="1219201" y="1698716"/>
            <a:ext cx="2376487" cy="792162"/>
          </a:xfrm>
          <a:prstGeom prst="flowChartInputOutput">
            <a:avLst/>
          </a:prstGeom>
          <a:solidFill>
            <a:srgbClr val="FFFFFF"/>
          </a:solidFill>
          <a:ln w="9525">
            <a:solidFill>
              <a:srgbClr val="000000"/>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716664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51</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449706" y="3051385"/>
            <a:ext cx="3432746"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a:solidFill>
                  <a:srgbClr val="FF0000"/>
                </a:solidFill>
              </a:rPr>
              <a:t>Decision</a:t>
            </a:r>
            <a:endParaRPr lang="zh-CN" altLang="en-US" sz="3600" b="1" dirty="0">
              <a:solidFill>
                <a:srgbClr val="FF0000"/>
              </a:solidFill>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595688" y="4382999"/>
            <a:ext cx="8859837" cy="3621749"/>
          </a:xfrm>
          <a:prstGeom prst="wedgeRoundRectCallout">
            <a:avLst>
              <a:gd name="adj1" fmla="val -53633"/>
              <a:gd name="adj2" fmla="val -101366"/>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Conditional operation determining which of two paths the program will take. The operation is commonly a yes/no question or true/false test. Represented as a diamond .</a:t>
            </a:r>
            <a:endParaRPr lang="zh-CN" altLang="en-US" sz="4000" dirty="0">
              <a:solidFill>
                <a:schemeClr val="bg1"/>
              </a:solidFill>
            </a:endParaRPr>
          </a:p>
        </p:txBody>
      </p:sp>
      <p:sp>
        <p:nvSpPr>
          <p:cNvPr id="9" name="AutoShape 4">
            <a:extLst>
              <a:ext uri="{FF2B5EF4-FFF2-40B4-BE49-F238E27FC236}">
                <a16:creationId xmlns:a16="http://schemas.microsoft.com/office/drawing/2014/main" id="{C49E1883-C71B-42F2-B639-3367C2968A7C}"/>
              </a:ext>
            </a:extLst>
          </p:cNvPr>
          <p:cNvSpPr>
            <a:spLocks noChangeArrowheads="1"/>
          </p:cNvSpPr>
          <p:nvPr/>
        </p:nvSpPr>
        <p:spPr bwMode="auto">
          <a:xfrm>
            <a:off x="974361" y="1592263"/>
            <a:ext cx="2383436" cy="1079500"/>
          </a:xfrm>
          <a:prstGeom prst="flowChartDecision">
            <a:avLst/>
          </a:prstGeom>
          <a:solidFill>
            <a:srgbClr val="FFFFFF"/>
          </a:solidFill>
          <a:ln w="9525">
            <a:solidFill>
              <a:srgbClr val="000000"/>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280756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52</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543328" y="2997201"/>
            <a:ext cx="28181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a:solidFill>
                  <a:srgbClr val="FF0000"/>
                </a:solidFill>
              </a:rPr>
              <a:t>Process</a:t>
            </a:r>
            <a:endParaRPr lang="zh-CN" altLang="en-US" sz="3600" b="1" dirty="0">
              <a:solidFill>
                <a:srgbClr val="FF0000"/>
              </a:solidFill>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595688" y="4382999"/>
            <a:ext cx="8859837" cy="2737329"/>
          </a:xfrm>
          <a:prstGeom prst="wedgeRoundRectCallout">
            <a:avLst>
              <a:gd name="adj1" fmla="val -52956"/>
              <a:gd name="adj2" fmla="val -118750"/>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Set of operations that change value, form, or location of data. Represented as a rectangle.</a:t>
            </a:r>
            <a:endParaRPr lang="zh-CN" altLang="en-US" sz="4000" dirty="0">
              <a:solidFill>
                <a:schemeClr val="bg1"/>
              </a:solidFill>
            </a:endParaRPr>
          </a:p>
        </p:txBody>
      </p:sp>
      <p:sp>
        <p:nvSpPr>
          <p:cNvPr id="9" name="AutoShape 4">
            <a:extLst>
              <a:ext uri="{FF2B5EF4-FFF2-40B4-BE49-F238E27FC236}">
                <a16:creationId xmlns:a16="http://schemas.microsoft.com/office/drawing/2014/main" id="{8166A1EB-4404-4D9E-94F2-4C29E1E56317}"/>
              </a:ext>
            </a:extLst>
          </p:cNvPr>
          <p:cNvSpPr>
            <a:spLocks noChangeArrowheads="1"/>
          </p:cNvSpPr>
          <p:nvPr/>
        </p:nvSpPr>
        <p:spPr bwMode="auto">
          <a:xfrm>
            <a:off x="1019331" y="1574800"/>
            <a:ext cx="1866146" cy="1008063"/>
          </a:xfrm>
          <a:prstGeom prst="flowChartProcess">
            <a:avLst/>
          </a:prstGeom>
          <a:solidFill>
            <a:srgbClr val="FFFFFF"/>
          </a:solidFill>
          <a:ln w="9525">
            <a:solidFill>
              <a:srgbClr val="000000"/>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48634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53</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329789" y="2997201"/>
            <a:ext cx="3372777" cy="152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a:solidFill>
                  <a:srgbClr val="FF0000"/>
                </a:solidFill>
              </a:rPr>
              <a:t>Flowline (Arrowhead)</a:t>
            </a:r>
            <a:endParaRPr lang="zh-CN" altLang="en-US" sz="3600" b="1" dirty="0">
              <a:solidFill>
                <a:srgbClr val="FF0000"/>
              </a:solidFill>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595688" y="4382999"/>
            <a:ext cx="9079323" cy="3906562"/>
          </a:xfrm>
          <a:prstGeom prst="wedgeRoundRectCallout">
            <a:avLst>
              <a:gd name="adj1" fmla="val -51965"/>
              <a:gd name="adj2" fmla="val -91506"/>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Shows the program’s order of operation. A line coming from one symbol and ending at another. Arrowheads are added if the flow is not the standard top-to-bottom, left-to right.</a:t>
            </a:r>
            <a:endParaRPr lang="zh-CN" altLang="en-US" sz="4000" dirty="0">
              <a:solidFill>
                <a:schemeClr val="bg1"/>
              </a:solidFill>
            </a:endParaRPr>
          </a:p>
        </p:txBody>
      </p:sp>
      <p:sp>
        <p:nvSpPr>
          <p:cNvPr id="8" name="Line 4">
            <a:extLst>
              <a:ext uri="{FF2B5EF4-FFF2-40B4-BE49-F238E27FC236}">
                <a16:creationId xmlns:a16="http://schemas.microsoft.com/office/drawing/2014/main" id="{591591AD-B1BE-494E-99BE-FD3EF56CA2E9}"/>
              </a:ext>
            </a:extLst>
          </p:cNvPr>
          <p:cNvSpPr>
            <a:spLocks noChangeShapeType="1"/>
          </p:cNvSpPr>
          <p:nvPr/>
        </p:nvSpPr>
        <p:spPr bwMode="auto">
          <a:xfrm>
            <a:off x="1344200" y="1802017"/>
            <a:ext cx="0"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
            <a:extLst>
              <a:ext uri="{FF2B5EF4-FFF2-40B4-BE49-F238E27FC236}">
                <a16:creationId xmlns:a16="http://schemas.microsoft.com/office/drawing/2014/main" id="{755EEC25-9578-47C3-8015-DE0DD16FC406}"/>
              </a:ext>
            </a:extLst>
          </p:cNvPr>
          <p:cNvSpPr>
            <a:spLocks noChangeShapeType="1"/>
          </p:cNvSpPr>
          <p:nvPr/>
        </p:nvSpPr>
        <p:spPr bwMode="auto">
          <a:xfrm>
            <a:off x="1920462" y="2162378"/>
            <a:ext cx="863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683960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zh-CN" altLang="zh-CN" sz="6600" b="1" dirty="0"/>
              <a:t>flowchart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54</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329789" y="2997201"/>
            <a:ext cx="3372777" cy="152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a:solidFill>
                  <a:srgbClr val="FF0000"/>
                </a:solidFill>
              </a:rPr>
              <a:t>Annotation</a:t>
            </a:r>
          </a:p>
          <a:p>
            <a:pPr>
              <a:spcBef>
                <a:spcPct val="20000"/>
              </a:spcBef>
            </a:pPr>
            <a:r>
              <a:rPr lang="en-US" altLang="zh-CN" sz="3600" b="1" dirty="0">
                <a:solidFill>
                  <a:srgbClr val="FF0000"/>
                </a:solidFill>
              </a:rPr>
              <a:t>(Comment)</a:t>
            </a:r>
            <a:endParaRPr lang="zh-CN" altLang="en-US" sz="3600" b="1" dirty="0">
              <a:solidFill>
                <a:srgbClr val="FF0000"/>
              </a:solidFill>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595688" y="4382999"/>
            <a:ext cx="9079323" cy="3906562"/>
          </a:xfrm>
          <a:prstGeom prst="wedgeRoundRectCallout">
            <a:avLst>
              <a:gd name="adj1" fmla="val -51965"/>
              <a:gd name="adj2" fmla="val -91506"/>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Additional information about a step the program. Represented as an open rectangle with a dashed or solid line connecting it to the corresponding symbol in the flowchart.</a:t>
            </a:r>
            <a:endParaRPr lang="zh-CN" altLang="en-US" sz="4000" dirty="0">
              <a:solidFill>
                <a:schemeClr val="bg1"/>
              </a:solidFill>
            </a:endParaRPr>
          </a:p>
        </p:txBody>
      </p:sp>
      <p:grpSp>
        <p:nvGrpSpPr>
          <p:cNvPr id="9" name="Group 4">
            <a:extLst>
              <a:ext uri="{FF2B5EF4-FFF2-40B4-BE49-F238E27FC236}">
                <a16:creationId xmlns:a16="http://schemas.microsoft.com/office/drawing/2014/main" id="{7620337E-11DC-4CFD-94C0-F3B40BCF73DB}"/>
              </a:ext>
            </a:extLst>
          </p:cNvPr>
          <p:cNvGrpSpPr>
            <a:grpSpLocks/>
          </p:cNvGrpSpPr>
          <p:nvPr/>
        </p:nvGrpSpPr>
        <p:grpSpPr bwMode="auto">
          <a:xfrm>
            <a:off x="1129031" y="1573962"/>
            <a:ext cx="1439863" cy="936625"/>
            <a:chOff x="2520" y="11580"/>
            <a:chExt cx="900" cy="624"/>
          </a:xfrm>
        </p:grpSpPr>
        <p:sp>
          <p:nvSpPr>
            <p:cNvPr id="11" name="Line 5">
              <a:extLst>
                <a:ext uri="{FF2B5EF4-FFF2-40B4-BE49-F238E27FC236}">
                  <a16:creationId xmlns:a16="http://schemas.microsoft.com/office/drawing/2014/main" id="{4C6E36A6-0D2F-409C-8DE4-6B2224C1A063}"/>
                </a:ext>
              </a:extLst>
            </p:cNvPr>
            <p:cNvSpPr>
              <a:spLocks noChangeShapeType="1"/>
            </p:cNvSpPr>
            <p:nvPr/>
          </p:nvSpPr>
          <p:spPr bwMode="auto">
            <a:xfrm>
              <a:off x="2520" y="11892"/>
              <a:ext cx="540"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6">
              <a:extLst>
                <a:ext uri="{FF2B5EF4-FFF2-40B4-BE49-F238E27FC236}">
                  <a16:creationId xmlns:a16="http://schemas.microsoft.com/office/drawing/2014/main" id="{49BE865B-D5B7-49A7-9784-E676DAA9A2CF}"/>
                </a:ext>
              </a:extLst>
            </p:cNvPr>
            <p:cNvSpPr>
              <a:spLocks noChangeShapeType="1"/>
            </p:cNvSpPr>
            <p:nvPr/>
          </p:nvSpPr>
          <p:spPr bwMode="auto">
            <a:xfrm>
              <a:off x="3060" y="11580"/>
              <a:ext cx="0"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A87D4B92-C7B7-4D45-9625-455FF33B8DC5}"/>
                </a:ext>
              </a:extLst>
            </p:cNvPr>
            <p:cNvSpPr>
              <a:spLocks noChangeShapeType="1"/>
            </p:cNvSpPr>
            <p:nvPr/>
          </p:nvSpPr>
          <p:spPr bwMode="auto">
            <a:xfrm>
              <a:off x="3060" y="11580"/>
              <a:ext cx="3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8">
              <a:extLst>
                <a:ext uri="{FF2B5EF4-FFF2-40B4-BE49-F238E27FC236}">
                  <a16:creationId xmlns:a16="http://schemas.microsoft.com/office/drawing/2014/main" id="{78AD2A8B-925E-42A6-B5F9-A5F7EB52FC36}"/>
                </a:ext>
              </a:extLst>
            </p:cNvPr>
            <p:cNvSpPr>
              <a:spLocks noChangeShapeType="1"/>
            </p:cNvSpPr>
            <p:nvPr/>
          </p:nvSpPr>
          <p:spPr bwMode="auto">
            <a:xfrm>
              <a:off x="3060" y="12204"/>
              <a:ext cx="3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506883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33B9-12A5-4CF4-9030-68BF6DD2BFF9}"/>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2196CA12-1609-4616-A3FD-C57A40A330B8}"/>
              </a:ext>
            </a:extLst>
          </p:cNvPr>
          <p:cNvSpPr>
            <a:spLocks noGrp="1"/>
          </p:cNvSpPr>
          <p:nvPr>
            <p:ph type="sldNum" sz="quarter" idx="2"/>
          </p:nvPr>
        </p:nvSpPr>
        <p:spPr/>
        <p:txBody>
          <a:bodyPr/>
          <a:lstStyle/>
          <a:p>
            <a:fld id="{86CB4B4D-7CA3-9044-876B-883B54F8677D}" type="slidenum">
              <a:rPr lang="en-US" altLang="zh-CN" smtClean="0"/>
              <a:t>55</a:t>
            </a:fld>
            <a:endParaRPr lang="en-US" altLang="zh-CN"/>
          </a:p>
        </p:txBody>
      </p:sp>
      <p:sp>
        <p:nvSpPr>
          <p:cNvPr id="5" name="Rectangle 4">
            <a:extLst>
              <a:ext uri="{FF2B5EF4-FFF2-40B4-BE49-F238E27FC236}">
                <a16:creationId xmlns:a16="http://schemas.microsoft.com/office/drawing/2014/main" id="{A9B27B49-D1DD-4926-A763-65D9ADE574F0}"/>
              </a:ext>
            </a:extLst>
          </p:cNvPr>
          <p:cNvSpPr>
            <a:spLocks noChangeArrowheads="1"/>
          </p:cNvSpPr>
          <p:nvPr/>
        </p:nvSpPr>
        <p:spPr bwMode="auto">
          <a:xfrm>
            <a:off x="329790" y="2997201"/>
            <a:ext cx="2728204" cy="152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dirty="0">
                <a:solidFill>
                  <a:srgbClr val="FF0000"/>
                </a:solidFill>
              </a:rPr>
              <a:t>On-page Connector</a:t>
            </a:r>
            <a:endParaRPr lang="zh-CN" altLang="en-US" sz="3600" b="1" dirty="0">
              <a:solidFill>
                <a:srgbClr val="FF0000"/>
              </a:solidFill>
            </a:endParaRPr>
          </a:p>
        </p:txBody>
      </p:sp>
      <p:sp>
        <p:nvSpPr>
          <p:cNvPr id="7" name="AutoShape 6">
            <a:extLst>
              <a:ext uri="{FF2B5EF4-FFF2-40B4-BE49-F238E27FC236}">
                <a16:creationId xmlns:a16="http://schemas.microsoft.com/office/drawing/2014/main" id="{BA801291-DB0F-4EF8-9F85-D7AB3D6FAEB6}"/>
              </a:ext>
            </a:extLst>
          </p:cNvPr>
          <p:cNvSpPr>
            <a:spLocks noChangeArrowheads="1"/>
          </p:cNvSpPr>
          <p:nvPr/>
        </p:nvSpPr>
        <p:spPr bwMode="auto">
          <a:xfrm>
            <a:off x="3595688" y="4382999"/>
            <a:ext cx="9079323" cy="3561788"/>
          </a:xfrm>
          <a:prstGeom prst="wedgeRoundRectCallout">
            <a:avLst>
              <a:gd name="adj1" fmla="val -51965"/>
              <a:gd name="adj2" fmla="val -91506"/>
              <a:gd name="adj3" fmla="val 16667"/>
            </a:avLst>
          </a:prstGeom>
          <a:solidFill>
            <a:srgbClr val="0033CC">
              <a:alpha val="71765"/>
            </a:srgbClr>
          </a:solidFill>
          <a:ln w="9525">
            <a:solidFill>
              <a:schemeClr val="tx1"/>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dirty="0">
                <a:solidFill>
                  <a:schemeClr val="bg1"/>
                </a:solidFill>
              </a:rPr>
              <a:t>Pairs of labeled connectors replace long or confusing lines on a flowchart page. Represented by a small circle with a letter inside.</a:t>
            </a:r>
            <a:endParaRPr lang="zh-CN" altLang="en-US" sz="4000" dirty="0">
              <a:solidFill>
                <a:schemeClr val="bg1"/>
              </a:solidFill>
            </a:endParaRPr>
          </a:p>
        </p:txBody>
      </p:sp>
      <p:sp>
        <p:nvSpPr>
          <p:cNvPr id="9" name="AutoShape 4">
            <a:extLst>
              <a:ext uri="{FF2B5EF4-FFF2-40B4-BE49-F238E27FC236}">
                <a16:creationId xmlns:a16="http://schemas.microsoft.com/office/drawing/2014/main" id="{0F07FE07-9BD2-4FB7-8023-A05AA7151AC1}"/>
              </a:ext>
            </a:extLst>
          </p:cNvPr>
          <p:cNvSpPr>
            <a:spLocks noChangeArrowheads="1"/>
          </p:cNvSpPr>
          <p:nvPr/>
        </p:nvSpPr>
        <p:spPr bwMode="auto">
          <a:xfrm>
            <a:off x="1253656" y="1791962"/>
            <a:ext cx="874947" cy="816327"/>
          </a:xfrm>
          <a:prstGeom prst="flowChartConnector">
            <a:avLst/>
          </a:prstGeom>
          <a:solidFill>
            <a:srgbClr val="FFFFFF"/>
          </a:solidFill>
          <a:ln w="38100">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309795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01175-D1C8-4506-B557-5654666E4D84}"/>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85B0B443-1A03-4E03-88EA-1FA7FDD15B58}"/>
              </a:ext>
            </a:extLst>
          </p:cNvPr>
          <p:cNvSpPr>
            <a:spLocks noGrp="1"/>
          </p:cNvSpPr>
          <p:nvPr>
            <p:ph type="sldNum" sz="quarter" idx="2"/>
          </p:nvPr>
        </p:nvSpPr>
        <p:spPr/>
        <p:txBody>
          <a:bodyPr/>
          <a:lstStyle/>
          <a:p>
            <a:fld id="{86CB4B4D-7CA3-9044-876B-883B54F8677D}" type="slidenum">
              <a:rPr lang="en-US" altLang="zh-CN" smtClean="0"/>
              <a:t>56</a:t>
            </a:fld>
            <a:endParaRPr lang="en-US" altLang="zh-CN"/>
          </a:p>
        </p:txBody>
      </p:sp>
      <p:sp>
        <p:nvSpPr>
          <p:cNvPr id="5" name="Rectangle 2">
            <a:extLst>
              <a:ext uri="{FF2B5EF4-FFF2-40B4-BE49-F238E27FC236}">
                <a16:creationId xmlns:a16="http://schemas.microsoft.com/office/drawing/2014/main" id="{7EB36E74-8E01-49E0-84C5-E62AF1124C42}"/>
              </a:ext>
            </a:extLst>
          </p:cNvPr>
          <p:cNvSpPr>
            <a:spLocks noGrp="1" noChangeArrowheads="1"/>
          </p:cNvSpPr>
          <p:nvPr>
            <p:ph type="body" idx="1"/>
          </p:nvPr>
        </p:nvSpPr>
        <p:spPr bwMode="auto">
          <a:xfrm>
            <a:off x="481263" y="2101516"/>
            <a:ext cx="12095485" cy="3130883"/>
          </a:xfrm>
          <a:solidFill>
            <a:srgbClr val="FFFFFF"/>
          </a:solidFill>
          <a:ln w="25400">
            <a:solidFill>
              <a:srgbClr val="FF0000"/>
            </a:solidFill>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120000"/>
              </a:lnSpc>
              <a:buFontTx/>
              <a:buNone/>
            </a:pPr>
            <a:r>
              <a:rPr lang="en-US" altLang="zh-CN" sz="44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Example</a:t>
            </a:r>
          </a:p>
          <a:p>
            <a:pPr>
              <a:lnSpc>
                <a:spcPct val="120000"/>
              </a:lnSpc>
              <a:buFontTx/>
              <a:buNone/>
            </a:pPr>
            <a:r>
              <a:rPr lang="en-US" altLang="zh-CN" sz="4800" b="1" dirty="0"/>
              <a:t>Input a and b, </a:t>
            </a:r>
          </a:p>
          <a:p>
            <a:pPr>
              <a:lnSpc>
                <a:spcPct val="120000"/>
              </a:lnSpc>
              <a:buFontTx/>
              <a:buNone/>
            </a:pPr>
            <a:r>
              <a:rPr lang="en-US" altLang="zh-CN" sz="4800" b="1" dirty="0"/>
              <a:t>calculates the result of the addition  </a:t>
            </a:r>
            <a:endParaRPr lang="en-US" altLang="zh-CN" sz="4400" b="1" dirty="0">
              <a:solidFill>
                <a:srgbClr val="9900CC"/>
              </a:solidFill>
              <a:latin typeface="黑体" panose="02010609060101010101" pitchFamily="49" charset="-122"/>
              <a:ea typeface="黑体" panose="02010609060101010101" pitchFamily="49" charset="-122"/>
            </a:endParaRPr>
          </a:p>
        </p:txBody>
      </p:sp>
      <p:sp>
        <p:nvSpPr>
          <p:cNvPr id="7" name="Text Box 3">
            <a:extLst>
              <a:ext uri="{FF2B5EF4-FFF2-40B4-BE49-F238E27FC236}">
                <a16:creationId xmlns:a16="http://schemas.microsoft.com/office/drawing/2014/main" id="{86A77FE3-B345-49FC-8C7D-BD6FD88C7853}"/>
              </a:ext>
            </a:extLst>
          </p:cNvPr>
          <p:cNvSpPr txBox="1">
            <a:spLocks noChangeArrowheads="1"/>
          </p:cNvSpPr>
          <p:nvPr/>
        </p:nvSpPr>
        <p:spPr bwMode="auto">
          <a:xfrm>
            <a:off x="4383965" y="2274467"/>
            <a:ext cx="4796852" cy="85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4400" b="1" dirty="0">
                <a:ea typeface="黑体" panose="02010609060101010101" pitchFamily="49" charset="-122"/>
                <a:cs typeface="Times New Roman" panose="02020603050405020304" pitchFamily="18" charset="0"/>
              </a:rPr>
              <a:t>c=</a:t>
            </a:r>
            <a:r>
              <a:rPr lang="en-US" altLang="zh-CN" sz="4400" b="1" dirty="0" err="1">
                <a:ea typeface="黑体" panose="02010609060101010101" pitchFamily="49" charset="-122"/>
                <a:cs typeface="Times New Roman" panose="02020603050405020304" pitchFamily="18" charset="0"/>
              </a:rPr>
              <a:t>a+b</a:t>
            </a:r>
            <a:endParaRPr lang="en-US" altLang="zh-CN" sz="4400" b="1"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63265266"/>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01175-D1C8-4506-B557-5654666E4D84}"/>
              </a:ext>
            </a:extLst>
          </p:cNvPr>
          <p:cNvSpPr>
            <a:spLocks noGrp="1"/>
          </p:cNvSpPr>
          <p:nvPr>
            <p:ph type="title"/>
          </p:nvPr>
        </p:nvSpPr>
        <p:spPr/>
        <p:txBody>
          <a:bodyPr/>
          <a:lstStyle/>
          <a:p>
            <a:r>
              <a:rPr lang="en-US" altLang="zh-CN" sz="6600" b="1" dirty="0"/>
              <a:t>F</a:t>
            </a:r>
            <a:r>
              <a:rPr lang="zh-CN" altLang="zh-CN" sz="6600" b="1" dirty="0"/>
              <a:t>low</a:t>
            </a:r>
            <a:r>
              <a:rPr lang="en-US" altLang="zh-CN" sz="6600" b="1" dirty="0"/>
              <a:t> </a:t>
            </a:r>
            <a:r>
              <a:rPr lang="zh-CN" altLang="zh-CN" sz="6600" b="1" dirty="0"/>
              <a:t>chart</a:t>
            </a:r>
            <a:endParaRPr lang="zh-CN" altLang="en-US" sz="6600" b="1" dirty="0"/>
          </a:p>
        </p:txBody>
      </p:sp>
      <p:sp>
        <p:nvSpPr>
          <p:cNvPr id="4" name="灯片编号占位符 3">
            <a:extLst>
              <a:ext uri="{FF2B5EF4-FFF2-40B4-BE49-F238E27FC236}">
                <a16:creationId xmlns:a16="http://schemas.microsoft.com/office/drawing/2014/main" id="{85B0B443-1A03-4E03-88EA-1FA7FDD15B58}"/>
              </a:ext>
            </a:extLst>
          </p:cNvPr>
          <p:cNvSpPr>
            <a:spLocks noGrp="1"/>
          </p:cNvSpPr>
          <p:nvPr>
            <p:ph type="sldNum" sz="quarter" idx="2"/>
          </p:nvPr>
        </p:nvSpPr>
        <p:spPr/>
        <p:txBody>
          <a:bodyPr/>
          <a:lstStyle/>
          <a:p>
            <a:fld id="{86CB4B4D-7CA3-9044-876B-883B54F8677D}" type="slidenum">
              <a:rPr lang="en-US" altLang="zh-CN" smtClean="0"/>
              <a:t>57</a:t>
            </a:fld>
            <a:endParaRPr lang="en-US" altLang="zh-CN"/>
          </a:p>
        </p:txBody>
      </p:sp>
      <p:sp>
        <p:nvSpPr>
          <p:cNvPr id="5" name="Rectangle 2">
            <a:extLst>
              <a:ext uri="{FF2B5EF4-FFF2-40B4-BE49-F238E27FC236}">
                <a16:creationId xmlns:a16="http://schemas.microsoft.com/office/drawing/2014/main" id="{7EB36E74-8E01-49E0-84C5-E62AF1124C42}"/>
              </a:ext>
            </a:extLst>
          </p:cNvPr>
          <p:cNvSpPr>
            <a:spLocks noGrp="1" noChangeArrowheads="1"/>
          </p:cNvSpPr>
          <p:nvPr>
            <p:ph type="body" idx="1"/>
          </p:nvPr>
        </p:nvSpPr>
        <p:spPr bwMode="auto">
          <a:xfrm>
            <a:off x="481263" y="2101517"/>
            <a:ext cx="12095485" cy="2284890"/>
          </a:xfrm>
          <a:solidFill>
            <a:srgbClr val="FFFFFF"/>
          </a:solidFill>
          <a:ln w="25400">
            <a:solidFill>
              <a:srgbClr val="FF0000"/>
            </a:solid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lnSpc>
                <a:spcPct val="120000"/>
              </a:lnSpc>
              <a:buFontTx/>
              <a:buNone/>
            </a:pPr>
            <a:r>
              <a:rPr lang="en-US" altLang="zh-CN" sz="40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Example</a:t>
            </a:r>
          </a:p>
          <a:p>
            <a:pPr>
              <a:lnSpc>
                <a:spcPct val="120000"/>
              </a:lnSpc>
              <a:buFontTx/>
              <a:buNone/>
            </a:pPr>
            <a:r>
              <a:rPr lang="en-US" altLang="zh-CN" b="1" dirty="0"/>
              <a:t>calculates the root ( s) of the quadratic equation  </a:t>
            </a:r>
            <a:endParaRPr lang="en-US" altLang="zh-CN" sz="4000" b="1" dirty="0">
              <a:solidFill>
                <a:srgbClr val="9900CC"/>
              </a:solidFill>
              <a:latin typeface="黑体" panose="02010609060101010101" pitchFamily="49" charset="-122"/>
              <a:ea typeface="黑体" panose="02010609060101010101" pitchFamily="49" charset="-122"/>
            </a:endParaRPr>
          </a:p>
        </p:txBody>
      </p:sp>
      <p:sp>
        <p:nvSpPr>
          <p:cNvPr id="6" name="Rectangle 4">
            <a:extLst>
              <a:ext uri="{FF2B5EF4-FFF2-40B4-BE49-F238E27FC236}">
                <a16:creationId xmlns:a16="http://schemas.microsoft.com/office/drawing/2014/main" id="{D4CEACB1-28C1-40D6-AB99-09D2BE03BD59}"/>
              </a:ext>
            </a:extLst>
          </p:cNvPr>
          <p:cNvSpPr>
            <a:spLocks noChangeArrowheads="1"/>
          </p:cNvSpPr>
          <p:nvPr/>
        </p:nvSpPr>
        <p:spPr bwMode="auto">
          <a:xfrm>
            <a:off x="645489" y="4736891"/>
            <a:ext cx="11931259" cy="3676695"/>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20000"/>
              </a:spcBef>
              <a:buClr>
                <a:schemeClr val="accent1"/>
              </a:buClr>
              <a:buFont typeface="Wingdings" panose="05000000000000000000" pitchFamily="2" charset="2"/>
              <a:buNone/>
            </a:pPr>
            <a:r>
              <a:rPr kumimoji="0" lang="zh-CN" altLang="en-US" sz="4000" dirty="0">
                <a:latin typeface="黑体" panose="02010609060101010101" pitchFamily="49" charset="-122"/>
                <a:ea typeface="黑体" panose="02010609060101010101" pitchFamily="49" charset="-122"/>
              </a:rPr>
              <a:t>  </a:t>
            </a:r>
            <a:endParaRPr kumimoji="0" lang="en-US" altLang="zh-CN" sz="4000" dirty="0">
              <a:latin typeface="黑体" panose="02010609060101010101" pitchFamily="49" charset="-122"/>
              <a:ea typeface="黑体" panose="02010609060101010101" pitchFamily="49" charset="-122"/>
            </a:endParaRPr>
          </a:p>
          <a:p>
            <a:pPr algn="l" eaLnBrk="1" hangingPunct="1">
              <a:lnSpc>
                <a:spcPct val="120000"/>
              </a:lnSpc>
              <a:spcBef>
                <a:spcPct val="20000"/>
              </a:spcBef>
              <a:buClr>
                <a:schemeClr val="accent1"/>
              </a:buClr>
              <a:buFont typeface="Wingdings" panose="05000000000000000000" pitchFamily="2" charset="2"/>
              <a:buNone/>
            </a:pPr>
            <a:r>
              <a:rPr kumimoji="0" lang="en-US" altLang="zh-CN" sz="4000" dirty="0">
                <a:latin typeface="黑体" panose="02010609060101010101" pitchFamily="49" charset="-122"/>
                <a:ea typeface="黑体" panose="02010609060101010101" pitchFamily="49" charset="-122"/>
              </a:rPr>
              <a:t>b</a:t>
            </a:r>
            <a:r>
              <a:rPr lang="en-US" altLang="zh-CN" sz="4000" b="1" baseline="30000" dirty="0">
                <a:latin typeface="黑体" panose="02010609060101010101" pitchFamily="49" charset="-122"/>
                <a:ea typeface="黑体" panose="02010609060101010101" pitchFamily="49" charset="-122"/>
              </a:rPr>
              <a:t>2</a:t>
            </a:r>
            <a:r>
              <a:rPr kumimoji="0" lang="en-US" altLang="zh-CN" sz="4000" dirty="0">
                <a:latin typeface="黑体" panose="02010609060101010101" pitchFamily="49" charset="-122"/>
                <a:ea typeface="黑体" panose="02010609060101010101" pitchFamily="49" charset="-122"/>
              </a:rPr>
              <a:t>-4ac&lt;0      no root</a:t>
            </a:r>
          </a:p>
          <a:p>
            <a:pPr algn="l" eaLnBrk="1" hangingPunct="1">
              <a:lnSpc>
                <a:spcPct val="120000"/>
              </a:lnSpc>
              <a:spcBef>
                <a:spcPct val="20000"/>
              </a:spcBef>
              <a:buClr>
                <a:schemeClr val="accent1"/>
              </a:buClr>
            </a:pPr>
            <a:r>
              <a:rPr kumimoji="0" lang="en-US" altLang="zh-CN" sz="4000" dirty="0">
                <a:latin typeface="黑体" panose="02010609060101010101" pitchFamily="49" charset="-122"/>
                <a:ea typeface="黑体" panose="02010609060101010101" pitchFamily="49" charset="-122"/>
              </a:rPr>
              <a:t>b</a:t>
            </a:r>
            <a:r>
              <a:rPr lang="en-US" altLang="zh-CN" sz="4000" b="1" baseline="30000" dirty="0">
                <a:latin typeface="黑体" panose="02010609060101010101" pitchFamily="49" charset="-122"/>
                <a:ea typeface="黑体" panose="02010609060101010101" pitchFamily="49" charset="-122"/>
              </a:rPr>
              <a:t>2</a:t>
            </a:r>
            <a:r>
              <a:rPr kumimoji="0" lang="en-US" altLang="zh-CN" sz="4000" dirty="0">
                <a:latin typeface="黑体" panose="02010609060101010101" pitchFamily="49" charset="-122"/>
                <a:ea typeface="黑体" panose="02010609060101010101" pitchFamily="49" charset="-122"/>
              </a:rPr>
              <a:t>-4ac&gt;0      2 different roots</a:t>
            </a:r>
          </a:p>
          <a:p>
            <a:pPr algn="l" eaLnBrk="1" hangingPunct="1">
              <a:lnSpc>
                <a:spcPct val="120000"/>
              </a:lnSpc>
              <a:spcBef>
                <a:spcPct val="20000"/>
              </a:spcBef>
              <a:buClr>
                <a:schemeClr val="accent1"/>
              </a:buClr>
            </a:pPr>
            <a:r>
              <a:rPr kumimoji="0" lang="en-US" altLang="zh-CN" sz="4000" dirty="0">
                <a:latin typeface="黑体" panose="02010609060101010101" pitchFamily="49" charset="-122"/>
                <a:ea typeface="黑体" panose="02010609060101010101" pitchFamily="49" charset="-122"/>
              </a:rPr>
              <a:t>b</a:t>
            </a:r>
            <a:r>
              <a:rPr lang="en-US" altLang="zh-CN" sz="4000" b="1" baseline="30000" dirty="0">
                <a:latin typeface="黑体" panose="02010609060101010101" pitchFamily="49" charset="-122"/>
                <a:ea typeface="黑体" panose="02010609060101010101" pitchFamily="49" charset="-122"/>
              </a:rPr>
              <a:t>2</a:t>
            </a:r>
            <a:r>
              <a:rPr kumimoji="0" lang="en-US" altLang="zh-CN" sz="4000" dirty="0">
                <a:latin typeface="黑体" panose="02010609060101010101" pitchFamily="49" charset="-122"/>
                <a:ea typeface="黑体" panose="02010609060101010101" pitchFamily="49" charset="-122"/>
              </a:rPr>
              <a:t>-4ac=0      1root</a:t>
            </a:r>
            <a:endParaRPr kumimoji="0" lang="zh-CN" altLang="en-US" sz="4000" dirty="0">
              <a:latin typeface="黑体" panose="02010609060101010101" pitchFamily="49" charset="-122"/>
              <a:ea typeface="黑体" panose="02010609060101010101" pitchFamily="49" charset="-122"/>
            </a:endParaRPr>
          </a:p>
        </p:txBody>
      </p:sp>
      <p:sp>
        <p:nvSpPr>
          <p:cNvPr id="7" name="Text Box 3">
            <a:extLst>
              <a:ext uri="{FF2B5EF4-FFF2-40B4-BE49-F238E27FC236}">
                <a16:creationId xmlns:a16="http://schemas.microsoft.com/office/drawing/2014/main" id="{86A77FE3-B345-49FC-8C7D-BD6FD88C7853}"/>
              </a:ext>
            </a:extLst>
          </p:cNvPr>
          <p:cNvSpPr txBox="1">
            <a:spLocks noChangeArrowheads="1"/>
          </p:cNvSpPr>
          <p:nvPr/>
        </p:nvSpPr>
        <p:spPr bwMode="auto">
          <a:xfrm>
            <a:off x="4383965" y="2274467"/>
            <a:ext cx="4796852" cy="85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4400" b="1" dirty="0">
                <a:ea typeface="黑体" panose="02010609060101010101" pitchFamily="49" charset="-122"/>
                <a:cs typeface="Times New Roman" panose="02020603050405020304" pitchFamily="18" charset="0"/>
              </a:rPr>
              <a:t>ax</a:t>
            </a:r>
            <a:r>
              <a:rPr lang="en-US" altLang="zh-CN" sz="4400" b="1" baseline="30000" dirty="0">
                <a:ea typeface="黑体" panose="02010609060101010101" pitchFamily="49" charset="-122"/>
                <a:cs typeface="Times New Roman" panose="02020603050405020304" pitchFamily="18" charset="0"/>
              </a:rPr>
              <a:t>2</a:t>
            </a:r>
            <a:r>
              <a:rPr lang="en-US" altLang="zh-CN" sz="4400" b="1" dirty="0">
                <a:ea typeface="黑体" panose="02010609060101010101" pitchFamily="49" charset="-122"/>
                <a:cs typeface="Times New Roman" panose="02020603050405020304" pitchFamily="18" charset="0"/>
              </a:rPr>
              <a:t>+bx+c=0</a:t>
            </a:r>
          </a:p>
        </p:txBody>
      </p:sp>
    </p:spTree>
    <p:extLst>
      <p:ext uri="{BB962C8B-B14F-4D97-AF65-F5344CB8AC3E}">
        <p14:creationId xmlns:p14="http://schemas.microsoft.com/office/powerpoint/2010/main" val="220382314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62657E5-9C68-4B9D-955F-4DEEECCC7274}"/>
              </a:ext>
            </a:extLst>
          </p:cNvPr>
          <p:cNvSpPr>
            <a:spLocks noGrp="1"/>
          </p:cNvSpPr>
          <p:nvPr>
            <p:ph type="sldNum" sz="quarter" idx="2"/>
          </p:nvPr>
        </p:nvSpPr>
        <p:spPr/>
        <p:txBody>
          <a:bodyPr/>
          <a:lstStyle/>
          <a:p>
            <a:fld id="{86CB4B4D-7CA3-9044-876B-883B54F8677D}" type="slidenum">
              <a:rPr lang="en-US" altLang="zh-CN" smtClean="0"/>
              <a:t>58</a:t>
            </a:fld>
            <a:endParaRPr lang="en-US" altLang="zh-CN"/>
          </a:p>
        </p:txBody>
      </p:sp>
      <p:grpSp>
        <p:nvGrpSpPr>
          <p:cNvPr id="6" name="Group 2">
            <a:extLst>
              <a:ext uri="{FF2B5EF4-FFF2-40B4-BE49-F238E27FC236}">
                <a16:creationId xmlns:a16="http://schemas.microsoft.com/office/drawing/2014/main" id="{28241CB9-D738-4EF6-8F43-5AA6366C92EA}"/>
              </a:ext>
            </a:extLst>
          </p:cNvPr>
          <p:cNvGrpSpPr>
            <a:grpSpLocks/>
          </p:cNvGrpSpPr>
          <p:nvPr/>
        </p:nvGrpSpPr>
        <p:grpSpPr bwMode="auto">
          <a:xfrm>
            <a:off x="644578" y="419726"/>
            <a:ext cx="12007120" cy="8934138"/>
            <a:chOff x="567" y="210"/>
            <a:chExt cx="4944" cy="3946"/>
          </a:xfrm>
        </p:grpSpPr>
        <p:grpSp>
          <p:nvGrpSpPr>
            <p:cNvPr id="7" name="Group 3">
              <a:extLst>
                <a:ext uri="{FF2B5EF4-FFF2-40B4-BE49-F238E27FC236}">
                  <a16:creationId xmlns:a16="http://schemas.microsoft.com/office/drawing/2014/main" id="{9FAF6290-2F25-4FE5-9FEF-E7D92935817A}"/>
                </a:ext>
              </a:extLst>
            </p:cNvPr>
            <p:cNvGrpSpPr>
              <a:grpSpLocks/>
            </p:cNvGrpSpPr>
            <p:nvPr/>
          </p:nvGrpSpPr>
          <p:grpSpPr bwMode="auto">
            <a:xfrm>
              <a:off x="567" y="210"/>
              <a:ext cx="4944" cy="3946"/>
              <a:chOff x="2700" y="7524"/>
              <a:chExt cx="7560" cy="7344"/>
            </a:xfrm>
          </p:grpSpPr>
          <p:sp>
            <p:nvSpPr>
              <p:cNvPr id="12" name="AutoShape 4">
                <a:extLst>
                  <a:ext uri="{FF2B5EF4-FFF2-40B4-BE49-F238E27FC236}">
                    <a16:creationId xmlns:a16="http://schemas.microsoft.com/office/drawing/2014/main" id="{F86B143E-9E53-474E-A1D0-A0141AF7F2D0}"/>
                  </a:ext>
                </a:extLst>
              </p:cNvPr>
              <p:cNvSpPr>
                <a:spLocks noChangeArrowheads="1"/>
              </p:cNvSpPr>
              <p:nvPr/>
            </p:nvSpPr>
            <p:spPr bwMode="auto">
              <a:xfrm>
                <a:off x="5760" y="7524"/>
                <a:ext cx="1440" cy="480"/>
              </a:xfrm>
              <a:prstGeom prst="flowChartTerminator">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t>Start</a:t>
                </a:r>
                <a:endParaRPr lang="zh-CN" altLang="en-US" sz="2400" b="1" dirty="0"/>
              </a:p>
            </p:txBody>
          </p:sp>
          <p:sp>
            <p:nvSpPr>
              <p:cNvPr id="13" name="AutoShape 5">
                <a:extLst>
                  <a:ext uri="{FF2B5EF4-FFF2-40B4-BE49-F238E27FC236}">
                    <a16:creationId xmlns:a16="http://schemas.microsoft.com/office/drawing/2014/main" id="{1C26E34F-2D64-415F-9AD0-8E61397CCBA8}"/>
                  </a:ext>
                </a:extLst>
              </p:cNvPr>
              <p:cNvSpPr>
                <a:spLocks noChangeArrowheads="1"/>
              </p:cNvSpPr>
              <p:nvPr/>
            </p:nvSpPr>
            <p:spPr bwMode="auto">
              <a:xfrm>
                <a:off x="5580" y="8304"/>
                <a:ext cx="1800" cy="468"/>
              </a:xfrm>
              <a:prstGeom prst="flowChartInputOutput">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t>Input</a:t>
                </a:r>
                <a:r>
                  <a:rPr lang="zh-CN" altLang="en-US" sz="2400" b="1" dirty="0"/>
                  <a:t> </a:t>
                </a:r>
                <a:r>
                  <a:rPr lang="en-US" altLang="zh-CN" sz="2400" b="1" dirty="0" err="1"/>
                  <a:t>a,b,c</a:t>
                </a:r>
                <a:endParaRPr lang="en-US" altLang="zh-CN" sz="2400" b="1" dirty="0"/>
              </a:p>
            </p:txBody>
          </p:sp>
          <p:sp>
            <p:nvSpPr>
              <p:cNvPr id="14" name="AutoShape 6">
                <a:extLst>
                  <a:ext uri="{FF2B5EF4-FFF2-40B4-BE49-F238E27FC236}">
                    <a16:creationId xmlns:a16="http://schemas.microsoft.com/office/drawing/2014/main" id="{A4CCD121-33A1-49DE-871D-7D46588041F8}"/>
                  </a:ext>
                </a:extLst>
              </p:cNvPr>
              <p:cNvSpPr>
                <a:spLocks noChangeArrowheads="1"/>
              </p:cNvSpPr>
              <p:nvPr/>
            </p:nvSpPr>
            <p:spPr bwMode="auto">
              <a:xfrm>
                <a:off x="5760" y="9084"/>
                <a:ext cx="1440" cy="468"/>
              </a:xfrm>
              <a:prstGeom prst="flowChartProcess">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a:t>
                </a:r>
                <a:r>
                  <a:rPr lang="en-US" altLang="zh-CN" sz="2400" b="1" dirty="0"/>
                  <a:t>b</a:t>
                </a:r>
                <a:r>
                  <a:rPr lang="en-US" altLang="zh-CN" sz="2400" b="1" baseline="30000" dirty="0"/>
                  <a:t>2</a:t>
                </a:r>
                <a:r>
                  <a:rPr lang="en-US" altLang="zh-CN" sz="2400" b="1" dirty="0"/>
                  <a:t>-4ac</a:t>
                </a:r>
              </a:p>
            </p:txBody>
          </p:sp>
          <p:sp>
            <p:nvSpPr>
              <p:cNvPr id="15" name="AutoShape 7">
                <a:extLst>
                  <a:ext uri="{FF2B5EF4-FFF2-40B4-BE49-F238E27FC236}">
                    <a16:creationId xmlns:a16="http://schemas.microsoft.com/office/drawing/2014/main" id="{631607B4-FB32-40E9-ACD9-C4970194210E}"/>
                  </a:ext>
                </a:extLst>
              </p:cNvPr>
              <p:cNvSpPr>
                <a:spLocks noChangeArrowheads="1"/>
              </p:cNvSpPr>
              <p:nvPr/>
            </p:nvSpPr>
            <p:spPr bwMode="auto">
              <a:xfrm>
                <a:off x="5760" y="9864"/>
                <a:ext cx="1440" cy="624"/>
              </a:xfrm>
              <a:prstGeom prst="flowChartDecision">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a:t>
                </a:r>
                <a:r>
                  <a:rPr lang="en-US" altLang="zh-CN" sz="2400" b="1" dirty="0"/>
                  <a:t>0</a:t>
                </a:r>
              </a:p>
            </p:txBody>
          </p:sp>
          <p:sp>
            <p:nvSpPr>
              <p:cNvPr id="16" name="Line 8">
                <a:extLst>
                  <a:ext uri="{FF2B5EF4-FFF2-40B4-BE49-F238E27FC236}">
                    <a16:creationId xmlns:a16="http://schemas.microsoft.com/office/drawing/2014/main" id="{06EC089D-D07E-4324-800A-80D6B84AD113}"/>
                  </a:ext>
                </a:extLst>
              </p:cNvPr>
              <p:cNvSpPr>
                <a:spLocks noChangeShapeType="1"/>
              </p:cNvSpPr>
              <p:nvPr/>
            </p:nvSpPr>
            <p:spPr bwMode="auto">
              <a:xfrm flipH="1">
                <a:off x="5040" y="10176"/>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17" name="Line 9">
                <a:extLst>
                  <a:ext uri="{FF2B5EF4-FFF2-40B4-BE49-F238E27FC236}">
                    <a16:creationId xmlns:a16="http://schemas.microsoft.com/office/drawing/2014/main" id="{7E0E9FCD-7A01-4787-B215-16F943896D6E}"/>
                  </a:ext>
                </a:extLst>
              </p:cNvPr>
              <p:cNvSpPr>
                <a:spLocks noChangeShapeType="1"/>
              </p:cNvSpPr>
              <p:nvPr/>
            </p:nvSpPr>
            <p:spPr bwMode="auto">
              <a:xfrm>
                <a:off x="5040" y="10176"/>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18" name="AutoShape 10">
                <a:extLst>
                  <a:ext uri="{FF2B5EF4-FFF2-40B4-BE49-F238E27FC236}">
                    <a16:creationId xmlns:a16="http://schemas.microsoft.com/office/drawing/2014/main" id="{D1DDC5D8-DAAC-415B-9D46-1C2BEBB1F3AF}"/>
                  </a:ext>
                </a:extLst>
              </p:cNvPr>
              <p:cNvSpPr>
                <a:spLocks noChangeArrowheads="1"/>
              </p:cNvSpPr>
              <p:nvPr/>
            </p:nvSpPr>
            <p:spPr bwMode="auto">
              <a:xfrm>
                <a:off x="4320" y="10800"/>
                <a:ext cx="1440" cy="624"/>
              </a:xfrm>
              <a:prstGeom prst="flowChartDecision">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a:t>
                </a:r>
                <a:r>
                  <a:rPr lang="en-US" altLang="zh-CN" sz="2400" b="1" dirty="0"/>
                  <a:t>&gt;0</a:t>
                </a:r>
              </a:p>
            </p:txBody>
          </p:sp>
          <p:sp>
            <p:nvSpPr>
              <p:cNvPr id="19" name="Line 11">
                <a:extLst>
                  <a:ext uri="{FF2B5EF4-FFF2-40B4-BE49-F238E27FC236}">
                    <a16:creationId xmlns:a16="http://schemas.microsoft.com/office/drawing/2014/main" id="{C50DC0FE-F495-4FE6-B498-F53A99A08FD7}"/>
                  </a:ext>
                </a:extLst>
              </p:cNvPr>
              <p:cNvSpPr>
                <a:spLocks noChangeShapeType="1"/>
              </p:cNvSpPr>
              <p:nvPr/>
            </p:nvSpPr>
            <p:spPr bwMode="auto">
              <a:xfrm>
                <a:off x="3960" y="1111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20" name="Line 12">
                <a:extLst>
                  <a:ext uri="{FF2B5EF4-FFF2-40B4-BE49-F238E27FC236}">
                    <a16:creationId xmlns:a16="http://schemas.microsoft.com/office/drawing/2014/main" id="{F840AC95-A0C5-4DF6-8294-8D7D913218E9}"/>
                  </a:ext>
                </a:extLst>
              </p:cNvPr>
              <p:cNvSpPr>
                <a:spLocks noChangeShapeType="1"/>
              </p:cNvSpPr>
              <p:nvPr/>
            </p:nvSpPr>
            <p:spPr bwMode="auto">
              <a:xfrm>
                <a:off x="3960" y="11115"/>
                <a:ext cx="0" cy="4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21" name="Rectangle 13">
                <a:extLst>
                  <a:ext uri="{FF2B5EF4-FFF2-40B4-BE49-F238E27FC236}">
                    <a16:creationId xmlns:a16="http://schemas.microsoft.com/office/drawing/2014/main" id="{9493C2C7-93DC-40F3-97F9-C5BB89ED3151}"/>
                  </a:ext>
                </a:extLst>
              </p:cNvPr>
              <p:cNvSpPr>
                <a:spLocks noChangeArrowheads="1"/>
              </p:cNvSpPr>
              <p:nvPr/>
            </p:nvSpPr>
            <p:spPr bwMode="auto">
              <a:xfrm>
                <a:off x="2700" y="11595"/>
                <a:ext cx="2773" cy="947"/>
              </a:xfrm>
              <a:prstGeom prst="rect">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ts val="3700"/>
                  </a:lnSpc>
                </a:pPr>
                <a:r>
                  <a:rPr lang="en-US" altLang="zh-CN" sz="2400" b="1" dirty="0"/>
                  <a:t>x1←(-</a:t>
                </a:r>
                <a:r>
                  <a:rPr lang="en-US" altLang="zh-CN" sz="2400" b="1" dirty="0" err="1"/>
                  <a:t>b+sqrt</a:t>
                </a:r>
                <a:r>
                  <a:rPr lang="en-US" altLang="zh-CN" sz="2400" b="1" dirty="0"/>
                  <a:t>(b*b-4ac))/(2a)</a:t>
                </a:r>
              </a:p>
              <a:p>
                <a:pPr eaLnBrk="1" hangingPunct="1">
                  <a:lnSpc>
                    <a:spcPts val="3700"/>
                  </a:lnSpc>
                </a:pPr>
                <a:r>
                  <a:rPr lang="en-US" altLang="zh-CN" sz="2400" b="1" dirty="0"/>
                  <a:t>x2←(-b-sqrt(b*b-4ac))/(2a)</a:t>
                </a:r>
                <a:endParaRPr lang="zh-CN" altLang="en-US" sz="2400" b="1" dirty="0"/>
              </a:p>
            </p:txBody>
          </p:sp>
          <p:sp>
            <p:nvSpPr>
              <p:cNvPr id="22" name="Rectangle 14">
                <a:extLst>
                  <a:ext uri="{FF2B5EF4-FFF2-40B4-BE49-F238E27FC236}">
                    <a16:creationId xmlns:a16="http://schemas.microsoft.com/office/drawing/2014/main" id="{0E29092E-FE46-48DE-9204-77185850DE59}"/>
                  </a:ext>
                </a:extLst>
              </p:cNvPr>
              <p:cNvSpPr>
                <a:spLocks noChangeArrowheads="1"/>
              </p:cNvSpPr>
              <p:nvPr/>
            </p:nvSpPr>
            <p:spPr bwMode="auto">
              <a:xfrm>
                <a:off x="5580" y="11599"/>
                <a:ext cx="1533" cy="917"/>
              </a:xfrm>
              <a:prstGeom prst="rect">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ts val="3700"/>
                  </a:lnSpc>
                </a:pPr>
                <a:r>
                  <a:rPr lang="en-US" altLang="zh-CN" sz="2400" b="1" dirty="0"/>
                  <a:t>x1←-b/(2a)</a:t>
                </a:r>
              </a:p>
              <a:p>
                <a:pPr eaLnBrk="1" hangingPunct="1">
                  <a:lnSpc>
                    <a:spcPts val="3700"/>
                  </a:lnSpc>
                </a:pPr>
                <a:r>
                  <a:rPr lang="en-US" altLang="zh-CN" sz="2400" b="1" dirty="0"/>
                  <a:t>x2←x1</a:t>
                </a:r>
              </a:p>
            </p:txBody>
          </p:sp>
          <p:sp>
            <p:nvSpPr>
              <p:cNvPr id="23" name="Line 15">
                <a:extLst>
                  <a:ext uri="{FF2B5EF4-FFF2-40B4-BE49-F238E27FC236}">
                    <a16:creationId xmlns:a16="http://schemas.microsoft.com/office/drawing/2014/main" id="{46F73673-730C-400D-8DC2-D5B241144EAB}"/>
                  </a:ext>
                </a:extLst>
              </p:cNvPr>
              <p:cNvSpPr>
                <a:spLocks noChangeShapeType="1"/>
              </p:cNvSpPr>
              <p:nvPr/>
            </p:nvSpPr>
            <p:spPr bwMode="auto">
              <a:xfrm>
                <a:off x="7200" y="10176"/>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24" name="Line 16">
                <a:extLst>
                  <a:ext uri="{FF2B5EF4-FFF2-40B4-BE49-F238E27FC236}">
                    <a16:creationId xmlns:a16="http://schemas.microsoft.com/office/drawing/2014/main" id="{6AECAD83-C6CC-4362-8CD8-6AA8BCCBD3A8}"/>
                  </a:ext>
                </a:extLst>
              </p:cNvPr>
              <p:cNvSpPr>
                <a:spLocks noChangeShapeType="1"/>
              </p:cNvSpPr>
              <p:nvPr/>
            </p:nvSpPr>
            <p:spPr bwMode="auto">
              <a:xfrm flipH="1">
                <a:off x="8816" y="10176"/>
                <a:ext cx="4"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25" name="AutoShape 17">
                <a:extLst>
                  <a:ext uri="{FF2B5EF4-FFF2-40B4-BE49-F238E27FC236}">
                    <a16:creationId xmlns:a16="http://schemas.microsoft.com/office/drawing/2014/main" id="{9088434A-3540-435B-9293-77B0D124DE47}"/>
                  </a:ext>
                </a:extLst>
              </p:cNvPr>
              <p:cNvSpPr>
                <a:spLocks noChangeArrowheads="1"/>
              </p:cNvSpPr>
              <p:nvPr/>
            </p:nvSpPr>
            <p:spPr bwMode="auto">
              <a:xfrm>
                <a:off x="7380" y="11599"/>
                <a:ext cx="2880" cy="917"/>
              </a:xfrm>
              <a:prstGeom prst="flowChartInputOutput">
                <a:avLst/>
              </a:prstGeom>
              <a:solidFill>
                <a:srgbClr val="FFFFFF"/>
              </a:solidFill>
              <a:ln w="9525">
                <a:solidFill>
                  <a:srgbClr val="000000"/>
                </a:solidFill>
                <a:miter lim="800000"/>
                <a:headEnd/>
                <a:tailEnd/>
              </a:ln>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ts val="3700"/>
                  </a:lnSpc>
                </a:pPr>
                <a:r>
                  <a:rPr lang="en-US" altLang="zh-CN" sz="2000" b="1" dirty="0"/>
                  <a:t>Output </a:t>
                </a:r>
                <a:r>
                  <a:rPr lang="zh-CN" altLang="en-US" sz="2000" b="1" dirty="0"/>
                  <a:t>“</a:t>
                </a:r>
                <a:r>
                  <a:rPr lang="en-US" altLang="zh-CN" sz="2000" b="1" dirty="0"/>
                  <a:t>is not quadratic”</a:t>
                </a:r>
              </a:p>
            </p:txBody>
          </p:sp>
          <p:sp>
            <p:nvSpPr>
              <p:cNvPr id="26" name="Line 18">
                <a:extLst>
                  <a:ext uri="{FF2B5EF4-FFF2-40B4-BE49-F238E27FC236}">
                    <a16:creationId xmlns:a16="http://schemas.microsoft.com/office/drawing/2014/main" id="{71F3E9B1-B583-4AC3-91A1-E667769EA404}"/>
                  </a:ext>
                </a:extLst>
              </p:cNvPr>
              <p:cNvSpPr>
                <a:spLocks noChangeShapeType="1"/>
              </p:cNvSpPr>
              <p:nvPr/>
            </p:nvSpPr>
            <p:spPr bwMode="auto">
              <a:xfrm>
                <a:off x="5760" y="11115"/>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27" name="Line 19">
                <a:extLst>
                  <a:ext uri="{FF2B5EF4-FFF2-40B4-BE49-F238E27FC236}">
                    <a16:creationId xmlns:a16="http://schemas.microsoft.com/office/drawing/2014/main" id="{01F2BF55-CF1B-4D52-81D0-5FC77D318660}"/>
                  </a:ext>
                </a:extLst>
              </p:cNvPr>
              <p:cNvSpPr>
                <a:spLocks noChangeShapeType="1"/>
              </p:cNvSpPr>
              <p:nvPr/>
            </p:nvSpPr>
            <p:spPr bwMode="auto">
              <a:xfrm flipH="1">
                <a:off x="6120" y="11112"/>
                <a:ext cx="0" cy="4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28" name="Line 20">
                <a:extLst>
                  <a:ext uri="{FF2B5EF4-FFF2-40B4-BE49-F238E27FC236}">
                    <a16:creationId xmlns:a16="http://schemas.microsoft.com/office/drawing/2014/main" id="{5938249D-C7B3-4F50-A971-4D6DD71C4EC4}"/>
                  </a:ext>
                </a:extLst>
              </p:cNvPr>
              <p:cNvSpPr>
                <a:spLocks noChangeShapeType="1"/>
              </p:cNvSpPr>
              <p:nvPr/>
            </p:nvSpPr>
            <p:spPr bwMode="auto">
              <a:xfrm>
                <a:off x="4320" y="1251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29" name="Line 21">
                <a:extLst>
                  <a:ext uri="{FF2B5EF4-FFF2-40B4-BE49-F238E27FC236}">
                    <a16:creationId xmlns:a16="http://schemas.microsoft.com/office/drawing/2014/main" id="{72603DAF-584A-41D3-9280-DAEAC73CB048}"/>
                  </a:ext>
                </a:extLst>
              </p:cNvPr>
              <p:cNvSpPr>
                <a:spLocks noChangeShapeType="1"/>
              </p:cNvSpPr>
              <p:nvPr/>
            </p:nvSpPr>
            <p:spPr bwMode="auto">
              <a:xfrm>
                <a:off x="6300" y="1251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30" name="Line 22">
                <a:extLst>
                  <a:ext uri="{FF2B5EF4-FFF2-40B4-BE49-F238E27FC236}">
                    <a16:creationId xmlns:a16="http://schemas.microsoft.com/office/drawing/2014/main" id="{E3A9A8E0-17B3-4FCE-9925-69716C35F711}"/>
                  </a:ext>
                </a:extLst>
              </p:cNvPr>
              <p:cNvSpPr>
                <a:spLocks noChangeShapeType="1"/>
              </p:cNvSpPr>
              <p:nvPr/>
            </p:nvSpPr>
            <p:spPr bwMode="auto">
              <a:xfrm>
                <a:off x="4320" y="1282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31" name="Line 23">
                <a:extLst>
                  <a:ext uri="{FF2B5EF4-FFF2-40B4-BE49-F238E27FC236}">
                    <a16:creationId xmlns:a16="http://schemas.microsoft.com/office/drawing/2014/main" id="{34E3B91C-EF0E-4CC8-9337-081FBCC70E18}"/>
                  </a:ext>
                </a:extLst>
              </p:cNvPr>
              <p:cNvSpPr>
                <a:spLocks noChangeShapeType="1"/>
              </p:cNvSpPr>
              <p:nvPr/>
            </p:nvSpPr>
            <p:spPr bwMode="auto">
              <a:xfrm flipH="1">
                <a:off x="5400" y="12828"/>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32" name="Line 24">
                <a:extLst>
                  <a:ext uri="{FF2B5EF4-FFF2-40B4-BE49-F238E27FC236}">
                    <a16:creationId xmlns:a16="http://schemas.microsoft.com/office/drawing/2014/main" id="{0E5ABA6D-1FB6-4941-A923-5D9B229AAB98}"/>
                  </a:ext>
                </a:extLst>
              </p:cNvPr>
              <p:cNvSpPr>
                <a:spLocks noChangeShapeType="1"/>
              </p:cNvSpPr>
              <p:nvPr/>
            </p:nvSpPr>
            <p:spPr bwMode="auto">
              <a:xfrm>
                <a:off x="5400" y="128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33" name="AutoShape 25">
                <a:extLst>
                  <a:ext uri="{FF2B5EF4-FFF2-40B4-BE49-F238E27FC236}">
                    <a16:creationId xmlns:a16="http://schemas.microsoft.com/office/drawing/2014/main" id="{14C268A3-D2EE-4499-9FB8-5E68CFCCA508}"/>
                  </a:ext>
                </a:extLst>
              </p:cNvPr>
              <p:cNvSpPr>
                <a:spLocks noChangeArrowheads="1"/>
              </p:cNvSpPr>
              <p:nvPr/>
            </p:nvSpPr>
            <p:spPr bwMode="auto">
              <a:xfrm>
                <a:off x="3780" y="13296"/>
                <a:ext cx="3240" cy="468"/>
              </a:xfrm>
              <a:prstGeom prst="flowChartInputOutput">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ts val="4300"/>
                  </a:lnSpc>
                </a:pPr>
                <a:r>
                  <a:rPr lang="en-US" altLang="zh-CN" sz="2400" b="1" dirty="0"/>
                  <a:t>Output</a:t>
                </a:r>
                <a:r>
                  <a:rPr lang="zh-CN" altLang="en-US" sz="2400" b="1" dirty="0"/>
                  <a:t>  </a:t>
                </a:r>
                <a:r>
                  <a:rPr lang="en-US" altLang="zh-CN" sz="2400" b="1" dirty="0"/>
                  <a:t>x1,x2</a:t>
                </a:r>
              </a:p>
            </p:txBody>
          </p:sp>
          <p:sp>
            <p:nvSpPr>
              <p:cNvPr id="34" name="Line 26">
                <a:extLst>
                  <a:ext uri="{FF2B5EF4-FFF2-40B4-BE49-F238E27FC236}">
                    <a16:creationId xmlns:a16="http://schemas.microsoft.com/office/drawing/2014/main" id="{9AE1B4C8-8053-4583-BBF2-CAD18EBA20A5}"/>
                  </a:ext>
                </a:extLst>
              </p:cNvPr>
              <p:cNvSpPr>
                <a:spLocks noChangeShapeType="1"/>
              </p:cNvSpPr>
              <p:nvPr/>
            </p:nvSpPr>
            <p:spPr bwMode="auto">
              <a:xfrm>
                <a:off x="5220" y="137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35" name="Line 27">
                <a:extLst>
                  <a:ext uri="{FF2B5EF4-FFF2-40B4-BE49-F238E27FC236}">
                    <a16:creationId xmlns:a16="http://schemas.microsoft.com/office/drawing/2014/main" id="{4D13B6D4-53B9-47B2-A316-27A724BD55AD}"/>
                  </a:ext>
                </a:extLst>
              </p:cNvPr>
              <p:cNvSpPr>
                <a:spLocks noChangeShapeType="1"/>
              </p:cNvSpPr>
              <p:nvPr/>
            </p:nvSpPr>
            <p:spPr bwMode="auto">
              <a:xfrm>
                <a:off x="8820" y="1251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4400" b="1"/>
              </a:p>
            </p:txBody>
          </p:sp>
          <p:sp>
            <p:nvSpPr>
              <p:cNvPr id="36" name="Line 28">
                <a:extLst>
                  <a:ext uri="{FF2B5EF4-FFF2-40B4-BE49-F238E27FC236}">
                    <a16:creationId xmlns:a16="http://schemas.microsoft.com/office/drawing/2014/main" id="{6BD24FD4-5FF8-45E6-B92F-2F311ED2F323}"/>
                  </a:ext>
                </a:extLst>
              </p:cNvPr>
              <p:cNvSpPr>
                <a:spLocks noChangeShapeType="1"/>
              </p:cNvSpPr>
              <p:nvPr/>
            </p:nvSpPr>
            <p:spPr bwMode="auto">
              <a:xfrm>
                <a:off x="5220" y="14076"/>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37" name="Line 29">
                <a:extLst>
                  <a:ext uri="{FF2B5EF4-FFF2-40B4-BE49-F238E27FC236}">
                    <a16:creationId xmlns:a16="http://schemas.microsoft.com/office/drawing/2014/main" id="{5C91CA18-C412-4F87-B9A7-E5424BA45D91}"/>
                  </a:ext>
                </a:extLst>
              </p:cNvPr>
              <p:cNvSpPr>
                <a:spLocks noChangeShapeType="1"/>
              </p:cNvSpPr>
              <p:nvPr/>
            </p:nvSpPr>
            <p:spPr bwMode="auto">
              <a:xfrm flipH="1">
                <a:off x="7200" y="14076"/>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38" name="Line 30">
                <a:extLst>
                  <a:ext uri="{FF2B5EF4-FFF2-40B4-BE49-F238E27FC236}">
                    <a16:creationId xmlns:a16="http://schemas.microsoft.com/office/drawing/2014/main" id="{42DA002F-90ED-473A-B0FA-D513DE435B5A}"/>
                  </a:ext>
                </a:extLst>
              </p:cNvPr>
              <p:cNvSpPr>
                <a:spLocks noChangeShapeType="1"/>
              </p:cNvSpPr>
              <p:nvPr/>
            </p:nvSpPr>
            <p:spPr bwMode="auto">
              <a:xfrm>
                <a:off x="7200" y="140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39" name="AutoShape 31">
                <a:extLst>
                  <a:ext uri="{FF2B5EF4-FFF2-40B4-BE49-F238E27FC236}">
                    <a16:creationId xmlns:a16="http://schemas.microsoft.com/office/drawing/2014/main" id="{F310CD9F-2C0F-487E-BE97-C7F8D64C7A4B}"/>
                  </a:ext>
                </a:extLst>
              </p:cNvPr>
              <p:cNvSpPr>
                <a:spLocks noChangeArrowheads="1"/>
              </p:cNvSpPr>
              <p:nvPr/>
            </p:nvSpPr>
            <p:spPr bwMode="auto">
              <a:xfrm>
                <a:off x="6300" y="14388"/>
                <a:ext cx="1620" cy="480"/>
              </a:xfrm>
              <a:prstGeom prst="flowChartTerminator">
                <a:avLst/>
              </a:prstGeom>
              <a:solidFill>
                <a:srgbClr val="FFFFFF"/>
              </a:solidFill>
              <a:ln w="9525">
                <a:solidFill>
                  <a:srgbClr val="000000"/>
                </a:solidFill>
                <a:miter lim="800000"/>
                <a:headEnd/>
                <a:tailEnd/>
              </a:ln>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t>End</a:t>
                </a:r>
                <a:endParaRPr lang="zh-CN" altLang="en-US" sz="2400" b="1" dirty="0"/>
              </a:p>
            </p:txBody>
          </p:sp>
          <p:sp>
            <p:nvSpPr>
              <p:cNvPr id="40" name="Line 32">
                <a:extLst>
                  <a:ext uri="{FF2B5EF4-FFF2-40B4-BE49-F238E27FC236}">
                    <a16:creationId xmlns:a16="http://schemas.microsoft.com/office/drawing/2014/main" id="{2CBEA0C0-808E-4AC8-90C5-3290F6EC5147}"/>
                  </a:ext>
                </a:extLst>
              </p:cNvPr>
              <p:cNvSpPr>
                <a:spLocks noChangeShapeType="1"/>
              </p:cNvSpPr>
              <p:nvPr/>
            </p:nvSpPr>
            <p:spPr bwMode="auto">
              <a:xfrm>
                <a:off x="6480" y="799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41" name="Line 33">
                <a:extLst>
                  <a:ext uri="{FF2B5EF4-FFF2-40B4-BE49-F238E27FC236}">
                    <a16:creationId xmlns:a16="http://schemas.microsoft.com/office/drawing/2014/main" id="{A68DDE40-C141-4C41-9172-2A77A5B3B0F2}"/>
                  </a:ext>
                </a:extLst>
              </p:cNvPr>
              <p:cNvSpPr>
                <a:spLocks noChangeShapeType="1"/>
              </p:cNvSpPr>
              <p:nvPr/>
            </p:nvSpPr>
            <p:spPr bwMode="auto">
              <a:xfrm>
                <a:off x="6480" y="877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sp>
            <p:nvSpPr>
              <p:cNvPr id="42" name="Line 34">
                <a:extLst>
                  <a:ext uri="{FF2B5EF4-FFF2-40B4-BE49-F238E27FC236}">
                    <a16:creationId xmlns:a16="http://schemas.microsoft.com/office/drawing/2014/main" id="{337475C9-8F7D-49F1-A708-7CEA8D7B201D}"/>
                  </a:ext>
                </a:extLst>
              </p:cNvPr>
              <p:cNvSpPr>
                <a:spLocks noChangeShapeType="1"/>
              </p:cNvSpPr>
              <p:nvPr/>
            </p:nvSpPr>
            <p:spPr bwMode="auto">
              <a:xfrm>
                <a:off x="6480" y="955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400" b="1"/>
              </a:p>
            </p:txBody>
          </p:sp>
        </p:grpSp>
        <p:sp>
          <p:nvSpPr>
            <p:cNvPr id="8" name="Text Box 35">
              <a:extLst>
                <a:ext uri="{FF2B5EF4-FFF2-40B4-BE49-F238E27FC236}">
                  <a16:creationId xmlns:a16="http://schemas.microsoft.com/office/drawing/2014/main" id="{781E2417-6D9B-4DC0-BB88-28E5552BEC07}"/>
                </a:ext>
              </a:extLst>
            </p:cNvPr>
            <p:cNvSpPr txBox="1">
              <a:spLocks noChangeArrowheads="1"/>
            </p:cNvSpPr>
            <p:nvPr/>
          </p:nvSpPr>
          <p:spPr bwMode="auto">
            <a:xfrm>
              <a:off x="3742" y="1373"/>
              <a:ext cx="18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F</a:t>
              </a:r>
            </a:p>
          </p:txBody>
        </p:sp>
        <p:sp>
          <p:nvSpPr>
            <p:cNvPr id="9" name="Text Box 36">
              <a:extLst>
                <a:ext uri="{FF2B5EF4-FFF2-40B4-BE49-F238E27FC236}">
                  <a16:creationId xmlns:a16="http://schemas.microsoft.com/office/drawing/2014/main" id="{8FBBDA86-D621-47E3-A88C-72A63881F1F6}"/>
                </a:ext>
              </a:extLst>
            </p:cNvPr>
            <p:cNvSpPr txBox="1">
              <a:spLocks noChangeArrowheads="1"/>
            </p:cNvSpPr>
            <p:nvPr/>
          </p:nvSpPr>
          <p:spPr bwMode="auto">
            <a:xfrm>
              <a:off x="2290" y="1389"/>
              <a:ext cx="18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T</a:t>
              </a:r>
            </a:p>
          </p:txBody>
        </p:sp>
        <p:sp>
          <p:nvSpPr>
            <p:cNvPr id="10" name="Text Box 37">
              <a:extLst>
                <a:ext uri="{FF2B5EF4-FFF2-40B4-BE49-F238E27FC236}">
                  <a16:creationId xmlns:a16="http://schemas.microsoft.com/office/drawing/2014/main" id="{E40FA244-6D33-4E5A-82FD-01016DF7BAEB}"/>
                </a:ext>
              </a:extLst>
            </p:cNvPr>
            <p:cNvSpPr txBox="1">
              <a:spLocks noChangeArrowheads="1"/>
            </p:cNvSpPr>
            <p:nvPr/>
          </p:nvSpPr>
          <p:spPr bwMode="auto">
            <a:xfrm>
              <a:off x="1383" y="1888"/>
              <a:ext cx="18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T</a:t>
              </a:r>
            </a:p>
          </p:txBody>
        </p:sp>
        <p:sp>
          <p:nvSpPr>
            <p:cNvPr id="11" name="Text Box 38">
              <a:extLst>
                <a:ext uri="{FF2B5EF4-FFF2-40B4-BE49-F238E27FC236}">
                  <a16:creationId xmlns:a16="http://schemas.microsoft.com/office/drawing/2014/main" id="{03E13FB8-7771-4124-AD1B-BC9F5B37F82F}"/>
                </a:ext>
              </a:extLst>
            </p:cNvPr>
            <p:cNvSpPr txBox="1">
              <a:spLocks noChangeArrowheads="1"/>
            </p:cNvSpPr>
            <p:nvPr/>
          </p:nvSpPr>
          <p:spPr bwMode="auto">
            <a:xfrm>
              <a:off x="2562" y="1888"/>
              <a:ext cx="18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F</a:t>
              </a:r>
            </a:p>
          </p:txBody>
        </p:sp>
      </p:grpSp>
    </p:spTree>
    <p:extLst>
      <p:ext uri="{BB962C8B-B14F-4D97-AF65-F5344CB8AC3E}">
        <p14:creationId xmlns:p14="http://schemas.microsoft.com/office/powerpoint/2010/main" val="350629666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F1EEE-54CF-4F91-8353-12678029F51C}"/>
              </a:ext>
            </a:extLst>
          </p:cNvPr>
          <p:cNvSpPr>
            <a:spLocks noGrp="1"/>
          </p:cNvSpPr>
          <p:nvPr>
            <p:ph type="title"/>
          </p:nvPr>
        </p:nvSpPr>
        <p:spPr/>
        <p:txBody>
          <a:bodyPr>
            <a:normAutofit/>
          </a:bodyPr>
          <a:lstStyle/>
          <a:p>
            <a:r>
              <a:rPr lang="en-US" altLang="zh-CN" sz="6600" b="1" dirty="0"/>
              <a:t>exercise</a:t>
            </a:r>
            <a:endParaRPr lang="zh-CN" altLang="en-US" sz="6600" b="1" dirty="0"/>
          </a:p>
        </p:txBody>
      </p:sp>
      <p:sp>
        <p:nvSpPr>
          <p:cNvPr id="4" name="灯片编号占位符 3">
            <a:extLst>
              <a:ext uri="{FF2B5EF4-FFF2-40B4-BE49-F238E27FC236}">
                <a16:creationId xmlns:a16="http://schemas.microsoft.com/office/drawing/2014/main" id="{DE2A338F-1754-40E0-A90F-B164B69359D7}"/>
              </a:ext>
            </a:extLst>
          </p:cNvPr>
          <p:cNvSpPr>
            <a:spLocks noGrp="1"/>
          </p:cNvSpPr>
          <p:nvPr>
            <p:ph type="sldNum" sz="quarter" idx="2"/>
          </p:nvPr>
        </p:nvSpPr>
        <p:spPr/>
        <p:txBody>
          <a:bodyPr/>
          <a:lstStyle/>
          <a:p>
            <a:fld id="{86CB4B4D-7CA3-9044-876B-883B54F8677D}" type="slidenum">
              <a:rPr lang="en-US" altLang="zh-CN" smtClean="0"/>
              <a:t>59</a:t>
            </a:fld>
            <a:endParaRPr lang="en-US" altLang="zh-CN"/>
          </a:p>
        </p:txBody>
      </p:sp>
      <p:sp>
        <p:nvSpPr>
          <p:cNvPr id="5" name="矩形 4">
            <a:extLst>
              <a:ext uri="{FF2B5EF4-FFF2-40B4-BE49-F238E27FC236}">
                <a16:creationId xmlns:a16="http://schemas.microsoft.com/office/drawing/2014/main" id="{54F5D52A-DAD4-49B4-91AE-82B01997A646}"/>
              </a:ext>
            </a:extLst>
          </p:cNvPr>
          <p:cNvSpPr/>
          <p:nvPr/>
        </p:nvSpPr>
        <p:spPr>
          <a:xfrm>
            <a:off x="14068" y="1460316"/>
            <a:ext cx="12978032" cy="1089529"/>
          </a:xfrm>
          <a:prstGeom prst="rect">
            <a:avLst/>
          </a:prstGeom>
        </p:spPr>
        <p:txBody>
          <a:bodyPr wrap="square">
            <a:spAutoFit/>
          </a:bodyPr>
          <a:lstStyle/>
          <a:p>
            <a:pPr algn="l" hangingPunct="1">
              <a:lnSpc>
                <a:spcPct val="90000"/>
              </a:lnSpc>
              <a:buClr>
                <a:schemeClr val="tx1"/>
              </a:buClr>
            </a:pPr>
            <a:r>
              <a:rPr lang="en-US" altLang="zh-CN" sz="3600" b="1" dirty="0">
                <a:solidFill>
                  <a:srgbClr val="FF0000"/>
                </a:solidFill>
                <a:latin typeface="+mn-ea"/>
                <a:ea typeface="+mn-ea"/>
              </a:rPr>
              <a:t>[ex.</a:t>
            </a:r>
            <a:r>
              <a:rPr lang="en-US" altLang="zh-CN" sz="3600" b="1" dirty="0">
                <a:solidFill>
                  <a:srgbClr val="FF0000"/>
                </a:solidFill>
                <a:latin typeface="+mn-ea"/>
                <a:ea typeface="+mn-ea"/>
                <a:cs typeface="Times New Roman" pitchFamily="18" charset="0"/>
              </a:rPr>
              <a:t>1</a:t>
            </a:r>
            <a:r>
              <a:rPr lang="en-US" altLang="zh-CN" sz="3600" b="1" dirty="0">
                <a:solidFill>
                  <a:srgbClr val="FF0000"/>
                </a:solidFill>
                <a:latin typeface="+mn-ea"/>
                <a:ea typeface="+mn-ea"/>
              </a:rPr>
              <a:t>] </a:t>
            </a:r>
            <a:r>
              <a:rPr lang="en-US" altLang="zh-CN" sz="3600" b="1" dirty="0">
                <a:latin typeface="+mn-ea"/>
                <a:ea typeface="+mn-ea"/>
              </a:rPr>
              <a:t>Compute the cost of baggage carried by train. Input the weight of the baggage, compute the cost.</a:t>
            </a:r>
            <a:r>
              <a:rPr lang="zh-CN" altLang="zh-CN" sz="3600" dirty="0">
                <a:latin typeface="Times New Roman" panose="02020603050405020304" pitchFamily="18" charset="0"/>
                <a:cs typeface="Times New Roman" panose="02020603050405020304" pitchFamily="18" charset="0"/>
              </a:rPr>
              <a:t> </a:t>
            </a:r>
            <a:r>
              <a:rPr lang="en-US" altLang="zh-CN" sz="3600" b="1" dirty="0">
                <a:solidFill>
                  <a:srgbClr val="0000FF"/>
                </a:solidFill>
                <a:latin typeface="+mn-ea"/>
                <a:ea typeface="+mn-ea"/>
              </a:rPr>
              <a:t>Draw the </a:t>
            </a:r>
            <a:r>
              <a:rPr lang="zh-CN" altLang="zh-CN" sz="3600" b="1" dirty="0">
                <a:solidFill>
                  <a:srgbClr val="0000FF"/>
                </a:solidFill>
                <a:latin typeface="+mn-ea"/>
                <a:ea typeface="+mn-ea"/>
              </a:rPr>
              <a:t>flowchart</a:t>
            </a:r>
            <a:r>
              <a:rPr lang="en-US" altLang="zh-CN" sz="3600" b="1" dirty="0">
                <a:latin typeface="+mn-ea"/>
                <a:ea typeface="+mn-ea"/>
              </a:rPr>
              <a:t>.</a:t>
            </a:r>
          </a:p>
        </p:txBody>
      </p:sp>
      <p:sp>
        <p:nvSpPr>
          <p:cNvPr id="6" name="矩形 5">
            <a:extLst>
              <a:ext uri="{FF2B5EF4-FFF2-40B4-BE49-F238E27FC236}">
                <a16:creationId xmlns:a16="http://schemas.microsoft.com/office/drawing/2014/main" id="{31B2C74B-C143-41A5-A761-6D44A5634E4E}"/>
              </a:ext>
            </a:extLst>
          </p:cNvPr>
          <p:cNvSpPr/>
          <p:nvPr/>
        </p:nvSpPr>
        <p:spPr>
          <a:xfrm>
            <a:off x="491168" y="2952603"/>
            <a:ext cx="11786718" cy="2585323"/>
          </a:xfrm>
          <a:prstGeom prst="rect">
            <a:avLst/>
          </a:prstGeom>
          <a:ln w="28575">
            <a:solidFill>
              <a:srgbClr val="33CC33"/>
            </a:solidFill>
            <a:prstDash val="dashDot"/>
          </a:ln>
        </p:spPr>
        <p:txBody>
          <a:bodyPr wrap="square">
            <a:spAutoFit/>
          </a:bodyPr>
          <a:lstStyle/>
          <a:p>
            <a:pPr algn="l" eaLnBrk="1" hangingPunct="1">
              <a:lnSpc>
                <a:spcPct val="90000"/>
              </a:lnSpc>
              <a:buClr>
                <a:schemeClr val="tx1"/>
              </a:buClr>
              <a:buFontTx/>
              <a:buNone/>
            </a:pPr>
            <a:r>
              <a:rPr lang="en-US" altLang="zh-CN" sz="3600" b="1" dirty="0">
                <a:latin typeface="Arial" charset="0"/>
              </a:rPr>
              <a:t>standard of cost：</a:t>
            </a:r>
          </a:p>
          <a:p>
            <a:pPr algn="l" eaLnBrk="1" hangingPunct="1">
              <a:lnSpc>
                <a:spcPct val="90000"/>
              </a:lnSpc>
              <a:buClr>
                <a:schemeClr val="tx1"/>
              </a:buClr>
              <a:buFontTx/>
              <a:buNone/>
            </a:pPr>
            <a:r>
              <a:rPr lang="en-US" altLang="zh-CN" sz="3600" b="1" dirty="0">
                <a:latin typeface="Arial" charset="0"/>
              </a:rPr>
              <a:t>  </a:t>
            </a:r>
            <a:r>
              <a:rPr lang="en-US" altLang="zh-CN" sz="3600" b="1" dirty="0">
                <a:latin typeface="Arial" charset="0"/>
                <a:cs typeface="Times New Roman" pitchFamily="18" charset="0"/>
              </a:rPr>
              <a:t>(1) </a:t>
            </a:r>
            <a:r>
              <a:rPr lang="en-US" altLang="zh-CN" sz="3600" b="1" dirty="0">
                <a:latin typeface="Arial" charset="0"/>
              </a:rPr>
              <a:t>lighter than  </a:t>
            </a:r>
            <a:r>
              <a:rPr lang="en-US" altLang="zh-CN" sz="3600" b="1" dirty="0">
                <a:latin typeface="Arial" charset="0"/>
                <a:cs typeface="Times New Roman" pitchFamily="18" charset="0"/>
              </a:rPr>
              <a:t>50 kg(include 50 kg)</a:t>
            </a:r>
            <a:r>
              <a:rPr lang="en-US" altLang="zh-CN" sz="3600" b="1" dirty="0">
                <a:latin typeface="Arial" charset="0"/>
              </a:rPr>
              <a:t>，</a:t>
            </a:r>
          </a:p>
          <a:p>
            <a:pPr algn="l" eaLnBrk="1" hangingPunct="1">
              <a:lnSpc>
                <a:spcPct val="90000"/>
              </a:lnSpc>
              <a:buClr>
                <a:schemeClr val="tx1"/>
              </a:buClr>
              <a:buFontTx/>
              <a:buNone/>
            </a:pPr>
            <a:r>
              <a:rPr lang="en-US" altLang="zh-CN" sz="3600" b="1" dirty="0">
                <a:latin typeface="Arial" charset="0"/>
              </a:rPr>
              <a:t>                  $ </a:t>
            </a:r>
            <a:r>
              <a:rPr lang="en-US" altLang="zh-CN" sz="3600" b="1" dirty="0">
                <a:latin typeface="Arial" charset="0"/>
                <a:cs typeface="Times New Roman" pitchFamily="18" charset="0"/>
              </a:rPr>
              <a:t>3 </a:t>
            </a:r>
            <a:r>
              <a:rPr lang="en-US" altLang="zh-CN" sz="3600" b="1" dirty="0">
                <a:latin typeface="Arial" charset="0"/>
              </a:rPr>
              <a:t>/kg</a:t>
            </a:r>
            <a:endParaRPr lang="en-US" altLang="zh-CN" sz="3600" b="1" dirty="0">
              <a:latin typeface="Arial" charset="0"/>
              <a:cs typeface="Times New Roman" pitchFamily="18" charset="0"/>
            </a:endParaRPr>
          </a:p>
          <a:p>
            <a:pPr algn="l" eaLnBrk="1" hangingPunct="1">
              <a:lnSpc>
                <a:spcPct val="90000"/>
              </a:lnSpc>
              <a:buClr>
                <a:schemeClr val="tx1"/>
              </a:buClr>
              <a:buFontTx/>
              <a:buNone/>
            </a:pPr>
            <a:r>
              <a:rPr lang="en-US" altLang="zh-CN" sz="3600" b="1" dirty="0">
                <a:latin typeface="Arial" charset="0"/>
                <a:cs typeface="Times New Roman" pitchFamily="18" charset="0"/>
              </a:rPr>
              <a:t>  (2) over weight than 50</a:t>
            </a:r>
            <a:r>
              <a:rPr lang="en-US" altLang="zh-CN" sz="3600" b="1" dirty="0">
                <a:latin typeface="Arial" charset="0"/>
              </a:rPr>
              <a:t> kg，</a:t>
            </a:r>
            <a:r>
              <a:rPr lang="en-US" altLang="zh-CN" sz="3600" b="1" dirty="0">
                <a:latin typeface="Arial" charset="0"/>
                <a:cs typeface="Times New Roman" pitchFamily="18" charset="0"/>
              </a:rPr>
              <a:t>50</a:t>
            </a:r>
            <a:r>
              <a:rPr lang="en-US" altLang="zh-CN" sz="3600" b="1" dirty="0">
                <a:latin typeface="Arial" charset="0"/>
              </a:rPr>
              <a:t> kg like (1)，the other excess, $</a:t>
            </a:r>
            <a:r>
              <a:rPr lang="en-US" altLang="zh-CN" sz="3600" b="1" dirty="0">
                <a:latin typeface="Arial" charset="0"/>
                <a:cs typeface="Times New Roman" pitchFamily="18" charset="0"/>
              </a:rPr>
              <a:t>5 </a:t>
            </a:r>
            <a:r>
              <a:rPr lang="en-US" altLang="zh-CN" sz="3600" b="1" dirty="0">
                <a:latin typeface="Arial" charset="0"/>
              </a:rPr>
              <a:t>/kg</a:t>
            </a:r>
          </a:p>
        </p:txBody>
      </p:sp>
      <p:graphicFrame>
        <p:nvGraphicFramePr>
          <p:cNvPr id="7" name="表格 6">
            <a:extLst>
              <a:ext uri="{FF2B5EF4-FFF2-40B4-BE49-F238E27FC236}">
                <a16:creationId xmlns:a16="http://schemas.microsoft.com/office/drawing/2014/main" id="{AF23868A-4301-4D55-B335-5A3FF02B9132}"/>
              </a:ext>
            </a:extLst>
          </p:cNvPr>
          <p:cNvGraphicFramePr>
            <a:graphicFrameLocks noGrp="1"/>
          </p:cNvGraphicFramePr>
          <p:nvPr>
            <p:extLst/>
          </p:nvPr>
        </p:nvGraphicFramePr>
        <p:xfrm>
          <a:off x="491168" y="5852292"/>
          <a:ext cx="11786718" cy="2986908"/>
        </p:xfrm>
        <a:graphic>
          <a:graphicData uri="http://schemas.openxmlformats.org/drawingml/2006/table">
            <a:tbl>
              <a:tblPr firstRow="1" bandRow="1">
                <a:tableStyleId>{5C22544A-7EE6-4342-B048-85BDC9FD1C3A}</a:tableStyleId>
              </a:tblPr>
              <a:tblGrid>
                <a:gridCol w="2820752">
                  <a:extLst>
                    <a:ext uri="{9D8B030D-6E8A-4147-A177-3AD203B41FA5}">
                      <a16:colId xmlns:a16="http://schemas.microsoft.com/office/drawing/2014/main" val="20000"/>
                    </a:ext>
                  </a:extLst>
                </a:gridCol>
                <a:gridCol w="8965966">
                  <a:extLst>
                    <a:ext uri="{9D8B030D-6E8A-4147-A177-3AD203B41FA5}">
                      <a16:colId xmlns:a16="http://schemas.microsoft.com/office/drawing/2014/main" val="20001"/>
                    </a:ext>
                  </a:extLst>
                </a:gridCol>
              </a:tblGrid>
              <a:tr h="1247929">
                <a:tc rowSpan="2">
                  <a:txBody>
                    <a:bodyPr/>
                    <a:lstStyle/>
                    <a:p>
                      <a:pPr eaLnBrk="1" hangingPunct="1">
                        <a:lnSpc>
                          <a:spcPct val="90000"/>
                        </a:lnSpc>
                        <a:buClr>
                          <a:schemeClr val="tx1"/>
                        </a:buClr>
                        <a:buFontTx/>
                        <a:buNone/>
                      </a:pPr>
                      <a:r>
                        <a:rPr lang="en-US" altLang="zh-CN" sz="3200" b="1" dirty="0">
                          <a:solidFill>
                            <a:schemeClr val="bg1"/>
                          </a:solidFill>
                          <a:latin typeface="Arial" charset="0"/>
                        </a:rPr>
                        <a:t>analysis</a:t>
                      </a:r>
                    </a:p>
                    <a:p>
                      <a:pPr eaLnBrk="1" hangingPunct="1">
                        <a:lnSpc>
                          <a:spcPct val="90000"/>
                        </a:lnSpc>
                        <a:buClr>
                          <a:schemeClr val="tx1"/>
                        </a:buClr>
                        <a:buFontTx/>
                        <a:buNone/>
                      </a:pPr>
                      <a:r>
                        <a:rPr lang="en-US" altLang="zh-CN" sz="3200" b="1" dirty="0">
                          <a:solidFill>
                            <a:schemeClr val="bg1"/>
                          </a:solidFill>
                          <a:latin typeface="Arial" charset="0"/>
                        </a:rPr>
                        <a:t>       cost                    </a:t>
                      </a:r>
                      <a:endParaRPr lang="zh-CN" altLang="en-US" sz="3200" dirty="0">
                        <a:solidFill>
                          <a:schemeClr val="bg1"/>
                        </a:solidFill>
                      </a:endParaRPr>
                    </a:p>
                    <a:p>
                      <a:endParaRPr lang="zh-CN" altLang="en-US" sz="3200" dirty="0"/>
                    </a:p>
                  </a:txBody>
                  <a:tcPr anchor="ctr"/>
                </a:tc>
                <a:tc>
                  <a:txBody>
                    <a:bodyPr/>
                    <a:lstStyle/>
                    <a:p>
                      <a:pPr algn="l"/>
                      <a:r>
                        <a:rPr lang="en-US" altLang="zh-CN" sz="3200" b="1" dirty="0">
                          <a:solidFill>
                            <a:schemeClr val="tx1"/>
                          </a:solidFill>
                          <a:latin typeface="Arial" charset="0"/>
                        </a:rPr>
                        <a:t>not  overweight     3*weight</a:t>
                      </a:r>
                      <a:endParaRPr lang="zh-CN" altLang="en-US" sz="3200"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10000"/>
                  </a:ext>
                </a:extLst>
              </a:tr>
              <a:tr h="1738979">
                <a:tc vMerge="1">
                  <a:txBody>
                    <a:bodyPr/>
                    <a:lstStyle/>
                    <a:p>
                      <a:endParaRPr lang="zh-CN" altLang="en-US" dirty="0"/>
                    </a:p>
                  </a:txBody>
                  <a:tcPr/>
                </a:tc>
                <a:tc>
                  <a:txBody>
                    <a:bodyPr/>
                    <a:lstStyle/>
                    <a:p>
                      <a:pPr algn="l"/>
                      <a:r>
                        <a:rPr lang="en-US" altLang="zh-CN" sz="3200" b="1" dirty="0">
                          <a:solidFill>
                            <a:schemeClr val="tx1"/>
                          </a:solidFill>
                          <a:latin typeface="Arial" charset="0"/>
                        </a:rPr>
                        <a:t>overweight     3*50+5*(weight-50）</a:t>
                      </a:r>
                      <a:endParaRPr lang="zh-CN" altLang="en-US" sz="3200"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101765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normAutofit/>
          </a:bodyPr>
          <a:lstStyle>
            <a:lvl1pPr>
              <a:tabLst>
                <a:tab pos="1219200" algn="l"/>
              </a:tabLst>
            </a:lvl1pPr>
          </a:lstStyle>
          <a:p>
            <a:r>
              <a:rPr sz="6600" b="1" dirty="0"/>
              <a:t>Textbook</a:t>
            </a:r>
          </a:p>
        </p:txBody>
      </p:sp>
      <p:pic>
        <p:nvPicPr>
          <p:cNvPr id="74" name="pasted-image.tif"/>
          <p:cNvPicPr>
            <a:picLocks noChangeAspect="1"/>
          </p:cNvPicPr>
          <p:nvPr/>
        </p:nvPicPr>
        <p:blipFill>
          <a:blip r:embed="rId2"/>
          <a:stretch>
            <a:fillRect/>
          </a:stretch>
        </p:blipFill>
        <p:spPr>
          <a:xfrm>
            <a:off x="4205709" y="2194560"/>
            <a:ext cx="4815632" cy="6305550"/>
          </a:xfrm>
          <a:prstGeom prst="rect">
            <a:avLst/>
          </a:prstGeom>
          <a:ln w="12700">
            <a:miter lim="400000"/>
            <a:headEnd/>
            <a:tailEnd/>
          </a:ln>
        </p:spPr>
      </p:pic>
      <p:sp>
        <p:nvSpPr>
          <p:cNvPr id="2" name="灯片编号占位符 1"/>
          <p:cNvSpPr>
            <a:spLocks noGrp="1"/>
          </p:cNvSpPr>
          <p:nvPr>
            <p:ph type="sldNum" sz="quarter" idx="2"/>
          </p:nvPr>
        </p:nvSpPr>
        <p:spPr/>
        <p:txBody>
          <a:bodyPr/>
          <a:lstStyle/>
          <a:p>
            <a:fld id="{86CB4B4D-7CA3-9044-876B-883B54F8677D}" type="slidenum">
              <a:rPr/>
              <a:t>6</a:t>
            </a:fld>
            <a:endParaRPr/>
          </a:p>
        </p:txBody>
      </p:sp>
    </p:spTree>
    <p:extLst>
      <p:ext uri="{BB962C8B-B14F-4D97-AF65-F5344CB8AC3E}">
        <p14:creationId xmlns:p14="http://schemas.microsoft.com/office/powerpoint/2010/main" val="2383692680"/>
      </p:ext>
    </p:extLst>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indefinite" fill="hold"/>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3910A-D77A-45F7-8D98-8092165FA717}"/>
              </a:ext>
            </a:extLst>
          </p:cNvPr>
          <p:cNvSpPr>
            <a:spLocks noGrp="1"/>
          </p:cNvSpPr>
          <p:nvPr>
            <p:ph type="title"/>
          </p:nvPr>
        </p:nvSpPr>
        <p:spPr/>
        <p:txBody>
          <a:bodyPr/>
          <a:lstStyle/>
          <a:p>
            <a:r>
              <a:rPr lang="en-US" altLang="zh-CN" sz="6600" b="1" dirty="0"/>
              <a:t>exercise</a:t>
            </a:r>
            <a:endParaRPr lang="zh-CN" altLang="en-US" sz="6600" b="1" dirty="0"/>
          </a:p>
        </p:txBody>
      </p:sp>
      <p:sp>
        <p:nvSpPr>
          <p:cNvPr id="4" name="灯片编号占位符 3">
            <a:extLst>
              <a:ext uri="{FF2B5EF4-FFF2-40B4-BE49-F238E27FC236}">
                <a16:creationId xmlns:a16="http://schemas.microsoft.com/office/drawing/2014/main" id="{4DD6D862-4EC2-48CD-B16D-6ED6D6AD91FA}"/>
              </a:ext>
            </a:extLst>
          </p:cNvPr>
          <p:cNvSpPr>
            <a:spLocks noGrp="1"/>
          </p:cNvSpPr>
          <p:nvPr>
            <p:ph type="sldNum" sz="quarter" idx="2"/>
          </p:nvPr>
        </p:nvSpPr>
        <p:spPr/>
        <p:txBody>
          <a:bodyPr/>
          <a:lstStyle/>
          <a:p>
            <a:fld id="{86CB4B4D-7CA3-9044-876B-883B54F8677D}" type="slidenum">
              <a:rPr lang="en-US" altLang="zh-CN" smtClean="0"/>
              <a:t>60</a:t>
            </a:fld>
            <a:endParaRPr lang="en-US" altLang="zh-CN"/>
          </a:p>
        </p:txBody>
      </p:sp>
      <p:sp>
        <p:nvSpPr>
          <p:cNvPr id="5" name="文本占位符 4">
            <a:extLst>
              <a:ext uri="{FF2B5EF4-FFF2-40B4-BE49-F238E27FC236}">
                <a16:creationId xmlns:a16="http://schemas.microsoft.com/office/drawing/2014/main" id="{C501A696-7EFF-4FEF-A295-27D83925EC96}"/>
              </a:ext>
            </a:extLst>
          </p:cNvPr>
          <p:cNvSpPr>
            <a:spLocks noGrp="1"/>
          </p:cNvSpPr>
          <p:nvPr>
            <p:ph type="body" idx="1"/>
          </p:nvPr>
        </p:nvSpPr>
        <p:spPr>
          <a:xfrm>
            <a:off x="12700" y="4596432"/>
            <a:ext cx="12992100" cy="1513235"/>
          </a:xfrm>
          <a:prstGeom prst="rect">
            <a:avLst/>
          </a:prstGeom>
        </p:spPr>
        <p:txBody>
          <a:bodyPr wrap="square">
            <a:spAutoFit/>
          </a:bodyPr>
          <a:lstStyle/>
          <a:p>
            <a:r>
              <a:rPr lang="en-US" altLang="zh-CN" b="1" dirty="0">
                <a:solidFill>
                  <a:srgbClr val="FF0000"/>
                </a:solidFill>
                <a:latin typeface="+mn-ea"/>
              </a:rPr>
              <a:t>[ex.</a:t>
            </a:r>
            <a:r>
              <a:rPr lang="en-US" altLang="zh-CN" b="1" dirty="0">
                <a:solidFill>
                  <a:srgbClr val="FF0000"/>
                </a:solidFill>
                <a:latin typeface="+mn-ea"/>
                <a:cs typeface="Times New Roman" pitchFamily="18" charset="0"/>
              </a:rPr>
              <a:t>2</a:t>
            </a:r>
            <a:r>
              <a:rPr lang="en-US" altLang="zh-CN" b="1" dirty="0">
                <a:solidFill>
                  <a:srgbClr val="FF0000"/>
                </a:solidFill>
                <a:latin typeface="+mn-ea"/>
              </a:rPr>
              <a:t>] </a:t>
            </a:r>
            <a:r>
              <a:rPr lang="en-US" altLang="zh-CN" b="1" dirty="0">
                <a:solidFill>
                  <a:srgbClr val="FF0000"/>
                </a:solidFill>
                <a:latin typeface="Arial" panose="020B0604020202020204" pitchFamily="34" charset="0"/>
              </a:rPr>
              <a:t>《introduction to computer 》   -- for self study</a:t>
            </a:r>
            <a:endParaRPr lang="zh-CN" altLang="en-US" b="1" dirty="0">
              <a:solidFill>
                <a:srgbClr val="FF0000"/>
              </a:solidFill>
            </a:endParaRPr>
          </a:p>
        </p:txBody>
      </p:sp>
    </p:spTree>
    <p:extLst>
      <p:ext uri="{BB962C8B-B14F-4D97-AF65-F5344CB8AC3E}">
        <p14:creationId xmlns:p14="http://schemas.microsoft.com/office/powerpoint/2010/main" val="24954853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D31E9-4F92-40F3-94DE-2A3182A01BAA}"/>
              </a:ext>
            </a:extLst>
          </p:cNvPr>
          <p:cNvSpPr>
            <a:spLocks noGrp="1"/>
          </p:cNvSpPr>
          <p:nvPr>
            <p:ph type="title"/>
          </p:nvPr>
        </p:nvSpPr>
        <p:spPr/>
        <p:txBody>
          <a:bodyPr>
            <a:normAutofit/>
          </a:bodyPr>
          <a:lstStyle/>
          <a:p>
            <a:r>
              <a:rPr lang="en-US" altLang="zh-CN" sz="6600" b="1" dirty="0"/>
              <a:t>Textbook</a:t>
            </a:r>
            <a:endParaRPr lang="zh-CN" altLang="en-US" sz="6600" b="1" dirty="0"/>
          </a:p>
        </p:txBody>
      </p:sp>
      <p:sp>
        <p:nvSpPr>
          <p:cNvPr id="4" name="灯片编号占位符 3">
            <a:extLst>
              <a:ext uri="{FF2B5EF4-FFF2-40B4-BE49-F238E27FC236}">
                <a16:creationId xmlns:a16="http://schemas.microsoft.com/office/drawing/2014/main" id="{0298EF78-474E-4E6A-89F5-7C270A387782}"/>
              </a:ext>
            </a:extLst>
          </p:cNvPr>
          <p:cNvSpPr>
            <a:spLocks noGrp="1"/>
          </p:cNvSpPr>
          <p:nvPr>
            <p:ph type="sldNum" sz="quarter" idx="2"/>
          </p:nvPr>
        </p:nvSpPr>
        <p:spPr/>
        <p:txBody>
          <a:bodyPr/>
          <a:lstStyle/>
          <a:p>
            <a:fld id="{86CB4B4D-7CA3-9044-876B-883B54F8677D}" type="slidenum">
              <a:rPr lang="en-US" altLang="zh-CN" smtClean="0"/>
              <a:t>7</a:t>
            </a:fld>
            <a:endParaRPr lang="en-US" altLang="zh-CN"/>
          </a:p>
        </p:txBody>
      </p:sp>
      <p:pic>
        <p:nvPicPr>
          <p:cNvPr id="5" name="图片 4">
            <a:extLst>
              <a:ext uri="{FF2B5EF4-FFF2-40B4-BE49-F238E27FC236}">
                <a16:creationId xmlns:a16="http://schemas.microsoft.com/office/drawing/2014/main" id="{D870B56D-FD58-4111-9C31-BCDCFCECB849}"/>
              </a:ext>
            </a:extLst>
          </p:cNvPr>
          <p:cNvPicPr>
            <a:picLocks noChangeAspect="1"/>
          </p:cNvPicPr>
          <p:nvPr/>
        </p:nvPicPr>
        <p:blipFill rotWithShape="1">
          <a:blip r:embed="rId2"/>
          <a:srcRect l="14323" t="16204" r="28646" b="6250"/>
          <a:stretch/>
        </p:blipFill>
        <p:spPr>
          <a:xfrm>
            <a:off x="1720849" y="1796034"/>
            <a:ext cx="9776883" cy="7477753"/>
          </a:xfrm>
          <a:prstGeom prst="rect">
            <a:avLst/>
          </a:prstGeom>
        </p:spPr>
      </p:pic>
    </p:spTree>
    <p:extLst>
      <p:ext uri="{BB962C8B-B14F-4D97-AF65-F5344CB8AC3E}">
        <p14:creationId xmlns:p14="http://schemas.microsoft.com/office/powerpoint/2010/main" val="19929308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sym typeface="+mn-ea"/>
              </a:rPr>
              <a:t>P</a:t>
            </a:r>
            <a:r>
              <a:rPr lang="zh-CN" altLang="en-US" sz="6600" b="1" dirty="0">
                <a:sym typeface="+mn-ea"/>
              </a:rPr>
              <a:t>rogramming language</a:t>
            </a:r>
            <a:endParaRPr lang="zh-CN" altLang="en-US" sz="6600" b="1" dirty="0"/>
          </a:p>
        </p:txBody>
      </p:sp>
      <p:sp>
        <p:nvSpPr>
          <p:cNvPr id="9" name="文本框 8"/>
          <p:cNvSpPr txBox="1"/>
          <p:nvPr/>
        </p:nvSpPr>
        <p:spPr>
          <a:xfrm>
            <a:off x="4407535" y="3543935"/>
            <a:ext cx="3446145" cy="13322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uFillTx/>
                <a:latin typeface="Times New Roman" panose="02020603050405020304" charset="0"/>
                <a:ea typeface="Gill Sans"/>
                <a:cs typeface="Gill Sans"/>
                <a:sym typeface="Gill Sans"/>
              </a:rPr>
              <a:t>Programming language</a:t>
            </a:r>
          </a:p>
        </p:txBody>
      </p:sp>
      <p:graphicFrame>
        <p:nvGraphicFramePr>
          <p:cNvPr id="4" name="对象 3"/>
          <p:cNvGraphicFramePr/>
          <p:nvPr/>
        </p:nvGraphicFramePr>
        <p:xfrm>
          <a:off x="1291590" y="4129405"/>
          <a:ext cx="2918460" cy="2440305"/>
        </p:xfrm>
        <a:graphic>
          <a:graphicData uri="http://schemas.openxmlformats.org/presentationml/2006/ole">
            <mc:AlternateContent xmlns:mc="http://schemas.openxmlformats.org/markup-compatibility/2006">
              <mc:Choice xmlns:v="urn:schemas-microsoft-com:vml" Requires="v">
                <p:oleObj spid="_x0000_s1151" r:id="rId4" imgW="1687195" imgH="1404620" progId="Paint.Picture">
                  <p:embed/>
                </p:oleObj>
              </mc:Choice>
              <mc:Fallback>
                <p:oleObj r:id="rId4" imgW="1687195" imgH="1404620" progId="Paint.Picture">
                  <p:embed/>
                  <p:pic>
                    <p:nvPicPr>
                      <p:cNvPr id="0" name="图片 4"/>
                      <p:cNvPicPr/>
                      <p:nvPr/>
                    </p:nvPicPr>
                    <p:blipFill>
                      <a:blip r:embed="rId5"/>
                      <a:stretch>
                        <a:fillRect/>
                      </a:stretch>
                    </p:blipFill>
                    <p:spPr>
                      <a:xfrm>
                        <a:off x="1291590" y="4129405"/>
                        <a:ext cx="2918460" cy="2440305"/>
                      </a:xfrm>
                      <a:prstGeom prst="rect">
                        <a:avLst/>
                      </a:prstGeom>
                    </p:spPr>
                  </p:pic>
                </p:oleObj>
              </mc:Fallback>
            </mc:AlternateContent>
          </a:graphicData>
        </a:graphic>
      </p:graphicFrame>
      <p:graphicFrame>
        <p:nvGraphicFramePr>
          <p:cNvPr id="6" name="对象 5"/>
          <p:cNvGraphicFramePr/>
          <p:nvPr/>
        </p:nvGraphicFramePr>
        <p:xfrm>
          <a:off x="8183880" y="2763520"/>
          <a:ext cx="2654300" cy="4001770"/>
        </p:xfrm>
        <a:graphic>
          <a:graphicData uri="http://schemas.openxmlformats.org/presentationml/2006/ole">
            <mc:AlternateContent xmlns:mc="http://schemas.openxmlformats.org/markup-compatibility/2006">
              <mc:Choice xmlns:v="urn:schemas-microsoft-com:vml" Requires="v">
                <p:oleObj spid="_x0000_s1152" r:id="rId6" imgW="958215" imgH="1676400" progId="Paint.Picture">
                  <p:embed/>
                </p:oleObj>
              </mc:Choice>
              <mc:Fallback>
                <p:oleObj r:id="rId6" imgW="958215" imgH="1676400" progId="Paint.Picture">
                  <p:embed/>
                  <p:pic>
                    <p:nvPicPr>
                      <p:cNvPr id="0" name="图片 6"/>
                      <p:cNvPicPr/>
                      <p:nvPr/>
                    </p:nvPicPr>
                    <p:blipFill>
                      <a:blip r:embed="rId7"/>
                      <a:stretch>
                        <a:fillRect/>
                      </a:stretch>
                    </p:blipFill>
                    <p:spPr>
                      <a:xfrm>
                        <a:off x="8183880" y="2763520"/>
                        <a:ext cx="2654300" cy="4001770"/>
                      </a:xfrm>
                      <a:prstGeom prst="rect">
                        <a:avLst/>
                      </a:prstGeom>
                    </p:spPr>
                  </p:pic>
                </p:oleObj>
              </mc:Fallback>
            </mc:AlternateContent>
          </a:graphicData>
        </a:graphic>
      </p:graphicFrame>
      <p:sp>
        <p:nvSpPr>
          <p:cNvPr id="8" name="左右箭头 7"/>
          <p:cNvSpPr/>
          <p:nvPr/>
        </p:nvSpPr>
        <p:spPr>
          <a:xfrm>
            <a:off x="4407535" y="5012055"/>
            <a:ext cx="3416300" cy="675005"/>
          </a:xfrm>
          <a:prstGeom prst="leftRightArrow">
            <a:avLst/>
          </a:prstGeom>
          <a:blipFill rotWithShape="1">
            <a:blip r:embed="rId8"/>
            <a:srcRect/>
            <a:tile tx="0" ty="0" sx="100000" sy="100000" flip="none" algn="tl"/>
          </a:blipFill>
          <a:ln w="25400" cap="flat">
            <a:solidFill>
              <a:schemeClr val="accent1"/>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zh-CN" altLang="en-US"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0" name="文本框 9"/>
          <p:cNvSpPr txBox="1"/>
          <p:nvPr/>
        </p:nvSpPr>
        <p:spPr>
          <a:xfrm>
            <a:off x="746125" y="3101340"/>
            <a:ext cx="3463925" cy="716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a:ln>
                  <a:noFill/>
                </a:ln>
                <a:solidFill>
                  <a:srgbClr val="000000"/>
                </a:solidFill>
                <a:effectLst/>
                <a:uFillTx/>
                <a:latin typeface="Times New Roman" panose="02020603050405020304" charset="0"/>
                <a:ea typeface="Gill Sans"/>
                <a:cs typeface="Gill Sans"/>
                <a:sym typeface="Gill Sans"/>
              </a:rPr>
              <a:t>010001011100</a:t>
            </a:r>
          </a:p>
        </p:txBody>
      </p:sp>
      <p:sp>
        <p:nvSpPr>
          <p:cNvPr id="11" name="文本框 10"/>
          <p:cNvSpPr txBox="1"/>
          <p:nvPr/>
        </p:nvSpPr>
        <p:spPr>
          <a:xfrm>
            <a:off x="7778750" y="2045990"/>
            <a:ext cx="38835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r>
              <a:rPr kumimoji="0" lang="en-US" altLang="zh-CN" sz="4000" b="0" i="0" u="none" strike="noStrike" cap="none" spc="0" normalizeH="0" baseline="0" dirty="0">
                <a:ln>
                  <a:noFill/>
                </a:ln>
                <a:solidFill>
                  <a:srgbClr val="000000"/>
                </a:solidFill>
                <a:effectLst/>
                <a:uFillTx/>
                <a:latin typeface="Times New Roman" panose="02020603050405020304" charset="0"/>
                <a:ea typeface="宋体" panose="02010600030101010101" pitchFamily="2" charset="-122"/>
                <a:cs typeface="Gill Sans"/>
                <a:sym typeface="Gill Sans"/>
              </a:rPr>
              <a:t>Chinese</a:t>
            </a:r>
            <a:r>
              <a:rPr kumimoji="0" lang="zh-CN" altLang="en-US" sz="4000" b="0" i="0" u="none" strike="noStrike" cap="none" spc="0" normalizeH="0" baseline="0" dirty="0">
                <a:ln>
                  <a:noFill/>
                </a:ln>
                <a:solidFill>
                  <a:srgbClr val="000000"/>
                </a:solidFill>
                <a:effectLst/>
                <a:uFillTx/>
                <a:latin typeface="Times New Roman" panose="02020603050405020304" charset="0"/>
                <a:ea typeface="宋体" panose="02010600030101010101" pitchFamily="2" charset="-122"/>
                <a:cs typeface="Gill Sans"/>
                <a:sym typeface="Gill Sans"/>
              </a:rPr>
              <a:t>，</a:t>
            </a:r>
            <a:r>
              <a:rPr kumimoji="0" lang="en-US" altLang="zh-CN" sz="4000" b="0" i="0" u="none" strike="noStrike" cap="none" spc="0" normalizeH="0" baseline="0" dirty="0">
                <a:ln>
                  <a:noFill/>
                </a:ln>
                <a:solidFill>
                  <a:srgbClr val="000000"/>
                </a:solidFill>
                <a:effectLst/>
                <a:uFillTx/>
                <a:latin typeface="Times New Roman" panose="02020603050405020304" charset="0"/>
                <a:ea typeface="Gill Sans"/>
                <a:cs typeface="Gill Sans"/>
                <a:sym typeface="Gill Sans"/>
              </a:rPr>
              <a:t>English</a:t>
            </a:r>
          </a:p>
        </p:txBody>
      </p:sp>
      <p:sp>
        <p:nvSpPr>
          <p:cNvPr id="13" name="灯片编号占位符 12"/>
          <p:cNvSpPr>
            <a:spLocks noGrp="1"/>
          </p:cNvSpPr>
          <p:nvPr>
            <p:ph type="sldNum" sz="quarter" idx="2"/>
          </p:nvPr>
        </p:nvSpPr>
        <p:spPr/>
        <p:txBody>
          <a:bodyPr/>
          <a:lstStyle/>
          <a:p>
            <a:fld id="{86CB4B4D-7CA3-9044-876B-883B54F8677D}" type="slidenum">
              <a:rPr/>
              <a:t>8</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11AF8-AE32-448B-9B54-67B443C5BA55}"/>
              </a:ext>
            </a:extLst>
          </p:cNvPr>
          <p:cNvSpPr>
            <a:spLocks noGrp="1"/>
          </p:cNvSpPr>
          <p:nvPr>
            <p:ph type="title"/>
          </p:nvPr>
        </p:nvSpPr>
        <p:spPr/>
        <p:txBody>
          <a:bodyPr/>
          <a:lstStyle/>
          <a:p>
            <a:r>
              <a:rPr lang="en-US" altLang="zh-CN" sz="6600" b="1" dirty="0">
                <a:sym typeface="+mn-ea"/>
              </a:rPr>
              <a:t>P</a:t>
            </a:r>
            <a:r>
              <a:rPr lang="zh-CN" altLang="en-US" sz="6600" b="1" dirty="0">
                <a:sym typeface="+mn-ea"/>
              </a:rPr>
              <a:t>rogramming language</a:t>
            </a:r>
            <a:endParaRPr lang="zh-CN" altLang="en-US" sz="6600" b="1" dirty="0"/>
          </a:p>
        </p:txBody>
      </p:sp>
      <p:sp>
        <p:nvSpPr>
          <p:cNvPr id="4" name="灯片编号占位符 3">
            <a:extLst>
              <a:ext uri="{FF2B5EF4-FFF2-40B4-BE49-F238E27FC236}">
                <a16:creationId xmlns:a16="http://schemas.microsoft.com/office/drawing/2014/main" id="{68A363AC-19FB-47DF-A5CD-5DFD12E67F78}"/>
              </a:ext>
            </a:extLst>
          </p:cNvPr>
          <p:cNvSpPr>
            <a:spLocks noGrp="1"/>
          </p:cNvSpPr>
          <p:nvPr>
            <p:ph type="sldNum" sz="quarter" idx="2"/>
          </p:nvPr>
        </p:nvSpPr>
        <p:spPr/>
        <p:txBody>
          <a:bodyPr/>
          <a:lstStyle/>
          <a:p>
            <a:fld id="{86CB4B4D-7CA3-9044-876B-883B54F8677D}" type="slidenum">
              <a:rPr lang="en-US" altLang="zh-CN" smtClean="0"/>
              <a:t>9</a:t>
            </a:fld>
            <a:endParaRPr lang="en-US" altLang="zh-CN"/>
          </a:p>
        </p:txBody>
      </p:sp>
      <p:pic>
        <p:nvPicPr>
          <p:cNvPr id="5" name="Picture 6" descr="aa1">
            <a:extLst>
              <a:ext uri="{FF2B5EF4-FFF2-40B4-BE49-F238E27FC236}">
                <a16:creationId xmlns:a16="http://schemas.microsoft.com/office/drawing/2014/main" id="{5193A88E-02F5-4919-B2F8-D2BABCDA3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1574801"/>
            <a:ext cx="6350000" cy="437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4CC73115-32E1-4C6E-B2F4-DDAA1F758A9B}"/>
              </a:ext>
            </a:extLst>
          </p:cNvPr>
          <p:cNvSpPr/>
          <p:nvPr/>
        </p:nvSpPr>
        <p:spPr>
          <a:xfrm>
            <a:off x="431800" y="6301181"/>
            <a:ext cx="12630150" cy="2554545"/>
          </a:xfrm>
          <a:prstGeom prst="rect">
            <a:avLst/>
          </a:prstGeom>
        </p:spPr>
        <p:txBody>
          <a:bodyPr wrap="square">
            <a:spAutoFit/>
          </a:bodyPr>
          <a:lstStyle/>
          <a:p>
            <a:pPr algn="l"/>
            <a:r>
              <a:rPr lang="en-US" altLang="zh-CN" dirty="0">
                <a:latin typeface="Times New Roman" panose="02020603050405020304" pitchFamily="18" charset="0"/>
                <a:ea typeface="宋体" panose="02010600030101010101" pitchFamily="2" charset="-122"/>
              </a:rPr>
              <a:t>In the early 1940s some scientists started building the ENIAC (Electronic Numerical Integrator and Calculator), which was completed by 1946.It is the first recognizably modern electrically powered computers. </a:t>
            </a:r>
            <a:endParaRPr lang="zh-CN" altLang="en-US" dirty="0"/>
          </a:p>
        </p:txBody>
      </p:sp>
    </p:spTree>
    <p:extLst>
      <p:ext uri="{BB962C8B-B14F-4D97-AF65-F5344CB8AC3E}">
        <p14:creationId xmlns:p14="http://schemas.microsoft.com/office/powerpoint/2010/main" val="1484914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alatino"/>
        <a:ea typeface="Palatino"/>
        <a:cs typeface="Palatino"/>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alatino"/>
        <a:ea typeface="Palatino"/>
        <a:cs typeface="Palatino"/>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3234</TotalTime>
  <Words>1813</Words>
  <Application>Microsoft Office PowerPoint</Application>
  <PresentationFormat>自定义</PresentationFormat>
  <Paragraphs>485</Paragraphs>
  <Slides>60</Slides>
  <Notes>35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7" baseType="lpstr">
      <vt:lpstr>Courier</vt:lpstr>
      <vt:lpstr>Gill Sans</vt:lpstr>
      <vt:lpstr>Lucida Grande</vt:lpstr>
      <vt:lpstr>Palatino</vt:lpstr>
      <vt:lpstr>黑体</vt:lpstr>
      <vt:lpstr>楷体</vt:lpstr>
      <vt:lpstr>宋体</vt:lpstr>
      <vt:lpstr>Academy Engraved LET</vt:lpstr>
      <vt:lpstr>Arial</vt:lpstr>
      <vt:lpstr>Arial</vt:lpstr>
      <vt:lpstr>Calibri</vt:lpstr>
      <vt:lpstr>Symbol</vt:lpstr>
      <vt:lpstr>Times New Roman</vt:lpstr>
      <vt:lpstr>Wingdings</vt:lpstr>
      <vt:lpstr>White</vt:lpstr>
      <vt:lpstr>Bitmap Image</vt:lpstr>
      <vt:lpstr>Visio.Drawing.11</vt:lpstr>
      <vt:lpstr>C  Programming</vt:lpstr>
      <vt:lpstr>C  Programming</vt:lpstr>
      <vt:lpstr>Course Content</vt:lpstr>
      <vt:lpstr>Course Structure</vt:lpstr>
      <vt:lpstr>Lectures</vt:lpstr>
      <vt:lpstr>Textbook</vt:lpstr>
      <vt:lpstr>Textbook</vt:lpstr>
      <vt:lpstr>Programming language</vt:lpstr>
      <vt:lpstr>Programming language</vt:lpstr>
      <vt:lpstr>Programming language</vt:lpstr>
      <vt:lpstr>Programming language</vt:lpstr>
      <vt:lpstr>machine language</vt:lpstr>
      <vt:lpstr>Assembly language</vt:lpstr>
      <vt:lpstr>High-level programming language</vt:lpstr>
      <vt:lpstr>High-level programming language</vt:lpstr>
      <vt:lpstr>Programming language</vt:lpstr>
      <vt:lpstr>Procedural Programming</vt:lpstr>
      <vt:lpstr>Procedural Programming</vt:lpstr>
      <vt:lpstr>Procedural Programming</vt:lpstr>
      <vt:lpstr>Programming in C</vt:lpstr>
      <vt:lpstr>Programming in C</vt:lpstr>
      <vt:lpstr>Programming in C</vt:lpstr>
      <vt:lpstr>Being A Programmer</vt:lpstr>
      <vt:lpstr>Programming Habits</vt:lpstr>
      <vt:lpstr>Programming Process</vt:lpstr>
      <vt:lpstr>How to Learn C</vt:lpstr>
      <vt:lpstr>How to Learn C</vt:lpstr>
      <vt:lpstr>Integrated Development Environment</vt:lpstr>
      <vt:lpstr>Computer &amp; programs</vt:lpstr>
      <vt:lpstr>Example: Averages</vt:lpstr>
      <vt:lpstr>Problems</vt:lpstr>
      <vt:lpstr>Improvement</vt:lpstr>
      <vt:lpstr>More Systematic</vt:lpstr>
      <vt:lpstr>Worked Example</vt:lpstr>
      <vt:lpstr>Computer Architecture</vt:lpstr>
      <vt:lpstr>Computer Architecture</vt:lpstr>
      <vt:lpstr>Translation</vt:lpstr>
      <vt:lpstr>Interpretation vs. Compilation</vt:lpstr>
      <vt:lpstr>Compilation Stages</vt:lpstr>
      <vt:lpstr>Basic of Program Writing</vt:lpstr>
      <vt:lpstr>How C Works</vt:lpstr>
      <vt:lpstr>Programming Language (C)</vt:lpstr>
      <vt:lpstr>Comments</vt:lpstr>
      <vt:lpstr>Linux Commands (*)</vt:lpstr>
      <vt:lpstr>New Programs or Old?</vt:lpstr>
      <vt:lpstr>Recommended Style</vt:lpstr>
      <vt:lpstr>Algorithms</vt:lpstr>
      <vt:lpstr>Algorithms</vt:lpstr>
      <vt:lpstr>Flow chart</vt:lpstr>
      <vt:lpstr>Flow chart</vt:lpstr>
      <vt:lpstr>Flow chart</vt:lpstr>
      <vt:lpstr>Flow chart</vt:lpstr>
      <vt:lpstr>Flow chart</vt:lpstr>
      <vt:lpstr>flowchart</vt:lpstr>
      <vt:lpstr>Flow chart</vt:lpstr>
      <vt:lpstr>Flow chart</vt:lpstr>
      <vt:lpstr>Flow chart</vt:lpstr>
      <vt:lpstr>PowerPoint 演示文稿</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Programming 01: Introduction</dc:title>
  <dc:creator>Xiu Yu</dc:creator>
  <cp:lastModifiedBy>Sunix Liu</cp:lastModifiedBy>
  <cp:revision>188</cp:revision>
  <dcterms:created xsi:type="dcterms:W3CDTF">2017-07-24T06:24:00Z</dcterms:created>
  <dcterms:modified xsi:type="dcterms:W3CDTF">2019-08-26T14:35:19Z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