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0" r:id="rId4"/>
    <p:sldId id="258" r:id="rId5"/>
    <p:sldId id="293" r:id="rId6"/>
    <p:sldId id="259" r:id="rId7"/>
    <p:sldId id="294" r:id="rId8"/>
    <p:sldId id="292" r:id="rId9"/>
    <p:sldId id="260" r:id="rId10"/>
    <p:sldId id="297" r:id="rId11"/>
    <p:sldId id="261" r:id="rId12"/>
    <p:sldId id="262" r:id="rId13"/>
    <p:sldId id="295" r:id="rId14"/>
    <p:sldId id="263" r:id="rId15"/>
    <p:sldId id="264" r:id="rId16"/>
    <p:sldId id="265" r:id="rId17"/>
    <p:sldId id="268" r:id="rId18"/>
    <p:sldId id="296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99" r:id="rId27"/>
    <p:sldId id="277" r:id="rId28"/>
    <p:sldId id="278" r:id="rId29"/>
    <p:sldId id="280" r:id="rId30"/>
    <p:sldId id="281" r:id="rId31"/>
    <p:sldId id="298" r:id="rId32"/>
    <p:sldId id="30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232" autoAdjust="0"/>
  </p:normalViewPr>
  <p:slideViewPr>
    <p:cSldViewPr snapToObjects="1">
      <p:cViewPr varScale="1">
        <p:scale>
          <a:sx n="45" d="100"/>
          <a:sy n="45" d="100"/>
        </p:scale>
        <p:origin x="19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6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0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Accuracy:</a:t>
            </a:r>
            <a:r>
              <a:rPr lang="zh-CN" alt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8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33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47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2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112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9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91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1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6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9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6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30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68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50000" y="9321800"/>
            <a:ext cx="292100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norm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eclaring%20and%20assigning%20a%20variable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1219200" y="1305351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3606800" y="7746741"/>
            <a:ext cx="6402715" cy="711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02: Variables &amp; Constants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0DE0D-08D5-4513-B384-B76A40DE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000" b="1" dirty="0"/>
              <a:t>Declaring and assigning a variable</a:t>
            </a:r>
            <a:endParaRPr lang="zh-CN" altLang="en-US" sz="60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EE9C9-A919-49D6-AB35-3629560DF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x=3;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endParaRPr lang="en-US" altLang="zh-C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</a:pPr>
            <a:endParaRPr lang="en-US" altLang="zh-C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</a:pPr>
            <a:endParaRPr lang="en-US" altLang="zh-C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</a:pP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箭头: 右 3">
            <a:hlinkClick r:id="rId3" action="ppaction://hlinkfile"/>
            <a:extLst>
              <a:ext uri="{FF2B5EF4-FFF2-40B4-BE49-F238E27FC236}">
                <a16:creationId xmlns:a16="http://schemas.microsoft.com/office/drawing/2014/main" id="{201F857B-BA86-4A7C-AFC6-EC32B5EB0712}"/>
              </a:ext>
            </a:extLst>
          </p:cNvPr>
          <p:cNvSpPr/>
          <p:nvPr/>
        </p:nvSpPr>
        <p:spPr>
          <a:xfrm>
            <a:off x="5054600" y="3962400"/>
            <a:ext cx="1371600" cy="685800"/>
          </a:xfrm>
          <a:prstGeom prst="rightArrow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11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Constants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0" y="1574800"/>
            <a:ext cx="12992100" cy="7410196"/>
          </a:xfrm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never change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stored as a variable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changing them accidentally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by keyword </a:t>
            </a:r>
            <a:r>
              <a:rPr sz="4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sz="4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same syntax as a variable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has an </a:t>
            </a:r>
            <a:r>
              <a:rPr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initialiser</a:t>
            </a:r>
            <a:endParaRPr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609600">
              <a:lnSpc>
                <a:spcPts val="4800"/>
              </a:lnSpc>
              <a:buSzTx/>
              <a:buNone/>
              <a:tabLst>
                <a:tab pos="2044700" algn="l"/>
              </a:tabLst>
              <a:defRPr sz="40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3.1415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926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Literals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Unnamed constants </a:t>
            </a: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numbers)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2, 1007.35, 3.14159265358979, 100000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anywhere in the code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this is still stored somewhere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avoided except as </a:t>
            </a:r>
            <a:r>
              <a:rPr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initialisers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it’s easier to edit the code later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have to change one value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B9C4-EB39-46D3-A0E2-FA3C9E42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Variable </a:t>
            </a:r>
            <a:r>
              <a:rPr lang="zh-CN" altLang="en-US" sz="6600" b="1" dirty="0"/>
              <a:t>、</a:t>
            </a:r>
            <a:r>
              <a:rPr lang="en-US" altLang="zh-CN" sz="6600" b="1" dirty="0" err="1"/>
              <a:t>Constants&amp;Literals</a:t>
            </a:r>
            <a:endParaRPr lang="zh-CN" altLang="en-US" sz="6600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A163CB-6E39-46A9-A770-4F67E58EFF3D}"/>
              </a:ext>
            </a:extLst>
          </p:cNvPr>
          <p:cNvGrpSpPr/>
          <p:nvPr/>
        </p:nvGrpSpPr>
        <p:grpSpPr>
          <a:xfrm>
            <a:off x="691468" y="3048000"/>
            <a:ext cx="4854575" cy="943866"/>
            <a:chOff x="2082800" y="8200134"/>
            <a:chExt cx="4854575" cy="9438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E613A0-C1FA-4D50-ABE5-CB06AC8D87F6}"/>
                </a:ext>
              </a:extLst>
            </p:cNvPr>
            <p:cNvSpPr txBox="1"/>
            <p:nvPr/>
          </p:nvSpPr>
          <p:spPr>
            <a:xfrm>
              <a:off x="4575175" y="8425855"/>
              <a:ext cx="2362200" cy="718145"/>
            </a:xfrm>
            <a:prstGeom prst="rect">
              <a:avLst/>
            </a:prstGeom>
            <a:noFill/>
            <a:ln w="28575" cap="flat">
              <a:solidFill>
                <a:schemeClr val="accent1">
                  <a:lumMod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D852E46-EB92-4FAC-9719-ED4723EA5DBF}"/>
                </a:ext>
              </a:extLst>
            </p:cNvPr>
            <p:cNvGrpSpPr/>
            <p:nvPr/>
          </p:nvGrpSpPr>
          <p:grpSpPr>
            <a:xfrm>
              <a:off x="2082800" y="8200134"/>
              <a:ext cx="2371272" cy="767209"/>
              <a:chOff x="4512128" y="7835305"/>
              <a:chExt cx="2371272" cy="767209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E49DCE41-3D20-45B4-BF9D-44E7FDF9C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1200" y="8602514"/>
                <a:ext cx="2362200" cy="0"/>
              </a:xfrm>
              <a:prstGeom prst="straightConnector1">
                <a:avLst/>
              </a:prstGeom>
              <a:noFill/>
              <a:ln w="57150" cap="flat">
                <a:solidFill>
                  <a:schemeClr val="accent1">
                    <a:lumMod val="50000"/>
                  </a:schemeClr>
                </a:solidFill>
                <a:prstDash val="solid"/>
                <a:miter lim="400000"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5C17D-57F1-46D0-9923-662ED05AA269}"/>
                  </a:ext>
                </a:extLst>
              </p:cNvPr>
              <p:cNvSpPr txBox="1"/>
              <p:nvPr/>
            </p:nvSpPr>
            <p:spPr>
              <a:xfrm>
                <a:off x="4512128" y="7835305"/>
                <a:ext cx="221887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800" b="1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ill Sans"/>
                  </a:rPr>
                  <a:t>MyConstant</a:t>
                </a:r>
                <a:endParaRPr kumimoji="0" lang="zh-CN" altLang="en-US" sz="2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62D883-CFE3-46D5-A1E2-C6AC83EFB0C8}"/>
              </a:ext>
            </a:extLst>
          </p:cNvPr>
          <p:cNvGrpSpPr/>
          <p:nvPr/>
        </p:nvGrpSpPr>
        <p:grpSpPr>
          <a:xfrm>
            <a:off x="3189285" y="3025916"/>
            <a:ext cx="8438699" cy="3788229"/>
            <a:chOff x="3494539" y="8229600"/>
            <a:chExt cx="8438699" cy="378822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9D68BAB-F647-481E-8C77-BA15A9E3DEAD}"/>
                </a:ext>
              </a:extLst>
            </p:cNvPr>
            <p:cNvSpPr txBox="1"/>
            <p:nvPr/>
          </p:nvSpPr>
          <p:spPr>
            <a:xfrm>
              <a:off x="10083800" y="8406883"/>
              <a:ext cx="1849438" cy="718145"/>
            </a:xfrm>
            <a:prstGeom prst="rect">
              <a:avLst/>
            </a:prstGeom>
            <a:noFill/>
            <a:ln w="28575" cap="flat">
              <a:solidFill>
                <a:schemeClr val="accent1">
                  <a:lumMod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2EE0855-F4DC-443A-ABAE-80EAF7B4A651}"/>
                </a:ext>
              </a:extLst>
            </p:cNvPr>
            <p:cNvGrpSpPr/>
            <p:nvPr/>
          </p:nvGrpSpPr>
          <p:grpSpPr>
            <a:xfrm>
              <a:off x="7327445" y="8229600"/>
              <a:ext cx="2371272" cy="767209"/>
              <a:chOff x="4512128" y="7835305"/>
              <a:chExt cx="2371272" cy="767209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426F8239-8635-44F1-AEC7-CA099667C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1200" y="8602514"/>
                <a:ext cx="2362200" cy="0"/>
              </a:xfrm>
              <a:prstGeom prst="straightConnector1">
                <a:avLst/>
              </a:prstGeom>
              <a:noFill/>
              <a:ln w="57150" cap="flat">
                <a:solidFill>
                  <a:schemeClr val="accent1">
                    <a:lumMod val="50000"/>
                  </a:schemeClr>
                </a:solidFill>
                <a:prstDash val="solid"/>
                <a:miter lim="400000"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B16567D-671C-4AA1-AEA2-7166651E5EB7}"/>
                  </a:ext>
                </a:extLst>
              </p:cNvPr>
              <p:cNvSpPr txBox="1"/>
              <p:nvPr/>
            </p:nvSpPr>
            <p:spPr>
              <a:xfrm>
                <a:off x="4512128" y="7835305"/>
                <a:ext cx="221887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MyVariable</a:t>
                </a:r>
                <a:endParaRPr kumimoji="0" lang="zh-CN" altLang="en-US" sz="2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3C23F1B-235F-48C5-A6BA-16C07C4388AA}"/>
                </a:ext>
              </a:extLst>
            </p:cNvPr>
            <p:cNvSpPr txBox="1"/>
            <p:nvPr/>
          </p:nvSpPr>
          <p:spPr>
            <a:xfrm>
              <a:off x="3494539" y="11299684"/>
              <a:ext cx="2342243" cy="718145"/>
            </a:xfrm>
            <a:prstGeom prst="rect">
              <a:avLst/>
            </a:prstGeom>
            <a:noFill/>
            <a:ln w="28575" cap="flat">
              <a:solidFill>
                <a:schemeClr val="accent1">
                  <a:lumMod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A9CB270-AD29-4321-8199-98900B9E30A3}"/>
              </a:ext>
            </a:extLst>
          </p:cNvPr>
          <p:cNvSpPr/>
          <p:nvPr/>
        </p:nvSpPr>
        <p:spPr>
          <a:xfrm>
            <a:off x="345366" y="4484840"/>
            <a:ext cx="5468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MyConstant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EDAEF-D0C9-4685-951E-E33B3C51FEBE}"/>
              </a:ext>
            </a:extLst>
          </p:cNvPr>
          <p:cNvSpPr/>
          <p:nvPr/>
        </p:nvSpPr>
        <p:spPr>
          <a:xfrm>
            <a:off x="6197600" y="4462072"/>
            <a:ext cx="646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696673-844D-4E47-985B-A9DA9E213053}"/>
              </a:ext>
            </a:extLst>
          </p:cNvPr>
          <p:cNvSpPr/>
          <p:nvPr/>
        </p:nvSpPr>
        <p:spPr>
          <a:xfrm>
            <a:off x="1614945" y="7423212"/>
            <a:ext cx="41985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MyConstant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3976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Declarations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12700" y="1574800"/>
            <a:ext cx="12992100" cy="7581900"/>
          </a:xfrm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declaration says: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a variable called </a:t>
            </a:r>
            <a:r>
              <a:rPr lang="zh-CN" alt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then knows to reserve space</a:t>
            </a:r>
          </a:p>
          <a:p>
            <a:pPr lvl="2">
              <a:tabLst>
                <a:tab pos="24765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we can assign values to it</a:t>
            </a:r>
          </a:p>
          <a:p>
            <a:pPr lvl="2">
              <a:tabLst>
                <a:tab pos="24765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retrieve the value in it</a:t>
            </a:r>
          </a:p>
          <a:p>
            <a:pPr marL="734695" lvl="1"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specifies the type of the variable</a:t>
            </a:r>
          </a:p>
          <a:p>
            <a:pPr marL="734695" lvl="1"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specify an initial value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 Scope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a variable is important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where it can be seen from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go into this later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scope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all declarations before main()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are visible to us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 Types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mathematics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difference between integers &amp; reals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inferred from the program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specified by the programmer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requires you to specify the type</a:t>
            </a:r>
          </a:p>
          <a:p>
            <a:pPr>
              <a:tabLst>
                <a:tab pos="1587500" algn="l"/>
              </a:tabLst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Types in C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type at all (later)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values (C99)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integer types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floating point (real) types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types (later)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types (later)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types (later)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0BD35-F863-466F-B191-9E2978A7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Types in C</a:t>
            </a:r>
            <a:endParaRPr lang="zh-CN" altLang="en-US" sz="66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53E839-7B93-4E59-9950-2C5D90C111E1}"/>
              </a:ext>
            </a:extLst>
          </p:cNvPr>
          <p:cNvGrpSpPr/>
          <p:nvPr/>
        </p:nvGrpSpPr>
        <p:grpSpPr>
          <a:xfrm>
            <a:off x="1250950" y="1830765"/>
            <a:ext cx="8909050" cy="7084635"/>
            <a:chOff x="869950" y="1440854"/>
            <a:chExt cx="8375650" cy="7084635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B6FC21BA-5AE5-478C-A870-8AA8C57C30DB}"/>
                </a:ext>
              </a:extLst>
            </p:cNvPr>
            <p:cNvSpPr/>
            <p:nvPr/>
          </p:nvSpPr>
          <p:spPr>
            <a:xfrm>
              <a:off x="869950" y="2743200"/>
              <a:ext cx="987197" cy="578228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618016-3A22-4518-BFAD-DD301B475A49}"/>
                </a:ext>
              </a:extLst>
            </p:cNvPr>
            <p:cNvSpPr txBox="1"/>
            <p:nvPr/>
          </p:nvSpPr>
          <p:spPr>
            <a:xfrm>
              <a:off x="5283200" y="1440854"/>
              <a:ext cx="1447119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2EF3ED-41F1-4206-8D2D-C697CECFBE66}"/>
                </a:ext>
              </a:extLst>
            </p:cNvPr>
            <p:cNvSpPr txBox="1"/>
            <p:nvPr/>
          </p:nvSpPr>
          <p:spPr>
            <a:xfrm>
              <a:off x="2158547" y="4436479"/>
              <a:ext cx="220980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structure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38E000-6E3C-4E45-BF5A-226E58FD2EDF}"/>
                </a:ext>
              </a:extLst>
            </p:cNvPr>
            <p:cNvSpPr txBox="1"/>
            <p:nvPr/>
          </p:nvSpPr>
          <p:spPr>
            <a:xfrm>
              <a:off x="2118179" y="6120764"/>
              <a:ext cx="220980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pointer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F8B86C-F971-460E-B24C-75795883F31D}"/>
                </a:ext>
              </a:extLst>
            </p:cNvPr>
            <p:cNvSpPr txBox="1"/>
            <p:nvPr/>
          </p:nvSpPr>
          <p:spPr>
            <a:xfrm>
              <a:off x="2114550" y="7807344"/>
              <a:ext cx="220980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void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7F493A8C-6F79-4436-AEA4-6976D5D35548}"/>
                </a:ext>
              </a:extLst>
            </p:cNvPr>
            <p:cNvSpPr/>
            <p:nvPr/>
          </p:nvSpPr>
          <p:spPr>
            <a:xfrm>
              <a:off x="4521881" y="1758592"/>
              <a:ext cx="533400" cy="2135023"/>
            </a:xfrm>
            <a:prstGeom prst="lef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E72182-129E-4524-BBFA-98A79B2F9881}"/>
                </a:ext>
              </a:extLst>
            </p:cNvPr>
            <p:cNvSpPr txBox="1"/>
            <p:nvPr/>
          </p:nvSpPr>
          <p:spPr>
            <a:xfrm>
              <a:off x="5233885" y="3450767"/>
              <a:ext cx="1447119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AA2088C-3D09-465F-90E5-FB95F023B3BD}"/>
                </a:ext>
              </a:extLst>
            </p:cNvPr>
            <p:cNvSpPr txBox="1"/>
            <p:nvPr/>
          </p:nvSpPr>
          <p:spPr>
            <a:xfrm>
              <a:off x="5207568" y="2362550"/>
              <a:ext cx="1447119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98EE17F-5279-4822-A6F6-AA2B37187AFC}"/>
                </a:ext>
              </a:extLst>
            </p:cNvPr>
            <p:cNvSpPr txBox="1"/>
            <p:nvPr/>
          </p:nvSpPr>
          <p:spPr>
            <a:xfrm>
              <a:off x="2118179" y="2362550"/>
              <a:ext cx="2385445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rPr>
                <a:t>Basic type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4E11B3B5-164C-44EC-A601-0FFB8EE93F98}"/>
                </a:ext>
              </a:extLst>
            </p:cNvPr>
            <p:cNvSpPr/>
            <p:nvPr/>
          </p:nvSpPr>
          <p:spPr>
            <a:xfrm>
              <a:off x="6508750" y="2025053"/>
              <a:ext cx="514803" cy="1524000"/>
            </a:xfrm>
            <a:prstGeom prst="lef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BCA1372-E7CD-462E-A5D3-41803357775A}"/>
                </a:ext>
              </a:extLst>
            </p:cNvPr>
            <p:cNvSpPr txBox="1"/>
            <p:nvPr/>
          </p:nvSpPr>
          <p:spPr>
            <a:xfrm>
              <a:off x="7232309" y="1736858"/>
              <a:ext cx="1447119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3BE40D5-748C-482F-9FB5-E96B607B163F}"/>
                </a:ext>
              </a:extLst>
            </p:cNvPr>
            <p:cNvSpPr txBox="1"/>
            <p:nvPr/>
          </p:nvSpPr>
          <p:spPr>
            <a:xfrm>
              <a:off x="7191148" y="3080695"/>
              <a:ext cx="2054452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2533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Integers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they be positive, negative, or both?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can an integer be?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should an integer be?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usually use fixed size integers</a:t>
            </a:r>
          </a:p>
          <a:p>
            <a:pPr lvl="2">
              <a:tabLst>
                <a:tab pos="2476500" algn="l"/>
              </a:tabLst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do you want 1, 2, 4, 8 or more bytes?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assumes the programmer knows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to specify it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1210" y="1257300"/>
            <a:ext cx="12992100" cy="723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that can vary or change</a:t>
            </a:r>
          </a:p>
          <a:p>
            <a:pPr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that means we change it</a:t>
            </a:r>
          </a:p>
          <a:p>
            <a:pPr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hold: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  <a:tabLst>
                <a:tab pos="2476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  <a:tabLst>
                <a:tab pos="2476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values in a computation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  <a:tabLst>
                <a:tab pos="2476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9DC66D2-F0BE-42C1-90BE-03FAD37C2858}"/>
              </a:ext>
            </a:extLst>
          </p:cNvPr>
          <p:cNvGrpSpPr/>
          <p:nvPr/>
        </p:nvGrpSpPr>
        <p:grpSpPr>
          <a:xfrm>
            <a:off x="747484" y="8061146"/>
            <a:ext cx="4854575" cy="943866"/>
            <a:chOff x="2082800" y="8200134"/>
            <a:chExt cx="4854575" cy="94386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8A3D515-40A7-4BF7-B07F-08B61E18E70C}"/>
                </a:ext>
              </a:extLst>
            </p:cNvPr>
            <p:cNvSpPr txBox="1"/>
            <p:nvPr/>
          </p:nvSpPr>
          <p:spPr>
            <a:xfrm>
              <a:off x="4575175" y="8425855"/>
              <a:ext cx="2362200" cy="718145"/>
            </a:xfrm>
            <a:prstGeom prst="rect">
              <a:avLst/>
            </a:prstGeom>
            <a:noFill/>
            <a:ln w="28575" cap="flat">
              <a:solidFill>
                <a:schemeClr val="accent1">
                  <a:lumMod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value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403279E-B676-40A5-8CA0-FF1428C90308}"/>
                </a:ext>
              </a:extLst>
            </p:cNvPr>
            <p:cNvGrpSpPr/>
            <p:nvPr/>
          </p:nvGrpSpPr>
          <p:grpSpPr>
            <a:xfrm>
              <a:off x="2082800" y="8200134"/>
              <a:ext cx="2371272" cy="767209"/>
              <a:chOff x="4512128" y="7835305"/>
              <a:chExt cx="2371272" cy="767209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DAE06BC8-C3D3-47F3-A67B-1BDFEB268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1200" y="8602514"/>
                <a:ext cx="2362200" cy="0"/>
              </a:xfrm>
              <a:prstGeom prst="straightConnector1">
                <a:avLst/>
              </a:prstGeom>
              <a:noFill/>
              <a:ln w="57150" cap="flat">
                <a:solidFill>
                  <a:schemeClr val="accent1">
                    <a:lumMod val="50000"/>
                  </a:schemeClr>
                </a:solidFill>
                <a:prstDash val="solid"/>
                <a:miter lim="400000"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B4C8189-170E-4659-9750-4B1F3737ACD4}"/>
                  </a:ext>
                </a:extLst>
              </p:cNvPr>
              <p:cNvSpPr txBox="1"/>
              <p:nvPr/>
            </p:nvSpPr>
            <p:spPr>
              <a:xfrm>
                <a:off x="4512128" y="7835305"/>
                <a:ext cx="221887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altLang="zh-CN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ill Sans"/>
                  </a:rPr>
                  <a:t>Variable name</a:t>
                </a:r>
                <a:endParaRPr kumimoji="0" lang="zh-CN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B226C2-1A1D-4307-9EDF-02AF2699E5F5}"/>
              </a:ext>
            </a:extLst>
          </p:cNvPr>
          <p:cNvGrpSpPr/>
          <p:nvPr/>
        </p:nvGrpSpPr>
        <p:grpSpPr>
          <a:xfrm>
            <a:off x="7078207" y="8109584"/>
            <a:ext cx="4605793" cy="895428"/>
            <a:chOff x="7327445" y="8229600"/>
            <a:chExt cx="4605793" cy="89542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1CB7D7B-DE84-4B33-9632-B7AF0CF5DF9E}"/>
                </a:ext>
              </a:extLst>
            </p:cNvPr>
            <p:cNvSpPr txBox="1"/>
            <p:nvPr/>
          </p:nvSpPr>
          <p:spPr>
            <a:xfrm>
              <a:off x="10083800" y="8406883"/>
              <a:ext cx="1849438" cy="718145"/>
            </a:xfrm>
            <a:prstGeom prst="rect">
              <a:avLst/>
            </a:prstGeom>
            <a:noFill/>
            <a:ln w="28575" cap="flat">
              <a:solidFill>
                <a:schemeClr val="accent1">
                  <a:lumMod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altLang="zh-CN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465399A-53E6-4F87-87F8-7572669279D4}"/>
                </a:ext>
              </a:extLst>
            </p:cNvPr>
            <p:cNvGrpSpPr/>
            <p:nvPr/>
          </p:nvGrpSpPr>
          <p:grpSpPr>
            <a:xfrm>
              <a:off x="7327445" y="8229600"/>
              <a:ext cx="2371272" cy="767209"/>
              <a:chOff x="4512128" y="7835305"/>
              <a:chExt cx="2371272" cy="767209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3142BB8-83D4-48BB-9C51-B1204E1E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1200" y="8602514"/>
                <a:ext cx="2362200" cy="0"/>
              </a:xfrm>
              <a:prstGeom prst="straightConnector1">
                <a:avLst/>
              </a:prstGeom>
              <a:noFill/>
              <a:ln w="57150" cap="flat">
                <a:solidFill>
                  <a:schemeClr val="accent1">
                    <a:lumMod val="50000"/>
                  </a:schemeClr>
                </a:solidFill>
                <a:prstDash val="solid"/>
                <a:miter lim="400000"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0F37664-0A31-4C87-8C65-F04FADA8116D}"/>
                  </a:ext>
                </a:extLst>
              </p:cNvPr>
              <p:cNvSpPr txBox="1"/>
              <p:nvPr/>
            </p:nvSpPr>
            <p:spPr>
              <a:xfrm>
                <a:off x="4512128" y="7835305"/>
                <a:ext cx="221887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MyVariable</a:t>
                </a:r>
                <a:endParaRPr kumimoji="0" lang="zh-CN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ill Sans"/>
                </a:endParaRPr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Integers in C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efficient size is a </a:t>
            </a:r>
            <a:r>
              <a:rPr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word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it depends on the machine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our machines are 32- or 64- bit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C started off with 8- and 16- bit machines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int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machine word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compiler / machine dependent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 will specify length explicitly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Impact of Size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the largest size available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this wastes memory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64 bits to store your age?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how much money you have?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extra memory has a cost in practice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try to keep the cost down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Integer Types</a:t>
            </a:r>
          </a:p>
        </p:txBody>
      </p:sp>
      <p:sp>
        <p:nvSpPr>
          <p:cNvPr id="84" name="Shape 84"/>
          <p:cNvSpPr/>
          <p:nvPr/>
        </p:nvSpPr>
        <p:spPr>
          <a:xfrm>
            <a:off x="162842" y="4930442"/>
            <a:ext cx="11764964" cy="52770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3300"/>
              </a:lnSpc>
              <a:tabLst>
                <a:tab pos="10668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E2D6403-64D1-4608-8609-6E6E7E50E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28178"/>
              </p:ext>
            </p:extLst>
          </p:nvPr>
        </p:nvGraphicFramePr>
        <p:xfrm>
          <a:off x="290971" y="1769084"/>
          <a:ext cx="12435558" cy="7325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387">
                  <a:extLst>
                    <a:ext uri="{9D8B030D-6E8A-4147-A177-3AD203B41FA5}">
                      <a16:colId xmlns:a16="http://schemas.microsoft.com/office/drawing/2014/main" val="2159372177"/>
                    </a:ext>
                  </a:extLst>
                </a:gridCol>
                <a:gridCol w="1586413">
                  <a:extLst>
                    <a:ext uri="{9D8B030D-6E8A-4147-A177-3AD203B41FA5}">
                      <a16:colId xmlns:a16="http://schemas.microsoft.com/office/drawing/2014/main" val="651964740"/>
                    </a:ext>
                  </a:extLst>
                </a:gridCol>
                <a:gridCol w="7177758">
                  <a:extLst>
                    <a:ext uri="{9D8B030D-6E8A-4147-A177-3AD203B41FA5}">
                      <a16:colId xmlns:a16="http://schemas.microsoft.com/office/drawing/2014/main" val="12080748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(B)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791310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-128 .. 127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297609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-128 .. 127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1117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0 .. 255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90662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-32768 .. 32767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0632"/>
                  </a:ext>
                </a:extLst>
              </a:tr>
              <a:tr h="417296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short 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-32768 .. 32767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84247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tabLst>
                          <a:tab pos="1066800" algn="l"/>
                        </a:tabLst>
                        <a:defRPr sz="28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0 .. 65535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42188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-2147483648 .. 2147483647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5265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long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-2147483648 .. 2147483647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760877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Gill Sans"/>
                        </a:rPr>
                        <a:t>4 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Gill Sans"/>
                        </a:rPr>
                        <a:t>0 .. 4294967295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Gill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14079"/>
                  </a:ext>
                </a:extLst>
              </a:tr>
              <a:tr h="705384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tabLst>
                          <a:tab pos="1066800" algn="l"/>
                        </a:tabLst>
                        <a:defRPr sz="28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Gill Sans"/>
                        </a:rPr>
                        <a:t>8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tabLst>
                          <a:tab pos="1066800" algn="l"/>
                        </a:tabLst>
                        <a:defRPr sz="28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Gill Sans"/>
                        </a:rPr>
                        <a:t>-9223372036854775808.. 9223372036854775807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Gill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206741"/>
                  </a:ext>
                </a:extLst>
              </a:tr>
              <a:tr h="554436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tabLst>
                          <a:tab pos="1066800" algn="l"/>
                        </a:tabLst>
                        <a:defRPr sz="28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long 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Gill Sans"/>
                        </a:rPr>
                        <a:t>8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tabLst>
                          <a:tab pos="1066800" algn="l"/>
                        </a:tabLst>
                        <a:defRPr sz="28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Gill Sans"/>
                        </a:rPr>
                        <a:t>-9223372036854775808 .. 9223372036854775807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Gill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38797"/>
                  </a:ext>
                </a:extLst>
              </a:tr>
              <a:tr h="559825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0 .. 18446744073709551615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428990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Integer Literals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specified as a sequence of digits in: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(base 10):		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0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12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89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-3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7777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(base 16):		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0x12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0xF1E3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(base 8):				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012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0345 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 </a:t>
            </a:r>
            <a:r>
              <a:rPr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0444</a:t>
            </a:r>
          </a:p>
          <a:p>
            <a:pPr marL="254000" indent="0">
              <a:buNone/>
              <a:tabLst>
                <a:tab pos="1587500" algn="l"/>
              </a:tabLst>
            </a:pP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ea typeface="Courier"/>
              <a:cs typeface="Times New Roman" panose="02020603050405020304" pitchFamily="18" charset="0"/>
              <a:sym typeface="Courier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Boolean Values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by the keyword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bool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assigned the values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true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false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C also supports an older way: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use an integer (of any size)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is false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  <a:defRPr i="1"/>
            </a:pPr>
            <a:r>
              <a:rPr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anything else is true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  <a:defRPr i="1"/>
            </a:pP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TRUE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FALSE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to be 1 &amp; 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Characters in C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8061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Latin alphabet we use has: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a-z, A-Z, 0-9, and various punctuation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about 70-80 characters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fitted into a single 8-bit byte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why a single byte is called </a:t>
            </a:r>
            <a:r>
              <a:rPr sz="4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char 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described by </a:t>
            </a:r>
            <a:r>
              <a:rPr sz="4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None/>
              <a:tabLst>
                <a:tab pos="2044700" algn="l"/>
              </a:tabLst>
            </a:pP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“American Standard Code for Information Interchange”</a:t>
            </a:r>
            <a:r>
              <a:rPr lang="en-US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indent="0">
              <a:buNone/>
              <a:tabLst>
                <a:tab pos="20447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EA08-56EA-43FF-A148-A2E31471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ASCII code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5DDA5-DD6C-49C5-8812-A3DCED60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6819900"/>
          </a:xfrm>
        </p:spPr>
        <p:txBody>
          <a:bodyPr>
            <a:normAutofit/>
          </a:bodyPr>
          <a:lstStyle/>
          <a:p>
            <a:pPr marL="898525" indent="-636588">
              <a:lnSpc>
                <a:spcPts val="5800"/>
              </a:lnSpc>
              <a:spcAft>
                <a:spcPts val="600"/>
              </a:spcAft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stands for American Standard Code for Information Interchange. </a:t>
            </a:r>
          </a:p>
          <a:p>
            <a:pPr marL="898525" indent="-636588">
              <a:lnSpc>
                <a:spcPts val="5800"/>
              </a:lnSpc>
              <a:spcAft>
                <a:spcPts val="600"/>
              </a:spcAft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ASCII code is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representation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character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‘a’ 97           ‘A’ 65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693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ASCII Table</a:t>
            </a:r>
          </a:p>
        </p:txBody>
      </p:sp>
      <p:pic>
        <p:nvPicPr>
          <p:cNvPr id="100" name="pasted-image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92" y="1347258"/>
            <a:ext cx="10948117" cy="74722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Character Literals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0" y="1473200"/>
            <a:ext cx="12992100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with 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quotation marks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Printable characters are themselves</a:t>
            </a:r>
          </a:p>
          <a:p>
            <a:pPr marL="0" lvl="2" indent="952500">
              <a:buSzTx/>
              <a:buNone/>
              <a:tabLst>
                <a:tab pos="24765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 </a:t>
            </a:r>
            <a:r>
              <a:rPr lang="en-US" altLang="zh-C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’Z’ </a:t>
            </a:r>
            <a:r>
              <a:rPr lang="en-US" altLang="zh-C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’8’ </a:t>
            </a:r>
            <a:r>
              <a:rPr lang="en-US" altLang="zh-C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’=’ </a:t>
            </a:r>
            <a:r>
              <a:rPr lang="en-US" altLang="zh-C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’*’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Non-printable characters:</a:t>
            </a:r>
          </a:p>
          <a:p>
            <a:pPr marL="0" lvl="1" indent="609600">
              <a:buSzTx/>
              <a:buNone/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(new line)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(tab)</a:t>
            </a:r>
          </a:p>
          <a:p>
            <a:pPr marL="0" lvl="1" indent="609600">
              <a:buSzTx/>
              <a:buNone/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\’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(single quote)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\”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(double quote)</a:t>
            </a:r>
          </a:p>
          <a:p>
            <a:pPr marL="0" lvl="1" indent="609600">
              <a:buSzTx/>
              <a:buNone/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(backslash)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\012</a:t>
            </a:r>
            <a:r>
              <a:rPr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"/>
              </a:rPr>
              <a:t>(octal code)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Float &amp; Double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5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real numbers </a:t>
            </a:r>
          </a:p>
          <a:p>
            <a:pPr>
              <a:lnSpc>
                <a:spcPts val="5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IEEE Standard 754</a:t>
            </a:r>
          </a:p>
          <a:p>
            <a:pPr>
              <a:lnSpc>
                <a:spcPts val="5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float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4 bytes (32 bits):</a:t>
            </a:r>
          </a:p>
          <a:p>
            <a:pPr lvl="1">
              <a:lnSpc>
                <a:spcPts val="5000"/>
              </a:lnSpc>
              <a:spcBef>
                <a:spcPts val="1200"/>
              </a:spcBef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bit for sign, 8 for exponent, 23 for digits</a:t>
            </a:r>
          </a:p>
          <a:p>
            <a:pPr>
              <a:lnSpc>
                <a:spcPts val="5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double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8 bytes (64 bits):</a:t>
            </a:r>
          </a:p>
          <a:p>
            <a:pPr lvl="1">
              <a:lnSpc>
                <a:spcPts val="5000"/>
              </a:lnSpc>
              <a:spcBef>
                <a:spcPts val="1200"/>
              </a:spcBef>
              <a:buSzPct val="110000"/>
              <a:buFont typeface="Wingdings" panose="05000000000000000000" pitchFamily="2" charset="2"/>
              <a:buChar char="Ø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bit for sign, 11 for exponent, 52 for digits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  <a:sym typeface="Courier"/>
            </a:endParaRPr>
          </a:p>
          <a:p>
            <a:pPr>
              <a:lnSpc>
                <a:spcPts val="5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long double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exists</a:t>
            </a:r>
          </a:p>
          <a:p>
            <a:pPr>
              <a:lnSpc>
                <a:spcPts val="5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habit: use double (slightly slower)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5C3B6F-E0A8-4982-A81D-B43DFC6E14A1}"/>
              </a:ext>
            </a:extLst>
          </p:cNvPr>
          <p:cNvSpPr txBox="1"/>
          <p:nvPr/>
        </p:nvSpPr>
        <p:spPr>
          <a:xfrm>
            <a:off x="5588000" y="3255141"/>
            <a:ext cx="2438400" cy="7181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F23B69-4221-4169-B402-2A49109EEB81}"/>
              </a:ext>
            </a:extLst>
          </p:cNvPr>
          <p:cNvSpPr txBox="1"/>
          <p:nvPr/>
        </p:nvSpPr>
        <p:spPr>
          <a:xfrm>
            <a:off x="6235700" y="2177923"/>
            <a:ext cx="114300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01731-6209-480C-B11C-3C58052E5C39}"/>
              </a:ext>
            </a:extLst>
          </p:cNvPr>
          <p:cNvSpPr txBox="1"/>
          <p:nvPr/>
        </p:nvSpPr>
        <p:spPr>
          <a:xfrm>
            <a:off x="9169400" y="3254673"/>
            <a:ext cx="2438400" cy="7181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9505A5-76A5-4345-9F8D-FE6DA3089CD0}"/>
              </a:ext>
            </a:extLst>
          </p:cNvPr>
          <p:cNvSpPr txBox="1"/>
          <p:nvPr/>
        </p:nvSpPr>
        <p:spPr>
          <a:xfrm>
            <a:off x="9817100" y="2177455"/>
            <a:ext cx="114300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50BD0-5BEA-4E13-9394-0F7947A333D3}"/>
              </a:ext>
            </a:extLst>
          </p:cNvPr>
          <p:cNvSpPr txBox="1"/>
          <p:nvPr/>
        </p:nvSpPr>
        <p:spPr>
          <a:xfrm>
            <a:off x="7188200" y="6363168"/>
            <a:ext cx="2438400" cy="7181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4E50D1-CFCA-483E-9127-06137594BEA8}"/>
              </a:ext>
            </a:extLst>
          </p:cNvPr>
          <p:cNvSpPr txBox="1"/>
          <p:nvPr/>
        </p:nvSpPr>
        <p:spPr>
          <a:xfrm>
            <a:off x="7835900" y="5285950"/>
            <a:ext cx="114300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35">
            <a:extLst>
              <a:ext uri="{FF2B5EF4-FFF2-40B4-BE49-F238E27FC236}">
                <a16:creationId xmlns:a16="http://schemas.microsoft.com/office/drawing/2014/main" id="{ECD0C611-8252-4FDE-B374-F2D5F0E6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9208B6-41B0-4EF7-829D-79622F6814E8}"/>
              </a:ext>
            </a:extLst>
          </p:cNvPr>
          <p:cNvSpPr txBox="1"/>
          <p:nvPr/>
        </p:nvSpPr>
        <p:spPr>
          <a:xfrm>
            <a:off x="635000" y="1850728"/>
            <a:ext cx="251460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Example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8912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Float Literals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12700" y="1574800"/>
            <a:ext cx="12992100" cy="7581900"/>
          </a:xfrm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specified in decimal</a:t>
            </a:r>
          </a:p>
          <a:p>
            <a:pPr marL="0" indent="228600" defTabSz="525145">
              <a:lnSpc>
                <a:spcPts val="4900"/>
              </a:lnSpc>
              <a:spcBef>
                <a:spcPts val="2300"/>
              </a:spcBef>
              <a:buSzTx/>
              <a:buNone/>
              <a:tabLst>
                <a:tab pos="1422400" algn="l"/>
              </a:tabLst>
              <a:defRPr sz="4140"/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0.0032876 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   </a:t>
            </a: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  <a:sym typeface="Courier"/>
              </a:rPr>
              <a:t>3.14159265358979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specified in scientific notation</a:t>
            </a:r>
          </a:p>
          <a:p>
            <a:pPr marL="0" indent="661035" defTabSz="525145">
              <a:lnSpc>
                <a:spcPts val="4900"/>
              </a:lnSpc>
              <a:spcBef>
                <a:spcPts val="2300"/>
              </a:spcBef>
              <a:buSzTx/>
              <a:buNone/>
              <a:tabLst>
                <a:tab pos="1828800" algn="l"/>
              </a:tabLst>
              <a:defRPr sz="414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1.879E+03  -1.25E-11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values in a float add .0</a:t>
            </a:r>
          </a:p>
          <a:p>
            <a:pPr marL="0" indent="661035" defTabSz="525145">
              <a:lnSpc>
                <a:spcPts val="4900"/>
              </a:lnSpc>
              <a:spcBef>
                <a:spcPts val="2300"/>
              </a:spcBef>
              <a:buSzTx/>
              <a:buNone/>
              <a:tabLst>
                <a:tab pos="1828800" algn="l"/>
              </a:tabLst>
              <a:defRPr sz="414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73.0  1.0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140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to double, unless f used as suffix</a:t>
            </a:r>
          </a:p>
          <a:p>
            <a:pPr marL="0" indent="661035" defTabSz="525145">
              <a:lnSpc>
                <a:spcPts val="4900"/>
              </a:lnSpc>
              <a:spcBef>
                <a:spcPts val="2300"/>
              </a:spcBef>
              <a:buSzTx/>
              <a:buNone/>
              <a:tabLst>
                <a:tab pos="1828800" algn="l"/>
              </a:tabLst>
              <a:defRPr sz="414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1.879E+03f  -1.2500134f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E49CC-3100-4B04-A7B9-5343360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Hardware Representation</a:t>
            </a:r>
            <a:endParaRPr lang="zh-CN" altLang="en-US" sz="6600" b="1" dirty="0"/>
          </a:p>
        </p:txBody>
      </p:sp>
      <p:pic>
        <p:nvPicPr>
          <p:cNvPr id="4" name="Picture 1" descr="https://d3c33hcgiwev3.cloudfront.net/imageAssetProxy.v1/guczvZMxEeeaCBKsFx-ifg_3242389ecff4f14c40772f7bcb379d32_qualifiers.png?expiry=1508976000000&amp;hmac=dzGxw-eZHXApslmVfzUXs87MeRAwj0OKyiwaObjci-o">
            <a:extLst>
              <a:ext uri="{FF2B5EF4-FFF2-40B4-BE49-F238E27FC236}">
                <a16:creationId xmlns:a16="http://schemas.microsoft.com/office/drawing/2014/main" id="{6256E2FE-4B6D-4633-B2CD-759ABD2EB7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514600"/>
            <a:ext cx="118872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928549-C464-41BC-8A33-7AC848FAFEDD}"/>
              </a:ext>
            </a:extLst>
          </p:cNvPr>
          <p:cNvSpPr/>
          <p:nvPr/>
        </p:nvSpPr>
        <p:spPr>
          <a:xfrm>
            <a:off x="711200" y="7595919"/>
            <a:ext cx="1165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cs typeface="Lucida Grande"/>
                <a:sym typeface="Lucida Grande"/>
              </a:rPr>
              <a:t>wrote A in single quotation marks—these indicate a character literal. 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9804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E49CC-3100-4B04-A7B9-5343360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Hardware Representation</a:t>
            </a:r>
            <a:endParaRPr lang="zh-CN" altLang="en-US" sz="6600" b="1" dirty="0"/>
          </a:p>
        </p:txBody>
      </p:sp>
      <p:pic>
        <p:nvPicPr>
          <p:cNvPr id="4" name="Picture 1" descr="https://d3c33hcgiwev3.cloudfront.net/imageAssetProxy.v1/guczvZMxEeeaCBKsFx-ifg_3242389ecff4f14c40772f7bcb379d32_qualifiers.png?expiry=1508976000000&amp;hmac=dzGxw-eZHXApslmVfzUXs87MeRAwj0OKyiwaObjci-o">
            <a:extLst>
              <a:ext uri="{FF2B5EF4-FFF2-40B4-BE49-F238E27FC236}">
                <a16:creationId xmlns:a16="http://schemas.microsoft.com/office/drawing/2014/main" id="{6256E2FE-4B6D-4633-B2CD-759ABD2EB7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584131"/>
            <a:ext cx="118872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928549-C464-41BC-8A33-7AC848FAFEDD}"/>
              </a:ext>
            </a:extLst>
          </p:cNvPr>
          <p:cNvSpPr/>
          <p:nvPr/>
        </p:nvSpPr>
        <p:spPr>
          <a:xfrm>
            <a:off x="177800" y="5791200"/>
            <a:ext cx="12649200" cy="312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c and x appear identical since they both have the binary value 65. </a:t>
            </a:r>
          </a:p>
          <a:p>
            <a:pPr marL="571500" indent="-571500" algn="l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they differ in both size (c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8 bits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，，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x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 32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Lucida Grande"/>
              </a:rPr>
              <a:t>and interpretation (c’s value is interpreted using ASCII encoding whereas x’s value is interpreted as an integer). 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8578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Variables in C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" y="1289050"/>
            <a:ext cx="12992100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0100" indent="-571500" defTabSz="525145">
              <a:lnSpc>
                <a:spcPts val="4900"/>
              </a:lnSpc>
              <a:spcBef>
                <a:spcPts val="2300"/>
              </a:spcBef>
              <a:buSzPct val="130000"/>
              <a:buFont typeface="Wingdings" panose="05000000000000000000" pitchFamily="2" charset="2"/>
              <a:buChar char="p"/>
              <a:tabLst>
                <a:tab pos="1422400" algn="l"/>
              </a:tabLst>
              <a:defRPr sz="4140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requires every variable to have:</a:t>
            </a:r>
          </a:p>
          <a:p>
            <a:pPr marL="1120140" lvl="1" indent="-571500" defTabSz="525145">
              <a:lnSpc>
                <a:spcPts val="4900"/>
              </a:lnSpc>
              <a:spcBef>
                <a:spcPts val="2300"/>
              </a:spcBef>
              <a:buSzPct val="110000"/>
              <a:buFont typeface="Wingdings" panose="05000000000000000000" pitchFamily="2" charset="2"/>
              <a:buChar char="Ø"/>
              <a:tabLst>
                <a:tab pos="1828800" algn="l"/>
              </a:tabLst>
              <a:defRPr sz="414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</a:t>
            </a:r>
          </a:p>
          <a:p>
            <a:pPr marL="1120140" lvl="1" indent="-571500" defTabSz="525145">
              <a:lnSpc>
                <a:spcPts val="4900"/>
              </a:lnSpc>
              <a:spcBef>
                <a:spcPts val="2300"/>
              </a:spcBef>
              <a:buSzPct val="110000"/>
              <a:buFont typeface="Wingdings" panose="05000000000000000000" pitchFamily="2" charset="2"/>
              <a:buChar char="Ø"/>
              <a:tabLst>
                <a:tab pos="1828800" algn="l"/>
              </a:tabLst>
              <a:defRPr sz="414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(and perhaps some qualifiers)</a:t>
            </a:r>
          </a:p>
          <a:p>
            <a:pPr marL="1120140" lvl="1" indent="-571500" defTabSz="525145">
              <a:lnSpc>
                <a:spcPts val="4900"/>
              </a:lnSpc>
              <a:spcBef>
                <a:spcPts val="2300"/>
              </a:spcBef>
              <a:buSzPct val="110000"/>
              <a:buFont typeface="Wingdings" panose="05000000000000000000" pitchFamily="2" charset="2"/>
              <a:buChar char="Ø"/>
              <a:tabLst>
                <a:tab pos="1828800" algn="l"/>
              </a:tabLst>
              <a:defRPr sz="414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(optional, since we’ll fill it in later)</a:t>
            </a:r>
          </a:p>
          <a:p>
            <a:pPr marL="1120140" lvl="1" indent="-571500" defTabSz="525145">
              <a:lnSpc>
                <a:spcPts val="4900"/>
              </a:lnSpc>
              <a:spcBef>
                <a:spcPts val="2300"/>
              </a:spcBef>
              <a:buSzPct val="110000"/>
              <a:buFont typeface="Wingdings" panose="05000000000000000000" pitchFamily="2" charset="2"/>
              <a:buChar char="Ø"/>
              <a:tabLst>
                <a:tab pos="1828800" algn="l"/>
              </a:tabLst>
              <a:defRPr sz="414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(later)</a:t>
            </a:r>
          </a:p>
          <a:p>
            <a:pPr marL="1120140" lvl="1" indent="-571500" defTabSz="525145">
              <a:lnSpc>
                <a:spcPts val="4900"/>
              </a:lnSpc>
              <a:spcBef>
                <a:spcPts val="2300"/>
              </a:spcBef>
              <a:buSzPct val="110000"/>
              <a:buFont typeface="Wingdings" panose="05000000000000000000" pitchFamily="2" charset="2"/>
              <a:buChar char="Ø"/>
              <a:tabLst>
                <a:tab pos="1828800" algn="l"/>
              </a:tabLst>
              <a:defRPr sz="414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declaration to reserve storage (i.e. memory), e.g.:</a:t>
            </a:r>
          </a:p>
          <a:p>
            <a:pPr marL="0" lvl="1" indent="548640" defTabSz="525145">
              <a:lnSpc>
                <a:spcPts val="4900"/>
              </a:lnSpc>
              <a:spcBef>
                <a:spcPts val="2300"/>
              </a:spcBef>
              <a:buSzTx/>
              <a:buNone/>
              <a:tabLst>
                <a:tab pos="1828800" algn="l"/>
              </a:tabLst>
              <a:defRPr sz="414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51BF5-48A1-4822-B38B-D9F4A4B1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24000"/>
            <a:ext cx="12992100" cy="7581900"/>
          </a:xfrm>
        </p:spPr>
        <p:txBody>
          <a:bodyPr/>
          <a:lstStyle/>
          <a:p>
            <a:pPr marL="254000" indent="0">
              <a:buNone/>
            </a:pP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254000" indent="0">
              <a:buNone/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name1 [,name2][,name3]……[,name n];</a:t>
            </a:r>
          </a:p>
          <a:p>
            <a:pPr marL="254000" indent="0">
              <a:buNone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</a:t>
            </a:r>
          </a:p>
          <a:p>
            <a:pPr marL="254000" indent="0">
              <a:buNone/>
            </a:pP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a;       </a:t>
            </a:r>
          </a:p>
          <a:p>
            <a:pPr marL="254000" indent="0">
              <a:buNone/>
            </a:pPr>
            <a:endParaRPr lang="en-US" altLang="zh-C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None/>
            </a:pP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weight;</a:t>
            </a:r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ABE61B7D-4807-482B-9FCE-87AF74A646F5}"/>
              </a:ext>
            </a:extLst>
          </p:cNvPr>
          <p:cNvSpPr/>
          <p:nvPr/>
        </p:nvSpPr>
        <p:spPr>
          <a:xfrm>
            <a:off x="1397000" y="6628146"/>
            <a:ext cx="1524000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357"/>
              <a:gd name="adj6" fmla="val -49728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type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B0B6FF9E-E91B-4E00-A544-F9896F99130B}"/>
              </a:ext>
            </a:extLst>
          </p:cNvPr>
          <p:cNvSpPr/>
          <p:nvPr/>
        </p:nvSpPr>
        <p:spPr>
          <a:xfrm>
            <a:off x="3911600" y="6660803"/>
            <a:ext cx="1524000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357"/>
              <a:gd name="adj6" fmla="val -49728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name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38">
            <a:extLst>
              <a:ext uri="{FF2B5EF4-FFF2-40B4-BE49-F238E27FC236}">
                <a16:creationId xmlns:a16="http://schemas.microsoft.com/office/drawing/2014/main" id="{D1B09082-C07A-4BC9-833E-D3407FE4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Variables in 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0632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altLang="zh-CN" sz="6600" b="1" dirty="0"/>
              <a:t>Identifier&amp; Variable Names</a:t>
            </a:r>
            <a:endParaRPr sz="6600" b="1" dirty="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4000" indent="0">
              <a:buSzPct val="130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a variable may be any valid 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tart with a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(underscore)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  <a:tabLst>
                <a:tab pos="20447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case-sensitive (a source of bugs . . . )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Full-caps are reserved by convention (later)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always be meaningful to help reader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avoid keywords that C uses already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8B4DE-5D64-454D-84CF-5EB2F83B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Variable Names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3DB58-D233-4318-B3F1-85CD3706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738100" cy="7581900"/>
          </a:xfr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variable name 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SzPct val="130000"/>
              <a:buNone/>
            </a:pP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_total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_1_2_3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w_3_q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variable name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254000" lvl="1" indent="0">
              <a:buSzPct val="130000"/>
              <a:buNone/>
              <a:tabLst>
                <a:tab pos="1587500" algn="l"/>
              </a:tabLst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3abc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M.D.John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eer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abc?d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、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</a:p>
          <a:p>
            <a:pPr marL="25400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2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Keywords in C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541885" cy="7581900"/>
          </a:xfrm>
        </p:spPr>
        <p:txBody>
          <a:bodyPr>
            <a:normAutofit/>
          </a:bodyPr>
          <a:lstStyle/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int,long,short,float,double,char,unsigned, signed,const,void,volatile,enum,struct,union</a:t>
            </a:r>
          </a:p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if,else,goto,switch,case,do,while,for,continue,break,return,default,typedef</a:t>
            </a:r>
          </a:p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auto,register,extern,static</a:t>
            </a:r>
          </a:p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Variable </a:t>
            </a:r>
            <a:r>
              <a:rPr sz="6600" b="1" dirty="0" err="1"/>
              <a:t>Initialisation</a:t>
            </a:r>
            <a:endParaRPr sz="6600" b="1" dirty="0"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declaration can have an 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(of the correct type)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the initial value of the variable</a:t>
            </a:r>
          </a:p>
          <a:p>
            <a:pPr lvl="1">
              <a:buSzPct val="110000"/>
              <a:buFont typeface="Wingdings" panose="05000000000000000000" pitchFamily="2" charset="2"/>
              <a:buChar char="Ø"/>
            </a:pPr>
            <a:r>
              <a:rPr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habit that prevents bugs</a:t>
            </a:r>
          </a:p>
          <a:p>
            <a:pPr lvl="2">
              <a:tabLst>
                <a:tab pos="24765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slows the program down slightly</a:t>
            </a:r>
          </a:p>
          <a:p>
            <a:pPr marL="0" lvl="1" indent="6096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1000;</a:t>
            </a:r>
          </a:p>
          <a:p>
            <a:pPr lvl="2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1220</Words>
  <Application>Microsoft Office PowerPoint</Application>
  <PresentationFormat>自定义</PresentationFormat>
  <Paragraphs>289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Academy Engraved LET</vt:lpstr>
      <vt:lpstr>Courier</vt:lpstr>
      <vt:lpstr>Gill Sans</vt:lpstr>
      <vt:lpstr>Lucida Grande</vt:lpstr>
      <vt:lpstr>Palatino</vt:lpstr>
      <vt:lpstr>Times New Roman</vt:lpstr>
      <vt:lpstr>Wingdings</vt:lpstr>
      <vt:lpstr>White</vt:lpstr>
      <vt:lpstr>C  Programming</vt:lpstr>
      <vt:lpstr>Variables</vt:lpstr>
      <vt:lpstr>Variables</vt:lpstr>
      <vt:lpstr>Variables in C</vt:lpstr>
      <vt:lpstr>Variables in C</vt:lpstr>
      <vt:lpstr>Identifier&amp; Variable Names</vt:lpstr>
      <vt:lpstr>Variable Names</vt:lpstr>
      <vt:lpstr>Keywords in C</vt:lpstr>
      <vt:lpstr>Variable Initialisation</vt:lpstr>
      <vt:lpstr>Declaring and assigning a variable</vt:lpstr>
      <vt:lpstr>Constants</vt:lpstr>
      <vt:lpstr>Literals</vt:lpstr>
      <vt:lpstr>Variable 、Constants&amp;Literals</vt:lpstr>
      <vt:lpstr>Declarations</vt:lpstr>
      <vt:lpstr>Variable Scope</vt:lpstr>
      <vt:lpstr>Variable Types</vt:lpstr>
      <vt:lpstr>Types in C</vt:lpstr>
      <vt:lpstr>Types in C</vt:lpstr>
      <vt:lpstr>Integers</vt:lpstr>
      <vt:lpstr>Integers in C</vt:lpstr>
      <vt:lpstr>Impact of Size</vt:lpstr>
      <vt:lpstr>Integer Types</vt:lpstr>
      <vt:lpstr>Integer Literals</vt:lpstr>
      <vt:lpstr>Boolean Values</vt:lpstr>
      <vt:lpstr>Characters in C</vt:lpstr>
      <vt:lpstr>ASCII code</vt:lpstr>
      <vt:lpstr>ASCII Table</vt:lpstr>
      <vt:lpstr>Character Literals</vt:lpstr>
      <vt:lpstr>Float &amp; Double</vt:lpstr>
      <vt:lpstr>Float Literals</vt:lpstr>
      <vt:lpstr>Hardware Representation</vt:lpstr>
      <vt:lpstr>Hardware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02: Variables &amp; Constants</dc:title>
  <dc:creator>Xiu Yu</dc:creator>
  <cp:lastModifiedBy>Sunix Liu</cp:lastModifiedBy>
  <cp:revision>97</cp:revision>
  <dcterms:created xsi:type="dcterms:W3CDTF">2017-07-25T03:20:00Z</dcterms:created>
  <dcterms:modified xsi:type="dcterms:W3CDTF">2020-02-17T12:03:48Z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