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83" r:id="rId2"/>
    <p:sldId id="281" r:id="rId3"/>
    <p:sldId id="257" r:id="rId4"/>
    <p:sldId id="293" r:id="rId5"/>
    <p:sldId id="261" r:id="rId6"/>
    <p:sldId id="289" r:id="rId7"/>
    <p:sldId id="305" r:id="rId8"/>
    <p:sldId id="290" r:id="rId9"/>
    <p:sldId id="291" r:id="rId10"/>
    <p:sldId id="292" r:id="rId11"/>
    <p:sldId id="317" r:id="rId12"/>
    <p:sldId id="294" r:id="rId13"/>
    <p:sldId id="284" r:id="rId14"/>
    <p:sldId id="286" r:id="rId15"/>
    <p:sldId id="313" r:id="rId16"/>
    <p:sldId id="285" r:id="rId17"/>
    <p:sldId id="287" r:id="rId18"/>
    <p:sldId id="288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04" r:id="rId27"/>
    <p:sldId id="307" r:id="rId28"/>
    <p:sldId id="306" r:id="rId29"/>
    <p:sldId id="308" r:id="rId30"/>
    <p:sldId id="309" r:id="rId31"/>
    <p:sldId id="310" r:id="rId32"/>
    <p:sldId id="319" r:id="rId33"/>
    <p:sldId id="320" r:id="rId34"/>
    <p:sldId id="321" r:id="rId35"/>
    <p:sldId id="274" r:id="rId36"/>
    <p:sldId id="275" r:id="rId37"/>
    <p:sldId id="276" r:id="rId38"/>
    <p:sldId id="277" r:id="rId39"/>
    <p:sldId id="278" r:id="rId40"/>
    <p:sldId id="279" r:id="rId41"/>
    <p:sldId id="314" r:id="rId42"/>
    <p:sldId id="315" r:id="rId43"/>
    <p:sldId id="318" r:id="rId44"/>
    <p:sldId id="316" r:id="rId45"/>
    <p:sldId id="322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 snapToGrid="0">
      <p:cViewPr varScale="1">
        <p:scale>
          <a:sx n="50" d="100"/>
          <a:sy n="50" d="100"/>
        </p:scale>
        <p:origin x="17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53EBA-EDB8-4CC4-8EA6-303D6FCAFE9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62214A-5B7B-48BD-AA9E-8CC2A9F2C1F4}">
      <dgm:prSet phldrT="[文本]" custT="1"/>
      <dgm:spPr/>
      <dgm:t>
        <a:bodyPr/>
        <a:lstStyle/>
        <a:p>
          <a:pPr algn="ctr"/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5D0D17-63E9-4047-B52A-D29692F688E9}" type="parTrans" cxnId="{89B49D39-FBBC-4A4D-A82D-6EAD966FE646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1AB84-94D6-40DF-ABDD-09B1EE296259}" type="sibTrans" cxnId="{89B49D39-FBBC-4A4D-A82D-6EAD966FE646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CA2FC-E080-4021-AB23-0FC088C8F18D}">
      <dgm:prSet phldrT="[文本]" custT="1"/>
      <dgm:spPr/>
      <dgm:t>
        <a:bodyPr/>
        <a:lstStyle/>
        <a:p>
          <a:pPr algn="ctr"/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82A01-DF0A-4351-8384-21E82A1D8C65}" type="parTrans" cxnId="{BB8881A8-D985-437A-A7E8-8156A84A497C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B727A2-5A89-4836-B753-002EF3F8A83E}" type="sibTrans" cxnId="{BB8881A8-D985-437A-A7E8-8156A84A497C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D92B84-7BCF-4154-BF65-EA4DDEA91723}">
      <dgm:prSet phldrT="[文本]" custT="1"/>
      <dgm:spPr/>
      <dgm:t>
        <a:bodyPr/>
        <a:lstStyle/>
        <a:p>
          <a:r>
            <a:rPr lang="en-US" sz="4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Single-alternative selection structure</a:t>
          </a:r>
          <a:endParaRPr lang="zh-CN" alt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1C9AEE-7977-494A-B22B-1B6EDC4E076C}" type="parTrans" cxnId="{EE38613E-6042-48DC-95BF-03DECA494849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5B004-F9D7-46E2-B0F6-9B368154D89D}" type="sibTrans" cxnId="{EE38613E-6042-48DC-95BF-03DECA494849}">
      <dgm:prSet/>
      <dgm:spPr/>
      <dgm:t>
        <a:bodyPr/>
        <a:lstStyle/>
        <a:p>
          <a:endParaRPr lang="zh-CN" alt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1F64C-4EFF-4155-9D07-E67A3394046A}">
      <dgm:prSet phldrT="[文本]" custT="1"/>
      <dgm:spPr/>
      <dgm:t>
        <a:bodyPr/>
        <a:lstStyle/>
        <a:p>
          <a:r>
            <a:rPr lang="en-US" sz="4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Dual-alternative selection structure</a:t>
          </a:r>
          <a:endParaRPr lang="zh-CN" alt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7A3916-4D9E-4E6B-A77F-425783A01848}" type="parTrans" cxnId="{04869D38-DCA2-4A11-95C4-317B369703B6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DAFFC4-5EF6-4445-A266-D72F6DEA4EAA}" type="sibTrans" cxnId="{04869D38-DCA2-4A11-95C4-317B369703B6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7C3CC-73E8-4D4E-8B36-A631B3B7ECFF}" type="pres">
      <dgm:prSet presAssocID="{2A453EBA-EDB8-4CC4-8EA6-303D6FCAFE9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D5B731-2C62-4B21-9864-9D924FCAAC64}" type="pres">
      <dgm:prSet presAssocID="{FF62214A-5B7B-48BD-AA9E-8CC2A9F2C1F4}" presName="parentLin" presStyleCnt="0"/>
      <dgm:spPr/>
    </dgm:pt>
    <dgm:pt modelId="{98C62065-3C02-4C74-AFBF-EA6DEEBBDE14}" type="pres">
      <dgm:prSet presAssocID="{FF62214A-5B7B-48BD-AA9E-8CC2A9F2C1F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0C5F70-676D-43E2-B4B7-1CCF500643AB}" type="pres">
      <dgm:prSet presAssocID="{FF62214A-5B7B-48BD-AA9E-8CC2A9F2C1F4}" presName="parentText" presStyleLbl="node1" presStyleIdx="0" presStyleCnt="2" custScaleX="295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B99FA-30D2-450D-BE95-0DEBD00436E5}" type="pres">
      <dgm:prSet presAssocID="{FF62214A-5B7B-48BD-AA9E-8CC2A9F2C1F4}" presName="negativeSpace" presStyleCnt="0"/>
      <dgm:spPr/>
    </dgm:pt>
    <dgm:pt modelId="{56EF115C-7211-4C30-B57D-21804EC4D652}" type="pres">
      <dgm:prSet presAssocID="{FF62214A-5B7B-48BD-AA9E-8CC2A9F2C1F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8AA72-0A4E-42A9-A7A4-9149A1EA38D1}" type="pres">
      <dgm:prSet presAssocID="{02E1AB84-94D6-40DF-ABDD-09B1EE296259}" presName="spaceBetweenRectangles" presStyleCnt="0"/>
      <dgm:spPr/>
    </dgm:pt>
    <dgm:pt modelId="{A2F55D9B-F666-4ECD-BF95-A82D6B35ABD7}" type="pres">
      <dgm:prSet presAssocID="{286CA2FC-E080-4021-AB23-0FC088C8F18D}" presName="parentLin" presStyleCnt="0"/>
      <dgm:spPr/>
    </dgm:pt>
    <dgm:pt modelId="{22D00996-7B31-4BBB-B477-60CB2641E736}" type="pres">
      <dgm:prSet presAssocID="{286CA2FC-E080-4021-AB23-0FC088C8F18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9B8AB2B-692F-4968-9A24-B9CAE05BE8AA}" type="pres">
      <dgm:prSet presAssocID="{286CA2FC-E080-4021-AB23-0FC088C8F18D}" presName="parentText" presStyleLbl="node1" presStyleIdx="1" presStyleCnt="2" custScaleX="295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3F283-0140-48AD-BF71-E2BA0066BEBB}" type="pres">
      <dgm:prSet presAssocID="{286CA2FC-E080-4021-AB23-0FC088C8F18D}" presName="negativeSpace" presStyleCnt="0"/>
      <dgm:spPr/>
    </dgm:pt>
    <dgm:pt modelId="{32C82E51-014E-4DC6-BECA-61F2B3B90C33}" type="pres">
      <dgm:prSet presAssocID="{286CA2FC-E080-4021-AB23-0FC088C8F18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A2E4E3-D60B-4E13-80A3-1FEC1C5EA740}" type="presOf" srcId="{FF62214A-5B7B-48BD-AA9E-8CC2A9F2C1F4}" destId="{100C5F70-676D-43E2-B4B7-1CCF500643AB}" srcOrd="1" destOrd="0" presId="urn:microsoft.com/office/officeart/2005/8/layout/list1"/>
    <dgm:cxn modelId="{E2AF12CE-A7A4-43F6-B279-5F72C447154E}" type="presOf" srcId="{D0D92B84-7BCF-4154-BF65-EA4DDEA91723}" destId="{56EF115C-7211-4C30-B57D-21804EC4D652}" srcOrd="0" destOrd="0" presId="urn:microsoft.com/office/officeart/2005/8/layout/list1"/>
    <dgm:cxn modelId="{89B49D39-FBBC-4A4D-A82D-6EAD966FE646}" srcId="{2A453EBA-EDB8-4CC4-8EA6-303D6FCAFE96}" destId="{FF62214A-5B7B-48BD-AA9E-8CC2A9F2C1F4}" srcOrd="0" destOrd="0" parTransId="{525D0D17-63E9-4047-B52A-D29692F688E9}" sibTransId="{02E1AB84-94D6-40DF-ABDD-09B1EE296259}"/>
    <dgm:cxn modelId="{8A3A635E-67BD-4828-9FEC-FF8A91F04ADF}" type="presOf" srcId="{FF62214A-5B7B-48BD-AA9E-8CC2A9F2C1F4}" destId="{98C62065-3C02-4C74-AFBF-EA6DEEBBDE14}" srcOrd="0" destOrd="0" presId="urn:microsoft.com/office/officeart/2005/8/layout/list1"/>
    <dgm:cxn modelId="{669FCD07-096F-4C4B-8300-75E8C2F07B01}" type="presOf" srcId="{286CA2FC-E080-4021-AB23-0FC088C8F18D}" destId="{39B8AB2B-692F-4968-9A24-B9CAE05BE8AA}" srcOrd="1" destOrd="0" presId="urn:microsoft.com/office/officeart/2005/8/layout/list1"/>
    <dgm:cxn modelId="{078A1551-7F20-4CE3-92A2-809BF34A0D1B}" type="presOf" srcId="{2A453EBA-EDB8-4CC4-8EA6-303D6FCAFE96}" destId="{37F7C3CC-73E8-4D4E-8B36-A631B3B7ECFF}" srcOrd="0" destOrd="0" presId="urn:microsoft.com/office/officeart/2005/8/layout/list1"/>
    <dgm:cxn modelId="{04869D38-DCA2-4A11-95C4-317B369703B6}" srcId="{286CA2FC-E080-4021-AB23-0FC088C8F18D}" destId="{F081F64C-4EFF-4155-9D07-E67A3394046A}" srcOrd="0" destOrd="0" parTransId="{0C7A3916-4D9E-4E6B-A77F-425783A01848}" sibTransId="{F4DAFFC4-5EF6-4445-A266-D72F6DEA4EAA}"/>
    <dgm:cxn modelId="{BB8881A8-D985-437A-A7E8-8156A84A497C}" srcId="{2A453EBA-EDB8-4CC4-8EA6-303D6FCAFE96}" destId="{286CA2FC-E080-4021-AB23-0FC088C8F18D}" srcOrd="1" destOrd="0" parTransId="{C9982A01-DF0A-4351-8384-21E82A1D8C65}" sibTransId="{B8B727A2-5A89-4836-B753-002EF3F8A83E}"/>
    <dgm:cxn modelId="{EE38613E-6042-48DC-95BF-03DECA494849}" srcId="{FF62214A-5B7B-48BD-AA9E-8CC2A9F2C1F4}" destId="{D0D92B84-7BCF-4154-BF65-EA4DDEA91723}" srcOrd="0" destOrd="0" parTransId="{FD1C9AEE-7977-494A-B22B-1B6EDC4E076C}" sibTransId="{2D65B004-F9D7-46E2-B0F6-9B368154D89D}"/>
    <dgm:cxn modelId="{FEEDBB22-726E-4DE7-A3F1-0F44A7809746}" type="presOf" srcId="{286CA2FC-E080-4021-AB23-0FC088C8F18D}" destId="{22D00996-7B31-4BBB-B477-60CB2641E736}" srcOrd="0" destOrd="0" presId="urn:microsoft.com/office/officeart/2005/8/layout/list1"/>
    <dgm:cxn modelId="{12F3882C-9DE3-4499-8113-3D8D4481776B}" type="presOf" srcId="{F081F64C-4EFF-4155-9D07-E67A3394046A}" destId="{32C82E51-014E-4DC6-BECA-61F2B3B90C33}" srcOrd="0" destOrd="0" presId="urn:microsoft.com/office/officeart/2005/8/layout/list1"/>
    <dgm:cxn modelId="{CDB16BA3-B378-4F88-9D89-1F4C3E8B7AA4}" type="presParOf" srcId="{37F7C3CC-73E8-4D4E-8B36-A631B3B7ECFF}" destId="{AFD5B731-2C62-4B21-9864-9D924FCAAC64}" srcOrd="0" destOrd="0" presId="urn:microsoft.com/office/officeart/2005/8/layout/list1"/>
    <dgm:cxn modelId="{C0995EEB-9A14-419E-9F9E-2C3016452F51}" type="presParOf" srcId="{AFD5B731-2C62-4B21-9864-9D924FCAAC64}" destId="{98C62065-3C02-4C74-AFBF-EA6DEEBBDE14}" srcOrd="0" destOrd="0" presId="urn:microsoft.com/office/officeart/2005/8/layout/list1"/>
    <dgm:cxn modelId="{B7C99665-1D78-470D-8741-41FDBEE281FF}" type="presParOf" srcId="{AFD5B731-2C62-4B21-9864-9D924FCAAC64}" destId="{100C5F70-676D-43E2-B4B7-1CCF500643AB}" srcOrd="1" destOrd="0" presId="urn:microsoft.com/office/officeart/2005/8/layout/list1"/>
    <dgm:cxn modelId="{4C2425E5-32F1-45D2-81DB-23336CEDBCE4}" type="presParOf" srcId="{37F7C3CC-73E8-4D4E-8B36-A631B3B7ECFF}" destId="{12BB99FA-30D2-450D-BE95-0DEBD00436E5}" srcOrd="1" destOrd="0" presId="urn:microsoft.com/office/officeart/2005/8/layout/list1"/>
    <dgm:cxn modelId="{750B250C-76C3-4A61-87CD-573BE1E4E379}" type="presParOf" srcId="{37F7C3CC-73E8-4D4E-8B36-A631B3B7ECFF}" destId="{56EF115C-7211-4C30-B57D-21804EC4D652}" srcOrd="2" destOrd="0" presId="urn:microsoft.com/office/officeart/2005/8/layout/list1"/>
    <dgm:cxn modelId="{57B28AD5-D3A8-4B19-A4AD-FA39EF2EB9E4}" type="presParOf" srcId="{37F7C3CC-73E8-4D4E-8B36-A631B3B7ECFF}" destId="{3908AA72-0A4E-42A9-A7A4-9149A1EA38D1}" srcOrd="3" destOrd="0" presId="urn:microsoft.com/office/officeart/2005/8/layout/list1"/>
    <dgm:cxn modelId="{2766092C-1B99-4208-97F4-400498089439}" type="presParOf" srcId="{37F7C3CC-73E8-4D4E-8B36-A631B3B7ECFF}" destId="{A2F55D9B-F666-4ECD-BF95-A82D6B35ABD7}" srcOrd="4" destOrd="0" presId="urn:microsoft.com/office/officeart/2005/8/layout/list1"/>
    <dgm:cxn modelId="{14D675F9-3250-4AB9-9C76-2A5114C5CF9E}" type="presParOf" srcId="{A2F55D9B-F666-4ECD-BF95-A82D6B35ABD7}" destId="{22D00996-7B31-4BBB-B477-60CB2641E736}" srcOrd="0" destOrd="0" presId="urn:microsoft.com/office/officeart/2005/8/layout/list1"/>
    <dgm:cxn modelId="{D6012AD9-4E65-4B2F-8F37-C15F65B636EE}" type="presParOf" srcId="{A2F55D9B-F666-4ECD-BF95-A82D6B35ABD7}" destId="{39B8AB2B-692F-4968-9A24-B9CAE05BE8AA}" srcOrd="1" destOrd="0" presId="urn:microsoft.com/office/officeart/2005/8/layout/list1"/>
    <dgm:cxn modelId="{A8354278-8E74-4DB8-ABB2-7ABFA67A4EB8}" type="presParOf" srcId="{37F7C3CC-73E8-4D4E-8B36-A631B3B7ECFF}" destId="{CBF3F283-0140-48AD-BF71-E2BA0066BEBB}" srcOrd="5" destOrd="0" presId="urn:microsoft.com/office/officeart/2005/8/layout/list1"/>
    <dgm:cxn modelId="{DB42D5E2-678E-47FE-9720-A804A4F7FB81}" type="presParOf" srcId="{37F7C3CC-73E8-4D4E-8B36-A631B3B7ECFF}" destId="{32C82E51-014E-4DC6-BECA-61F2B3B90C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115C-7211-4C30-B57D-21804EC4D652}">
      <dsp:nvSpPr>
        <dsp:cNvPr id="0" name=""/>
        <dsp:cNvSpPr/>
      </dsp:nvSpPr>
      <dsp:spPr>
        <a:xfrm>
          <a:off x="0" y="674564"/>
          <a:ext cx="11871959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96" tIns="937260" rIns="921396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Single-alternative selection structure</a:t>
          </a:r>
          <a:endParaRPr lang="zh-CN" alt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74564"/>
        <a:ext cx="11871959" cy="1771875"/>
      </dsp:txXfrm>
    </dsp:sp>
    <dsp:sp modelId="{100C5F70-676D-43E2-B4B7-1CCF500643AB}">
      <dsp:nvSpPr>
        <dsp:cNvPr id="0" name=""/>
        <dsp:cNvSpPr/>
      </dsp:nvSpPr>
      <dsp:spPr>
        <a:xfrm>
          <a:off x="593598" y="10364"/>
          <a:ext cx="245887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12" tIns="0" rIns="314112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445" y="75211"/>
        <a:ext cx="2329178" cy="1198706"/>
      </dsp:txXfrm>
    </dsp:sp>
    <dsp:sp modelId="{32C82E51-014E-4DC6-BECA-61F2B3B90C33}">
      <dsp:nvSpPr>
        <dsp:cNvPr id="0" name=""/>
        <dsp:cNvSpPr/>
      </dsp:nvSpPr>
      <dsp:spPr>
        <a:xfrm>
          <a:off x="0" y="3353640"/>
          <a:ext cx="11871959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96" tIns="937260" rIns="921396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Dual-alternative selection structure</a:t>
          </a:r>
          <a:endParaRPr lang="zh-CN" alt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53640"/>
        <a:ext cx="11871959" cy="1771875"/>
      </dsp:txXfrm>
    </dsp:sp>
    <dsp:sp modelId="{39B8AB2B-692F-4968-9A24-B9CAE05BE8AA}">
      <dsp:nvSpPr>
        <dsp:cNvPr id="0" name=""/>
        <dsp:cNvSpPr/>
      </dsp:nvSpPr>
      <dsp:spPr>
        <a:xfrm>
          <a:off x="593598" y="2689440"/>
          <a:ext cx="245887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12" tIns="0" rIns="314112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445" y="2754287"/>
        <a:ext cx="2329178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93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6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33632" y="1401459"/>
            <a:ext cx="12109622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norm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1219200" y="1305351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791128" y="7746741"/>
            <a:ext cx="12034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04: Conditional Statements &amp; selection  structure 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Logical &amp;&amp;, ||, !</a:t>
            </a:r>
          </a:p>
        </p:txBody>
      </p:sp>
      <p:sp>
        <p:nvSpPr>
          <p:cNvPr id="76" name="Shape 76"/>
          <p:cNvSpPr/>
          <p:nvPr/>
        </p:nvSpPr>
        <p:spPr>
          <a:xfrm>
            <a:off x="365760" y="6179030"/>
            <a:ext cx="12161520" cy="256801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tabLst>
                <a:tab pos="10668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tabLst>
                <a:tab pos="10668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int</a:t>
            </a:r>
            <a:r>
              <a:rPr lang="en-US" altLang="zh-CN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 </a:t>
            </a:r>
            <a:r>
              <a:rPr lang="en-US" altLang="zh-CN" sz="4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ReadToGo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= </a:t>
            </a:r>
          </a:p>
          <a:p>
            <a:pPr algn="l">
              <a:tabLst>
                <a:tab pos="10668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  (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(month == may) 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&amp;&amp; 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(year == 2018) </a:t>
            </a:r>
          </a:p>
          <a:p>
            <a:pPr algn="l">
              <a:tabLst>
                <a:tab pos="10668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  &amp;&amp; </a:t>
            </a:r>
            <a:r>
              <a:rPr lang="en-US" sz="4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(</a:t>
            </a:r>
            <a:r>
              <a:rPr lang="en-US" sz="4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havePassedEverything</a:t>
            </a:r>
            <a:r>
              <a:rPr lang="en-US" sz="4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)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); 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12700" y="1562100"/>
            <a:ext cx="12992100" cy="927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587500" algn="l"/>
              </a:tabLst>
            </a:lvl1pPr>
          </a:lstStyle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more than one, use 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5C10C6-EAE5-422E-9A00-323148FBD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60724"/>
              </p:ext>
            </p:extLst>
          </p:nvPr>
        </p:nvGraphicFramePr>
        <p:xfrm>
          <a:off x="902772" y="2849880"/>
          <a:ext cx="11182548" cy="308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628">
                  <a:extLst>
                    <a:ext uri="{9D8B030D-6E8A-4147-A177-3AD203B41FA5}">
                      <a16:colId xmlns:a16="http://schemas.microsoft.com/office/drawing/2014/main" val="1427262910"/>
                    </a:ext>
                  </a:extLst>
                </a:gridCol>
                <a:gridCol w="8503920">
                  <a:extLst>
                    <a:ext uri="{9D8B030D-6E8A-4147-A177-3AD203B41FA5}">
                      <a16:colId xmlns:a16="http://schemas.microsoft.com/office/drawing/2014/main" val="806423896"/>
                    </a:ext>
                  </a:extLst>
                </a:gridCol>
              </a:tblGrid>
              <a:tr h="94975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32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&amp;&amp; B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    if both A and B are true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56443"/>
                  </a:ext>
                </a:extLst>
              </a:tr>
              <a:tr h="1070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|| B </a:t>
                      </a: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1066800" algn="l"/>
                        </a:tabLst>
                        <a:defRPr>
                          <a:solidFill>
                            <a:schemeClr val="accent6">
                              <a:satOff val="24555"/>
                              <a:lumOff val="22232"/>
                            </a:schemeClr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      if either A or B is true</a:t>
                      </a: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1066800" algn="l"/>
                        </a:tabLst>
                        <a:defRPr>
                          <a:solidFill>
                            <a:schemeClr val="accent6">
                              <a:satOff val="24555"/>
                              <a:lumOff val="22232"/>
                            </a:schemeClr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(or both)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5071"/>
                  </a:ext>
                </a:extLst>
              </a:tr>
              <a:tr h="949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A</a:t>
                      </a: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not - true if A is false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2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56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05C53-725D-42C5-B02B-4D0AA6E0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Conditional Expressions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3BEE8-FEA6-44BC-912E-BD20BB0F21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5" name="Picture 1" descr="https://d3c33hcgiwev3.cloudfront.net/imageAssetProxy.v1/_7Xke4jdEeeYMRIGXqUhyg_0194cf59724b04eb329b909459b26451_Screen-Shot-2017-08-24-at-11.06.13-AM.png?expiry=1508976000000&amp;hmac=nrAdDZRlk7INXvgtzSaGFoj7RgR9dw1fpSwZKWPxPy0">
            <a:extLst>
              <a:ext uri="{FF2B5EF4-FFF2-40B4-BE49-F238E27FC236}">
                <a16:creationId xmlns:a16="http://schemas.microsoft.com/office/drawing/2014/main" id="{65A0B4EF-D7DA-4474-ACAF-6D31E26067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935480"/>
            <a:ext cx="1121664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865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1FA1F-DD0B-4D7F-BF07-1C9E32EB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Operator Priority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4CB22-C5A6-4F34-BDA9-BD6EAC6C02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E22AA30-7D4D-4C31-B60B-92278B6EB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46164"/>
              </p:ext>
            </p:extLst>
          </p:nvPr>
        </p:nvGraphicFramePr>
        <p:xfrm>
          <a:off x="126048" y="1755777"/>
          <a:ext cx="7204392" cy="3792123"/>
        </p:xfrm>
        <a:graphic>
          <a:graphicData uri="http://schemas.openxmlformats.org/drawingml/2006/table">
            <a:tbl>
              <a:tblPr/>
              <a:tblGrid>
                <a:gridCol w="34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75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4400" b="1" dirty="0">
                          <a:solidFill>
                            <a:schemeClr val="bg1"/>
                          </a:solidFill>
                        </a:rPr>
                        <a:t>Relational Operators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iti SC Light" charset="-122"/>
                        <a:ea typeface="Heiti SC Light" charset="-122"/>
                        <a:sym typeface="Symbol" pitchFamily="18" charset="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&gt; 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&lt;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&gt;= 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charset="-122"/>
                        <a:ea typeface="Heiti SC Light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&lt;=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== 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!=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51C0E8-6145-4667-972D-CB0AFD8B1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37111"/>
              </p:ext>
            </p:extLst>
          </p:nvPr>
        </p:nvGraphicFramePr>
        <p:xfrm>
          <a:off x="126048" y="6050280"/>
          <a:ext cx="7204392" cy="3090543"/>
        </p:xfrm>
        <a:graphic>
          <a:graphicData uri="http://schemas.openxmlformats.org/drawingml/2006/table">
            <a:tbl>
              <a:tblPr/>
              <a:tblGrid>
                <a:gridCol w="240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51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4000" b="1" dirty="0">
                          <a:solidFill>
                            <a:schemeClr val="bg1"/>
                          </a:solidFill>
                        </a:rPr>
                        <a:t>Logical Operators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iti SC Light" charset="-122"/>
                        <a:ea typeface="Heiti SC Light" charset="-122"/>
                        <a:sym typeface="Symbol" pitchFamily="18" charset="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405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base" latinLnBrk="0" hangingPunct="1">
                        <a:lnSpc>
                          <a:spcPts val="3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&amp;&amp;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base" latinLnBrk="0" hangingPunct="1">
                        <a:lnSpc>
                          <a:spcPts val="3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||</a:t>
                      </a: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！</a:t>
                      </a: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 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259BAC05-AACE-4173-8A6F-117C50F07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22950"/>
              </p:ext>
            </p:extLst>
          </p:nvPr>
        </p:nvGraphicFramePr>
        <p:xfrm>
          <a:off x="7804264" y="1755776"/>
          <a:ext cx="4677296" cy="6245225"/>
        </p:xfrm>
        <a:graphic>
          <a:graphicData uri="http://schemas.openxmlformats.org/drawingml/2006/table">
            <a:tbl>
              <a:tblPr/>
              <a:tblGrid>
                <a:gridCol w="3323011">
                  <a:extLst>
                    <a:ext uri="{9D8B030D-6E8A-4147-A177-3AD203B41FA5}">
                      <a16:colId xmlns:a16="http://schemas.microsoft.com/office/drawing/2014/main" val="2391833845"/>
                    </a:ext>
                  </a:extLst>
                </a:gridCol>
                <a:gridCol w="353906">
                  <a:extLst>
                    <a:ext uri="{9D8B030D-6E8A-4147-A177-3AD203B41FA5}">
                      <a16:colId xmlns:a16="http://schemas.microsoft.com/office/drawing/2014/main" val="3164086527"/>
                    </a:ext>
                  </a:extLst>
                </a:gridCol>
                <a:gridCol w="1000379">
                  <a:extLst>
                    <a:ext uri="{9D8B030D-6E8A-4147-A177-3AD203B41FA5}">
                      <a16:colId xmlns:a16="http://schemas.microsoft.com/office/drawing/2014/main" val="2551067960"/>
                    </a:ext>
                  </a:extLst>
                </a:gridCol>
              </a:tblGrid>
              <a:tr h="1152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30514"/>
                  </a:ext>
                </a:extLst>
              </a:tr>
              <a:tr h="115296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 operator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856459"/>
                  </a:ext>
                </a:extLst>
              </a:tr>
              <a:tr h="480400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关系运算符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468402"/>
                  </a:ext>
                </a:extLst>
              </a:tr>
              <a:tr h="115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Relation operator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43026"/>
                  </a:ext>
                </a:extLst>
              </a:tr>
              <a:tr h="1152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&amp;&amp;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48335"/>
                  </a:ext>
                </a:extLst>
              </a:tr>
              <a:tr h="1152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 operator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  <a:endParaRPr kumimoji="1" lang="zh-CN" alt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16821"/>
                  </a:ext>
                </a:extLst>
              </a:tr>
            </a:tbl>
          </a:graphicData>
        </a:graphic>
      </p:graphicFrame>
      <p:sp>
        <p:nvSpPr>
          <p:cNvPr id="8" name="Line 91">
            <a:extLst>
              <a:ext uri="{FF2B5EF4-FFF2-40B4-BE49-F238E27FC236}">
                <a16:creationId xmlns:a16="http://schemas.microsoft.com/office/drawing/2014/main" id="{C7F5AD5D-9FAB-4F50-B976-B53708141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8080" y="2331719"/>
            <a:ext cx="15240" cy="463296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9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3C91-46C1-4030-A023-94FF2104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Selection structure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B3482-7387-4FA8-9F5F-031CF4AA4B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en-US" altLang="zh-CN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B225890E-48A2-413F-BB2F-C61E316F0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394547"/>
              </p:ext>
            </p:extLst>
          </p:nvPr>
        </p:nvGraphicFramePr>
        <p:xfrm>
          <a:off x="655320" y="2575560"/>
          <a:ext cx="11871960" cy="513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642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408E-3085-420F-AA3D-B4100BF9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9238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Single-alternative selection structure</a:t>
            </a:r>
            <a:endParaRPr lang="zh-CN" altLang="en-US" sz="4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49A23-4AF9-47E5-A28F-A3285CD1B5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6282BF-234D-4BF2-B5E3-E4F36B2842BA}"/>
              </a:ext>
            </a:extLst>
          </p:cNvPr>
          <p:cNvSpPr/>
          <p:nvPr/>
        </p:nvSpPr>
        <p:spPr>
          <a:xfrm>
            <a:off x="140659" y="1833247"/>
            <a:ext cx="1200562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indent="-685800" algn="l">
              <a:lnSpc>
                <a:spcPts val="5500"/>
              </a:lnSpc>
              <a:spcBef>
                <a:spcPts val="26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Palatino"/>
              </a:rPr>
              <a:t>The single-alternative selection structure evaluates a condition and executes a block of code if that condition is true. If the condition is false, then the block of code is ignored.</a:t>
            </a:r>
            <a:endParaRPr lang="zh-CN" altLang="en-US" sz="4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Palati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B5485A-E8BE-4276-B35D-8D0FA8607061}"/>
              </a:ext>
            </a:extLst>
          </p:cNvPr>
          <p:cNvSpPr/>
          <p:nvPr/>
        </p:nvSpPr>
        <p:spPr>
          <a:xfrm>
            <a:off x="140660" y="8224289"/>
            <a:ext cx="10630556" cy="132343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single-alternative selection structure is the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D318EF-CDE3-4BBB-9416-28DD1308FF9F}"/>
              </a:ext>
            </a:extLst>
          </p:cNvPr>
          <p:cNvGrpSpPr/>
          <p:nvPr/>
        </p:nvGrpSpPr>
        <p:grpSpPr>
          <a:xfrm>
            <a:off x="8350947" y="4652976"/>
            <a:ext cx="4307420" cy="3723242"/>
            <a:chOff x="4511435" y="2276872"/>
            <a:chExt cx="3732973" cy="2376264"/>
          </a:xfrm>
        </p:grpSpPr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A40E6D8E-2A70-432C-888B-C2B4B00E5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435" y="2276872"/>
              <a:ext cx="3732973" cy="2376264"/>
              <a:chOff x="3284" y="2496"/>
              <a:chExt cx="2140" cy="1296"/>
            </a:xfrm>
          </p:grpSpPr>
          <p:grpSp>
            <p:nvGrpSpPr>
              <p:cNvPr id="11" name="Group 20">
                <a:extLst>
                  <a:ext uri="{FF2B5EF4-FFF2-40B4-BE49-F238E27FC236}">
                    <a16:creationId xmlns:a16="http://schemas.microsoft.com/office/drawing/2014/main" id="{7081FAD4-197E-48B1-93C0-E956EA7DC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4" y="2592"/>
                <a:ext cx="2140" cy="1200"/>
                <a:chOff x="3284" y="2592"/>
                <a:chExt cx="2140" cy="1200"/>
              </a:xfrm>
            </p:grpSpPr>
            <p:grpSp>
              <p:nvGrpSpPr>
                <p:cNvPr id="13" name="Group 21">
                  <a:extLst>
                    <a:ext uri="{FF2B5EF4-FFF2-40B4-BE49-F238E27FC236}">
                      <a16:creationId xmlns:a16="http://schemas.microsoft.com/office/drawing/2014/main" id="{C94A77D7-9634-4B15-9F41-A18034F636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4" y="2592"/>
                  <a:ext cx="2140" cy="1200"/>
                  <a:chOff x="1165" y="2160"/>
                  <a:chExt cx="2339" cy="1248"/>
                </a:xfrm>
              </p:grpSpPr>
              <p:grpSp>
                <p:nvGrpSpPr>
                  <p:cNvPr id="15" name="Group 22">
                    <a:extLst>
                      <a:ext uri="{FF2B5EF4-FFF2-40B4-BE49-F238E27FC236}">
                        <a16:creationId xmlns:a16="http://schemas.microsoft.com/office/drawing/2014/main" id="{B487A6DC-7465-48EF-81FD-70846B09F3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5" y="2256"/>
                    <a:ext cx="2319" cy="1152"/>
                    <a:chOff x="1165" y="2256"/>
                    <a:chExt cx="2319" cy="1152"/>
                  </a:xfrm>
                </p:grpSpPr>
                <p:sp>
                  <p:nvSpPr>
                    <p:cNvPr id="18" name="Line 23">
                      <a:extLst>
                        <a:ext uri="{FF2B5EF4-FFF2-40B4-BE49-F238E27FC236}">
                          <a16:creationId xmlns:a16="http://schemas.microsoft.com/office/drawing/2014/main" id="{8D55014A-1348-43A1-8603-524E7054D9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AutoShape 24">
                      <a:extLst>
                        <a:ext uri="{FF2B5EF4-FFF2-40B4-BE49-F238E27FC236}">
                          <a16:creationId xmlns:a16="http://schemas.microsoft.com/office/drawing/2014/main" id="{23801960-88B3-422A-89CF-9CD89CD6D9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expression</a:t>
                      </a:r>
                    </a:p>
                  </p:txBody>
                </p:sp>
                <p:sp>
                  <p:nvSpPr>
                    <p:cNvPr id="20" name="Line 25">
                      <a:extLst>
                        <a:ext uri="{FF2B5EF4-FFF2-40B4-BE49-F238E27FC236}">
                          <a16:creationId xmlns:a16="http://schemas.microsoft.com/office/drawing/2014/main" id="{2C7623B5-9084-47AC-91A1-66D7F74EC7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Line 26">
                      <a:extLst>
                        <a:ext uri="{FF2B5EF4-FFF2-40B4-BE49-F238E27FC236}">
                          <a16:creationId xmlns:a16="http://schemas.microsoft.com/office/drawing/2014/main" id="{47880752-F206-4873-A4F1-A77073A6D5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Freeform 27">
                      <a:extLst>
                        <a:ext uri="{FF2B5EF4-FFF2-40B4-BE49-F238E27FC236}">
                          <a16:creationId xmlns:a16="http://schemas.microsoft.com/office/drawing/2014/main" id="{8B6AB034-8062-4F1D-ADA3-1D764AA31E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6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Line 28">
                      <a:extLst>
                        <a:ext uri="{FF2B5EF4-FFF2-40B4-BE49-F238E27FC236}">
                          <a16:creationId xmlns:a16="http://schemas.microsoft.com/office/drawing/2014/main" id="{C9BC5A04-1138-4074-A602-5F77062202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Rectangle 29">
                      <a:extLst>
                        <a:ext uri="{FF2B5EF4-FFF2-40B4-BE49-F238E27FC236}">
                          <a16:creationId xmlns:a16="http://schemas.microsoft.com/office/drawing/2014/main" id="{1932C211-967D-4A97-A319-A9443E96B2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5" y="2630"/>
                      <a:ext cx="1087" cy="34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statement1</a:t>
                      </a:r>
                    </a:p>
                  </p:txBody>
                </p:sp>
                <p:sp>
                  <p:nvSpPr>
                    <p:cNvPr id="25" name="Line 30">
                      <a:extLst>
                        <a:ext uri="{FF2B5EF4-FFF2-40B4-BE49-F238E27FC236}">
                          <a16:creationId xmlns:a16="http://schemas.microsoft.com/office/drawing/2014/main" id="{66DD45E2-7460-41E4-85F9-22BEF234EE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8"/>
                      <a:ext cx="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6" name="Text Box 31">
                    <a:extLst>
                      <a:ext uri="{FF2B5EF4-FFF2-40B4-BE49-F238E27FC236}">
                        <a16:creationId xmlns:a16="http://schemas.microsoft.com/office/drawing/2014/main" id="{D1DF151E-EC34-4A2E-872C-F954BCC545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0"/>
                    <a:ext cx="336" cy="2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17" name="Text Box 32">
                    <a:extLst>
                      <a:ext uri="{FF2B5EF4-FFF2-40B4-BE49-F238E27FC236}">
                        <a16:creationId xmlns:a16="http://schemas.microsoft.com/office/drawing/2014/main" id="{08E8A576-BC8E-4D65-9457-819CCCA373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336" cy="2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4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</p:grpSp>
            <p:sp>
              <p:nvSpPr>
                <p:cNvPr id="14" name="Freeform 33">
                  <a:extLst>
                    <a:ext uri="{FF2B5EF4-FFF2-40B4-BE49-F238E27FC236}">
                      <a16:creationId xmlns:a16="http://schemas.microsoft.com/office/drawing/2014/main" id="{5E920EB7-1213-4483-AED5-41D9C6E8D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4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Line 34">
                <a:extLst>
                  <a:ext uri="{FF2B5EF4-FFF2-40B4-BE49-F238E27FC236}">
                    <a16:creationId xmlns:a16="http://schemas.microsoft.com/office/drawing/2014/main" id="{90ED9455-48AE-4DBA-993C-CEC6FDED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4800" b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39">
              <a:extLst>
                <a:ext uri="{FF2B5EF4-FFF2-40B4-BE49-F238E27FC236}">
                  <a16:creationId xmlns:a16="http://schemas.microsoft.com/office/drawing/2014/main" id="{BA396CD0-0029-4555-BC65-1A0ADA7E4ED5}"/>
                </a:ext>
              </a:extLst>
            </p:cNvPr>
            <p:cNvSpPr txBox="1"/>
            <p:nvPr/>
          </p:nvSpPr>
          <p:spPr>
            <a:xfrm>
              <a:off x="5436096" y="2564904"/>
              <a:ext cx="360040" cy="45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0">
              <a:extLst>
                <a:ext uri="{FF2B5EF4-FFF2-40B4-BE49-F238E27FC236}">
                  <a16:creationId xmlns:a16="http://schemas.microsoft.com/office/drawing/2014/main" id="{0FB03571-5FF7-45CA-B84F-BCE0E95690B0}"/>
                </a:ext>
              </a:extLst>
            </p:cNvPr>
            <p:cNvSpPr txBox="1"/>
            <p:nvPr/>
          </p:nvSpPr>
          <p:spPr>
            <a:xfrm>
              <a:off x="7812360" y="2564904"/>
              <a:ext cx="360040" cy="45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374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33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4800" b="1" dirty="0"/>
              <a:t>Single-alternative selection structure</a:t>
            </a:r>
            <a:endParaRPr sz="4800" b="1" dirty="0"/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39800" indent="-685800" hangingPunct="0">
              <a:buSzPct val="120000"/>
              <a:buFont typeface="Wingdings" panose="05000000000000000000" pitchFamily="2" charset="2"/>
              <a:buChar char="p"/>
            </a:pPr>
            <a:r>
              <a:rPr lang="en-US" altLang="zh-CN" dirty="0">
                <a:sym typeface="Gill Sans"/>
              </a:rPr>
              <a:t>If Statement </a:t>
            </a:r>
          </a:p>
          <a:p>
            <a:pPr lvl="1"/>
            <a:r>
              <a:rPr dirty="0"/>
              <a:t>Tests whether a condition is true</a:t>
            </a:r>
          </a:p>
          <a:p>
            <a:pPr lvl="1">
              <a:tabLst>
                <a:tab pos="1587500" algn="l"/>
              </a:tabLst>
            </a:pPr>
            <a:r>
              <a:rPr dirty="0"/>
              <a:t>Then executes a statement if it is true</a:t>
            </a:r>
          </a:p>
          <a:p>
            <a:pPr lvl="1">
              <a:tabLst>
                <a:tab pos="1587500" algn="l"/>
              </a:tabLst>
            </a:pPr>
            <a:r>
              <a:rPr dirty="0"/>
              <a:t>Does nothing if it is false</a:t>
            </a:r>
            <a:endParaRPr lang="en-US" altLang="zh-CN" dirty="0"/>
          </a:p>
          <a:p>
            <a:pPr marL="609600" lvl="1" indent="0">
              <a:buNone/>
              <a:tabLst>
                <a:tab pos="1587500" algn="l"/>
              </a:tabLst>
            </a:pPr>
            <a:r>
              <a:rPr lang="en-US" b="1" dirty="0">
                <a:solidFill>
                  <a:srgbClr val="FF0000"/>
                </a:solidFill>
              </a:rPr>
              <a:t>Syntax:  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if (condition)  statement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905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77F07-DE45-475F-8D3B-C8EB7EF394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81558B-2612-4456-8ACF-124A18F93D76}"/>
              </a:ext>
            </a:extLst>
          </p:cNvPr>
          <p:cNvSpPr/>
          <p:nvPr/>
        </p:nvSpPr>
        <p:spPr>
          <a:xfrm>
            <a:off x="578668" y="2019778"/>
            <a:ext cx="9708332" cy="5355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 if  </a:t>
            </a:r>
            <a:r>
              <a:rPr lang="en-US" altLang="zh-CN" sz="3200" b="1" dirty="0">
                <a:latin typeface="Arial" charset="0"/>
              </a:rPr>
              <a:t>(expression)        &lt;statement 1&gt;</a:t>
            </a:r>
            <a:endParaRPr lang="zh-CN" altLang="en-US" sz="3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8CD7E6-E1C7-466F-9DD4-F7650B3A8BA3}"/>
              </a:ext>
            </a:extLst>
          </p:cNvPr>
          <p:cNvGrpSpPr/>
          <p:nvPr/>
        </p:nvGrpSpPr>
        <p:grpSpPr>
          <a:xfrm>
            <a:off x="7507732" y="3043947"/>
            <a:ext cx="4748891" cy="4756112"/>
            <a:chOff x="4644008" y="2276872"/>
            <a:chExt cx="3600400" cy="2376264"/>
          </a:xfrm>
        </p:grpSpPr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9D075D46-CA1D-4D34-9039-E7E8583AF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76872"/>
              <a:ext cx="3600400" cy="2376264"/>
              <a:chOff x="3360" y="2496"/>
              <a:chExt cx="2064" cy="1296"/>
            </a:xfrm>
          </p:grpSpPr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2548528C-D934-482B-AF35-31A40E024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200"/>
                <a:chOff x="3360" y="2592"/>
                <a:chExt cx="2064" cy="1200"/>
              </a:xfrm>
            </p:grpSpPr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D0B96D6C-E52F-4BAE-B5F7-9D7568F2C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200"/>
                  <a:chOff x="1248" y="2160"/>
                  <a:chExt cx="2256" cy="1248"/>
                </a:xfrm>
              </p:grpSpPr>
              <p:grpSp>
                <p:nvGrpSpPr>
                  <p:cNvPr id="14" name="Group 22">
                    <a:extLst>
                      <a:ext uri="{FF2B5EF4-FFF2-40B4-BE49-F238E27FC236}">
                        <a16:creationId xmlns:a16="http://schemas.microsoft.com/office/drawing/2014/main" id="{4C23ED3D-13BA-4C0A-BD13-5C31E23C6A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152"/>
                    <a:chOff x="1248" y="2256"/>
                    <a:chExt cx="2236" cy="1152"/>
                  </a:xfrm>
                </p:grpSpPr>
                <p:sp>
                  <p:nvSpPr>
                    <p:cNvPr id="17" name="Line 23">
                      <a:extLst>
                        <a:ext uri="{FF2B5EF4-FFF2-40B4-BE49-F238E27FC236}">
                          <a16:creationId xmlns:a16="http://schemas.microsoft.com/office/drawing/2014/main" id="{EDA0B15E-C5A8-40B6-B7F9-AB34A11E79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8" name="AutoShape 24">
                      <a:extLst>
                        <a:ext uri="{FF2B5EF4-FFF2-40B4-BE49-F238E27FC236}">
                          <a16:creationId xmlns:a16="http://schemas.microsoft.com/office/drawing/2014/main" id="{2233CF56-FF10-4EAA-B2C7-7BB3BD5FB3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a&lt;0</a:t>
                      </a:r>
                    </a:p>
                  </p:txBody>
                </p:sp>
                <p:sp>
                  <p:nvSpPr>
                    <p:cNvPr id="19" name="Line 25">
                      <a:extLst>
                        <a:ext uri="{FF2B5EF4-FFF2-40B4-BE49-F238E27FC236}">
                          <a16:creationId xmlns:a16="http://schemas.microsoft.com/office/drawing/2014/main" id="{3A6851CF-1928-4EEE-B3F7-839E899A61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" name="Line 26">
                      <a:extLst>
                        <a:ext uri="{FF2B5EF4-FFF2-40B4-BE49-F238E27FC236}">
                          <a16:creationId xmlns:a16="http://schemas.microsoft.com/office/drawing/2014/main" id="{B0CE2B30-20F2-41DD-A8FE-98BEBEB2D6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" name="Freeform 27">
                      <a:extLst>
                        <a:ext uri="{FF2B5EF4-FFF2-40B4-BE49-F238E27FC236}">
                          <a16:creationId xmlns:a16="http://schemas.microsoft.com/office/drawing/2014/main" id="{579823FA-3359-4DA8-9838-3A00BC8462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6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" name="Line 28">
                      <a:extLst>
                        <a:ext uri="{FF2B5EF4-FFF2-40B4-BE49-F238E27FC236}">
                          <a16:creationId xmlns:a16="http://schemas.microsoft.com/office/drawing/2014/main" id="{D3270B49-282F-4C21-86A9-6AA4D8AA53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3" name="Rectangle 29">
                      <a:extLst>
                        <a:ext uri="{FF2B5EF4-FFF2-40B4-BE49-F238E27FC236}">
                          <a16:creationId xmlns:a16="http://schemas.microsoft.com/office/drawing/2014/main" id="{E5D6D2FF-CA72-442E-8281-3E351D8786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Output a </a:t>
                      </a:r>
                    </a:p>
                  </p:txBody>
                </p:sp>
                <p:sp>
                  <p:nvSpPr>
                    <p:cNvPr id="24" name="Line 30">
                      <a:extLst>
                        <a:ext uri="{FF2B5EF4-FFF2-40B4-BE49-F238E27FC236}">
                          <a16:creationId xmlns:a16="http://schemas.microsoft.com/office/drawing/2014/main" id="{7EEF25EE-4268-4061-8792-57881B907F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8"/>
                      <a:ext cx="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5" name="Text Box 31">
                    <a:extLst>
                      <a:ext uri="{FF2B5EF4-FFF2-40B4-BE49-F238E27FC236}">
                        <a16:creationId xmlns:a16="http://schemas.microsoft.com/office/drawing/2014/main" id="{D44314E5-4CA6-4596-AC48-2901E81EEA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0"/>
                    <a:ext cx="336" cy="2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F</a:t>
                    </a:r>
                  </a:p>
                </p:txBody>
              </p:sp>
              <p:sp>
                <p:nvSpPr>
                  <p:cNvPr id="16" name="Text Box 32">
                    <a:extLst>
                      <a:ext uri="{FF2B5EF4-FFF2-40B4-BE49-F238E27FC236}">
                        <a16:creationId xmlns:a16="http://schemas.microsoft.com/office/drawing/2014/main" id="{CC383276-7E28-42BB-A92F-FDAE9F400F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336" cy="2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T</a:t>
                    </a:r>
                  </a:p>
                </p:txBody>
              </p:sp>
            </p:grpSp>
            <p:sp>
              <p:nvSpPr>
                <p:cNvPr id="13" name="Freeform 33">
                  <a:extLst>
                    <a:ext uri="{FF2B5EF4-FFF2-40B4-BE49-F238E27FC236}">
                      <a16:creationId xmlns:a16="http://schemas.microsoft.com/office/drawing/2014/main" id="{85291D66-3464-47EB-A761-928BB126F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1" name="Line 34">
                <a:extLst>
                  <a:ext uri="{FF2B5EF4-FFF2-40B4-BE49-F238E27FC236}">
                    <a16:creationId xmlns:a16="http://schemas.microsoft.com/office/drawing/2014/main" id="{F6700F8E-A6F2-4D68-88A7-A5FC0E187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TextBox 39">
              <a:extLst>
                <a:ext uri="{FF2B5EF4-FFF2-40B4-BE49-F238E27FC236}">
                  <a16:creationId xmlns:a16="http://schemas.microsoft.com/office/drawing/2014/main" id="{841BD2F3-61EE-44F7-8B45-0DD0E61AAA1D}"/>
                </a:ext>
              </a:extLst>
            </p:cNvPr>
            <p:cNvSpPr txBox="1"/>
            <p:nvPr/>
          </p:nvSpPr>
          <p:spPr>
            <a:xfrm>
              <a:off x="543609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</a:t>
              </a:r>
              <a:endParaRPr lang="zh-CN" altLang="en-US" sz="2000" dirty="0"/>
            </a:p>
          </p:txBody>
        </p:sp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A576EDF7-2F83-407C-9535-EAD5B04BEF2C}"/>
                </a:ext>
              </a:extLst>
            </p:cNvPr>
            <p:cNvSpPr txBox="1"/>
            <p:nvPr/>
          </p:nvSpPr>
          <p:spPr>
            <a:xfrm>
              <a:off x="7812360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F</a:t>
              </a:r>
              <a:endParaRPr lang="zh-CN" altLang="en-US" sz="20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DD7BC91-8D08-40E9-81C7-D20AA51B82CF}"/>
              </a:ext>
            </a:extLst>
          </p:cNvPr>
          <p:cNvGrpSpPr/>
          <p:nvPr/>
        </p:nvGrpSpPr>
        <p:grpSpPr>
          <a:xfrm>
            <a:off x="963607" y="3332624"/>
            <a:ext cx="4748891" cy="4756112"/>
            <a:chOff x="4644008" y="2276872"/>
            <a:chExt cx="3600400" cy="2376264"/>
          </a:xfrm>
        </p:grpSpPr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D8B68D60-0737-408B-AA8B-4577EA33A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76872"/>
              <a:ext cx="3600400" cy="2376264"/>
              <a:chOff x="3360" y="2496"/>
              <a:chExt cx="2064" cy="1296"/>
            </a:xfrm>
          </p:grpSpPr>
          <p:grpSp>
            <p:nvGrpSpPr>
              <p:cNvPr id="29" name="Group 20">
                <a:extLst>
                  <a:ext uri="{FF2B5EF4-FFF2-40B4-BE49-F238E27FC236}">
                    <a16:creationId xmlns:a16="http://schemas.microsoft.com/office/drawing/2014/main" id="{55157615-BD29-4122-AB9E-CE81BB066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200"/>
                <a:chOff x="3360" y="2592"/>
                <a:chExt cx="2064" cy="1200"/>
              </a:xfrm>
            </p:grpSpPr>
            <p:grpSp>
              <p:nvGrpSpPr>
                <p:cNvPr id="31" name="Group 21">
                  <a:extLst>
                    <a:ext uri="{FF2B5EF4-FFF2-40B4-BE49-F238E27FC236}">
                      <a16:creationId xmlns:a16="http://schemas.microsoft.com/office/drawing/2014/main" id="{CBB22727-E51B-47F5-B7CC-B64C3F9D3E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200"/>
                  <a:chOff x="1248" y="2160"/>
                  <a:chExt cx="2256" cy="1248"/>
                </a:xfrm>
              </p:grpSpPr>
              <p:grpSp>
                <p:nvGrpSpPr>
                  <p:cNvPr id="33" name="Group 22">
                    <a:extLst>
                      <a:ext uri="{FF2B5EF4-FFF2-40B4-BE49-F238E27FC236}">
                        <a16:creationId xmlns:a16="http://schemas.microsoft.com/office/drawing/2014/main" id="{01A99B81-8A56-48CA-82F7-628723B2C8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152"/>
                    <a:chOff x="1248" y="2256"/>
                    <a:chExt cx="2236" cy="1152"/>
                  </a:xfrm>
                </p:grpSpPr>
                <p:sp>
                  <p:nvSpPr>
                    <p:cNvPr id="36" name="Line 23">
                      <a:extLst>
                        <a:ext uri="{FF2B5EF4-FFF2-40B4-BE49-F238E27FC236}">
                          <a16:creationId xmlns:a16="http://schemas.microsoft.com/office/drawing/2014/main" id="{03626EB8-766F-4419-B169-3BE2C6415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" name="AutoShape 24">
                      <a:extLst>
                        <a:ext uri="{FF2B5EF4-FFF2-40B4-BE49-F238E27FC236}">
                          <a16:creationId xmlns:a16="http://schemas.microsoft.com/office/drawing/2014/main" id="{75F2BFA0-8A3F-4554-87EF-7A927BDE9F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expression</a:t>
                      </a:r>
                    </a:p>
                  </p:txBody>
                </p:sp>
                <p:sp>
                  <p:nvSpPr>
                    <p:cNvPr id="38" name="Line 25">
                      <a:extLst>
                        <a:ext uri="{FF2B5EF4-FFF2-40B4-BE49-F238E27FC236}">
                          <a16:creationId xmlns:a16="http://schemas.microsoft.com/office/drawing/2014/main" id="{CCB96C27-B83C-4F73-8C99-0F373F29AE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" name="Line 26">
                      <a:extLst>
                        <a:ext uri="{FF2B5EF4-FFF2-40B4-BE49-F238E27FC236}">
                          <a16:creationId xmlns:a16="http://schemas.microsoft.com/office/drawing/2014/main" id="{F609345B-9FAA-4E0F-9E96-17D04A4A8E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" name="Freeform 27">
                      <a:extLst>
                        <a:ext uri="{FF2B5EF4-FFF2-40B4-BE49-F238E27FC236}">
                          <a16:creationId xmlns:a16="http://schemas.microsoft.com/office/drawing/2014/main" id="{B27E72F9-C79F-4E77-B8B7-B5924BFA28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6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" name="Line 28">
                      <a:extLst>
                        <a:ext uri="{FF2B5EF4-FFF2-40B4-BE49-F238E27FC236}">
                          <a16:creationId xmlns:a16="http://schemas.microsoft.com/office/drawing/2014/main" id="{EBEE143A-4702-4FC6-AE5E-2ECC278EA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" name="Rectangle 29">
                      <a:extLst>
                        <a:ext uri="{FF2B5EF4-FFF2-40B4-BE49-F238E27FC236}">
                          <a16:creationId xmlns:a16="http://schemas.microsoft.com/office/drawing/2014/main" id="{E76D7FE0-DB4D-4CD9-9B25-C4553885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statement1</a:t>
                      </a:r>
                      <a:endParaRPr lang="en-US" altLang="zh-CN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" name="Line 30">
                      <a:extLst>
                        <a:ext uri="{FF2B5EF4-FFF2-40B4-BE49-F238E27FC236}">
                          <a16:creationId xmlns:a16="http://schemas.microsoft.com/office/drawing/2014/main" id="{06C5F139-5A1C-4A15-A79E-CA95F3A57F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8"/>
                      <a:ext cx="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34" name="Text Box 31">
                    <a:extLst>
                      <a:ext uri="{FF2B5EF4-FFF2-40B4-BE49-F238E27FC236}">
                        <a16:creationId xmlns:a16="http://schemas.microsoft.com/office/drawing/2014/main" id="{4A15BD8F-47D3-48C9-A3FD-2223233A42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0"/>
                    <a:ext cx="336" cy="2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F</a:t>
                    </a:r>
                  </a:p>
                </p:txBody>
              </p:sp>
              <p:sp>
                <p:nvSpPr>
                  <p:cNvPr id="35" name="Text Box 32">
                    <a:extLst>
                      <a:ext uri="{FF2B5EF4-FFF2-40B4-BE49-F238E27FC236}">
                        <a16:creationId xmlns:a16="http://schemas.microsoft.com/office/drawing/2014/main" id="{13629DF4-7C1E-4792-8A15-97D87A3740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336" cy="2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T</a:t>
                    </a:r>
                  </a:p>
                </p:txBody>
              </p:sp>
            </p:grpSp>
            <p:sp>
              <p:nvSpPr>
                <p:cNvPr id="32" name="Freeform 33">
                  <a:extLst>
                    <a:ext uri="{FF2B5EF4-FFF2-40B4-BE49-F238E27FC236}">
                      <a16:creationId xmlns:a16="http://schemas.microsoft.com/office/drawing/2014/main" id="{22404A8B-BDEC-4FE6-BC5E-D53B9B052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0" name="Line 34">
                <a:extLst>
                  <a:ext uri="{FF2B5EF4-FFF2-40B4-BE49-F238E27FC236}">
                    <a16:creationId xmlns:a16="http://schemas.microsoft.com/office/drawing/2014/main" id="{ED50C132-6488-4408-9BB5-F032E7BFB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7" name="TextBox 58">
              <a:extLst>
                <a:ext uri="{FF2B5EF4-FFF2-40B4-BE49-F238E27FC236}">
                  <a16:creationId xmlns:a16="http://schemas.microsoft.com/office/drawing/2014/main" id="{4CB5DCDE-55C4-4113-974A-457E65753E19}"/>
                </a:ext>
              </a:extLst>
            </p:cNvPr>
            <p:cNvSpPr txBox="1"/>
            <p:nvPr/>
          </p:nvSpPr>
          <p:spPr>
            <a:xfrm>
              <a:off x="543609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</a:t>
              </a:r>
              <a:endParaRPr lang="zh-CN" altLang="en-US" sz="2000" dirty="0"/>
            </a:p>
          </p:txBody>
        </p:sp>
        <p:sp>
          <p:nvSpPr>
            <p:cNvPr id="28" name="TextBox 59">
              <a:extLst>
                <a:ext uri="{FF2B5EF4-FFF2-40B4-BE49-F238E27FC236}">
                  <a16:creationId xmlns:a16="http://schemas.microsoft.com/office/drawing/2014/main" id="{04D21A07-B096-4ADC-9FC7-B1C9EC2F7DAB}"/>
                </a:ext>
              </a:extLst>
            </p:cNvPr>
            <p:cNvSpPr txBox="1"/>
            <p:nvPr/>
          </p:nvSpPr>
          <p:spPr>
            <a:xfrm>
              <a:off x="7812360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F</a:t>
              </a:r>
              <a:endParaRPr lang="zh-CN" altLang="en-US" sz="2000" dirty="0"/>
            </a:p>
          </p:txBody>
        </p:sp>
      </p:grpSp>
      <p:sp>
        <p:nvSpPr>
          <p:cNvPr id="44" name="右箭头 75">
            <a:extLst>
              <a:ext uri="{FF2B5EF4-FFF2-40B4-BE49-F238E27FC236}">
                <a16:creationId xmlns:a16="http://schemas.microsoft.com/office/drawing/2014/main" id="{8969F702-B035-4BAB-A4EA-4EEDE94B841A}"/>
              </a:ext>
            </a:extLst>
          </p:cNvPr>
          <p:cNvSpPr/>
          <p:nvPr/>
        </p:nvSpPr>
        <p:spPr bwMode="auto">
          <a:xfrm>
            <a:off x="6230662" y="5015824"/>
            <a:ext cx="854855" cy="7926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9F61DF-2174-45A3-81C0-B9DE8757702B}"/>
              </a:ext>
            </a:extLst>
          </p:cNvPr>
          <p:cNvSpPr/>
          <p:nvPr/>
        </p:nvSpPr>
        <p:spPr>
          <a:xfrm>
            <a:off x="3613715" y="8643160"/>
            <a:ext cx="9139376" cy="4801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if  (a&lt;0)        </a:t>
            </a:r>
            <a:r>
              <a:rPr lang="en-US" altLang="zh-CN" sz="2800" b="1" dirty="0" err="1">
                <a:latin typeface="Arial" charset="0"/>
              </a:rPr>
              <a:t>printf</a:t>
            </a:r>
            <a:r>
              <a:rPr lang="en-US" altLang="zh-CN" sz="2800" b="1" dirty="0">
                <a:latin typeface="Arial" charset="0"/>
              </a:rPr>
              <a:t>(“%</a:t>
            </a:r>
            <a:r>
              <a:rPr lang="en-US" altLang="zh-CN" sz="2800" b="1" dirty="0" err="1">
                <a:latin typeface="Arial" charset="0"/>
              </a:rPr>
              <a:t>d”,a</a:t>
            </a:r>
            <a:r>
              <a:rPr lang="en-US" altLang="zh-CN" sz="2800" b="1" dirty="0">
                <a:latin typeface="Arial" charset="0"/>
              </a:rPr>
              <a:t>);</a:t>
            </a:r>
            <a:endParaRPr lang="zh-CN" altLang="en-US" sz="2800" dirty="0"/>
          </a:p>
        </p:txBody>
      </p:sp>
      <p:sp>
        <p:nvSpPr>
          <p:cNvPr id="46" name="右箭头 77">
            <a:extLst>
              <a:ext uri="{FF2B5EF4-FFF2-40B4-BE49-F238E27FC236}">
                <a16:creationId xmlns:a16="http://schemas.microsoft.com/office/drawing/2014/main" id="{D61C2E59-F132-43C4-8384-E9A5C8927A02}"/>
              </a:ext>
            </a:extLst>
          </p:cNvPr>
          <p:cNvSpPr/>
          <p:nvPr/>
        </p:nvSpPr>
        <p:spPr bwMode="auto">
          <a:xfrm rot="5400000">
            <a:off x="9093388" y="7939821"/>
            <a:ext cx="817134" cy="537610"/>
          </a:xfrm>
          <a:prstGeom prst="rightArrow">
            <a:avLst>
              <a:gd name="adj1" fmla="val 50000"/>
              <a:gd name="adj2" fmla="val 31103"/>
            </a:avLst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右箭头 78">
            <a:extLst>
              <a:ext uri="{FF2B5EF4-FFF2-40B4-BE49-F238E27FC236}">
                <a16:creationId xmlns:a16="http://schemas.microsoft.com/office/drawing/2014/main" id="{371DD9A2-2E5D-47CA-A27F-142CFF958CD5}"/>
              </a:ext>
            </a:extLst>
          </p:cNvPr>
          <p:cNvSpPr/>
          <p:nvPr/>
        </p:nvSpPr>
        <p:spPr bwMode="auto">
          <a:xfrm rot="5400000">
            <a:off x="2816452" y="2998778"/>
            <a:ext cx="1056914" cy="537610"/>
          </a:xfrm>
          <a:prstGeom prst="rightArrow">
            <a:avLst>
              <a:gd name="adj1" fmla="val 50000"/>
              <a:gd name="adj2" fmla="val 31103"/>
            </a:avLst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Shape 50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33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4800" b="1" dirty="0"/>
              <a:t>Single-alternative selection structure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64377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32CE3-0635-4B96-8AF1-E1265DF4D0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12FEF-8245-43C5-8375-4948546F2861}"/>
              </a:ext>
            </a:extLst>
          </p:cNvPr>
          <p:cNvSpPr/>
          <p:nvPr/>
        </p:nvSpPr>
        <p:spPr>
          <a:xfrm>
            <a:off x="12700" y="1895842"/>
            <a:ext cx="12499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【 </a:t>
            </a:r>
            <a:r>
              <a:rPr lang="en-US" altLang="zh-CN" sz="3600" b="1" dirty="0">
                <a:latin typeface="+mn-ea"/>
                <a:ea typeface="+mn-ea"/>
              </a:rPr>
              <a:t>ex.</a:t>
            </a:r>
            <a:r>
              <a:rPr lang="en-US" altLang="zh-CN" sz="36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3600" b="1" dirty="0">
                <a:latin typeface="+mn-ea"/>
                <a:ea typeface="+mn-ea"/>
              </a:rPr>
              <a:t>】Input number a, output it with a positive value. </a:t>
            </a:r>
            <a:endParaRPr lang="zh-CN" altLang="en-US" sz="3600" dirty="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FE9027-EDBF-485D-92AE-132B999EBB57}"/>
              </a:ext>
            </a:extLst>
          </p:cNvPr>
          <p:cNvGrpSpPr/>
          <p:nvPr/>
        </p:nvGrpSpPr>
        <p:grpSpPr>
          <a:xfrm>
            <a:off x="192212" y="3438603"/>
            <a:ext cx="6157788" cy="4417742"/>
            <a:chOff x="4644008" y="2269537"/>
            <a:chExt cx="3600400" cy="2247916"/>
          </a:xfrm>
        </p:grpSpPr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CF9542BE-87F9-4934-9CA1-78A909839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69537"/>
              <a:ext cx="3600400" cy="2247916"/>
              <a:chOff x="3360" y="2492"/>
              <a:chExt cx="2064" cy="1226"/>
            </a:xfrm>
          </p:grpSpPr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7FCA1A55-DB83-4198-84DC-02764A0DF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126"/>
                <a:chOff x="3360" y="2592"/>
                <a:chExt cx="2064" cy="1126"/>
              </a:xfrm>
            </p:grpSpPr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42D3FF07-31F3-4CC2-8344-3591EA26D0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126"/>
                  <a:chOff x="1248" y="2161"/>
                  <a:chExt cx="2256" cy="1171"/>
                </a:xfrm>
              </p:grpSpPr>
              <p:grpSp>
                <p:nvGrpSpPr>
                  <p:cNvPr id="14" name="Group 22">
                    <a:extLst>
                      <a:ext uri="{FF2B5EF4-FFF2-40B4-BE49-F238E27FC236}">
                        <a16:creationId xmlns:a16="http://schemas.microsoft.com/office/drawing/2014/main" id="{E3776CB8-426F-4328-A450-6665759EEC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076"/>
                    <a:chOff x="1248" y="2256"/>
                    <a:chExt cx="2236" cy="1076"/>
                  </a:xfrm>
                </p:grpSpPr>
                <p:sp>
                  <p:nvSpPr>
                    <p:cNvPr id="17" name="Line 23">
                      <a:extLst>
                        <a:ext uri="{FF2B5EF4-FFF2-40B4-BE49-F238E27FC236}">
                          <a16:creationId xmlns:a16="http://schemas.microsoft.com/office/drawing/2014/main" id="{E077243B-5255-48E3-A6FB-C7E443D0B30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8" name="AutoShape 24">
                      <a:extLst>
                        <a:ext uri="{FF2B5EF4-FFF2-40B4-BE49-F238E27FC236}">
                          <a16:creationId xmlns:a16="http://schemas.microsoft.com/office/drawing/2014/main" id="{B869D741-3FFD-442F-B20D-C8B51EF1D1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a&lt;0</a:t>
                      </a:r>
                    </a:p>
                  </p:txBody>
                </p:sp>
                <p:sp>
                  <p:nvSpPr>
                    <p:cNvPr id="19" name="Line 25">
                      <a:extLst>
                        <a:ext uri="{FF2B5EF4-FFF2-40B4-BE49-F238E27FC236}">
                          <a16:creationId xmlns:a16="http://schemas.microsoft.com/office/drawing/2014/main" id="{D73A8D39-43E9-47EA-9DFA-AD2D7938AB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" name="Line 26">
                      <a:extLst>
                        <a:ext uri="{FF2B5EF4-FFF2-40B4-BE49-F238E27FC236}">
                          <a16:creationId xmlns:a16="http://schemas.microsoft.com/office/drawing/2014/main" id="{7149CAFD-5D5E-4269-B3C0-F17E8A5049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" name="Freeform 27">
                      <a:extLst>
                        <a:ext uri="{FF2B5EF4-FFF2-40B4-BE49-F238E27FC236}">
                          <a16:creationId xmlns:a16="http://schemas.microsoft.com/office/drawing/2014/main" id="{DFCFBCA7-1D1F-4EBD-A171-DE64702720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6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28575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" name="Line 28">
                      <a:extLst>
                        <a:ext uri="{FF2B5EF4-FFF2-40B4-BE49-F238E27FC236}">
                          <a16:creationId xmlns:a16="http://schemas.microsoft.com/office/drawing/2014/main" id="{7DD30569-F0AA-4E5D-A48A-D3C713DB1A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3" name="Rectangle 29">
                      <a:extLst>
                        <a:ext uri="{FF2B5EF4-FFF2-40B4-BE49-F238E27FC236}">
                          <a16:creationId xmlns:a16="http://schemas.microsoft.com/office/drawing/2014/main" id="{E6B59341-980B-46BA-9B32-5353195E671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a= -a </a:t>
                      </a:r>
                    </a:p>
                  </p:txBody>
                </p:sp>
                <p:sp>
                  <p:nvSpPr>
                    <p:cNvPr id="24" name="Line 30">
                      <a:extLst>
                        <a:ext uri="{FF2B5EF4-FFF2-40B4-BE49-F238E27FC236}">
                          <a16:creationId xmlns:a16="http://schemas.microsoft.com/office/drawing/2014/main" id="{2AC0EFFB-AE61-4596-9F97-5B380EEE65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16" y="3168"/>
                      <a:ext cx="1" cy="16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5" name="Text Box 31">
                    <a:extLst>
                      <a:ext uri="{FF2B5EF4-FFF2-40B4-BE49-F238E27FC236}">
                        <a16:creationId xmlns:a16="http://schemas.microsoft.com/office/drawing/2014/main" id="{6618D214-C363-40D3-B3B0-25B9C9D9D1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1"/>
                    <a:ext cx="336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F</a:t>
                    </a:r>
                  </a:p>
                </p:txBody>
              </p:sp>
              <p:sp>
                <p:nvSpPr>
                  <p:cNvPr id="16" name="Text Box 32">
                    <a:extLst>
                      <a:ext uri="{FF2B5EF4-FFF2-40B4-BE49-F238E27FC236}">
                        <a16:creationId xmlns:a16="http://schemas.microsoft.com/office/drawing/2014/main" id="{6668EE02-607D-40DA-B5B3-5F7144FEB1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1"/>
                    <a:ext cx="336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T</a:t>
                    </a:r>
                  </a:p>
                </p:txBody>
              </p:sp>
            </p:grpSp>
            <p:sp>
              <p:nvSpPr>
                <p:cNvPr id="13" name="Freeform 33">
                  <a:extLst>
                    <a:ext uri="{FF2B5EF4-FFF2-40B4-BE49-F238E27FC236}">
                      <a16:creationId xmlns:a16="http://schemas.microsoft.com/office/drawing/2014/main" id="{984D84B5-7D02-4DEF-8CAE-8385298EF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0" y="3379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1" name="Line 34">
                <a:extLst>
                  <a:ext uri="{FF2B5EF4-FFF2-40B4-BE49-F238E27FC236}">
                    <a16:creationId xmlns:a16="http://schemas.microsoft.com/office/drawing/2014/main" id="{D0AA019B-F857-4020-A74E-ABBE7341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8" y="24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711A9D-A00D-4EC5-8E2D-BFDBDEAA720F}"/>
                </a:ext>
              </a:extLst>
            </p:cNvPr>
            <p:cNvSpPr txBox="1"/>
            <p:nvPr/>
          </p:nvSpPr>
          <p:spPr>
            <a:xfrm>
              <a:off x="5436102" y="2562332"/>
              <a:ext cx="334111" cy="32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2272F9-567F-4533-ACB2-8214393AB939}"/>
                </a:ext>
              </a:extLst>
            </p:cNvPr>
            <p:cNvSpPr txBox="1"/>
            <p:nvPr/>
          </p:nvSpPr>
          <p:spPr>
            <a:xfrm>
              <a:off x="7745203" y="2562332"/>
              <a:ext cx="3600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E17F892-98B5-481B-8039-FD3E8380530F}"/>
              </a:ext>
            </a:extLst>
          </p:cNvPr>
          <p:cNvGrpSpPr/>
          <p:nvPr/>
        </p:nvGrpSpPr>
        <p:grpSpPr>
          <a:xfrm>
            <a:off x="6642100" y="2702106"/>
            <a:ext cx="5522208" cy="1070823"/>
            <a:chOff x="4139952" y="1844824"/>
            <a:chExt cx="4680520" cy="576064"/>
          </a:xfrm>
        </p:grpSpPr>
        <p:sp>
          <p:nvSpPr>
            <p:cNvPr id="26" name="右箭头 26">
              <a:extLst>
                <a:ext uri="{FF2B5EF4-FFF2-40B4-BE49-F238E27FC236}">
                  <a16:creationId xmlns:a16="http://schemas.microsoft.com/office/drawing/2014/main" id="{29494855-1AC3-4E8C-BB0C-EFC0ADEC344D}"/>
                </a:ext>
              </a:extLst>
            </p:cNvPr>
            <p:cNvSpPr/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B760852F-8669-41AE-B75B-8CC2C3F14928}"/>
                </a:ext>
              </a:extLst>
            </p:cNvPr>
            <p:cNvSpPr txBox="1"/>
            <p:nvPr/>
          </p:nvSpPr>
          <p:spPr>
            <a:xfrm>
              <a:off x="4932040" y="1844824"/>
              <a:ext cx="3888432" cy="380817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scanf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(“%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d”,&amp;a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80AB00-DD6F-40B9-8979-77B78C55C371}"/>
              </a:ext>
            </a:extLst>
          </p:cNvPr>
          <p:cNvGrpSpPr/>
          <p:nvPr/>
        </p:nvGrpSpPr>
        <p:grpSpPr>
          <a:xfrm>
            <a:off x="6642100" y="5453282"/>
            <a:ext cx="5522208" cy="1087016"/>
            <a:chOff x="4139952" y="3564305"/>
            <a:chExt cx="4680520" cy="584775"/>
          </a:xfrm>
        </p:grpSpPr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9C3C92E-F702-429F-84EB-857745DD6225}"/>
                </a:ext>
              </a:extLst>
            </p:cNvPr>
            <p:cNvSpPr txBox="1"/>
            <p:nvPr/>
          </p:nvSpPr>
          <p:spPr>
            <a:xfrm>
              <a:off x="4932040" y="3564305"/>
              <a:ext cx="3888432" cy="380817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if(a&lt;0) a=-a;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右箭头 31">
              <a:extLst>
                <a:ext uri="{FF2B5EF4-FFF2-40B4-BE49-F238E27FC236}">
                  <a16:creationId xmlns:a16="http://schemas.microsoft.com/office/drawing/2014/main" id="{E3877ADA-A3B0-4D3B-AD1A-9321ACFD9DFB}"/>
                </a:ext>
              </a:extLst>
            </p:cNvPr>
            <p:cNvSpPr/>
            <p:nvPr/>
          </p:nvSpPr>
          <p:spPr bwMode="auto">
            <a:xfrm>
              <a:off x="4139952" y="3664448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A8016A-B5DA-48C5-9828-757B311F06C0}"/>
              </a:ext>
            </a:extLst>
          </p:cNvPr>
          <p:cNvGrpSpPr/>
          <p:nvPr/>
        </p:nvGrpSpPr>
        <p:grpSpPr>
          <a:xfrm>
            <a:off x="6642100" y="7863293"/>
            <a:ext cx="5522208" cy="1070823"/>
            <a:chOff x="4139952" y="1844824"/>
            <a:chExt cx="4680520" cy="576064"/>
          </a:xfrm>
        </p:grpSpPr>
        <p:sp>
          <p:nvSpPr>
            <p:cNvPr id="32" name="右箭头 34">
              <a:extLst>
                <a:ext uri="{FF2B5EF4-FFF2-40B4-BE49-F238E27FC236}">
                  <a16:creationId xmlns:a16="http://schemas.microsoft.com/office/drawing/2014/main" id="{7A2CF603-7C31-4389-BA1D-BD65F2E39E38}"/>
                </a:ext>
              </a:extLst>
            </p:cNvPr>
            <p:cNvSpPr/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5">
              <a:extLst>
                <a:ext uri="{FF2B5EF4-FFF2-40B4-BE49-F238E27FC236}">
                  <a16:creationId xmlns:a16="http://schemas.microsoft.com/office/drawing/2014/main" id="{5837A65D-7544-47F9-AE0D-0224D252F171}"/>
                </a:ext>
              </a:extLst>
            </p:cNvPr>
            <p:cNvSpPr txBox="1"/>
            <p:nvPr/>
          </p:nvSpPr>
          <p:spPr>
            <a:xfrm>
              <a:off x="4932040" y="1844824"/>
              <a:ext cx="3888432" cy="380817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(“%</a:t>
              </a:r>
              <a:r>
                <a:rPr lang="en-US" altLang="zh-CN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d”,a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流程图: 数据 33">
            <a:extLst>
              <a:ext uri="{FF2B5EF4-FFF2-40B4-BE49-F238E27FC236}">
                <a16:creationId xmlns:a16="http://schemas.microsoft.com/office/drawing/2014/main" id="{4FD45A2B-1C8C-4E2E-A8DC-BEC2362B6576}"/>
              </a:ext>
            </a:extLst>
          </p:cNvPr>
          <p:cNvSpPr/>
          <p:nvPr/>
        </p:nvSpPr>
        <p:spPr bwMode="auto">
          <a:xfrm>
            <a:off x="2288480" y="2868309"/>
            <a:ext cx="2993083" cy="853488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Input a </a:t>
            </a:r>
          </a:p>
        </p:txBody>
      </p:sp>
      <p:sp>
        <p:nvSpPr>
          <p:cNvPr id="35" name="流程图: 数据 34">
            <a:extLst>
              <a:ext uri="{FF2B5EF4-FFF2-40B4-BE49-F238E27FC236}">
                <a16:creationId xmlns:a16="http://schemas.microsoft.com/office/drawing/2014/main" id="{4DA2F385-5AB5-4991-ACA7-16522AC92988}"/>
              </a:ext>
            </a:extLst>
          </p:cNvPr>
          <p:cNvSpPr/>
          <p:nvPr/>
        </p:nvSpPr>
        <p:spPr bwMode="auto">
          <a:xfrm>
            <a:off x="2348737" y="7892834"/>
            <a:ext cx="3023887" cy="1070823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Output a </a:t>
            </a:r>
          </a:p>
        </p:txBody>
      </p:sp>
      <p:sp>
        <p:nvSpPr>
          <p:cNvPr id="36" name="Shape 50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33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4800" b="1" dirty="0"/>
              <a:t>Single-alternative selection structure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925297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93C82-86AF-4A4A-882E-6E4D61A075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D76156-ED46-4B46-92B1-A68C3D065E95}"/>
              </a:ext>
            </a:extLst>
          </p:cNvPr>
          <p:cNvSpPr txBox="1">
            <a:spLocks/>
          </p:cNvSpPr>
          <p:nvPr/>
        </p:nvSpPr>
        <p:spPr>
          <a:xfrm>
            <a:off x="396240" y="2011680"/>
            <a:ext cx="9411466" cy="6264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7346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 main()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d”,&amp;a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if(a&lt;0)  a=-a;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d”,a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hangingPunct="1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70C41E8-09A6-44E8-8EDF-DE0E19EA7E78}"/>
              </a:ext>
            </a:extLst>
          </p:cNvPr>
          <p:cNvSpPr txBox="1"/>
          <p:nvPr/>
        </p:nvSpPr>
        <p:spPr>
          <a:xfrm>
            <a:off x="7188200" y="5802030"/>
            <a:ext cx="5643880" cy="33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indent="288925"/>
            <a:r>
              <a:rPr lang="en-US" altLang="zh-CN" sz="3200" b="1" dirty="0">
                <a:latin typeface="Arial" charset="0"/>
              </a:rPr>
              <a:t>result：</a:t>
            </a:r>
          </a:p>
          <a:p>
            <a:pPr indent="288925"/>
            <a:r>
              <a:rPr lang="en-US" altLang="zh-CN" sz="3200" b="1" dirty="0">
                <a:latin typeface="Arial" charset="0"/>
              </a:rPr>
              <a:t>Input: 5</a:t>
            </a:r>
          </a:p>
          <a:p>
            <a:r>
              <a:rPr lang="en-US" altLang="zh-CN" sz="3200" b="1" dirty="0">
                <a:latin typeface="Arial" charset="0"/>
              </a:rPr>
              <a:t>   Output:5</a:t>
            </a:r>
          </a:p>
          <a:p>
            <a:pPr indent="288925"/>
            <a:r>
              <a:rPr lang="en-US" altLang="zh-CN" sz="3200" b="1" dirty="0">
                <a:latin typeface="Arial" charset="0"/>
              </a:rPr>
              <a:t>Input: -6</a:t>
            </a:r>
          </a:p>
          <a:p>
            <a:r>
              <a:rPr lang="en-US" altLang="zh-CN" sz="3200" b="1" dirty="0">
                <a:latin typeface="Arial" charset="0"/>
              </a:rPr>
              <a:t>   Output:6</a:t>
            </a:r>
          </a:p>
          <a:p>
            <a:endParaRPr lang="en-US" altLang="zh-CN" sz="3200" b="1" dirty="0">
              <a:latin typeface="Arial" charset="0"/>
            </a:endParaRPr>
          </a:p>
        </p:txBody>
      </p:sp>
      <p:sp>
        <p:nvSpPr>
          <p:cNvPr id="7" name="Shape 50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33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4800" b="1" dirty="0"/>
              <a:t>Single-alternative selection structure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350316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1A2B9E-961D-4353-B802-4936D44EBD3F}"/>
              </a:ext>
            </a:extLst>
          </p:cNvPr>
          <p:cNvSpPr/>
          <p:nvPr/>
        </p:nvSpPr>
        <p:spPr>
          <a:xfrm>
            <a:off x="243840" y="1925396"/>
            <a:ext cx="12070071" cy="4840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indent="-685800" algn="l">
              <a:lnSpc>
                <a:spcPts val="5800"/>
              </a:lnSpc>
              <a:spcBef>
                <a:spcPts val="26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dual-alternative selection structure evaluates a condition and executes one of </a:t>
            </a:r>
            <a:r>
              <a:rPr lang="en-US" altLang="zh-CN" sz="4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possible execution paths</a:t>
            </a: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939800" indent="-685800" algn="l">
              <a:lnSpc>
                <a:spcPts val="5800"/>
              </a:lnSpc>
              <a:spcBef>
                <a:spcPts val="26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condition is true, then one block of code is executed. If the condition is false, the other block of code is executed. </a:t>
            </a:r>
            <a:endParaRPr lang="zh-CN" altLang="en-US" sz="4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13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Recap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b="1" dirty="0"/>
              <a:t>Last week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lang="en-US" altLang="zh-CN" b="1" dirty="0"/>
              <a:t>Variables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lang="en-US" altLang="zh-CN" b="1" dirty="0"/>
              <a:t>Expressions--statement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b="1" dirty="0"/>
              <a:t>This week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lang="en-US" altLang="zh-CN" b="1" dirty="0"/>
              <a:t>Branching &amp; looping statements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3DDFFF-8D71-4EF0-99C0-6D33FC2276AF}"/>
              </a:ext>
            </a:extLst>
          </p:cNvPr>
          <p:cNvSpPr/>
          <p:nvPr/>
        </p:nvSpPr>
        <p:spPr>
          <a:xfrm>
            <a:off x="719617" y="7493234"/>
            <a:ext cx="11498520" cy="132343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dual-alternative selection structure is the</a:t>
            </a:r>
          </a:p>
          <a:p>
            <a:pPr algn="l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if-else statement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6F86AA5-EC99-462B-BBB0-6F33A4DFB84E}"/>
              </a:ext>
            </a:extLst>
          </p:cNvPr>
          <p:cNvGrpSpPr/>
          <p:nvPr/>
        </p:nvGrpSpPr>
        <p:grpSpPr>
          <a:xfrm>
            <a:off x="4541520" y="1574801"/>
            <a:ext cx="7676617" cy="5564204"/>
            <a:chOff x="4860032" y="3311624"/>
            <a:chExt cx="4038600" cy="2095500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03F06766-CE3A-4DC9-AFCD-DD235F34A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311624"/>
              <a:ext cx="4038600" cy="2095500"/>
              <a:chOff x="240" y="2448"/>
              <a:chExt cx="2544" cy="1320"/>
            </a:xfrm>
          </p:grpSpPr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A3D2CF82-AEE6-4351-B550-F900B77B3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chemeClr val="bg1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8B074531-20CC-4C33-A3B2-2C93B8AF9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chemeClr val="bg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id="{ABD8024D-2948-48E5-95E4-4B73DC131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448"/>
                <a:ext cx="2544" cy="1320"/>
                <a:chOff x="432" y="2256"/>
                <a:chExt cx="2544" cy="1320"/>
              </a:xfrm>
            </p:grpSpPr>
            <p:sp>
              <p:nvSpPr>
                <p:cNvPr id="14" name="Line 7">
                  <a:extLst>
                    <a:ext uri="{FF2B5EF4-FFF2-40B4-BE49-F238E27FC236}">
                      <a16:creationId xmlns:a16="http://schemas.microsoft.com/office/drawing/2014/main" id="{7FE7465C-8D60-4F48-84EC-08F1733C6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AutoShape 8">
                  <a:extLst>
                    <a:ext uri="{FF2B5EF4-FFF2-40B4-BE49-F238E27FC236}">
                      <a16:creationId xmlns:a16="http://schemas.microsoft.com/office/drawing/2014/main" id="{C3C6E670-CB96-4791-9345-802D2CC27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expression</a:t>
                  </a:r>
                  <a:endParaRPr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Line 9">
                  <a:extLst>
                    <a:ext uri="{FF2B5EF4-FFF2-40B4-BE49-F238E27FC236}">
                      <a16:creationId xmlns:a16="http://schemas.microsoft.com/office/drawing/2014/main" id="{220983A4-90D7-4CCC-B2E7-945CB84FE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Line 10">
                  <a:extLst>
                    <a:ext uri="{FF2B5EF4-FFF2-40B4-BE49-F238E27FC236}">
                      <a16:creationId xmlns:a16="http://schemas.microsoft.com/office/drawing/2014/main" id="{13B6C438-B146-4C93-801A-3E579D16E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1C931FD2-B75C-4AA2-8E2C-258CB52C9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40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Line 12">
                  <a:extLst>
                    <a:ext uri="{FF2B5EF4-FFF2-40B4-BE49-F238E27FC236}">
                      <a16:creationId xmlns:a16="http://schemas.microsoft.com/office/drawing/2014/main" id="{AC8D7866-FF5B-48AF-BE10-412765FCB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20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3">
                  <a:extLst>
                    <a:ext uri="{FF2B5EF4-FFF2-40B4-BE49-F238E27FC236}">
                      <a16:creationId xmlns:a16="http://schemas.microsoft.com/office/drawing/2014/main" id="{E078A1F4-59C7-4383-84F8-58B24E6917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822"/>
                  <a:ext cx="812" cy="34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statement</a:t>
                  </a:r>
                  <a:r>
                    <a:rPr lang="en-US" altLang="zh-CN" sz="3200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14">
                  <a:extLst>
                    <a:ext uri="{FF2B5EF4-FFF2-40B4-BE49-F238E27FC236}">
                      <a16:creationId xmlns:a16="http://schemas.microsoft.com/office/drawing/2014/main" id="{40C6E9CC-FEC3-4C4C-8CF9-8593825A7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816" cy="33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bg1"/>
                      </a:solidFill>
                      <a:latin typeface="Arial" charset="0"/>
                    </a:rPr>
                    <a:t>statement2</a:t>
                  </a:r>
                  <a:endParaRPr lang="en-US" altLang="zh-CN" sz="2400" b="1" dirty="0">
                    <a:solidFill>
                      <a:schemeClr val="bg1"/>
                    </a:solidFill>
                    <a:latin typeface="Arial" charset="0"/>
                    <a:ea typeface="楷体_GB2312" pitchFamily="49" charset="-122"/>
                  </a:endParaRPr>
                </a:p>
              </p:txBody>
            </p:sp>
            <p:sp>
              <p:nvSpPr>
                <p:cNvPr id="22" name="Line 15">
                  <a:extLst>
                    <a:ext uri="{FF2B5EF4-FFF2-40B4-BE49-F238E27FC236}">
                      <a16:creationId xmlns:a16="http://schemas.microsoft.com/office/drawing/2014/main" id="{89865468-4095-4C61-B141-4233138D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16">
                  <a:extLst>
                    <a:ext uri="{FF2B5EF4-FFF2-40B4-BE49-F238E27FC236}">
                      <a16:creationId xmlns:a16="http://schemas.microsoft.com/office/drawing/2014/main" id="{472A5323-A227-4C98-8C99-B90804730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17">
                  <a:extLst>
                    <a:ext uri="{FF2B5EF4-FFF2-40B4-BE49-F238E27FC236}">
                      <a16:creationId xmlns:a16="http://schemas.microsoft.com/office/drawing/2014/main" id="{3DB00325-88C8-49F6-9ED2-23F1EB271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60"/>
                  <a:ext cx="0" cy="2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18">
                  <a:extLst>
                    <a:ext uri="{FF2B5EF4-FFF2-40B4-BE49-F238E27FC236}">
                      <a16:creationId xmlns:a16="http://schemas.microsoft.com/office/drawing/2014/main" id="{8D0CD675-9234-4901-928D-711945CC7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4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D8D43CFE-ED3B-4594-A51A-39071F4E5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3471448"/>
              <a:ext cx="504056" cy="249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10" name="TextBox 56">
              <a:extLst>
                <a:ext uri="{FF2B5EF4-FFF2-40B4-BE49-F238E27FC236}">
                  <a16:creationId xmlns:a16="http://schemas.microsoft.com/office/drawing/2014/main" id="{3D1ED173-7AD4-4863-A3AE-656124D7809F}"/>
                </a:ext>
              </a:extLst>
            </p:cNvPr>
            <p:cNvSpPr txBox="1"/>
            <p:nvPr/>
          </p:nvSpPr>
          <p:spPr>
            <a:xfrm>
              <a:off x="5436096" y="3501008"/>
              <a:ext cx="381642" cy="249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</a:t>
              </a:r>
              <a:endParaRPr lang="zh-CN" altLang="en-US" sz="3200" b="1" dirty="0"/>
            </a:p>
          </p:txBody>
        </p:sp>
      </p:grpSp>
      <p:sp>
        <p:nvSpPr>
          <p:cNvPr id="26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63845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5583B-53CB-40BF-821E-2B6EE50517CC}"/>
              </a:ext>
            </a:extLst>
          </p:cNvPr>
          <p:cNvSpPr/>
          <p:nvPr/>
        </p:nvSpPr>
        <p:spPr>
          <a:xfrm>
            <a:off x="623167" y="1530466"/>
            <a:ext cx="9206630" cy="108952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if  </a:t>
            </a:r>
            <a:r>
              <a:rPr lang="en-US" altLang="zh-CN" sz="3600" b="1" dirty="0">
                <a:latin typeface="Arial" charset="0"/>
              </a:rPr>
              <a:t>(expression)     &lt;statement 1&gt;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else</a:t>
            </a:r>
            <a:r>
              <a:rPr lang="en-US" altLang="zh-CN" sz="3600" b="1" dirty="0">
                <a:latin typeface="Arial" charset="0"/>
              </a:rPr>
              <a:t>    &lt;statement 2&gt;</a:t>
            </a:r>
            <a:endParaRPr lang="zh-CN" altLang="en-US" sz="3600" dirty="0"/>
          </a:p>
        </p:txBody>
      </p:sp>
      <p:sp>
        <p:nvSpPr>
          <p:cNvPr id="7" name="右箭头 75">
            <a:extLst>
              <a:ext uri="{FF2B5EF4-FFF2-40B4-BE49-F238E27FC236}">
                <a16:creationId xmlns:a16="http://schemas.microsoft.com/office/drawing/2014/main" id="{82D0509F-BF6D-4D6D-9464-A3A78094420C}"/>
              </a:ext>
            </a:extLst>
          </p:cNvPr>
          <p:cNvSpPr/>
          <p:nvPr/>
        </p:nvSpPr>
        <p:spPr bwMode="auto">
          <a:xfrm>
            <a:off x="5472793" y="4320707"/>
            <a:ext cx="625657" cy="623781"/>
          </a:xfrm>
          <a:prstGeom prst="rightArrow">
            <a:avLst/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2B4C52-A7FB-4BF5-9A7D-FA19FB6DCF1F}"/>
              </a:ext>
            </a:extLst>
          </p:cNvPr>
          <p:cNvSpPr/>
          <p:nvPr/>
        </p:nvSpPr>
        <p:spPr>
          <a:xfrm>
            <a:off x="5989332" y="8133061"/>
            <a:ext cx="5773162" cy="97872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latin typeface="Arial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if </a:t>
            </a:r>
            <a:r>
              <a:rPr lang="en-US" altLang="zh-CN" sz="3200" b="1" dirty="0">
                <a:latin typeface="Arial" charset="0"/>
              </a:rPr>
              <a:t> (w&lt;50)   c=3*w;</a:t>
            </a:r>
          </a:p>
          <a:p>
            <a:pPr algn="l">
              <a:lnSpc>
                <a:spcPct val="90000"/>
              </a:lnSpc>
            </a:pPr>
            <a:r>
              <a:rPr lang="en-US" altLang="zh-CN" sz="3200" b="1" dirty="0">
                <a:latin typeface="Arial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else</a:t>
            </a:r>
            <a:r>
              <a:rPr lang="en-US" altLang="zh-CN" sz="3200" b="1" dirty="0">
                <a:latin typeface="Arial" charset="0"/>
              </a:rPr>
              <a:t>   c=3*50+5*(w-50);</a:t>
            </a:r>
            <a:endParaRPr lang="zh-CN" altLang="en-US" sz="3200" dirty="0"/>
          </a:p>
        </p:txBody>
      </p:sp>
      <p:sp>
        <p:nvSpPr>
          <p:cNvPr id="9" name="右箭头 77">
            <a:extLst>
              <a:ext uri="{FF2B5EF4-FFF2-40B4-BE49-F238E27FC236}">
                <a16:creationId xmlns:a16="http://schemas.microsoft.com/office/drawing/2014/main" id="{7A66F569-824A-4222-B6A3-62EE322EAB22}"/>
              </a:ext>
            </a:extLst>
          </p:cNvPr>
          <p:cNvSpPr/>
          <p:nvPr/>
        </p:nvSpPr>
        <p:spPr bwMode="auto">
          <a:xfrm rot="5400000">
            <a:off x="8225438" y="7264885"/>
            <a:ext cx="831708" cy="469242"/>
          </a:xfrm>
          <a:prstGeom prst="rightArrow">
            <a:avLst>
              <a:gd name="adj1" fmla="val 50000"/>
              <a:gd name="adj2" fmla="val 31103"/>
            </a:avLst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右箭头 78">
            <a:extLst>
              <a:ext uri="{FF2B5EF4-FFF2-40B4-BE49-F238E27FC236}">
                <a16:creationId xmlns:a16="http://schemas.microsoft.com/office/drawing/2014/main" id="{6F8DD8A8-1CF8-4317-8BAF-9A557727A304}"/>
              </a:ext>
            </a:extLst>
          </p:cNvPr>
          <p:cNvSpPr/>
          <p:nvPr/>
        </p:nvSpPr>
        <p:spPr bwMode="auto">
          <a:xfrm rot="5400000">
            <a:off x="2088039" y="2849017"/>
            <a:ext cx="831708" cy="469242"/>
          </a:xfrm>
          <a:prstGeom prst="rightArrow">
            <a:avLst>
              <a:gd name="adj1" fmla="val 50000"/>
              <a:gd name="adj2" fmla="val 31103"/>
            </a:avLst>
          </a:prstGeom>
          <a:solidFill>
            <a:srgbClr val="DDE12D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3A2E39-61B4-41A2-AA48-7F5BBD70B38E}"/>
              </a:ext>
            </a:extLst>
          </p:cNvPr>
          <p:cNvGrpSpPr/>
          <p:nvPr/>
        </p:nvGrpSpPr>
        <p:grpSpPr>
          <a:xfrm>
            <a:off x="253357" y="3426611"/>
            <a:ext cx="5478941" cy="3887734"/>
            <a:chOff x="4860032" y="3311624"/>
            <a:chExt cx="4038600" cy="2133600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C3E38CDA-11B7-4796-A07C-6F3AE0E46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311624"/>
              <a:ext cx="4038600" cy="2133600"/>
              <a:chOff x="240" y="2448"/>
              <a:chExt cx="2544" cy="1344"/>
            </a:xfrm>
          </p:grpSpPr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575B59E8-E4FC-44E6-A1D8-7F6088552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BF00C8B-9B2A-4799-8743-FF67F344A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223AD970-3FEF-4318-80D6-E1F5EA8B6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448"/>
                <a:ext cx="2544" cy="1344"/>
                <a:chOff x="432" y="2256"/>
                <a:chExt cx="2544" cy="1344"/>
              </a:xfrm>
            </p:grpSpPr>
            <p:sp>
              <p:nvSpPr>
                <p:cNvPr id="18" name="Line 7">
                  <a:extLst>
                    <a:ext uri="{FF2B5EF4-FFF2-40B4-BE49-F238E27FC236}">
                      <a16:creationId xmlns:a16="http://schemas.microsoft.com/office/drawing/2014/main" id="{D6F1869D-D6CC-4B59-8C8E-E58D7124D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AutoShape 8">
                  <a:extLst>
                    <a:ext uri="{FF2B5EF4-FFF2-40B4-BE49-F238E27FC236}">
                      <a16:creationId xmlns:a16="http://schemas.microsoft.com/office/drawing/2014/main" id="{6A5A49DE-D5AD-4630-AC13-07971E923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expression</a:t>
                  </a:r>
                  <a:endParaRPr lang="en-US" altLang="zh-CN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ine 9">
                  <a:extLst>
                    <a:ext uri="{FF2B5EF4-FFF2-40B4-BE49-F238E27FC236}">
                      <a16:creationId xmlns:a16="http://schemas.microsoft.com/office/drawing/2014/main" id="{154E83A8-9A86-4622-A26A-67BF3825A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Line 10">
                  <a:extLst>
                    <a:ext uri="{FF2B5EF4-FFF2-40B4-BE49-F238E27FC236}">
                      <a16:creationId xmlns:a16="http://schemas.microsoft.com/office/drawing/2014/main" id="{2E41C920-C8FD-4B01-9EAD-827E5380E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97BAA3A7-EB36-4041-A56A-6B568E07E4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40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12">
                  <a:extLst>
                    <a:ext uri="{FF2B5EF4-FFF2-40B4-BE49-F238E27FC236}">
                      <a16:creationId xmlns:a16="http://schemas.microsoft.com/office/drawing/2014/main" id="{F808061B-90F4-41F8-8050-2DC197426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2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EE0E06E3-5545-4102-8E02-F6D0F0980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822"/>
                  <a:ext cx="982" cy="34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statement</a:t>
                  </a:r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lang="en-US" altLang="zh-CN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7075F24F-A48A-4F37-B196-0204488F6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2" y="2832"/>
                  <a:ext cx="984" cy="33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</a:rPr>
                    <a:t>statement2</a:t>
                  </a:r>
                  <a:endParaRPr lang="en-US" altLang="zh-CN" sz="2800" b="1" dirty="0">
                    <a:solidFill>
                      <a:schemeClr val="bg1"/>
                    </a:solidFill>
                    <a:latin typeface="Arial" charset="0"/>
                    <a:ea typeface="楷体_GB2312" pitchFamily="49" charset="-122"/>
                  </a:endParaRPr>
                </a:p>
              </p:txBody>
            </p:sp>
            <p:sp>
              <p:nvSpPr>
                <p:cNvPr id="26" name="Line 15">
                  <a:extLst>
                    <a:ext uri="{FF2B5EF4-FFF2-40B4-BE49-F238E27FC236}">
                      <a16:creationId xmlns:a16="http://schemas.microsoft.com/office/drawing/2014/main" id="{44ADF119-4798-4FC1-803C-2FA50596A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Line 16">
                  <a:extLst>
                    <a:ext uri="{FF2B5EF4-FFF2-40B4-BE49-F238E27FC236}">
                      <a16:creationId xmlns:a16="http://schemas.microsoft.com/office/drawing/2014/main" id="{E8317C7D-5514-45CE-8319-B4CDAA6EB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Line 17">
                  <a:extLst>
                    <a:ext uri="{FF2B5EF4-FFF2-40B4-BE49-F238E27FC236}">
                      <a16:creationId xmlns:a16="http://schemas.microsoft.com/office/drawing/2014/main" id="{BB4CB881-A897-4DC1-AE35-A819B1088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84"/>
                  <a:ext cx="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B4E4BA29-5B88-436B-8C23-9D375BA1B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3DCC4E79-7DCD-4616-869A-99A5B9597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3471448"/>
              <a:ext cx="504056" cy="440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14" name="TextBox 62">
              <a:extLst>
                <a:ext uri="{FF2B5EF4-FFF2-40B4-BE49-F238E27FC236}">
                  <a16:creationId xmlns:a16="http://schemas.microsoft.com/office/drawing/2014/main" id="{ED80C47E-B786-4781-8ED2-7356E42D8CD7}"/>
                </a:ext>
              </a:extLst>
            </p:cNvPr>
            <p:cNvSpPr txBox="1"/>
            <p:nvPr/>
          </p:nvSpPr>
          <p:spPr>
            <a:xfrm>
              <a:off x="5436096" y="3501008"/>
              <a:ext cx="381642" cy="44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T</a:t>
              </a:r>
              <a:endParaRPr lang="zh-CN" altLang="en-US" sz="2800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92D0CF6-4E47-4D21-A788-E4FA8D73A0ED}"/>
              </a:ext>
            </a:extLst>
          </p:cNvPr>
          <p:cNvGrpSpPr/>
          <p:nvPr/>
        </p:nvGrpSpPr>
        <p:grpSpPr>
          <a:xfrm>
            <a:off x="5860803" y="3361397"/>
            <a:ext cx="6964457" cy="3890132"/>
            <a:chOff x="5053707" y="3311624"/>
            <a:chExt cx="3817938" cy="2133600"/>
          </a:xfrm>
        </p:grpSpPr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72560357-87C4-4FD8-8243-EDFA82DC4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3707" y="3311624"/>
              <a:ext cx="3817938" cy="2133600"/>
              <a:chOff x="362" y="2448"/>
              <a:chExt cx="2405" cy="1344"/>
            </a:xfrm>
          </p:grpSpPr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3029BF98-FE53-4A3E-B7F1-26EAE6753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FE3AAC26-48A7-4C10-8D0E-4C5822000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grpSp>
            <p:nvGrpSpPr>
              <p:cNvPr id="36" name="Group 6">
                <a:extLst>
                  <a:ext uri="{FF2B5EF4-FFF2-40B4-BE49-F238E27FC236}">
                    <a16:creationId xmlns:a16="http://schemas.microsoft.com/office/drawing/2014/main" id="{97D6D40D-095A-45A6-BBC7-61E18C8179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" y="2448"/>
                <a:ext cx="2405" cy="1344"/>
                <a:chOff x="554" y="2256"/>
                <a:chExt cx="2405" cy="1344"/>
              </a:xfrm>
            </p:grpSpPr>
            <p:sp>
              <p:nvSpPr>
                <p:cNvPr id="37" name="Line 7">
                  <a:extLst>
                    <a:ext uri="{FF2B5EF4-FFF2-40B4-BE49-F238E27FC236}">
                      <a16:creationId xmlns:a16="http://schemas.microsoft.com/office/drawing/2014/main" id="{DC3AC037-1EE3-4897-9A92-7B539364EE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AutoShape 8">
                  <a:extLst>
                    <a:ext uri="{FF2B5EF4-FFF2-40B4-BE49-F238E27FC236}">
                      <a16:creationId xmlns:a16="http://schemas.microsoft.com/office/drawing/2014/main" id="{41A8E945-0D8D-49F2-A665-BABAEFF3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w&lt;50</a:t>
                  </a:r>
                  <a:endParaRPr lang="en-US" altLang="zh-CN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Line 9">
                  <a:extLst>
                    <a:ext uri="{FF2B5EF4-FFF2-40B4-BE49-F238E27FC236}">
                      <a16:creationId xmlns:a16="http://schemas.microsoft.com/office/drawing/2014/main" id="{85D426C7-54A7-47AA-AEA1-ABF4A69EF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6ECD1976-5A84-49EA-9395-9F666E99B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11">
                  <a:extLst>
                    <a:ext uri="{FF2B5EF4-FFF2-40B4-BE49-F238E27FC236}">
                      <a16:creationId xmlns:a16="http://schemas.microsoft.com/office/drawing/2014/main" id="{ECE3EFE0-4338-4B2C-B9EC-093F67B8F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40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Line 12">
                  <a:extLst>
                    <a:ext uri="{FF2B5EF4-FFF2-40B4-BE49-F238E27FC236}">
                      <a16:creationId xmlns:a16="http://schemas.microsoft.com/office/drawing/2014/main" id="{22454370-E30B-460C-8FD9-1EFCF3DBD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13">
                  <a:extLst>
                    <a:ext uri="{FF2B5EF4-FFF2-40B4-BE49-F238E27FC236}">
                      <a16:creationId xmlns:a16="http://schemas.microsoft.com/office/drawing/2014/main" id="{987DCE86-1B44-41B1-BA7A-33D9A3661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" y="2822"/>
                  <a:ext cx="812" cy="34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rPr>
                    <a:t>C=</a:t>
                  </a:r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</a:rPr>
                    <a:t>3*w</a:t>
                  </a:r>
                  <a:endParaRPr lang="en-US" altLang="zh-CN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ectangle 14">
                  <a:extLst>
                    <a:ext uri="{FF2B5EF4-FFF2-40B4-BE49-F238E27FC236}">
                      <a16:creationId xmlns:a16="http://schemas.microsoft.com/office/drawing/2014/main" id="{5E17F9B2-30DC-4914-A35E-475DFDA18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1" y="2829"/>
                  <a:ext cx="1288" cy="314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Arial" charset="0"/>
                    </a:rPr>
                    <a:t>C=3*50+5*(w-50）</a:t>
                  </a:r>
                  <a:endParaRPr lang="en-US" altLang="zh-CN" sz="2800" b="1" dirty="0">
                    <a:solidFill>
                      <a:schemeClr val="bg1"/>
                    </a:solidFill>
                    <a:latin typeface="Arial" charset="0"/>
                    <a:ea typeface="楷体_GB2312" pitchFamily="49" charset="-122"/>
                  </a:endParaRPr>
                </a:p>
              </p:txBody>
            </p:sp>
            <p:sp>
              <p:nvSpPr>
                <p:cNvPr id="45" name="Line 15">
                  <a:extLst>
                    <a:ext uri="{FF2B5EF4-FFF2-40B4-BE49-F238E27FC236}">
                      <a16:creationId xmlns:a16="http://schemas.microsoft.com/office/drawing/2014/main" id="{7A6775DB-D0B8-4FA1-9661-EDF3B7E979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Line 16">
                  <a:extLst>
                    <a:ext uri="{FF2B5EF4-FFF2-40B4-BE49-F238E27FC236}">
                      <a16:creationId xmlns:a16="http://schemas.microsoft.com/office/drawing/2014/main" id="{20D3E720-073E-432E-8A6A-3990B4920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Line 17">
                  <a:extLst>
                    <a:ext uri="{FF2B5EF4-FFF2-40B4-BE49-F238E27FC236}">
                      <a16:creationId xmlns:a16="http://schemas.microsoft.com/office/drawing/2014/main" id="{7CA535CF-D3F6-40A0-9AF2-67BB44AEC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84"/>
                  <a:ext cx="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Line 18">
                  <a:extLst>
                    <a:ext uri="{FF2B5EF4-FFF2-40B4-BE49-F238E27FC236}">
                      <a16:creationId xmlns:a16="http://schemas.microsoft.com/office/drawing/2014/main" id="{C7C7AB05-795C-4CEE-A038-46F98C8E0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E0662D34-EA7C-458D-A77A-AAB23D6A2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3471448"/>
              <a:ext cx="504056" cy="38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3" name="TextBox 96">
              <a:extLst>
                <a:ext uri="{FF2B5EF4-FFF2-40B4-BE49-F238E27FC236}">
                  <a16:creationId xmlns:a16="http://schemas.microsoft.com/office/drawing/2014/main" id="{D880CD33-F76E-4120-AB1D-9752F5B98A1B}"/>
                </a:ext>
              </a:extLst>
            </p:cNvPr>
            <p:cNvSpPr txBox="1"/>
            <p:nvPr/>
          </p:nvSpPr>
          <p:spPr>
            <a:xfrm>
              <a:off x="5436096" y="3501008"/>
              <a:ext cx="381642" cy="3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T</a:t>
              </a:r>
              <a:endParaRPr lang="zh-CN" altLang="en-US" sz="2800" b="1" dirty="0"/>
            </a:p>
          </p:txBody>
        </p:sp>
      </p:grpSp>
      <p:sp>
        <p:nvSpPr>
          <p:cNvPr id="49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5462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F5D52A-DAD4-49B4-91AE-82B01997A646}"/>
              </a:ext>
            </a:extLst>
          </p:cNvPr>
          <p:cNvSpPr/>
          <p:nvPr/>
        </p:nvSpPr>
        <p:spPr>
          <a:xfrm>
            <a:off x="293048" y="1539474"/>
            <a:ext cx="11984838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[ex.2] </a:t>
            </a:r>
            <a:r>
              <a:rPr lang="en-US" altLang="zh-C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 the cost of baggage carried by train. Input the weight of the baggage, compute the cost.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2C74B-C143-41A5-A761-6D44A5634E4E}"/>
              </a:ext>
            </a:extLst>
          </p:cNvPr>
          <p:cNvSpPr/>
          <p:nvPr/>
        </p:nvSpPr>
        <p:spPr>
          <a:xfrm>
            <a:off x="491168" y="2952603"/>
            <a:ext cx="12074369" cy="2308324"/>
          </a:xfrm>
          <a:prstGeom prst="rect">
            <a:avLst/>
          </a:prstGeom>
          <a:ln w="28575">
            <a:solidFill>
              <a:srgbClr val="33CC33"/>
            </a:solidFill>
            <a:prstDash val="dashDot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buClr>
                <a:schemeClr val="tx1"/>
              </a:buClr>
              <a:buFontTx/>
              <a:buNone/>
            </a:pPr>
            <a:r>
              <a:rPr lang="en-US" altLang="zh-CN" sz="3600" b="1" dirty="0">
                <a:latin typeface="+mn-ea"/>
                <a:ea typeface="+mn-ea"/>
              </a:rPr>
              <a:t>standard of cost：</a:t>
            </a:r>
          </a:p>
          <a:p>
            <a:pPr algn="l" eaLnBrk="1" hangingPunct="1">
              <a:lnSpc>
                <a:spcPct val="100000"/>
              </a:lnSpc>
              <a:buClr>
                <a:schemeClr val="tx1"/>
              </a:buClr>
              <a:buFontTx/>
              <a:buNone/>
            </a:pPr>
            <a:r>
              <a:rPr lang="en-US" altLang="zh-CN" sz="3600" b="1" dirty="0">
                <a:latin typeface="+mn-ea"/>
                <a:ea typeface="+mn-ea"/>
              </a:rPr>
              <a:t>  (1) lighter than  50 kg(include 50 kg)，$ 3 /kg</a:t>
            </a:r>
          </a:p>
          <a:p>
            <a:pPr algn="l" eaLnBrk="1" hangingPunct="1">
              <a:lnSpc>
                <a:spcPct val="100000"/>
              </a:lnSpc>
              <a:buClr>
                <a:schemeClr val="tx1"/>
              </a:buClr>
              <a:buFontTx/>
              <a:buNone/>
            </a:pPr>
            <a:r>
              <a:rPr lang="en-US" altLang="zh-CN" sz="3600" b="1" dirty="0">
                <a:latin typeface="+mn-ea"/>
                <a:ea typeface="+mn-ea"/>
              </a:rPr>
              <a:t>  (2) over weight than 50 kg，50 kg like (1)，the other excess, $5 /kg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23868A-4301-4D55-B335-5A3FF02B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79144"/>
              </p:ext>
            </p:extLst>
          </p:nvPr>
        </p:nvGraphicFramePr>
        <p:xfrm>
          <a:off x="491168" y="5852292"/>
          <a:ext cx="11786718" cy="298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7929">
                <a:tc rowSpan="2"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Arial" charset="0"/>
                        </a:rPr>
                        <a:t>analysis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Arial" charset="0"/>
                        </a:rPr>
                        <a:t>       cost                    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Arial" charset="0"/>
                        </a:rPr>
                        <a:t>not  overweight     3*weight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9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Arial" charset="0"/>
                        </a:rPr>
                        <a:t>overweight     3*50+5*(weight-50）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0176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  <p:grpSp>
        <p:nvGrpSpPr>
          <p:cNvPr id="5" name="组合 28">
            <a:extLst>
              <a:ext uri="{FF2B5EF4-FFF2-40B4-BE49-F238E27FC236}">
                <a16:creationId xmlns:a16="http://schemas.microsoft.com/office/drawing/2014/main" id="{9F06BE6C-9CF7-412C-880E-42F239A03892}"/>
              </a:ext>
            </a:extLst>
          </p:cNvPr>
          <p:cNvGrpSpPr/>
          <p:nvPr/>
        </p:nvGrpSpPr>
        <p:grpSpPr>
          <a:xfrm>
            <a:off x="7286921" y="2703170"/>
            <a:ext cx="5229377" cy="707886"/>
            <a:chOff x="4139952" y="1844824"/>
            <a:chExt cx="4680520" cy="655919"/>
          </a:xfrm>
        </p:grpSpPr>
        <p:sp>
          <p:nvSpPr>
            <p:cNvPr id="6" name="右箭头 26">
              <a:extLst>
                <a:ext uri="{FF2B5EF4-FFF2-40B4-BE49-F238E27FC236}">
                  <a16:creationId xmlns:a16="http://schemas.microsoft.com/office/drawing/2014/main" id="{D21F1032-9831-409E-876D-947697CFBC37}"/>
                </a:ext>
              </a:extLst>
            </p:cNvPr>
            <p:cNvSpPr/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33A07BC0-7FEF-45D8-84C5-8937D73E6114}"/>
                </a:ext>
              </a:extLst>
            </p:cNvPr>
            <p:cNvSpPr txBox="1"/>
            <p:nvPr/>
          </p:nvSpPr>
          <p:spPr>
            <a:xfrm>
              <a:off x="4932040" y="1844824"/>
              <a:ext cx="3888432" cy="655919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err="1"/>
                <a:t>scanf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d”,&amp;w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grpSp>
        <p:nvGrpSpPr>
          <p:cNvPr id="8" name="组合 32">
            <a:extLst>
              <a:ext uri="{FF2B5EF4-FFF2-40B4-BE49-F238E27FC236}">
                <a16:creationId xmlns:a16="http://schemas.microsoft.com/office/drawing/2014/main" id="{CF738D64-B0F9-4DE4-880C-A7F8F5F34AAB}"/>
              </a:ext>
            </a:extLst>
          </p:cNvPr>
          <p:cNvGrpSpPr/>
          <p:nvPr/>
        </p:nvGrpSpPr>
        <p:grpSpPr>
          <a:xfrm>
            <a:off x="7299517" y="4565894"/>
            <a:ext cx="5229377" cy="1323439"/>
            <a:chOff x="4139952" y="3140968"/>
            <a:chExt cx="4680520" cy="1226284"/>
          </a:xfrm>
        </p:grpSpPr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7BBEEAC1-EE15-4BA6-AFAE-A57FF23F0976}"/>
                </a:ext>
              </a:extLst>
            </p:cNvPr>
            <p:cNvSpPr txBox="1"/>
            <p:nvPr/>
          </p:nvSpPr>
          <p:spPr>
            <a:xfrm>
              <a:off x="4932040" y="3140968"/>
              <a:ext cx="3888432" cy="122628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/>
                <a:t>if(w&lt;50</a:t>
              </a:r>
              <a:r>
                <a:rPr lang="en-US" altLang="zh-CN" sz="3200" b="1" dirty="0"/>
                <a:t>) c=</a:t>
              </a:r>
              <a:r>
                <a:rPr lang="en-US" altLang="zh-CN" sz="3200" b="1" dirty="0">
                  <a:latin typeface="Arial" charset="0"/>
                </a:rPr>
                <a:t>3*w</a:t>
              </a:r>
              <a:r>
                <a:rPr lang="en-US" altLang="zh-CN" sz="3200" b="1" dirty="0"/>
                <a:t>;</a:t>
              </a:r>
            </a:p>
            <a:p>
              <a:r>
                <a:rPr lang="en-US" altLang="zh-CN" sz="3200" b="1" dirty="0"/>
                <a:t>else c=</a:t>
              </a:r>
              <a:r>
                <a:rPr lang="en-US" altLang="zh-CN" sz="3200" b="1" dirty="0">
                  <a:latin typeface="Arial" charset="0"/>
                </a:rPr>
                <a:t>3*50+5*(w-50)</a:t>
              </a:r>
              <a:endParaRPr lang="zh-CN" altLang="en-US" sz="3200" b="1" dirty="0"/>
            </a:p>
          </p:txBody>
        </p:sp>
        <p:sp>
          <p:nvSpPr>
            <p:cNvPr id="10" name="右箭头 31">
              <a:extLst>
                <a:ext uri="{FF2B5EF4-FFF2-40B4-BE49-F238E27FC236}">
                  <a16:creationId xmlns:a16="http://schemas.microsoft.com/office/drawing/2014/main" id="{5BE6EABC-F992-40EF-B595-30176E8E66C8}"/>
                </a:ext>
              </a:extLst>
            </p:cNvPr>
            <p:cNvSpPr/>
            <p:nvPr/>
          </p:nvSpPr>
          <p:spPr bwMode="auto">
            <a:xfrm>
              <a:off x="4139952" y="3664448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组合 33">
            <a:extLst>
              <a:ext uri="{FF2B5EF4-FFF2-40B4-BE49-F238E27FC236}">
                <a16:creationId xmlns:a16="http://schemas.microsoft.com/office/drawing/2014/main" id="{6900D0EF-A44E-4959-B006-B256C1DF1D67}"/>
              </a:ext>
            </a:extLst>
          </p:cNvPr>
          <p:cNvGrpSpPr/>
          <p:nvPr/>
        </p:nvGrpSpPr>
        <p:grpSpPr>
          <a:xfrm>
            <a:off x="7286921" y="7008239"/>
            <a:ext cx="5229377" cy="707886"/>
            <a:chOff x="4139952" y="1844824"/>
            <a:chExt cx="4680520" cy="655919"/>
          </a:xfrm>
        </p:grpSpPr>
        <p:sp>
          <p:nvSpPr>
            <p:cNvPr id="12" name="右箭头 34">
              <a:extLst>
                <a:ext uri="{FF2B5EF4-FFF2-40B4-BE49-F238E27FC236}">
                  <a16:creationId xmlns:a16="http://schemas.microsoft.com/office/drawing/2014/main" id="{3EF6A654-87CD-4B95-ADD4-402809E03954}"/>
                </a:ext>
              </a:extLst>
            </p:cNvPr>
            <p:cNvSpPr/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C5B2A2C5-D55F-4B87-80DC-74360F064FF6}"/>
                </a:ext>
              </a:extLst>
            </p:cNvPr>
            <p:cNvSpPr txBox="1"/>
            <p:nvPr/>
          </p:nvSpPr>
          <p:spPr>
            <a:xfrm>
              <a:off x="4932040" y="1844824"/>
              <a:ext cx="3888432" cy="655919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err="1"/>
                <a:t>printf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d”,c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5091D9-66B7-4265-B0FD-F9B02D7D2621}"/>
              </a:ext>
            </a:extLst>
          </p:cNvPr>
          <p:cNvGrpSpPr/>
          <p:nvPr/>
        </p:nvGrpSpPr>
        <p:grpSpPr>
          <a:xfrm>
            <a:off x="553618" y="1752600"/>
            <a:ext cx="5927863" cy="6965171"/>
            <a:chOff x="101922" y="1060921"/>
            <a:chExt cx="4387855" cy="545623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783FC8A-EA0E-40B9-B098-9143D0A68C2A}"/>
                </a:ext>
              </a:extLst>
            </p:cNvPr>
            <p:cNvGrpSpPr/>
            <p:nvPr/>
          </p:nvGrpSpPr>
          <p:grpSpPr>
            <a:xfrm>
              <a:off x="101922" y="1484891"/>
              <a:ext cx="4387855" cy="4247618"/>
              <a:chOff x="4860032" y="2563915"/>
              <a:chExt cx="4387855" cy="3482977"/>
            </a:xfrm>
          </p:grpSpPr>
          <p:grpSp>
            <p:nvGrpSpPr>
              <p:cNvPr id="20" name="Group 3">
                <a:extLst>
                  <a:ext uri="{FF2B5EF4-FFF2-40B4-BE49-F238E27FC236}">
                    <a16:creationId xmlns:a16="http://schemas.microsoft.com/office/drawing/2014/main" id="{7EF508BC-60A6-4A06-9A93-2AEED6753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2563915"/>
                <a:ext cx="4387855" cy="3482977"/>
                <a:chOff x="240" y="1977"/>
                <a:chExt cx="2764" cy="2194"/>
              </a:xfrm>
            </p:grpSpPr>
            <p:sp>
              <p:nvSpPr>
                <p:cNvPr id="23" name="Text Box 4">
                  <a:extLst>
                    <a:ext uri="{FF2B5EF4-FFF2-40B4-BE49-F238E27FC236}">
                      <a16:creationId xmlns:a16="http://schemas.microsoft.com/office/drawing/2014/main" id="{67458FAD-2FF5-480D-9C66-8F44EDC216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2544"/>
                  <a:ext cx="336" cy="2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1"/>
                      </a:solidFill>
                      <a:ea typeface="楷体_GB2312" pitchFamily="49" charset="-122"/>
                    </a:rPr>
                    <a:t>T</a:t>
                  </a:r>
                </a:p>
              </p:txBody>
            </p:sp>
            <p:sp>
              <p:nvSpPr>
                <p:cNvPr id="24" name="Text Box 5">
                  <a:extLst>
                    <a:ext uri="{FF2B5EF4-FFF2-40B4-BE49-F238E27FC236}">
                      <a16:creationId xmlns:a16="http://schemas.microsoft.com/office/drawing/2014/main" id="{0CD164BD-E9E5-401F-9D22-7E88097258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544"/>
                  <a:ext cx="336" cy="2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1"/>
                      </a:solidFill>
                      <a:ea typeface="楷体_GB2312" pitchFamily="49" charset="-122"/>
                    </a:rPr>
                    <a:t>F</a:t>
                  </a:r>
                </a:p>
              </p:txBody>
            </p:sp>
            <p:grpSp>
              <p:nvGrpSpPr>
                <p:cNvPr id="25" name="Group 6">
                  <a:extLst>
                    <a:ext uri="{FF2B5EF4-FFF2-40B4-BE49-F238E27FC236}">
                      <a16:creationId xmlns:a16="http://schemas.microsoft.com/office/drawing/2014/main" id="{3C594249-317F-46D8-8652-E6992893E2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977"/>
                  <a:ext cx="2764" cy="2194"/>
                  <a:chOff x="432" y="1785"/>
                  <a:chExt cx="2764" cy="2194"/>
                </a:xfrm>
              </p:grpSpPr>
              <p:sp>
                <p:nvSpPr>
                  <p:cNvPr id="26" name="Line 7">
                    <a:extLst>
                      <a:ext uri="{FF2B5EF4-FFF2-40B4-BE49-F238E27FC236}">
                        <a16:creationId xmlns:a16="http://schemas.microsoft.com/office/drawing/2014/main" id="{3A3C71A3-5725-4818-8A7A-D4347D70C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3355"/>
                    <a:ext cx="17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AutoShape 8">
                    <a:extLst>
                      <a:ext uri="{FF2B5EF4-FFF2-40B4-BE49-F238E27FC236}">
                        <a16:creationId xmlns:a16="http://schemas.microsoft.com/office/drawing/2014/main" id="{A575A71E-6E1A-402C-BD58-C4A42D8B6D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2448"/>
                    <a:ext cx="1288" cy="365"/>
                  </a:xfrm>
                  <a:prstGeom prst="flowChartDecision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  <a:ea typeface="楷体_GB2312" pitchFamily="49" charset="-122"/>
                      </a:rPr>
                      <a:t>w&lt;50</a:t>
                    </a:r>
                    <a:endParaRPr lang="en-US" altLang="zh-CN" sz="2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Line 9">
                    <a:extLst>
                      <a:ext uri="{FF2B5EF4-FFF2-40B4-BE49-F238E27FC236}">
                        <a16:creationId xmlns:a16="http://schemas.microsoft.com/office/drawing/2014/main" id="{F6E9E650-6870-480C-BBA3-8D9449B21A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8" y="2631"/>
                    <a:ext cx="19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Line 10">
                    <a:extLst>
                      <a:ext uri="{FF2B5EF4-FFF2-40B4-BE49-F238E27FC236}">
                        <a16:creationId xmlns:a16="http://schemas.microsoft.com/office/drawing/2014/main" id="{AEEB50C2-0D8F-4B9D-BB74-7258A28958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2631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Freeform 11">
                    <a:extLst>
                      <a:ext uri="{FF2B5EF4-FFF2-40B4-BE49-F238E27FC236}">
                        <a16:creationId xmlns:a16="http://schemas.microsoft.com/office/drawing/2014/main" id="{074A1F6B-E2D9-49B7-BD1F-122F22BFE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4" y="2631"/>
                    <a:ext cx="248" cy="1"/>
                  </a:xfrm>
                  <a:custGeom>
                    <a:avLst/>
                    <a:gdLst>
                      <a:gd name="T0" fmla="*/ 0 w 240"/>
                      <a:gd name="T1" fmla="*/ 0 h 1"/>
                      <a:gd name="T2" fmla="*/ 240 w 240"/>
                      <a:gd name="T3" fmla="*/ 0 h 1"/>
                      <a:gd name="T4" fmla="*/ 0 60000 65536"/>
                      <a:gd name="T5" fmla="*/ 0 60000 65536"/>
                      <a:gd name="T6" fmla="*/ 0 w 240"/>
                      <a:gd name="T7" fmla="*/ 0 h 1"/>
                      <a:gd name="T8" fmla="*/ 240 w 24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40" h="1">
                        <a:moveTo>
                          <a:pt x="0" y="0"/>
                        </a:moveTo>
                        <a:lnTo>
                          <a:pt x="24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Line 12">
                    <a:extLst>
                      <a:ext uri="{FF2B5EF4-FFF2-40B4-BE49-F238E27FC236}">
                        <a16:creationId xmlns:a16="http://schemas.microsoft.com/office/drawing/2014/main" id="{CC9056A2-AE56-40C2-999F-88A15A92A3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2631"/>
                    <a:ext cx="0" cy="19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Rectangle 13">
                    <a:extLst>
                      <a:ext uri="{FF2B5EF4-FFF2-40B4-BE49-F238E27FC236}">
                        <a16:creationId xmlns:a16="http://schemas.microsoft.com/office/drawing/2014/main" id="{957DAFC4-EBEF-4911-9A6B-76B1EBDF51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822"/>
                    <a:ext cx="812" cy="34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  <a:ea typeface="楷体_GB2312" pitchFamily="49" charset="-122"/>
                      </a:rPr>
                      <a:t>c=</a:t>
                    </a:r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</a:rPr>
                      <a:t>3*w</a:t>
                    </a:r>
                    <a:endParaRPr lang="en-US" altLang="zh-CN" sz="2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Rectangle 14">
                    <a:extLst>
                      <a:ext uri="{FF2B5EF4-FFF2-40B4-BE49-F238E27FC236}">
                        <a16:creationId xmlns:a16="http://schemas.microsoft.com/office/drawing/2014/main" id="{68DB85E1-DAEF-4D56-BBB7-73B0B6982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9" y="2829"/>
                    <a:ext cx="1497" cy="31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</a:rPr>
                      <a:t>c=3*50+5*(w-50）</a:t>
                    </a:r>
                    <a:endParaRPr lang="en-US" altLang="zh-CN" sz="2800" b="1" dirty="0">
                      <a:solidFill>
                        <a:schemeClr val="bg1"/>
                      </a:solidFill>
                      <a:latin typeface="Arial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" name="Line 15">
                    <a:extLst>
                      <a:ext uri="{FF2B5EF4-FFF2-40B4-BE49-F238E27FC236}">
                        <a16:creationId xmlns:a16="http://schemas.microsoft.com/office/drawing/2014/main" id="{CD665A8E-8029-406F-B243-F283301DCB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316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5" name="Line 16">
                    <a:extLst>
                      <a:ext uri="{FF2B5EF4-FFF2-40B4-BE49-F238E27FC236}">
                        <a16:creationId xmlns:a16="http://schemas.microsoft.com/office/drawing/2014/main" id="{FFCDB724-C229-4AF1-944A-B14FBAA90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316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Line 17">
                    <a:extLst>
                      <a:ext uri="{FF2B5EF4-FFF2-40B4-BE49-F238E27FC236}">
                        <a16:creationId xmlns:a16="http://schemas.microsoft.com/office/drawing/2014/main" id="{F6CCCA67-6D10-4B8E-9C80-72CCA27E87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05" y="3384"/>
                    <a:ext cx="0" cy="2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Line 18">
                    <a:extLst>
                      <a:ext uri="{FF2B5EF4-FFF2-40B4-BE49-F238E27FC236}">
                        <a16:creationId xmlns:a16="http://schemas.microsoft.com/office/drawing/2014/main" id="{00F33923-5919-4257-9B05-2F23AEB59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25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Rectangle 13">
                    <a:extLst>
                      <a:ext uri="{FF2B5EF4-FFF2-40B4-BE49-F238E27FC236}">
                        <a16:creationId xmlns:a16="http://schemas.microsoft.com/office/drawing/2014/main" id="{D9C189CA-F275-46FD-B060-3A64E4AB16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7" y="3633"/>
                    <a:ext cx="812" cy="34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  <a:ea typeface="楷体_GB2312" pitchFamily="49" charset="-122"/>
                      </a:rPr>
                      <a:t>Output c</a:t>
                    </a:r>
                    <a:endParaRPr lang="en-US" altLang="zh-CN" sz="2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Rectangle 13">
                    <a:extLst>
                      <a:ext uri="{FF2B5EF4-FFF2-40B4-BE49-F238E27FC236}">
                        <a16:creationId xmlns:a16="http://schemas.microsoft.com/office/drawing/2014/main" id="{4FC1A5C3-2AFF-4B4E-963F-D22A56C9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2" y="1971"/>
                    <a:ext cx="812" cy="34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800" b="1" dirty="0">
                        <a:solidFill>
                          <a:schemeClr val="bg1"/>
                        </a:solidFill>
                        <a:latin typeface="Arial" charset="0"/>
                        <a:ea typeface="楷体_GB2312" pitchFamily="49" charset="-122"/>
                      </a:rPr>
                      <a:t>Input w</a:t>
                    </a:r>
                    <a:endParaRPr lang="en-US" altLang="zh-CN" sz="2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Line 18">
                    <a:extLst>
                      <a:ext uri="{FF2B5EF4-FFF2-40B4-BE49-F238E27FC236}">
                        <a16:creationId xmlns:a16="http://schemas.microsoft.com/office/drawing/2014/main" id="{0572EF16-2C66-4C3F-A244-807FE67285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06" y="1785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1" name="Text Box 31">
                <a:extLst>
                  <a:ext uri="{FF2B5EF4-FFF2-40B4-BE49-F238E27FC236}">
                    <a16:creationId xmlns:a16="http://schemas.microsoft.com/office/drawing/2014/main" id="{E1A568DB-2ED1-4BC3-8DEB-24E530CD6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2360" y="3471448"/>
                <a:ext cx="504056" cy="466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n-ea"/>
                    <a:ea typeface="+mn-ea"/>
                  </a:rPr>
                  <a:t>F</a:t>
                </a:r>
              </a:p>
            </p:txBody>
          </p:sp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83D6C20C-B1EA-4A8D-B192-470F3E65D687}"/>
                  </a:ext>
                </a:extLst>
              </p:cNvPr>
              <p:cNvSpPr txBox="1"/>
              <p:nvPr/>
            </p:nvSpPr>
            <p:spPr>
              <a:xfrm>
                <a:off x="5436096" y="3501008"/>
                <a:ext cx="381642" cy="46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T</a:t>
                </a:r>
                <a:endParaRPr lang="zh-CN" altLang="en-US" sz="28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A24BA15-67C7-4585-BCB6-5817539BDEAC}"/>
                </a:ext>
              </a:extLst>
            </p:cNvPr>
            <p:cNvGrpSpPr/>
            <p:nvPr/>
          </p:nvGrpSpPr>
          <p:grpSpPr>
            <a:xfrm>
              <a:off x="1619672" y="1060921"/>
              <a:ext cx="990600" cy="5456238"/>
              <a:chOff x="1619672" y="1060921"/>
              <a:chExt cx="990600" cy="5456238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52195127-20D6-4230-805F-255F764C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3728" y="5675117"/>
                <a:ext cx="0" cy="418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AutoShape 4">
                <a:extLst>
                  <a:ext uri="{FF2B5EF4-FFF2-40B4-BE49-F238E27FC236}">
                    <a16:creationId xmlns:a16="http://schemas.microsoft.com/office/drawing/2014/main" id="{A5B8557C-141F-4AA6-BF77-E155C4243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060921"/>
                <a:ext cx="990600" cy="423863"/>
              </a:xfrm>
              <a:prstGeom prst="flowChartAlternateProcess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楷体_GB2312" pitchFamily="49" charset="-122"/>
                  </a:rPr>
                  <a:t>start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BFC5D576-C7DB-4F8A-9A95-F3A7492D6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6093296"/>
                <a:ext cx="990600" cy="423863"/>
              </a:xfrm>
              <a:prstGeom prst="flowChartAlternateProcess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楷体_GB2312" pitchFamily="49" charset="-122"/>
                  </a:rPr>
                  <a:t>end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90578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A338F-1754-40E0-A90F-B164B69359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22B03B6-A396-4FA6-A070-13C51C6314A2}"/>
              </a:ext>
            </a:extLst>
          </p:cNvPr>
          <p:cNvSpPr txBox="1">
            <a:spLocks/>
          </p:cNvSpPr>
          <p:nvPr/>
        </p:nvSpPr>
        <p:spPr>
          <a:xfrm>
            <a:off x="589463" y="1846740"/>
            <a:ext cx="9438107" cy="6563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7346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95" marR="0" indent="-480695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000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 main()</a:t>
            </a:r>
          </a:p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w,c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d”,&amp;w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hangingPunct="1"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if(w&lt;50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c=3*w;</a:t>
            </a:r>
          </a:p>
          <a:p>
            <a:pPr hangingPunct="1"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c=3*50+5*(w-50)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d”,c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Gill Sans"/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EA288-CDEC-4255-ADAA-1F0F2E37A468}"/>
              </a:ext>
            </a:extLst>
          </p:cNvPr>
          <p:cNvSpPr txBox="1"/>
          <p:nvPr/>
        </p:nvSpPr>
        <p:spPr>
          <a:xfrm>
            <a:off x="9617656" y="5841400"/>
            <a:ext cx="3092504" cy="348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pPr indent="288925" algn="l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result：</a:t>
            </a:r>
          </a:p>
          <a:p>
            <a:pPr indent="288925" algn="l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5</a:t>
            </a:r>
          </a:p>
          <a:p>
            <a:pPr algn="l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Output:15</a:t>
            </a:r>
          </a:p>
          <a:p>
            <a:pPr indent="288925" algn="l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55</a:t>
            </a:r>
          </a:p>
          <a:p>
            <a:pPr algn="l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Output:175</a:t>
            </a:r>
          </a:p>
          <a:p>
            <a:pPr algn="l"/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83F1EEE-54CF-4F91-8353-1267802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31354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Dual-alternative selection structure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42832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EBB0-6BC0-4C69-855E-1C62E44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DE6C-116B-4664-BD1C-EE157D871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39800" indent="-685800" eaLnBrk="1" hangingPunct="0">
              <a:buSzPct val="120000"/>
              <a:buFont typeface="Wingdings" panose="05000000000000000000" pitchFamily="2" charset="2"/>
              <a:buChar char="p"/>
            </a:pPr>
            <a:r>
              <a:rPr lang="en-US" altLang="zh-CN" b="1" dirty="0">
                <a:sym typeface="Gill Sans"/>
              </a:rPr>
              <a:t> if else nesting</a:t>
            </a:r>
          </a:p>
          <a:p>
            <a:pPr marL="254000" indent="0" eaLnBrk="1" hangingPunct="0">
              <a:buSzPct val="120000"/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else if(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else if(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.  .  .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 if(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5200"/>
              </a:lnSpc>
              <a:spcBef>
                <a:spcPts val="600"/>
              </a:spcBef>
              <a:buNone/>
            </a:pP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else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DA49C-90A4-47E8-9903-2AE0541ECE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839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4F9D-FD63-42C1-B92B-7B0AB44F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478DA-2A8A-4A50-A45B-AB9191BCCD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3198051-ADE3-40E4-9C99-F6FAB0BFA0AC}"/>
              </a:ext>
            </a:extLst>
          </p:cNvPr>
          <p:cNvGrpSpPr/>
          <p:nvPr/>
        </p:nvGrpSpPr>
        <p:grpSpPr>
          <a:xfrm>
            <a:off x="426721" y="1767840"/>
            <a:ext cx="12050175" cy="7547205"/>
            <a:chOff x="426721" y="1767840"/>
            <a:chExt cx="12050175" cy="7547205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52E770C2-2DAC-402B-A5B2-91794E9F3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39" y="1767840"/>
              <a:ext cx="11852057" cy="754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C8A1E09-05D8-4A28-8934-EC2D60ADDE1D}"/>
                </a:ext>
              </a:extLst>
            </p:cNvPr>
            <p:cNvGrpSpPr/>
            <p:nvPr/>
          </p:nvGrpSpPr>
          <p:grpSpPr>
            <a:xfrm>
              <a:off x="426721" y="2294200"/>
              <a:ext cx="10911838" cy="4671436"/>
              <a:chOff x="426721" y="2294200"/>
              <a:chExt cx="10911838" cy="4671436"/>
            </a:xfrm>
          </p:grpSpPr>
          <p:sp>
            <p:nvSpPr>
              <p:cNvPr id="10" name="流程图: 决策 9">
                <a:extLst>
                  <a:ext uri="{FF2B5EF4-FFF2-40B4-BE49-F238E27FC236}">
                    <a16:creationId xmlns:a16="http://schemas.microsoft.com/office/drawing/2014/main" id="{DF4D1A08-4A81-4D22-9245-163BE93AA1B3}"/>
                  </a:ext>
                </a:extLst>
              </p:cNvPr>
              <p:cNvSpPr/>
              <p:nvPr/>
            </p:nvSpPr>
            <p:spPr>
              <a:xfrm>
                <a:off x="426721" y="2543071"/>
                <a:ext cx="2910840" cy="824969"/>
              </a:xfrm>
              <a:prstGeom prst="flowChartDecision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condition1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流程图: 决策 10">
                <a:extLst>
                  <a:ext uri="{FF2B5EF4-FFF2-40B4-BE49-F238E27FC236}">
                    <a16:creationId xmlns:a16="http://schemas.microsoft.com/office/drawing/2014/main" id="{5E13CF11-8B55-4DF9-96F4-95FC813E8EEC}"/>
                  </a:ext>
                </a:extLst>
              </p:cNvPr>
              <p:cNvSpPr/>
              <p:nvPr/>
            </p:nvSpPr>
            <p:spPr>
              <a:xfrm>
                <a:off x="2377440" y="3337560"/>
                <a:ext cx="2788920" cy="824969"/>
              </a:xfrm>
              <a:prstGeom prst="flowChartDecision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condition2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" name="流程图: 决策 11">
                <a:extLst>
                  <a:ext uri="{FF2B5EF4-FFF2-40B4-BE49-F238E27FC236}">
                    <a16:creationId xmlns:a16="http://schemas.microsoft.com/office/drawing/2014/main" id="{967E08FA-2FEF-4C31-8499-FB74D75EE0A1}"/>
                  </a:ext>
                </a:extLst>
              </p:cNvPr>
              <p:cNvSpPr/>
              <p:nvPr/>
            </p:nvSpPr>
            <p:spPr>
              <a:xfrm>
                <a:off x="4251960" y="4103329"/>
                <a:ext cx="2819401" cy="824969"/>
              </a:xfrm>
              <a:prstGeom prst="flowChartDecision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condition3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流程图: 决策 12">
                <a:extLst>
                  <a:ext uri="{FF2B5EF4-FFF2-40B4-BE49-F238E27FC236}">
                    <a16:creationId xmlns:a16="http://schemas.microsoft.com/office/drawing/2014/main" id="{0E40E2C0-5771-4F00-91C1-F1BB37BA6539}"/>
                  </a:ext>
                </a:extLst>
              </p:cNvPr>
              <p:cNvSpPr/>
              <p:nvPr/>
            </p:nvSpPr>
            <p:spPr>
              <a:xfrm>
                <a:off x="6141720" y="4846320"/>
                <a:ext cx="2945130" cy="824969"/>
              </a:xfrm>
              <a:prstGeom prst="flowChartDecision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condition4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" name="流程图: 决策 13">
                <a:extLst>
                  <a:ext uri="{FF2B5EF4-FFF2-40B4-BE49-F238E27FC236}">
                    <a16:creationId xmlns:a16="http://schemas.microsoft.com/office/drawing/2014/main" id="{AF5375C1-0861-4ADF-A0B8-A922F8269BC4}"/>
                  </a:ext>
                </a:extLst>
              </p:cNvPr>
              <p:cNvSpPr/>
              <p:nvPr/>
            </p:nvSpPr>
            <p:spPr>
              <a:xfrm>
                <a:off x="8290560" y="5650271"/>
                <a:ext cx="2819399" cy="824969"/>
              </a:xfrm>
              <a:prstGeom prst="flowChartDecision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condition5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F2E1F7A-58C0-4FB6-939D-57CD714BB50F}"/>
                  </a:ext>
                </a:extLst>
              </p:cNvPr>
              <p:cNvSpPr txBox="1"/>
              <p:nvPr/>
            </p:nvSpPr>
            <p:spPr>
              <a:xfrm>
                <a:off x="3101341" y="2294200"/>
                <a:ext cx="441960" cy="56423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F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CC5B2C-E33C-456B-8704-788B9B2043EC}"/>
                  </a:ext>
                </a:extLst>
              </p:cNvPr>
              <p:cNvSpPr txBox="1"/>
              <p:nvPr/>
            </p:nvSpPr>
            <p:spPr>
              <a:xfrm>
                <a:off x="5036820" y="3078376"/>
                <a:ext cx="441960" cy="56423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F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5844E0C-A13A-40F9-A120-D52D84750AAA}"/>
                  </a:ext>
                </a:extLst>
              </p:cNvPr>
              <p:cNvSpPr txBox="1"/>
              <p:nvPr/>
            </p:nvSpPr>
            <p:spPr>
              <a:xfrm>
                <a:off x="6995160" y="3871964"/>
                <a:ext cx="441960" cy="56423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F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120993-9E85-4F9E-BA8D-9F207C0E5F0D}"/>
                  </a:ext>
                </a:extLst>
              </p:cNvPr>
              <p:cNvSpPr txBox="1"/>
              <p:nvPr/>
            </p:nvSpPr>
            <p:spPr>
              <a:xfrm>
                <a:off x="8896350" y="4618408"/>
                <a:ext cx="441960" cy="56423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F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64D8307-A4F1-4D9D-9F18-C7119CE2738D}"/>
                  </a:ext>
                </a:extLst>
              </p:cNvPr>
              <p:cNvSpPr txBox="1"/>
              <p:nvPr/>
            </p:nvSpPr>
            <p:spPr>
              <a:xfrm>
                <a:off x="10896599" y="5457231"/>
                <a:ext cx="441960" cy="56423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F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A409D7-43F5-4075-86B8-C88FE9B0C81F}"/>
                  </a:ext>
                </a:extLst>
              </p:cNvPr>
              <p:cNvSpPr txBox="1"/>
              <p:nvPr/>
            </p:nvSpPr>
            <p:spPr>
              <a:xfrm>
                <a:off x="1356360" y="3352800"/>
                <a:ext cx="41148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3200" dirty="0"/>
                  <a:t>T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607AC4-3368-48BB-A0A8-7D18D127C4E2}"/>
                  </a:ext>
                </a:extLst>
              </p:cNvPr>
              <p:cNvSpPr txBox="1"/>
              <p:nvPr/>
            </p:nvSpPr>
            <p:spPr>
              <a:xfrm>
                <a:off x="3337561" y="4136020"/>
                <a:ext cx="41148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3200" dirty="0"/>
                  <a:t>T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54B649-7106-4AB2-B71A-852602805BD9}"/>
                  </a:ext>
                </a:extLst>
              </p:cNvPr>
              <p:cNvSpPr txBox="1"/>
              <p:nvPr/>
            </p:nvSpPr>
            <p:spPr>
              <a:xfrm>
                <a:off x="5257800" y="4906845"/>
                <a:ext cx="41148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3200" dirty="0"/>
                  <a:t>T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A8D4AB-4ABF-4383-B81F-AFE5DF836361}"/>
                  </a:ext>
                </a:extLst>
              </p:cNvPr>
              <p:cNvSpPr txBox="1"/>
              <p:nvPr/>
            </p:nvSpPr>
            <p:spPr>
              <a:xfrm>
                <a:off x="7208520" y="5650271"/>
                <a:ext cx="41148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3200" dirty="0"/>
                  <a:t>T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F8106A-3680-49DD-B8A6-757F35007D66}"/>
                  </a:ext>
                </a:extLst>
              </p:cNvPr>
              <p:cNvSpPr txBox="1"/>
              <p:nvPr/>
            </p:nvSpPr>
            <p:spPr>
              <a:xfrm>
                <a:off x="9202001" y="6460000"/>
                <a:ext cx="41148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3200" dirty="0"/>
                  <a:t>T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EA0E793-48A3-4554-9445-90D61C6DC2CE}"/>
                </a:ext>
              </a:extLst>
            </p:cNvPr>
            <p:cNvGrpSpPr/>
            <p:nvPr/>
          </p:nvGrpSpPr>
          <p:grpSpPr>
            <a:xfrm>
              <a:off x="1158240" y="7642324"/>
              <a:ext cx="11197589" cy="544272"/>
              <a:chOff x="1158240" y="7642324"/>
              <a:chExt cx="11197589" cy="54427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80A608B-6FE8-4B5B-A332-0264187442BD}"/>
                  </a:ext>
                </a:extLst>
              </p:cNvPr>
              <p:cNvSpPr txBox="1"/>
              <p:nvPr/>
            </p:nvSpPr>
            <p:spPr>
              <a:xfrm>
                <a:off x="1158240" y="7671982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Statement1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BDA41-9A64-4B65-8299-241357A0D199}"/>
                  </a:ext>
                </a:extLst>
              </p:cNvPr>
              <p:cNvSpPr txBox="1"/>
              <p:nvPr/>
            </p:nvSpPr>
            <p:spPr>
              <a:xfrm>
                <a:off x="3101341" y="7671982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Statement2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4339AED-4B47-44DF-A531-14A3DF03F8B5}"/>
                  </a:ext>
                </a:extLst>
              </p:cNvPr>
              <p:cNvSpPr txBox="1"/>
              <p:nvPr/>
            </p:nvSpPr>
            <p:spPr>
              <a:xfrm>
                <a:off x="5033010" y="7680960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Statement3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E04231-25AA-4D65-8751-F696C7F374C4}"/>
                  </a:ext>
                </a:extLst>
              </p:cNvPr>
              <p:cNvSpPr txBox="1"/>
              <p:nvPr/>
            </p:nvSpPr>
            <p:spPr>
              <a:xfrm>
                <a:off x="6964679" y="7680960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Statement4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A1D72D1-CA0D-4939-BDDF-36E5AD4F2EF2}"/>
                  </a:ext>
                </a:extLst>
              </p:cNvPr>
              <p:cNvSpPr txBox="1"/>
              <p:nvPr/>
            </p:nvSpPr>
            <p:spPr>
              <a:xfrm>
                <a:off x="8896348" y="7671401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Statement5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5C3919-5426-4D0E-AF9D-68CDCEB1B393}"/>
                  </a:ext>
                </a:extLst>
              </p:cNvPr>
              <p:cNvSpPr txBox="1"/>
              <p:nvPr/>
            </p:nvSpPr>
            <p:spPr>
              <a:xfrm>
                <a:off x="10892789" y="7642324"/>
                <a:ext cx="1463040" cy="50563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Statement6</a:t>
                </a:r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359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6600" b="1" dirty="0"/>
              <a:t>Example-Grade Values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454507983"/>
              </p:ext>
            </p:extLst>
          </p:nvPr>
        </p:nvGraphicFramePr>
        <p:xfrm>
          <a:off x="1335406" y="4248469"/>
          <a:ext cx="4711700" cy="4127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Score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Grade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0-60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F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61-70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D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71-80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C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81-90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B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91-100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A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1644" y="1389698"/>
            <a:ext cx="11887200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6800" algn="l"/>
              </a:tabLst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A professor generates letter grades using the following table. </a:t>
            </a:r>
          </a:p>
          <a:p>
            <a:pPr marL="571500" marR="0" indent="-57150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6800" algn="l"/>
              </a:tabLst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Goal: given the score, to print the grade for  the student.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7695" y="3981450"/>
            <a:ext cx="5302885" cy="5026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int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main()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{	...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    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printf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(“F\n”);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    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printf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(“D\n”);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    </a:t>
            </a:r>
            <a:r>
              <a:rPr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(“C\n”);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    </a:t>
            </a:r>
            <a:r>
              <a:rPr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(“B\n”);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     </a:t>
            </a:r>
            <a:r>
              <a:rPr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(“A\n”);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326495" y="5833745"/>
            <a:ext cx="5257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954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7717-89AE-4665-AE8D-82941EEF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Example-Grade Values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415A3-2CE8-4DB1-A0B4-B2ED07E68D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710B2D-67AE-45D7-B5E1-178B3870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9" y="1906756"/>
            <a:ext cx="12234862" cy="696921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#include "</a:t>
            </a:r>
            <a:r>
              <a:rPr lang="en-US" altLang="zh-CN" sz="3200" b="1" dirty="0" err="1"/>
              <a:t>stdio.h</a:t>
            </a:r>
            <a:r>
              <a:rPr lang="en-US" altLang="zh-CN" sz="3200" b="1" dirty="0"/>
              <a:t>"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void main()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  {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score;char</a:t>
            </a:r>
            <a:r>
              <a:rPr lang="en-US" altLang="zh-CN" sz="3200" b="1" dirty="0"/>
              <a:t> level;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    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("input score=");</a:t>
            </a:r>
            <a:r>
              <a:rPr lang="en-US" altLang="zh-CN" sz="3200" b="1" dirty="0" err="1"/>
              <a:t>scanf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d",&amp;score</a:t>
            </a:r>
            <a:r>
              <a:rPr lang="en-US" altLang="zh-CN" sz="3200" b="1" dirty="0"/>
              <a:t>);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     if(score&lt;0||score&gt;100) {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("Invalid input.\n");return; }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if(score&lt;60) level='E';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   else if(score&lt;70) level='D';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       else if(score&lt;80) level='C';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             else if(score&lt;90) level='B';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                   else level='A';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   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("level is %c\</a:t>
            </a:r>
            <a:r>
              <a:rPr lang="en-US" altLang="zh-CN" sz="3200" b="1" dirty="0" err="1"/>
              <a:t>n",level</a:t>
            </a:r>
            <a:r>
              <a:rPr lang="en-US" altLang="zh-CN" sz="3200" b="1" dirty="0"/>
              <a:t>);</a:t>
            </a:r>
            <a:endParaRPr lang="zh-CN" altLang="en-US" sz="3200" b="1" dirty="0"/>
          </a:p>
          <a:p>
            <a:pPr algn="l" eaLnBrk="1" hangingPunct="1">
              <a:lnSpc>
                <a:spcPts val="4500"/>
              </a:lnSpc>
            </a:pPr>
            <a:r>
              <a:rPr lang="en-US" altLang="zh-CN" sz="3200" b="1" dirty="0"/>
              <a:t>  }</a:t>
            </a:r>
            <a:endParaRPr lang="zh-CN" altLang="en-US" sz="36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23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83A6-9FBC-4443-9925-56573F0E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" y="182880"/>
            <a:ext cx="12560300" cy="118872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9EB9C-864B-46E4-8CF9-2E81A2DD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600200"/>
            <a:ext cx="12992100" cy="7360920"/>
          </a:xfrm>
        </p:spPr>
        <p:txBody>
          <a:bodyPr>
            <a:normAutofit/>
          </a:bodyPr>
          <a:lstStyle/>
          <a:p>
            <a:pPr marL="939800" indent="-685800" hangingPunct="0">
              <a:buSzPct val="110000"/>
              <a:buFont typeface="Wingdings" panose="05000000000000000000" pitchFamily="2" charset="2"/>
              <a:buChar char="p"/>
            </a:pPr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  <a:p>
            <a:pPr marL="952500" lvl="2" indent="-587375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switch(</a:t>
            </a:r>
            <a:r>
              <a:rPr lang="en-US" altLang="zh-C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zh-CN" sz="4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case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constant-expression_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statement 1; [break;]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constant-expression_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statement 2; [break;]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              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　　      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case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</a:t>
            </a:r>
            <a:r>
              <a:rPr lang="en-US" altLang="zh-CN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expression_</a:t>
            </a:r>
            <a:r>
              <a:rPr lang="en-US" altLang="zh-CN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statement n; [break;]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[default: statement n+1; [break;] ]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CEADC-B2DE-4988-822C-23F26E345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758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6600" b="1" dirty="0"/>
              <a:t>Grade Values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634867776"/>
              </p:ext>
            </p:extLst>
          </p:nvPr>
        </p:nvGraphicFramePr>
        <p:xfrm>
          <a:off x="1295400" y="4236084"/>
          <a:ext cx="4559300" cy="412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Score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Grade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0-60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F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61-70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D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71-80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C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81-90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B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91-100</a:t>
                      </a:r>
                    </a:p>
                  </a:txBody>
                  <a:tcPr marL="36195" marT="25209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A</a:t>
                      </a:r>
                    </a:p>
                  </a:txBody>
                  <a:tcPr marL="36195" marT="2520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1644" y="1389698"/>
            <a:ext cx="11887200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panose="02040502050505030304" charset="0"/>
                <a:ea typeface="Gill Sans"/>
                <a:cs typeface="Gill Sans"/>
                <a:sym typeface="Gill Sans"/>
              </a:rPr>
              <a:t>A professor generates letter grades using the following table. </a:t>
            </a:r>
          </a:p>
          <a:p>
            <a:pPr marL="571500" marR="0" indent="-57150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panose="02040502050505030304" charset="0"/>
                <a:ea typeface="Gill Sans"/>
                <a:cs typeface="Gill Sans"/>
                <a:sym typeface="Gill Sans"/>
              </a:rPr>
              <a:t>Goal: given the scores, to print the grade for each student.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42101" y="3800793"/>
            <a:ext cx="5681056" cy="51450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2800" b="1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int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 main()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{	...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     </a:t>
            </a:r>
            <a:r>
              <a:rPr kumimoji="0" lang="en-US" altLang="zh-CN" sz="2800" b="1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printf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(“F\n”);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     </a:t>
            </a:r>
            <a:r>
              <a:rPr kumimoji="0" lang="en-US" altLang="zh-CN" sz="2800" b="1" i="0" u="none" strike="noStrike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printf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(“D\n”);</a:t>
            </a: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   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(“C\n”);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Courier New" panose="02070309020205020404" charset="0"/>
              <a:ea typeface="Gill Sans"/>
              <a:cs typeface="Gill Sans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   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(“B\n”);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Courier New" panose="02070309020205020404" charset="0"/>
              <a:ea typeface="Gill Sans"/>
              <a:cs typeface="Gill Sans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   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charset="0"/>
                <a:sym typeface="Gill Sans"/>
              </a:rPr>
              <a:t>(“A\n”);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Courier New" panose="02070309020205020404" charset="0"/>
              <a:ea typeface="Gill Sans"/>
              <a:cs typeface="Gill Sans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ourier New" panose="02070309020205020404" charset="0"/>
                <a:ea typeface="Gill Sans"/>
                <a:cs typeface="Gill Sans"/>
                <a:sym typeface="Gill San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797376" y="5683250"/>
            <a:ext cx="5257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8C5F4-59AD-4359-B793-6A153468A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en-US" altLang="zh-CN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F9623F9-67A8-41BF-86BC-4A58ABD9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354690"/>
            <a:ext cx="11826239" cy="79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8FE1AB4-FECE-4FF6-B51D-2D5C4F845E78}"/>
              </a:ext>
            </a:extLst>
          </p:cNvPr>
          <p:cNvGrpSpPr/>
          <p:nvPr/>
        </p:nvGrpSpPr>
        <p:grpSpPr>
          <a:xfrm>
            <a:off x="1021080" y="1905000"/>
            <a:ext cx="11308080" cy="5475572"/>
            <a:chOff x="1021080" y="1905000"/>
            <a:chExt cx="11308080" cy="5475572"/>
          </a:xfrm>
        </p:grpSpPr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4EB96B45-A353-4D26-9588-4E127A6D9D33}"/>
                </a:ext>
              </a:extLst>
            </p:cNvPr>
            <p:cNvSpPr/>
            <p:nvPr/>
          </p:nvSpPr>
          <p:spPr>
            <a:xfrm>
              <a:off x="2682240" y="1905000"/>
              <a:ext cx="4160520" cy="973690"/>
            </a:xfrm>
            <a:prstGeom prst="flowChartDecision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expression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412F255-2A19-457C-B802-6EDC0AA08190}"/>
                </a:ext>
              </a:extLst>
            </p:cNvPr>
            <p:cNvSpPr txBox="1"/>
            <p:nvPr/>
          </p:nvSpPr>
          <p:spPr>
            <a:xfrm>
              <a:off x="1021080" y="4623982"/>
              <a:ext cx="146304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Statement1</a:t>
              </a:r>
              <a:endPara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5E192BD-9D92-4101-8368-DA9A4605B91D}"/>
                </a:ext>
              </a:extLst>
            </p:cNvPr>
            <p:cNvSpPr txBox="1"/>
            <p:nvPr/>
          </p:nvSpPr>
          <p:spPr>
            <a:xfrm>
              <a:off x="4160520" y="4608742"/>
              <a:ext cx="146304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Statement2</a:t>
              </a:r>
              <a:endPara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F1E6F6-0ED8-4AF5-99FF-297223478BBC}"/>
                </a:ext>
              </a:extLst>
            </p:cNvPr>
            <p:cNvSpPr txBox="1"/>
            <p:nvPr/>
          </p:nvSpPr>
          <p:spPr>
            <a:xfrm>
              <a:off x="7162800" y="4623982"/>
              <a:ext cx="146304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Statement3</a:t>
              </a:r>
              <a:endPara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9F85F8-D2E4-4AAF-A074-34E057B2B333}"/>
                </a:ext>
              </a:extLst>
            </p:cNvPr>
            <p:cNvSpPr txBox="1"/>
            <p:nvPr/>
          </p:nvSpPr>
          <p:spPr>
            <a:xfrm>
              <a:off x="10195560" y="4608742"/>
              <a:ext cx="181864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Statement n+1</a:t>
              </a:r>
              <a:endPara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FCB21C-227D-4B80-AAD6-8FB58323CBAD}"/>
                </a:ext>
              </a:extLst>
            </p:cNvPr>
            <p:cNvSpPr txBox="1"/>
            <p:nvPr/>
          </p:nvSpPr>
          <p:spPr>
            <a:xfrm>
              <a:off x="1706880" y="3668524"/>
              <a:ext cx="121920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=c1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6D2B7E-52D0-4A67-B637-5A134A667856}"/>
                </a:ext>
              </a:extLst>
            </p:cNvPr>
            <p:cNvSpPr txBox="1"/>
            <p:nvPr/>
          </p:nvSpPr>
          <p:spPr>
            <a:xfrm>
              <a:off x="4892040" y="3668524"/>
              <a:ext cx="10972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=c2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D84B85-E8F8-40B4-9BED-2910F760090F}"/>
                </a:ext>
              </a:extLst>
            </p:cNvPr>
            <p:cNvSpPr txBox="1"/>
            <p:nvPr/>
          </p:nvSpPr>
          <p:spPr>
            <a:xfrm>
              <a:off x="7955280" y="3656659"/>
              <a:ext cx="10972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=</a:t>
              </a:r>
              <a:r>
                <a:rPr kumimoji="0" lang="en-US" altLang="zh-CN" sz="28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c</a:t>
              </a:r>
              <a:r>
                <a:rPr kumimoji="0" lang="en-US" altLang="zh-CN" sz="2800" b="1" i="0" u="none" strike="noStrike" cap="none" spc="0" normalizeH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n</a:t>
              </a:r>
              <a:endParaRPr kumimoji="0" lang="zh-CN" altLang="en-US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69697C-B32A-4EE2-A687-A7A9F33B4225}"/>
                </a:ext>
              </a:extLst>
            </p:cNvPr>
            <p:cNvSpPr txBox="1"/>
            <p:nvPr/>
          </p:nvSpPr>
          <p:spPr>
            <a:xfrm>
              <a:off x="1905000" y="6874936"/>
              <a:ext cx="57912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Y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B3C169-EB16-43ED-80FC-20C54C4FCFE0}"/>
                </a:ext>
              </a:extLst>
            </p:cNvPr>
            <p:cNvSpPr txBox="1"/>
            <p:nvPr/>
          </p:nvSpPr>
          <p:spPr>
            <a:xfrm>
              <a:off x="2682240" y="5632051"/>
              <a:ext cx="4114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N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5469CA-87F6-4B73-9FEA-DBD046CC2F3D}"/>
                </a:ext>
              </a:extLst>
            </p:cNvPr>
            <p:cNvSpPr txBox="1"/>
            <p:nvPr/>
          </p:nvSpPr>
          <p:spPr>
            <a:xfrm>
              <a:off x="4968240" y="6798736"/>
              <a:ext cx="57912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Y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F787244-AF53-4085-A252-6E730626D931}"/>
                </a:ext>
              </a:extLst>
            </p:cNvPr>
            <p:cNvSpPr txBox="1"/>
            <p:nvPr/>
          </p:nvSpPr>
          <p:spPr>
            <a:xfrm>
              <a:off x="5745480" y="5723491"/>
              <a:ext cx="4114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N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A73AF4F-784F-489A-A82E-DF91EFB5C112}"/>
                </a:ext>
              </a:extLst>
            </p:cNvPr>
            <p:cNvSpPr txBox="1"/>
            <p:nvPr/>
          </p:nvSpPr>
          <p:spPr>
            <a:xfrm>
              <a:off x="8077200" y="6829216"/>
              <a:ext cx="57912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Y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5DA7A91-6E97-42DF-8599-3C6F45681B78}"/>
                </a:ext>
              </a:extLst>
            </p:cNvPr>
            <p:cNvSpPr txBox="1"/>
            <p:nvPr/>
          </p:nvSpPr>
          <p:spPr>
            <a:xfrm>
              <a:off x="8884920" y="5723491"/>
              <a:ext cx="4114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N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D40C94-1F33-478F-8628-7735904B7AD1}"/>
                </a:ext>
              </a:extLst>
            </p:cNvPr>
            <p:cNvSpPr txBox="1"/>
            <p:nvPr/>
          </p:nvSpPr>
          <p:spPr>
            <a:xfrm>
              <a:off x="11140440" y="6829216"/>
              <a:ext cx="57912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Y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1BD254-7011-436A-9D56-4678110E238C}"/>
                </a:ext>
              </a:extLst>
            </p:cNvPr>
            <p:cNvSpPr txBox="1"/>
            <p:nvPr/>
          </p:nvSpPr>
          <p:spPr>
            <a:xfrm>
              <a:off x="11917680" y="5723491"/>
              <a:ext cx="411480" cy="5056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sz="3200" dirty="0"/>
                <a:t>N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474283A6-9FBC-4443-9925-56573F0E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" y="182880"/>
            <a:ext cx="12560300" cy="118872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6876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56976-1F14-487F-9DB1-D26D1B14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score;char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 score=");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d",&amp;score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if(score&lt;0||score&gt;100) {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("Invalid input.\n");return; }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switch(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score/10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 case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case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:level= '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A';break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case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:level= '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B';break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case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:level= '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C';break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case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:level= '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D';break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default:level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'E';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("level is %c\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n",level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1" hangingPunct="1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FC225-8FD8-445F-BB96-48A0546B4D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4283A6-9FBC-4443-9925-56573F0E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" y="182880"/>
            <a:ext cx="12560300" cy="118872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4996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691640"/>
            <a:ext cx="12992100" cy="745236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  <a:tab pos="15875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the output of the following code:</a:t>
            </a:r>
          </a:p>
          <a:p>
            <a:pPr marL="254000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54000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254000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n = 'c';</a:t>
            </a:r>
          </a:p>
          <a:p>
            <a:pPr marL="254000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switch(n++)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default: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(“Error”); break;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'a':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(“good ”); break;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'c':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(“morning ”);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'd':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(“class”);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711200" lvl="1" indent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74283A6-9FBC-4443-9925-56573F0E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" y="182880"/>
            <a:ext cx="12560300" cy="118872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multiple-branching construction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2233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56326" name="Rectangle 8"/>
          <p:cNvSpPr/>
          <p:nvPr/>
        </p:nvSpPr>
        <p:spPr>
          <a:xfrm>
            <a:off x="411480" y="1244918"/>
            <a:ext cx="10688320" cy="80937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#include &lt;stdio.h&gt;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void main()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{	char mark;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printf("\nPlease input mark:");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scanf("%c",&amp;mark); //input marks</a:t>
            </a:r>
          </a:p>
          <a:p>
            <a:pPr indent="333375" algn="l" eaLnBrk="0" hangingPunct="0"/>
            <a:r>
              <a:rPr lang="zh-CN" altLang="en-US" sz="2800" b="0" dirty="0">
                <a:latin typeface="Times New Roman" panose="02020603050405020304" charset="0"/>
                <a:ea typeface="Gulim" pitchFamily="34" charset="-127"/>
              </a:rPr>
              <a:t>	</a:t>
            </a:r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switch(mark)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{	case 'A':printf("90~100\n");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'B':printf("80~89\n");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'C':printf("70~79\n");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'D':printf("60~69\n");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'E':printf("0~59\n");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default:printf("Error\n");</a:t>
            </a:r>
            <a:r>
              <a:rPr lang="en-US" altLang="zh-CN" sz="2800" dirty="0">
                <a:latin typeface="Times New Roman" panose="02020603050405020304" charset="0"/>
                <a:ea typeface="Gulim" pitchFamily="34" charset="-127"/>
                <a:sym typeface="+mn-ea"/>
              </a:rPr>
              <a:t> }</a:t>
            </a:r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}</a:t>
            </a:r>
            <a:r>
              <a:rPr lang="en-US" altLang="zh-CN" sz="2800" dirty="0">
                <a:latin typeface="Times New Roman" panose="02020603050405020304" charset="0"/>
                <a:ea typeface="Gulim" pitchFamily="34" charset="-127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8983" y="539007"/>
            <a:ext cx="10642337" cy="8104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lstStyle/>
          <a:p>
            <a:pPr marL="734695" indent="-480695" algn="l" hangingPunct="1">
              <a:lnSpc>
                <a:spcPct val="100000"/>
              </a:lnSpc>
              <a:spcBef>
                <a:spcPts val="14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What's the output of the following code: </a:t>
            </a:r>
            <a:endParaRPr lang="zh-CN" altLang="en-US" sz="4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Palatino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151495" y="1769745"/>
          <a:ext cx="329120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3" imgW="1372870" imgH="1144270" progId="Equation.3">
                  <p:embed/>
                </p:oleObj>
              </mc:Choice>
              <mc:Fallback>
                <p:oleObj r:id="rId3" imgW="1372870" imgH="1144270" progId="Equation.3">
                  <p:embed/>
                  <p:pic>
                    <p:nvPicPr>
                      <p:cNvPr id="56324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1495" y="1769745"/>
                        <a:ext cx="3291205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7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820" y="5608955"/>
            <a:ext cx="4697730" cy="23406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25392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56326" name="Rectangle 8"/>
          <p:cNvSpPr/>
          <p:nvPr/>
        </p:nvSpPr>
        <p:spPr>
          <a:xfrm>
            <a:off x="704850" y="1244918"/>
            <a:ext cx="10394950" cy="80937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#include &lt;stdio.h&gt;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void main()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{	char mark;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printf("\nPlease input mark:");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scanf("%c",&amp;mark); //input marks</a:t>
            </a:r>
          </a:p>
          <a:p>
            <a:pPr indent="333375" algn="l" eaLnBrk="0" hangingPunct="0"/>
            <a:r>
              <a:rPr lang="zh-CN" altLang="en-US" sz="2800" b="0" dirty="0">
                <a:latin typeface="Times New Roman" panose="02020603050405020304" charset="0"/>
                <a:ea typeface="Gulim" pitchFamily="34" charset="-127"/>
              </a:rPr>
              <a:t>	</a:t>
            </a:r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switch(mark)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{	case 'A':printf("90~100\n");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Gulim" pitchFamily="34" charset="-127"/>
                <a:sym typeface="+mn-ea"/>
              </a:rPr>
              <a:t>break;</a:t>
            </a:r>
            <a:endParaRPr lang="en-US" altLang="zh-CN" sz="2800" b="0" dirty="0">
              <a:latin typeface="Times New Roman" panose="02020603050405020304" charset="0"/>
              <a:ea typeface="Gulim" pitchFamily="34" charset="-127"/>
            </a:endParaRP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'B':printf("80~89\n");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Gulim" pitchFamily="34" charset="-127"/>
                <a:sym typeface="+mn-ea"/>
              </a:rPr>
              <a:t>break;</a:t>
            </a:r>
            <a:endParaRPr lang="en-US" altLang="zh-CN" sz="2800" b="0" dirty="0">
              <a:latin typeface="Times New Roman" panose="02020603050405020304" charset="0"/>
              <a:ea typeface="Gulim" pitchFamily="34" charset="-127"/>
            </a:endParaRP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'C':printf("70~79\n");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Gulim" pitchFamily="34" charset="-127"/>
                <a:sym typeface="+mn-ea"/>
              </a:rPr>
              <a:t>break;</a:t>
            </a:r>
            <a:endParaRPr lang="en-US" altLang="zh-CN" sz="2800" b="0" dirty="0">
              <a:latin typeface="Times New Roman" panose="02020603050405020304" charset="0"/>
              <a:ea typeface="Gulim" pitchFamily="34" charset="-127"/>
            </a:endParaRP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'D':printf("60~69\n");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Gulim" pitchFamily="34" charset="-127"/>
                <a:sym typeface="+mn-ea"/>
              </a:rPr>
              <a:t>break;</a:t>
            </a:r>
            <a:endParaRPr lang="en-US" altLang="zh-CN" sz="2800" b="0" dirty="0">
              <a:latin typeface="Times New Roman" panose="02020603050405020304" charset="0"/>
              <a:ea typeface="Gulim" pitchFamily="34" charset="-127"/>
            </a:endParaRP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case 'E':printf("0~59\n");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Gulim" pitchFamily="34" charset="-127"/>
                <a:sym typeface="+mn-ea"/>
              </a:rPr>
              <a:t>break;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	default:printf("Error\n");</a:t>
            </a:r>
            <a:r>
              <a:rPr lang="en-US" altLang="zh-CN" sz="2800" dirty="0">
                <a:latin typeface="Times New Roman" panose="02020603050405020304" charset="0"/>
                <a:ea typeface="Gulim" pitchFamily="34" charset="-127"/>
                <a:sym typeface="+mn-ea"/>
              </a:rPr>
              <a:t> }</a:t>
            </a:r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	</a:t>
            </a:r>
          </a:p>
          <a:p>
            <a:pPr indent="333375" algn="l" eaLnBrk="0" hangingPunct="0"/>
            <a:r>
              <a:rPr lang="en-US" altLang="zh-CN" sz="2800" b="0" dirty="0">
                <a:latin typeface="Times New Roman" panose="02020603050405020304" charset="0"/>
                <a:ea typeface="Gulim" pitchFamily="34" charset="-127"/>
              </a:rPr>
              <a:t>}</a:t>
            </a:r>
            <a:r>
              <a:rPr lang="en-US" altLang="zh-CN" sz="2800" dirty="0">
                <a:latin typeface="Times New Roman" panose="02020603050405020304" charset="0"/>
                <a:ea typeface="Gulim" pitchFamily="34" charset="-127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56" y="492285"/>
            <a:ext cx="10392268" cy="8104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lstStyle/>
          <a:p>
            <a:pPr marL="685800" indent="-685800" eaLnBrk="1" fontAlgn="auto" hangingPunct="1">
              <a:lnSpc>
                <a:spcPct val="100000"/>
              </a:lnSpc>
              <a:spcBef>
                <a:spcPts val="1400"/>
              </a:spcBef>
              <a:buSzPct val="110000"/>
              <a:buFont typeface="Wingdings" panose="05000000000000000000" pitchFamily="2" charset="2"/>
              <a:buChar char="p"/>
              <a:tabLst>
                <a:tab pos="1587500" algn="l"/>
                <a:tab pos="1587500" algn="l"/>
              </a:tabLst>
            </a:pPr>
            <a:r>
              <a:rPr lang="en-US" altLang="zh-CN" sz="4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What's the output of the following code</a:t>
            </a:r>
            <a:r>
              <a:rPr lang="en-US" altLang="zh-CN" dirty="0">
                <a:latin typeface="Palatino Linotype" panose="02040502050505030304" charset="0"/>
                <a:sym typeface="+mn-ea"/>
              </a:rPr>
              <a:t>: 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 Linotype" panose="02040502050505030304" charset="0"/>
              <a:ea typeface="Gill Sans"/>
              <a:cs typeface="Gill Sans"/>
              <a:sym typeface="Gill Sans"/>
            </a:endParaRPr>
          </a:p>
        </p:txBody>
      </p:sp>
      <p:pic>
        <p:nvPicPr>
          <p:cNvPr id="5734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5595620"/>
            <a:ext cx="4262120" cy="9664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151495" y="1769745"/>
          <a:ext cx="329120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1372870" imgH="1144270" progId="Equation.3">
                  <p:embed/>
                </p:oleObj>
              </mc:Choice>
              <mc:Fallback>
                <p:oleObj r:id="rId4" imgW="1372870" imgH="1144270" progId="Equation.3">
                  <p:embed/>
                  <p:pic>
                    <p:nvPicPr>
                      <p:cNvPr id="56324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1495" y="1769745"/>
                        <a:ext cx="3291205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406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Nested If Statements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602615" indent="-394335" defTabSz="478790">
              <a:lnSpc>
                <a:spcPts val="4500"/>
              </a:lnSpc>
              <a:spcBef>
                <a:spcPts val="2100"/>
              </a:spcBef>
              <a:tabLst>
                <a:tab pos="1295400" algn="l"/>
              </a:tabLst>
              <a:defRPr sz="3770"/>
            </a:pPr>
            <a:r>
              <a:rPr dirty="0"/>
              <a:t>If statements are still statements</a:t>
            </a:r>
          </a:p>
          <a:p>
            <a:pPr marL="602615" indent="-394335" defTabSz="478790">
              <a:lnSpc>
                <a:spcPts val="4500"/>
              </a:lnSpc>
              <a:spcBef>
                <a:spcPts val="2100"/>
              </a:spcBef>
              <a:tabLst>
                <a:tab pos="1295400" algn="l"/>
              </a:tabLst>
              <a:defRPr sz="3770"/>
            </a:pPr>
            <a:r>
              <a:rPr dirty="0"/>
              <a:t>So they can be put in compound statements</a:t>
            </a:r>
          </a:p>
          <a:p>
            <a:pPr marL="602615" indent="-394335" defTabSz="478790">
              <a:lnSpc>
                <a:spcPts val="4500"/>
              </a:lnSpc>
              <a:spcBef>
                <a:spcPts val="2100"/>
              </a:spcBef>
              <a:tabLst>
                <a:tab pos="1295400" algn="l"/>
              </a:tabLst>
              <a:defRPr sz="3770"/>
            </a:pPr>
            <a:r>
              <a:rPr dirty="0">
                <a:solidFill>
                  <a:srgbClr val="C00000"/>
                </a:solidFill>
              </a:rPr>
              <a:t>Or they can be used inside another if statement</a:t>
            </a:r>
            <a:r>
              <a:rPr dirty="0"/>
              <a:t>: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(year == 2016)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(month == 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 *= 1.01;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(month == </a:t>
            </a:r>
            <a:r>
              <a:rPr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208280" defTabSz="478790">
              <a:lnSpc>
                <a:spcPts val="4500"/>
              </a:lnSpc>
              <a:spcBef>
                <a:spcPts val="2100"/>
              </a:spcBef>
              <a:buSzTx/>
              <a:buNone/>
              <a:tabLst>
                <a:tab pos="1295400" algn="l"/>
              </a:tabLst>
              <a:defRPr sz="377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 *= 1.02;</a:t>
            </a:r>
          </a:p>
        </p:txBody>
      </p:sp>
      <p:sp>
        <p:nvSpPr>
          <p:cNvPr id="90" name="Shape 90"/>
          <p:cNvSpPr/>
          <p:nvPr/>
        </p:nvSpPr>
        <p:spPr>
          <a:xfrm>
            <a:off x="7232072" y="6616931"/>
            <a:ext cx="5045770" cy="876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5500"/>
              </a:lnSpc>
              <a:tabLst>
                <a:tab pos="1066800" algn="l"/>
              </a:tabLst>
              <a:defRPr sz="46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dirty="0"/>
              <a:t>What does this do?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Classic Mistake No. 1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dirty="0"/>
              <a:t>Else </a:t>
            </a:r>
            <a:r>
              <a:rPr i="1" dirty="0"/>
              <a:t>always</a:t>
            </a:r>
            <a:r>
              <a:rPr dirty="0"/>
              <a:t> pairs with the nearest if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Ignoring all indentation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In this case</a:t>
            </a:r>
          </a:p>
          <a:p>
            <a:pPr lvl="1">
              <a:tabLst>
                <a:tab pos="2044700" algn="l"/>
              </a:tabLst>
            </a:pPr>
            <a:r>
              <a:rPr dirty="0"/>
              <a:t>else pairs with if (month == </a:t>
            </a:r>
            <a:r>
              <a:rPr dirty="0" err="1"/>
              <a:t>january</a:t>
            </a:r>
            <a:r>
              <a:rPr dirty="0"/>
              <a:t>)</a:t>
            </a:r>
          </a:p>
          <a:p>
            <a:pPr lvl="1">
              <a:tabLst>
                <a:tab pos="2044700" algn="l"/>
              </a:tabLst>
            </a:pPr>
            <a:r>
              <a:rPr dirty="0"/>
              <a:t>only executes if month != </a:t>
            </a:r>
            <a:r>
              <a:rPr dirty="0" err="1"/>
              <a:t>january</a:t>
            </a:r>
            <a:endParaRPr dirty="0"/>
          </a:p>
          <a:p>
            <a:pPr lvl="1">
              <a:tabLst>
                <a:tab pos="2044700" algn="l"/>
              </a:tabLst>
            </a:pPr>
            <a:r>
              <a:rPr dirty="0"/>
              <a:t>the second if statement is </a:t>
            </a:r>
            <a:r>
              <a:rPr i="1" dirty="0"/>
              <a:t>never</a:t>
            </a:r>
            <a:r>
              <a:rPr dirty="0"/>
              <a:t> true</a:t>
            </a:r>
          </a:p>
          <a:p>
            <a:pPr lvl="1">
              <a:tabLst>
                <a:tab pos="2044700" algn="l"/>
              </a:tabLst>
            </a:pPr>
            <a:r>
              <a:rPr dirty="0"/>
              <a:t>and the rent never increases by 2%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Solution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1927860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Always, always use compound statements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A</a:t>
            </a:r>
            <a:r>
              <a:rPr lang="en-US" dirty="0"/>
              <a:t>d</a:t>
            </a:r>
            <a:r>
              <a:rPr dirty="0"/>
              <a:t>d comment so you can see the 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1230284" y="3567286"/>
            <a:ext cx="10523912" cy="58477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(year == 2016)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(month ==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//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rent *= 1.01;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//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not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(month ==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 *= 1.02;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// </a:t>
            </a:r>
            <a:r>
              <a:rPr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2016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not 2016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Classic Mistake No. 2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2700" y="3568700"/>
            <a:ext cx="12992100" cy="55753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tabLst>
                <a:tab pos="1587500" algn="l"/>
              </a:tabLst>
            </a:pPr>
            <a:r>
              <a:rPr dirty="0"/>
              <a:t>We missed an equals sign</a:t>
            </a:r>
          </a:p>
          <a:p>
            <a:pPr>
              <a:tabLst>
                <a:tab pos="1587500" algn="l"/>
              </a:tabLst>
            </a:pPr>
            <a:r>
              <a:rPr dirty="0"/>
              <a:t>We used the assignment operator</a:t>
            </a:r>
          </a:p>
          <a:p>
            <a:pPr>
              <a:tabLst>
                <a:tab pos="1587500" algn="l"/>
              </a:tabLst>
            </a:pPr>
            <a:r>
              <a:rPr dirty="0"/>
              <a:t>Instead of the comparison operator</a:t>
            </a:r>
          </a:p>
          <a:p>
            <a:pPr>
              <a:tabLst>
                <a:tab pos="1587500" algn="l"/>
              </a:tabLst>
            </a:pPr>
            <a:r>
              <a:rPr dirty="0"/>
              <a:t>So we assigned 2016 to year</a:t>
            </a:r>
          </a:p>
          <a:p>
            <a:pPr>
              <a:tabLst>
                <a:tab pos="1587500" algn="l"/>
              </a:tabLst>
            </a:pPr>
            <a:r>
              <a:rPr dirty="0"/>
              <a:t>Then tested it (2016 is not 0, so it is true)</a:t>
            </a:r>
          </a:p>
        </p:txBody>
      </p:sp>
      <p:sp>
        <p:nvSpPr>
          <p:cNvPr id="101" name="Shape 101"/>
          <p:cNvSpPr/>
          <p:nvPr/>
        </p:nvSpPr>
        <p:spPr>
          <a:xfrm>
            <a:off x="916597" y="1519933"/>
            <a:ext cx="3396323" cy="215443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= 2017;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(year 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2016)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(“2016”);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3200"/>
              </a:lnSpc>
              <a:tabLst>
                <a:tab pos="1066800" algn="l"/>
              </a:tabLst>
              <a:defRPr sz="24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(“not 2016”);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Ternary If Operator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One of the weirdest parts of C</a:t>
            </a:r>
          </a:p>
          <a:p>
            <a:pPr marL="0" indent="254000">
              <a:lnSpc>
                <a:spcPts val="4800"/>
              </a:lnSpc>
              <a:buSzTx/>
              <a:buNone/>
              <a:tabLst>
                <a:tab pos="1587500" algn="l"/>
              </a:tabLst>
              <a:defRPr sz="40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? expression1 : expression2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An operator with </a:t>
            </a:r>
            <a:r>
              <a:rPr i="1" dirty="0">
                <a:solidFill>
                  <a:srgbClr val="C00000"/>
                </a:solidFill>
              </a:rPr>
              <a:t>two</a:t>
            </a:r>
            <a:r>
              <a:rPr dirty="0"/>
              <a:t> symbols</a:t>
            </a:r>
          </a:p>
          <a:p>
            <a:pPr lvl="1"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operands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dirty="0"/>
              <a:t>Shortcut for an if statement</a:t>
            </a:r>
          </a:p>
          <a:p>
            <a:pPr lvl="1"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returns an assignable value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5EEC-6EFA-4B6F-AA7B-F9DED7C7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selection  structure 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46BE6-15B3-4CB9-B1E3-429928CBE5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657145-6839-41C3-AC8D-F495E7C48291}"/>
              </a:ext>
            </a:extLst>
          </p:cNvPr>
          <p:cNvGrpSpPr/>
          <p:nvPr/>
        </p:nvGrpSpPr>
        <p:grpSpPr>
          <a:xfrm>
            <a:off x="6078866" y="1765863"/>
            <a:ext cx="5579734" cy="6907566"/>
            <a:chOff x="5276725" y="1303300"/>
            <a:chExt cx="3687763" cy="4147498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C3381FFC-F462-430E-BD42-659F0C883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6725" y="1844824"/>
              <a:ext cx="3687763" cy="3068637"/>
              <a:chOff x="3720" y="7680"/>
              <a:chExt cx="3434" cy="265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123D18E-B346-47DE-B58D-8CA903E4B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" y="8151"/>
                <a:ext cx="687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b="1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EFFC312A-EFDE-492C-AD62-61B12EA26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8151"/>
                <a:ext cx="515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grpSp>
            <p:nvGrpSpPr>
              <p:cNvPr id="12" name="Group 6">
                <a:extLst>
                  <a:ext uri="{FF2B5EF4-FFF2-40B4-BE49-F238E27FC236}">
                    <a16:creationId xmlns:a16="http://schemas.microsoft.com/office/drawing/2014/main" id="{CBD6F9A0-C26C-4C5B-8323-5DDACCBD2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" y="7680"/>
                <a:ext cx="3434" cy="2652"/>
                <a:chOff x="6253" y="1284"/>
                <a:chExt cx="3600" cy="2652"/>
              </a:xfrm>
            </p:grpSpPr>
            <p:sp>
              <p:nvSpPr>
                <p:cNvPr id="13" name="Line 7">
                  <a:extLst>
                    <a:ext uri="{FF2B5EF4-FFF2-40B4-BE49-F238E27FC236}">
                      <a16:creationId xmlns:a16="http://schemas.microsoft.com/office/drawing/2014/main" id="{DF6BE2A7-2222-4A4B-9AD8-10C29A9AB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3" y="1284"/>
                  <a:ext cx="0" cy="46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14" name="AutoShape 8">
                  <a:extLst>
                    <a:ext uri="{FF2B5EF4-FFF2-40B4-BE49-F238E27FC236}">
                      <a16:creationId xmlns:a16="http://schemas.microsoft.com/office/drawing/2014/main" id="{D933B192-ABCF-42DD-825B-726BC8822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3" y="1752"/>
                  <a:ext cx="1440" cy="936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b="1">
                      <a:solidFill>
                        <a:srgbClr val="2137A3"/>
                      </a:solidFill>
                    </a:rPr>
                    <a:t>p</a:t>
                  </a:r>
                </a:p>
              </p:txBody>
            </p:sp>
            <p:sp>
              <p:nvSpPr>
                <p:cNvPr id="15" name="AutoShape 9">
                  <a:extLst>
                    <a:ext uri="{FF2B5EF4-FFF2-40B4-BE49-F238E27FC236}">
                      <a16:creationId xmlns:a16="http://schemas.microsoft.com/office/drawing/2014/main" id="{9D0D7CE7-3332-4851-A00B-E238AF6EA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3" y="2688"/>
                  <a:ext cx="720" cy="468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b="1">
                      <a:solidFill>
                        <a:srgbClr val="2137A3"/>
                      </a:solidFill>
                    </a:rPr>
                    <a:t>A</a:t>
                  </a:r>
                </a:p>
              </p:txBody>
            </p:sp>
            <p:sp>
              <p:nvSpPr>
                <p:cNvPr id="16" name="AutoShape 10">
                  <a:extLst>
                    <a:ext uri="{FF2B5EF4-FFF2-40B4-BE49-F238E27FC236}">
                      <a16:creationId xmlns:a16="http://schemas.microsoft.com/office/drawing/2014/main" id="{7507613B-45B7-41AE-96A2-4BB84EC30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3" y="2688"/>
                  <a:ext cx="720" cy="468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b="1">
                      <a:solidFill>
                        <a:srgbClr val="2137A3"/>
                      </a:solidFill>
                    </a:rPr>
                    <a:t>B</a:t>
                  </a:r>
                </a:p>
              </p:txBody>
            </p:sp>
            <p:sp>
              <p:nvSpPr>
                <p:cNvPr id="17" name="Line 11">
                  <a:extLst>
                    <a:ext uri="{FF2B5EF4-FFF2-40B4-BE49-F238E27FC236}">
                      <a16:creationId xmlns:a16="http://schemas.microsoft.com/office/drawing/2014/main" id="{6AB77085-AC70-48EF-AA13-05810516C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13" y="2220"/>
                  <a:ext cx="720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18" name="Line 12">
                  <a:extLst>
                    <a:ext uri="{FF2B5EF4-FFF2-40B4-BE49-F238E27FC236}">
                      <a16:creationId xmlns:a16="http://schemas.microsoft.com/office/drawing/2014/main" id="{163748C0-EBD7-4A9B-AD39-461C5633F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13" y="2217"/>
                  <a:ext cx="0" cy="471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19" name="Line 13">
                  <a:extLst>
                    <a:ext uri="{FF2B5EF4-FFF2-40B4-BE49-F238E27FC236}">
                      <a16:creationId xmlns:a16="http://schemas.microsoft.com/office/drawing/2014/main" id="{C24F5923-65E7-418E-9376-BF73CB096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773" y="2220"/>
                  <a:ext cx="720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0" name="Line 14">
                  <a:extLst>
                    <a:ext uri="{FF2B5EF4-FFF2-40B4-BE49-F238E27FC236}">
                      <a16:creationId xmlns:a16="http://schemas.microsoft.com/office/drawing/2014/main" id="{92D50A20-AF05-408F-87AF-B6B309A0C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" y="2220"/>
                  <a:ext cx="0" cy="46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1" name="Line 15">
                  <a:extLst>
                    <a:ext uri="{FF2B5EF4-FFF2-40B4-BE49-F238E27FC236}">
                      <a16:creationId xmlns:a16="http://schemas.microsoft.com/office/drawing/2014/main" id="{CCC9408B-0C0D-407C-BBB6-C57DD112F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13" y="3156"/>
                  <a:ext cx="0" cy="312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2" name="Line 16">
                  <a:extLst>
                    <a:ext uri="{FF2B5EF4-FFF2-40B4-BE49-F238E27FC236}">
                      <a16:creationId xmlns:a16="http://schemas.microsoft.com/office/drawing/2014/main" id="{D5513E29-0A3A-48E8-8EF3-C55A922CA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" y="3156"/>
                  <a:ext cx="0" cy="312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3" name="Line 17">
                  <a:extLst>
                    <a:ext uri="{FF2B5EF4-FFF2-40B4-BE49-F238E27FC236}">
                      <a16:creationId xmlns:a16="http://schemas.microsoft.com/office/drawing/2014/main" id="{99FAE813-72DB-4EE4-A07C-33CFB0C88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13" y="3468"/>
                  <a:ext cx="1440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4" name="Line 18">
                  <a:extLst>
                    <a:ext uri="{FF2B5EF4-FFF2-40B4-BE49-F238E27FC236}">
                      <a16:creationId xmlns:a16="http://schemas.microsoft.com/office/drawing/2014/main" id="{BF2A2BB5-961E-4986-A0A1-950A0DC86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053" y="3468"/>
                  <a:ext cx="1440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  <p:sp>
              <p:nvSpPr>
                <p:cNvPr id="25" name="Line 19">
                  <a:extLst>
                    <a:ext uri="{FF2B5EF4-FFF2-40B4-BE49-F238E27FC236}">
                      <a16:creationId xmlns:a16="http://schemas.microsoft.com/office/drawing/2014/main" id="{604C66B1-521B-4E3B-AF45-E22B9863D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3" y="3468"/>
                  <a:ext cx="0" cy="46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2137A3"/>
                    </a:solidFill>
                  </a:endParaRPr>
                </a:p>
              </p:txBody>
            </p:sp>
          </p:grpSp>
        </p:grp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9406C69E-CAE7-41B2-A5F7-74D9F89D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278" y="4941170"/>
              <a:ext cx="2580787" cy="50962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solidFill>
                    <a:srgbClr val="2137A3"/>
                  </a:solidFill>
                </a:rPr>
                <a:t>Next code to run</a:t>
              </a:r>
              <a:endParaRPr kumimoji="0" lang="en-US" altLang="zh-CN" b="1" dirty="0">
                <a:solidFill>
                  <a:srgbClr val="2137A3"/>
                </a:solidFill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3CD03322-2AE7-45E7-8596-281323B1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278" y="1303300"/>
              <a:ext cx="2212657" cy="54152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solidFill>
                    <a:srgbClr val="2137A3"/>
                  </a:solidFill>
                </a:rPr>
                <a:t>Previous code</a:t>
              </a:r>
              <a:endParaRPr kumimoji="0" lang="en-US" altLang="zh-CN" b="1" dirty="0">
                <a:solidFill>
                  <a:srgbClr val="2137A3"/>
                </a:solidFill>
              </a:endParaRPr>
            </a:p>
          </p:txBody>
        </p:sp>
      </p:grpSp>
      <p:sp>
        <p:nvSpPr>
          <p:cNvPr id="26" name="标注: 弯曲线形 25">
            <a:extLst>
              <a:ext uri="{FF2B5EF4-FFF2-40B4-BE49-F238E27FC236}">
                <a16:creationId xmlns:a16="http://schemas.microsoft.com/office/drawing/2014/main" id="{3387850B-DB08-4FC2-AA08-781E6D8B1884}"/>
              </a:ext>
            </a:extLst>
          </p:cNvPr>
          <p:cNvSpPr/>
          <p:nvPr/>
        </p:nvSpPr>
        <p:spPr>
          <a:xfrm>
            <a:off x="1615439" y="6548608"/>
            <a:ext cx="3838647" cy="13080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066"/>
              <a:gd name="adj6" fmla="val 169811"/>
            </a:avLst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Conditional statement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41002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Sample Code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9143" y="1574800"/>
            <a:ext cx="12419214" cy="68736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(x&gt;y)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max = x;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max = y;</a:t>
            </a:r>
          </a:p>
          <a:p>
            <a:pPr algn="l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ternary operator:</a:t>
            </a:r>
          </a:p>
          <a:p>
            <a:pPr algn="l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= (x&gt;y)? x:y;</a:t>
            </a:r>
          </a:p>
          <a:p>
            <a:pPr algn="l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= condition ? expression1 : expression2</a:t>
            </a:r>
          </a:p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Some value to be expression 1 or expression 2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0E17-7D2D-45EE-8A18-80AC00B3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Examples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B7624-12B4-48C9-B878-16049379F4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CB7223-2B71-4118-B5EE-139D606A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9717"/>
            <a:ext cx="118719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/>
            <a:r>
              <a:rPr kumimoji="1" lang="en-US" altLang="zh-CN" sz="4400" dirty="0">
                <a:latin typeface="+mn-lt"/>
                <a:ea typeface="黑体" panose="02010609060101010101" pitchFamily="49" charset="-122"/>
              </a:rPr>
              <a:t>[ex.2]output the value of the function f (x) with an input x.</a:t>
            </a:r>
            <a:endParaRPr kumimoji="1" lang="zh-CN" altLang="en-US" sz="440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E59197-DDEB-4FE8-811F-B75AC540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23" y="2815956"/>
            <a:ext cx="5714157" cy="206084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1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0E17-7D2D-45EE-8A18-80AC00B3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Examples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B7624-12B4-48C9-B878-16049379F4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42</a:t>
            </a:fld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E59197-DDEB-4FE8-811F-B75AC540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1" y="1568902"/>
            <a:ext cx="5714157" cy="206084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8AF4434-19A6-4EDB-A49B-5A737021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0" y="1574799"/>
            <a:ext cx="6762640" cy="740473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#include &lt;</a:t>
            </a:r>
            <a:r>
              <a:rPr lang="en-US" altLang="zh-CN" sz="3600" b="0" dirty="0" err="1">
                <a:ea typeface="굴림" panose="020B0600000101010101" pitchFamily="34" charset="-127"/>
              </a:rPr>
              <a:t>stdio.h</a:t>
            </a:r>
            <a:r>
              <a:rPr lang="en-US" altLang="zh-CN" sz="3600" b="0" dirty="0">
                <a:ea typeface="굴림" panose="020B0600000101010101" pitchFamily="34" charset="-127"/>
              </a:rPr>
              <a:t>&gt;</a:t>
            </a:r>
          </a:p>
          <a:p>
            <a:pPr algn="l">
              <a:lnSpc>
                <a:spcPts val="4000"/>
              </a:lnSpc>
            </a:pPr>
            <a:r>
              <a:rPr lang="en-US" altLang="zh-CN" sz="3600" dirty="0">
                <a:ea typeface="굴림" panose="020B0600000101010101" pitchFamily="34" charset="-127"/>
              </a:rPr>
              <a:t>void </a:t>
            </a:r>
            <a:r>
              <a:rPr lang="en-US" altLang="zh-CN" sz="3600" b="0" dirty="0">
                <a:ea typeface="굴림" panose="020B0600000101010101" pitchFamily="34" charset="-127"/>
              </a:rPr>
              <a:t>main()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{	float </a:t>
            </a:r>
            <a:r>
              <a:rPr lang="en-US" altLang="zh-CN" sz="3600" b="0" dirty="0" err="1">
                <a:ea typeface="굴림" panose="020B0600000101010101" pitchFamily="34" charset="-127"/>
              </a:rPr>
              <a:t>x,y</a:t>
            </a:r>
            <a:r>
              <a:rPr lang="en-US" altLang="zh-CN" sz="3600" b="0" dirty="0">
                <a:ea typeface="굴림" panose="020B0600000101010101" pitchFamily="34" charset="-127"/>
              </a:rPr>
              <a:t>;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</a:t>
            </a:r>
            <a:r>
              <a:rPr lang="en-US" altLang="zh-CN" sz="3600" b="0" dirty="0" err="1">
                <a:ea typeface="굴림" panose="020B0600000101010101" pitchFamily="34" charset="-127"/>
              </a:rPr>
              <a:t>printf</a:t>
            </a:r>
            <a:r>
              <a:rPr lang="en-US" altLang="zh-CN" sz="3600" b="0" dirty="0">
                <a:ea typeface="굴림" panose="020B0600000101010101" pitchFamily="34" charset="-127"/>
              </a:rPr>
              <a:t>("\</a:t>
            </a:r>
            <a:r>
              <a:rPr lang="en-US" altLang="zh-CN" sz="3600" b="0" dirty="0" err="1">
                <a:ea typeface="굴림" panose="020B0600000101010101" pitchFamily="34" charset="-127"/>
              </a:rPr>
              <a:t>nPlease</a:t>
            </a:r>
            <a:r>
              <a:rPr lang="en-US" altLang="zh-CN" sz="3600" b="0" dirty="0">
                <a:ea typeface="굴림" panose="020B0600000101010101" pitchFamily="34" charset="-127"/>
              </a:rPr>
              <a:t> input x:");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</a:t>
            </a:r>
            <a:r>
              <a:rPr lang="en-US" altLang="zh-CN" sz="3600" b="0" dirty="0" err="1">
                <a:ea typeface="굴림" panose="020B0600000101010101" pitchFamily="34" charset="-127"/>
              </a:rPr>
              <a:t>scanf</a:t>
            </a:r>
            <a:r>
              <a:rPr lang="en-US" altLang="zh-CN" sz="3600" b="0" dirty="0">
                <a:ea typeface="굴림" panose="020B0600000101010101" pitchFamily="34" charset="-127"/>
              </a:rPr>
              <a:t>("%</a:t>
            </a:r>
            <a:r>
              <a:rPr lang="en-US" altLang="zh-CN" sz="3600" b="0" dirty="0" err="1">
                <a:ea typeface="굴림" panose="020B0600000101010101" pitchFamily="34" charset="-127"/>
              </a:rPr>
              <a:t>f",&amp;x</a:t>
            </a:r>
            <a:r>
              <a:rPr lang="en-US" altLang="zh-CN" sz="3600" b="0" dirty="0">
                <a:ea typeface="굴림" panose="020B0600000101010101" pitchFamily="34" charset="-127"/>
              </a:rPr>
              <a:t>);   //input x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ea typeface="굴림" panose="020B0600000101010101" pitchFamily="34" charset="-127"/>
              </a:rPr>
              <a:t>if (x&gt;=10) </a:t>
            </a:r>
          </a:p>
          <a:p>
            <a:pPr algn="l">
              <a:lnSpc>
                <a:spcPts val="4000"/>
              </a:lnSpc>
            </a:pPr>
            <a:r>
              <a:rPr lang="en-US" altLang="zh-CN" sz="3600" b="1" dirty="0">
                <a:solidFill>
                  <a:srgbClr val="FF0000"/>
                </a:solidFill>
                <a:ea typeface="굴림" panose="020B0600000101010101" pitchFamily="34" charset="-127"/>
              </a:rPr>
              <a:t>            y=2*x-1;</a:t>
            </a:r>
          </a:p>
          <a:p>
            <a:pPr algn="l">
              <a:lnSpc>
                <a:spcPts val="4000"/>
              </a:lnSpc>
            </a:pPr>
            <a:r>
              <a:rPr lang="en-US" altLang="zh-CN" sz="3600" b="1" dirty="0">
                <a:ea typeface="굴림" panose="020B0600000101010101" pitchFamily="34" charset="-127"/>
              </a:rPr>
              <a:t>	</a:t>
            </a:r>
            <a:r>
              <a:rPr lang="en-US" altLang="zh-CN" sz="3600" b="1" dirty="0">
                <a:solidFill>
                  <a:srgbClr val="0000FF"/>
                </a:solidFill>
                <a:ea typeface="굴림" panose="020B0600000101010101" pitchFamily="34" charset="-127"/>
              </a:rPr>
              <a:t>if (x&gt;=1&amp;&amp;x&lt;10)   						y=x*x+2*x+2; </a:t>
            </a:r>
          </a:p>
          <a:p>
            <a:pPr algn="l">
              <a:lnSpc>
                <a:spcPts val="4000"/>
              </a:lnSpc>
            </a:pPr>
            <a:r>
              <a:rPr lang="en-US" altLang="zh-CN" sz="3600" b="1" dirty="0">
                <a:ea typeface="굴림" panose="020B0600000101010101" pitchFamily="34" charset="-127"/>
              </a:rPr>
              <a:t>	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a typeface="굴림" panose="020B0600000101010101" pitchFamily="34" charset="-127"/>
              </a:rPr>
              <a:t>if (x&lt;1) </a:t>
            </a:r>
          </a:p>
          <a:p>
            <a:pPr algn="l">
              <a:lnSpc>
                <a:spcPts val="4000"/>
              </a:lnSpc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a typeface="굴림" panose="020B0600000101010101" pitchFamily="34" charset="-127"/>
              </a:rPr>
              <a:t>		    </a:t>
            </a:r>
            <a:r>
              <a:rPr lang="es-ES" altLang="zh-CN" sz="3600" b="1" dirty="0">
                <a:solidFill>
                  <a:schemeClr val="accent2">
                    <a:lumMod val="75000"/>
                  </a:schemeClr>
                </a:solidFill>
                <a:ea typeface="굴림" panose="020B0600000101010101" pitchFamily="34" charset="-127"/>
              </a:rPr>
              <a:t>y=x;</a:t>
            </a:r>
          </a:p>
          <a:p>
            <a:pPr algn="l">
              <a:lnSpc>
                <a:spcPts val="4000"/>
              </a:lnSpc>
            </a:pPr>
            <a:r>
              <a:rPr lang="es-ES" altLang="zh-CN" sz="3600" b="0" dirty="0">
                <a:ea typeface="굴림" panose="020B0600000101010101" pitchFamily="34" charset="-127"/>
              </a:rPr>
              <a:t>	printf("y=%f\n",y);</a:t>
            </a:r>
            <a:endParaRPr lang="en-US" altLang="zh-CN" sz="3600" b="0" dirty="0">
              <a:ea typeface="굴림" panose="020B0600000101010101" pitchFamily="34" charset="-127"/>
            </a:endParaRP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}</a:t>
            </a:r>
            <a:r>
              <a:rPr lang="en-US" altLang="zh-CN" sz="3600" dirty="0">
                <a:ea typeface="굴림" panose="020B0600000101010101" pitchFamily="34" charset="-127"/>
              </a:rPr>
              <a:t> </a:t>
            </a:r>
            <a:endParaRPr lang="en-US" altLang="zh-CN" sz="1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067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0E17-7D2D-45EE-8A18-80AC00B3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Examples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B7624-12B4-48C9-B878-16049379F4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43</a:t>
            </a:fld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E59197-DDEB-4FE8-811F-B75AC540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1" y="1568902"/>
            <a:ext cx="5714157" cy="206084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8AF4434-19A6-4EDB-A49B-5A737021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0" y="1574799"/>
            <a:ext cx="6762640" cy="740473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#include &lt;</a:t>
            </a:r>
            <a:r>
              <a:rPr lang="en-US" altLang="zh-CN" sz="3600" b="0" dirty="0" err="1">
                <a:ea typeface="굴림" panose="020B0600000101010101" pitchFamily="34" charset="-127"/>
              </a:rPr>
              <a:t>stdio.h</a:t>
            </a:r>
            <a:r>
              <a:rPr lang="en-US" altLang="zh-CN" sz="3600" b="0" dirty="0">
                <a:ea typeface="굴림" panose="020B0600000101010101" pitchFamily="34" charset="-127"/>
              </a:rPr>
              <a:t>&gt;</a:t>
            </a:r>
          </a:p>
          <a:p>
            <a:pPr algn="l">
              <a:lnSpc>
                <a:spcPts val="4000"/>
              </a:lnSpc>
            </a:pPr>
            <a:r>
              <a:rPr lang="en-US" altLang="zh-CN" sz="3600" dirty="0">
                <a:ea typeface="굴림" panose="020B0600000101010101" pitchFamily="34" charset="-127"/>
              </a:rPr>
              <a:t>void </a:t>
            </a:r>
            <a:r>
              <a:rPr lang="en-US" altLang="zh-CN" sz="3600" b="0" dirty="0">
                <a:ea typeface="굴림" panose="020B0600000101010101" pitchFamily="34" charset="-127"/>
              </a:rPr>
              <a:t>main()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{	float </a:t>
            </a:r>
            <a:r>
              <a:rPr lang="en-US" altLang="zh-CN" sz="3600" b="0" dirty="0" err="1">
                <a:ea typeface="굴림" panose="020B0600000101010101" pitchFamily="34" charset="-127"/>
              </a:rPr>
              <a:t>x,y</a:t>
            </a:r>
            <a:r>
              <a:rPr lang="en-US" altLang="zh-CN" sz="3600" b="0" dirty="0">
                <a:ea typeface="굴림" panose="020B0600000101010101" pitchFamily="34" charset="-127"/>
              </a:rPr>
              <a:t>;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</a:t>
            </a:r>
            <a:r>
              <a:rPr lang="en-US" altLang="zh-CN" sz="3600" b="0" dirty="0" err="1">
                <a:ea typeface="굴림" panose="020B0600000101010101" pitchFamily="34" charset="-127"/>
              </a:rPr>
              <a:t>printf</a:t>
            </a:r>
            <a:r>
              <a:rPr lang="en-US" altLang="zh-CN" sz="3600" b="0" dirty="0">
                <a:ea typeface="굴림" panose="020B0600000101010101" pitchFamily="34" charset="-127"/>
              </a:rPr>
              <a:t>("\</a:t>
            </a:r>
            <a:r>
              <a:rPr lang="en-US" altLang="zh-CN" sz="3600" b="0" dirty="0" err="1">
                <a:ea typeface="굴림" panose="020B0600000101010101" pitchFamily="34" charset="-127"/>
              </a:rPr>
              <a:t>nPlease</a:t>
            </a:r>
            <a:r>
              <a:rPr lang="en-US" altLang="zh-CN" sz="3600" b="0" dirty="0">
                <a:ea typeface="굴림" panose="020B0600000101010101" pitchFamily="34" charset="-127"/>
              </a:rPr>
              <a:t> input x:");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</a:t>
            </a:r>
            <a:r>
              <a:rPr lang="en-US" altLang="zh-CN" sz="3600" b="0" dirty="0" err="1">
                <a:ea typeface="굴림" panose="020B0600000101010101" pitchFamily="34" charset="-127"/>
              </a:rPr>
              <a:t>scanf</a:t>
            </a:r>
            <a:r>
              <a:rPr lang="en-US" altLang="zh-CN" sz="3600" b="0" dirty="0">
                <a:ea typeface="굴림" panose="020B0600000101010101" pitchFamily="34" charset="-127"/>
              </a:rPr>
              <a:t>("%</a:t>
            </a:r>
            <a:r>
              <a:rPr lang="en-US" altLang="zh-CN" sz="3600" b="0" dirty="0" err="1">
                <a:ea typeface="굴림" panose="020B0600000101010101" pitchFamily="34" charset="-127"/>
              </a:rPr>
              <a:t>f",&amp;x</a:t>
            </a:r>
            <a:r>
              <a:rPr lang="en-US" altLang="zh-CN" sz="3600" b="0" dirty="0">
                <a:ea typeface="굴림" panose="020B0600000101010101" pitchFamily="34" charset="-127"/>
              </a:rPr>
              <a:t>);   //input x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if (x&gt;=1)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	if (x&lt;10)   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		y=2*x-1;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	else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		y=x*x+2*x+2; 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 else</a:t>
            </a: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		    </a:t>
            </a:r>
            <a:r>
              <a:rPr lang="es-ES" altLang="zh-CN" sz="3600" b="0" dirty="0">
                <a:ea typeface="굴림" panose="020B0600000101010101" pitchFamily="34" charset="-127"/>
              </a:rPr>
              <a:t>y=x;</a:t>
            </a:r>
          </a:p>
          <a:p>
            <a:pPr algn="l">
              <a:lnSpc>
                <a:spcPts val="4000"/>
              </a:lnSpc>
            </a:pPr>
            <a:r>
              <a:rPr lang="es-ES" altLang="zh-CN" sz="3600" b="0" dirty="0">
                <a:ea typeface="굴림" panose="020B0600000101010101" pitchFamily="34" charset="-127"/>
              </a:rPr>
              <a:t>	printf("y=%f\n",y);</a:t>
            </a:r>
            <a:endParaRPr lang="en-US" altLang="zh-CN" sz="3600" b="0" dirty="0">
              <a:ea typeface="굴림" panose="020B0600000101010101" pitchFamily="34" charset="-127"/>
            </a:endParaRPr>
          </a:p>
          <a:p>
            <a:pPr algn="l">
              <a:lnSpc>
                <a:spcPts val="4000"/>
              </a:lnSpc>
            </a:pPr>
            <a:r>
              <a:rPr lang="en-US" altLang="zh-CN" sz="3600" b="0" dirty="0">
                <a:ea typeface="굴림" panose="020B0600000101010101" pitchFamily="34" charset="-127"/>
              </a:rPr>
              <a:t>}</a:t>
            </a:r>
            <a:r>
              <a:rPr lang="en-US" altLang="zh-CN" sz="3600" dirty="0">
                <a:ea typeface="굴림" panose="020B0600000101010101" pitchFamily="34" charset="-127"/>
              </a:rPr>
              <a:t> </a:t>
            </a:r>
            <a:endParaRPr lang="en-US" altLang="zh-CN" sz="1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70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6430C-6B8A-4B89-BBB4-215D46A8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Exercises1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8BFE9-CF34-4CEB-96D5-4612621076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1AD752-5046-4A92-A93B-78B1B895B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 a function:</a:t>
            </a:r>
          </a:p>
          <a:p>
            <a:pPr marL="25400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 a program to accept the user input for </a:t>
            </a:r>
          </a:p>
          <a:p>
            <a:pPr marL="25400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and display the value of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6E7FEC-3FAF-4F13-87A1-2B8E1DC360F9}"/>
              </a:ext>
            </a:extLst>
          </p:cNvPr>
          <p:cNvGrpSpPr/>
          <p:nvPr/>
        </p:nvGrpSpPr>
        <p:grpSpPr>
          <a:xfrm>
            <a:off x="1783079" y="2621280"/>
            <a:ext cx="7101841" cy="3444240"/>
            <a:chOff x="655319" y="3086100"/>
            <a:chExt cx="6979921" cy="311658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5B9EBE-92E4-43B9-9CAE-7F6CF1CF7669}"/>
                </a:ext>
              </a:extLst>
            </p:cNvPr>
            <p:cNvSpPr txBox="1"/>
            <p:nvPr/>
          </p:nvSpPr>
          <p:spPr>
            <a:xfrm>
              <a:off x="655319" y="3086100"/>
              <a:ext cx="6979921" cy="3116580"/>
            </a:xfrm>
            <a:prstGeom prst="rect">
              <a:avLst/>
            </a:prstGeom>
            <a:noFill/>
            <a:ln w="57150" cap="flat">
              <a:solidFill>
                <a:schemeClr val="accent1"/>
              </a:solidFill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f(x)=</a:t>
              </a:r>
              <a:endPara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EC94C568-A675-4610-8915-165C588ADA0F}"/>
                </a:ext>
              </a:extLst>
            </p:cNvPr>
            <p:cNvSpPr/>
            <p:nvPr/>
          </p:nvSpPr>
          <p:spPr>
            <a:xfrm>
              <a:off x="1783080" y="3505200"/>
              <a:ext cx="365760" cy="2362200"/>
            </a:xfrm>
            <a:prstGeom prst="lef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7AD5C8-A2C2-4970-A748-DD4BC1AC95EE}"/>
                </a:ext>
              </a:extLst>
            </p:cNvPr>
            <p:cNvSpPr txBox="1"/>
            <p:nvPr/>
          </p:nvSpPr>
          <p:spPr>
            <a:xfrm>
              <a:off x="2339340" y="4235064"/>
              <a:ext cx="4302760" cy="64982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3x-10     10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&lt;=x</a:t>
              </a:r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&lt;20</a:t>
              </a:r>
              <a:endPara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48AF07F-DDA6-4C1D-92E6-E3CF916E6FC9}"/>
                </a:ext>
              </a:extLst>
            </p:cNvPr>
            <p:cNvSpPr txBox="1"/>
            <p:nvPr/>
          </p:nvSpPr>
          <p:spPr>
            <a:xfrm>
              <a:off x="2339340" y="3180287"/>
              <a:ext cx="3175000" cy="64982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2x           x&lt;10</a:t>
              </a:r>
              <a:endPara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9F5C45-CEAD-43AD-9F48-8C57E0C91A41}"/>
                </a:ext>
              </a:extLst>
            </p:cNvPr>
            <p:cNvSpPr txBox="1"/>
            <p:nvPr/>
          </p:nvSpPr>
          <p:spPr>
            <a:xfrm>
              <a:off x="2339340" y="5227781"/>
              <a:ext cx="4716780" cy="64982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5x-100   x&gt;=20</a:t>
              </a:r>
              <a:endPara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761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194E8-EC6B-4447-9F37-20E89FAD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Exercises 2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DE6BA-90AB-4645-AA70-65A98618B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企业放发的奖金根据利润提成。设企业的利润为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，提成标准如下：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万元时，提成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10%;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万元时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低于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万元部分仍按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％提成，高于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％提成；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万元时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低于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万元部分按前面方法提成，高于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％提成；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万元时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低于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万元部分按前面方法提成，高于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％提成；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万元时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低于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万部分按前面方法提成，高于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万部分按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％提成；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时，低于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万元部分按前面方法提成，高于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万元部分按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％提成。</a:t>
            </a: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编程输入利润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，计算输出提成金额。</a:t>
            </a:r>
          </a:p>
          <a:p>
            <a:pPr marL="254000" indent="0">
              <a:lnSpc>
                <a:spcPts val="3800"/>
              </a:lnSpc>
              <a:spcBef>
                <a:spcPts val="0"/>
              </a:spcBef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B8D7B-9813-4B58-9A85-EA083A30AA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365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Conditional Statements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dirty="0"/>
              <a:t>Conditional statements allow us to </a:t>
            </a:r>
            <a:r>
              <a:rPr i="1" dirty="0"/>
              <a:t>decide</a:t>
            </a:r>
          </a:p>
          <a:p>
            <a:pPr lvl="1">
              <a:tabLst>
                <a:tab pos="2044700" algn="l"/>
              </a:tabLst>
            </a:pPr>
            <a:r>
              <a:rPr dirty="0"/>
              <a:t>Do we take the bus to class?</a:t>
            </a:r>
          </a:p>
          <a:p>
            <a:pPr lvl="1">
              <a:tabLst>
                <a:tab pos="2044700" algn="l"/>
              </a:tabLst>
            </a:pPr>
            <a:r>
              <a:rPr dirty="0"/>
              <a:t>Or do we walk?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/>
              <a:t>And to execute different statements</a:t>
            </a:r>
          </a:p>
          <a:p>
            <a:pPr lvl="1">
              <a:tabLst>
                <a:tab pos="2044700" algn="l"/>
              </a:tabLst>
            </a:pPr>
            <a:r>
              <a:rPr dirty="0"/>
              <a:t>Put bus pass in pocket</a:t>
            </a:r>
          </a:p>
          <a:p>
            <a:pPr lvl="1">
              <a:tabLst>
                <a:tab pos="2044700" algn="l"/>
              </a:tabLst>
            </a:pPr>
            <a:r>
              <a:rPr dirty="0"/>
              <a:t>Put walking shoes 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Conditions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</a:pPr>
            <a:r>
              <a:rPr b="1" dirty="0"/>
              <a:t>A condition is either false or true</a:t>
            </a:r>
          </a:p>
          <a:p>
            <a:pPr lvl="1">
              <a:tabLst>
                <a:tab pos="2044700" algn="l"/>
              </a:tabLst>
            </a:pPr>
            <a:r>
              <a:rPr b="1" dirty="0"/>
              <a:t>In C, an integer</a:t>
            </a:r>
          </a:p>
          <a:p>
            <a:pPr lvl="2">
              <a:tabLst>
                <a:tab pos="2476500" algn="l"/>
              </a:tabLst>
            </a:pPr>
            <a:r>
              <a:rPr b="1" dirty="0"/>
              <a:t>False = 0 </a:t>
            </a:r>
          </a:p>
          <a:p>
            <a:pPr lvl="2">
              <a:tabLst>
                <a:tab pos="2476500" algn="l"/>
              </a:tabLst>
            </a:pPr>
            <a:r>
              <a:rPr b="1" dirty="0"/>
              <a:t>True = anything else</a:t>
            </a:r>
          </a:p>
          <a:p>
            <a:pPr>
              <a:buSzPct val="120000"/>
              <a:buFont typeface="Wingdings" panose="05000000000000000000" pitchFamily="2" charset="2"/>
              <a:buChar char="p"/>
            </a:pPr>
            <a:r>
              <a:rPr b="1" dirty="0"/>
              <a:t>So any expression can be used</a:t>
            </a:r>
          </a:p>
          <a:p>
            <a:pPr lvl="1">
              <a:tabLst>
                <a:tab pos="2044700" algn="l"/>
              </a:tabLst>
            </a:pPr>
            <a:r>
              <a:rPr b="1" dirty="0"/>
              <a:t>if it returns an integer or </a:t>
            </a:r>
            <a:r>
              <a:rPr b="1" dirty="0" err="1"/>
              <a:t>boolean</a:t>
            </a:r>
            <a:r>
              <a:rPr b="1" dirty="0"/>
              <a:t> value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733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E7FD1-3B02-4D10-A798-258B513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Boolean Value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515FE-CCF0-4128-BC12-A4B956E86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700"/>
              </a:lnSpc>
              <a:buSzPct val="120000"/>
              <a:buFont typeface="Wingdings" panose="05000000000000000000" pitchFamily="2" charset="2"/>
              <a:buChar char="p"/>
            </a:pPr>
            <a:r>
              <a:rPr lang="en-US" altLang="zh-CN" b="1" dirty="0"/>
              <a:t>C programming language assumes </a:t>
            </a:r>
            <a:r>
              <a:rPr lang="en-US" altLang="zh-CN" b="1" dirty="0">
                <a:solidFill>
                  <a:srgbClr val="FF0000"/>
                </a:solidFill>
              </a:rPr>
              <a:t>any non-zero</a:t>
            </a:r>
            <a:r>
              <a:rPr lang="en-US" altLang="zh-CN" b="1" dirty="0"/>
              <a:t> and </a:t>
            </a:r>
            <a:r>
              <a:rPr lang="en-US" altLang="zh-CN" b="1" dirty="0">
                <a:solidFill>
                  <a:srgbClr val="FF0000"/>
                </a:solidFill>
              </a:rPr>
              <a:t>non-null </a:t>
            </a:r>
            <a:r>
              <a:rPr lang="en-US" altLang="zh-CN" b="1" dirty="0"/>
              <a:t>values as true, and if it is either </a:t>
            </a:r>
            <a:r>
              <a:rPr lang="en-US" altLang="zh-CN" b="1" dirty="0">
                <a:solidFill>
                  <a:srgbClr val="FF0000"/>
                </a:solidFill>
              </a:rPr>
              <a:t>zero</a:t>
            </a:r>
            <a:r>
              <a:rPr lang="en-US" altLang="zh-CN" b="1" dirty="0"/>
              <a:t> or 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r>
              <a:rPr lang="en-US" altLang="zh-CN" b="1" dirty="0"/>
              <a:t>, then it is assumed as false value</a:t>
            </a:r>
          </a:p>
          <a:p>
            <a:pPr marL="25400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5E0F1-57D6-4673-906A-1A73F4F07E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92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Conditional Operators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0" y="1711960"/>
            <a:ext cx="12992100" cy="1788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be true OR false</a:t>
            </a:r>
          </a:p>
          <a:p>
            <a:pPr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Operators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78C0EE2-416A-4EA7-9ACA-9DD1A190D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84502"/>
              </p:ext>
            </p:extLst>
          </p:nvPr>
        </p:nvGraphicFramePr>
        <p:xfrm>
          <a:off x="914400" y="3809278"/>
          <a:ext cx="11170920" cy="4888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60">
                  <a:extLst>
                    <a:ext uri="{9D8B030D-6E8A-4147-A177-3AD203B41FA5}">
                      <a16:colId xmlns:a16="http://schemas.microsoft.com/office/drawing/2014/main" val="3009221197"/>
                    </a:ext>
                  </a:extLst>
                </a:gridCol>
                <a:gridCol w="4187972">
                  <a:extLst>
                    <a:ext uri="{9D8B030D-6E8A-4147-A177-3AD203B41FA5}">
                      <a16:colId xmlns:a16="http://schemas.microsoft.com/office/drawing/2014/main" val="68450467"/>
                    </a:ext>
                  </a:extLst>
                </a:gridCol>
                <a:gridCol w="4102588">
                  <a:extLst>
                    <a:ext uri="{9D8B030D-6E8A-4147-A177-3AD203B41FA5}">
                      <a16:colId xmlns:a16="http://schemas.microsoft.com/office/drawing/2014/main" val="2087523571"/>
                    </a:ext>
                  </a:extLst>
                </a:gridCol>
              </a:tblGrid>
              <a:tr h="639516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(1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(0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11896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A, B are equal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A, B are not equal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491703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!= 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A, B are not equal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A, B are equal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461837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&lt; 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less than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&gt; or =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97919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&lt;= 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&lt; or =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greater than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14374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&gt; 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greater than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&lt; or =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720500"/>
                  </a:ext>
                </a:extLst>
              </a:tr>
              <a:tr h="68671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A &gt;= 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A is &gt; or =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 is less than B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7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9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Logical Operators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2700" y="1995054"/>
            <a:ext cx="12992100" cy="548640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logical values</a:t>
            </a:r>
          </a:p>
          <a:p>
            <a:pPr lvl="1"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start combining them</a:t>
            </a:r>
          </a:p>
          <a:p>
            <a:pPr lvl="1"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notations for it:</a:t>
            </a:r>
          </a:p>
          <a:p>
            <a:pPr marL="952500" lvl="2" indent="0">
              <a:buNone/>
              <a:tabLst>
                <a:tab pos="2476500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(and</a:t>
            </a:r>
            <a:r>
              <a:rPr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(or),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077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1897</Words>
  <Application>Microsoft Office PowerPoint</Application>
  <PresentationFormat>自定义</PresentationFormat>
  <Paragraphs>564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Courier</vt:lpstr>
      <vt:lpstr>Gill Sans</vt:lpstr>
      <vt:lpstr>굴림</vt:lpstr>
      <vt:lpstr>굴림</vt:lpstr>
      <vt:lpstr>Heiti SC Light</vt:lpstr>
      <vt:lpstr>Lucida Grande</vt:lpstr>
      <vt:lpstr>Palatino</vt:lpstr>
      <vt:lpstr>黑体</vt:lpstr>
      <vt:lpstr>华文新魏</vt:lpstr>
      <vt:lpstr>楷体</vt:lpstr>
      <vt:lpstr>楷体_GB2312</vt:lpstr>
      <vt:lpstr>宋体</vt:lpstr>
      <vt:lpstr>Academy Engraved LET</vt:lpstr>
      <vt:lpstr>Arial</vt:lpstr>
      <vt:lpstr>Courier New</vt:lpstr>
      <vt:lpstr>Palatino Linotype</vt:lpstr>
      <vt:lpstr>Symbol</vt:lpstr>
      <vt:lpstr>Times New Roman</vt:lpstr>
      <vt:lpstr>Wingdings</vt:lpstr>
      <vt:lpstr>White</vt:lpstr>
      <vt:lpstr>Microsoft 公式 3.0</vt:lpstr>
      <vt:lpstr>C  Programming</vt:lpstr>
      <vt:lpstr>Recap</vt:lpstr>
      <vt:lpstr>Grade Values</vt:lpstr>
      <vt:lpstr>selection  structure </vt:lpstr>
      <vt:lpstr>Conditional Statements</vt:lpstr>
      <vt:lpstr>Conditions</vt:lpstr>
      <vt:lpstr>Boolean Value</vt:lpstr>
      <vt:lpstr>Conditional Operators</vt:lpstr>
      <vt:lpstr>Logical Operators</vt:lpstr>
      <vt:lpstr>Logical &amp;&amp;, ||, !</vt:lpstr>
      <vt:lpstr>Conditional Expressions</vt:lpstr>
      <vt:lpstr>Operator Priority</vt:lpstr>
      <vt:lpstr>Selection structure</vt:lpstr>
      <vt:lpstr>Single-alternative selection structure</vt:lpstr>
      <vt:lpstr>Single-alternative selection structure</vt:lpstr>
      <vt:lpstr>Single-alternative selection structure</vt:lpstr>
      <vt:lpstr>Single-alternative selection structure</vt:lpstr>
      <vt:lpstr>Single-alternative selection structure</vt:lpstr>
      <vt:lpstr>Dual-alternative selection structure</vt:lpstr>
      <vt:lpstr>Dual-alternative selection structure</vt:lpstr>
      <vt:lpstr>Dual-alternative selection structure</vt:lpstr>
      <vt:lpstr>Dual-alternative selection structure</vt:lpstr>
      <vt:lpstr>Dual-alternative selection structure</vt:lpstr>
      <vt:lpstr>Dual-alternative selection structure</vt:lpstr>
      <vt:lpstr>multiple-branching construction</vt:lpstr>
      <vt:lpstr>multiple-branching construction</vt:lpstr>
      <vt:lpstr>Example-Grade Values</vt:lpstr>
      <vt:lpstr>Example-Grade Values</vt:lpstr>
      <vt:lpstr>multiple-branching construction</vt:lpstr>
      <vt:lpstr>multiple-branching construction</vt:lpstr>
      <vt:lpstr>multiple-branching construction</vt:lpstr>
      <vt:lpstr>multiple-branching construction</vt:lpstr>
      <vt:lpstr>PowerPoint 演示文稿</vt:lpstr>
      <vt:lpstr>PowerPoint 演示文稿</vt:lpstr>
      <vt:lpstr>Nested If Statements</vt:lpstr>
      <vt:lpstr>Classic Mistake No. 1</vt:lpstr>
      <vt:lpstr>Solution</vt:lpstr>
      <vt:lpstr>Classic Mistake No. 2</vt:lpstr>
      <vt:lpstr>Ternary If Operator</vt:lpstr>
      <vt:lpstr>Sample Code</vt:lpstr>
      <vt:lpstr>Examples</vt:lpstr>
      <vt:lpstr>Examples</vt:lpstr>
      <vt:lpstr>Examples</vt:lpstr>
      <vt:lpstr>Exercises1</vt:lpstr>
      <vt:lpstr>Exercises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Programming_x000d_04: Conditional Statements</dc:title>
  <dc:creator>Liu Sunix</dc:creator>
  <cp:lastModifiedBy>Sunix Liu</cp:lastModifiedBy>
  <cp:revision>99</cp:revision>
  <dcterms:created xsi:type="dcterms:W3CDTF">2017-07-25T06:16:00Z</dcterms:created>
  <dcterms:modified xsi:type="dcterms:W3CDTF">2020-03-03T11:40:12Z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