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1"/>
  </p:sldMasterIdLst>
  <p:notesMasterIdLst>
    <p:notesMasterId r:id="rId22"/>
  </p:notesMasterIdLst>
  <p:sldIdLst>
    <p:sldId id="373" r:id="rId2"/>
    <p:sldId id="437" r:id="rId3"/>
    <p:sldId id="438" r:id="rId4"/>
    <p:sldId id="439" r:id="rId5"/>
    <p:sldId id="440" r:id="rId6"/>
    <p:sldId id="441" r:id="rId7"/>
    <p:sldId id="442" r:id="rId8"/>
    <p:sldId id="443" r:id="rId9"/>
    <p:sldId id="436" r:id="rId10"/>
    <p:sldId id="444" r:id="rId11"/>
    <p:sldId id="445" r:id="rId12"/>
    <p:sldId id="446" r:id="rId13"/>
    <p:sldId id="448" r:id="rId14"/>
    <p:sldId id="464" r:id="rId15"/>
    <p:sldId id="465" r:id="rId16"/>
    <p:sldId id="449" r:id="rId17"/>
    <p:sldId id="450" r:id="rId18"/>
    <p:sldId id="461" r:id="rId19"/>
    <p:sldId id="462" r:id="rId20"/>
    <p:sldId id="463" r:id="rId21"/>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466" autoAdjust="0"/>
  </p:normalViewPr>
  <p:slideViewPr>
    <p:cSldViewPr snapToGrid="0" snapToObjects="1">
      <p:cViewPr varScale="1">
        <p:scale>
          <a:sx n="51" d="100"/>
          <a:sy n="51" d="100"/>
        </p:scale>
        <p:origin x="100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381000" y="685800"/>
            <a:ext cx="6096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altLang="zh-CN" dirty="0"/>
              <a:t>When each input is a data, after necessary judgement, if the input data satisfies the statistical condition, the counting variable C is added 1 automatically, so when all inputs are judged, the value of counting variable C is the statistical result.</a:t>
            </a:r>
            <a:endParaRPr lang="zh-CN" altLang="en-US" dirty="0"/>
          </a:p>
          <a:p>
            <a:endParaRPr lang="zh-CN" altLang="en-US" dirty="0"/>
          </a:p>
        </p:txBody>
      </p:sp>
    </p:spTree>
    <p:extLst>
      <p:ext uri="{BB962C8B-B14F-4D97-AF65-F5344CB8AC3E}">
        <p14:creationId xmlns:p14="http://schemas.microsoft.com/office/powerpoint/2010/main" val="182344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0" lang="zh-CN" altLang="zh-CN" sz="2000" b="0" i="0" u="none" strike="noStrike" cap="none" normalizeH="0" baseline="0" dirty="0">
                <a:ln>
                  <a:noFill/>
                </a:ln>
                <a:solidFill>
                  <a:srgbClr val="FF0000"/>
                </a:solidFill>
                <a:effectLst/>
                <a:latin typeface="Arial" panose="020B0604020202020204" pitchFamily="34" charset="0"/>
              </a:rPr>
              <a:t>narcissistic</a:t>
            </a:r>
            <a:r>
              <a:rPr lang="en-US" altLang="zh-CN" sz="2000" b="0" i="0" dirty="0">
                <a:effectLst/>
                <a:latin typeface="Lucida Grande"/>
                <a:ea typeface="Lucida Grande"/>
                <a:cs typeface="Lucida Grande"/>
                <a:sym typeface="Lucida Grande"/>
              </a:rPr>
              <a:t>[ˌ</a:t>
            </a:r>
            <a:r>
              <a:rPr lang="en-US" altLang="zh-CN" sz="2000" b="0" i="0" dirty="0" err="1">
                <a:effectLst/>
                <a:latin typeface="Lucida Grande"/>
                <a:ea typeface="Lucida Grande"/>
                <a:cs typeface="Lucida Grande"/>
                <a:sym typeface="Lucida Grande"/>
              </a:rPr>
              <a:t>nɑːsɪˈsɪstɪk</a:t>
            </a:r>
            <a:r>
              <a:rPr lang="en-US" altLang="zh-CN" sz="2000" b="0" i="0" dirty="0">
                <a:effectLst/>
                <a:latin typeface="Lucida Grande"/>
                <a:ea typeface="Lucida Grande"/>
                <a:cs typeface="Lucida Grande"/>
                <a:sym typeface="Lucida Grande"/>
              </a:rPr>
              <a:t>] </a:t>
            </a:r>
          </a:p>
          <a:p>
            <a:r>
              <a:rPr lang="en-US" altLang="zh-CN" sz="2000" b="0" i="0" dirty="0">
                <a:effectLst/>
                <a:latin typeface="Lucida Grande"/>
                <a:ea typeface="Lucida Grande"/>
                <a:cs typeface="Lucida Grande"/>
                <a:sym typeface="Lucida Grande"/>
              </a:rPr>
              <a:t>If the Sum of Digits of a Number raised to the power of the number of digits is equal to the Number/Integer, then it is a Narcissistic Number.</a:t>
            </a:r>
            <a:endParaRPr lang="zh-CN" altLang="en-US" dirty="0"/>
          </a:p>
        </p:txBody>
      </p:sp>
    </p:spTree>
    <p:extLst>
      <p:ext uri="{BB962C8B-B14F-4D97-AF65-F5344CB8AC3E}">
        <p14:creationId xmlns:p14="http://schemas.microsoft.com/office/powerpoint/2010/main" val="323136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2000" b="0" i="0" dirty="0">
                <a:effectLst/>
                <a:latin typeface="Lucida Grande"/>
                <a:ea typeface="Lucida Grande"/>
                <a:cs typeface="Lucida Grande"/>
                <a:sym typeface="Lucida Grande"/>
              </a:rPr>
              <a:t>digit position:</a:t>
            </a:r>
            <a:r>
              <a:rPr lang="zh-CN" altLang="en-US" sz="2000" b="0" i="0" dirty="0">
                <a:effectLst/>
                <a:latin typeface="Lucida Grande"/>
                <a:ea typeface="Lucida Grande"/>
                <a:cs typeface="Lucida Grande"/>
                <a:sym typeface="Lucida Grande"/>
              </a:rPr>
              <a:t>数位</a:t>
            </a:r>
            <a:endParaRPr lang="en-US" altLang="zh-CN" sz="2000" b="0" i="0" dirty="0">
              <a:effectLst/>
              <a:latin typeface="Lucida Grande"/>
              <a:ea typeface="Lucida Grande"/>
              <a:cs typeface="Lucida Grande"/>
              <a:sym typeface="Lucida Grande"/>
            </a:endParaRPr>
          </a:p>
          <a:p>
            <a:r>
              <a:rPr lang="en-US" altLang="zh-CN" sz="2000" b="0" i="1" dirty="0">
                <a:effectLst/>
                <a:latin typeface="Lucida Grande"/>
                <a:ea typeface="Lucida Grande"/>
                <a:cs typeface="Lucida Grande"/>
                <a:sym typeface="Lucida Grande"/>
              </a:rPr>
              <a:t>In the number 386 for example, the number 6 is the "unit's digit" (in the "unit's place"), 8 is the "ten's digit" (in the "ten's place"), and 3 is the "hundred's digit."</a:t>
            </a:r>
            <a:endParaRPr lang="zh-CN" altLang="en-US" dirty="0"/>
          </a:p>
        </p:txBody>
      </p:sp>
    </p:spTree>
    <p:extLst>
      <p:ext uri="{BB962C8B-B14F-4D97-AF65-F5344CB8AC3E}">
        <p14:creationId xmlns:p14="http://schemas.microsoft.com/office/powerpoint/2010/main" val="51847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167533" y="1596249"/>
            <a:ext cx="13005197" cy="3395698"/>
          </a:xfrm>
        </p:spPr>
        <p:txBody>
          <a:bodyPr anchor="b"/>
          <a:lstStyle>
            <a:lvl1pPr algn="ctr">
              <a:defRPr sz="8533"/>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2457935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3401360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09126" y="519289"/>
            <a:ext cx="3738994" cy="82657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92143" y="519289"/>
            <a:ext cx="11000229" cy="82657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3299440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hasCustomPrompt="1"/>
          </p:nvPr>
        </p:nvSpPr>
        <p:spPr>
          <a:xfrm>
            <a:off x="16934" y="50800"/>
            <a:ext cx="17323329" cy="1524000"/>
          </a:xfrm>
          <a:prstGeom prst="rect">
            <a:avLst/>
          </a:prstGeom>
        </p:spPr>
        <p:txBody>
          <a:bodyPr anchor="ctr"/>
          <a:lstStyle>
            <a:lvl1pPr indent="0" algn="ctr">
              <a:tabLst>
                <a:tab pos="1219200" algn="l"/>
              </a:tabLst>
              <a:defRPr/>
            </a:lvl1pPr>
          </a:lstStyle>
          <a:p>
            <a:r>
              <a:rPr dirty="0"/>
              <a:t>Title Text</a:t>
            </a:r>
          </a:p>
        </p:txBody>
      </p:sp>
      <p:sp>
        <p:nvSpPr>
          <p:cNvPr id="23" name="Shape 23"/>
          <p:cNvSpPr>
            <a:spLocks noGrp="1"/>
          </p:cNvSpPr>
          <p:nvPr>
            <p:ph type="body" idx="1" hasCustomPrompt="1"/>
          </p:nvPr>
        </p:nvSpPr>
        <p:spPr>
          <a:xfrm>
            <a:off x="16934" y="1562100"/>
            <a:ext cx="17323329" cy="7581900"/>
          </a:xfrm>
          <a:prstGeom prst="rect">
            <a:avLst/>
          </a:prstGeom>
        </p:spPr>
        <p:txBody>
          <a:bodyPr anchor="ctr"/>
          <a:lstStyle>
            <a:lvl1pPr marL="734695" indent="-480695" algn="l">
              <a:spcBef>
                <a:spcPts val="2600"/>
              </a:spcBef>
              <a:buSzPct val="171000"/>
              <a:buFont typeface="Gill Sans"/>
              <a:buChar char="•"/>
              <a:tabLst>
                <a:tab pos="1587500" algn="l"/>
              </a:tabLst>
            </a:lvl1pPr>
            <a:lvl2pPr marL="1090295" indent="-480695" algn="l">
              <a:spcBef>
                <a:spcPts val="2600"/>
              </a:spcBef>
              <a:buSzPct val="171000"/>
              <a:buFont typeface="Gill Sans"/>
              <a:buChar char="•"/>
              <a:tabLst>
                <a:tab pos="2044700" algn="l"/>
              </a:tabLst>
            </a:lvl2pPr>
            <a:lvl3pPr marL="1433195" indent="-480695" algn="l">
              <a:spcBef>
                <a:spcPts val="2600"/>
              </a:spcBef>
              <a:buSzPct val="171000"/>
              <a:buFont typeface="Gill Sans"/>
              <a:buChar char="•"/>
              <a:tabLst>
                <a:tab pos="2476500" algn="l"/>
              </a:tabLst>
            </a:lvl3pPr>
            <a:lvl4pPr marL="1776095" indent="-480695" algn="l">
              <a:spcBef>
                <a:spcPts val="2600"/>
              </a:spcBef>
              <a:buSzPct val="171000"/>
              <a:buFont typeface="Gill Sans"/>
              <a:buChar char="•"/>
              <a:tabLst>
                <a:tab pos="2921000" algn="l"/>
              </a:tabLst>
            </a:lvl4pPr>
            <a:lvl5pPr marL="2131695" indent="-480695" algn="l">
              <a:spcBef>
                <a:spcPts val="2600"/>
              </a:spcBef>
              <a:buSzPct val="171000"/>
              <a:buFont typeface="Gill Sans"/>
              <a:buChar char="•"/>
              <a:tabLst>
                <a:tab pos="3378200" algn="l"/>
              </a:tabLst>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sp>
        <p:nvSpPr>
          <p:cNvPr id="2" name="矩形 1"/>
          <p:cNvSpPr/>
          <p:nvPr userDrawn="1"/>
        </p:nvSpPr>
        <p:spPr>
          <a:xfrm>
            <a:off x="0" y="1435100"/>
            <a:ext cx="17340263" cy="114300"/>
          </a:xfrm>
          <a:prstGeom prst="rect">
            <a:avLst/>
          </a:prstGeom>
          <a:solidFill>
            <a:schemeClr val="accent2">
              <a:lumMod val="60000"/>
              <a:lumOff val="40000"/>
            </a:schemeClr>
          </a:solidFill>
          <a:ln>
            <a:solidFill>
              <a:schemeClr val="accent4">
                <a:lumMod val="20000"/>
                <a:lumOff val="80000"/>
              </a:schemeClr>
            </a:solidFill>
          </a:ln>
          <a:effectLst>
            <a:reflection blurRad="6350" stA="52000" endA="300" endPos="35000" dir="5400000" sy="-100000" algn="bl" rotWithShape="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2587914"/>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9555766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83112" y="2431628"/>
            <a:ext cx="14955977" cy="4057226"/>
          </a:xfrm>
        </p:spPr>
        <p:txBody>
          <a:bodyPr anchor="b"/>
          <a:lstStyle>
            <a:lvl1pPr>
              <a:defRPr sz="8533"/>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66507690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92143" y="2596444"/>
            <a:ext cx="7369612" cy="618857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8778508" y="2596444"/>
            <a:ext cx="7369612" cy="618857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774305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94402" y="519290"/>
            <a:ext cx="14955977" cy="188524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CN" altLang="en-US" smtClean="0"/>
              <a:t>编辑母版文本样式</a:t>
            </a:r>
          </a:p>
        </p:txBody>
      </p:sp>
      <p:sp>
        <p:nvSpPr>
          <p:cNvPr id="4" name="Content Placeholder 3"/>
          <p:cNvSpPr>
            <a:spLocks noGrp="1"/>
          </p:cNvSpPr>
          <p:nvPr>
            <p:ph sz="half" idx="2"/>
          </p:nvPr>
        </p:nvSpPr>
        <p:spPr>
          <a:xfrm>
            <a:off x="1194403" y="3562773"/>
            <a:ext cx="7335743" cy="524030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CN" altLang="en-US" smtClean="0"/>
              <a:t>编辑母版文本样式</a:t>
            </a:r>
          </a:p>
        </p:txBody>
      </p:sp>
      <p:sp>
        <p:nvSpPr>
          <p:cNvPr id="6" name="Content Placeholder 5"/>
          <p:cNvSpPr>
            <a:spLocks noGrp="1"/>
          </p:cNvSpPr>
          <p:nvPr>
            <p:ph sz="quarter" idx="4"/>
          </p:nvPr>
        </p:nvSpPr>
        <p:spPr>
          <a:xfrm>
            <a:off x="8778508" y="3562773"/>
            <a:ext cx="7371870" cy="524030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63775136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8836245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3/13/2020</a:t>
            </a:fld>
            <a:endParaRPr lang="en-US" dirty="0"/>
          </a:p>
        </p:txBody>
      </p:sp>
      <p:sp>
        <p:nvSpPr>
          <p:cNvPr id="3" name="Footer Placeholder 2"/>
          <p:cNvSpPr>
            <a:spLocks noGrp="1"/>
          </p:cNvSpPr>
          <p:nvPr>
            <p:ph type="ftr" sz="quarter" idx="11"/>
          </p:nvPr>
        </p:nvSpPr>
        <p:spPr/>
        <p:txBody>
          <a:bodyPr/>
          <a:lstStyle/>
          <a:p>
            <a:pPr>
              <a:defRPr/>
            </a:pPr>
            <a:fld id="{E6DAEDD3-2AF1-42BC-818C-5C5654B187B4}" type="slidenum">
              <a:rPr lang="en-US" altLang="ko-KR" smtClean="0"/>
              <a:pPr>
                <a:defRPr/>
              </a:pPr>
              <a:t>‹#›</a:t>
            </a:fld>
            <a:endParaRPr lang="en-US" altLang="ko-K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123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802576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71870" y="1404338"/>
            <a:ext cx="8778508" cy="6931378"/>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65717092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C764DE79-268F-4C1A-8933-263129D2AF90}" type="datetimeFigureOut">
              <a:rPr lang="en-US" dirty="0"/>
              <a:t>3/13/2020</a:t>
            </a:fld>
            <a:endParaRPr lang="en-US" dirty="0"/>
          </a:p>
        </p:txBody>
      </p:sp>
      <p:sp>
        <p:nvSpPr>
          <p:cNvPr id="5" name="Footer Placeholder 4"/>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75014649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7">
            <a:extLst>
              <a:ext uri="{FF2B5EF4-FFF2-40B4-BE49-F238E27FC236}">
                <a16:creationId xmlns:a16="http://schemas.microsoft.com/office/drawing/2014/main" id="{C742E47E-B7F0-4654-AFB9-CEF454F16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7731" y="477385"/>
            <a:ext cx="13004800" cy="69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Shape 33"/>
          <p:cNvSpPr>
            <a:spLocks noGrp="1"/>
          </p:cNvSpPr>
          <p:nvPr>
            <p:ph type="ctrTitle"/>
          </p:nvPr>
        </p:nvSpPr>
        <p:spPr>
          <a:xfrm>
            <a:off x="3386931" y="1305352"/>
            <a:ext cx="10566400" cy="1277257"/>
          </a:xfrm>
          <a:prstGeom prst="rect">
            <a:avLst/>
          </a:prstGeom>
        </p:spPr>
        <p:txBody>
          <a:bodyPr>
            <a:normAutofit/>
          </a:bodyPr>
          <a:lstStyle/>
          <a:p>
            <a:pPr indent="-11430" defTabSz="531495">
              <a:lnSpc>
                <a:spcPts val="8700"/>
              </a:lnSpc>
              <a:spcBef>
                <a:spcPts val="200"/>
              </a:spcBef>
              <a:tabLst>
                <a:tab pos="1143000" algn="l"/>
              </a:tabLst>
              <a:defRPr sz="7280"/>
            </a:pPr>
            <a:r>
              <a:rPr lang="en-US" b="1" dirty="0">
                <a:solidFill>
                  <a:schemeClr val="accent1">
                    <a:lumMod val="50000"/>
                  </a:schemeClr>
                </a:solidFill>
                <a:latin typeface="Academy Engraved LET" pitchFamily="2" charset="0"/>
              </a:rPr>
              <a:t>C </a:t>
            </a:r>
            <a:r>
              <a:rPr b="1" dirty="0">
                <a:solidFill>
                  <a:schemeClr val="accent1">
                    <a:lumMod val="50000"/>
                  </a:schemeClr>
                </a:solidFill>
                <a:latin typeface="Academy Engraved LET" pitchFamily="2" charset="0"/>
              </a:rPr>
              <a:t> Programming</a:t>
            </a:r>
          </a:p>
        </p:txBody>
      </p:sp>
      <p:sp>
        <p:nvSpPr>
          <p:cNvPr id="2" name="矩形 1">
            <a:extLst>
              <a:ext uri="{FF2B5EF4-FFF2-40B4-BE49-F238E27FC236}">
                <a16:creationId xmlns:a16="http://schemas.microsoft.com/office/drawing/2014/main" id="{C3A3A276-C837-4D14-84C6-230632015E2A}"/>
              </a:ext>
            </a:extLst>
          </p:cNvPr>
          <p:cNvSpPr/>
          <p:nvPr/>
        </p:nvSpPr>
        <p:spPr>
          <a:xfrm>
            <a:off x="5714423" y="7746741"/>
            <a:ext cx="6522941" cy="707886"/>
          </a:xfrm>
          <a:prstGeom prst="rect">
            <a:avLst/>
          </a:prstGeom>
        </p:spPr>
        <p:txBody>
          <a:bodyPr wrap="none">
            <a:spAutoFit/>
          </a:bodyPr>
          <a:lstStyle/>
          <a:p>
            <a:r>
              <a:rPr lang="en-US" altLang="zh-CN" sz="4400" b="1" dirty="0">
                <a:solidFill>
                  <a:schemeClr val="tx1"/>
                </a:solidFill>
                <a:latin typeface="Academy Engraved LET" pitchFamily="2" charset="0"/>
              </a:rPr>
              <a:t>06: summary</a:t>
            </a:r>
            <a:r>
              <a:rPr lang="zh-CN" altLang="en-US" sz="4400" b="1" dirty="0">
                <a:solidFill>
                  <a:schemeClr val="tx1"/>
                </a:solidFill>
                <a:latin typeface="Academy Engraved LET" pitchFamily="2" charset="0"/>
              </a:rPr>
              <a:t> </a:t>
            </a:r>
            <a:r>
              <a:rPr lang="en-US" altLang="zh-CN" sz="4400" b="1" dirty="0">
                <a:solidFill>
                  <a:schemeClr val="tx1"/>
                </a:solidFill>
                <a:latin typeface="Academy Engraved LET" pitchFamily="2" charset="0"/>
              </a:rPr>
              <a:t>and</a:t>
            </a:r>
            <a:r>
              <a:rPr lang="zh-CN" altLang="en-US" sz="4400" b="1" dirty="0">
                <a:solidFill>
                  <a:schemeClr val="tx1"/>
                </a:solidFill>
                <a:latin typeface="Academy Engraved LET" pitchFamily="2" charset="0"/>
              </a:rPr>
              <a:t> </a:t>
            </a:r>
            <a:r>
              <a:rPr lang="en-US" altLang="zh-CN" sz="4400" b="1" dirty="0">
                <a:solidFill>
                  <a:schemeClr val="tx1"/>
                </a:solidFill>
                <a:latin typeface="Academy Engraved LET" pitchFamily="2" charset="0"/>
              </a:rPr>
              <a:t>example</a:t>
            </a:r>
            <a:endParaRPr lang="zh-CN" altLang="en-US" sz="4400" b="1" dirty="0">
              <a:solidFill>
                <a:schemeClr val="tx1"/>
              </a:solidFill>
              <a:latin typeface="Academy Engraved LET" pitchFamily="2" charset="0"/>
            </a:endParaRPr>
          </a:p>
        </p:txBody>
      </p:sp>
    </p:spTree>
    <p:extLst>
      <p:ext uri="{BB962C8B-B14F-4D97-AF65-F5344CB8AC3E}">
        <p14:creationId xmlns:p14="http://schemas.microsoft.com/office/powerpoint/2010/main" val="1337870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673E4-5DC0-44B8-8339-6E8E9AE3F6CB}"/>
              </a:ext>
            </a:extLst>
          </p:cNvPr>
          <p:cNvSpPr>
            <a:spLocks noGrp="1"/>
          </p:cNvSpPr>
          <p:nvPr>
            <p:ph type="title"/>
          </p:nvPr>
        </p:nvSpPr>
        <p:spPr/>
        <p:txBody>
          <a:bodyPr/>
          <a:lstStyle/>
          <a:p>
            <a:r>
              <a:rPr lang="en-US" altLang="zh-CN" dirty="0"/>
              <a:t> </a:t>
            </a:r>
            <a:r>
              <a:rPr lang="en-US" altLang="zh-CN" sz="6600" b="1" dirty="0"/>
              <a:t>exhaustive search</a:t>
            </a:r>
            <a:endParaRPr lang="zh-CN" altLang="en-US" sz="6600" b="1" dirty="0"/>
          </a:p>
        </p:txBody>
      </p:sp>
      <p:sp>
        <p:nvSpPr>
          <p:cNvPr id="3" name="文本占位符 2">
            <a:extLst>
              <a:ext uri="{FF2B5EF4-FFF2-40B4-BE49-F238E27FC236}">
                <a16:creationId xmlns:a16="http://schemas.microsoft.com/office/drawing/2014/main" id="{FCCF8AFC-472E-4D58-9242-A32D987A520D}"/>
              </a:ext>
            </a:extLst>
          </p:cNvPr>
          <p:cNvSpPr>
            <a:spLocks noGrp="1"/>
          </p:cNvSpPr>
          <p:nvPr>
            <p:ph type="body" idx="1"/>
          </p:nvPr>
        </p:nvSpPr>
        <p:spPr>
          <a:xfrm>
            <a:off x="1379095" y="1562100"/>
            <a:ext cx="14270636" cy="7581900"/>
          </a:xfrm>
        </p:spPr>
        <p:txBody>
          <a:bodyPr>
            <a:normAutofit/>
          </a:bodyPr>
          <a:lstStyle/>
          <a:p>
            <a:pPr>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Exhaustive search has two requirements:</a:t>
            </a:r>
          </a:p>
          <a:p>
            <a:pPr lvl="1"/>
            <a:r>
              <a:rPr lang="en-US" altLang="zh-CN" sz="4800" dirty="0">
                <a:latin typeface="Times New Roman" panose="02020603050405020304" pitchFamily="18" charset="0"/>
                <a:cs typeface="Times New Roman" panose="02020603050405020304" pitchFamily="18" charset="0"/>
              </a:rPr>
              <a:t>Be able to generate all candidate solutions.</a:t>
            </a:r>
          </a:p>
          <a:p>
            <a:pPr lvl="1"/>
            <a:r>
              <a:rPr lang="en-US" altLang="zh-CN" sz="4800" dirty="0">
                <a:latin typeface="Times New Roman" panose="02020603050405020304" pitchFamily="18" charset="0"/>
                <a:cs typeface="Times New Roman" panose="02020603050405020304" pitchFamily="18" charset="0"/>
              </a:rPr>
              <a:t>Be able to check a candidate solution.</a:t>
            </a:r>
          </a:p>
          <a:p>
            <a:pPr marL="1082675" indent="-828675">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Also, generating and checking candidates  should be efficient.</a:t>
            </a:r>
          </a:p>
          <a:p>
            <a:pPr marL="254000" indent="0">
              <a:buNone/>
            </a:pP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9062250-E031-4C21-AC0C-2721B26D9BE2}"/>
              </a:ext>
            </a:extLst>
          </p:cNvPr>
          <p:cNvSpPr>
            <a:spLocks noGrp="1"/>
          </p:cNvSpPr>
          <p:nvPr>
            <p:ph type="sldNum" sz="quarter" idx="2"/>
          </p:nvPr>
        </p:nvSpPr>
        <p:spPr/>
        <p:txBody>
          <a:bodyPr/>
          <a:lstStyle/>
          <a:p>
            <a:fld id="{86CB4B4D-7CA3-9044-876B-883B54F8677D}" type="slidenum">
              <a:rPr lang="en-US" altLang="zh-CN" smtClean="0"/>
              <a:t>10</a:t>
            </a:fld>
            <a:endParaRPr lang="en-US" altLang="zh-CN"/>
          </a:p>
        </p:txBody>
      </p:sp>
    </p:spTree>
    <p:extLst>
      <p:ext uri="{BB962C8B-B14F-4D97-AF65-F5344CB8AC3E}">
        <p14:creationId xmlns:p14="http://schemas.microsoft.com/office/powerpoint/2010/main" val="72453591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C33C-670B-46FF-98FA-C6F978733E8F}"/>
              </a:ext>
            </a:extLst>
          </p:cNvPr>
          <p:cNvSpPr>
            <a:spLocks noGrp="1"/>
          </p:cNvSpPr>
          <p:nvPr>
            <p:ph type="title"/>
          </p:nvPr>
        </p:nvSpPr>
        <p:spPr/>
        <p:txBody>
          <a:bodyPr>
            <a:normAutofit/>
          </a:bodyPr>
          <a:lstStyle/>
          <a:p>
            <a:pPr>
              <a:buSzPct val="120000"/>
            </a:pPr>
            <a:r>
              <a:rPr lang="en-US" altLang="zh-CN" sz="6600" b="1" dirty="0"/>
              <a:t>exhaustive search-advantages</a:t>
            </a:r>
            <a:endParaRPr lang="zh-CN" altLang="en-US" sz="6600" b="1" dirty="0"/>
          </a:p>
        </p:txBody>
      </p:sp>
      <p:sp>
        <p:nvSpPr>
          <p:cNvPr id="3" name="文本占位符 2">
            <a:extLst>
              <a:ext uri="{FF2B5EF4-FFF2-40B4-BE49-F238E27FC236}">
                <a16:creationId xmlns:a16="http://schemas.microsoft.com/office/drawing/2014/main" id="{60432177-3774-4D76-9CA3-C9CDE1AD82FA}"/>
              </a:ext>
            </a:extLst>
          </p:cNvPr>
          <p:cNvSpPr>
            <a:spLocks noGrp="1"/>
          </p:cNvSpPr>
          <p:nvPr>
            <p:ph type="body" idx="1"/>
          </p:nvPr>
        </p:nvSpPr>
        <p:spPr/>
        <p:txBody>
          <a:bodyPr/>
          <a:lstStyle/>
          <a:p>
            <a:pPr>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 Exhaustive search is an attractive algorithm-design technique:</a:t>
            </a:r>
          </a:p>
          <a:p>
            <a:pPr lvl="1"/>
            <a:r>
              <a:rPr lang="en-US" altLang="zh-CN" sz="4800" dirty="0">
                <a:latin typeface="Times New Roman" panose="02020603050405020304" pitchFamily="18" charset="0"/>
                <a:cs typeface="Times New Roman" panose="02020603050405020304" pitchFamily="18" charset="0"/>
              </a:rPr>
              <a:t>It’s widely applicable.</a:t>
            </a:r>
          </a:p>
          <a:p>
            <a:pPr lvl="2"/>
            <a:r>
              <a:rPr lang="en-US" altLang="zh-CN" sz="4800" dirty="0">
                <a:latin typeface="Times New Roman" panose="02020603050405020304" pitchFamily="18" charset="0"/>
                <a:cs typeface="Times New Roman" panose="02020603050405020304" pitchFamily="18" charset="0"/>
              </a:rPr>
              <a:t>Particularly to search-oriented problems.</a:t>
            </a:r>
          </a:p>
          <a:p>
            <a:pPr lvl="1"/>
            <a:r>
              <a:rPr lang="en-US" altLang="zh-CN" sz="4800" dirty="0">
                <a:latin typeface="Times New Roman" panose="02020603050405020304" pitchFamily="18" charset="0"/>
                <a:cs typeface="Times New Roman" panose="02020603050405020304" pitchFamily="18" charset="0"/>
              </a:rPr>
              <a:t>It’s simple.</a:t>
            </a:r>
          </a:p>
          <a:p>
            <a:pPr lvl="1"/>
            <a:r>
              <a:rPr lang="en-US" altLang="zh-CN" sz="4800" dirty="0">
                <a:latin typeface="Times New Roman" panose="02020603050405020304" pitchFamily="18" charset="0"/>
                <a:cs typeface="Times New Roman" panose="02020603050405020304" pitchFamily="18" charset="0"/>
              </a:rPr>
              <a:t>It’s obviously correct, given correct generation and checking.</a:t>
            </a:r>
          </a:p>
          <a:p>
            <a:endParaRPr lang="zh-CN" altLang="en-US" dirty="0"/>
          </a:p>
        </p:txBody>
      </p:sp>
      <p:sp>
        <p:nvSpPr>
          <p:cNvPr id="4" name="灯片编号占位符 3">
            <a:extLst>
              <a:ext uri="{FF2B5EF4-FFF2-40B4-BE49-F238E27FC236}">
                <a16:creationId xmlns:a16="http://schemas.microsoft.com/office/drawing/2014/main" id="{0B1BACA8-6E53-4832-A1D2-85AF40145CA8}"/>
              </a:ext>
            </a:extLst>
          </p:cNvPr>
          <p:cNvSpPr>
            <a:spLocks noGrp="1"/>
          </p:cNvSpPr>
          <p:nvPr>
            <p:ph type="sldNum" sz="quarter" idx="2"/>
          </p:nvPr>
        </p:nvSpPr>
        <p:spPr/>
        <p:txBody>
          <a:bodyPr/>
          <a:lstStyle/>
          <a:p>
            <a:fld id="{86CB4B4D-7CA3-9044-876B-883B54F8677D}" type="slidenum">
              <a:rPr lang="en-US" altLang="zh-CN" smtClean="0"/>
              <a:t>11</a:t>
            </a:fld>
            <a:endParaRPr lang="en-US" altLang="zh-CN"/>
          </a:p>
        </p:txBody>
      </p:sp>
    </p:spTree>
    <p:extLst>
      <p:ext uri="{BB962C8B-B14F-4D97-AF65-F5344CB8AC3E}">
        <p14:creationId xmlns:p14="http://schemas.microsoft.com/office/powerpoint/2010/main" val="306449753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73343-E7AC-4A0F-B31D-E132229225E5}"/>
              </a:ext>
            </a:extLst>
          </p:cNvPr>
          <p:cNvSpPr>
            <a:spLocks noGrp="1"/>
          </p:cNvSpPr>
          <p:nvPr>
            <p:ph type="title"/>
          </p:nvPr>
        </p:nvSpPr>
        <p:spPr/>
        <p:txBody>
          <a:bodyPr>
            <a:noAutofit/>
          </a:bodyPr>
          <a:lstStyle/>
          <a:p>
            <a:r>
              <a:rPr lang="en-US" altLang="zh-CN" sz="6600" b="1" dirty="0"/>
              <a:t>exhaustive search-disadvantages</a:t>
            </a:r>
            <a:endParaRPr lang="zh-CN" altLang="en-US" sz="6600" b="1" dirty="0"/>
          </a:p>
        </p:txBody>
      </p:sp>
      <p:sp>
        <p:nvSpPr>
          <p:cNvPr id="3" name="文本占位符 2">
            <a:extLst>
              <a:ext uri="{FF2B5EF4-FFF2-40B4-BE49-F238E27FC236}">
                <a16:creationId xmlns:a16="http://schemas.microsoft.com/office/drawing/2014/main" id="{879E61B1-4AD0-4C12-B822-FCC8D6A2BDF6}"/>
              </a:ext>
            </a:extLst>
          </p:cNvPr>
          <p:cNvSpPr>
            <a:spLocks noGrp="1"/>
          </p:cNvSpPr>
          <p:nvPr>
            <p:ph type="body" idx="1"/>
          </p:nvPr>
        </p:nvSpPr>
        <p:spPr>
          <a:xfrm>
            <a:off x="16934" y="1562100"/>
            <a:ext cx="16757059" cy="7581900"/>
          </a:xfrm>
        </p:spPr>
        <p:txBody>
          <a:bodyPr/>
          <a:lstStyle/>
          <a:p>
            <a:pPr marL="989013" indent="-719138">
              <a:lnSpc>
                <a:spcPct val="150000"/>
              </a:lnSpc>
              <a:buSzPct val="120000"/>
              <a:buFont typeface="Wingdings" panose="05000000000000000000" pitchFamily="2" charset="2"/>
              <a:buChar char="p"/>
            </a:pPr>
            <a:r>
              <a:rPr lang="en-US" altLang="zh-CN" sz="4400" dirty="0" smtClean="0">
                <a:latin typeface="Times New Roman" panose="02020603050405020304" pitchFamily="18" charset="0"/>
                <a:cs typeface="Times New Roman" panose="02020603050405020304" pitchFamily="18" charset="0"/>
              </a:rPr>
              <a:t> The </a:t>
            </a:r>
            <a:r>
              <a:rPr lang="en-US" altLang="zh-CN" sz="4400" dirty="0">
                <a:latin typeface="Times New Roman" panose="02020603050405020304" pitchFamily="18" charset="0"/>
                <a:cs typeface="Times New Roman" panose="02020603050405020304" pitchFamily="18" charset="0"/>
              </a:rPr>
              <a:t>principle disadvantage to exhaustive search is the cost of generating candidate solutions.</a:t>
            </a:r>
          </a:p>
          <a:p>
            <a:pPr marL="989013" indent="-719138">
              <a:lnSpc>
                <a:spcPct val="150000"/>
              </a:lnSpc>
              <a:buSzPct val="12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 In </a:t>
            </a:r>
            <a:r>
              <a:rPr lang="en-US" altLang="zh-CN" sz="4400" dirty="0">
                <a:latin typeface="Times New Roman" panose="02020603050405020304" pitchFamily="18" charset="0"/>
                <a:cs typeface="Times New Roman" panose="02020603050405020304" pitchFamily="18" charset="0"/>
              </a:rPr>
              <a:t>particular, the number of candidate solutions is the problem.</a:t>
            </a:r>
          </a:p>
          <a:p>
            <a:pPr lvl="1">
              <a:lnSpc>
                <a:spcPct val="150000"/>
              </a:lnSpc>
            </a:pPr>
            <a:r>
              <a:rPr lang="en-US" altLang="zh-CN" sz="4400" dirty="0">
                <a:latin typeface="Times New Roman" panose="02020603050405020304" pitchFamily="18" charset="0"/>
                <a:cs typeface="Times New Roman" panose="02020603050405020304" pitchFamily="18" charset="0"/>
              </a:rPr>
              <a:t>It’s impractical to use exhaustive search on problems of any size.</a:t>
            </a:r>
          </a:p>
          <a:p>
            <a:pPr>
              <a:lnSpc>
                <a:spcPct val="150000"/>
              </a:lnSpc>
            </a:pPr>
            <a:endParaRPr lang="zh-CN" altLang="en-US" dirty="0"/>
          </a:p>
        </p:txBody>
      </p:sp>
      <p:sp>
        <p:nvSpPr>
          <p:cNvPr id="4" name="灯片编号占位符 3">
            <a:extLst>
              <a:ext uri="{FF2B5EF4-FFF2-40B4-BE49-F238E27FC236}">
                <a16:creationId xmlns:a16="http://schemas.microsoft.com/office/drawing/2014/main" id="{B3C9ED65-0D6E-4B80-A540-132D17235EAE}"/>
              </a:ext>
            </a:extLst>
          </p:cNvPr>
          <p:cNvSpPr>
            <a:spLocks noGrp="1"/>
          </p:cNvSpPr>
          <p:nvPr>
            <p:ph type="sldNum" sz="quarter" idx="2"/>
          </p:nvPr>
        </p:nvSpPr>
        <p:spPr/>
        <p:txBody>
          <a:bodyPr/>
          <a:lstStyle/>
          <a:p>
            <a:fld id="{86CB4B4D-7CA3-9044-876B-883B54F8677D}" type="slidenum">
              <a:rPr lang="en-US" altLang="zh-CN" smtClean="0"/>
              <a:t>12</a:t>
            </a:fld>
            <a:endParaRPr lang="en-US" altLang="zh-CN"/>
          </a:p>
        </p:txBody>
      </p:sp>
    </p:spTree>
    <p:extLst>
      <p:ext uri="{BB962C8B-B14F-4D97-AF65-F5344CB8AC3E}">
        <p14:creationId xmlns:p14="http://schemas.microsoft.com/office/powerpoint/2010/main" val="367053963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62DDF-187A-400B-9203-67933AB183E9}"/>
              </a:ext>
            </a:extLst>
          </p:cNvPr>
          <p:cNvSpPr>
            <a:spLocks noGrp="1"/>
          </p:cNvSpPr>
          <p:nvPr>
            <p:ph type="title"/>
          </p:nvPr>
        </p:nvSpPr>
        <p:spPr/>
        <p:txBody>
          <a:bodyPr/>
          <a:lstStyle/>
          <a:p>
            <a:r>
              <a:rPr lang="en-US" altLang="zh-CN" dirty="0"/>
              <a:t> </a:t>
            </a:r>
            <a:r>
              <a:rPr lang="en-US" altLang="zh-CN" sz="6600" b="1" dirty="0"/>
              <a:t>exhaustive search</a:t>
            </a:r>
            <a:endParaRPr lang="zh-CN" altLang="en-US" sz="6600" b="1" dirty="0"/>
          </a:p>
        </p:txBody>
      </p:sp>
      <p:sp>
        <p:nvSpPr>
          <p:cNvPr id="5" name="Rectangle 2">
            <a:extLst>
              <a:ext uri="{FF2B5EF4-FFF2-40B4-BE49-F238E27FC236}">
                <a16:creationId xmlns:a16="http://schemas.microsoft.com/office/drawing/2014/main" id="{87CF5E6F-46CC-4353-B8E0-A0BEF6B052FD}"/>
              </a:ext>
            </a:extLst>
          </p:cNvPr>
          <p:cNvSpPr>
            <a:spLocks noGrp="1" noChangeArrowheads="1"/>
          </p:cNvSpPr>
          <p:nvPr>
            <p:ph type="body" idx="1"/>
          </p:nvPr>
        </p:nvSpPr>
        <p:spPr bwMode="auto">
          <a:xfrm>
            <a:off x="1364104" y="1943101"/>
            <a:ext cx="14180695" cy="52344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no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indent="0" defTabSz="914400" hangingPunct="0">
              <a:lnSpc>
                <a:spcPts val="4900"/>
              </a:lnSpc>
              <a:buSzTx/>
              <a:buNone/>
              <a:tabLst/>
            </a:pPr>
            <a:r>
              <a:rPr lang="zh-CN" altLang="zh-CN" sz="4000" dirty="0">
                <a:solidFill>
                  <a:srgbClr val="222222"/>
                </a:solidFill>
              </a:rPr>
              <a:t>The definition of a </a:t>
            </a:r>
            <a:r>
              <a:rPr lang="zh-CN" altLang="zh-CN" sz="4000" dirty="0">
                <a:solidFill>
                  <a:srgbClr val="FF0000"/>
                </a:solidFill>
              </a:rPr>
              <a:t>narcissistic number </a:t>
            </a:r>
            <a:r>
              <a:rPr lang="zh-CN" altLang="zh-CN" sz="4000" dirty="0">
                <a:solidFill>
                  <a:srgbClr val="222222"/>
                </a:solidFill>
              </a:rPr>
              <a:t>relies on the decimal representation </a:t>
            </a:r>
            <a:r>
              <a:rPr lang="zh-CN" altLang="zh-CN" sz="4000" i="1" dirty="0">
                <a:solidFill>
                  <a:srgbClr val="222222"/>
                </a:solidFill>
              </a:rPr>
              <a:t>n</a:t>
            </a:r>
            <a:r>
              <a:rPr lang="zh-CN" altLang="zh-CN" sz="4000" dirty="0">
                <a:solidFill>
                  <a:srgbClr val="222222"/>
                </a:solidFill>
              </a:rPr>
              <a:t> = </a:t>
            </a:r>
            <a:r>
              <a:rPr lang="zh-CN" altLang="zh-CN" sz="4000" i="1" dirty="0">
                <a:solidFill>
                  <a:srgbClr val="222222"/>
                </a:solidFill>
              </a:rPr>
              <a:t>d</a:t>
            </a:r>
            <a:r>
              <a:rPr lang="zh-CN" altLang="zh-CN" sz="3200" i="1" baseline="-30000" dirty="0">
                <a:solidFill>
                  <a:srgbClr val="222222"/>
                </a:solidFill>
              </a:rPr>
              <a:t>k</a:t>
            </a:r>
            <a:r>
              <a:rPr lang="zh-CN" altLang="zh-CN" sz="4000" i="1" dirty="0">
                <a:solidFill>
                  <a:srgbClr val="222222"/>
                </a:solidFill>
              </a:rPr>
              <a:t>d</a:t>
            </a:r>
            <a:r>
              <a:rPr lang="zh-CN" altLang="zh-CN" sz="3200" i="1" baseline="-30000" dirty="0">
                <a:solidFill>
                  <a:srgbClr val="222222"/>
                </a:solidFill>
              </a:rPr>
              <a:t>k</a:t>
            </a:r>
            <a:r>
              <a:rPr lang="zh-CN" altLang="zh-CN" sz="3200" baseline="-30000" dirty="0">
                <a:solidFill>
                  <a:srgbClr val="222222"/>
                </a:solidFill>
              </a:rPr>
              <a:t>-1</a:t>
            </a:r>
            <a:r>
              <a:rPr lang="zh-CN" altLang="zh-CN" sz="4000" dirty="0">
                <a:solidFill>
                  <a:srgbClr val="222222"/>
                </a:solidFill>
              </a:rPr>
              <a:t>...</a:t>
            </a:r>
            <a:r>
              <a:rPr lang="zh-CN" altLang="zh-CN" sz="4000" i="1" dirty="0">
                <a:solidFill>
                  <a:srgbClr val="222222"/>
                </a:solidFill>
              </a:rPr>
              <a:t>d</a:t>
            </a:r>
            <a:r>
              <a:rPr lang="zh-CN" altLang="zh-CN" sz="3200" baseline="-30000" dirty="0">
                <a:solidFill>
                  <a:srgbClr val="222222"/>
                </a:solidFill>
              </a:rPr>
              <a:t>1</a:t>
            </a:r>
            <a:r>
              <a:rPr lang="zh-CN" altLang="zh-CN" sz="4000" dirty="0">
                <a:solidFill>
                  <a:srgbClr val="222222"/>
                </a:solidFill>
              </a:rPr>
              <a:t> of a </a:t>
            </a:r>
            <a:r>
              <a:rPr lang="zh-CN" altLang="zh-CN" sz="4000" dirty="0"/>
              <a:t>natural number </a:t>
            </a:r>
            <a:r>
              <a:rPr lang="zh-CN" altLang="zh-CN" sz="4000" i="1" dirty="0"/>
              <a:t>n</a:t>
            </a:r>
            <a:r>
              <a:rPr lang="zh-CN" altLang="zh-CN" sz="4000" dirty="0"/>
              <a:t>, i.e.,</a:t>
            </a:r>
            <a:endParaRPr lang="zh-CN" altLang="zh-CN" sz="3200" dirty="0"/>
          </a:p>
          <a:p>
            <a:pPr lvl="1" indent="-457200" defTabSz="914400" hangingPunct="0">
              <a:lnSpc>
                <a:spcPts val="4900"/>
              </a:lnSpc>
              <a:buSzTx/>
              <a:buNone/>
              <a:tabLst/>
            </a:pPr>
            <a:r>
              <a:rPr lang="zh-CN" altLang="zh-CN" sz="4000" i="1" dirty="0">
                <a:solidFill>
                  <a:srgbClr val="222222"/>
                </a:solidFill>
                <a:cs typeface="Arial" panose="020B0604020202020204" pitchFamily="34" charset="0"/>
              </a:rPr>
              <a:t>n</a:t>
            </a:r>
            <a:r>
              <a:rPr lang="zh-CN" altLang="zh-CN" sz="4000" dirty="0">
                <a:solidFill>
                  <a:srgbClr val="222222"/>
                </a:solidFill>
                <a:cs typeface="Arial" panose="020B0604020202020204" pitchFamily="34" charset="0"/>
              </a:rPr>
              <a:t> = </a:t>
            </a:r>
            <a:r>
              <a:rPr lang="zh-CN" altLang="zh-CN" sz="4000" i="1" dirty="0">
                <a:solidFill>
                  <a:srgbClr val="222222"/>
                </a:solidFill>
                <a:cs typeface="Arial" panose="020B0604020202020204" pitchFamily="34" charset="0"/>
              </a:rPr>
              <a:t>d</a:t>
            </a:r>
            <a:r>
              <a:rPr lang="zh-CN" altLang="zh-CN" sz="3200" i="1" baseline="-30000" dirty="0">
                <a:solidFill>
                  <a:srgbClr val="222222"/>
                </a:solidFill>
                <a:cs typeface="Arial" panose="020B0604020202020204" pitchFamily="34" charset="0"/>
              </a:rPr>
              <a:t>k</a:t>
            </a:r>
            <a:r>
              <a:rPr lang="zh-CN" altLang="zh-CN" sz="4000" dirty="0">
                <a:solidFill>
                  <a:srgbClr val="222222"/>
                </a:solidFill>
                <a:cs typeface="Arial" panose="020B0604020202020204" pitchFamily="34" charset="0"/>
              </a:rPr>
              <a:t>·10</a:t>
            </a:r>
            <a:r>
              <a:rPr lang="zh-CN" altLang="zh-CN" sz="3200" i="1" baseline="30000" dirty="0">
                <a:solidFill>
                  <a:srgbClr val="222222"/>
                </a:solidFill>
                <a:cs typeface="Arial" panose="020B0604020202020204" pitchFamily="34" charset="0"/>
              </a:rPr>
              <a:t>k</a:t>
            </a:r>
            <a:r>
              <a:rPr lang="zh-CN" altLang="zh-CN" sz="3200" baseline="30000" dirty="0">
                <a:solidFill>
                  <a:srgbClr val="222222"/>
                </a:solidFill>
                <a:cs typeface="Arial" panose="020B0604020202020204" pitchFamily="34" charset="0"/>
              </a:rPr>
              <a:t>-1</a:t>
            </a:r>
            <a:r>
              <a:rPr lang="zh-CN" altLang="zh-CN" sz="4000" dirty="0">
                <a:solidFill>
                  <a:srgbClr val="222222"/>
                </a:solidFill>
                <a:cs typeface="Arial" panose="020B0604020202020204" pitchFamily="34" charset="0"/>
              </a:rPr>
              <a:t> + </a:t>
            </a:r>
            <a:r>
              <a:rPr lang="zh-CN" altLang="zh-CN" sz="4000" i="1" dirty="0">
                <a:solidFill>
                  <a:srgbClr val="222222"/>
                </a:solidFill>
                <a:cs typeface="Arial" panose="020B0604020202020204" pitchFamily="34" charset="0"/>
              </a:rPr>
              <a:t>d</a:t>
            </a:r>
            <a:r>
              <a:rPr lang="zh-CN" altLang="zh-CN" sz="3200" i="1" baseline="-30000" dirty="0">
                <a:solidFill>
                  <a:srgbClr val="222222"/>
                </a:solidFill>
                <a:cs typeface="Arial" panose="020B0604020202020204" pitchFamily="34" charset="0"/>
              </a:rPr>
              <a:t>k</a:t>
            </a:r>
            <a:r>
              <a:rPr lang="zh-CN" altLang="zh-CN" sz="3200" baseline="-30000" dirty="0">
                <a:solidFill>
                  <a:srgbClr val="222222"/>
                </a:solidFill>
                <a:cs typeface="Arial" panose="020B0604020202020204" pitchFamily="34" charset="0"/>
              </a:rPr>
              <a:t>-1</a:t>
            </a:r>
            <a:r>
              <a:rPr lang="zh-CN" altLang="zh-CN" sz="4000" dirty="0">
                <a:solidFill>
                  <a:srgbClr val="222222"/>
                </a:solidFill>
                <a:cs typeface="Arial" panose="020B0604020202020204" pitchFamily="34" charset="0"/>
              </a:rPr>
              <a:t>·10</a:t>
            </a:r>
            <a:r>
              <a:rPr lang="zh-CN" altLang="zh-CN" sz="3200" i="1" baseline="30000" dirty="0">
                <a:solidFill>
                  <a:srgbClr val="222222"/>
                </a:solidFill>
                <a:cs typeface="Arial" panose="020B0604020202020204" pitchFamily="34" charset="0"/>
              </a:rPr>
              <a:t>k</a:t>
            </a:r>
            <a:r>
              <a:rPr lang="zh-CN" altLang="zh-CN" sz="3200" baseline="30000" dirty="0">
                <a:solidFill>
                  <a:srgbClr val="222222"/>
                </a:solidFill>
                <a:cs typeface="Arial" panose="020B0604020202020204" pitchFamily="34" charset="0"/>
              </a:rPr>
              <a:t>-2</a:t>
            </a:r>
            <a:r>
              <a:rPr lang="zh-CN" altLang="zh-CN" sz="4000" dirty="0">
                <a:solidFill>
                  <a:srgbClr val="222222"/>
                </a:solidFill>
                <a:cs typeface="Arial" panose="020B0604020202020204" pitchFamily="34" charset="0"/>
              </a:rPr>
              <a:t> + ... + </a:t>
            </a:r>
            <a:r>
              <a:rPr lang="zh-CN" altLang="zh-CN" sz="4000" i="1" dirty="0">
                <a:solidFill>
                  <a:srgbClr val="222222"/>
                </a:solidFill>
                <a:cs typeface="Arial" panose="020B0604020202020204" pitchFamily="34" charset="0"/>
              </a:rPr>
              <a:t>d</a:t>
            </a:r>
            <a:r>
              <a:rPr lang="zh-CN" altLang="zh-CN" sz="3200" baseline="-30000" dirty="0">
                <a:solidFill>
                  <a:srgbClr val="222222"/>
                </a:solidFill>
                <a:cs typeface="Arial" panose="020B0604020202020204" pitchFamily="34" charset="0"/>
              </a:rPr>
              <a:t>2</a:t>
            </a:r>
            <a:r>
              <a:rPr lang="zh-CN" altLang="zh-CN" sz="4000" dirty="0">
                <a:solidFill>
                  <a:srgbClr val="222222"/>
                </a:solidFill>
                <a:cs typeface="Arial" panose="020B0604020202020204" pitchFamily="34" charset="0"/>
              </a:rPr>
              <a:t>·10 + </a:t>
            </a:r>
            <a:r>
              <a:rPr lang="zh-CN" altLang="zh-CN" sz="4000" i="1" dirty="0">
                <a:solidFill>
                  <a:srgbClr val="222222"/>
                </a:solidFill>
                <a:cs typeface="Arial" panose="020B0604020202020204" pitchFamily="34" charset="0"/>
              </a:rPr>
              <a:t>d</a:t>
            </a:r>
            <a:r>
              <a:rPr lang="zh-CN" altLang="zh-CN" sz="3200" baseline="-30000" dirty="0">
                <a:solidFill>
                  <a:srgbClr val="222222"/>
                </a:solidFill>
                <a:cs typeface="Arial" panose="020B0604020202020204" pitchFamily="34" charset="0"/>
              </a:rPr>
              <a:t>1</a:t>
            </a:r>
            <a:r>
              <a:rPr lang="zh-CN" altLang="zh-CN" sz="4000" dirty="0">
                <a:solidFill>
                  <a:srgbClr val="222222"/>
                </a:solidFill>
                <a:cs typeface="Arial" panose="020B0604020202020204" pitchFamily="34" charset="0"/>
              </a:rPr>
              <a:t>,</a:t>
            </a:r>
          </a:p>
          <a:p>
            <a:pPr marL="0" indent="0" defTabSz="914400" hangingPunct="0">
              <a:lnSpc>
                <a:spcPts val="4900"/>
              </a:lnSpc>
              <a:buSzTx/>
              <a:buNone/>
              <a:tabLst/>
            </a:pPr>
            <a:r>
              <a:rPr lang="zh-CN" altLang="zh-CN" sz="4000" dirty="0">
                <a:solidFill>
                  <a:srgbClr val="222222"/>
                </a:solidFill>
                <a:cs typeface="Arial" panose="020B0604020202020204" pitchFamily="34" charset="0"/>
              </a:rPr>
              <a:t>with </a:t>
            </a:r>
            <a:r>
              <a:rPr lang="zh-CN" altLang="zh-CN" sz="4000" i="1" dirty="0">
                <a:solidFill>
                  <a:srgbClr val="222222"/>
                </a:solidFill>
                <a:cs typeface="Arial" panose="020B0604020202020204" pitchFamily="34" charset="0"/>
              </a:rPr>
              <a:t>k</a:t>
            </a:r>
            <a:r>
              <a:rPr lang="zh-CN" altLang="zh-CN" sz="4000" dirty="0">
                <a:solidFill>
                  <a:srgbClr val="222222"/>
                </a:solidFill>
                <a:cs typeface="Arial" panose="020B0604020202020204" pitchFamily="34" charset="0"/>
              </a:rPr>
              <a:t> digits </a:t>
            </a:r>
            <a:r>
              <a:rPr lang="zh-CN" altLang="zh-CN" sz="4000" i="1" dirty="0">
                <a:solidFill>
                  <a:srgbClr val="222222"/>
                </a:solidFill>
                <a:cs typeface="Arial" panose="020B0604020202020204" pitchFamily="34" charset="0"/>
              </a:rPr>
              <a:t>d</a:t>
            </a:r>
            <a:r>
              <a:rPr lang="zh-CN" altLang="zh-CN" sz="3200" i="1" baseline="-30000" dirty="0">
                <a:solidFill>
                  <a:srgbClr val="222222"/>
                </a:solidFill>
                <a:cs typeface="Arial" panose="020B0604020202020204" pitchFamily="34" charset="0"/>
              </a:rPr>
              <a:t>i</a:t>
            </a:r>
            <a:r>
              <a:rPr lang="zh-CN" altLang="zh-CN" sz="4000" dirty="0">
                <a:solidFill>
                  <a:srgbClr val="222222"/>
                </a:solidFill>
                <a:cs typeface="Arial" panose="020B0604020202020204" pitchFamily="34" charset="0"/>
              </a:rPr>
              <a:t> satisfying 0 ≤ </a:t>
            </a:r>
            <a:r>
              <a:rPr lang="zh-CN" altLang="zh-CN" sz="4000" i="1" dirty="0">
                <a:solidFill>
                  <a:srgbClr val="222222"/>
                </a:solidFill>
                <a:cs typeface="Arial" panose="020B0604020202020204" pitchFamily="34" charset="0"/>
              </a:rPr>
              <a:t>d</a:t>
            </a:r>
            <a:r>
              <a:rPr lang="zh-CN" altLang="zh-CN" sz="3200" i="1" baseline="-30000" dirty="0">
                <a:solidFill>
                  <a:srgbClr val="222222"/>
                </a:solidFill>
                <a:cs typeface="Arial" panose="020B0604020202020204" pitchFamily="34" charset="0"/>
              </a:rPr>
              <a:t>i</a:t>
            </a:r>
            <a:r>
              <a:rPr lang="zh-CN" altLang="zh-CN" sz="4000" dirty="0">
                <a:solidFill>
                  <a:srgbClr val="222222"/>
                </a:solidFill>
                <a:cs typeface="Arial" panose="020B0604020202020204" pitchFamily="34" charset="0"/>
              </a:rPr>
              <a:t> ≤ 9. Such a number </a:t>
            </a:r>
            <a:r>
              <a:rPr lang="zh-CN" altLang="zh-CN" sz="4000" i="1" dirty="0">
                <a:solidFill>
                  <a:srgbClr val="222222"/>
                </a:solidFill>
                <a:cs typeface="Arial" panose="020B0604020202020204" pitchFamily="34" charset="0"/>
              </a:rPr>
              <a:t>n</a:t>
            </a:r>
            <a:r>
              <a:rPr lang="zh-CN" altLang="zh-CN" sz="4000" dirty="0">
                <a:solidFill>
                  <a:srgbClr val="222222"/>
                </a:solidFill>
                <a:cs typeface="Arial" panose="020B0604020202020204" pitchFamily="34" charset="0"/>
              </a:rPr>
              <a:t> is called narcissistic if it satisfies the condition</a:t>
            </a:r>
            <a:endParaRPr lang="zh-CN" altLang="zh-CN" sz="3200" dirty="0"/>
          </a:p>
          <a:p>
            <a:pPr lvl="1" indent="-457200" defTabSz="914400" hangingPunct="0">
              <a:lnSpc>
                <a:spcPts val="4900"/>
              </a:lnSpc>
              <a:buSzTx/>
              <a:buNone/>
              <a:tabLst/>
            </a:pPr>
            <a:r>
              <a:rPr lang="zh-CN" altLang="zh-CN" sz="4000" b="1" i="1" dirty="0">
                <a:solidFill>
                  <a:srgbClr val="FF0000"/>
                </a:solidFill>
                <a:cs typeface="Arial" panose="020B0604020202020204" pitchFamily="34" charset="0"/>
              </a:rPr>
              <a:t>n</a:t>
            </a:r>
            <a:r>
              <a:rPr lang="zh-CN" altLang="zh-CN" sz="4000" b="1" dirty="0">
                <a:solidFill>
                  <a:srgbClr val="FF0000"/>
                </a:solidFill>
                <a:cs typeface="Arial" panose="020B0604020202020204" pitchFamily="34" charset="0"/>
              </a:rPr>
              <a:t> = </a:t>
            </a:r>
            <a:r>
              <a:rPr lang="zh-CN" altLang="zh-CN" sz="4000" b="1" i="1" dirty="0">
                <a:solidFill>
                  <a:srgbClr val="FF0000"/>
                </a:solidFill>
                <a:cs typeface="Arial" panose="020B0604020202020204" pitchFamily="34" charset="0"/>
              </a:rPr>
              <a:t>d</a:t>
            </a:r>
            <a:r>
              <a:rPr lang="zh-CN" altLang="zh-CN" sz="3200" b="1" i="1" baseline="-30000" dirty="0">
                <a:solidFill>
                  <a:srgbClr val="FF0000"/>
                </a:solidFill>
                <a:cs typeface="Arial" panose="020B0604020202020204" pitchFamily="34" charset="0"/>
              </a:rPr>
              <a:t>k</a:t>
            </a:r>
            <a:r>
              <a:rPr lang="zh-CN" altLang="zh-CN" sz="3200" b="1" i="1" baseline="30000" dirty="0">
                <a:solidFill>
                  <a:srgbClr val="FF0000"/>
                </a:solidFill>
                <a:cs typeface="Arial" panose="020B0604020202020204" pitchFamily="34" charset="0"/>
              </a:rPr>
              <a:t>k</a:t>
            </a:r>
            <a:r>
              <a:rPr lang="zh-CN" altLang="zh-CN" sz="4000" b="1" dirty="0">
                <a:solidFill>
                  <a:srgbClr val="FF0000"/>
                </a:solidFill>
                <a:cs typeface="Arial" panose="020B0604020202020204" pitchFamily="34" charset="0"/>
              </a:rPr>
              <a:t> + </a:t>
            </a:r>
            <a:r>
              <a:rPr lang="zh-CN" altLang="zh-CN" sz="4000" b="1" i="1" dirty="0">
                <a:solidFill>
                  <a:srgbClr val="FF0000"/>
                </a:solidFill>
                <a:cs typeface="Arial" panose="020B0604020202020204" pitchFamily="34" charset="0"/>
              </a:rPr>
              <a:t>d</a:t>
            </a:r>
            <a:r>
              <a:rPr lang="zh-CN" altLang="zh-CN" sz="3200" b="1" i="1" baseline="-30000" dirty="0">
                <a:solidFill>
                  <a:srgbClr val="FF0000"/>
                </a:solidFill>
                <a:cs typeface="Arial" panose="020B0604020202020204" pitchFamily="34" charset="0"/>
              </a:rPr>
              <a:t>k</a:t>
            </a:r>
            <a:r>
              <a:rPr lang="zh-CN" altLang="zh-CN" sz="3200" b="1" baseline="-30000" dirty="0">
                <a:solidFill>
                  <a:srgbClr val="FF0000"/>
                </a:solidFill>
                <a:cs typeface="Arial" panose="020B0604020202020204" pitchFamily="34" charset="0"/>
              </a:rPr>
              <a:t>-1</a:t>
            </a:r>
            <a:r>
              <a:rPr lang="zh-CN" altLang="zh-CN" sz="3200" b="1" i="1" baseline="30000" dirty="0">
                <a:solidFill>
                  <a:srgbClr val="FF0000"/>
                </a:solidFill>
                <a:cs typeface="Arial" panose="020B0604020202020204" pitchFamily="34" charset="0"/>
              </a:rPr>
              <a:t>k</a:t>
            </a:r>
            <a:r>
              <a:rPr lang="zh-CN" altLang="zh-CN" sz="4000" b="1" dirty="0">
                <a:solidFill>
                  <a:srgbClr val="FF0000"/>
                </a:solidFill>
                <a:cs typeface="Arial" panose="020B0604020202020204" pitchFamily="34" charset="0"/>
              </a:rPr>
              <a:t> + ... + </a:t>
            </a:r>
            <a:r>
              <a:rPr lang="zh-CN" altLang="zh-CN" sz="4000" b="1" i="1" dirty="0">
                <a:solidFill>
                  <a:srgbClr val="FF0000"/>
                </a:solidFill>
                <a:cs typeface="Arial" panose="020B0604020202020204" pitchFamily="34" charset="0"/>
              </a:rPr>
              <a:t>d</a:t>
            </a:r>
            <a:r>
              <a:rPr lang="zh-CN" altLang="zh-CN" sz="3200" b="1" baseline="-30000" dirty="0">
                <a:solidFill>
                  <a:srgbClr val="FF0000"/>
                </a:solidFill>
                <a:cs typeface="Arial" panose="020B0604020202020204" pitchFamily="34" charset="0"/>
              </a:rPr>
              <a:t>2</a:t>
            </a:r>
            <a:r>
              <a:rPr lang="zh-CN" altLang="zh-CN" sz="3200" b="1" i="1" baseline="30000" dirty="0">
                <a:solidFill>
                  <a:srgbClr val="FF0000"/>
                </a:solidFill>
                <a:cs typeface="Arial" panose="020B0604020202020204" pitchFamily="34" charset="0"/>
              </a:rPr>
              <a:t>k</a:t>
            </a:r>
            <a:r>
              <a:rPr lang="zh-CN" altLang="zh-CN" sz="4000" b="1" dirty="0">
                <a:solidFill>
                  <a:srgbClr val="FF0000"/>
                </a:solidFill>
                <a:cs typeface="Arial" panose="020B0604020202020204" pitchFamily="34" charset="0"/>
              </a:rPr>
              <a:t> + </a:t>
            </a:r>
            <a:r>
              <a:rPr lang="zh-CN" altLang="zh-CN" sz="4000" b="1" i="1" dirty="0">
                <a:solidFill>
                  <a:srgbClr val="FF0000"/>
                </a:solidFill>
                <a:cs typeface="Arial" panose="020B0604020202020204" pitchFamily="34" charset="0"/>
              </a:rPr>
              <a:t>d</a:t>
            </a:r>
            <a:r>
              <a:rPr lang="zh-CN" altLang="zh-CN" sz="3200" b="1" baseline="-30000" dirty="0">
                <a:solidFill>
                  <a:srgbClr val="FF0000"/>
                </a:solidFill>
                <a:cs typeface="Arial" panose="020B0604020202020204" pitchFamily="34" charset="0"/>
              </a:rPr>
              <a:t>1</a:t>
            </a:r>
            <a:r>
              <a:rPr lang="zh-CN" altLang="zh-CN" sz="3200" b="1" i="1" baseline="30000" dirty="0">
                <a:solidFill>
                  <a:srgbClr val="FF0000"/>
                </a:solidFill>
                <a:cs typeface="Arial" panose="020B0604020202020204" pitchFamily="34" charset="0"/>
              </a:rPr>
              <a:t>k</a:t>
            </a:r>
            <a:r>
              <a:rPr lang="zh-CN" altLang="zh-CN" sz="4000" dirty="0">
                <a:solidFill>
                  <a:srgbClr val="222222"/>
                </a:solidFill>
                <a:cs typeface="Arial" panose="020B0604020202020204" pitchFamily="34" charset="0"/>
              </a:rPr>
              <a:t>.</a:t>
            </a:r>
          </a:p>
          <a:p>
            <a:pPr marL="0" indent="0" defTabSz="914400" hangingPunct="0">
              <a:lnSpc>
                <a:spcPts val="4900"/>
              </a:lnSpc>
              <a:buSzTx/>
              <a:buNone/>
              <a:tabLst/>
            </a:pPr>
            <a:endParaRPr lang="zh-CN" altLang="zh-CN" sz="2000" dirty="0"/>
          </a:p>
        </p:txBody>
      </p:sp>
      <p:sp>
        <p:nvSpPr>
          <p:cNvPr id="4" name="灯片编号占位符 3">
            <a:extLst>
              <a:ext uri="{FF2B5EF4-FFF2-40B4-BE49-F238E27FC236}">
                <a16:creationId xmlns:a16="http://schemas.microsoft.com/office/drawing/2014/main" id="{C768B789-A496-4541-9C70-822EB03D6D03}"/>
              </a:ext>
            </a:extLst>
          </p:cNvPr>
          <p:cNvSpPr>
            <a:spLocks noGrp="1"/>
          </p:cNvSpPr>
          <p:nvPr>
            <p:ph type="sldNum" sz="quarter" idx="2"/>
          </p:nvPr>
        </p:nvSpPr>
        <p:spPr/>
        <p:txBody>
          <a:bodyPr/>
          <a:lstStyle/>
          <a:p>
            <a:fld id="{86CB4B4D-7CA3-9044-876B-883B54F8677D}" type="slidenum">
              <a:rPr lang="en-US" altLang="zh-CN" smtClean="0"/>
              <a:t>13</a:t>
            </a:fld>
            <a:endParaRPr lang="en-US" altLang="zh-CN"/>
          </a:p>
        </p:txBody>
      </p:sp>
      <p:sp>
        <p:nvSpPr>
          <p:cNvPr id="6" name="矩形 5">
            <a:extLst>
              <a:ext uri="{FF2B5EF4-FFF2-40B4-BE49-F238E27FC236}">
                <a16:creationId xmlns:a16="http://schemas.microsoft.com/office/drawing/2014/main" id="{F1C1EF22-EA98-4382-A078-75D5AE0C7861}"/>
              </a:ext>
            </a:extLst>
          </p:cNvPr>
          <p:cNvSpPr/>
          <p:nvPr/>
        </p:nvSpPr>
        <p:spPr>
          <a:xfrm>
            <a:off x="1364104" y="6884163"/>
            <a:ext cx="13880893" cy="1323439"/>
          </a:xfrm>
          <a:prstGeom prst="rect">
            <a:avLst/>
          </a:prstGeom>
          <a:ln w="38100">
            <a:solidFill>
              <a:schemeClr val="accent1"/>
            </a:solidFill>
          </a:ln>
        </p:spPr>
        <p:txBody>
          <a:bodyPr wrap="square">
            <a:spAutoFit/>
          </a:bodyPr>
          <a:lstStyle/>
          <a:p>
            <a:pPr algn="l"/>
            <a:r>
              <a:rPr lang="zh-CN" altLang="en-US" dirty="0"/>
              <a:t>For example, </a:t>
            </a:r>
            <a:r>
              <a:rPr lang="en-US" altLang="zh-CN" dirty="0"/>
              <a:t>the 3-digit decimal number </a:t>
            </a:r>
            <a:r>
              <a:rPr lang="zh-CN" altLang="en-US" dirty="0">
                <a:solidFill>
                  <a:srgbClr val="0000FF"/>
                </a:solidFill>
              </a:rPr>
              <a:t>153=1</a:t>
            </a:r>
            <a:r>
              <a:rPr lang="zh-CN" altLang="en-US" baseline="30000" dirty="0">
                <a:solidFill>
                  <a:srgbClr val="0000FF"/>
                </a:solidFill>
              </a:rPr>
              <a:t>3</a:t>
            </a:r>
            <a:r>
              <a:rPr lang="zh-CN" altLang="en-US" dirty="0">
                <a:solidFill>
                  <a:srgbClr val="0000FF"/>
                </a:solidFill>
              </a:rPr>
              <a:t>+5</a:t>
            </a:r>
            <a:r>
              <a:rPr lang="zh-CN" altLang="en-US" baseline="30000" dirty="0">
                <a:solidFill>
                  <a:srgbClr val="0000FF"/>
                </a:solidFill>
              </a:rPr>
              <a:t>3</a:t>
            </a:r>
            <a:r>
              <a:rPr lang="zh-CN" altLang="en-US" dirty="0">
                <a:solidFill>
                  <a:srgbClr val="0000FF"/>
                </a:solidFill>
              </a:rPr>
              <a:t>+3</a:t>
            </a:r>
            <a:r>
              <a:rPr lang="zh-CN" altLang="en-US" baseline="30000" dirty="0">
                <a:solidFill>
                  <a:srgbClr val="0000FF"/>
                </a:solidFill>
              </a:rPr>
              <a:t>3</a:t>
            </a:r>
            <a:r>
              <a:rPr lang="zh-CN" altLang="en-US" dirty="0"/>
              <a:t>, then 153 is </a:t>
            </a:r>
            <a:r>
              <a:rPr lang="zh-CN" altLang="en-US" dirty="0">
                <a:solidFill>
                  <a:schemeClr val="tx1"/>
                </a:solidFill>
              </a:rPr>
              <a:t>a </a:t>
            </a:r>
            <a:r>
              <a:rPr lang="zh-CN" altLang="zh-CN" dirty="0">
                <a:solidFill>
                  <a:schemeClr val="tx1"/>
                </a:solidFill>
                <a:latin typeface="Arial" panose="020B0604020202020204" pitchFamily="34" charset="0"/>
              </a:rPr>
              <a:t>narcissistic number </a:t>
            </a:r>
            <a:r>
              <a:rPr lang="zh-CN" altLang="en-US" dirty="0">
                <a:solidFill>
                  <a:schemeClr val="tx1"/>
                </a:solidFill>
              </a:rPr>
              <a:t>.</a:t>
            </a:r>
          </a:p>
        </p:txBody>
      </p:sp>
    </p:spTree>
    <p:extLst>
      <p:ext uri="{BB962C8B-B14F-4D97-AF65-F5344CB8AC3E}">
        <p14:creationId xmlns:p14="http://schemas.microsoft.com/office/powerpoint/2010/main" val="20926674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B33FD-BAF4-4F89-B572-CBCE5EE02E26}"/>
              </a:ext>
            </a:extLst>
          </p:cNvPr>
          <p:cNvSpPr>
            <a:spLocks noGrp="1"/>
          </p:cNvSpPr>
          <p:nvPr>
            <p:ph type="title"/>
          </p:nvPr>
        </p:nvSpPr>
        <p:spPr/>
        <p:txBody>
          <a:bodyPr/>
          <a:lstStyle/>
          <a:p>
            <a:r>
              <a:rPr lang="en-US" altLang="zh-CN" dirty="0"/>
              <a:t> </a:t>
            </a:r>
            <a:r>
              <a:rPr lang="en-US" altLang="zh-CN" b="1" dirty="0"/>
              <a:t>exhaustive search</a:t>
            </a:r>
            <a:endParaRPr lang="zh-CN" altLang="en-US" dirty="0"/>
          </a:p>
        </p:txBody>
      </p:sp>
      <p:sp>
        <p:nvSpPr>
          <p:cNvPr id="3" name="文本占位符 2">
            <a:extLst>
              <a:ext uri="{FF2B5EF4-FFF2-40B4-BE49-F238E27FC236}">
                <a16:creationId xmlns:a16="http://schemas.microsoft.com/office/drawing/2014/main" id="{73921F93-37C0-4104-AEA5-F7BC1733E454}"/>
              </a:ext>
            </a:extLst>
          </p:cNvPr>
          <p:cNvSpPr>
            <a:spLocks noGrp="1"/>
          </p:cNvSpPr>
          <p:nvPr>
            <p:ph type="body" idx="1"/>
          </p:nvPr>
        </p:nvSpPr>
        <p:spPr>
          <a:xfrm>
            <a:off x="1633928" y="1562100"/>
            <a:ext cx="13538603" cy="6880860"/>
          </a:xfrm>
        </p:spPr>
        <p:txBody>
          <a:bodyPr>
            <a:normAutofit/>
          </a:bodyPr>
          <a:lstStyle/>
          <a:p>
            <a:pPr fontAlgn="base">
              <a:lnSpc>
                <a:spcPct val="150000"/>
              </a:lnSpc>
              <a:buSzPct val="115000"/>
              <a:buFont typeface="Wingdings" panose="05000000000000000000" pitchFamily="2" charset="2"/>
              <a:buChar char="p"/>
            </a:pPr>
            <a:r>
              <a:rPr lang="en-US" altLang="zh-CN" sz="4400" b="1" dirty="0">
                <a:latin typeface="Times New Roman" panose="02020603050405020304" pitchFamily="18" charset="0"/>
                <a:cs typeface="Times New Roman" panose="02020603050405020304" pitchFamily="18" charset="0"/>
              </a:rPr>
              <a:t>Example:</a:t>
            </a:r>
          </a:p>
          <a:p>
            <a:pPr fontAlgn="base">
              <a:lnSpc>
                <a:spcPct val="150000"/>
              </a:lnSpc>
            </a:pPr>
            <a:r>
              <a:rPr lang="en-US" altLang="zh-CN" sz="4400" b="1" dirty="0">
                <a:latin typeface="Times New Roman" panose="02020603050405020304" pitchFamily="18" charset="0"/>
                <a:cs typeface="Times New Roman" panose="02020603050405020304" pitchFamily="18" charset="0"/>
              </a:rPr>
              <a:t>Three Digit Narcissistic Integer:</a:t>
            </a:r>
            <a:r>
              <a:rPr lang="en-US" altLang="zh-CN" sz="4400" dirty="0">
                <a:latin typeface="Times New Roman" panose="02020603050405020304" pitchFamily="18" charset="0"/>
                <a:cs typeface="Times New Roman" panose="02020603050405020304" pitchFamily="18" charset="0"/>
              </a:rPr>
              <a:t/>
            </a:r>
            <a:br>
              <a:rPr lang="en-US" altLang="zh-CN" sz="4400" dirty="0">
                <a:latin typeface="Times New Roman" panose="02020603050405020304" pitchFamily="18" charset="0"/>
                <a:cs typeface="Times New Roman" panose="02020603050405020304" pitchFamily="18" charset="0"/>
              </a:rPr>
            </a:br>
            <a:r>
              <a:rPr lang="en-US" altLang="zh-CN" sz="4400" b="1" dirty="0">
                <a:solidFill>
                  <a:srgbClr val="0000FF"/>
                </a:solidFill>
                <a:latin typeface="Times New Roman" panose="02020603050405020304" pitchFamily="18" charset="0"/>
                <a:cs typeface="Times New Roman" panose="02020603050405020304" pitchFamily="18" charset="0"/>
              </a:rPr>
              <a:t>153 = (1 * 1 * 1) + (5 * 5 * 5) + (3 * 3 * 3)</a:t>
            </a:r>
          </a:p>
          <a:p>
            <a:pPr fontAlgn="base">
              <a:lnSpc>
                <a:spcPct val="150000"/>
              </a:lnSpc>
            </a:pPr>
            <a:r>
              <a:rPr lang="en-US" altLang="zh-CN" sz="4400" b="1" dirty="0">
                <a:latin typeface="Times New Roman" panose="02020603050405020304" pitchFamily="18" charset="0"/>
                <a:cs typeface="Times New Roman" panose="02020603050405020304" pitchFamily="18" charset="0"/>
              </a:rPr>
              <a:t>Four Digit Narcissistic Number:</a:t>
            </a:r>
            <a:r>
              <a:rPr lang="en-US" altLang="zh-CN" sz="4400" dirty="0">
                <a:latin typeface="Times New Roman" panose="02020603050405020304" pitchFamily="18" charset="0"/>
                <a:cs typeface="Times New Roman" panose="02020603050405020304" pitchFamily="18" charset="0"/>
              </a:rPr>
              <a:t/>
            </a:r>
            <a:br>
              <a:rPr lang="en-US" altLang="zh-CN" sz="4400" dirty="0">
                <a:latin typeface="Times New Roman" panose="02020603050405020304" pitchFamily="18" charset="0"/>
                <a:cs typeface="Times New Roman" panose="02020603050405020304" pitchFamily="18" charset="0"/>
              </a:rPr>
            </a:br>
            <a:r>
              <a:rPr lang="en-US" altLang="zh-CN" sz="4400" b="1" dirty="0">
                <a:solidFill>
                  <a:srgbClr val="0000FF"/>
                </a:solidFill>
                <a:latin typeface="Times New Roman" panose="02020603050405020304" pitchFamily="18" charset="0"/>
                <a:cs typeface="Times New Roman" panose="02020603050405020304" pitchFamily="18" charset="0"/>
              </a:rPr>
              <a:t>8208 = (8 * 8 * 8 * 8) + (2 * 2 * 2 * 2) + (0 * 0 * 0 * 0) + (8 * 8 * 8 * 8)</a:t>
            </a:r>
          </a:p>
        </p:txBody>
      </p:sp>
      <p:sp>
        <p:nvSpPr>
          <p:cNvPr id="4" name="灯片编号占位符 3">
            <a:extLst>
              <a:ext uri="{FF2B5EF4-FFF2-40B4-BE49-F238E27FC236}">
                <a16:creationId xmlns:a16="http://schemas.microsoft.com/office/drawing/2014/main" id="{E5314FB0-36A7-45EF-B389-75C61494B23F}"/>
              </a:ext>
            </a:extLst>
          </p:cNvPr>
          <p:cNvSpPr>
            <a:spLocks noGrp="1"/>
          </p:cNvSpPr>
          <p:nvPr>
            <p:ph type="sldNum" sz="quarter" idx="2"/>
          </p:nvPr>
        </p:nvSpPr>
        <p:spPr/>
        <p:txBody>
          <a:bodyPr/>
          <a:lstStyle/>
          <a:p>
            <a:fld id="{86CB4B4D-7CA3-9044-876B-883B54F8677D}" type="slidenum">
              <a:rPr lang="en-US" altLang="zh-CN" smtClean="0"/>
              <a:t>14</a:t>
            </a:fld>
            <a:endParaRPr lang="en-US" altLang="zh-CN"/>
          </a:p>
        </p:txBody>
      </p:sp>
    </p:spTree>
    <p:extLst>
      <p:ext uri="{BB962C8B-B14F-4D97-AF65-F5344CB8AC3E}">
        <p14:creationId xmlns:p14="http://schemas.microsoft.com/office/powerpoint/2010/main" val="329332722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325B-A125-4413-A04A-D092CA084096}"/>
              </a:ext>
            </a:extLst>
          </p:cNvPr>
          <p:cNvSpPr>
            <a:spLocks noGrp="1"/>
          </p:cNvSpPr>
          <p:nvPr>
            <p:ph type="title"/>
          </p:nvPr>
        </p:nvSpPr>
        <p:spPr/>
        <p:txBody>
          <a:bodyPr/>
          <a:lstStyle/>
          <a:p>
            <a:r>
              <a:rPr lang="en-US" altLang="zh-CN" b="1" dirty="0"/>
              <a:t>exhaustive search</a:t>
            </a:r>
            <a:endParaRPr lang="zh-CN" altLang="en-US" dirty="0"/>
          </a:p>
        </p:txBody>
      </p:sp>
      <p:sp>
        <p:nvSpPr>
          <p:cNvPr id="3" name="文本占位符 2">
            <a:extLst>
              <a:ext uri="{FF2B5EF4-FFF2-40B4-BE49-F238E27FC236}">
                <a16:creationId xmlns:a16="http://schemas.microsoft.com/office/drawing/2014/main" id="{5CDE2AB5-4A8B-4E98-BA57-CEA5AC5542DB}"/>
              </a:ext>
            </a:extLst>
          </p:cNvPr>
          <p:cNvSpPr>
            <a:spLocks noGrp="1"/>
          </p:cNvSpPr>
          <p:nvPr>
            <p:ph type="body" idx="1"/>
          </p:nvPr>
        </p:nvSpPr>
        <p:spPr>
          <a:xfrm>
            <a:off x="764498" y="1562100"/>
            <a:ext cx="15383621" cy="6865620"/>
          </a:xfrm>
        </p:spPr>
        <p:txBody>
          <a:bodyPr>
            <a:normAutofit/>
          </a:bodyPr>
          <a:lstStyle/>
          <a:p>
            <a:pPr marL="990600" indent="-715963">
              <a:lnSpc>
                <a:spcPts val="5700"/>
              </a:lnSpc>
              <a:buSzPct val="115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This program takes every individual digit from the Integer and calculates the digit raised to the power of the number of digits in the Integer. Adding these powers of every digits and then comparing it with the Integer. </a:t>
            </a:r>
          </a:p>
          <a:p>
            <a:pPr marL="898525" indent="-644525">
              <a:lnSpc>
                <a:spcPts val="5700"/>
              </a:lnSpc>
              <a:buSzPct val="115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If Sum is equal to the Integer, then it is a Narcissistic Number.</a:t>
            </a:r>
            <a:endParaRPr lang="zh-CN" altLang="en-US" sz="48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25DEF98-B69F-4C1A-92A3-FB3B9A38B7B5}"/>
              </a:ext>
            </a:extLst>
          </p:cNvPr>
          <p:cNvSpPr>
            <a:spLocks noGrp="1"/>
          </p:cNvSpPr>
          <p:nvPr>
            <p:ph type="sldNum" sz="quarter" idx="2"/>
          </p:nvPr>
        </p:nvSpPr>
        <p:spPr/>
        <p:txBody>
          <a:bodyPr/>
          <a:lstStyle/>
          <a:p>
            <a:fld id="{86CB4B4D-7CA3-9044-876B-883B54F8677D}" type="slidenum">
              <a:rPr lang="en-US" altLang="zh-CN" smtClean="0"/>
              <a:t>15</a:t>
            </a:fld>
            <a:endParaRPr lang="en-US" altLang="zh-CN"/>
          </a:p>
        </p:txBody>
      </p:sp>
    </p:spTree>
    <p:extLst>
      <p:ext uri="{BB962C8B-B14F-4D97-AF65-F5344CB8AC3E}">
        <p14:creationId xmlns:p14="http://schemas.microsoft.com/office/powerpoint/2010/main" val="168168716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62DDF-187A-400B-9203-67933AB183E9}"/>
              </a:ext>
            </a:extLst>
          </p:cNvPr>
          <p:cNvSpPr>
            <a:spLocks noGrp="1"/>
          </p:cNvSpPr>
          <p:nvPr>
            <p:ph type="title"/>
          </p:nvPr>
        </p:nvSpPr>
        <p:spPr/>
        <p:txBody>
          <a:bodyPr/>
          <a:lstStyle/>
          <a:p>
            <a:r>
              <a:rPr lang="en-US" altLang="zh-CN" sz="6600" b="1" dirty="0"/>
              <a:t> exhaustive search</a:t>
            </a:r>
            <a:endParaRPr lang="zh-CN" altLang="en-US" sz="6600" b="1" dirty="0"/>
          </a:p>
        </p:txBody>
      </p:sp>
      <p:sp>
        <p:nvSpPr>
          <p:cNvPr id="4" name="灯片编号占位符 3">
            <a:extLst>
              <a:ext uri="{FF2B5EF4-FFF2-40B4-BE49-F238E27FC236}">
                <a16:creationId xmlns:a16="http://schemas.microsoft.com/office/drawing/2014/main" id="{C768B789-A496-4541-9C70-822EB03D6D03}"/>
              </a:ext>
            </a:extLst>
          </p:cNvPr>
          <p:cNvSpPr>
            <a:spLocks noGrp="1"/>
          </p:cNvSpPr>
          <p:nvPr>
            <p:ph type="sldNum" sz="quarter" idx="2"/>
          </p:nvPr>
        </p:nvSpPr>
        <p:spPr/>
        <p:txBody>
          <a:bodyPr/>
          <a:lstStyle/>
          <a:p>
            <a:fld id="{86CB4B4D-7CA3-9044-876B-883B54F8677D}" type="slidenum">
              <a:rPr lang="en-US" altLang="zh-CN" smtClean="0"/>
              <a:t>16</a:t>
            </a:fld>
            <a:endParaRPr lang="en-US" altLang="zh-CN"/>
          </a:p>
        </p:txBody>
      </p:sp>
      <p:sp>
        <p:nvSpPr>
          <p:cNvPr id="7" name="Rectangle 2">
            <a:extLst>
              <a:ext uri="{FF2B5EF4-FFF2-40B4-BE49-F238E27FC236}">
                <a16:creationId xmlns:a16="http://schemas.microsoft.com/office/drawing/2014/main" id="{AC381747-B73D-424A-85F4-4C30531189FE}"/>
              </a:ext>
            </a:extLst>
          </p:cNvPr>
          <p:cNvSpPr>
            <a:spLocks noChangeArrowheads="1"/>
          </p:cNvSpPr>
          <p:nvPr/>
        </p:nvSpPr>
        <p:spPr bwMode="auto">
          <a:xfrm>
            <a:off x="1978702" y="1627427"/>
            <a:ext cx="13221324" cy="7405104"/>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514350" indent="-514350">
              <a:defRPr kumimoji="1" sz="2500">
                <a:solidFill>
                  <a:schemeClr val="tx1"/>
                </a:solidFill>
                <a:latin typeface="Times New Roman" panose="02020603050405020304" pitchFamily="18" charset="0"/>
                <a:ea typeface="宋体" panose="02010600030101010101" pitchFamily="2" charset="-122"/>
              </a:defRPr>
            </a:lvl1pPr>
            <a:lvl2pPr marL="742950" indent="-285750">
              <a:defRPr kumimoji="1" sz="2500">
                <a:solidFill>
                  <a:schemeClr val="tx1"/>
                </a:solidFill>
                <a:latin typeface="Times New Roman" panose="02020603050405020304" pitchFamily="18" charset="0"/>
                <a:ea typeface="宋体" panose="02010600030101010101" pitchFamily="2" charset="-122"/>
              </a:defRPr>
            </a:lvl2pPr>
            <a:lvl3pPr marL="1143000" indent="-228600">
              <a:defRPr kumimoji="1" sz="2500">
                <a:solidFill>
                  <a:schemeClr val="tx1"/>
                </a:solidFill>
                <a:latin typeface="Times New Roman" panose="02020603050405020304" pitchFamily="18" charset="0"/>
                <a:ea typeface="宋体" panose="02010600030101010101" pitchFamily="2" charset="-122"/>
              </a:defRPr>
            </a:lvl3pPr>
            <a:lvl4pPr marL="1600200" indent="-228600">
              <a:defRPr kumimoji="1" sz="2500">
                <a:solidFill>
                  <a:schemeClr val="tx1"/>
                </a:solidFill>
                <a:latin typeface="Times New Roman" panose="02020603050405020304" pitchFamily="18" charset="0"/>
                <a:ea typeface="宋体" panose="02010600030101010101" pitchFamily="2" charset="-122"/>
              </a:defRPr>
            </a:lvl4pPr>
            <a:lvl5pPr marL="2057400" indent="-228600">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sz="3600" b="1" dirty="0">
                <a:ea typeface="楷体" panose="02010609060101010101" pitchFamily="49" charset="-122"/>
              </a:rPr>
              <a:t>#include "</a:t>
            </a:r>
            <a:r>
              <a:rPr lang="en-US" altLang="zh-CN" sz="3600" b="1" dirty="0" err="1">
                <a:ea typeface="楷体" panose="02010609060101010101" pitchFamily="49" charset="-122"/>
              </a:rPr>
              <a:t>stdio.h</a:t>
            </a:r>
            <a:r>
              <a:rPr lang="en-US" altLang="zh-CN" sz="3600" b="1" dirty="0">
                <a:ea typeface="楷体" panose="02010609060101010101" pitchFamily="49" charset="-122"/>
              </a:rPr>
              <a:t>"</a:t>
            </a:r>
            <a:endParaRPr lang="zh-CN" altLang="en-US" sz="3600" b="1" dirty="0">
              <a:solidFill>
                <a:srgbClr val="006600"/>
              </a:solidFill>
              <a:ea typeface="楷体" panose="02010609060101010101" pitchFamily="49" charset="-122"/>
            </a:endParaRPr>
          </a:p>
          <a:p>
            <a:pPr algn="just" eaLnBrk="1" hangingPunct="1">
              <a:lnSpc>
                <a:spcPct val="120000"/>
              </a:lnSpc>
            </a:pPr>
            <a:r>
              <a:rPr lang="en-US" altLang="zh-CN" sz="3600" b="1" dirty="0">
                <a:ea typeface="楷体" panose="02010609060101010101" pitchFamily="49" charset="-122"/>
              </a:rPr>
              <a:t>void main()</a:t>
            </a:r>
          </a:p>
          <a:p>
            <a:pPr algn="just" eaLnBrk="1" hangingPunct="1">
              <a:lnSpc>
                <a:spcPct val="120000"/>
              </a:lnSpc>
            </a:pPr>
            <a:r>
              <a:rPr lang="en-US" altLang="zh-CN" sz="3600" b="1" dirty="0">
                <a:ea typeface="楷体" panose="02010609060101010101" pitchFamily="49" charset="-122"/>
              </a:rPr>
              <a:t>  { </a:t>
            </a:r>
            <a:r>
              <a:rPr lang="en-US" altLang="zh-CN" sz="3600" b="1" dirty="0" err="1">
                <a:ea typeface="楷体" panose="02010609060101010101" pitchFamily="49" charset="-122"/>
              </a:rPr>
              <a:t>int</a:t>
            </a:r>
            <a:r>
              <a:rPr lang="en-US" altLang="zh-CN" sz="3600" b="1" dirty="0">
                <a:ea typeface="楷体" panose="02010609060101010101" pitchFamily="49" charset="-122"/>
              </a:rPr>
              <a:t> </a:t>
            </a:r>
            <a:r>
              <a:rPr lang="en-US" altLang="zh-CN" sz="3600" b="1" dirty="0" err="1">
                <a:ea typeface="楷体" panose="02010609060101010101" pitchFamily="49" charset="-122"/>
              </a:rPr>
              <a:t>i,j,k,a,b</a:t>
            </a:r>
            <a:r>
              <a:rPr lang="en-US" altLang="zh-CN" sz="3600" b="1" dirty="0">
                <a:ea typeface="楷体" panose="02010609060101010101" pitchFamily="49" charset="-122"/>
              </a:rPr>
              <a:t>;</a:t>
            </a:r>
          </a:p>
          <a:p>
            <a:pPr algn="just" eaLnBrk="1" hangingPunct="1">
              <a:lnSpc>
                <a:spcPct val="120000"/>
              </a:lnSpc>
            </a:pPr>
            <a:r>
              <a:rPr lang="en-US" altLang="zh-CN" sz="3600" b="1" dirty="0">
                <a:ea typeface="楷体" panose="02010609060101010101" pitchFamily="49" charset="-122"/>
              </a:rPr>
              <a:t>     for(</a:t>
            </a:r>
            <a:r>
              <a:rPr lang="en-US" altLang="zh-CN" sz="3600" b="1" dirty="0" err="1">
                <a:ea typeface="楷体" panose="02010609060101010101" pitchFamily="49" charset="-122"/>
              </a:rPr>
              <a:t>i</a:t>
            </a:r>
            <a:r>
              <a:rPr lang="en-US" altLang="zh-CN" sz="3600" b="1" dirty="0">
                <a:ea typeface="楷体" panose="02010609060101010101" pitchFamily="49" charset="-122"/>
              </a:rPr>
              <a:t>=1;i&lt;=9;i++)                     </a:t>
            </a:r>
            <a:r>
              <a:rPr lang="en-US" altLang="zh-CN" sz="3600" b="1" dirty="0">
                <a:solidFill>
                  <a:srgbClr val="006600"/>
                </a:solidFill>
                <a:ea typeface="楷体" panose="02010609060101010101" pitchFamily="49" charset="-122"/>
              </a:rPr>
              <a:t>/</a:t>
            </a:r>
            <a:r>
              <a:rPr lang="en-US" altLang="zh-CN" sz="3600" b="1" dirty="0">
                <a:solidFill>
                  <a:srgbClr val="006600"/>
                </a:solidFill>
                <a:ea typeface="楷体" panose="02010609060101010101" pitchFamily="49" charset="-122"/>
                <a:sym typeface="Symbol" panose="05050102010706020507" pitchFamily="18" charset="2"/>
              </a:rPr>
              <a:t></a:t>
            </a:r>
            <a:r>
              <a:rPr lang="en-US" altLang="zh-CN" sz="3600" b="1" dirty="0">
                <a:solidFill>
                  <a:srgbClr val="006600"/>
                </a:solidFill>
                <a:ea typeface="楷体" panose="02010609060101010101" pitchFamily="49" charset="-122"/>
              </a:rPr>
              <a:t> </a:t>
            </a:r>
            <a:r>
              <a:rPr lang="en-US" altLang="zh-CN" sz="3600" b="1" dirty="0"/>
              <a:t>hundred's digit </a:t>
            </a:r>
            <a:r>
              <a:rPr lang="zh-CN" altLang="en-US" sz="3600" b="1" dirty="0">
                <a:solidFill>
                  <a:srgbClr val="006600"/>
                </a:solidFill>
                <a:ea typeface="楷体" panose="02010609060101010101" pitchFamily="49" charset="-122"/>
                <a:sym typeface="Symbol" panose="05050102010706020507" pitchFamily="18" charset="2"/>
              </a:rPr>
              <a:t></a:t>
            </a:r>
            <a:r>
              <a:rPr lang="zh-CN" altLang="en-US" sz="3600" b="1" dirty="0">
                <a:solidFill>
                  <a:srgbClr val="006600"/>
                </a:solidFill>
                <a:ea typeface="楷体" panose="02010609060101010101" pitchFamily="49" charset="-122"/>
              </a:rPr>
              <a:t>/</a:t>
            </a:r>
          </a:p>
          <a:p>
            <a:pPr algn="just" eaLnBrk="1" hangingPunct="1">
              <a:lnSpc>
                <a:spcPct val="120000"/>
              </a:lnSpc>
            </a:pPr>
            <a:r>
              <a:rPr lang="zh-CN" altLang="en-US" sz="3600" b="1" dirty="0">
                <a:ea typeface="楷体" panose="02010609060101010101" pitchFamily="49" charset="-122"/>
              </a:rPr>
              <a:t>        </a:t>
            </a:r>
            <a:r>
              <a:rPr lang="en-US" altLang="zh-CN" sz="3600" b="1" dirty="0">
                <a:ea typeface="楷体" panose="02010609060101010101" pitchFamily="49" charset="-122"/>
              </a:rPr>
              <a:t>for(j=0;j&lt;=9;j++)                 </a:t>
            </a:r>
            <a:r>
              <a:rPr lang="en-US" altLang="zh-CN" sz="3600" b="1" dirty="0">
                <a:solidFill>
                  <a:srgbClr val="006600"/>
                </a:solidFill>
                <a:ea typeface="楷体" panose="02010609060101010101" pitchFamily="49" charset="-122"/>
              </a:rPr>
              <a:t>/</a:t>
            </a:r>
            <a:r>
              <a:rPr lang="en-US" altLang="zh-CN" sz="3600" b="1" dirty="0">
                <a:solidFill>
                  <a:srgbClr val="006600"/>
                </a:solidFill>
                <a:ea typeface="楷体" panose="02010609060101010101" pitchFamily="49" charset="-122"/>
                <a:sym typeface="Symbol" panose="05050102010706020507" pitchFamily="18" charset="2"/>
              </a:rPr>
              <a:t></a:t>
            </a:r>
            <a:r>
              <a:rPr lang="en-US" altLang="zh-CN" sz="3600" b="1" dirty="0">
                <a:solidFill>
                  <a:srgbClr val="006600"/>
                </a:solidFill>
                <a:ea typeface="楷体" panose="02010609060101010101" pitchFamily="49" charset="-122"/>
              </a:rPr>
              <a:t> </a:t>
            </a:r>
            <a:r>
              <a:rPr lang="en-US" altLang="zh-CN" sz="3600" b="1" dirty="0"/>
              <a:t>ten's digit </a:t>
            </a:r>
            <a:r>
              <a:rPr lang="zh-CN" altLang="en-US" sz="3600" b="1" dirty="0">
                <a:solidFill>
                  <a:srgbClr val="006600"/>
                </a:solidFill>
                <a:ea typeface="楷体" panose="02010609060101010101" pitchFamily="49" charset="-122"/>
                <a:sym typeface="Symbol" panose="05050102010706020507" pitchFamily="18" charset="2"/>
              </a:rPr>
              <a:t></a:t>
            </a:r>
            <a:r>
              <a:rPr lang="zh-CN" altLang="en-US" sz="3600" b="1" dirty="0">
                <a:solidFill>
                  <a:srgbClr val="006600"/>
                </a:solidFill>
                <a:ea typeface="楷体" panose="02010609060101010101" pitchFamily="49" charset="-122"/>
              </a:rPr>
              <a:t>/</a:t>
            </a:r>
          </a:p>
          <a:p>
            <a:pPr algn="just" eaLnBrk="1" hangingPunct="1">
              <a:lnSpc>
                <a:spcPct val="120000"/>
              </a:lnSpc>
            </a:pPr>
            <a:r>
              <a:rPr lang="zh-CN" altLang="en-US" sz="3600" b="1" dirty="0">
                <a:ea typeface="楷体" panose="02010609060101010101" pitchFamily="49" charset="-122"/>
              </a:rPr>
              <a:t>           </a:t>
            </a:r>
            <a:r>
              <a:rPr lang="en-US" altLang="zh-CN" sz="3600" b="1" dirty="0">
                <a:ea typeface="楷体" panose="02010609060101010101" pitchFamily="49" charset="-122"/>
              </a:rPr>
              <a:t>for(k=0;k&lt;=9;k++)            </a:t>
            </a:r>
            <a:r>
              <a:rPr lang="en-US" altLang="zh-CN" sz="3600" b="1" dirty="0">
                <a:solidFill>
                  <a:srgbClr val="006600"/>
                </a:solidFill>
                <a:ea typeface="楷体" panose="02010609060101010101" pitchFamily="49" charset="-122"/>
              </a:rPr>
              <a:t>/</a:t>
            </a:r>
            <a:r>
              <a:rPr lang="en-US" altLang="zh-CN" sz="3600" b="1" dirty="0">
                <a:solidFill>
                  <a:srgbClr val="006600"/>
                </a:solidFill>
                <a:ea typeface="楷体" panose="02010609060101010101" pitchFamily="49" charset="-122"/>
                <a:sym typeface="Symbol" panose="05050102010706020507" pitchFamily="18" charset="2"/>
              </a:rPr>
              <a:t></a:t>
            </a:r>
            <a:r>
              <a:rPr lang="en-US" altLang="zh-CN" sz="3600" b="1" dirty="0">
                <a:solidFill>
                  <a:srgbClr val="006600"/>
                </a:solidFill>
                <a:ea typeface="楷体" panose="02010609060101010101" pitchFamily="49" charset="-122"/>
              </a:rPr>
              <a:t> </a:t>
            </a:r>
            <a:r>
              <a:rPr lang="en-US" altLang="zh-CN" sz="3600" b="1" dirty="0"/>
              <a:t>unit's digit </a:t>
            </a:r>
            <a:r>
              <a:rPr lang="zh-CN" altLang="en-US" sz="3600" b="1" dirty="0">
                <a:solidFill>
                  <a:srgbClr val="006600"/>
                </a:solidFill>
                <a:ea typeface="楷体" panose="02010609060101010101" pitchFamily="49" charset="-122"/>
                <a:sym typeface="Symbol" panose="05050102010706020507" pitchFamily="18" charset="2"/>
              </a:rPr>
              <a:t></a:t>
            </a:r>
            <a:r>
              <a:rPr lang="zh-CN" altLang="en-US" sz="3600" b="1" dirty="0">
                <a:solidFill>
                  <a:srgbClr val="006600"/>
                </a:solidFill>
                <a:ea typeface="楷体" panose="02010609060101010101" pitchFamily="49" charset="-122"/>
              </a:rPr>
              <a:t>/</a:t>
            </a:r>
          </a:p>
          <a:p>
            <a:pPr algn="just" eaLnBrk="1" hangingPunct="1">
              <a:lnSpc>
                <a:spcPct val="120000"/>
              </a:lnSpc>
            </a:pPr>
            <a:r>
              <a:rPr lang="zh-CN" altLang="en-US" sz="3600" b="1" dirty="0">
                <a:ea typeface="楷体" panose="02010609060101010101" pitchFamily="49" charset="-122"/>
              </a:rPr>
              <a:t>              { </a:t>
            </a:r>
            <a:r>
              <a:rPr lang="en-US" altLang="zh-CN" sz="3600" b="1" dirty="0">
                <a:ea typeface="楷体" panose="02010609060101010101" pitchFamily="49" charset="-122"/>
              </a:rPr>
              <a:t>a=100</a:t>
            </a:r>
            <a:r>
              <a:rPr lang="en-US" altLang="zh-CN" sz="3600" b="1" dirty="0">
                <a:ea typeface="楷体" panose="02010609060101010101" pitchFamily="49" charset="-122"/>
                <a:sym typeface="Symbol" panose="05050102010706020507" pitchFamily="18" charset="2"/>
              </a:rPr>
              <a:t></a:t>
            </a:r>
            <a:r>
              <a:rPr lang="en-US" altLang="zh-CN" sz="3600" b="1" dirty="0">
                <a:ea typeface="楷体" panose="02010609060101010101" pitchFamily="49" charset="-122"/>
              </a:rPr>
              <a:t>i+10</a:t>
            </a:r>
            <a:r>
              <a:rPr lang="en-US" altLang="zh-CN" sz="3600" b="1" dirty="0">
                <a:ea typeface="楷体" panose="02010609060101010101" pitchFamily="49" charset="-122"/>
                <a:sym typeface="Symbol" panose="05050102010706020507" pitchFamily="18" charset="2"/>
              </a:rPr>
              <a:t></a:t>
            </a:r>
            <a:r>
              <a:rPr lang="en-US" altLang="zh-CN" sz="3600" b="1" dirty="0">
                <a:ea typeface="楷体" panose="02010609060101010101" pitchFamily="49" charset="-122"/>
              </a:rPr>
              <a:t>j+k;   </a:t>
            </a:r>
            <a:endParaRPr lang="zh-CN" altLang="en-US" sz="3600" b="1" dirty="0">
              <a:solidFill>
                <a:srgbClr val="006600"/>
              </a:solidFill>
              <a:ea typeface="楷体" panose="02010609060101010101" pitchFamily="49" charset="-122"/>
            </a:endParaRPr>
          </a:p>
          <a:p>
            <a:pPr algn="just" eaLnBrk="1" hangingPunct="1">
              <a:lnSpc>
                <a:spcPct val="120000"/>
              </a:lnSpc>
            </a:pPr>
            <a:r>
              <a:rPr lang="zh-CN" altLang="en-US" sz="3600" b="1" dirty="0">
                <a:ea typeface="楷体" panose="02010609060101010101" pitchFamily="49" charset="-122"/>
              </a:rPr>
              <a:t>                </a:t>
            </a:r>
            <a:r>
              <a:rPr lang="en-US" altLang="zh-CN" sz="3600" b="1" dirty="0">
                <a:ea typeface="楷体" panose="02010609060101010101" pitchFamily="49" charset="-122"/>
              </a:rPr>
              <a:t>b=</a:t>
            </a:r>
            <a:r>
              <a:rPr lang="en-US" altLang="zh-CN" sz="3600" b="1" dirty="0" err="1">
                <a:ea typeface="楷体" panose="02010609060101010101" pitchFamily="49" charset="-122"/>
              </a:rPr>
              <a:t>i</a:t>
            </a:r>
            <a:r>
              <a:rPr lang="en-US" altLang="zh-CN" sz="3600" b="1" dirty="0" err="1">
                <a:ea typeface="楷体" panose="02010609060101010101" pitchFamily="49" charset="-122"/>
                <a:sym typeface="Symbol" panose="05050102010706020507" pitchFamily="18" charset="2"/>
              </a:rPr>
              <a:t></a:t>
            </a:r>
            <a:r>
              <a:rPr lang="en-US" altLang="zh-CN" sz="3600" b="1" dirty="0" err="1">
                <a:ea typeface="楷体" panose="02010609060101010101" pitchFamily="49" charset="-122"/>
              </a:rPr>
              <a:t>i</a:t>
            </a:r>
            <a:r>
              <a:rPr lang="en-US" altLang="zh-CN" sz="3600" b="1" dirty="0" err="1">
                <a:ea typeface="楷体" panose="02010609060101010101" pitchFamily="49" charset="-122"/>
                <a:sym typeface="Symbol" panose="05050102010706020507" pitchFamily="18" charset="2"/>
              </a:rPr>
              <a:t></a:t>
            </a:r>
            <a:r>
              <a:rPr lang="en-US" altLang="zh-CN" sz="3600" b="1" dirty="0" err="1">
                <a:ea typeface="楷体" panose="02010609060101010101" pitchFamily="49" charset="-122"/>
              </a:rPr>
              <a:t>i+j</a:t>
            </a:r>
            <a:r>
              <a:rPr lang="en-US" altLang="zh-CN" sz="3600" b="1" dirty="0" err="1">
                <a:ea typeface="楷体" panose="02010609060101010101" pitchFamily="49" charset="-122"/>
                <a:sym typeface="Symbol" panose="05050102010706020507" pitchFamily="18" charset="2"/>
              </a:rPr>
              <a:t></a:t>
            </a:r>
            <a:r>
              <a:rPr lang="en-US" altLang="zh-CN" sz="3600" b="1" dirty="0" err="1">
                <a:ea typeface="楷体" panose="02010609060101010101" pitchFamily="49" charset="-122"/>
              </a:rPr>
              <a:t>j</a:t>
            </a:r>
            <a:r>
              <a:rPr lang="en-US" altLang="zh-CN" sz="3600" b="1" dirty="0" err="1">
                <a:ea typeface="楷体" panose="02010609060101010101" pitchFamily="49" charset="-122"/>
                <a:sym typeface="Symbol" panose="05050102010706020507" pitchFamily="18" charset="2"/>
              </a:rPr>
              <a:t></a:t>
            </a:r>
            <a:r>
              <a:rPr lang="en-US" altLang="zh-CN" sz="3600" b="1" dirty="0" err="1">
                <a:ea typeface="楷体" panose="02010609060101010101" pitchFamily="49" charset="-122"/>
              </a:rPr>
              <a:t>j+k</a:t>
            </a:r>
            <a:r>
              <a:rPr lang="en-US" altLang="zh-CN" sz="3600" b="1" dirty="0" err="1">
                <a:ea typeface="楷体" panose="02010609060101010101" pitchFamily="49" charset="-122"/>
                <a:sym typeface="Symbol" panose="05050102010706020507" pitchFamily="18" charset="2"/>
              </a:rPr>
              <a:t></a:t>
            </a:r>
            <a:r>
              <a:rPr lang="en-US" altLang="zh-CN" sz="3600" b="1" dirty="0" err="1">
                <a:ea typeface="楷体" panose="02010609060101010101" pitchFamily="49" charset="-122"/>
              </a:rPr>
              <a:t>k</a:t>
            </a:r>
            <a:r>
              <a:rPr lang="en-US" altLang="zh-CN" sz="3600" b="1" dirty="0" err="1">
                <a:ea typeface="楷体" panose="02010609060101010101" pitchFamily="49" charset="-122"/>
                <a:sym typeface="Symbol" panose="05050102010706020507" pitchFamily="18" charset="2"/>
              </a:rPr>
              <a:t></a:t>
            </a:r>
            <a:r>
              <a:rPr lang="en-US" altLang="zh-CN" sz="3600" b="1" dirty="0" err="1">
                <a:ea typeface="楷体" panose="02010609060101010101" pitchFamily="49" charset="-122"/>
              </a:rPr>
              <a:t>k</a:t>
            </a:r>
            <a:r>
              <a:rPr lang="en-US" altLang="zh-CN" sz="3600" b="1" dirty="0">
                <a:ea typeface="楷体" panose="02010609060101010101" pitchFamily="49" charset="-122"/>
              </a:rPr>
              <a:t>; </a:t>
            </a:r>
            <a:endParaRPr lang="zh-CN" altLang="en-US" sz="3600" b="1" dirty="0">
              <a:solidFill>
                <a:srgbClr val="006600"/>
              </a:solidFill>
              <a:ea typeface="楷体" panose="02010609060101010101" pitchFamily="49" charset="-122"/>
            </a:endParaRPr>
          </a:p>
          <a:p>
            <a:pPr algn="just" eaLnBrk="1" hangingPunct="1">
              <a:lnSpc>
                <a:spcPct val="120000"/>
              </a:lnSpc>
            </a:pPr>
            <a:r>
              <a:rPr lang="zh-CN" altLang="en-US" sz="3600" b="1" dirty="0">
                <a:ea typeface="楷体" panose="02010609060101010101" pitchFamily="49" charset="-122"/>
              </a:rPr>
              <a:t>                </a:t>
            </a:r>
            <a:r>
              <a:rPr lang="en-US" altLang="zh-CN" sz="3600" b="1" dirty="0">
                <a:ea typeface="楷体" panose="02010609060101010101" pitchFamily="49" charset="-122"/>
              </a:rPr>
              <a:t>if(a= =b) </a:t>
            </a:r>
            <a:r>
              <a:rPr lang="en-US" altLang="zh-CN" sz="3600" b="1" dirty="0" err="1">
                <a:ea typeface="楷体" panose="02010609060101010101" pitchFamily="49" charset="-122"/>
              </a:rPr>
              <a:t>printf</a:t>
            </a:r>
            <a:r>
              <a:rPr lang="en-US" altLang="zh-CN" sz="3600" b="1" dirty="0">
                <a:ea typeface="楷体" panose="02010609060101010101" pitchFamily="49" charset="-122"/>
              </a:rPr>
              <a:t>("%d\</a:t>
            </a:r>
            <a:r>
              <a:rPr lang="en-US" altLang="zh-CN" sz="3600" b="1" dirty="0" err="1">
                <a:ea typeface="楷体" panose="02010609060101010101" pitchFamily="49" charset="-122"/>
              </a:rPr>
              <a:t>n",a</a:t>
            </a:r>
            <a:r>
              <a:rPr lang="en-US" altLang="zh-CN" sz="3600" b="1" dirty="0">
                <a:ea typeface="楷体" panose="02010609060101010101" pitchFamily="49" charset="-122"/>
              </a:rPr>
              <a:t>);</a:t>
            </a:r>
          </a:p>
          <a:p>
            <a:pPr algn="just" eaLnBrk="1" hangingPunct="1">
              <a:lnSpc>
                <a:spcPct val="120000"/>
              </a:lnSpc>
            </a:pPr>
            <a:r>
              <a:rPr lang="en-US" altLang="zh-CN" sz="3600" b="1" dirty="0">
                <a:ea typeface="楷体" panose="02010609060101010101" pitchFamily="49" charset="-122"/>
              </a:rPr>
              <a:t>              }</a:t>
            </a:r>
          </a:p>
          <a:p>
            <a:pPr algn="just" eaLnBrk="1" hangingPunct="1">
              <a:lnSpc>
                <a:spcPct val="120000"/>
              </a:lnSpc>
            </a:pPr>
            <a:r>
              <a:rPr lang="en-US" altLang="zh-CN" sz="3600" b="1" dirty="0">
                <a:ea typeface="楷体" panose="02010609060101010101" pitchFamily="49" charset="-122"/>
              </a:rPr>
              <a:t>  } </a:t>
            </a:r>
          </a:p>
        </p:txBody>
      </p:sp>
    </p:spTree>
    <p:extLst>
      <p:ext uri="{BB962C8B-B14F-4D97-AF65-F5344CB8AC3E}">
        <p14:creationId xmlns:p14="http://schemas.microsoft.com/office/powerpoint/2010/main" val="341620112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62DDF-187A-400B-9203-67933AB183E9}"/>
              </a:ext>
            </a:extLst>
          </p:cNvPr>
          <p:cNvSpPr>
            <a:spLocks noGrp="1"/>
          </p:cNvSpPr>
          <p:nvPr>
            <p:ph type="title"/>
          </p:nvPr>
        </p:nvSpPr>
        <p:spPr/>
        <p:txBody>
          <a:bodyPr/>
          <a:lstStyle/>
          <a:p>
            <a:r>
              <a:rPr lang="en-US" altLang="zh-CN" dirty="0"/>
              <a:t> </a:t>
            </a:r>
            <a:r>
              <a:rPr lang="en-US" altLang="zh-CN" sz="6600" b="1" dirty="0"/>
              <a:t>exhaustive search</a:t>
            </a:r>
            <a:endParaRPr lang="zh-CN" altLang="en-US" sz="6600" b="1" dirty="0"/>
          </a:p>
        </p:txBody>
      </p:sp>
      <p:sp>
        <p:nvSpPr>
          <p:cNvPr id="4" name="灯片编号占位符 3">
            <a:extLst>
              <a:ext uri="{FF2B5EF4-FFF2-40B4-BE49-F238E27FC236}">
                <a16:creationId xmlns:a16="http://schemas.microsoft.com/office/drawing/2014/main" id="{C768B789-A496-4541-9C70-822EB03D6D03}"/>
              </a:ext>
            </a:extLst>
          </p:cNvPr>
          <p:cNvSpPr>
            <a:spLocks noGrp="1"/>
          </p:cNvSpPr>
          <p:nvPr>
            <p:ph type="sldNum" sz="quarter" idx="2"/>
          </p:nvPr>
        </p:nvSpPr>
        <p:spPr/>
        <p:txBody>
          <a:bodyPr/>
          <a:lstStyle/>
          <a:p>
            <a:fld id="{86CB4B4D-7CA3-9044-876B-883B54F8677D}" type="slidenum">
              <a:rPr lang="en-US" altLang="zh-CN" smtClean="0"/>
              <a:t>17</a:t>
            </a:fld>
            <a:endParaRPr lang="en-US" altLang="zh-CN"/>
          </a:p>
        </p:txBody>
      </p:sp>
      <p:sp>
        <p:nvSpPr>
          <p:cNvPr id="5" name="Rectangle 3">
            <a:extLst>
              <a:ext uri="{FF2B5EF4-FFF2-40B4-BE49-F238E27FC236}">
                <a16:creationId xmlns:a16="http://schemas.microsoft.com/office/drawing/2014/main" id="{0508534D-D465-4B59-89B8-DFB877A27E96}"/>
              </a:ext>
            </a:extLst>
          </p:cNvPr>
          <p:cNvSpPr>
            <a:spLocks noChangeArrowheads="1"/>
          </p:cNvSpPr>
          <p:nvPr/>
        </p:nvSpPr>
        <p:spPr bwMode="auto">
          <a:xfrm>
            <a:off x="1499016" y="1796143"/>
            <a:ext cx="14075764" cy="7630084"/>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defRPr kumimoji="1" sz="2500">
                <a:solidFill>
                  <a:schemeClr val="tx1"/>
                </a:solidFill>
                <a:latin typeface="Times New Roman" panose="02020603050405020304" pitchFamily="18" charset="0"/>
                <a:ea typeface="宋体" panose="02010600030101010101" pitchFamily="2" charset="-122"/>
              </a:defRPr>
            </a:lvl1pPr>
            <a:lvl2pPr marL="742950" indent="-285750">
              <a:defRPr kumimoji="1" sz="2500">
                <a:solidFill>
                  <a:schemeClr val="tx1"/>
                </a:solidFill>
                <a:latin typeface="Times New Roman" panose="02020603050405020304" pitchFamily="18" charset="0"/>
                <a:ea typeface="宋体" panose="02010600030101010101" pitchFamily="2" charset="-122"/>
              </a:defRPr>
            </a:lvl2pPr>
            <a:lvl3pPr marL="1143000" indent="-228600">
              <a:defRPr kumimoji="1" sz="2500">
                <a:solidFill>
                  <a:schemeClr val="tx1"/>
                </a:solidFill>
                <a:latin typeface="Times New Roman" panose="02020603050405020304" pitchFamily="18" charset="0"/>
                <a:ea typeface="宋体" panose="02010600030101010101" pitchFamily="2" charset="-122"/>
              </a:defRPr>
            </a:lvl3pPr>
            <a:lvl4pPr marL="1600200" indent="-228600">
              <a:defRPr kumimoji="1" sz="2500">
                <a:solidFill>
                  <a:schemeClr val="tx1"/>
                </a:solidFill>
                <a:latin typeface="Times New Roman" panose="02020603050405020304" pitchFamily="18" charset="0"/>
                <a:ea typeface="宋体" panose="02010600030101010101" pitchFamily="2" charset="-122"/>
              </a:defRPr>
            </a:lvl4pPr>
            <a:lvl5pPr marL="2057400" indent="-228600">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algn="l">
              <a:lnSpc>
                <a:spcPct val="105000"/>
              </a:lnSpc>
            </a:pPr>
            <a:r>
              <a:rPr lang="zh-CN" altLang="en-US" sz="3600" b="1" dirty="0">
                <a:solidFill>
                  <a:srgbClr val="006600"/>
                </a:solidFill>
                <a:ea typeface="楷体" panose="02010609060101010101" pitchFamily="49" charset="-122"/>
              </a:rPr>
              <a:t>方法二</a:t>
            </a:r>
            <a:r>
              <a:rPr lang="zh-CN" altLang="en-US" sz="3600" b="1" dirty="0">
                <a:ea typeface="楷体" panose="02010609060101010101" pitchFamily="49" charset="-122"/>
              </a:rPr>
              <a:t>：变量</a:t>
            </a:r>
            <a:r>
              <a:rPr lang="en-US" altLang="zh-CN" sz="3600" b="1" dirty="0">
                <a:ea typeface="楷体" panose="02010609060101010101" pitchFamily="49" charset="-122"/>
              </a:rPr>
              <a:t>m</a:t>
            </a:r>
            <a:r>
              <a:rPr lang="zh-CN" altLang="en-US" sz="3600" b="1" dirty="0">
                <a:ea typeface="楷体" panose="02010609060101010101" pitchFamily="49" charset="-122"/>
              </a:rPr>
              <a:t>从100加1循环到999，提取</a:t>
            </a:r>
            <a:r>
              <a:rPr lang="en-US" altLang="zh-CN" sz="3600" b="1" dirty="0">
                <a:ea typeface="楷体" panose="02010609060101010101" pitchFamily="49" charset="-122"/>
              </a:rPr>
              <a:t>m</a:t>
            </a:r>
            <a:r>
              <a:rPr lang="zh-CN" altLang="en-US" sz="3600" b="1" dirty="0">
                <a:ea typeface="楷体" panose="02010609060101010101" pitchFamily="49" charset="-122"/>
              </a:rPr>
              <a:t>的百位、十位与个位数字，计算立方和，然后与</a:t>
            </a:r>
            <a:r>
              <a:rPr lang="en-US" altLang="zh-CN" sz="3600" b="1" dirty="0">
                <a:ea typeface="楷体" panose="02010609060101010101" pitchFamily="49" charset="-122"/>
              </a:rPr>
              <a:t>m</a:t>
            </a:r>
            <a:r>
              <a:rPr lang="zh-CN" altLang="en-US" sz="3600" b="1" dirty="0">
                <a:ea typeface="楷体" panose="02010609060101010101" pitchFamily="49" charset="-122"/>
              </a:rPr>
              <a:t>比较。 </a:t>
            </a:r>
          </a:p>
          <a:p>
            <a:pPr algn="l">
              <a:lnSpc>
                <a:spcPct val="105000"/>
              </a:lnSpc>
            </a:pPr>
            <a:r>
              <a:rPr lang="zh-CN" altLang="en-US" sz="3600" b="1" dirty="0"/>
              <a:t>#</a:t>
            </a:r>
            <a:r>
              <a:rPr lang="en-US" altLang="zh-CN" sz="3600" b="1" dirty="0"/>
              <a:t>include "</a:t>
            </a:r>
            <a:r>
              <a:rPr lang="en-US" altLang="zh-CN" sz="3600" b="1" dirty="0" err="1"/>
              <a:t>stdio.h</a:t>
            </a:r>
            <a:r>
              <a:rPr lang="en-US" altLang="zh-CN" sz="3600" b="1" dirty="0"/>
              <a:t>"</a:t>
            </a:r>
          </a:p>
          <a:p>
            <a:pPr algn="l">
              <a:lnSpc>
                <a:spcPct val="105000"/>
              </a:lnSpc>
            </a:pPr>
            <a:r>
              <a:rPr lang="en-US" altLang="zh-CN" sz="3600" b="1" dirty="0"/>
              <a:t>void main()</a:t>
            </a:r>
          </a:p>
          <a:p>
            <a:pPr algn="l">
              <a:lnSpc>
                <a:spcPct val="105000"/>
              </a:lnSpc>
            </a:pPr>
            <a:r>
              <a:rPr lang="en-US" altLang="zh-CN" sz="3600" b="1" dirty="0"/>
              <a:t>  { </a:t>
            </a:r>
            <a:r>
              <a:rPr lang="en-US" altLang="zh-CN" sz="3600" b="1" dirty="0" err="1"/>
              <a:t>int</a:t>
            </a:r>
            <a:r>
              <a:rPr lang="en-US" altLang="zh-CN" sz="3600" b="1" dirty="0"/>
              <a:t> </a:t>
            </a:r>
            <a:r>
              <a:rPr lang="en-US" altLang="zh-CN" sz="3600" b="1" dirty="0" err="1"/>
              <a:t>i,j,k,m</a:t>
            </a:r>
            <a:r>
              <a:rPr lang="en-US" altLang="zh-CN" sz="3600" b="1" dirty="0"/>
              <a:t>;</a:t>
            </a:r>
          </a:p>
          <a:p>
            <a:pPr algn="l">
              <a:lnSpc>
                <a:spcPct val="105000"/>
              </a:lnSpc>
            </a:pPr>
            <a:r>
              <a:rPr lang="en-US" altLang="zh-CN" sz="3600" b="1" dirty="0"/>
              <a:t>     for(m=100;m&lt;=999;m++)</a:t>
            </a:r>
          </a:p>
          <a:p>
            <a:pPr algn="l">
              <a:lnSpc>
                <a:spcPct val="105000"/>
              </a:lnSpc>
            </a:pPr>
            <a:r>
              <a:rPr lang="en-US" altLang="zh-CN" sz="3600" b="1" dirty="0"/>
              <a:t>     { </a:t>
            </a:r>
            <a:r>
              <a:rPr lang="en-US" altLang="zh-CN" sz="3600" b="1" dirty="0" err="1">
                <a:solidFill>
                  <a:srgbClr val="FF0000"/>
                </a:solidFill>
              </a:rPr>
              <a:t>i</a:t>
            </a:r>
            <a:r>
              <a:rPr lang="en-US" altLang="zh-CN" sz="3600" b="1" dirty="0">
                <a:solidFill>
                  <a:srgbClr val="FF0000"/>
                </a:solidFill>
              </a:rPr>
              <a:t>=m/100;j=m/10%10;k=m%10;   </a:t>
            </a:r>
          </a:p>
          <a:p>
            <a:pPr algn="l">
              <a:lnSpc>
                <a:spcPct val="105000"/>
              </a:lnSpc>
            </a:pPr>
            <a:r>
              <a:rPr lang="en-US" altLang="zh-CN" sz="3600" b="1" dirty="0"/>
              <a:t>                                                                    </a:t>
            </a:r>
            <a:r>
              <a:rPr lang="en-US" altLang="zh-CN" sz="3600" b="1" dirty="0">
                <a:solidFill>
                  <a:srgbClr val="006600"/>
                </a:solidFill>
              </a:rPr>
              <a:t>/</a:t>
            </a:r>
            <a:r>
              <a:rPr lang="en-US" altLang="zh-CN" sz="3600" b="1" dirty="0">
                <a:solidFill>
                  <a:srgbClr val="006600"/>
                </a:solidFill>
                <a:sym typeface="Symbol" panose="05050102010706020507" pitchFamily="18" charset="2"/>
              </a:rPr>
              <a:t></a:t>
            </a:r>
            <a:r>
              <a:rPr lang="en-US" altLang="zh-CN" sz="3600" b="1" dirty="0">
                <a:solidFill>
                  <a:srgbClr val="006600"/>
                </a:solidFill>
              </a:rPr>
              <a:t> </a:t>
            </a:r>
            <a:r>
              <a:rPr lang="en-US" altLang="zh-CN" sz="3600" b="1" dirty="0" err="1">
                <a:solidFill>
                  <a:srgbClr val="006600"/>
                </a:solidFill>
              </a:rPr>
              <a:t>i</a:t>
            </a:r>
            <a:r>
              <a:rPr lang="zh-CN" altLang="en-US" sz="3600" b="1" dirty="0">
                <a:solidFill>
                  <a:srgbClr val="006600"/>
                </a:solidFill>
              </a:rPr>
              <a:t>？</a:t>
            </a:r>
            <a:r>
              <a:rPr lang="en-US" altLang="zh-CN" sz="3600" b="1" dirty="0">
                <a:solidFill>
                  <a:srgbClr val="006600"/>
                </a:solidFill>
              </a:rPr>
              <a:t>j? k?</a:t>
            </a:r>
            <a:r>
              <a:rPr lang="zh-CN" altLang="en-US" sz="3600" b="1" dirty="0">
                <a:solidFill>
                  <a:srgbClr val="006600"/>
                </a:solidFill>
                <a:sym typeface="Symbol" panose="05050102010706020507" pitchFamily="18" charset="2"/>
              </a:rPr>
              <a:t></a:t>
            </a:r>
            <a:r>
              <a:rPr lang="zh-CN" altLang="en-US" sz="3600" b="1" dirty="0">
                <a:solidFill>
                  <a:srgbClr val="006600"/>
                </a:solidFill>
              </a:rPr>
              <a:t>/</a:t>
            </a:r>
          </a:p>
          <a:p>
            <a:pPr algn="l">
              <a:lnSpc>
                <a:spcPct val="105000"/>
              </a:lnSpc>
            </a:pPr>
            <a:r>
              <a:rPr lang="zh-CN" altLang="en-US" sz="3600" b="1" dirty="0">
                <a:solidFill>
                  <a:srgbClr val="0000FF"/>
                </a:solidFill>
              </a:rPr>
              <a:t>        </a:t>
            </a:r>
            <a:r>
              <a:rPr lang="en-US" altLang="zh-CN" sz="3600" b="1" dirty="0">
                <a:solidFill>
                  <a:srgbClr val="0000FF"/>
                </a:solidFill>
              </a:rPr>
              <a:t>if(m= =</a:t>
            </a:r>
            <a:r>
              <a:rPr lang="en-US" altLang="zh-CN" sz="3600" b="1" dirty="0" err="1">
                <a:solidFill>
                  <a:srgbClr val="0000FF"/>
                </a:solidFill>
              </a:rPr>
              <a:t>i</a:t>
            </a:r>
            <a:r>
              <a:rPr lang="en-US" altLang="zh-CN" sz="3600" b="1" dirty="0" err="1">
                <a:solidFill>
                  <a:srgbClr val="0000FF"/>
                </a:solidFill>
                <a:sym typeface="Symbol" panose="05050102010706020507" pitchFamily="18" charset="2"/>
              </a:rPr>
              <a:t></a:t>
            </a:r>
            <a:r>
              <a:rPr lang="en-US" altLang="zh-CN" sz="3600" b="1" dirty="0" err="1">
                <a:solidFill>
                  <a:srgbClr val="0000FF"/>
                </a:solidFill>
              </a:rPr>
              <a:t>i</a:t>
            </a:r>
            <a:r>
              <a:rPr lang="en-US" altLang="zh-CN" sz="3600" b="1" dirty="0" err="1">
                <a:solidFill>
                  <a:srgbClr val="0000FF"/>
                </a:solidFill>
                <a:sym typeface="Symbol" panose="05050102010706020507" pitchFamily="18" charset="2"/>
              </a:rPr>
              <a:t></a:t>
            </a:r>
            <a:r>
              <a:rPr lang="en-US" altLang="zh-CN" sz="3600" b="1" dirty="0" err="1">
                <a:solidFill>
                  <a:srgbClr val="0000FF"/>
                </a:solidFill>
              </a:rPr>
              <a:t>i+j</a:t>
            </a:r>
            <a:r>
              <a:rPr lang="en-US" altLang="zh-CN" sz="3600" b="1" dirty="0" err="1">
                <a:solidFill>
                  <a:srgbClr val="0000FF"/>
                </a:solidFill>
                <a:sym typeface="Symbol" panose="05050102010706020507" pitchFamily="18" charset="2"/>
              </a:rPr>
              <a:t></a:t>
            </a:r>
            <a:r>
              <a:rPr lang="en-US" altLang="zh-CN" sz="3600" b="1" dirty="0" err="1">
                <a:solidFill>
                  <a:srgbClr val="0000FF"/>
                </a:solidFill>
              </a:rPr>
              <a:t>j</a:t>
            </a:r>
            <a:r>
              <a:rPr lang="en-US" altLang="zh-CN" sz="3600" b="1" dirty="0" err="1">
                <a:solidFill>
                  <a:srgbClr val="0000FF"/>
                </a:solidFill>
                <a:sym typeface="Symbol" panose="05050102010706020507" pitchFamily="18" charset="2"/>
              </a:rPr>
              <a:t></a:t>
            </a:r>
            <a:r>
              <a:rPr lang="en-US" altLang="zh-CN" sz="3600" b="1" dirty="0" err="1">
                <a:solidFill>
                  <a:srgbClr val="0000FF"/>
                </a:solidFill>
              </a:rPr>
              <a:t>j+k</a:t>
            </a:r>
            <a:r>
              <a:rPr lang="en-US" altLang="zh-CN" sz="3600" b="1" dirty="0" err="1">
                <a:solidFill>
                  <a:srgbClr val="0000FF"/>
                </a:solidFill>
                <a:sym typeface="Symbol" panose="05050102010706020507" pitchFamily="18" charset="2"/>
              </a:rPr>
              <a:t></a:t>
            </a:r>
            <a:r>
              <a:rPr lang="en-US" altLang="zh-CN" sz="3600" b="1" dirty="0" err="1">
                <a:solidFill>
                  <a:srgbClr val="0000FF"/>
                </a:solidFill>
              </a:rPr>
              <a:t>k</a:t>
            </a:r>
            <a:r>
              <a:rPr lang="en-US" altLang="zh-CN" sz="3600" b="1" dirty="0" err="1">
                <a:solidFill>
                  <a:srgbClr val="0000FF"/>
                </a:solidFill>
                <a:sym typeface="Symbol" panose="05050102010706020507" pitchFamily="18" charset="2"/>
              </a:rPr>
              <a:t></a:t>
            </a:r>
            <a:r>
              <a:rPr lang="en-US" altLang="zh-CN" sz="3600" b="1" dirty="0" err="1">
                <a:solidFill>
                  <a:srgbClr val="0000FF"/>
                </a:solidFill>
              </a:rPr>
              <a:t>k</a:t>
            </a:r>
            <a:r>
              <a:rPr lang="en-US" altLang="zh-CN" sz="3600" b="1" dirty="0">
                <a:solidFill>
                  <a:srgbClr val="0000FF"/>
                </a:solidFill>
              </a:rPr>
              <a:t>) </a:t>
            </a:r>
            <a:r>
              <a:rPr lang="en-US" altLang="zh-CN" sz="3600" b="1" dirty="0" err="1">
                <a:solidFill>
                  <a:srgbClr val="0000FF"/>
                </a:solidFill>
              </a:rPr>
              <a:t>printf</a:t>
            </a:r>
            <a:r>
              <a:rPr lang="en-US" altLang="zh-CN" sz="3600" b="1" dirty="0">
                <a:solidFill>
                  <a:srgbClr val="0000FF"/>
                </a:solidFill>
              </a:rPr>
              <a:t>("%5d",m); </a:t>
            </a:r>
          </a:p>
          <a:p>
            <a:pPr algn="l">
              <a:lnSpc>
                <a:spcPct val="105000"/>
              </a:lnSpc>
            </a:pPr>
            <a:r>
              <a:rPr lang="en-US" altLang="zh-CN" sz="3600" b="1" dirty="0"/>
              <a:t>     }</a:t>
            </a:r>
          </a:p>
          <a:p>
            <a:pPr algn="l">
              <a:lnSpc>
                <a:spcPct val="105000"/>
              </a:lnSpc>
            </a:pPr>
            <a:r>
              <a:rPr lang="en-US" altLang="zh-CN" sz="3600" b="1" dirty="0"/>
              <a:t>    </a:t>
            </a:r>
            <a:r>
              <a:rPr lang="en-US" altLang="zh-CN" sz="3600" b="1" dirty="0" err="1"/>
              <a:t>printf</a:t>
            </a:r>
            <a:r>
              <a:rPr lang="en-US" altLang="zh-CN" sz="3600" b="1" dirty="0"/>
              <a:t>("\n");</a:t>
            </a:r>
          </a:p>
          <a:p>
            <a:pPr algn="l">
              <a:lnSpc>
                <a:spcPct val="105000"/>
              </a:lnSpc>
            </a:pPr>
            <a:r>
              <a:rPr lang="en-US" altLang="zh-CN" sz="3600" b="1" dirty="0"/>
              <a:t>  }</a:t>
            </a:r>
            <a:r>
              <a:rPr lang="en-US" altLang="zh-CN" sz="3600" b="1" dirty="0">
                <a:ea typeface="楷体" panose="02010609060101010101" pitchFamily="49" charset="-122"/>
              </a:rPr>
              <a:t> </a:t>
            </a:r>
            <a:endParaRPr lang="zh-CN" altLang="en-US" sz="3600" b="1" dirty="0">
              <a:ea typeface="楷体" panose="02010609060101010101" pitchFamily="49" charset="-122"/>
            </a:endParaRPr>
          </a:p>
        </p:txBody>
      </p:sp>
    </p:spTree>
    <p:extLst>
      <p:ext uri="{BB962C8B-B14F-4D97-AF65-F5344CB8AC3E}">
        <p14:creationId xmlns:p14="http://schemas.microsoft.com/office/powerpoint/2010/main" val="299834412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D7FD7-E5C2-4257-B037-D441458DE39B}"/>
              </a:ext>
            </a:extLst>
          </p:cNvPr>
          <p:cNvSpPr>
            <a:spLocks noGrp="1"/>
          </p:cNvSpPr>
          <p:nvPr>
            <p:ph type="title"/>
          </p:nvPr>
        </p:nvSpPr>
        <p:spPr/>
        <p:txBody>
          <a:bodyPr/>
          <a:lstStyle/>
          <a:p>
            <a:r>
              <a:rPr lang="en-US" altLang="zh-CN" dirty="0"/>
              <a:t> </a:t>
            </a:r>
            <a:r>
              <a:rPr lang="en-US" altLang="zh-CN" sz="6600" b="1" dirty="0"/>
              <a:t>exhaustive search</a:t>
            </a:r>
            <a:endParaRPr lang="zh-CN" altLang="en-US" sz="6600" b="1" dirty="0"/>
          </a:p>
        </p:txBody>
      </p:sp>
      <p:sp>
        <p:nvSpPr>
          <p:cNvPr id="3" name="文本占位符 2">
            <a:extLst>
              <a:ext uri="{FF2B5EF4-FFF2-40B4-BE49-F238E27FC236}">
                <a16:creationId xmlns:a16="http://schemas.microsoft.com/office/drawing/2014/main" id="{C44410E2-0CAE-4A96-AB6E-4C50407E63C2}"/>
              </a:ext>
            </a:extLst>
          </p:cNvPr>
          <p:cNvSpPr>
            <a:spLocks noGrp="1"/>
          </p:cNvSpPr>
          <p:nvPr>
            <p:ph type="body" idx="1"/>
          </p:nvPr>
        </p:nvSpPr>
        <p:spPr>
          <a:xfrm>
            <a:off x="16934" y="1562100"/>
            <a:ext cx="16352325" cy="7581900"/>
          </a:xfrm>
        </p:spPr>
        <p:txBody>
          <a:bodyPr/>
          <a:lstStyle/>
          <a:p>
            <a:pPr algn="just">
              <a:lnSpc>
                <a:spcPct val="150000"/>
              </a:lnSpc>
              <a:buSzPct val="120000"/>
              <a:buFont typeface="Wingdings" panose="05000000000000000000" pitchFamily="2" charset="2"/>
              <a:buChar char="p"/>
            </a:pPr>
            <a:r>
              <a:rPr lang="en-US" altLang="zh-CN" sz="4800" b="1" dirty="0">
                <a:solidFill>
                  <a:srgbClr val="CC0000"/>
                </a:solidFill>
                <a:ea typeface="楷体" panose="02010609060101010101" pitchFamily="49" charset="-122"/>
              </a:rPr>
              <a:t>Example.</a:t>
            </a:r>
            <a:r>
              <a:rPr lang="zh-CN" altLang="en-US" sz="4800" b="1" dirty="0">
                <a:solidFill>
                  <a:srgbClr val="CC0000"/>
                </a:solidFill>
                <a:ea typeface="楷体" panose="02010609060101010101" pitchFamily="49" charset="-122"/>
              </a:rPr>
              <a:t>2 </a:t>
            </a:r>
            <a:r>
              <a:rPr lang="zh-CN" altLang="en-US" sz="4800" dirty="0">
                <a:ea typeface="楷体" panose="02010609060101010101" pitchFamily="49" charset="-122"/>
              </a:rPr>
              <a:t>“鸡翁一，值钱五，鸡母一，值钱三，鸡雏三，值钱一，百钱买百鸡，问翁母雏各几何？”  （引自张邱建算经，公元五世纪）</a:t>
            </a:r>
          </a:p>
          <a:p>
            <a:pPr marL="254000" indent="0">
              <a:lnSpc>
                <a:spcPct val="150000"/>
              </a:lnSpc>
              <a:buNone/>
            </a:pPr>
            <a:endParaRPr lang="zh-CN" altLang="en-US" dirty="0"/>
          </a:p>
        </p:txBody>
      </p:sp>
      <p:sp>
        <p:nvSpPr>
          <p:cNvPr id="4" name="灯片编号占位符 3">
            <a:extLst>
              <a:ext uri="{FF2B5EF4-FFF2-40B4-BE49-F238E27FC236}">
                <a16:creationId xmlns:a16="http://schemas.microsoft.com/office/drawing/2014/main" id="{73FC568F-BF7C-42E0-9905-F33C866B9B20}"/>
              </a:ext>
            </a:extLst>
          </p:cNvPr>
          <p:cNvSpPr>
            <a:spLocks noGrp="1"/>
          </p:cNvSpPr>
          <p:nvPr>
            <p:ph type="sldNum" sz="quarter" idx="2"/>
          </p:nvPr>
        </p:nvSpPr>
        <p:spPr/>
        <p:txBody>
          <a:bodyPr/>
          <a:lstStyle/>
          <a:p>
            <a:fld id="{86CB4B4D-7CA3-9044-876B-883B54F8677D}" type="slidenum">
              <a:rPr lang="en-US" altLang="zh-CN" smtClean="0"/>
              <a:t>18</a:t>
            </a:fld>
            <a:endParaRPr lang="en-US" altLang="zh-CN"/>
          </a:p>
        </p:txBody>
      </p:sp>
    </p:spTree>
    <p:extLst>
      <p:ext uri="{BB962C8B-B14F-4D97-AF65-F5344CB8AC3E}">
        <p14:creationId xmlns:p14="http://schemas.microsoft.com/office/powerpoint/2010/main" val="420760004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D7FD7-E5C2-4257-B037-D441458DE39B}"/>
              </a:ext>
            </a:extLst>
          </p:cNvPr>
          <p:cNvSpPr>
            <a:spLocks noGrp="1"/>
          </p:cNvSpPr>
          <p:nvPr>
            <p:ph type="title"/>
          </p:nvPr>
        </p:nvSpPr>
        <p:spPr/>
        <p:txBody>
          <a:bodyPr/>
          <a:lstStyle/>
          <a:p>
            <a:r>
              <a:rPr lang="en-US" altLang="zh-CN" dirty="0"/>
              <a:t> </a:t>
            </a:r>
            <a:r>
              <a:rPr lang="en-US" altLang="zh-CN" sz="6600" b="1" dirty="0"/>
              <a:t>exhaustive search</a:t>
            </a:r>
            <a:endParaRPr lang="zh-CN" altLang="en-US" sz="6600" b="1" dirty="0"/>
          </a:p>
        </p:txBody>
      </p:sp>
      <p:sp>
        <p:nvSpPr>
          <p:cNvPr id="3" name="文本占位符 2">
            <a:extLst>
              <a:ext uri="{FF2B5EF4-FFF2-40B4-BE49-F238E27FC236}">
                <a16:creationId xmlns:a16="http://schemas.microsoft.com/office/drawing/2014/main" id="{C44410E2-0CAE-4A96-AB6E-4C50407E63C2}"/>
              </a:ext>
            </a:extLst>
          </p:cNvPr>
          <p:cNvSpPr>
            <a:spLocks noGrp="1"/>
          </p:cNvSpPr>
          <p:nvPr>
            <p:ph type="body" idx="1"/>
          </p:nvPr>
        </p:nvSpPr>
        <p:spPr/>
        <p:txBody>
          <a:bodyPr/>
          <a:lstStyle/>
          <a:p>
            <a:pPr algn="just">
              <a:buSzPct val="120000"/>
              <a:buFont typeface="Wingdings" panose="05000000000000000000" pitchFamily="2" charset="2"/>
              <a:buChar char="p"/>
            </a:pPr>
            <a:r>
              <a:rPr lang="zh-CN" altLang="en-US" sz="4800" b="1" dirty="0">
                <a:solidFill>
                  <a:srgbClr val="003399"/>
                </a:solidFill>
                <a:ea typeface="楷体" panose="02010609060101010101" pitchFamily="49" charset="-122"/>
              </a:rPr>
              <a:t>算法设计</a:t>
            </a:r>
            <a:r>
              <a:rPr lang="zh-CN" altLang="en-US" sz="4800" dirty="0">
                <a:solidFill>
                  <a:srgbClr val="003399"/>
                </a:solidFill>
                <a:ea typeface="楷体" panose="02010609060101010101" pitchFamily="49" charset="-122"/>
              </a:rPr>
              <a:t>：</a:t>
            </a:r>
          </a:p>
          <a:p>
            <a:pPr algn="just"/>
            <a:r>
              <a:rPr lang="zh-CN" altLang="en-US" sz="4400" dirty="0">
                <a:ea typeface="楷体" panose="02010609060101010101" pitchFamily="49" charset="-122"/>
              </a:rPr>
              <a:t>设</a:t>
            </a:r>
            <a:r>
              <a:rPr lang="en-US" altLang="zh-CN" sz="4400" dirty="0">
                <a:ea typeface="楷体" panose="02010609060101010101" pitchFamily="49" charset="-122"/>
              </a:rPr>
              <a:t>x, y, z</a:t>
            </a:r>
            <a:r>
              <a:rPr lang="zh-CN" altLang="en-US" sz="4400" dirty="0">
                <a:ea typeface="楷体" panose="02010609060101010101" pitchFamily="49" charset="-122"/>
              </a:rPr>
              <a:t>分别表示鸡翁，鸡母，鸡雏的数目，则有</a:t>
            </a:r>
          </a:p>
          <a:p>
            <a:pPr algn="just"/>
            <a:r>
              <a:rPr lang="zh-CN" altLang="en-US" sz="4400" dirty="0">
                <a:ea typeface="楷体" panose="02010609060101010101" pitchFamily="49" charset="-122"/>
              </a:rPr>
              <a:t>      </a:t>
            </a:r>
            <a:r>
              <a:rPr lang="en-US" altLang="zh-CN" sz="4400" dirty="0" err="1">
                <a:ea typeface="楷体" panose="02010609060101010101" pitchFamily="49" charset="-122"/>
              </a:rPr>
              <a:t>x+y+z</a:t>
            </a:r>
            <a:r>
              <a:rPr lang="en-US" altLang="zh-CN" sz="4400" dirty="0">
                <a:ea typeface="楷体" panose="02010609060101010101" pitchFamily="49" charset="-122"/>
              </a:rPr>
              <a:t>=100</a:t>
            </a:r>
          </a:p>
          <a:p>
            <a:pPr algn="just"/>
            <a:r>
              <a:rPr lang="en-US" altLang="zh-CN" sz="4400" dirty="0">
                <a:ea typeface="楷体" panose="02010609060101010101" pitchFamily="49" charset="-122"/>
              </a:rPr>
              <a:t>      5x+3y+z/3=100　</a:t>
            </a:r>
          </a:p>
          <a:p>
            <a:endParaRPr lang="zh-CN" altLang="en-US" dirty="0"/>
          </a:p>
        </p:txBody>
      </p:sp>
      <p:sp>
        <p:nvSpPr>
          <p:cNvPr id="4" name="灯片编号占位符 3">
            <a:extLst>
              <a:ext uri="{FF2B5EF4-FFF2-40B4-BE49-F238E27FC236}">
                <a16:creationId xmlns:a16="http://schemas.microsoft.com/office/drawing/2014/main" id="{73FC568F-BF7C-42E0-9905-F33C866B9B20}"/>
              </a:ext>
            </a:extLst>
          </p:cNvPr>
          <p:cNvSpPr>
            <a:spLocks noGrp="1"/>
          </p:cNvSpPr>
          <p:nvPr>
            <p:ph type="sldNum" sz="quarter" idx="2"/>
          </p:nvPr>
        </p:nvSpPr>
        <p:spPr/>
        <p:txBody>
          <a:bodyPr/>
          <a:lstStyle/>
          <a:p>
            <a:fld id="{86CB4B4D-7CA3-9044-876B-883B54F8677D}" type="slidenum">
              <a:rPr lang="en-US" altLang="zh-CN" smtClean="0"/>
              <a:t>19</a:t>
            </a:fld>
            <a:endParaRPr lang="en-US" altLang="zh-CN"/>
          </a:p>
        </p:txBody>
      </p:sp>
    </p:spTree>
    <p:extLst>
      <p:ext uri="{BB962C8B-B14F-4D97-AF65-F5344CB8AC3E}">
        <p14:creationId xmlns:p14="http://schemas.microsoft.com/office/powerpoint/2010/main" val="325325130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654BC-592F-4F50-BD37-F0BA91A4256B}"/>
              </a:ext>
            </a:extLst>
          </p:cNvPr>
          <p:cNvSpPr>
            <a:spLocks noGrp="1"/>
          </p:cNvSpPr>
          <p:nvPr>
            <p:ph type="title"/>
          </p:nvPr>
        </p:nvSpPr>
        <p:spPr/>
        <p:txBody>
          <a:bodyPr>
            <a:normAutofit/>
          </a:bodyPr>
          <a:lstStyle/>
          <a:p>
            <a:r>
              <a:rPr lang="en-US" altLang="zh-CN" sz="6600" b="1" dirty="0"/>
              <a:t>statistics</a:t>
            </a:r>
            <a:endParaRPr lang="zh-CN" altLang="en-US" sz="6600" b="1" dirty="0"/>
          </a:p>
        </p:txBody>
      </p:sp>
      <p:sp>
        <p:nvSpPr>
          <p:cNvPr id="3" name="文本占位符 2">
            <a:extLst>
              <a:ext uri="{FF2B5EF4-FFF2-40B4-BE49-F238E27FC236}">
                <a16:creationId xmlns:a16="http://schemas.microsoft.com/office/drawing/2014/main" id="{801F480F-05DC-4232-AC97-9901D5B7DE62}"/>
              </a:ext>
            </a:extLst>
          </p:cNvPr>
          <p:cNvSpPr>
            <a:spLocks noGrp="1"/>
          </p:cNvSpPr>
          <p:nvPr>
            <p:ph type="body" idx="1"/>
          </p:nvPr>
        </p:nvSpPr>
        <p:spPr/>
        <p:txBody>
          <a:bodyPr>
            <a:normAutofit/>
          </a:bodyPr>
          <a:lstStyle/>
          <a:p>
            <a:pPr>
              <a:lnSpc>
                <a:spcPts val="5000"/>
              </a:lnSpc>
            </a:pPr>
            <a:r>
              <a:rPr lang="en-US" altLang="zh-CN" sz="4800" dirty="0">
                <a:latin typeface="Times New Roman" panose="02020603050405020304" pitchFamily="18" charset="0"/>
                <a:cs typeface="Times New Roman" panose="02020603050405020304" pitchFamily="18" charset="0"/>
              </a:rPr>
              <a:t>The initial value of counting variable  0.</a:t>
            </a:r>
          </a:p>
          <a:p>
            <a:pPr>
              <a:lnSpc>
                <a:spcPts val="5000"/>
              </a:lnSpc>
            </a:pPr>
            <a:r>
              <a:rPr lang="en-US" altLang="zh-CN" sz="4800" dirty="0">
                <a:latin typeface="Times New Roman" panose="02020603050405020304" pitchFamily="18" charset="0"/>
                <a:cs typeface="Times New Roman" panose="02020603050405020304" pitchFamily="18" charset="0"/>
              </a:rPr>
              <a:t>Test with each input data . </a:t>
            </a:r>
          </a:p>
          <a:p>
            <a:pPr>
              <a:lnSpc>
                <a:spcPts val="5000"/>
              </a:lnSpc>
            </a:pPr>
            <a:r>
              <a:rPr lang="en-US" altLang="zh-CN" sz="4800" dirty="0">
                <a:latin typeface="Times New Roman" panose="02020603050405020304" pitchFamily="18" charset="0"/>
                <a:cs typeface="Times New Roman" panose="02020603050405020304" pitchFamily="18" charset="0"/>
              </a:rPr>
              <a:t>Increase the counting variable if condition is true.</a:t>
            </a:r>
          </a:p>
          <a:p>
            <a:endParaRPr lang="en-US" altLang="zh-CN" dirty="0"/>
          </a:p>
        </p:txBody>
      </p:sp>
      <p:sp>
        <p:nvSpPr>
          <p:cNvPr id="4" name="灯片编号占位符 3">
            <a:extLst>
              <a:ext uri="{FF2B5EF4-FFF2-40B4-BE49-F238E27FC236}">
                <a16:creationId xmlns:a16="http://schemas.microsoft.com/office/drawing/2014/main" id="{C45596D5-72F6-447D-A37A-2063C4FF3EA5}"/>
              </a:ext>
            </a:extLst>
          </p:cNvPr>
          <p:cNvSpPr>
            <a:spLocks noGrp="1"/>
          </p:cNvSpPr>
          <p:nvPr>
            <p:ph type="sldNum" sz="quarter" idx="2"/>
          </p:nvPr>
        </p:nvSpPr>
        <p:spPr/>
        <p:txBody>
          <a:bodyPr/>
          <a:lstStyle/>
          <a:p>
            <a:fld id="{86CB4B4D-7CA3-9044-876B-883B54F8677D}" type="slidenum">
              <a:rPr lang="en-US" altLang="zh-CN" smtClean="0"/>
              <a:t>2</a:t>
            </a:fld>
            <a:endParaRPr lang="en-US" altLang="zh-CN"/>
          </a:p>
        </p:txBody>
      </p:sp>
    </p:spTree>
    <p:extLst>
      <p:ext uri="{BB962C8B-B14F-4D97-AF65-F5344CB8AC3E}">
        <p14:creationId xmlns:p14="http://schemas.microsoft.com/office/powerpoint/2010/main" val="112825029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506EB647-D40C-43C5-AE6B-2B8FF9FD7D16}"/>
              </a:ext>
            </a:extLst>
          </p:cNvPr>
          <p:cNvSpPr txBox="1">
            <a:spLocks/>
          </p:cNvSpPr>
          <p:nvPr/>
        </p:nvSpPr>
        <p:spPr>
          <a:xfrm>
            <a:off x="2180431" y="50800"/>
            <a:ext cx="12992100" cy="1524000"/>
          </a:xfrm>
          <a:prstGeom prst="rect">
            <a:avLst/>
          </a:prstGeom>
        </p:spPr>
        <p:txBody>
          <a:bodyPr/>
          <a:lstStyle>
            <a:lvl1pPr marL="0" marR="0" indent="-12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1pPr>
            <a:lvl2pPr marL="0" marR="0" indent="215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2pPr>
            <a:lvl3pPr marL="0" marR="0" indent="444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3pPr>
            <a:lvl4pPr marL="0" marR="0" indent="673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4pPr>
            <a:lvl5pPr marL="0" marR="0" indent="9017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5pPr>
            <a:lvl6pPr marL="0" marR="0" indent="11303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6pPr>
            <a:lvl7pPr marL="0" marR="0" indent="13589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7pPr>
            <a:lvl8pPr marL="0" marR="0" indent="15875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8pPr>
            <a:lvl9pPr marL="0" marR="0" indent="1816100" algn="ctr" defTabSz="584200" latinLnBrk="0">
              <a:lnSpc>
                <a:spcPts val="9600"/>
              </a:lnSpc>
              <a:spcBef>
                <a:spcPts val="300"/>
              </a:spcBef>
              <a:spcAft>
                <a:spcPts val="0"/>
              </a:spcAft>
              <a:buClrTx/>
              <a:buSzTx/>
              <a:buFontTx/>
              <a:buNone/>
              <a:tabLst>
                <a:tab pos="1257300" algn="l"/>
              </a:tabLst>
              <a:defRPr sz="8000" b="0" i="0" u="none" strike="noStrike" cap="none" spc="0" baseline="0">
                <a:ln>
                  <a:noFill/>
                </a:ln>
                <a:solidFill>
                  <a:srgbClr val="000000"/>
                </a:solidFill>
                <a:uFillTx/>
                <a:latin typeface="+mn-lt"/>
                <a:ea typeface="+mn-ea"/>
                <a:cs typeface="+mn-cs"/>
                <a:sym typeface="Palatino"/>
              </a:defRPr>
            </a:lvl9pPr>
          </a:lstStyle>
          <a:p>
            <a:pPr eaLnBrk="1" hangingPunct="1">
              <a:spcBef>
                <a:spcPct val="50000"/>
              </a:spcBef>
            </a:pPr>
            <a:r>
              <a:rPr lang="en-US" altLang="zh-CN" sz="6600" b="1" dirty="0"/>
              <a:t>Exercise</a:t>
            </a:r>
          </a:p>
        </p:txBody>
      </p:sp>
      <p:sp>
        <p:nvSpPr>
          <p:cNvPr id="9" name="矩形 8">
            <a:extLst>
              <a:ext uri="{FF2B5EF4-FFF2-40B4-BE49-F238E27FC236}">
                <a16:creationId xmlns:a16="http://schemas.microsoft.com/office/drawing/2014/main" id="{3837DE36-08C3-4172-81BA-FEDC703C13B1}"/>
              </a:ext>
            </a:extLst>
          </p:cNvPr>
          <p:cNvSpPr/>
          <p:nvPr/>
        </p:nvSpPr>
        <p:spPr>
          <a:xfrm>
            <a:off x="1109271" y="1767841"/>
            <a:ext cx="14900223" cy="6063519"/>
          </a:xfrm>
          <a:prstGeom prst="rect">
            <a:avLst/>
          </a:prstGeom>
        </p:spPr>
        <p:txBody>
          <a:bodyPr wrap="square">
            <a:spAutoFit/>
          </a:bodyPr>
          <a:lstStyle/>
          <a:p>
            <a:pPr algn="l">
              <a:lnSpc>
                <a:spcPts val="5500"/>
              </a:lnSpc>
              <a:spcBef>
                <a:spcPts val="600"/>
              </a:spcBef>
              <a:spcAft>
                <a:spcPts val="600"/>
              </a:spcAft>
            </a:pPr>
            <a:r>
              <a:rPr lang="en-US" altLang="zh-CN" dirty="0">
                <a:latin typeface="Times New Roman" panose="02020603050405020304" pitchFamily="18" charset="0"/>
                <a:ea typeface="+mn-ea"/>
                <a:cs typeface="Times New Roman" panose="02020603050405020304" pitchFamily="18" charset="0"/>
              </a:rPr>
              <a:t>1. Accept 10 data as input</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count</a:t>
            </a:r>
            <a:r>
              <a:rPr lang="zh-CN" altLang="en-US" dirty="0">
                <a:latin typeface="Times New Roman" panose="02020603050405020304" pitchFamily="18" charset="0"/>
                <a:ea typeface="+mn-ea"/>
                <a:cs typeface="Times New Roman" panose="02020603050405020304" pitchFamily="18" charset="0"/>
              </a:rPr>
              <a:t> the number of </a:t>
            </a:r>
            <a:r>
              <a:rPr lang="en-US" altLang="zh-CN" dirty="0">
                <a:latin typeface="Times New Roman" panose="02020603050405020304" pitchFamily="18" charset="0"/>
                <a:ea typeface="+mn-ea"/>
                <a:cs typeface="Times New Roman" panose="02020603050405020304" pitchFamily="18" charset="0"/>
              </a:rPr>
              <a:t>data which</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is</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&gt;10</a:t>
            </a:r>
            <a:r>
              <a:rPr lang="zh-CN" altLang="en-US" dirty="0">
                <a:latin typeface="Times New Roman" panose="02020603050405020304" pitchFamily="18" charset="0"/>
                <a:ea typeface="+mn-ea"/>
                <a:cs typeface="Times New Roman" panose="02020603050405020304" pitchFamily="18" charset="0"/>
              </a:rPr>
              <a:t>. </a:t>
            </a:r>
            <a:endParaRPr lang="en-US" altLang="zh-CN" dirty="0">
              <a:latin typeface="Times New Roman" panose="02020603050405020304" pitchFamily="18" charset="0"/>
              <a:ea typeface="+mn-ea"/>
              <a:cs typeface="Times New Roman" panose="02020603050405020304" pitchFamily="18" charset="0"/>
            </a:endParaRPr>
          </a:p>
          <a:p>
            <a:pPr algn="l">
              <a:lnSpc>
                <a:spcPts val="5500"/>
              </a:lnSpc>
              <a:spcBef>
                <a:spcPts val="600"/>
              </a:spcBef>
              <a:spcAft>
                <a:spcPts val="600"/>
              </a:spcAft>
            </a:pPr>
            <a:r>
              <a:rPr lang="en-US" altLang="zh-CN" dirty="0">
                <a:latin typeface="Times New Roman" panose="02020603050405020304" pitchFamily="18" charset="0"/>
                <a:ea typeface="+mn-ea"/>
                <a:cs typeface="Times New Roman" panose="02020603050405020304" pitchFamily="18" charset="0"/>
              </a:rPr>
              <a:t>2. Accept a line of characters as the user input and count the number of English letters, the number of space and the number of  alphanumeric characters</a:t>
            </a:r>
            <a:r>
              <a:rPr lang="zh-CN" altLang="en-US" dirty="0">
                <a:latin typeface="Times New Roman" panose="02020603050405020304" pitchFamily="18" charset="0"/>
                <a:ea typeface="+mn-ea"/>
                <a:cs typeface="Times New Roman" panose="02020603050405020304" pitchFamily="18" charset="0"/>
              </a:rPr>
              <a:t>（数字字符）</a:t>
            </a:r>
            <a:r>
              <a:rPr lang="en-US" altLang="zh-CN" dirty="0">
                <a:latin typeface="Times New Roman" panose="02020603050405020304" pitchFamily="18" charset="0"/>
                <a:ea typeface="+mn-ea"/>
                <a:cs typeface="Times New Roman" panose="02020603050405020304" pitchFamily="18" charset="0"/>
              </a:rPr>
              <a:t>.(terminated with the character </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\n</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 )</a:t>
            </a:r>
          </a:p>
          <a:p>
            <a:pPr algn="l">
              <a:lnSpc>
                <a:spcPts val="5500"/>
              </a:lnSpc>
              <a:spcBef>
                <a:spcPts val="600"/>
              </a:spcBef>
              <a:spcAft>
                <a:spcPts val="600"/>
              </a:spcAft>
            </a:pPr>
            <a:r>
              <a:rPr lang="en-US" altLang="zh-CN" dirty="0">
                <a:latin typeface="Times New Roman" panose="02020603050405020304" pitchFamily="18" charset="0"/>
                <a:ea typeface="+mn-ea"/>
                <a:cs typeface="Times New Roman" panose="02020603050405020304" pitchFamily="18" charset="0"/>
              </a:rPr>
              <a:t>3. Input 5 integers , calculate the sum of the data, find the maximum value among them. Output the sum and the maximum.</a:t>
            </a:r>
          </a:p>
          <a:p>
            <a:pPr algn="l">
              <a:lnSpc>
                <a:spcPts val="5500"/>
              </a:lnSpc>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44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A8579-F3ED-456D-8CB4-AFF8B8267FB7}"/>
              </a:ext>
            </a:extLst>
          </p:cNvPr>
          <p:cNvSpPr>
            <a:spLocks noGrp="1"/>
          </p:cNvSpPr>
          <p:nvPr>
            <p:ph type="title"/>
          </p:nvPr>
        </p:nvSpPr>
        <p:spPr/>
        <p:txBody>
          <a:bodyPr/>
          <a:lstStyle/>
          <a:p>
            <a:r>
              <a:rPr lang="en-US" altLang="zh-CN" sz="6600" b="1" dirty="0"/>
              <a:t>statistics</a:t>
            </a:r>
            <a:endParaRPr lang="zh-CN" altLang="en-US" sz="6600" b="1" dirty="0"/>
          </a:p>
        </p:txBody>
      </p:sp>
      <p:sp>
        <p:nvSpPr>
          <p:cNvPr id="3" name="文本占位符 2">
            <a:extLst>
              <a:ext uri="{FF2B5EF4-FFF2-40B4-BE49-F238E27FC236}">
                <a16:creationId xmlns:a16="http://schemas.microsoft.com/office/drawing/2014/main" id="{829EAE7A-1318-47E5-B8B0-589D76AC084F}"/>
              </a:ext>
            </a:extLst>
          </p:cNvPr>
          <p:cNvSpPr>
            <a:spLocks noGrp="1"/>
          </p:cNvSpPr>
          <p:nvPr>
            <p:ph type="body" idx="1"/>
          </p:nvPr>
        </p:nvSpPr>
        <p:spPr>
          <a:xfrm>
            <a:off x="16934" y="1562100"/>
            <a:ext cx="16891971" cy="7581900"/>
          </a:xfrm>
        </p:spPr>
        <p:txBody>
          <a:bodyPr>
            <a:normAutofit/>
          </a:bodyPr>
          <a:lstStyle/>
          <a:p>
            <a:pPr>
              <a:buSzPct val="12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Example 1.</a:t>
            </a:r>
          </a:p>
          <a:p>
            <a:pPr lvl="1"/>
            <a:r>
              <a:rPr lang="en-US" altLang="zh-CN" sz="4000" dirty="0">
                <a:latin typeface="Times New Roman" panose="02020603050405020304" pitchFamily="18" charset="0"/>
                <a:cs typeface="Times New Roman" panose="02020603050405020304" pitchFamily="18" charset="0"/>
              </a:rPr>
              <a:t>With some nonzero inputs, count the number of </a:t>
            </a:r>
            <a:r>
              <a:rPr lang="en-US" altLang="zh-CN" sz="4000" dirty="0">
                <a:solidFill>
                  <a:srgbClr val="0000FF"/>
                </a:solidFill>
                <a:latin typeface="Times New Roman" panose="02020603050405020304" pitchFamily="18" charset="0"/>
                <a:cs typeface="Times New Roman" panose="02020603050405020304" pitchFamily="18" charset="0"/>
              </a:rPr>
              <a:t>positive numbers </a:t>
            </a:r>
            <a:r>
              <a:rPr lang="en-US" altLang="zh-CN" sz="4000" dirty="0">
                <a:latin typeface="Times New Roman" panose="02020603050405020304" pitchFamily="18" charset="0"/>
                <a:cs typeface="Times New Roman" panose="02020603050405020304" pitchFamily="18" charset="0"/>
              </a:rPr>
              <a:t>and </a:t>
            </a:r>
            <a:r>
              <a:rPr lang="en-US" altLang="zh-CN" sz="4000" dirty="0">
                <a:solidFill>
                  <a:srgbClr val="0000FF"/>
                </a:solidFill>
                <a:latin typeface="Times New Roman" panose="02020603050405020304" pitchFamily="18" charset="0"/>
                <a:cs typeface="Times New Roman" panose="02020603050405020304" pitchFamily="18" charset="0"/>
              </a:rPr>
              <a:t>negative numbers</a:t>
            </a:r>
            <a:r>
              <a:rPr lang="en-US" altLang="zh-CN" sz="4000" dirty="0">
                <a:latin typeface="Times New Roman" panose="02020603050405020304" pitchFamily="18" charset="0"/>
                <a:cs typeface="Times New Roman" panose="02020603050405020304" pitchFamily="18" charset="0"/>
              </a:rPr>
              <a:t>.</a:t>
            </a:r>
          </a:p>
          <a:p>
            <a:pPr>
              <a:buSzPct val="12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Analysis</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set three counting variables:</a:t>
            </a:r>
          </a:p>
          <a:p>
            <a:pPr lvl="1"/>
            <a:r>
              <a:rPr lang="en-US" altLang="zh-CN" sz="4000" dirty="0">
                <a:latin typeface="Times New Roman" panose="02020603050405020304" pitchFamily="18" charset="0"/>
                <a:cs typeface="Times New Roman" panose="02020603050405020304" pitchFamily="18" charset="0"/>
              </a:rPr>
              <a:t>Variable for  total number of data</a:t>
            </a:r>
          </a:p>
          <a:p>
            <a:pPr lvl="1"/>
            <a:r>
              <a:rPr lang="en-US" altLang="zh-CN" sz="4000" dirty="0">
                <a:latin typeface="Times New Roman" panose="02020603050405020304" pitchFamily="18" charset="0"/>
                <a:cs typeface="Times New Roman" panose="02020603050405020304" pitchFamily="18" charset="0"/>
              </a:rPr>
              <a:t>Variable for positive data</a:t>
            </a:r>
          </a:p>
          <a:p>
            <a:pPr lvl="1"/>
            <a:r>
              <a:rPr lang="en-US" altLang="zh-CN" sz="4000" dirty="0">
                <a:latin typeface="Times New Roman" panose="02020603050405020304" pitchFamily="18" charset="0"/>
                <a:cs typeface="Times New Roman" panose="02020603050405020304" pitchFamily="18" charset="0"/>
              </a:rPr>
              <a:t>Variable for negative data</a:t>
            </a:r>
            <a:endParaRPr lang="zh-CN" altLang="en-US" sz="4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9963AF28-040D-4950-A6BA-A3D225DDA0E4}"/>
              </a:ext>
            </a:extLst>
          </p:cNvPr>
          <p:cNvSpPr>
            <a:spLocks noGrp="1"/>
          </p:cNvSpPr>
          <p:nvPr>
            <p:ph type="sldNum" sz="quarter" idx="2"/>
          </p:nvPr>
        </p:nvSpPr>
        <p:spPr/>
        <p:txBody>
          <a:bodyPr/>
          <a:lstStyle/>
          <a:p>
            <a:fld id="{86CB4B4D-7CA3-9044-876B-883B54F8677D}" type="slidenum">
              <a:rPr lang="en-US" altLang="zh-CN" smtClean="0"/>
              <a:t>3</a:t>
            </a:fld>
            <a:endParaRPr lang="en-US" altLang="zh-CN"/>
          </a:p>
        </p:txBody>
      </p:sp>
    </p:spTree>
    <p:extLst>
      <p:ext uri="{BB962C8B-B14F-4D97-AF65-F5344CB8AC3E}">
        <p14:creationId xmlns:p14="http://schemas.microsoft.com/office/powerpoint/2010/main" val="3092724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258B7-ECC1-4B7E-AE1D-6D3D3776F732}"/>
              </a:ext>
            </a:extLst>
          </p:cNvPr>
          <p:cNvSpPr>
            <a:spLocks noGrp="1"/>
          </p:cNvSpPr>
          <p:nvPr>
            <p:ph type="title"/>
          </p:nvPr>
        </p:nvSpPr>
        <p:spPr/>
        <p:txBody>
          <a:bodyPr/>
          <a:lstStyle/>
          <a:p>
            <a:r>
              <a:rPr lang="en-US" altLang="zh-CN" sz="6600" b="1" dirty="0"/>
              <a:t>statistics</a:t>
            </a:r>
            <a:endParaRPr lang="zh-CN" altLang="en-US" sz="6600" b="1" dirty="0"/>
          </a:p>
        </p:txBody>
      </p:sp>
      <p:sp>
        <p:nvSpPr>
          <p:cNvPr id="4" name="灯片编号占位符 3">
            <a:extLst>
              <a:ext uri="{FF2B5EF4-FFF2-40B4-BE49-F238E27FC236}">
                <a16:creationId xmlns:a16="http://schemas.microsoft.com/office/drawing/2014/main" id="{62453223-C31E-42FF-96A5-5DFBA0E09B30}"/>
              </a:ext>
            </a:extLst>
          </p:cNvPr>
          <p:cNvSpPr>
            <a:spLocks noGrp="1"/>
          </p:cNvSpPr>
          <p:nvPr>
            <p:ph type="sldNum" sz="quarter" idx="2"/>
          </p:nvPr>
        </p:nvSpPr>
        <p:spPr/>
        <p:txBody>
          <a:bodyPr/>
          <a:lstStyle/>
          <a:p>
            <a:fld id="{86CB4B4D-7CA3-9044-876B-883B54F8677D}" type="slidenum">
              <a:rPr lang="en-US" altLang="zh-CN" smtClean="0"/>
              <a:t>4</a:t>
            </a:fld>
            <a:endParaRPr lang="en-US" altLang="zh-CN"/>
          </a:p>
        </p:txBody>
      </p:sp>
      <p:sp>
        <p:nvSpPr>
          <p:cNvPr id="5" name="矩形 31">
            <a:extLst>
              <a:ext uri="{FF2B5EF4-FFF2-40B4-BE49-F238E27FC236}">
                <a16:creationId xmlns:a16="http://schemas.microsoft.com/office/drawing/2014/main" id="{F187891B-2849-496E-9858-8243AC99F6B3}"/>
              </a:ext>
            </a:extLst>
          </p:cNvPr>
          <p:cNvSpPr>
            <a:spLocks noChangeArrowheads="1"/>
          </p:cNvSpPr>
          <p:nvPr/>
        </p:nvSpPr>
        <p:spPr bwMode="auto">
          <a:xfrm>
            <a:off x="1633928" y="1812471"/>
            <a:ext cx="13401206" cy="726096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algn="l" hangingPunct="1">
              <a:lnSpc>
                <a:spcPts val="4300"/>
              </a:lnSpc>
              <a:spcBef>
                <a:spcPct val="0"/>
              </a:spcBef>
            </a:pPr>
            <a:r>
              <a:rPr lang="en-US" altLang="zh-CN" sz="4000" dirty="0"/>
              <a:t>#include "</a:t>
            </a:r>
            <a:r>
              <a:rPr lang="en-US" altLang="zh-CN" sz="4000" dirty="0" err="1"/>
              <a:t>stdio.h</a:t>
            </a:r>
            <a:r>
              <a:rPr lang="en-US" altLang="zh-CN" sz="4000" dirty="0"/>
              <a:t>"</a:t>
            </a:r>
            <a:endParaRPr lang="zh-CN" altLang="en-US" sz="4000" dirty="0"/>
          </a:p>
          <a:p>
            <a:pPr algn="l" hangingPunct="1">
              <a:lnSpc>
                <a:spcPts val="4300"/>
              </a:lnSpc>
              <a:spcBef>
                <a:spcPct val="0"/>
              </a:spcBef>
            </a:pPr>
            <a:r>
              <a:rPr lang="en-US" altLang="zh-CN" sz="4000" dirty="0"/>
              <a:t>void main()</a:t>
            </a:r>
            <a:endParaRPr lang="zh-CN" altLang="en-US" sz="4000" dirty="0"/>
          </a:p>
          <a:p>
            <a:pPr algn="l" hangingPunct="1">
              <a:lnSpc>
                <a:spcPts val="4300"/>
              </a:lnSpc>
              <a:spcBef>
                <a:spcPct val="0"/>
              </a:spcBef>
            </a:pPr>
            <a:r>
              <a:rPr lang="en-US" altLang="zh-CN" sz="4000" dirty="0"/>
              <a:t>  { </a:t>
            </a:r>
            <a:r>
              <a:rPr lang="en-US" altLang="zh-CN" sz="4000" dirty="0" err="1"/>
              <a:t>int</a:t>
            </a:r>
            <a:r>
              <a:rPr lang="en-US" altLang="zh-CN" sz="4000" dirty="0"/>
              <a:t> </a:t>
            </a:r>
            <a:r>
              <a:rPr lang="en-US" altLang="zh-CN" sz="4000" dirty="0" err="1">
                <a:solidFill>
                  <a:srgbClr val="0000FF"/>
                </a:solidFill>
              </a:rPr>
              <a:t>n</a:t>
            </a:r>
            <a:r>
              <a:rPr lang="en-US" altLang="zh-CN" sz="4000" dirty="0" err="1"/>
              <a:t>,</a:t>
            </a:r>
            <a:r>
              <a:rPr lang="en-US" altLang="zh-CN" sz="4000" dirty="0" err="1">
                <a:solidFill>
                  <a:srgbClr val="0000FF"/>
                </a:solidFill>
              </a:rPr>
              <a:t>posn</a:t>
            </a:r>
            <a:r>
              <a:rPr lang="en-US" altLang="zh-CN" sz="4000" dirty="0" err="1"/>
              <a:t>,</a:t>
            </a:r>
            <a:r>
              <a:rPr lang="en-US" altLang="zh-CN" sz="4000" dirty="0" err="1">
                <a:solidFill>
                  <a:srgbClr val="0000FF"/>
                </a:solidFill>
              </a:rPr>
              <a:t>negn</a:t>
            </a:r>
            <a:r>
              <a:rPr lang="en-US" altLang="zh-CN" sz="4000" dirty="0" err="1"/>
              <a:t>;double</a:t>
            </a:r>
            <a:r>
              <a:rPr lang="en-US" altLang="zh-CN" sz="4000" dirty="0"/>
              <a:t> a;</a:t>
            </a:r>
            <a:endParaRPr lang="zh-CN" altLang="en-US" sz="4000" dirty="0"/>
          </a:p>
          <a:p>
            <a:pPr algn="l" hangingPunct="1">
              <a:lnSpc>
                <a:spcPts val="4300"/>
              </a:lnSpc>
              <a:spcBef>
                <a:spcPct val="0"/>
              </a:spcBef>
            </a:pPr>
            <a:r>
              <a:rPr lang="en-US" altLang="zh-CN" sz="4000" dirty="0"/>
              <a:t>    n=</a:t>
            </a:r>
            <a:r>
              <a:rPr lang="en-US" altLang="zh-CN" sz="4000" dirty="0" err="1"/>
              <a:t>posn</a:t>
            </a:r>
            <a:r>
              <a:rPr lang="en-US" altLang="zh-CN" sz="4000" dirty="0"/>
              <a:t>=0;</a:t>
            </a:r>
            <a:endParaRPr lang="zh-CN" altLang="en-US" sz="4000" dirty="0"/>
          </a:p>
          <a:p>
            <a:pPr algn="l" hangingPunct="1">
              <a:lnSpc>
                <a:spcPts val="4300"/>
              </a:lnSpc>
              <a:spcBef>
                <a:spcPct val="0"/>
              </a:spcBef>
            </a:pPr>
            <a:r>
              <a:rPr lang="en-US" altLang="zh-CN" sz="4000" dirty="0"/>
              <a:t>    </a:t>
            </a:r>
            <a:r>
              <a:rPr lang="en-US" altLang="zh-CN" sz="4000" dirty="0" err="1"/>
              <a:t>printf</a:t>
            </a:r>
            <a:r>
              <a:rPr lang="en-US" altLang="zh-CN" sz="4000" dirty="0"/>
              <a:t>("Input real numbers:\n");</a:t>
            </a:r>
            <a:endParaRPr lang="zh-CN" altLang="en-US" sz="4000" dirty="0"/>
          </a:p>
          <a:p>
            <a:pPr algn="l" hangingPunct="1">
              <a:lnSpc>
                <a:spcPts val="4300"/>
              </a:lnSpc>
              <a:spcBef>
                <a:spcPct val="0"/>
              </a:spcBef>
            </a:pPr>
            <a:r>
              <a:rPr lang="en-US" altLang="zh-CN" sz="4000" dirty="0"/>
              <a:t>    </a:t>
            </a:r>
            <a:r>
              <a:rPr lang="en-US" altLang="zh-CN" sz="4000" b="1" dirty="0">
                <a:solidFill>
                  <a:srgbClr val="FF0000"/>
                </a:solidFill>
              </a:rPr>
              <a:t>while(1)    </a:t>
            </a:r>
            <a:endParaRPr lang="zh-CN" altLang="en-US" sz="4000" b="1" dirty="0">
              <a:solidFill>
                <a:srgbClr val="006600"/>
              </a:solidFill>
            </a:endParaRPr>
          </a:p>
          <a:p>
            <a:pPr algn="l" hangingPunct="1">
              <a:lnSpc>
                <a:spcPts val="4300"/>
              </a:lnSpc>
              <a:spcBef>
                <a:spcPct val="0"/>
              </a:spcBef>
            </a:pPr>
            <a:r>
              <a:rPr lang="en-US" altLang="zh-CN" sz="4000" dirty="0"/>
              <a:t>      </a:t>
            </a:r>
            <a:r>
              <a:rPr lang="en-US" altLang="zh-CN" sz="4000" b="1" dirty="0">
                <a:solidFill>
                  <a:srgbClr val="FF0000"/>
                </a:solidFill>
              </a:rPr>
              <a:t>{</a:t>
            </a:r>
            <a:r>
              <a:rPr lang="en-US" altLang="zh-CN" sz="4000" dirty="0"/>
              <a:t> </a:t>
            </a:r>
            <a:r>
              <a:rPr lang="en-US" altLang="zh-CN" sz="4000" b="1" dirty="0" err="1">
                <a:solidFill>
                  <a:srgbClr val="FF0000"/>
                </a:solidFill>
              </a:rPr>
              <a:t>scanf</a:t>
            </a:r>
            <a:r>
              <a:rPr lang="en-US" altLang="zh-CN" sz="4000" b="1" dirty="0">
                <a:solidFill>
                  <a:srgbClr val="FF0000"/>
                </a:solidFill>
              </a:rPr>
              <a:t>("%</a:t>
            </a:r>
            <a:r>
              <a:rPr lang="en-US" altLang="zh-CN" sz="4000" b="1" dirty="0" err="1">
                <a:solidFill>
                  <a:srgbClr val="FF0000"/>
                </a:solidFill>
              </a:rPr>
              <a:t>lf</a:t>
            </a:r>
            <a:r>
              <a:rPr lang="en-US" altLang="zh-CN" sz="4000" b="1" dirty="0">
                <a:solidFill>
                  <a:srgbClr val="FF0000"/>
                </a:solidFill>
              </a:rPr>
              <a:t>",&amp;a); if(!a) break;</a:t>
            </a:r>
            <a:endParaRPr lang="zh-CN" altLang="en-US" sz="4000" b="1" dirty="0">
              <a:solidFill>
                <a:srgbClr val="FF0000"/>
              </a:solidFill>
            </a:endParaRPr>
          </a:p>
          <a:p>
            <a:pPr algn="l" hangingPunct="1">
              <a:lnSpc>
                <a:spcPts val="4300"/>
              </a:lnSpc>
              <a:spcBef>
                <a:spcPct val="0"/>
              </a:spcBef>
            </a:pPr>
            <a:r>
              <a:rPr lang="en-US" altLang="zh-CN" sz="4000" dirty="0"/>
              <a:t>        if(a&gt;0) </a:t>
            </a:r>
            <a:r>
              <a:rPr lang="en-US" altLang="zh-CN" sz="4000" dirty="0" err="1"/>
              <a:t>posn</a:t>
            </a:r>
            <a:r>
              <a:rPr lang="en-US" altLang="zh-CN" sz="4000" dirty="0"/>
              <a:t>++;</a:t>
            </a:r>
            <a:endParaRPr lang="zh-CN" altLang="en-US" sz="4000" dirty="0"/>
          </a:p>
          <a:p>
            <a:pPr algn="l" hangingPunct="1">
              <a:lnSpc>
                <a:spcPts val="4300"/>
              </a:lnSpc>
              <a:spcBef>
                <a:spcPct val="0"/>
              </a:spcBef>
            </a:pPr>
            <a:r>
              <a:rPr lang="en-US" altLang="zh-CN" sz="4000" dirty="0"/>
              <a:t>        n++;</a:t>
            </a:r>
            <a:endParaRPr lang="zh-CN" altLang="en-US" sz="4000" dirty="0"/>
          </a:p>
          <a:p>
            <a:pPr algn="l" hangingPunct="1">
              <a:lnSpc>
                <a:spcPts val="4300"/>
              </a:lnSpc>
              <a:spcBef>
                <a:spcPct val="0"/>
              </a:spcBef>
            </a:pPr>
            <a:r>
              <a:rPr lang="en-US" altLang="zh-CN" sz="4000" b="1" dirty="0">
                <a:solidFill>
                  <a:srgbClr val="FF0000"/>
                </a:solidFill>
              </a:rPr>
              <a:t>       }</a:t>
            </a:r>
            <a:endParaRPr lang="zh-CN" altLang="en-US" sz="4000" b="1" dirty="0">
              <a:solidFill>
                <a:srgbClr val="FF0000"/>
              </a:solidFill>
            </a:endParaRPr>
          </a:p>
          <a:p>
            <a:pPr algn="l" hangingPunct="1">
              <a:lnSpc>
                <a:spcPts val="4300"/>
              </a:lnSpc>
              <a:spcBef>
                <a:spcPct val="0"/>
              </a:spcBef>
            </a:pPr>
            <a:r>
              <a:rPr lang="en-US" altLang="zh-CN" sz="4000" dirty="0"/>
              <a:t>    </a:t>
            </a:r>
            <a:r>
              <a:rPr lang="en-US" altLang="zh-CN" sz="4000" dirty="0" err="1"/>
              <a:t>negn</a:t>
            </a:r>
            <a:r>
              <a:rPr lang="en-US" altLang="zh-CN" sz="4000" dirty="0"/>
              <a:t>=</a:t>
            </a:r>
            <a:r>
              <a:rPr lang="en-US" altLang="zh-CN" sz="4000" dirty="0" err="1"/>
              <a:t>n</a:t>
            </a:r>
            <a:r>
              <a:rPr lang="en-US" altLang="zh-CN" sz="4000" dirty="0" err="1">
                <a:sym typeface="Symbol" panose="05050102010706020507" pitchFamily="18" charset="2"/>
              </a:rPr>
              <a:t></a:t>
            </a:r>
            <a:r>
              <a:rPr lang="en-US" altLang="zh-CN" sz="4000" dirty="0" err="1"/>
              <a:t>posn</a:t>
            </a:r>
            <a:r>
              <a:rPr lang="en-US" altLang="zh-CN" sz="4000" dirty="0"/>
              <a:t>;</a:t>
            </a:r>
            <a:endParaRPr lang="zh-CN" altLang="en-US" sz="4000" dirty="0"/>
          </a:p>
          <a:p>
            <a:pPr algn="l" hangingPunct="1">
              <a:lnSpc>
                <a:spcPts val="4300"/>
              </a:lnSpc>
              <a:spcBef>
                <a:spcPct val="0"/>
              </a:spcBef>
            </a:pPr>
            <a:r>
              <a:rPr lang="en-US" altLang="zh-CN" sz="4000" dirty="0"/>
              <a:t>    </a:t>
            </a:r>
            <a:r>
              <a:rPr lang="en-US" altLang="zh-CN" sz="4000" dirty="0" err="1"/>
              <a:t>printf</a:t>
            </a:r>
            <a:r>
              <a:rPr lang="en-US" altLang="zh-CN" sz="4000" dirty="0"/>
              <a:t>("</a:t>
            </a:r>
            <a:r>
              <a:rPr lang="en-US" altLang="zh-CN" sz="4000" dirty="0" err="1"/>
              <a:t>posn</a:t>
            </a:r>
            <a:r>
              <a:rPr lang="en-US" altLang="zh-CN" sz="4000" dirty="0"/>
              <a:t>=%</a:t>
            </a:r>
            <a:r>
              <a:rPr lang="en-US" altLang="zh-CN" sz="4000" dirty="0" err="1"/>
              <a:t>d,negn</a:t>
            </a:r>
            <a:r>
              <a:rPr lang="en-US" altLang="zh-CN" sz="4000" dirty="0"/>
              <a:t>=%d\n",</a:t>
            </a:r>
            <a:r>
              <a:rPr lang="en-US" altLang="zh-CN" sz="4000" dirty="0" err="1"/>
              <a:t>posn,negn</a:t>
            </a:r>
            <a:r>
              <a:rPr lang="en-US" altLang="zh-CN" sz="4000" dirty="0"/>
              <a:t>);</a:t>
            </a:r>
            <a:endParaRPr lang="zh-CN" altLang="en-US" sz="4000" dirty="0"/>
          </a:p>
          <a:p>
            <a:pPr algn="l" hangingPunct="1">
              <a:lnSpc>
                <a:spcPts val="4300"/>
              </a:lnSpc>
              <a:spcBef>
                <a:spcPct val="0"/>
              </a:spcBef>
            </a:pPr>
            <a:r>
              <a:rPr lang="en-US" altLang="zh-CN" sz="4000" dirty="0"/>
              <a:t>  }</a:t>
            </a:r>
            <a:endParaRPr lang="zh-CN" altLang="en-US" sz="4000" dirty="0"/>
          </a:p>
        </p:txBody>
      </p:sp>
    </p:spTree>
    <p:extLst>
      <p:ext uri="{BB962C8B-B14F-4D97-AF65-F5344CB8AC3E}">
        <p14:creationId xmlns:p14="http://schemas.microsoft.com/office/powerpoint/2010/main" val="83622380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F76C3-B9B3-4AF1-8E7A-76E85C0A6384}"/>
              </a:ext>
            </a:extLst>
          </p:cNvPr>
          <p:cNvSpPr>
            <a:spLocks noGrp="1"/>
          </p:cNvSpPr>
          <p:nvPr>
            <p:ph type="title"/>
          </p:nvPr>
        </p:nvSpPr>
        <p:spPr/>
        <p:txBody>
          <a:bodyPr/>
          <a:lstStyle/>
          <a:p>
            <a:r>
              <a:rPr lang="en-US" altLang="zh-CN" sz="6600" b="1" dirty="0"/>
              <a:t>statistics</a:t>
            </a:r>
            <a:endParaRPr lang="zh-CN" altLang="en-US" sz="6600" b="1" dirty="0"/>
          </a:p>
        </p:txBody>
      </p:sp>
      <p:sp>
        <p:nvSpPr>
          <p:cNvPr id="4" name="灯片编号占位符 3">
            <a:extLst>
              <a:ext uri="{FF2B5EF4-FFF2-40B4-BE49-F238E27FC236}">
                <a16:creationId xmlns:a16="http://schemas.microsoft.com/office/drawing/2014/main" id="{3EF0C330-1EF6-4EC4-BEB8-4BA4823EFD85}"/>
              </a:ext>
            </a:extLst>
          </p:cNvPr>
          <p:cNvSpPr>
            <a:spLocks noGrp="1"/>
          </p:cNvSpPr>
          <p:nvPr>
            <p:ph type="sldNum" sz="quarter" idx="2"/>
          </p:nvPr>
        </p:nvSpPr>
        <p:spPr/>
        <p:txBody>
          <a:bodyPr/>
          <a:lstStyle/>
          <a:p>
            <a:fld id="{86CB4B4D-7CA3-9044-876B-883B54F8677D}" type="slidenum">
              <a:rPr lang="en-US" altLang="zh-CN" smtClean="0"/>
              <a:t>5</a:t>
            </a:fld>
            <a:endParaRPr lang="en-US" altLang="zh-CN"/>
          </a:p>
        </p:txBody>
      </p:sp>
      <p:grpSp>
        <p:nvGrpSpPr>
          <p:cNvPr id="5" name="组合 4">
            <a:extLst>
              <a:ext uri="{FF2B5EF4-FFF2-40B4-BE49-F238E27FC236}">
                <a16:creationId xmlns:a16="http://schemas.microsoft.com/office/drawing/2014/main" id="{314FA0D7-7A6E-47CC-B130-30D3ED78760D}"/>
              </a:ext>
            </a:extLst>
          </p:cNvPr>
          <p:cNvGrpSpPr/>
          <p:nvPr/>
        </p:nvGrpSpPr>
        <p:grpSpPr>
          <a:xfrm>
            <a:off x="2638269" y="1872470"/>
            <a:ext cx="13509851" cy="7026600"/>
            <a:chOff x="394827" y="1010648"/>
            <a:chExt cx="8366782" cy="5242515"/>
          </a:xfrm>
          <a:solidFill>
            <a:schemeClr val="bg1"/>
          </a:solidFill>
        </p:grpSpPr>
        <p:sp>
          <p:nvSpPr>
            <p:cNvPr id="41" name="TextBox 40">
              <a:extLst>
                <a:ext uri="{FF2B5EF4-FFF2-40B4-BE49-F238E27FC236}">
                  <a16:creationId xmlns:a16="http://schemas.microsoft.com/office/drawing/2014/main" id="{1D0266D9-F101-4122-B5EE-91A3801A040B}"/>
                </a:ext>
              </a:extLst>
            </p:cNvPr>
            <p:cNvSpPr txBox="1"/>
            <p:nvPr/>
          </p:nvSpPr>
          <p:spPr>
            <a:xfrm>
              <a:off x="3873416" y="4579386"/>
              <a:ext cx="928243" cy="528151"/>
            </a:xfrm>
            <a:prstGeom prst="rect">
              <a:avLst/>
            </a:prstGeom>
            <a:grpFill/>
          </p:spPr>
          <p:txBody>
            <a:bodyPr wrap="square">
              <a:spAutoFit/>
            </a:bodyPr>
            <a:lstStyle/>
            <a:p>
              <a:pPr eaLnBrk="1" hangingPunct="1">
                <a:defRPr/>
              </a:pPr>
              <a:r>
                <a:rPr lang="en-US" altLang="zh-CN" sz="2800" b="1" dirty="0">
                  <a:solidFill>
                    <a:srgbClr val="FF0000"/>
                  </a:solidFill>
                  <a:effectLst>
                    <a:outerShdw blurRad="38100" dist="38100" dir="2700000" algn="tl">
                      <a:srgbClr val="C0C0C0"/>
                    </a:outerShdw>
                  </a:effectLst>
                </a:rPr>
                <a:t>break</a:t>
              </a:r>
              <a:endParaRPr lang="zh-CN" altLang="en-US" sz="2800" b="1" dirty="0">
                <a:solidFill>
                  <a:srgbClr val="FF0000"/>
                </a:solidFill>
                <a:effectLst>
                  <a:outerShdw blurRad="38100" dist="38100" dir="2700000" algn="tl">
                    <a:srgbClr val="C0C0C0"/>
                  </a:outerShdw>
                </a:effectLst>
              </a:endParaRPr>
            </a:p>
          </p:txBody>
        </p:sp>
        <p:sp>
          <p:nvSpPr>
            <p:cNvPr id="6" name="Text Box 16">
              <a:extLst>
                <a:ext uri="{FF2B5EF4-FFF2-40B4-BE49-F238E27FC236}">
                  <a16:creationId xmlns:a16="http://schemas.microsoft.com/office/drawing/2014/main" id="{2EA6671C-746D-4CB5-B5E2-BBE01FD3161D}"/>
                </a:ext>
              </a:extLst>
            </p:cNvPr>
            <p:cNvSpPr txBox="1">
              <a:spLocks noChangeArrowheads="1"/>
            </p:cNvSpPr>
            <p:nvPr/>
          </p:nvSpPr>
          <p:spPr bwMode="ltGray">
            <a:xfrm>
              <a:off x="394827" y="1010648"/>
              <a:ext cx="8366782" cy="528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2D2DB9"/>
                  </a:solidFill>
                </a:rPr>
                <a:t>Classic loop structure</a:t>
              </a:r>
              <a:r>
                <a:rPr lang="zh-CN" altLang="en-US" sz="3200" b="1" dirty="0">
                  <a:solidFill>
                    <a:srgbClr val="2D2DB9"/>
                  </a:solidFill>
                </a:rPr>
                <a:t>（</a:t>
              </a:r>
              <a:r>
                <a:rPr lang="en-US" altLang="zh-CN" sz="3200" b="1" dirty="0">
                  <a:solidFill>
                    <a:srgbClr val="2D2DB9"/>
                  </a:solidFill>
                </a:rPr>
                <a:t>1</a:t>
              </a:r>
              <a:r>
                <a:rPr lang="zh-CN" altLang="en-US" sz="3200" b="1" dirty="0">
                  <a:solidFill>
                    <a:srgbClr val="2D2DB9"/>
                  </a:solidFill>
                </a:rPr>
                <a:t>）              </a:t>
              </a:r>
              <a:r>
                <a:rPr lang="en-US" altLang="zh-CN" sz="3200" b="1" dirty="0">
                  <a:solidFill>
                    <a:srgbClr val="2D2DB9"/>
                  </a:solidFill>
                </a:rPr>
                <a:t>Classic loop structure</a:t>
              </a:r>
              <a:r>
                <a:rPr lang="zh-CN" altLang="en-US" sz="3200" b="1" dirty="0">
                  <a:solidFill>
                    <a:srgbClr val="2D2DB9"/>
                  </a:solidFill>
                </a:rPr>
                <a:t>（</a:t>
              </a:r>
              <a:r>
                <a:rPr lang="en-US" altLang="zh-CN" sz="3200" b="1" dirty="0">
                  <a:solidFill>
                    <a:srgbClr val="2D2DB9"/>
                  </a:solidFill>
                </a:rPr>
                <a:t>2</a:t>
              </a:r>
              <a:r>
                <a:rPr lang="zh-CN" altLang="en-US" sz="3200" b="1" dirty="0">
                  <a:solidFill>
                    <a:srgbClr val="2D2DB9"/>
                  </a:solidFill>
                </a:rPr>
                <a:t>） </a:t>
              </a:r>
              <a:endParaRPr lang="en-US" altLang="zh-CN" sz="3200" b="1" dirty="0">
                <a:solidFill>
                  <a:srgbClr val="2D2DB9"/>
                </a:solidFill>
              </a:endParaRPr>
            </a:p>
          </p:txBody>
        </p:sp>
        <p:sp>
          <p:nvSpPr>
            <p:cNvPr id="7" name="AutoShape 17">
              <a:extLst>
                <a:ext uri="{FF2B5EF4-FFF2-40B4-BE49-F238E27FC236}">
                  <a16:creationId xmlns:a16="http://schemas.microsoft.com/office/drawing/2014/main" id="{192A1245-4DD7-4A2E-82DE-46D59B1EB72E}"/>
                </a:ext>
              </a:extLst>
            </p:cNvPr>
            <p:cNvSpPr>
              <a:spLocks noChangeArrowheads="1"/>
            </p:cNvSpPr>
            <p:nvPr/>
          </p:nvSpPr>
          <p:spPr bwMode="ltGray">
            <a:xfrm>
              <a:off x="1233488" y="2062163"/>
              <a:ext cx="2514600" cy="685800"/>
            </a:xfrm>
            <a:prstGeom prst="diamond">
              <a:avLst/>
            </a:prstGeom>
            <a:grpFill/>
            <a:ln w="9525">
              <a:solidFill>
                <a:schemeClr val="tx1"/>
              </a:solidFill>
              <a:miter lim="800000"/>
              <a:headEnd/>
              <a:tailEnd/>
            </a:ln>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T condition </a:t>
              </a:r>
              <a:endParaRPr lang="zh-CN" altLang="en-US" sz="2800" b="1" dirty="0"/>
            </a:p>
          </p:txBody>
        </p:sp>
        <p:sp>
          <p:nvSpPr>
            <p:cNvPr id="8" name="Line 18">
              <a:extLst>
                <a:ext uri="{FF2B5EF4-FFF2-40B4-BE49-F238E27FC236}">
                  <a16:creationId xmlns:a16="http://schemas.microsoft.com/office/drawing/2014/main" id="{3D47B5D4-0CAC-479B-91C1-8867DB3F4253}"/>
                </a:ext>
              </a:extLst>
            </p:cNvPr>
            <p:cNvSpPr>
              <a:spLocks noChangeShapeType="1"/>
            </p:cNvSpPr>
            <p:nvPr/>
          </p:nvSpPr>
          <p:spPr bwMode="ltGray">
            <a:xfrm>
              <a:off x="2452688" y="1604963"/>
              <a:ext cx="0" cy="4572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9" name="Rectangle 19">
              <a:extLst>
                <a:ext uri="{FF2B5EF4-FFF2-40B4-BE49-F238E27FC236}">
                  <a16:creationId xmlns:a16="http://schemas.microsoft.com/office/drawing/2014/main" id="{1CFEDCF4-CCAE-4920-960E-7F159C419202}"/>
                </a:ext>
              </a:extLst>
            </p:cNvPr>
            <p:cNvSpPr>
              <a:spLocks noChangeArrowheads="1"/>
            </p:cNvSpPr>
            <p:nvPr/>
          </p:nvSpPr>
          <p:spPr bwMode="ltGray">
            <a:xfrm>
              <a:off x="1309688" y="3128963"/>
              <a:ext cx="2362200" cy="609600"/>
            </a:xfrm>
            <a:prstGeom prst="rect">
              <a:avLst/>
            </a:prstGeom>
            <a:grpFill/>
            <a:ln w="9525">
              <a:solidFill>
                <a:schemeClr val="tx1"/>
              </a:solidFill>
              <a:miter lim="800000"/>
              <a:headEnd/>
              <a:tailEnd/>
            </a:ln>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Input data</a:t>
              </a:r>
              <a:endParaRPr lang="zh-CN" altLang="en-US" sz="2800" b="1" dirty="0"/>
            </a:p>
          </p:txBody>
        </p:sp>
        <p:sp>
          <p:nvSpPr>
            <p:cNvPr id="10" name="AutoShape 20">
              <a:extLst>
                <a:ext uri="{FF2B5EF4-FFF2-40B4-BE49-F238E27FC236}">
                  <a16:creationId xmlns:a16="http://schemas.microsoft.com/office/drawing/2014/main" id="{725DB3FF-0FDB-4247-88AF-8BA73DEA2913}"/>
                </a:ext>
              </a:extLst>
            </p:cNvPr>
            <p:cNvSpPr>
              <a:spLocks noChangeArrowheads="1"/>
            </p:cNvSpPr>
            <p:nvPr/>
          </p:nvSpPr>
          <p:spPr bwMode="ltGray">
            <a:xfrm>
              <a:off x="1233488" y="4119563"/>
              <a:ext cx="2667000" cy="609600"/>
            </a:xfrm>
            <a:prstGeom prst="diamond">
              <a:avLst/>
            </a:prstGeom>
            <a:grpFill/>
            <a:ln w="9525">
              <a:solidFill>
                <a:schemeClr val="tx1"/>
              </a:solidFill>
              <a:miter lim="800000"/>
              <a:headEnd/>
              <a:tailEnd/>
            </a:ln>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Condition</a:t>
              </a:r>
            </a:p>
          </p:txBody>
        </p:sp>
        <p:sp>
          <p:nvSpPr>
            <p:cNvPr id="11" name="Rectangle 22">
              <a:extLst>
                <a:ext uri="{FF2B5EF4-FFF2-40B4-BE49-F238E27FC236}">
                  <a16:creationId xmlns:a16="http://schemas.microsoft.com/office/drawing/2014/main" id="{CDD44C0F-8E66-45AC-B430-D7DD8F8B3422}"/>
                </a:ext>
              </a:extLst>
            </p:cNvPr>
            <p:cNvSpPr>
              <a:spLocks noChangeArrowheads="1"/>
            </p:cNvSpPr>
            <p:nvPr/>
          </p:nvSpPr>
          <p:spPr bwMode="ltGray">
            <a:xfrm>
              <a:off x="1385888" y="5110163"/>
              <a:ext cx="2362200" cy="609600"/>
            </a:xfrm>
            <a:prstGeom prst="rect">
              <a:avLst/>
            </a:prstGeom>
            <a:grpFill/>
            <a:ln w="9525">
              <a:solidFill>
                <a:schemeClr val="tx1"/>
              </a:solidFill>
              <a:miter lim="800000"/>
              <a:headEnd/>
              <a:tailEnd/>
            </a:ln>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counting</a:t>
              </a:r>
              <a:endParaRPr lang="zh-CN" altLang="en-US" sz="2800" b="1" dirty="0"/>
            </a:p>
          </p:txBody>
        </p:sp>
        <p:sp>
          <p:nvSpPr>
            <p:cNvPr id="12" name="Line 23">
              <a:extLst>
                <a:ext uri="{FF2B5EF4-FFF2-40B4-BE49-F238E27FC236}">
                  <a16:creationId xmlns:a16="http://schemas.microsoft.com/office/drawing/2014/main" id="{388DB4B8-137C-4E6C-8EF3-038ADB9A511C}"/>
                </a:ext>
              </a:extLst>
            </p:cNvPr>
            <p:cNvSpPr>
              <a:spLocks noChangeShapeType="1"/>
            </p:cNvSpPr>
            <p:nvPr/>
          </p:nvSpPr>
          <p:spPr bwMode="ltGray">
            <a:xfrm>
              <a:off x="2528888" y="2747963"/>
              <a:ext cx="0" cy="3810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13" name="Line 24">
              <a:extLst>
                <a:ext uri="{FF2B5EF4-FFF2-40B4-BE49-F238E27FC236}">
                  <a16:creationId xmlns:a16="http://schemas.microsoft.com/office/drawing/2014/main" id="{F55393FC-B3D5-46B2-BB85-103E23B8F453}"/>
                </a:ext>
              </a:extLst>
            </p:cNvPr>
            <p:cNvSpPr>
              <a:spLocks noChangeShapeType="1"/>
            </p:cNvSpPr>
            <p:nvPr/>
          </p:nvSpPr>
          <p:spPr bwMode="ltGray">
            <a:xfrm>
              <a:off x="2528888" y="3738563"/>
              <a:ext cx="0" cy="3810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14" name="Line 25">
              <a:extLst>
                <a:ext uri="{FF2B5EF4-FFF2-40B4-BE49-F238E27FC236}">
                  <a16:creationId xmlns:a16="http://schemas.microsoft.com/office/drawing/2014/main" id="{4AD6A553-51A6-43A7-AB4D-4BF8A69BD52A}"/>
                </a:ext>
              </a:extLst>
            </p:cNvPr>
            <p:cNvSpPr>
              <a:spLocks noChangeShapeType="1"/>
            </p:cNvSpPr>
            <p:nvPr/>
          </p:nvSpPr>
          <p:spPr bwMode="ltGray">
            <a:xfrm>
              <a:off x="2528888" y="4729163"/>
              <a:ext cx="0" cy="3810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15" name="Line 26">
              <a:extLst>
                <a:ext uri="{FF2B5EF4-FFF2-40B4-BE49-F238E27FC236}">
                  <a16:creationId xmlns:a16="http://schemas.microsoft.com/office/drawing/2014/main" id="{B1A009EB-F9A0-4B6D-9E9B-47AD35A9CAC6}"/>
                </a:ext>
              </a:extLst>
            </p:cNvPr>
            <p:cNvSpPr>
              <a:spLocks noChangeShapeType="1"/>
            </p:cNvSpPr>
            <p:nvPr/>
          </p:nvSpPr>
          <p:spPr bwMode="ltGray">
            <a:xfrm>
              <a:off x="2528888" y="5719763"/>
              <a:ext cx="0" cy="457200"/>
            </a:xfrm>
            <a:prstGeom prst="line">
              <a:avLst/>
            </a:prstGeom>
            <a:grpFill/>
            <a:ln w="9525">
              <a:solidFill>
                <a:schemeClr val="tx1"/>
              </a:solidFill>
              <a:round/>
              <a:headEnd/>
              <a:tailEnd/>
            </a:ln>
            <a:extLst/>
          </p:spPr>
          <p:txBody>
            <a:bodyPr wrap="none" anchor="ctr"/>
            <a:lstStyle/>
            <a:p>
              <a:endParaRPr lang="zh-CN" altLang="en-US" sz="4400" b="1"/>
            </a:p>
          </p:txBody>
        </p:sp>
        <p:sp>
          <p:nvSpPr>
            <p:cNvPr id="16" name="Line 27">
              <a:extLst>
                <a:ext uri="{FF2B5EF4-FFF2-40B4-BE49-F238E27FC236}">
                  <a16:creationId xmlns:a16="http://schemas.microsoft.com/office/drawing/2014/main" id="{AD0B8695-B064-40C0-8189-A992F8401DCE}"/>
                </a:ext>
              </a:extLst>
            </p:cNvPr>
            <p:cNvSpPr>
              <a:spLocks noChangeShapeType="1"/>
            </p:cNvSpPr>
            <p:nvPr/>
          </p:nvSpPr>
          <p:spPr bwMode="ltGray">
            <a:xfrm flipH="1">
              <a:off x="1004888" y="6176963"/>
              <a:ext cx="1524000" cy="0"/>
            </a:xfrm>
            <a:prstGeom prst="line">
              <a:avLst/>
            </a:prstGeom>
            <a:grpFill/>
            <a:ln w="9525">
              <a:solidFill>
                <a:schemeClr val="tx1"/>
              </a:solidFill>
              <a:round/>
              <a:headEnd/>
              <a:tailEnd/>
            </a:ln>
            <a:extLst/>
          </p:spPr>
          <p:txBody>
            <a:bodyPr wrap="none" anchor="ctr"/>
            <a:lstStyle/>
            <a:p>
              <a:endParaRPr lang="zh-CN" altLang="en-US" sz="4400" b="1"/>
            </a:p>
          </p:txBody>
        </p:sp>
        <p:sp>
          <p:nvSpPr>
            <p:cNvPr id="17" name="Line 28">
              <a:extLst>
                <a:ext uri="{FF2B5EF4-FFF2-40B4-BE49-F238E27FC236}">
                  <a16:creationId xmlns:a16="http://schemas.microsoft.com/office/drawing/2014/main" id="{E5936073-2DF1-4D2D-BCB5-933BF4559F1E}"/>
                </a:ext>
              </a:extLst>
            </p:cNvPr>
            <p:cNvSpPr>
              <a:spLocks noChangeShapeType="1"/>
            </p:cNvSpPr>
            <p:nvPr/>
          </p:nvSpPr>
          <p:spPr bwMode="ltGray">
            <a:xfrm>
              <a:off x="1004888" y="1757363"/>
              <a:ext cx="0" cy="4419600"/>
            </a:xfrm>
            <a:prstGeom prst="line">
              <a:avLst/>
            </a:prstGeom>
            <a:grpFill/>
            <a:ln w="9525">
              <a:solidFill>
                <a:schemeClr val="tx1"/>
              </a:solidFill>
              <a:round/>
              <a:headEnd/>
              <a:tailEnd/>
            </a:ln>
            <a:extLst/>
          </p:spPr>
          <p:txBody>
            <a:bodyPr wrap="none" anchor="ctr"/>
            <a:lstStyle/>
            <a:p>
              <a:endParaRPr lang="zh-CN" altLang="en-US" sz="4400" b="1"/>
            </a:p>
          </p:txBody>
        </p:sp>
        <p:sp>
          <p:nvSpPr>
            <p:cNvPr id="18" name="Line 29">
              <a:extLst>
                <a:ext uri="{FF2B5EF4-FFF2-40B4-BE49-F238E27FC236}">
                  <a16:creationId xmlns:a16="http://schemas.microsoft.com/office/drawing/2014/main" id="{935E1D8E-8EFD-447C-83B2-EEFE8AD53B26}"/>
                </a:ext>
              </a:extLst>
            </p:cNvPr>
            <p:cNvSpPr>
              <a:spLocks noChangeShapeType="1"/>
            </p:cNvSpPr>
            <p:nvPr/>
          </p:nvSpPr>
          <p:spPr bwMode="ltGray">
            <a:xfrm>
              <a:off x="1004888" y="1757363"/>
              <a:ext cx="1447800" cy="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19" name="Line 30">
              <a:extLst>
                <a:ext uri="{FF2B5EF4-FFF2-40B4-BE49-F238E27FC236}">
                  <a16:creationId xmlns:a16="http://schemas.microsoft.com/office/drawing/2014/main" id="{25A3F7D0-4B5E-4621-A5C1-2140C3FE496B}"/>
                </a:ext>
              </a:extLst>
            </p:cNvPr>
            <p:cNvSpPr>
              <a:spLocks noChangeShapeType="1"/>
            </p:cNvSpPr>
            <p:nvPr/>
          </p:nvSpPr>
          <p:spPr bwMode="ltGray">
            <a:xfrm>
              <a:off x="3900488" y="4424363"/>
              <a:ext cx="381000" cy="0"/>
            </a:xfrm>
            <a:prstGeom prst="line">
              <a:avLst/>
            </a:prstGeom>
            <a:grpFill/>
            <a:ln w="9525">
              <a:solidFill>
                <a:schemeClr val="tx1"/>
              </a:solidFill>
              <a:round/>
              <a:headEnd/>
              <a:tailEnd/>
            </a:ln>
            <a:extLst/>
          </p:spPr>
          <p:txBody>
            <a:bodyPr wrap="none" anchor="ctr"/>
            <a:lstStyle/>
            <a:p>
              <a:endParaRPr lang="zh-CN" altLang="en-US" sz="4400" b="1"/>
            </a:p>
          </p:txBody>
        </p:sp>
        <p:sp>
          <p:nvSpPr>
            <p:cNvPr id="20" name="Line 31">
              <a:extLst>
                <a:ext uri="{FF2B5EF4-FFF2-40B4-BE49-F238E27FC236}">
                  <a16:creationId xmlns:a16="http://schemas.microsoft.com/office/drawing/2014/main" id="{52C2190A-6000-4CF4-B3E7-B8D057006369}"/>
                </a:ext>
              </a:extLst>
            </p:cNvPr>
            <p:cNvSpPr>
              <a:spLocks noChangeShapeType="1"/>
            </p:cNvSpPr>
            <p:nvPr/>
          </p:nvSpPr>
          <p:spPr bwMode="ltGray">
            <a:xfrm>
              <a:off x="4281488" y="4424363"/>
              <a:ext cx="0" cy="18288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21" name="Rectangle 32">
              <a:extLst>
                <a:ext uri="{FF2B5EF4-FFF2-40B4-BE49-F238E27FC236}">
                  <a16:creationId xmlns:a16="http://schemas.microsoft.com/office/drawing/2014/main" id="{5FFA9764-17A2-44FE-BE14-3F9C28872B5B}"/>
                </a:ext>
              </a:extLst>
            </p:cNvPr>
            <p:cNvSpPr>
              <a:spLocks noChangeArrowheads="1"/>
            </p:cNvSpPr>
            <p:nvPr/>
          </p:nvSpPr>
          <p:spPr bwMode="ltGray">
            <a:xfrm>
              <a:off x="3900488" y="4119563"/>
              <a:ext cx="228600" cy="228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1" dirty="0"/>
                <a:t>T</a:t>
              </a:r>
              <a:endParaRPr lang="zh-CN" altLang="en-US" sz="2400" b="1" dirty="0"/>
            </a:p>
          </p:txBody>
        </p:sp>
        <p:sp>
          <p:nvSpPr>
            <p:cNvPr id="22" name="Rectangle 33">
              <a:extLst>
                <a:ext uri="{FF2B5EF4-FFF2-40B4-BE49-F238E27FC236}">
                  <a16:creationId xmlns:a16="http://schemas.microsoft.com/office/drawing/2014/main" id="{D8A8C87D-FD2F-4F4C-8567-F25B6986CDF5}"/>
                </a:ext>
              </a:extLst>
            </p:cNvPr>
            <p:cNvSpPr>
              <a:spLocks noChangeArrowheads="1"/>
            </p:cNvSpPr>
            <p:nvPr/>
          </p:nvSpPr>
          <p:spPr bwMode="ltGray">
            <a:xfrm>
              <a:off x="2681288" y="4805363"/>
              <a:ext cx="228600" cy="228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1" dirty="0"/>
                <a:t>F</a:t>
              </a:r>
              <a:endParaRPr lang="zh-CN" altLang="en-US" sz="2400" b="1" dirty="0"/>
            </a:p>
          </p:txBody>
        </p:sp>
        <p:sp>
          <p:nvSpPr>
            <p:cNvPr id="24" name="AutoShape 35">
              <a:extLst>
                <a:ext uri="{FF2B5EF4-FFF2-40B4-BE49-F238E27FC236}">
                  <a16:creationId xmlns:a16="http://schemas.microsoft.com/office/drawing/2014/main" id="{E0B36FFC-BFD7-460E-8486-98224B1780D7}"/>
                </a:ext>
              </a:extLst>
            </p:cNvPr>
            <p:cNvSpPr>
              <a:spLocks noChangeArrowheads="1"/>
            </p:cNvSpPr>
            <p:nvPr/>
          </p:nvSpPr>
          <p:spPr bwMode="ltGray">
            <a:xfrm>
              <a:off x="5348288" y="3128963"/>
              <a:ext cx="2438400" cy="609600"/>
            </a:xfrm>
            <a:prstGeom prst="diamond">
              <a:avLst/>
            </a:prstGeom>
            <a:grpFill/>
            <a:ln w="9525">
              <a:solidFill>
                <a:schemeClr val="tx1"/>
              </a:solidFill>
              <a:miter lim="800000"/>
              <a:headEnd/>
              <a:tailEnd/>
            </a:ln>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condition</a:t>
              </a:r>
              <a:endParaRPr lang="zh-CN" altLang="en-US" sz="2800" b="1" dirty="0"/>
            </a:p>
          </p:txBody>
        </p:sp>
        <p:sp>
          <p:nvSpPr>
            <p:cNvPr id="25" name="Line 36">
              <a:extLst>
                <a:ext uri="{FF2B5EF4-FFF2-40B4-BE49-F238E27FC236}">
                  <a16:creationId xmlns:a16="http://schemas.microsoft.com/office/drawing/2014/main" id="{E33F1F0E-CFC5-473F-AA82-A090C2871A5B}"/>
                </a:ext>
              </a:extLst>
            </p:cNvPr>
            <p:cNvSpPr>
              <a:spLocks noChangeShapeType="1"/>
            </p:cNvSpPr>
            <p:nvPr/>
          </p:nvSpPr>
          <p:spPr bwMode="ltGray">
            <a:xfrm>
              <a:off x="6567488" y="4729163"/>
              <a:ext cx="0" cy="3810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26" name="Rectangle 37">
              <a:extLst>
                <a:ext uri="{FF2B5EF4-FFF2-40B4-BE49-F238E27FC236}">
                  <a16:creationId xmlns:a16="http://schemas.microsoft.com/office/drawing/2014/main" id="{7A8204D1-CA09-4E04-9B74-C29EEAC6A702}"/>
                </a:ext>
              </a:extLst>
            </p:cNvPr>
            <p:cNvSpPr>
              <a:spLocks noChangeArrowheads="1"/>
            </p:cNvSpPr>
            <p:nvPr/>
          </p:nvSpPr>
          <p:spPr bwMode="ltGray">
            <a:xfrm>
              <a:off x="5272088" y="2062163"/>
              <a:ext cx="2362200" cy="609600"/>
            </a:xfrm>
            <a:prstGeom prst="rect">
              <a:avLst/>
            </a:prstGeom>
            <a:grpFill/>
            <a:ln w="9525">
              <a:solidFill>
                <a:schemeClr val="tx1"/>
              </a:solidFill>
              <a:miter lim="800000"/>
              <a:headEnd/>
              <a:tailEnd/>
            </a:ln>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Input data </a:t>
              </a:r>
              <a:endParaRPr lang="zh-CN" altLang="en-US" sz="2800" b="1" dirty="0"/>
            </a:p>
          </p:txBody>
        </p:sp>
        <p:sp>
          <p:nvSpPr>
            <p:cNvPr id="27" name="Rectangle 39">
              <a:extLst>
                <a:ext uri="{FF2B5EF4-FFF2-40B4-BE49-F238E27FC236}">
                  <a16:creationId xmlns:a16="http://schemas.microsoft.com/office/drawing/2014/main" id="{C1CB85B7-1E53-4F9B-A6DB-859932793B3B}"/>
                </a:ext>
              </a:extLst>
            </p:cNvPr>
            <p:cNvSpPr>
              <a:spLocks noChangeArrowheads="1"/>
            </p:cNvSpPr>
            <p:nvPr/>
          </p:nvSpPr>
          <p:spPr bwMode="ltGray">
            <a:xfrm>
              <a:off x="5348288" y="4119563"/>
              <a:ext cx="2362200" cy="609600"/>
            </a:xfrm>
            <a:prstGeom prst="rect">
              <a:avLst/>
            </a:prstGeom>
            <a:grpFill/>
            <a:ln w="9525">
              <a:solidFill>
                <a:schemeClr val="tx1"/>
              </a:solidFill>
              <a:miter lim="800000"/>
              <a:headEnd/>
              <a:tailEnd/>
            </a:ln>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counting</a:t>
              </a:r>
              <a:endParaRPr lang="zh-CN" altLang="en-US" sz="2800" b="1" dirty="0"/>
            </a:p>
          </p:txBody>
        </p:sp>
        <p:sp>
          <p:nvSpPr>
            <p:cNvPr id="28" name="Line 40">
              <a:extLst>
                <a:ext uri="{FF2B5EF4-FFF2-40B4-BE49-F238E27FC236}">
                  <a16:creationId xmlns:a16="http://schemas.microsoft.com/office/drawing/2014/main" id="{026FF0E4-81C1-488A-A1C1-78F5B5F84D9D}"/>
                </a:ext>
              </a:extLst>
            </p:cNvPr>
            <p:cNvSpPr>
              <a:spLocks noChangeShapeType="1"/>
            </p:cNvSpPr>
            <p:nvPr/>
          </p:nvSpPr>
          <p:spPr bwMode="ltGray">
            <a:xfrm>
              <a:off x="6567488" y="2671763"/>
              <a:ext cx="0" cy="4572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29" name="Line 41">
              <a:extLst>
                <a:ext uri="{FF2B5EF4-FFF2-40B4-BE49-F238E27FC236}">
                  <a16:creationId xmlns:a16="http://schemas.microsoft.com/office/drawing/2014/main" id="{2B85705A-C114-4F68-9E61-D5F2526A64B7}"/>
                </a:ext>
              </a:extLst>
            </p:cNvPr>
            <p:cNvSpPr>
              <a:spLocks noChangeShapeType="1"/>
            </p:cNvSpPr>
            <p:nvPr/>
          </p:nvSpPr>
          <p:spPr bwMode="ltGray">
            <a:xfrm>
              <a:off x="6567488" y="3738563"/>
              <a:ext cx="0" cy="3810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30" name="Line 43">
              <a:extLst>
                <a:ext uri="{FF2B5EF4-FFF2-40B4-BE49-F238E27FC236}">
                  <a16:creationId xmlns:a16="http://schemas.microsoft.com/office/drawing/2014/main" id="{78BF88DE-BCDB-48AA-BBE8-E8B8A6524D2F}"/>
                </a:ext>
              </a:extLst>
            </p:cNvPr>
            <p:cNvSpPr>
              <a:spLocks noChangeShapeType="1"/>
            </p:cNvSpPr>
            <p:nvPr/>
          </p:nvSpPr>
          <p:spPr bwMode="ltGray">
            <a:xfrm>
              <a:off x="6567488" y="5719763"/>
              <a:ext cx="0" cy="457200"/>
            </a:xfrm>
            <a:prstGeom prst="line">
              <a:avLst/>
            </a:prstGeom>
            <a:grpFill/>
            <a:ln w="9525">
              <a:solidFill>
                <a:schemeClr val="tx1"/>
              </a:solidFill>
              <a:round/>
              <a:headEnd/>
              <a:tailEnd/>
            </a:ln>
            <a:extLst/>
          </p:spPr>
          <p:txBody>
            <a:bodyPr wrap="none" anchor="ctr"/>
            <a:lstStyle/>
            <a:p>
              <a:endParaRPr lang="zh-CN" altLang="en-US" sz="4400" b="1"/>
            </a:p>
          </p:txBody>
        </p:sp>
        <p:sp>
          <p:nvSpPr>
            <p:cNvPr id="31" name="Line 44">
              <a:extLst>
                <a:ext uri="{FF2B5EF4-FFF2-40B4-BE49-F238E27FC236}">
                  <a16:creationId xmlns:a16="http://schemas.microsoft.com/office/drawing/2014/main" id="{12FA91A1-99A2-4165-A74E-BF7092C03C3B}"/>
                </a:ext>
              </a:extLst>
            </p:cNvPr>
            <p:cNvSpPr>
              <a:spLocks noChangeShapeType="1"/>
            </p:cNvSpPr>
            <p:nvPr/>
          </p:nvSpPr>
          <p:spPr bwMode="ltGray">
            <a:xfrm flipH="1">
              <a:off x="5043488" y="6176963"/>
              <a:ext cx="1524000" cy="0"/>
            </a:xfrm>
            <a:prstGeom prst="line">
              <a:avLst/>
            </a:prstGeom>
            <a:grpFill/>
            <a:ln w="9525">
              <a:solidFill>
                <a:schemeClr val="tx1"/>
              </a:solidFill>
              <a:round/>
              <a:headEnd/>
              <a:tailEnd/>
            </a:ln>
            <a:extLst/>
          </p:spPr>
          <p:txBody>
            <a:bodyPr wrap="none" anchor="ctr"/>
            <a:lstStyle/>
            <a:p>
              <a:endParaRPr lang="zh-CN" altLang="en-US" sz="4400" b="1"/>
            </a:p>
          </p:txBody>
        </p:sp>
        <p:sp>
          <p:nvSpPr>
            <p:cNvPr id="32" name="Line 45">
              <a:extLst>
                <a:ext uri="{FF2B5EF4-FFF2-40B4-BE49-F238E27FC236}">
                  <a16:creationId xmlns:a16="http://schemas.microsoft.com/office/drawing/2014/main" id="{057F08B2-F7E2-4132-881A-AC41D1D70053}"/>
                </a:ext>
              </a:extLst>
            </p:cNvPr>
            <p:cNvSpPr>
              <a:spLocks noChangeShapeType="1"/>
            </p:cNvSpPr>
            <p:nvPr/>
          </p:nvSpPr>
          <p:spPr bwMode="ltGray">
            <a:xfrm>
              <a:off x="5043488" y="2900363"/>
              <a:ext cx="0" cy="3276600"/>
            </a:xfrm>
            <a:prstGeom prst="line">
              <a:avLst/>
            </a:prstGeom>
            <a:grpFill/>
            <a:ln w="9525">
              <a:solidFill>
                <a:schemeClr val="tx1"/>
              </a:solidFill>
              <a:round/>
              <a:headEnd/>
              <a:tailEnd/>
            </a:ln>
            <a:extLst/>
          </p:spPr>
          <p:txBody>
            <a:bodyPr wrap="none" anchor="ctr"/>
            <a:lstStyle/>
            <a:p>
              <a:endParaRPr lang="zh-CN" altLang="en-US" sz="4400" b="1"/>
            </a:p>
          </p:txBody>
        </p:sp>
        <p:sp>
          <p:nvSpPr>
            <p:cNvPr id="33" name="Line 46">
              <a:extLst>
                <a:ext uri="{FF2B5EF4-FFF2-40B4-BE49-F238E27FC236}">
                  <a16:creationId xmlns:a16="http://schemas.microsoft.com/office/drawing/2014/main" id="{070FAD39-C58C-460C-8914-3EDF83DDE485}"/>
                </a:ext>
              </a:extLst>
            </p:cNvPr>
            <p:cNvSpPr>
              <a:spLocks noChangeShapeType="1"/>
            </p:cNvSpPr>
            <p:nvPr/>
          </p:nvSpPr>
          <p:spPr bwMode="ltGray">
            <a:xfrm>
              <a:off x="5043488" y="2900363"/>
              <a:ext cx="1524000" cy="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34" name="Rectangle 51">
              <a:extLst>
                <a:ext uri="{FF2B5EF4-FFF2-40B4-BE49-F238E27FC236}">
                  <a16:creationId xmlns:a16="http://schemas.microsoft.com/office/drawing/2014/main" id="{65A8FEFD-9341-4C79-870F-B8FEA65FD394}"/>
                </a:ext>
              </a:extLst>
            </p:cNvPr>
            <p:cNvSpPr>
              <a:spLocks noChangeArrowheads="1"/>
            </p:cNvSpPr>
            <p:nvPr/>
          </p:nvSpPr>
          <p:spPr bwMode="ltGray">
            <a:xfrm>
              <a:off x="6796088" y="3738563"/>
              <a:ext cx="158969" cy="228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1" dirty="0"/>
                <a:t>F</a:t>
              </a:r>
              <a:endParaRPr lang="zh-CN" altLang="en-US" sz="2400" b="1" dirty="0"/>
            </a:p>
          </p:txBody>
        </p:sp>
        <p:sp>
          <p:nvSpPr>
            <p:cNvPr id="35" name="Rectangle 52">
              <a:extLst>
                <a:ext uri="{FF2B5EF4-FFF2-40B4-BE49-F238E27FC236}">
                  <a16:creationId xmlns:a16="http://schemas.microsoft.com/office/drawing/2014/main" id="{FC585F1A-D9D7-4D63-B7DA-453AD69CB897}"/>
                </a:ext>
              </a:extLst>
            </p:cNvPr>
            <p:cNvSpPr>
              <a:spLocks noChangeArrowheads="1"/>
            </p:cNvSpPr>
            <p:nvPr/>
          </p:nvSpPr>
          <p:spPr bwMode="ltGray">
            <a:xfrm>
              <a:off x="5424488" y="5110163"/>
              <a:ext cx="2362200" cy="609600"/>
            </a:xfrm>
            <a:prstGeom prst="rect">
              <a:avLst/>
            </a:prstGeom>
            <a:grpFill/>
            <a:ln w="9525">
              <a:solidFill>
                <a:schemeClr val="tx1"/>
              </a:solidFill>
              <a:miter lim="800000"/>
              <a:headEnd/>
              <a:tailEnd/>
            </a:ln>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b="1" dirty="0"/>
                <a:t>Input data</a:t>
              </a:r>
              <a:endParaRPr lang="zh-CN" altLang="en-US" sz="2800" b="1" dirty="0"/>
            </a:p>
          </p:txBody>
        </p:sp>
        <p:sp>
          <p:nvSpPr>
            <p:cNvPr id="36" name="Line 53">
              <a:extLst>
                <a:ext uri="{FF2B5EF4-FFF2-40B4-BE49-F238E27FC236}">
                  <a16:creationId xmlns:a16="http://schemas.microsoft.com/office/drawing/2014/main" id="{13A25FCA-3FCF-4C0C-9D75-64122277FC97}"/>
                </a:ext>
              </a:extLst>
            </p:cNvPr>
            <p:cNvSpPr>
              <a:spLocks noChangeShapeType="1"/>
            </p:cNvSpPr>
            <p:nvPr/>
          </p:nvSpPr>
          <p:spPr bwMode="ltGray">
            <a:xfrm>
              <a:off x="6567488" y="1681163"/>
              <a:ext cx="0" cy="3810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37" name="Line 54">
              <a:extLst>
                <a:ext uri="{FF2B5EF4-FFF2-40B4-BE49-F238E27FC236}">
                  <a16:creationId xmlns:a16="http://schemas.microsoft.com/office/drawing/2014/main" id="{D3444E7E-1DB3-4AAB-A4FC-27E8A07476B2}"/>
                </a:ext>
              </a:extLst>
            </p:cNvPr>
            <p:cNvSpPr>
              <a:spLocks noChangeShapeType="1"/>
            </p:cNvSpPr>
            <p:nvPr/>
          </p:nvSpPr>
          <p:spPr bwMode="ltGray">
            <a:xfrm>
              <a:off x="7786688" y="3433763"/>
              <a:ext cx="457200" cy="0"/>
            </a:xfrm>
            <a:prstGeom prst="line">
              <a:avLst/>
            </a:prstGeom>
            <a:grpFill/>
            <a:ln w="9525">
              <a:solidFill>
                <a:schemeClr val="tx1"/>
              </a:solidFill>
              <a:round/>
              <a:headEnd/>
              <a:tailEnd/>
            </a:ln>
            <a:extLst/>
          </p:spPr>
          <p:txBody>
            <a:bodyPr wrap="none" anchor="ctr"/>
            <a:lstStyle/>
            <a:p>
              <a:endParaRPr lang="zh-CN" altLang="en-US" sz="4400" b="1"/>
            </a:p>
          </p:txBody>
        </p:sp>
        <p:sp>
          <p:nvSpPr>
            <p:cNvPr id="38" name="Line 55">
              <a:extLst>
                <a:ext uri="{FF2B5EF4-FFF2-40B4-BE49-F238E27FC236}">
                  <a16:creationId xmlns:a16="http://schemas.microsoft.com/office/drawing/2014/main" id="{DE3956D1-A9DD-4F23-AB62-EC436B9A24C5}"/>
                </a:ext>
              </a:extLst>
            </p:cNvPr>
            <p:cNvSpPr>
              <a:spLocks noChangeShapeType="1"/>
            </p:cNvSpPr>
            <p:nvPr/>
          </p:nvSpPr>
          <p:spPr bwMode="ltGray">
            <a:xfrm>
              <a:off x="8243888" y="3433763"/>
              <a:ext cx="0" cy="2819400"/>
            </a:xfrm>
            <a:prstGeom prst="line">
              <a:avLst/>
            </a:prstGeom>
            <a:grpFill/>
            <a:ln w="9525">
              <a:solidFill>
                <a:schemeClr val="tx1"/>
              </a:solidFill>
              <a:round/>
              <a:headEnd/>
              <a:tailEnd type="stealth" w="med" len="lg"/>
            </a:ln>
            <a:extLst/>
          </p:spPr>
          <p:txBody>
            <a:bodyPr wrap="none" anchor="ctr"/>
            <a:lstStyle/>
            <a:p>
              <a:endParaRPr lang="zh-CN" altLang="en-US" sz="4400" b="1"/>
            </a:p>
          </p:txBody>
        </p:sp>
        <p:sp>
          <p:nvSpPr>
            <p:cNvPr id="39" name="Rectangle 56">
              <a:extLst>
                <a:ext uri="{FF2B5EF4-FFF2-40B4-BE49-F238E27FC236}">
                  <a16:creationId xmlns:a16="http://schemas.microsoft.com/office/drawing/2014/main" id="{EF873276-B564-440F-B3C3-722991CB2B80}"/>
                </a:ext>
              </a:extLst>
            </p:cNvPr>
            <p:cNvSpPr>
              <a:spLocks noChangeArrowheads="1"/>
            </p:cNvSpPr>
            <p:nvPr/>
          </p:nvSpPr>
          <p:spPr bwMode="ltGray">
            <a:xfrm>
              <a:off x="7862888" y="3128963"/>
              <a:ext cx="228600" cy="228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1" dirty="0"/>
                <a:t>T</a:t>
              </a:r>
              <a:endParaRPr lang="zh-CN" altLang="en-US" sz="2400" b="1" dirty="0"/>
            </a:p>
          </p:txBody>
        </p:sp>
        <p:sp>
          <p:nvSpPr>
            <p:cNvPr id="40" name="TextBox 40">
              <a:extLst>
                <a:ext uri="{FF2B5EF4-FFF2-40B4-BE49-F238E27FC236}">
                  <a16:creationId xmlns:a16="http://schemas.microsoft.com/office/drawing/2014/main" id="{EFB32C68-75FF-40CB-B85B-A5D81F6390D5}"/>
                </a:ext>
              </a:extLst>
            </p:cNvPr>
            <p:cNvSpPr txBox="1"/>
            <p:nvPr/>
          </p:nvSpPr>
          <p:spPr>
            <a:xfrm>
              <a:off x="2855119" y="1549311"/>
              <a:ext cx="1785938" cy="528151"/>
            </a:xfrm>
            <a:prstGeom prst="rect">
              <a:avLst/>
            </a:prstGeom>
            <a:grpFill/>
          </p:spPr>
          <p:txBody>
            <a:bodyPr>
              <a:spAutoFit/>
            </a:bodyPr>
            <a:lstStyle/>
            <a:p>
              <a:pPr eaLnBrk="1" hangingPunct="1">
                <a:defRPr/>
              </a:pPr>
              <a:r>
                <a:rPr lang="zh-CN" altLang="en-US" sz="2800" b="1" dirty="0">
                  <a:solidFill>
                    <a:srgbClr val="FF0000"/>
                  </a:solidFill>
                  <a:effectLst>
                    <a:outerShdw blurRad="38100" dist="38100" dir="2700000" algn="tl">
                      <a:srgbClr val="C0C0C0"/>
                    </a:outerShdw>
                  </a:effectLst>
                </a:rPr>
                <a:t> </a:t>
              </a:r>
              <a:r>
                <a:rPr lang="en-US" altLang="zh-CN" sz="2800" b="1" dirty="0">
                  <a:solidFill>
                    <a:srgbClr val="FF0000"/>
                  </a:solidFill>
                  <a:effectLst>
                    <a:outerShdw blurRad="38100" dist="38100" dir="2700000" algn="tl">
                      <a:srgbClr val="C0C0C0"/>
                    </a:outerShdw>
                  </a:effectLst>
                </a:rPr>
                <a:t>need break</a:t>
              </a:r>
              <a:endParaRPr lang="zh-CN" altLang="en-US" sz="2800" b="1" dirty="0">
                <a:solidFill>
                  <a:srgbClr val="FF0000"/>
                </a:solidFill>
                <a:effectLst>
                  <a:outerShdw blurRad="38100" dist="38100" dir="2700000" algn="tl">
                    <a:srgbClr val="C0C0C0"/>
                  </a:outerShdw>
                </a:effectLst>
              </a:endParaRPr>
            </a:p>
          </p:txBody>
        </p:sp>
      </p:grpSp>
    </p:spTree>
    <p:extLst>
      <p:ext uri="{BB962C8B-B14F-4D97-AF65-F5344CB8AC3E}">
        <p14:creationId xmlns:p14="http://schemas.microsoft.com/office/powerpoint/2010/main" val="93897137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15BDB-3175-453C-950F-F04243D93E6A}"/>
              </a:ext>
            </a:extLst>
          </p:cNvPr>
          <p:cNvSpPr>
            <a:spLocks noGrp="1"/>
          </p:cNvSpPr>
          <p:nvPr>
            <p:ph type="title"/>
          </p:nvPr>
        </p:nvSpPr>
        <p:spPr/>
        <p:txBody>
          <a:bodyPr/>
          <a:lstStyle/>
          <a:p>
            <a:r>
              <a:rPr lang="en-US" altLang="zh-CN" sz="6600" b="1" dirty="0"/>
              <a:t>statistics</a:t>
            </a:r>
            <a:endParaRPr lang="zh-CN" altLang="en-US" sz="6600" b="1" dirty="0"/>
          </a:p>
        </p:txBody>
      </p:sp>
      <p:sp>
        <p:nvSpPr>
          <p:cNvPr id="4" name="灯片编号占位符 3">
            <a:extLst>
              <a:ext uri="{FF2B5EF4-FFF2-40B4-BE49-F238E27FC236}">
                <a16:creationId xmlns:a16="http://schemas.microsoft.com/office/drawing/2014/main" id="{948CAFE3-31E1-4E49-8E39-2E27642149AD}"/>
              </a:ext>
            </a:extLst>
          </p:cNvPr>
          <p:cNvSpPr>
            <a:spLocks noGrp="1"/>
          </p:cNvSpPr>
          <p:nvPr>
            <p:ph type="sldNum" sz="quarter" idx="2"/>
          </p:nvPr>
        </p:nvSpPr>
        <p:spPr/>
        <p:txBody>
          <a:bodyPr/>
          <a:lstStyle/>
          <a:p>
            <a:fld id="{86CB4B4D-7CA3-9044-876B-883B54F8677D}" type="slidenum">
              <a:rPr lang="en-US" altLang="zh-CN" smtClean="0"/>
              <a:t>6</a:t>
            </a:fld>
            <a:endParaRPr lang="en-US" altLang="zh-CN"/>
          </a:p>
        </p:txBody>
      </p:sp>
      <p:sp>
        <p:nvSpPr>
          <p:cNvPr id="5" name="Text Box 2">
            <a:extLst>
              <a:ext uri="{FF2B5EF4-FFF2-40B4-BE49-F238E27FC236}">
                <a16:creationId xmlns:a16="http://schemas.microsoft.com/office/drawing/2014/main" id="{11EEA106-8CFC-48A2-B28B-9E679923F1A1}"/>
              </a:ext>
            </a:extLst>
          </p:cNvPr>
          <p:cNvSpPr txBox="1">
            <a:spLocks noChangeArrowheads="1"/>
          </p:cNvSpPr>
          <p:nvPr/>
        </p:nvSpPr>
        <p:spPr bwMode="ltGray">
          <a:xfrm>
            <a:off x="1903752" y="1722783"/>
            <a:ext cx="12771618" cy="7017306"/>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0000"/>
              </a:spcBef>
              <a:defRPr kumimoji="1" sz="25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25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25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25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2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500">
                <a:solidFill>
                  <a:schemeClr val="tx1"/>
                </a:solidFill>
                <a:latin typeface="Times New Roman" panose="02020603050405020304" pitchFamily="18" charset="0"/>
                <a:ea typeface="宋体" panose="02010600030101010101" pitchFamily="2" charset="-122"/>
              </a:defRPr>
            </a:lvl9pPr>
          </a:lstStyle>
          <a:p>
            <a:pPr algn="l" hangingPunct="1">
              <a:lnSpc>
                <a:spcPts val="4500"/>
              </a:lnSpc>
              <a:spcBef>
                <a:spcPts val="0"/>
              </a:spcBef>
            </a:pPr>
            <a:r>
              <a:rPr lang="en-US" altLang="zh-CN" sz="4000" b="1" dirty="0">
                <a:sym typeface="Symbol" panose="05050102010706020507" pitchFamily="18" charset="2"/>
              </a:rPr>
              <a:t>#include </a:t>
            </a:r>
            <a:r>
              <a:rPr lang="en-US" altLang="zh-CN" sz="4000" b="1" dirty="0"/>
              <a:t>"</a:t>
            </a:r>
            <a:r>
              <a:rPr lang="en-US" altLang="zh-CN" sz="4000" b="1" dirty="0" err="1">
                <a:sym typeface="Symbol" panose="05050102010706020507" pitchFamily="18" charset="2"/>
              </a:rPr>
              <a:t>stdio.h</a:t>
            </a:r>
            <a:r>
              <a:rPr lang="en-US" altLang="zh-CN" sz="4000" b="1" dirty="0"/>
              <a:t>"</a:t>
            </a:r>
            <a:endParaRPr lang="en-US" altLang="zh-CN" sz="4000" b="1" dirty="0">
              <a:sym typeface="Symbol" panose="05050102010706020507" pitchFamily="18" charset="2"/>
            </a:endParaRPr>
          </a:p>
          <a:p>
            <a:pPr algn="l" hangingPunct="1">
              <a:lnSpc>
                <a:spcPts val="4500"/>
              </a:lnSpc>
              <a:spcBef>
                <a:spcPts val="0"/>
              </a:spcBef>
            </a:pPr>
            <a:r>
              <a:rPr lang="en-US" altLang="zh-CN" sz="4000" b="1" dirty="0">
                <a:sym typeface="Symbol" panose="05050102010706020507" pitchFamily="18" charset="2"/>
              </a:rPr>
              <a:t>void main()</a:t>
            </a:r>
          </a:p>
          <a:p>
            <a:pPr algn="l" hangingPunct="1">
              <a:lnSpc>
                <a:spcPts val="4500"/>
              </a:lnSpc>
              <a:spcBef>
                <a:spcPts val="0"/>
              </a:spcBef>
            </a:pPr>
            <a:r>
              <a:rPr lang="en-US" altLang="zh-CN" sz="4000" b="1" dirty="0">
                <a:sym typeface="Symbol" panose="05050102010706020507" pitchFamily="18" charset="2"/>
              </a:rPr>
              <a:t>{ </a:t>
            </a:r>
            <a:r>
              <a:rPr lang="en-US" altLang="zh-CN" sz="4000" b="1" dirty="0" err="1">
                <a:sym typeface="Symbol" panose="05050102010706020507" pitchFamily="18" charset="2"/>
              </a:rPr>
              <a:t>int</a:t>
            </a:r>
            <a:r>
              <a:rPr lang="en-US" altLang="zh-CN" sz="4000" b="1" dirty="0">
                <a:sym typeface="Symbol" panose="05050102010706020507" pitchFamily="18" charset="2"/>
              </a:rPr>
              <a:t> </a:t>
            </a:r>
            <a:r>
              <a:rPr lang="en-US" altLang="zh-CN" sz="4000" b="1" dirty="0" err="1">
                <a:sym typeface="Symbol" panose="05050102010706020507" pitchFamily="18" charset="2"/>
              </a:rPr>
              <a:t>n,posn,negn;double</a:t>
            </a:r>
            <a:r>
              <a:rPr lang="en-US" altLang="zh-CN" sz="4000" b="1" dirty="0">
                <a:sym typeface="Symbol" panose="05050102010706020507" pitchFamily="18" charset="2"/>
              </a:rPr>
              <a:t> a;</a:t>
            </a:r>
          </a:p>
          <a:p>
            <a:pPr algn="l" hangingPunct="1">
              <a:lnSpc>
                <a:spcPts val="4500"/>
              </a:lnSpc>
              <a:spcBef>
                <a:spcPts val="0"/>
              </a:spcBef>
            </a:pPr>
            <a:r>
              <a:rPr lang="en-US" altLang="zh-CN" sz="4000" b="1" dirty="0">
                <a:sym typeface="Symbol" panose="05050102010706020507" pitchFamily="18" charset="2"/>
              </a:rPr>
              <a:t>   n=</a:t>
            </a:r>
            <a:r>
              <a:rPr lang="en-US" altLang="zh-CN" sz="4000" b="1" dirty="0" err="1">
                <a:sym typeface="Symbol" panose="05050102010706020507" pitchFamily="18" charset="2"/>
              </a:rPr>
              <a:t>posn</a:t>
            </a:r>
            <a:r>
              <a:rPr lang="en-US" altLang="zh-CN" sz="4000" b="1" dirty="0">
                <a:sym typeface="Symbol" panose="05050102010706020507" pitchFamily="18" charset="2"/>
              </a:rPr>
              <a:t>=0; </a:t>
            </a:r>
            <a:r>
              <a:rPr lang="en-US" altLang="zh-CN" sz="4000" b="1" dirty="0" err="1">
                <a:sym typeface="Symbol" panose="05050102010706020507" pitchFamily="18" charset="2"/>
              </a:rPr>
              <a:t>printf</a:t>
            </a:r>
            <a:r>
              <a:rPr lang="en-US" altLang="zh-CN" sz="4000" b="1" dirty="0">
                <a:sym typeface="Symbol" panose="05050102010706020507" pitchFamily="18" charset="2"/>
              </a:rPr>
              <a:t>(</a:t>
            </a:r>
            <a:r>
              <a:rPr lang="en-US" altLang="zh-CN" sz="4000" b="1" dirty="0"/>
              <a:t>"</a:t>
            </a:r>
            <a:r>
              <a:rPr lang="en-US" altLang="zh-CN" sz="4000" b="1" dirty="0">
                <a:sym typeface="Symbol" panose="05050102010706020507" pitchFamily="18" charset="2"/>
              </a:rPr>
              <a:t>Input real numbers:\n</a:t>
            </a:r>
            <a:r>
              <a:rPr lang="en-US" altLang="zh-CN" sz="4000" b="1" dirty="0"/>
              <a:t>"</a:t>
            </a:r>
            <a:r>
              <a:rPr lang="en-US" altLang="zh-CN" sz="4000" b="1" dirty="0">
                <a:sym typeface="Symbol" panose="05050102010706020507" pitchFamily="18" charset="2"/>
              </a:rPr>
              <a:t>);</a:t>
            </a:r>
          </a:p>
          <a:p>
            <a:pPr algn="l" hangingPunct="1">
              <a:lnSpc>
                <a:spcPts val="4500"/>
              </a:lnSpc>
              <a:spcBef>
                <a:spcPts val="0"/>
              </a:spcBef>
            </a:pPr>
            <a:r>
              <a:rPr lang="en-US" altLang="zh-CN" sz="4000" b="1" dirty="0">
                <a:sym typeface="Symbol" panose="05050102010706020507" pitchFamily="18" charset="2"/>
              </a:rPr>
              <a:t>   </a:t>
            </a:r>
            <a:r>
              <a:rPr lang="en-US" altLang="zh-CN" sz="4000" b="1" dirty="0" err="1">
                <a:solidFill>
                  <a:schemeClr val="accent2">
                    <a:lumMod val="75000"/>
                  </a:schemeClr>
                </a:solidFill>
                <a:sym typeface="Symbol" panose="05050102010706020507" pitchFamily="18" charset="2"/>
              </a:rPr>
              <a:t>scanf</a:t>
            </a:r>
            <a:r>
              <a:rPr lang="en-US" altLang="zh-CN" sz="4000" b="1" dirty="0">
                <a:solidFill>
                  <a:schemeClr val="accent2">
                    <a:lumMod val="75000"/>
                  </a:schemeClr>
                </a:solidFill>
                <a:sym typeface="Symbol" panose="05050102010706020507" pitchFamily="18" charset="2"/>
              </a:rPr>
              <a:t>(</a:t>
            </a:r>
            <a:r>
              <a:rPr lang="en-US" altLang="zh-CN" sz="4000" b="1" dirty="0">
                <a:solidFill>
                  <a:schemeClr val="accent2">
                    <a:lumMod val="75000"/>
                  </a:schemeClr>
                </a:solidFill>
              </a:rPr>
              <a:t>"</a:t>
            </a:r>
            <a:r>
              <a:rPr lang="en-US" altLang="zh-CN" sz="4000" b="1" dirty="0">
                <a:solidFill>
                  <a:schemeClr val="accent2">
                    <a:lumMod val="75000"/>
                  </a:schemeClr>
                </a:solidFill>
                <a:sym typeface="Symbol" panose="05050102010706020507" pitchFamily="18" charset="2"/>
              </a:rPr>
              <a:t>%</a:t>
            </a:r>
            <a:r>
              <a:rPr lang="en-US" altLang="zh-CN" sz="4000" b="1" dirty="0" err="1">
                <a:solidFill>
                  <a:schemeClr val="accent2">
                    <a:lumMod val="75000"/>
                  </a:schemeClr>
                </a:solidFill>
                <a:sym typeface="Symbol" panose="05050102010706020507" pitchFamily="18" charset="2"/>
              </a:rPr>
              <a:t>lf</a:t>
            </a:r>
            <a:r>
              <a:rPr lang="en-US" altLang="zh-CN" sz="4000" b="1" dirty="0">
                <a:solidFill>
                  <a:schemeClr val="accent2">
                    <a:lumMod val="75000"/>
                  </a:schemeClr>
                </a:solidFill>
              </a:rPr>
              <a:t>"</a:t>
            </a:r>
            <a:r>
              <a:rPr lang="en-US" altLang="zh-CN" sz="4000" b="1" dirty="0">
                <a:solidFill>
                  <a:schemeClr val="accent2">
                    <a:lumMod val="75000"/>
                  </a:schemeClr>
                </a:solidFill>
                <a:sym typeface="Symbol" panose="05050102010706020507" pitchFamily="18" charset="2"/>
              </a:rPr>
              <a:t>,&amp;x);</a:t>
            </a:r>
          </a:p>
          <a:p>
            <a:pPr algn="l" hangingPunct="1">
              <a:lnSpc>
                <a:spcPts val="4500"/>
              </a:lnSpc>
              <a:spcBef>
                <a:spcPts val="0"/>
              </a:spcBef>
            </a:pPr>
            <a:r>
              <a:rPr lang="en-US" altLang="zh-CN" sz="4000" b="1" dirty="0">
                <a:sym typeface="Symbol" panose="05050102010706020507" pitchFamily="18" charset="2"/>
              </a:rPr>
              <a:t>   </a:t>
            </a:r>
            <a:r>
              <a:rPr lang="en-US" altLang="zh-CN" sz="4000" b="1" dirty="0">
                <a:solidFill>
                  <a:srgbClr val="A50021"/>
                </a:solidFill>
                <a:sym typeface="Symbol" panose="05050102010706020507" pitchFamily="18" charset="2"/>
              </a:rPr>
              <a:t>while(a!=0)</a:t>
            </a:r>
          </a:p>
          <a:p>
            <a:pPr algn="l" hangingPunct="1">
              <a:lnSpc>
                <a:spcPts val="4500"/>
              </a:lnSpc>
              <a:spcBef>
                <a:spcPts val="0"/>
              </a:spcBef>
            </a:pPr>
            <a:r>
              <a:rPr lang="en-US" altLang="zh-CN" sz="4000" b="1" dirty="0">
                <a:sym typeface="Symbol" panose="05050102010706020507" pitchFamily="18" charset="2"/>
              </a:rPr>
              <a:t>     </a:t>
            </a:r>
            <a:r>
              <a:rPr lang="en-US" altLang="zh-CN" sz="4000" b="1" dirty="0">
                <a:solidFill>
                  <a:srgbClr val="A50021"/>
                </a:solidFill>
                <a:sym typeface="Symbol" panose="05050102010706020507" pitchFamily="18" charset="2"/>
              </a:rPr>
              <a:t>{</a:t>
            </a:r>
            <a:r>
              <a:rPr lang="en-US" altLang="zh-CN" sz="4000" b="1" dirty="0">
                <a:sym typeface="Symbol" panose="05050102010706020507" pitchFamily="18" charset="2"/>
              </a:rPr>
              <a:t> if(a&gt;0) </a:t>
            </a:r>
            <a:r>
              <a:rPr lang="en-US" altLang="zh-CN" sz="4000" b="1" dirty="0" err="1">
                <a:sym typeface="Symbol" panose="05050102010706020507" pitchFamily="18" charset="2"/>
              </a:rPr>
              <a:t>posn</a:t>
            </a:r>
            <a:r>
              <a:rPr lang="en-US" altLang="zh-CN" sz="4000" b="1" dirty="0">
                <a:sym typeface="Symbol" panose="05050102010706020507" pitchFamily="18" charset="2"/>
              </a:rPr>
              <a:t>++;</a:t>
            </a:r>
          </a:p>
          <a:p>
            <a:pPr algn="l" hangingPunct="1">
              <a:lnSpc>
                <a:spcPts val="4500"/>
              </a:lnSpc>
              <a:spcBef>
                <a:spcPts val="0"/>
              </a:spcBef>
            </a:pPr>
            <a:r>
              <a:rPr lang="en-US" altLang="zh-CN" sz="4000" b="1" dirty="0">
                <a:sym typeface="Symbol" panose="05050102010706020507" pitchFamily="18" charset="2"/>
              </a:rPr>
              <a:t>        </a:t>
            </a:r>
            <a:r>
              <a:rPr lang="en-US" altLang="zh-CN" sz="4000" b="1" dirty="0">
                <a:solidFill>
                  <a:srgbClr val="0000FF"/>
                </a:solidFill>
                <a:sym typeface="Symbol" panose="05050102010706020507" pitchFamily="18" charset="2"/>
              </a:rPr>
              <a:t>n++; </a:t>
            </a:r>
            <a:r>
              <a:rPr lang="en-US" altLang="zh-CN" sz="4000" b="1" dirty="0" err="1">
                <a:solidFill>
                  <a:schemeClr val="accent2">
                    <a:lumMod val="75000"/>
                  </a:schemeClr>
                </a:solidFill>
                <a:sym typeface="Symbol" panose="05050102010706020507" pitchFamily="18" charset="2"/>
              </a:rPr>
              <a:t>scanf</a:t>
            </a:r>
            <a:r>
              <a:rPr lang="en-US" altLang="zh-CN" sz="4000" b="1" dirty="0">
                <a:solidFill>
                  <a:schemeClr val="accent2">
                    <a:lumMod val="75000"/>
                  </a:schemeClr>
                </a:solidFill>
                <a:sym typeface="Symbol" panose="05050102010706020507" pitchFamily="18" charset="2"/>
              </a:rPr>
              <a:t>(“%</a:t>
            </a:r>
            <a:r>
              <a:rPr lang="en-US" altLang="zh-CN" sz="4000" b="1" dirty="0" err="1">
                <a:solidFill>
                  <a:schemeClr val="accent2">
                    <a:lumMod val="75000"/>
                  </a:schemeClr>
                </a:solidFill>
                <a:sym typeface="Symbol" panose="05050102010706020507" pitchFamily="18" charset="2"/>
              </a:rPr>
              <a:t>lf</a:t>
            </a:r>
            <a:r>
              <a:rPr lang="en-US" altLang="zh-CN" sz="4000" b="1" dirty="0">
                <a:solidFill>
                  <a:schemeClr val="accent2">
                    <a:lumMod val="75000"/>
                  </a:schemeClr>
                </a:solidFill>
                <a:sym typeface="Symbol" panose="05050102010706020507" pitchFamily="18" charset="2"/>
              </a:rPr>
              <a:t>”,&amp;a);</a:t>
            </a:r>
          </a:p>
          <a:p>
            <a:pPr algn="l" hangingPunct="1">
              <a:lnSpc>
                <a:spcPts val="4500"/>
              </a:lnSpc>
              <a:spcBef>
                <a:spcPts val="0"/>
              </a:spcBef>
            </a:pPr>
            <a:r>
              <a:rPr lang="en-US" altLang="zh-CN" sz="4000" b="1" dirty="0">
                <a:sym typeface="Symbol" panose="05050102010706020507" pitchFamily="18" charset="2"/>
              </a:rPr>
              <a:t>     </a:t>
            </a:r>
            <a:r>
              <a:rPr lang="en-US" altLang="zh-CN" sz="4000" b="1" dirty="0">
                <a:solidFill>
                  <a:srgbClr val="A50021"/>
                </a:solidFill>
                <a:sym typeface="Symbol" panose="05050102010706020507" pitchFamily="18" charset="2"/>
              </a:rPr>
              <a:t>}</a:t>
            </a:r>
          </a:p>
          <a:p>
            <a:pPr algn="l" hangingPunct="1">
              <a:lnSpc>
                <a:spcPts val="4500"/>
              </a:lnSpc>
              <a:spcBef>
                <a:spcPts val="0"/>
              </a:spcBef>
            </a:pPr>
            <a:r>
              <a:rPr lang="en-US" altLang="zh-CN" sz="4000" b="1" dirty="0">
                <a:sym typeface="Symbol" panose="05050102010706020507" pitchFamily="18" charset="2"/>
              </a:rPr>
              <a:t>   </a:t>
            </a:r>
            <a:r>
              <a:rPr lang="en-US" altLang="zh-CN" sz="4000" b="1" dirty="0" err="1">
                <a:sym typeface="Symbol" panose="05050102010706020507" pitchFamily="18" charset="2"/>
              </a:rPr>
              <a:t>negn</a:t>
            </a:r>
            <a:r>
              <a:rPr lang="en-US" altLang="zh-CN" sz="4000" b="1" dirty="0">
                <a:sym typeface="Symbol" panose="05050102010706020507" pitchFamily="18" charset="2"/>
              </a:rPr>
              <a:t>=n-</a:t>
            </a:r>
            <a:r>
              <a:rPr lang="en-US" altLang="zh-CN" sz="4000" b="1" dirty="0" err="1">
                <a:sym typeface="Symbol" panose="05050102010706020507" pitchFamily="18" charset="2"/>
              </a:rPr>
              <a:t>posn</a:t>
            </a:r>
            <a:r>
              <a:rPr lang="en-US" altLang="zh-CN" sz="4000" b="1" dirty="0">
                <a:sym typeface="Symbol" panose="05050102010706020507" pitchFamily="18" charset="2"/>
              </a:rPr>
              <a:t>;   </a:t>
            </a:r>
            <a:r>
              <a:rPr lang="en-US" altLang="zh-CN" sz="4000" b="1" dirty="0" err="1">
                <a:sym typeface="Symbol" panose="05050102010706020507" pitchFamily="18" charset="2"/>
              </a:rPr>
              <a:t>printf</a:t>
            </a:r>
            <a:r>
              <a:rPr lang="en-US" altLang="zh-CN" sz="4000" b="1" dirty="0">
                <a:sym typeface="Symbol" panose="05050102010706020507" pitchFamily="18" charset="2"/>
              </a:rPr>
              <a:t>(“</a:t>
            </a:r>
            <a:r>
              <a:rPr lang="en-US" altLang="zh-CN" sz="4000" b="1" dirty="0" err="1">
                <a:sym typeface="Symbol" panose="05050102010706020507" pitchFamily="18" charset="2"/>
              </a:rPr>
              <a:t>posn</a:t>
            </a:r>
            <a:r>
              <a:rPr lang="en-US" altLang="zh-CN" sz="4000" b="1" dirty="0">
                <a:sym typeface="Symbol" panose="05050102010706020507" pitchFamily="18" charset="2"/>
              </a:rPr>
              <a:t>=%</a:t>
            </a:r>
            <a:r>
              <a:rPr lang="en-US" altLang="zh-CN" sz="4000" b="1" dirty="0" err="1">
                <a:sym typeface="Symbol" panose="05050102010706020507" pitchFamily="18" charset="2"/>
              </a:rPr>
              <a:t>d,negn</a:t>
            </a:r>
            <a:r>
              <a:rPr lang="en-US" altLang="zh-CN" sz="4000" b="1" dirty="0">
                <a:sym typeface="Symbol" panose="05050102010706020507" pitchFamily="18" charset="2"/>
              </a:rPr>
              <a:t>=%d\n”,</a:t>
            </a:r>
            <a:r>
              <a:rPr lang="en-US" altLang="zh-CN" sz="4000" b="1" dirty="0" err="1">
                <a:sym typeface="Symbol" panose="05050102010706020507" pitchFamily="18" charset="2"/>
              </a:rPr>
              <a:t>posn,negn</a:t>
            </a:r>
            <a:r>
              <a:rPr lang="en-US" altLang="zh-CN" sz="4000" b="1" dirty="0">
                <a:sym typeface="Symbol" panose="05050102010706020507" pitchFamily="18" charset="2"/>
              </a:rPr>
              <a:t>);</a:t>
            </a:r>
          </a:p>
          <a:p>
            <a:pPr algn="l" hangingPunct="1">
              <a:lnSpc>
                <a:spcPts val="4500"/>
              </a:lnSpc>
              <a:spcBef>
                <a:spcPts val="0"/>
              </a:spcBef>
            </a:pPr>
            <a:r>
              <a:rPr lang="en-US" altLang="zh-CN" sz="4000" b="1" dirty="0">
                <a:sym typeface="Symbol" panose="05050102010706020507" pitchFamily="18" charset="2"/>
              </a:rPr>
              <a:t>}</a:t>
            </a:r>
          </a:p>
        </p:txBody>
      </p:sp>
    </p:spTree>
    <p:extLst>
      <p:ext uri="{BB962C8B-B14F-4D97-AF65-F5344CB8AC3E}">
        <p14:creationId xmlns:p14="http://schemas.microsoft.com/office/powerpoint/2010/main" val="115078310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47001-7F46-45DA-9867-8BDACD73D8FA}"/>
              </a:ext>
            </a:extLst>
          </p:cNvPr>
          <p:cNvSpPr>
            <a:spLocks noGrp="1"/>
          </p:cNvSpPr>
          <p:nvPr>
            <p:ph type="title"/>
          </p:nvPr>
        </p:nvSpPr>
        <p:spPr/>
        <p:txBody>
          <a:bodyPr/>
          <a:lstStyle/>
          <a:p>
            <a:r>
              <a:rPr lang="en-US" altLang="zh-CN" sz="6600" b="1" dirty="0"/>
              <a:t>statistics</a:t>
            </a:r>
            <a:endParaRPr lang="zh-CN" altLang="en-US" sz="6600" b="1" dirty="0"/>
          </a:p>
        </p:txBody>
      </p:sp>
      <p:sp>
        <p:nvSpPr>
          <p:cNvPr id="3" name="文本占位符 2">
            <a:extLst>
              <a:ext uri="{FF2B5EF4-FFF2-40B4-BE49-F238E27FC236}">
                <a16:creationId xmlns:a16="http://schemas.microsoft.com/office/drawing/2014/main" id="{29F0C388-60D6-4FEF-89F2-A683E13D5E56}"/>
              </a:ext>
            </a:extLst>
          </p:cNvPr>
          <p:cNvSpPr>
            <a:spLocks noGrp="1"/>
          </p:cNvSpPr>
          <p:nvPr>
            <p:ph type="body" idx="1"/>
          </p:nvPr>
        </p:nvSpPr>
        <p:spPr>
          <a:xfrm>
            <a:off x="2180431" y="1562101"/>
            <a:ext cx="12636500" cy="4626429"/>
          </a:xfrm>
        </p:spPr>
        <p:txBody>
          <a:bodyPr>
            <a:normAutofit/>
          </a:bodyPr>
          <a:lstStyle/>
          <a:p>
            <a:pPr>
              <a:buSzPct val="110000"/>
              <a:buFont typeface="Wingdings" panose="05000000000000000000" pitchFamily="2" charset="2"/>
              <a:buChar char="p"/>
            </a:pPr>
            <a:r>
              <a:rPr lang="en-US" altLang="zh-CN" sz="4400" b="1" dirty="0">
                <a:latin typeface="Times New Roman" panose="02020603050405020304" pitchFamily="18" charset="0"/>
                <a:cs typeface="Times New Roman" panose="02020603050405020304" pitchFamily="18" charset="0"/>
              </a:rPr>
              <a:t>Example 2 </a:t>
            </a:r>
          </a:p>
          <a:p>
            <a:pPr lvl="1"/>
            <a:r>
              <a:rPr lang="en-US" altLang="zh-CN" sz="4000" b="1" dirty="0">
                <a:latin typeface="Times New Roman" panose="02020603050405020304" pitchFamily="18" charset="0"/>
                <a:cs typeface="Times New Roman" panose="02020603050405020304" pitchFamily="18" charset="0"/>
              </a:rPr>
              <a:t>enter a line of characters and count the number of English letters.</a:t>
            </a:r>
          </a:p>
          <a:p>
            <a:pPr marL="609600" lvl="1" indent="0">
              <a:buNone/>
            </a:pPr>
            <a:r>
              <a:rPr lang="en-US" altLang="zh-CN" sz="4000" b="1" dirty="0">
                <a:latin typeface="Times New Roman" panose="02020603050405020304" pitchFamily="18" charset="0"/>
                <a:cs typeface="Times New Roman" panose="02020603050405020304" pitchFamily="18" charset="0"/>
              </a:rPr>
              <a:t>   (terminated with the character </a:t>
            </a:r>
            <a:r>
              <a:rPr lang="en-US" altLang="zh-CN" sz="6000" b="1" dirty="0">
                <a:latin typeface="Times New Roman" panose="02020603050405020304" pitchFamily="18" charset="0"/>
                <a:ea typeface="黑体" panose="02010609060101010101" pitchFamily="49" charset="-122"/>
                <a:cs typeface="Times New Roman" panose="02020603050405020304" pitchFamily="18" charset="0"/>
              </a:rPr>
              <a:t>'\n' </a:t>
            </a:r>
            <a:r>
              <a:rPr lang="en-US" altLang="zh-CN" sz="4000" b="1" dirty="0">
                <a:latin typeface="Times New Roman" panose="02020603050405020304" pitchFamily="18" charset="0"/>
                <a:cs typeface="Times New Roman" panose="02020603050405020304" pitchFamily="18" charset="0"/>
              </a:rPr>
              <a:t>)</a:t>
            </a:r>
            <a:endParaRPr lang="zh-CN" altLang="en-US" sz="40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874AE62-0F0A-45D7-9B7D-6A3B62852E4A}"/>
              </a:ext>
            </a:extLst>
          </p:cNvPr>
          <p:cNvSpPr>
            <a:spLocks noGrp="1"/>
          </p:cNvSpPr>
          <p:nvPr>
            <p:ph type="sldNum" sz="quarter" idx="2"/>
          </p:nvPr>
        </p:nvSpPr>
        <p:spPr/>
        <p:txBody>
          <a:bodyPr/>
          <a:lstStyle/>
          <a:p>
            <a:fld id="{86CB4B4D-7CA3-9044-876B-883B54F8677D}" type="slidenum">
              <a:rPr lang="en-US" altLang="zh-CN" smtClean="0"/>
              <a:t>7</a:t>
            </a:fld>
            <a:endParaRPr lang="en-US" altLang="zh-CN"/>
          </a:p>
        </p:txBody>
      </p:sp>
    </p:spTree>
    <p:extLst>
      <p:ext uri="{BB962C8B-B14F-4D97-AF65-F5344CB8AC3E}">
        <p14:creationId xmlns:p14="http://schemas.microsoft.com/office/powerpoint/2010/main" val="190947818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E672E-CBF5-4FDB-904E-21C67C875180}"/>
              </a:ext>
            </a:extLst>
          </p:cNvPr>
          <p:cNvSpPr>
            <a:spLocks noGrp="1"/>
          </p:cNvSpPr>
          <p:nvPr>
            <p:ph type="title"/>
          </p:nvPr>
        </p:nvSpPr>
        <p:spPr/>
        <p:txBody>
          <a:bodyPr/>
          <a:lstStyle/>
          <a:p>
            <a:r>
              <a:rPr lang="en-US" altLang="zh-CN" sz="6600" b="1" dirty="0"/>
              <a:t>statistics</a:t>
            </a:r>
            <a:endParaRPr lang="zh-CN" altLang="en-US" sz="6600" b="1" dirty="0"/>
          </a:p>
        </p:txBody>
      </p:sp>
      <p:sp>
        <p:nvSpPr>
          <p:cNvPr id="3" name="文本占位符 2">
            <a:extLst>
              <a:ext uri="{FF2B5EF4-FFF2-40B4-BE49-F238E27FC236}">
                <a16:creationId xmlns:a16="http://schemas.microsoft.com/office/drawing/2014/main" id="{4FA7F0CE-5F4A-4B9F-9646-508792219409}"/>
              </a:ext>
            </a:extLst>
          </p:cNvPr>
          <p:cNvSpPr>
            <a:spLocks noGrp="1"/>
          </p:cNvSpPr>
          <p:nvPr>
            <p:ph type="body" idx="1"/>
          </p:nvPr>
        </p:nvSpPr>
        <p:spPr>
          <a:xfrm>
            <a:off x="2180431" y="1756229"/>
            <a:ext cx="12992100" cy="7581900"/>
          </a:xfrm>
          <a:ln w="28575">
            <a:solidFill>
              <a:schemeClr val="accent1"/>
            </a:solidFill>
          </a:ln>
        </p:spPr>
        <p:txBody>
          <a:bodyPr>
            <a:normAutofit/>
          </a:bodyPr>
          <a:lstStyle/>
          <a:p>
            <a:pPr marL="254000" indent="0">
              <a:lnSpc>
                <a:spcPts val="4600"/>
              </a:lnSpc>
              <a:spcBef>
                <a:spcPct val="0"/>
              </a:spcBef>
              <a:buNone/>
            </a:pPr>
            <a:r>
              <a:rPr lang="en-US" altLang="zh-CN" sz="4000" b="1" dirty="0">
                <a:latin typeface="Times New Roman" panose="02020603050405020304" pitchFamily="18" charset="0"/>
                <a:cs typeface="Times New Roman" panose="02020603050405020304" pitchFamily="18" charset="0"/>
              </a:rPr>
              <a:t>#include “</a:t>
            </a:r>
            <a:r>
              <a:rPr lang="en-US" altLang="zh-CN" sz="4000" b="1" dirty="0" err="1">
                <a:latin typeface="Times New Roman" panose="02020603050405020304" pitchFamily="18" charset="0"/>
                <a:cs typeface="Times New Roman" panose="02020603050405020304" pitchFamily="18" charset="0"/>
              </a:rPr>
              <a:t>stdio.h</a:t>
            </a:r>
            <a:r>
              <a:rPr lang="en-US" altLang="zh-CN"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en-US" altLang="zh-CN" sz="4000" b="1" dirty="0">
                <a:latin typeface="Times New Roman" panose="02020603050405020304" pitchFamily="18" charset="0"/>
                <a:cs typeface="Times New Roman" panose="02020603050405020304" pitchFamily="18" charset="0"/>
              </a:rPr>
              <a:t>void main</a:t>
            </a:r>
            <a:r>
              <a:rPr lang="zh-CN" altLang="en-US"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en-US" altLang="zh-CN" sz="4000" b="1" dirty="0">
                <a:latin typeface="Times New Roman" panose="02020603050405020304" pitchFamily="18" charset="0"/>
                <a:cs typeface="Times New Roman" panose="02020603050405020304" pitchFamily="18" charset="0"/>
              </a:rPr>
              <a:t>{  char </a:t>
            </a:r>
            <a:r>
              <a:rPr lang="en-US" altLang="zh-CN" sz="4000" b="1" dirty="0" err="1">
                <a:latin typeface="Times New Roman" panose="02020603050405020304" pitchFamily="18" charset="0"/>
                <a:cs typeface="Times New Roman" panose="02020603050405020304" pitchFamily="18" charset="0"/>
              </a:rPr>
              <a:t>ch</a:t>
            </a:r>
            <a:r>
              <a:rPr lang="zh-CN" altLang="en-US"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int</a:t>
            </a:r>
            <a:r>
              <a:rPr lang="en-US" altLang="zh-CN" sz="4000" b="1" dirty="0">
                <a:latin typeface="Times New Roman" panose="02020603050405020304" pitchFamily="18" charset="0"/>
                <a:cs typeface="Times New Roman" panose="02020603050405020304" pitchFamily="18" charset="0"/>
              </a:rPr>
              <a:t> n=0</a:t>
            </a:r>
            <a:r>
              <a:rPr lang="zh-CN" altLang="en-US"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printf</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Input a string:\n”</a:t>
            </a:r>
            <a:r>
              <a:rPr lang="zh-CN" altLang="en-US"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a:solidFill>
                  <a:srgbClr val="CC0099"/>
                </a:solidFill>
                <a:latin typeface="Times New Roman" panose="02020603050405020304" pitchFamily="18" charset="0"/>
                <a:cs typeface="Times New Roman" panose="02020603050405020304" pitchFamily="18" charset="0"/>
              </a:rPr>
              <a:t>while</a:t>
            </a:r>
            <a:r>
              <a:rPr lang="zh-CN" altLang="en-US" sz="4000" b="1" dirty="0">
                <a:solidFill>
                  <a:srgbClr val="CC0099"/>
                </a:solidFill>
                <a:latin typeface="Times New Roman" panose="02020603050405020304" pitchFamily="18" charset="0"/>
                <a:cs typeface="Times New Roman" panose="02020603050405020304" pitchFamily="18" charset="0"/>
              </a:rPr>
              <a:t>（</a:t>
            </a:r>
            <a:r>
              <a:rPr lang="en-US" altLang="zh-CN" sz="4000" b="1" dirty="0">
                <a:solidFill>
                  <a:srgbClr val="CC0099"/>
                </a:solidFill>
                <a:latin typeface="Times New Roman" panose="02020603050405020304" pitchFamily="18" charset="0"/>
                <a:cs typeface="Times New Roman" panose="02020603050405020304" pitchFamily="18" charset="0"/>
              </a:rPr>
              <a:t>1</a:t>
            </a:r>
            <a:r>
              <a:rPr lang="zh-CN" altLang="en-US" sz="4000" b="1" dirty="0">
                <a:solidFill>
                  <a:srgbClr val="CC0099"/>
                </a:solidFill>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a:solidFill>
                  <a:srgbClr val="CC0099"/>
                </a:solidFill>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ch</a:t>
            </a:r>
            <a:r>
              <a:rPr lang="en-US" altLang="zh-CN" sz="4000" b="1" dirty="0">
                <a:latin typeface="Times New Roman" panose="02020603050405020304" pitchFamily="18" charset="0"/>
                <a:cs typeface="Times New Roman" panose="02020603050405020304" pitchFamily="18" charset="0"/>
              </a:rPr>
              <a:t>=</a:t>
            </a:r>
            <a:r>
              <a:rPr lang="en-US" altLang="zh-CN" sz="4000" b="1" dirty="0" err="1">
                <a:latin typeface="Times New Roman" panose="02020603050405020304" pitchFamily="18" charset="0"/>
                <a:cs typeface="Times New Roman" panose="02020603050405020304" pitchFamily="18" charset="0"/>
              </a:rPr>
              <a:t>getchar</a:t>
            </a:r>
            <a:r>
              <a:rPr lang="zh-CN" altLang="en-US" sz="4000" b="1" dirty="0">
                <a:latin typeface="Times New Roman" panose="02020603050405020304" pitchFamily="18" charset="0"/>
                <a:cs typeface="Times New Roman" panose="02020603050405020304" pitchFamily="18" charset="0"/>
              </a:rPr>
              <a:t>（）；</a:t>
            </a:r>
            <a:r>
              <a:rPr lang="en-US" altLang="zh-CN" sz="4000" b="1" dirty="0">
                <a:solidFill>
                  <a:srgbClr val="FF0000"/>
                </a:solidFill>
                <a:latin typeface="Times New Roman" panose="02020603050405020304" pitchFamily="18" charset="0"/>
                <a:cs typeface="Times New Roman" panose="02020603050405020304" pitchFamily="18" charset="0"/>
              </a:rPr>
              <a:t>if</a:t>
            </a:r>
            <a:r>
              <a:rPr lang="zh-CN" altLang="en-US" sz="4000" b="1" dirty="0">
                <a:solidFill>
                  <a:srgbClr val="FF0000"/>
                </a:solidFill>
                <a:latin typeface="Times New Roman" panose="02020603050405020304" pitchFamily="18" charset="0"/>
                <a:cs typeface="Times New Roman" panose="02020603050405020304" pitchFamily="18" charset="0"/>
              </a:rPr>
              <a:t>（</a:t>
            </a:r>
            <a:r>
              <a:rPr lang="en-US" altLang="zh-CN" sz="4000" b="1" dirty="0" err="1">
                <a:solidFill>
                  <a:srgbClr val="FF0000"/>
                </a:solidFill>
                <a:latin typeface="Times New Roman" panose="02020603050405020304" pitchFamily="18" charset="0"/>
                <a:cs typeface="Times New Roman" panose="02020603050405020304" pitchFamily="18" charset="0"/>
              </a:rPr>
              <a:t>ch</a:t>
            </a:r>
            <a:r>
              <a:rPr lang="en-US" altLang="zh-CN" sz="4000" b="1" dirty="0">
                <a:solidFill>
                  <a:srgbClr val="FF0000"/>
                </a:solidFill>
                <a:latin typeface="Times New Roman" panose="02020603050405020304" pitchFamily="18" charset="0"/>
                <a:cs typeface="Times New Roman" panose="02020603050405020304" pitchFamily="18" charset="0"/>
              </a:rPr>
              <a:t>=='\n'</a:t>
            </a:r>
            <a:r>
              <a:rPr lang="zh-CN" altLang="en-US" sz="4000" b="1" dirty="0">
                <a:solidFill>
                  <a:srgbClr val="FF0000"/>
                </a:solidFill>
                <a:latin typeface="Times New Roman" panose="02020603050405020304" pitchFamily="18" charset="0"/>
                <a:cs typeface="Times New Roman" panose="02020603050405020304" pitchFamily="18" charset="0"/>
              </a:rPr>
              <a:t>） </a:t>
            </a:r>
            <a:r>
              <a:rPr lang="en-US" altLang="zh-CN" sz="4000" b="1" dirty="0">
                <a:solidFill>
                  <a:srgbClr val="FF0000"/>
                </a:solidFill>
                <a:latin typeface="Times New Roman" panose="02020603050405020304" pitchFamily="18" charset="0"/>
                <a:cs typeface="Times New Roman" panose="02020603050405020304" pitchFamily="18" charset="0"/>
              </a:rPr>
              <a:t>break</a:t>
            </a:r>
            <a:r>
              <a:rPr lang="zh-CN" altLang="en-US" sz="4000" b="1" dirty="0">
                <a:solidFill>
                  <a:srgbClr val="FF0000"/>
                </a:solidFill>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if</a:t>
            </a:r>
            <a:r>
              <a:rPr lang="zh-CN" altLang="en-US" sz="4000" b="1" dirty="0">
                <a:latin typeface="Times New Roman" panose="02020603050405020304" pitchFamily="18" charset="0"/>
                <a:cs typeface="Times New Roman" panose="02020603050405020304" pitchFamily="18" charset="0"/>
              </a:rPr>
              <a:t>（</a:t>
            </a:r>
            <a:r>
              <a:rPr lang="en-US" altLang="zh-CN" sz="4000" b="1" dirty="0" err="1">
                <a:latin typeface="Times New Roman" panose="02020603050405020304" pitchFamily="18" charset="0"/>
                <a:cs typeface="Times New Roman" panose="02020603050405020304" pitchFamily="18" charset="0"/>
              </a:rPr>
              <a:t>ch</a:t>
            </a:r>
            <a:r>
              <a:rPr lang="en-US" altLang="zh-CN" sz="4000" b="1" dirty="0">
                <a:latin typeface="Times New Roman" panose="02020603050405020304" pitchFamily="18" charset="0"/>
                <a:cs typeface="Times New Roman" panose="02020603050405020304" pitchFamily="18" charset="0"/>
              </a:rPr>
              <a:t>&gt;='a'&amp;&amp;</a:t>
            </a:r>
            <a:r>
              <a:rPr lang="en-US" altLang="zh-CN" sz="4000" b="1" dirty="0" err="1">
                <a:latin typeface="Times New Roman" panose="02020603050405020304" pitchFamily="18" charset="0"/>
                <a:cs typeface="Times New Roman" panose="02020603050405020304" pitchFamily="18" charset="0"/>
              </a:rPr>
              <a:t>ch</a:t>
            </a:r>
            <a:r>
              <a:rPr lang="en-US" altLang="zh-CN" sz="4000" b="1" dirty="0">
                <a:latin typeface="Times New Roman" panose="02020603050405020304" pitchFamily="18" charset="0"/>
                <a:cs typeface="Times New Roman" panose="02020603050405020304" pitchFamily="18" charset="0"/>
              </a:rPr>
              <a:t>&lt;='z'||</a:t>
            </a:r>
            <a:r>
              <a:rPr lang="en-US" altLang="zh-CN" sz="4000" b="1" dirty="0" err="1">
                <a:latin typeface="Times New Roman" panose="02020603050405020304" pitchFamily="18" charset="0"/>
                <a:cs typeface="Times New Roman" panose="02020603050405020304" pitchFamily="18" charset="0"/>
              </a:rPr>
              <a:t>ch</a:t>
            </a:r>
            <a:r>
              <a:rPr lang="en-US" altLang="zh-CN" sz="4000" b="1" dirty="0">
                <a:latin typeface="Times New Roman" panose="02020603050405020304" pitchFamily="18" charset="0"/>
                <a:cs typeface="Times New Roman" panose="02020603050405020304" pitchFamily="18" charset="0"/>
              </a:rPr>
              <a:t>&gt;='A'&amp;&amp;</a:t>
            </a:r>
            <a:r>
              <a:rPr lang="en-US" altLang="zh-CN" sz="4000" b="1" dirty="0" err="1">
                <a:latin typeface="Times New Roman" panose="02020603050405020304" pitchFamily="18" charset="0"/>
                <a:cs typeface="Times New Roman" panose="02020603050405020304" pitchFamily="18" charset="0"/>
              </a:rPr>
              <a:t>ch</a:t>
            </a:r>
            <a:r>
              <a:rPr lang="en-US" altLang="zh-CN" sz="4000" b="1" dirty="0">
                <a:latin typeface="Times New Roman" panose="02020603050405020304" pitchFamily="18" charset="0"/>
                <a:cs typeface="Times New Roman" panose="02020603050405020304" pitchFamily="18" charset="0"/>
              </a:rPr>
              <a:t>&lt;='Z'</a:t>
            </a:r>
            <a:r>
              <a:rPr lang="zh-CN" altLang="en-US"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n++</a:t>
            </a:r>
            <a:r>
              <a:rPr lang="zh-CN" altLang="en-US"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a:solidFill>
                  <a:srgbClr val="CC0099"/>
                </a:solidFill>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printf</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Number of letters is %d.\</a:t>
            </a:r>
            <a:r>
              <a:rPr lang="en-US" altLang="zh-CN" sz="4000" b="1" dirty="0" err="1">
                <a:latin typeface="Times New Roman" panose="02020603050405020304" pitchFamily="18" charset="0"/>
                <a:cs typeface="Times New Roman" panose="02020603050405020304" pitchFamily="18" charset="0"/>
              </a:rPr>
              <a:t>n”,n</a:t>
            </a:r>
            <a:r>
              <a:rPr lang="zh-CN" altLang="en-US" sz="4000" b="1" dirty="0">
                <a:latin typeface="Times New Roman" panose="02020603050405020304" pitchFamily="18" charset="0"/>
                <a:cs typeface="Times New Roman" panose="02020603050405020304" pitchFamily="18" charset="0"/>
              </a:rPr>
              <a:t>）；</a:t>
            </a:r>
          </a:p>
          <a:p>
            <a:pPr marL="254000" indent="0">
              <a:lnSpc>
                <a:spcPts val="4600"/>
              </a:lnSpc>
              <a:spcBef>
                <a:spcPct val="0"/>
              </a:spcBef>
              <a:buNone/>
            </a:pPr>
            <a:r>
              <a:rPr lang="en-US" altLang="zh-CN" sz="4000" b="1" dirty="0">
                <a:latin typeface="Times New Roman" panose="02020603050405020304" pitchFamily="18" charset="0"/>
                <a:cs typeface="Times New Roman" panose="02020603050405020304" pitchFamily="18" charset="0"/>
              </a:rPr>
              <a:t>}</a:t>
            </a:r>
          </a:p>
          <a:p>
            <a:pPr>
              <a:lnSpc>
                <a:spcPts val="4600"/>
              </a:lnSpc>
            </a:pPr>
            <a:endParaRPr lang="zh-CN" altLang="en-US" sz="11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A5EE809-4208-408C-964B-B572D883F0BD}"/>
              </a:ext>
            </a:extLst>
          </p:cNvPr>
          <p:cNvSpPr>
            <a:spLocks noGrp="1"/>
          </p:cNvSpPr>
          <p:nvPr>
            <p:ph type="sldNum" sz="quarter" idx="2"/>
          </p:nvPr>
        </p:nvSpPr>
        <p:spPr/>
        <p:txBody>
          <a:bodyPr/>
          <a:lstStyle/>
          <a:p>
            <a:fld id="{86CB4B4D-7CA3-9044-876B-883B54F8677D}" type="slidenum">
              <a:rPr lang="en-US" altLang="zh-CN" smtClean="0"/>
              <a:t>8</a:t>
            </a:fld>
            <a:endParaRPr lang="en-US" altLang="zh-CN"/>
          </a:p>
        </p:txBody>
      </p:sp>
      <p:sp>
        <p:nvSpPr>
          <p:cNvPr id="5" name="文本框 4">
            <a:extLst>
              <a:ext uri="{FF2B5EF4-FFF2-40B4-BE49-F238E27FC236}">
                <a16:creationId xmlns:a16="http://schemas.microsoft.com/office/drawing/2014/main" id="{CEACC5F7-659F-4016-ADDD-72491D9C9A88}"/>
              </a:ext>
            </a:extLst>
          </p:cNvPr>
          <p:cNvSpPr txBox="1"/>
          <p:nvPr/>
        </p:nvSpPr>
        <p:spPr>
          <a:xfrm>
            <a:off x="7720393" y="8153318"/>
            <a:ext cx="6467061" cy="718145"/>
          </a:xfrm>
          <a:prstGeom prst="rect">
            <a:avLst/>
          </a:prstGeom>
          <a:solidFill>
            <a:srgbClr val="003399"/>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a:solidFill>
                  <a:schemeClr val="bg1"/>
                </a:solidFill>
              </a:rPr>
              <a:t>With loop structure 2?</a:t>
            </a:r>
            <a:endParaRPr lang="zh-CN" altLang="en-US" dirty="0">
              <a:solidFill>
                <a:schemeClr val="bg1"/>
              </a:solidFill>
            </a:endParaRPr>
          </a:p>
        </p:txBody>
      </p:sp>
    </p:spTree>
    <p:extLst>
      <p:ext uri="{BB962C8B-B14F-4D97-AF65-F5344CB8AC3E}">
        <p14:creationId xmlns:p14="http://schemas.microsoft.com/office/powerpoint/2010/main" val="417667110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557AA-D694-4802-9143-3E643D56DE76}"/>
              </a:ext>
            </a:extLst>
          </p:cNvPr>
          <p:cNvSpPr>
            <a:spLocks noGrp="1"/>
          </p:cNvSpPr>
          <p:nvPr>
            <p:ph type="title"/>
          </p:nvPr>
        </p:nvSpPr>
        <p:spPr/>
        <p:txBody>
          <a:bodyPr/>
          <a:lstStyle/>
          <a:p>
            <a:r>
              <a:rPr lang="en-US" altLang="zh-CN" sz="6600" b="1" dirty="0"/>
              <a:t> exhaustive search</a:t>
            </a:r>
            <a:endParaRPr lang="zh-CN" altLang="en-US" sz="6600" b="1" dirty="0"/>
          </a:p>
        </p:txBody>
      </p:sp>
      <p:sp>
        <p:nvSpPr>
          <p:cNvPr id="3" name="文本占位符 2">
            <a:extLst>
              <a:ext uri="{FF2B5EF4-FFF2-40B4-BE49-F238E27FC236}">
                <a16:creationId xmlns:a16="http://schemas.microsoft.com/office/drawing/2014/main" id="{C8AB54FE-1C2F-4903-83B4-A9A63C1F4D52}"/>
              </a:ext>
            </a:extLst>
          </p:cNvPr>
          <p:cNvSpPr>
            <a:spLocks noGrp="1"/>
          </p:cNvSpPr>
          <p:nvPr>
            <p:ph type="body" idx="1"/>
          </p:nvPr>
        </p:nvSpPr>
        <p:spPr>
          <a:xfrm>
            <a:off x="1439056" y="1562101"/>
            <a:ext cx="14150714" cy="3793671"/>
          </a:xfrm>
        </p:spPr>
        <p:txBody>
          <a:bodyPr>
            <a:normAutofit/>
          </a:bodyPr>
          <a:lstStyle/>
          <a:p>
            <a:pPr marL="733425" indent="-733425">
              <a:lnSpc>
                <a:spcPts val="6000"/>
              </a:lnSpc>
              <a:buSzPct val="120000"/>
              <a:buFont typeface="Wingdings" panose="05000000000000000000" pitchFamily="2" charset="2"/>
              <a:buChar char="p"/>
            </a:pPr>
            <a:r>
              <a:rPr lang="en-US" altLang="zh-CN" sz="5400" dirty="0">
                <a:latin typeface="Times New Roman" panose="02020603050405020304" pitchFamily="18" charset="0"/>
                <a:cs typeface="Times New Roman" panose="02020603050405020304" pitchFamily="18" charset="0"/>
              </a:rPr>
              <a:t>The algorithm that </a:t>
            </a:r>
            <a:r>
              <a:rPr lang="en-US" altLang="zh-CN" sz="5400" b="1" dirty="0">
                <a:solidFill>
                  <a:srgbClr val="0000FF"/>
                </a:solidFill>
                <a:latin typeface="Times New Roman" panose="02020603050405020304" pitchFamily="18" charset="0"/>
                <a:cs typeface="Times New Roman" panose="02020603050405020304" pitchFamily="18" charset="0"/>
              </a:rPr>
              <a:t>tries every possible solution </a:t>
            </a:r>
            <a:r>
              <a:rPr lang="en-US" altLang="zh-CN" sz="5400" dirty="0">
                <a:latin typeface="Times New Roman" panose="02020603050405020304" pitchFamily="18" charset="0"/>
                <a:cs typeface="Times New Roman" panose="02020603050405020304" pitchFamily="18" charset="0"/>
              </a:rPr>
              <a:t>is known as </a:t>
            </a:r>
            <a:r>
              <a:rPr lang="en-US" altLang="zh-CN" sz="5400" b="1" dirty="0">
                <a:solidFill>
                  <a:srgbClr val="FF0000"/>
                </a:solidFill>
                <a:latin typeface="Times New Roman" panose="02020603050405020304" pitchFamily="18" charset="0"/>
                <a:cs typeface="Times New Roman" panose="02020603050405020304" pitchFamily="18" charset="0"/>
              </a:rPr>
              <a:t>exhaustive search</a:t>
            </a:r>
            <a:endParaRPr lang="zh-CN" altLang="en-US" sz="5400"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E0B7D689-46BD-4942-9E85-0F0A44A19B8D}"/>
              </a:ext>
            </a:extLst>
          </p:cNvPr>
          <p:cNvSpPr>
            <a:spLocks noGrp="1"/>
          </p:cNvSpPr>
          <p:nvPr>
            <p:ph type="sldNum" sz="quarter" idx="2"/>
          </p:nvPr>
        </p:nvSpPr>
        <p:spPr/>
        <p:txBody>
          <a:bodyPr/>
          <a:lstStyle/>
          <a:p>
            <a:fld id="{86CB4B4D-7CA3-9044-876B-883B54F8677D}" type="slidenum">
              <a:rPr lang="en-US" altLang="zh-CN" smtClean="0"/>
              <a:t>9</a:t>
            </a:fld>
            <a:endParaRPr lang="en-US" altLang="zh-CN"/>
          </a:p>
        </p:txBody>
      </p:sp>
    </p:spTree>
    <p:extLst>
      <p:ext uri="{BB962C8B-B14F-4D97-AF65-F5344CB8AC3E}">
        <p14:creationId xmlns:p14="http://schemas.microsoft.com/office/powerpoint/2010/main" val="3579199665"/>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alatino"/>
        <a:ea typeface="Palatino"/>
        <a:cs typeface="Palatino"/>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1772</TotalTime>
  <Words>1005</Words>
  <Application>Microsoft Office PowerPoint</Application>
  <PresentationFormat>自定义</PresentationFormat>
  <Paragraphs>160</Paragraphs>
  <Slides>20</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Gill Sans</vt:lpstr>
      <vt:lpstr>Lucida Grande</vt:lpstr>
      <vt:lpstr>Palatino</vt:lpstr>
      <vt:lpstr>等线</vt:lpstr>
      <vt:lpstr>等线 Light</vt:lpstr>
      <vt:lpstr>黑体</vt:lpstr>
      <vt:lpstr>楷体</vt:lpstr>
      <vt:lpstr>宋体</vt:lpstr>
      <vt:lpstr>Academy Engraved LET</vt:lpstr>
      <vt:lpstr>Arial</vt:lpstr>
      <vt:lpstr>Calibri</vt:lpstr>
      <vt:lpstr>Calibri Light</vt:lpstr>
      <vt:lpstr>Symbol</vt:lpstr>
      <vt:lpstr>Times New Roman</vt:lpstr>
      <vt:lpstr>Wingdings</vt:lpstr>
      <vt:lpstr>White</vt:lpstr>
      <vt:lpstr>C  Programming</vt:lpstr>
      <vt:lpstr>statistics</vt:lpstr>
      <vt:lpstr>statistics</vt:lpstr>
      <vt:lpstr>statistics</vt:lpstr>
      <vt:lpstr>statistics</vt:lpstr>
      <vt:lpstr>statistics</vt:lpstr>
      <vt:lpstr>statistics</vt:lpstr>
      <vt:lpstr>statistics</vt:lpstr>
      <vt:lpstr> exhaustive search</vt:lpstr>
      <vt:lpstr> exhaustive search</vt:lpstr>
      <vt:lpstr>exhaustive search-advantages</vt:lpstr>
      <vt:lpstr>exhaustive search-disadvantages</vt:lpstr>
      <vt:lpstr> exhaustive search</vt:lpstr>
      <vt:lpstr> exhaustive search</vt:lpstr>
      <vt:lpstr>exhaustive search</vt:lpstr>
      <vt:lpstr> exhaustive search</vt:lpstr>
      <vt:lpstr> exhaustive search</vt:lpstr>
      <vt:lpstr> exhaustive search</vt:lpstr>
      <vt:lpstr> exhaustive search</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Programming 01: Introduction</dc:title>
  <dc:creator/>
  <cp:lastModifiedBy>Sunix Liu</cp:lastModifiedBy>
  <cp:revision>151</cp:revision>
  <dcterms:created xsi:type="dcterms:W3CDTF">2017-08-16T05:19:00Z</dcterms:created>
  <dcterms:modified xsi:type="dcterms:W3CDTF">2020-03-13T02:41:22Z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