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</p:sldMasterIdLst>
  <p:notesMasterIdLst>
    <p:notesMasterId r:id="rId32"/>
  </p:notesMasterIdLst>
  <p:sldIdLst>
    <p:sldId id="373" r:id="rId2"/>
    <p:sldId id="433" r:id="rId3"/>
    <p:sldId id="482" r:id="rId4"/>
    <p:sldId id="483" r:id="rId5"/>
    <p:sldId id="484" r:id="rId6"/>
    <p:sldId id="485" r:id="rId7"/>
    <p:sldId id="486" r:id="rId8"/>
    <p:sldId id="487" r:id="rId9"/>
    <p:sldId id="489" r:id="rId10"/>
    <p:sldId id="491" r:id="rId11"/>
    <p:sldId id="488" r:id="rId12"/>
    <p:sldId id="460" r:id="rId13"/>
    <p:sldId id="466" r:id="rId14"/>
    <p:sldId id="467" r:id="rId15"/>
    <p:sldId id="468" r:id="rId16"/>
    <p:sldId id="469" r:id="rId17"/>
    <p:sldId id="470" r:id="rId18"/>
    <p:sldId id="471" r:id="rId19"/>
    <p:sldId id="473" r:id="rId20"/>
    <p:sldId id="476" r:id="rId21"/>
    <p:sldId id="474" r:id="rId22"/>
    <p:sldId id="475" r:id="rId23"/>
    <p:sldId id="477" r:id="rId24"/>
    <p:sldId id="479" r:id="rId25"/>
    <p:sldId id="481" r:id="rId26"/>
    <p:sldId id="478" r:id="rId27"/>
    <p:sldId id="472" r:id="rId28"/>
    <p:sldId id="463" r:id="rId29"/>
    <p:sldId id="464" r:id="rId30"/>
    <p:sldId id="465" r:id="rId31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6466" autoAdjust="0"/>
  </p:normalViewPr>
  <p:slideViewPr>
    <p:cSldViewPr snapToGrid="0" snapToObjects="1">
      <p:cViewPr varScale="1">
        <p:scale>
          <a:sx n="51" d="100"/>
          <a:sy n="51" d="100"/>
        </p:scale>
        <p:origin x="10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714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140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50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370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427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426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72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7533" y="1596249"/>
            <a:ext cx="13005197" cy="3395698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7533" y="5122898"/>
            <a:ext cx="13005197" cy="235486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9237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4492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09126" y="519289"/>
            <a:ext cx="3738994" cy="8265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143" y="519289"/>
            <a:ext cx="11000229" cy="82657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3325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16934" y="50800"/>
            <a:ext cx="17323329" cy="1524000"/>
          </a:xfrm>
          <a:prstGeom prst="rect">
            <a:avLst/>
          </a:prstGeom>
        </p:spPr>
        <p:txBody>
          <a:bodyPr anchor="ctr"/>
          <a:lstStyle>
            <a:lvl1pPr indent="0" algn="ctr">
              <a:tabLst>
                <a:tab pos="1219200" algn="l"/>
              </a:tabLst>
              <a:defRPr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16934" y="1562100"/>
            <a:ext cx="17323329" cy="7581900"/>
          </a:xfrm>
          <a:prstGeom prst="rect">
            <a:avLst/>
          </a:prstGeom>
        </p:spPr>
        <p:txBody>
          <a:bodyPr anchor="ctr"/>
          <a:lstStyle>
            <a:lvl1pPr marL="7346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1587500" algn="l"/>
              </a:tabLst>
            </a:lvl1pPr>
            <a:lvl2pPr marL="10902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044700" algn="l"/>
              </a:tabLst>
            </a:lvl2pPr>
            <a:lvl3pPr marL="14331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476500" algn="l"/>
              </a:tabLst>
            </a:lvl3pPr>
            <a:lvl4pPr marL="17760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921000" algn="l"/>
              </a:tabLst>
            </a:lvl4pPr>
            <a:lvl5pPr marL="21316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33782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矩形 1"/>
          <p:cNvSpPr/>
          <p:nvPr userDrawn="1"/>
        </p:nvSpPr>
        <p:spPr>
          <a:xfrm>
            <a:off x="0" y="1435100"/>
            <a:ext cx="17340263" cy="12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804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8560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112" y="2431628"/>
            <a:ext cx="14955977" cy="4057226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112" y="6527237"/>
            <a:ext cx="14955977" cy="2133599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14836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143" y="2596444"/>
            <a:ext cx="7369612" cy="618857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8508" y="2596444"/>
            <a:ext cx="7369612" cy="618857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61314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519290"/>
            <a:ext cx="14955977" cy="188524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03" y="2390987"/>
            <a:ext cx="7335743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403" y="3562773"/>
            <a:ext cx="7335743" cy="52403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8508" y="2390987"/>
            <a:ext cx="7371870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8508" y="3562773"/>
            <a:ext cx="7371870" cy="52403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9417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37889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E6DAEDD3-2AF1-42BC-818C-5C5654B187B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2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1870" y="1404338"/>
            <a:ext cx="8778508" cy="693137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4955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870" y="1404338"/>
            <a:ext cx="8778508" cy="6931378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80150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0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3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3"/>
            <a:ext cx="585233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6561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52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>
            <a:extLst>
              <a:ext uri="{FF2B5EF4-FFF2-40B4-BE49-F238E27FC236}">
                <a16:creationId xmlns:a16="http://schemas.microsoft.com/office/drawing/2014/main" id="{C742E47E-B7F0-4654-AFB9-CEF454F1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31" y="477385"/>
            <a:ext cx="13004800" cy="69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Shape 33"/>
          <p:cNvSpPr>
            <a:spLocks noGrp="1"/>
          </p:cNvSpPr>
          <p:nvPr>
            <p:ph type="ctrTitle"/>
          </p:nvPr>
        </p:nvSpPr>
        <p:spPr>
          <a:xfrm>
            <a:off x="3386931" y="1305352"/>
            <a:ext cx="10566400" cy="1277257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11430" defTabSz="531495">
              <a:lnSpc>
                <a:spcPts val="8700"/>
              </a:lnSpc>
              <a:spcBef>
                <a:spcPts val="200"/>
              </a:spcBef>
              <a:tabLst>
                <a:tab pos="1143000" algn="l"/>
              </a:tabLst>
              <a:defRPr sz="7280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cademy Engraved LET" pitchFamily="2" charset="0"/>
              </a:rPr>
              <a:t>C </a:t>
            </a:r>
            <a:r>
              <a:rPr b="1" dirty="0">
                <a:solidFill>
                  <a:schemeClr val="accent1">
                    <a:lumMod val="50000"/>
                  </a:schemeClr>
                </a:solidFill>
                <a:latin typeface="Academy Engraved LET" pitchFamily="2" charset="0"/>
              </a:rPr>
              <a:t> Programming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A3A276-C837-4D14-84C6-230632015E2A}"/>
              </a:ext>
            </a:extLst>
          </p:cNvPr>
          <p:cNvSpPr/>
          <p:nvPr/>
        </p:nvSpPr>
        <p:spPr>
          <a:xfrm>
            <a:off x="5021926" y="7746741"/>
            <a:ext cx="79079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tx1"/>
                </a:solidFill>
                <a:latin typeface="Academy Engraved LET" pitchFamily="2" charset="0"/>
              </a:rPr>
              <a:t>06: summary</a:t>
            </a:r>
            <a:r>
              <a:rPr lang="zh-CN" altLang="en-US" sz="4400" b="1" dirty="0">
                <a:solidFill>
                  <a:schemeClr val="tx1"/>
                </a:solidFill>
                <a:latin typeface="Academy Engraved LET" pitchFamily="2" charset="0"/>
              </a:rPr>
              <a:t> </a:t>
            </a:r>
            <a:r>
              <a:rPr lang="en-US" altLang="zh-CN" sz="4400" b="1" dirty="0">
                <a:solidFill>
                  <a:schemeClr val="tx1"/>
                </a:solidFill>
                <a:latin typeface="Academy Engraved LET" pitchFamily="2" charset="0"/>
              </a:rPr>
              <a:t>and</a:t>
            </a:r>
            <a:r>
              <a:rPr lang="zh-CN" altLang="en-US" sz="4400" b="1" dirty="0">
                <a:solidFill>
                  <a:schemeClr val="tx1"/>
                </a:solidFill>
                <a:latin typeface="Academy Engraved LET" pitchFamily="2" charset="0"/>
              </a:rPr>
              <a:t> </a:t>
            </a:r>
            <a:r>
              <a:rPr lang="en-US" altLang="zh-CN" sz="4400" b="1" dirty="0">
                <a:solidFill>
                  <a:schemeClr val="tx1"/>
                </a:solidFill>
                <a:latin typeface="Academy Engraved LET" pitchFamily="2" charset="0"/>
              </a:rPr>
              <a:t>example</a:t>
            </a:r>
            <a:r>
              <a:rPr lang="zh-CN" altLang="en-US" sz="4400" b="1" dirty="0">
                <a:solidFill>
                  <a:schemeClr val="tx1"/>
                </a:solidFill>
                <a:latin typeface="Academy Engraved LET" pitchFamily="2" charset="0"/>
              </a:rPr>
              <a:t>（</a:t>
            </a:r>
            <a:r>
              <a:rPr lang="en-US" altLang="zh-CN" sz="4400" b="1" dirty="0">
                <a:solidFill>
                  <a:schemeClr val="tx1"/>
                </a:solidFill>
                <a:latin typeface="Academy Engraved LET" pitchFamily="2" charset="0"/>
              </a:rPr>
              <a:t>2</a:t>
            </a:r>
            <a:r>
              <a:rPr lang="zh-CN" altLang="en-US" sz="4400" b="1" dirty="0">
                <a:solidFill>
                  <a:schemeClr val="tx1"/>
                </a:solidFill>
                <a:latin typeface="Academy Engraved LET" pitchFamily="2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3787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E6DBAEE-309C-4942-A99F-E724113D7CA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923105" y="2248852"/>
            <a:ext cx="4691269" cy="472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5400" dirty="0"/>
              <a:t>        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5400" dirty="0"/>
              <a:t>     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5400" dirty="0"/>
              <a:t>   * 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5400" dirty="0"/>
              <a:t>     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5400" dirty="0"/>
              <a:t>        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400" dirty="0"/>
              <a:t>          (7)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A26E253-157E-4474-85E4-5A9D3D79C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9837" y="4141649"/>
            <a:ext cx="46912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0" lang="en-US" altLang="zh-CN" sz="4800" dirty="0">
                <a:solidFill>
                  <a:srgbClr val="0000FF"/>
                </a:solidFill>
                <a:ea typeface="Gill Sans"/>
                <a:cs typeface="Times New Roman" panose="02020603050405020304" pitchFamily="18" charset="0"/>
              </a:rPr>
              <a:t>Solution</a:t>
            </a:r>
            <a:r>
              <a:rPr kumimoji="0" lang="zh-CN" altLang="en-US" sz="4800" dirty="0">
                <a:solidFill>
                  <a:srgbClr val="0000FF"/>
                </a:solidFill>
                <a:ea typeface="Gill Sans"/>
                <a:cs typeface="Times New Roman" panose="02020603050405020304" pitchFamily="18" charset="0"/>
              </a:rPr>
              <a:t>？</a:t>
            </a:r>
            <a:endParaRPr kumimoji="0" lang="en-US" altLang="zh-CN" sz="4800" dirty="0">
              <a:solidFill>
                <a:srgbClr val="0000FF"/>
              </a:solidFill>
              <a:ea typeface="Gill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59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/>
              <a:t>character </a:t>
            </a:r>
            <a:r>
              <a:rPr lang="en-US" altLang="zh-CN" sz="6000" b="1" dirty="0" smtClean="0"/>
              <a:t>graphic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54B48A3-B5C3-4BF5-84E5-E9BF9286E67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623279" y="2408152"/>
            <a:ext cx="4422097" cy="350371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sz="4551" dirty="0"/>
              <a:t>1</a:t>
            </a:r>
            <a:endParaRPr lang="zh-CN" altLang="en-US" sz="4551" dirty="0"/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sz="4551" dirty="0"/>
              <a:t>22</a:t>
            </a:r>
            <a:endParaRPr lang="zh-CN" altLang="en-US" sz="4551" dirty="0"/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sz="4551" dirty="0"/>
              <a:t>333</a:t>
            </a:r>
            <a:endParaRPr lang="zh-CN" altLang="en-US" sz="4551" dirty="0"/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sz="4551" dirty="0"/>
              <a:t>4444</a:t>
            </a:r>
            <a:endParaRPr lang="zh-CN" altLang="en-US" sz="4551" dirty="0"/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sz="4551" dirty="0"/>
              <a:t>55555</a:t>
            </a:r>
            <a:endParaRPr lang="zh-CN" altLang="en-US" sz="4551" dirty="0"/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982" dirty="0"/>
              <a:t>(</a:t>
            </a:r>
            <a:r>
              <a:rPr lang="en-US" altLang="zh-CN" sz="3982" dirty="0"/>
              <a:t>1)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08BE8D4-306D-4507-B5E1-2016D86F9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848" y="3171809"/>
            <a:ext cx="4759396" cy="13388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0" lang="en-US" altLang="zh-CN" sz="4400" dirty="0">
                <a:solidFill>
                  <a:srgbClr val="0000FF"/>
                </a:solidFill>
                <a:ea typeface="Gill Sans"/>
                <a:cs typeface="Times New Roman" panose="02020603050405020304" pitchFamily="18" charset="0"/>
              </a:rPr>
              <a:t>Solution  ?</a:t>
            </a:r>
          </a:p>
          <a:p>
            <a:pPr algn="l"/>
            <a:endParaRPr kumimoji="0" lang="en-US" altLang="zh-CN" sz="4400" dirty="0">
              <a:solidFill>
                <a:srgbClr val="000000"/>
              </a:solidFill>
              <a:latin typeface="Courier New" panose="02070309020205020404" charset="0"/>
              <a:ea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354557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93B28-94CC-421A-871E-3D2BF909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Recursive iteration</a:t>
            </a:r>
            <a:r>
              <a:rPr lang="en-US" altLang="zh-CN" sz="4800" b="1" dirty="0"/>
              <a:t>(</a:t>
            </a:r>
            <a:r>
              <a:rPr lang="zh-CN" altLang="en-US" sz="4800" b="1" dirty="0"/>
              <a:t>递推迭代）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B3695-7380-4CDE-8252-1FBB02528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0431" y="1562101"/>
            <a:ext cx="12669630" cy="6683829"/>
          </a:xfrm>
        </p:spPr>
        <p:txBody>
          <a:bodyPr/>
          <a:lstStyle/>
          <a:p>
            <a:pPr>
              <a:lnSpc>
                <a:spcPts val="6000"/>
              </a:lnSpc>
              <a:buSzPct val="120000"/>
              <a:buFont typeface="Wingdings" panose="05000000000000000000" pitchFamily="2" charset="2"/>
              <a:buChar char="p"/>
            </a:pPr>
            <a:r>
              <a:rPr lang="en-US" altLang="zh-CN" dirty="0"/>
              <a:t>The recursion arithmetic is to use some steps of simple repeated calculation to describe the complex problems.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E9AAA0-0C9E-481C-A13D-85E02F9050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127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7CF62-153D-423A-8342-95952634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Recursive iteration</a:t>
            </a:r>
            <a:endParaRPr lang="zh-CN" altLang="en-US" sz="66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645B9E-EEA9-4BC8-8BD0-97CC79D8B68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13</a:t>
            </a:fld>
            <a:endParaRPr lang="en-US" altLang="zh-CN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9D06C522-DC2D-43C4-8816-8DF4029EB7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539924"/>
              </p:ext>
            </p:extLst>
          </p:nvPr>
        </p:nvGraphicFramePr>
        <p:xfrm>
          <a:off x="4011772" y="2500314"/>
          <a:ext cx="2561273" cy="1936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3" imgW="571252" imgH="431613" progId="Equation.3">
                  <p:embed/>
                </p:oleObj>
              </mc:Choice>
              <mc:Fallback>
                <p:oleObj name="Equation" r:id="rId3" imgW="571252" imgH="431613" progId="Equation.3">
                  <p:embed/>
                  <p:pic>
                    <p:nvPicPr>
                      <p:cNvPr id="14340" name="Object 5">
                        <a:extLst>
                          <a:ext uri="{FF2B5EF4-FFF2-40B4-BE49-F238E27FC236}">
                            <a16:creationId xmlns:a16="http://schemas.microsoft.com/office/drawing/2014/main" id="{F0ECDF85-0309-4C21-88D6-447A3653C9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772" y="2500314"/>
                        <a:ext cx="2561273" cy="1936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B33D4C5B-6B3B-4B5C-A729-1D134FCC34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750463"/>
              </p:ext>
            </p:extLst>
          </p:nvPr>
        </p:nvGraphicFramePr>
        <p:xfrm>
          <a:off x="3931114" y="5654993"/>
          <a:ext cx="2722586" cy="188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5" imgW="622030" imgH="431613" progId="Equation.3">
                  <p:embed/>
                </p:oleObj>
              </mc:Choice>
              <mc:Fallback>
                <p:oleObj name="Equation" r:id="rId5" imgW="622030" imgH="431613" progId="Equation.3">
                  <p:embed/>
                  <p:pic>
                    <p:nvPicPr>
                      <p:cNvPr id="14344" name="Object 6">
                        <a:extLst>
                          <a:ext uri="{FF2B5EF4-FFF2-40B4-BE49-F238E27FC236}">
                            <a16:creationId xmlns:a16="http://schemas.microsoft.com/office/drawing/2014/main" id="{06230FC4-DC3D-48D9-8330-04DDC513CB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114" y="5654993"/>
                        <a:ext cx="2722586" cy="1889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7">
            <a:extLst>
              <a:ext uri="{FF2B5EF4-FFF2-40B4-BE49-F238E27FC236}">
                <a16:creationId xmlns:a16="http://schemas.microsoft.com/office/drawing/2014/main" id="{4A8EFBED-102A-4ABD-8B2A-761C7AB00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171" y="4521851"/>
            <a:ext cx="75009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CC0000"/>
                </a:solidFill>
                <a:ea typeface="楷体" panose="02010609060101010101" pitchFamily="49" charset="-122"/>
              </a:rPr>
              <a:t>solution</a:t>
            </a:r>
            <a:r>
              <a:rPr lang="zh-CN" altLang="en-US" sz="3600" dirty="0">
                <a:solidFill>
                  <a:srgbClr val="CC0000"/>
                </a:solidFill>
                <a:ea typeface="楷体" panose="02010609060101010101" pitchFamily="49" charset="-122"/>
              </a:rPr>
              <a:t>：</a:t>
            </a:r>
            <a:r>
              <a:rPr lang="en-US" altLang="zh-CN" sz="3600" b="1" dirty="0">
                <a:ea typeface="楷体" panose="02010609060101010101" pitchFamily="49" charset="-122"/>
              </a:rPr>
              <a:t>s=</a:t>
            </a:r>
            <a:r>
              <a:rPr lang="en-US" altLang="zh-CN" sz="3600" b="1" dirty="0">
                <a:solidFill>
                  <a:srgbClr val="FF0000"/>
                </a:solidFill>
                <a:ea typeface="楷体" panose="02010609060101010101" pitchFamily="49" charset="-122"/>
              </a:rPr>
              <a:t>0</a:t>
            </a:r>
            <a:r>
              <a:rPr lang="en-US" altLang="zh-CN" sz="3600" b="1" dirty="0">
                <a:ea typeface="楷体" panose="02010609060101010101" pitchFamily="49" charset="-122"/>
              </a:rPr>
              <a:t>; for(</a:t>
            </a:r>
            <a:r>
              <a:rPr lang="en-US" altLang="zh-CN" sz="3600" b="1" dirty="0" err="1">
                <a:ea typeface="楷体" panose="02010609060101010101" pitchFamily="49" charset="-122"/>
              </a:rPr>
              <a:t>i</a:t>
            </a:r>
            <a:r>
              <a:rPr lang="en-US" altLang="zh-CN" sz="3600" b="1" dirty="0">
                <a:ea typeface="楷体" panose="02010609060101010101" pitchFamily="49" charset="-122"/>
              </a:rPr>
              <a:t>=0;i&lt;</a:t>
            </a:r>
            <a:r>
              <a:rPr lang="en-US" altLang="zh-CN" sz="3600" b="1" dirty="0" err="1">
                <a:ea typeface="楷体" panose="02010609060101010101" pitchFamily="49" charset="-122"/>
              </a:rPr>
              <a:t>n;i</a:t>
            </a:r>
            <a:r>
              <a:rPr lang="en-US" altLang="zh-CN" sz="3600" b="1" dirty="0">
                <a:ea typeface="楷体" panose="02010609060101010101" pitchFamily="49" charset="-122"/>
              </a:rPr>
              <a:t>++) s</a:t>
            </a:r>
            <a:r>
              <a:rPr lang="en-US" altLang="zh-CN" sz="3600" b="1" dirty="0">
                <a:solidFill>
                  <a:srgbClr val="FF0000"/>
                </a:solidFill>
                <a:ea typeface="楷体" panose="02010609060101010101" pitchFamily="49" charset="-122"/>
              </a:rPr>
              <a:t>+=</a:t>
            </a:r>
            <a:r>
              <a:rPr lang="en-US" altLang="zh-CN" sz="3600" b="1" i="1" dirty="0" err="1">
                <a:ea typeface="楷体" panose="02010609060101010101" pitchFamily="49" charset="-122"/>
              </a:rPr>
              <a:t>a</a:t>
            </a:r>
            <a:r>
              <a:rPr lang="en-US" altLang="zh-CN" sz="3600" b="1" i="1" baseline="-25000" dirty="0" err="1">
                <a:ea typeface="楷体" panose="02010609060101010101" pitchFamily="49" charset="-122"/>
              </a:rPr>
              <a:t>i</a:t>
            </a:r>
            <a:r>
              <a:rPr lang="en-US" altLang="zh-CN" sz="3600" b="1" dirty="0">
                <a:ea typeface="楷体" panose="02010609060101010101" pitchFamily="49" charset="-122"/>
              </a:rPr>
              <a:t>;</a:t>
            </a:r>
            <a:endParaRPr lang="zh-CN" altLang="en-US" sz="3600" b="1" dirty="0"/>
          </a:p>
        </p:txBody>
      </p:sp>
      <p:sp>
        <p:nvSpPr>
          <p:cNvPr id="8" name="矩形 11">
            <a:extLst>
              <a:ext uri="{FF2B5EF4-FFF2-40B4-BE49-F238E27FC236}">
                <a16:creationId xmlns:a16="http://schemas.microsoft.com/office/drawing/2014/main" id="{884B6B2D-4240-4C1F-9E9C-C3E56110C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432" y="7667362"/>
            <a:ext cx="92691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CC0000"/>
                </a:solidFill>
                <a:ea typeface="楷体" panose="02010609060101010101" pitchFamily="49" charset="-122"/>
              </a:rPr>
              <a:t>solution </a:t>
            </a:r>
            <a:r>
              <a:rPr lang="zh-CN" altLang="en-US" sz="3600" b="1" dirty="0">
                <a:solidFill>
                  <a:srgbClr val="CC0000"/>
                </a:solidFill>
                <a:ea typeface="楷体" panose="02010609060101010101" pitchFamily="49" charset="-122"/>
              </a:rPr>
              <a:t>：</a:t>
            </a:r>
            <a:r>
              <a:rPr lang="en-US" altLang="zh-CN" sz="3600" b="1" dirty="0">
                <a:ea typeface="楷体" panose="02010609060101010101" pitchFamily="49" charset="-122"/>
              </a:rPr>
              <a:t>p=</a:t>
            </a:r>
            <a:r>
              <a:rPr lang="en-US" altLang="zh-CN" sz="3600" b="1" dirty="0">
                <a:solidFill>
                  <a:srgbClr val="FF0000"/>
                </a:solidFill>
                <a:ea typeface="楷体" panose="02010609060101010101" pitchFamily="49" charset="-122"/>
              </a:rPr>
              <a:t>1</a:t>
            </a:r>
            <a:r>
              <a:rPr lang="en-US" altLang="zh-CN" sz="3600" b="1" dirty="0">
                <a:ea typeface="楷体" panose="02010609060101010101" pitchFamily="49" charset="-122"/>
              </a:rPr>
              <a:t>; for(</a:t>
            </a:r>
            <a:r>
              <a:rPr lang="en-US" altLang="zh-CN" sz="3600" b="1" dirty="0" err="1">
                <a:ea typeface="楷体" panose="02010609060101010101" pitchFamily="49" charset="-122"/>
              </a:rPr>
              <a:t>i</a:t>
            </a:r>
            <a:r>
              <a:rPr lang="en-US" altLang="zh-CN" sz="3600" b="1" dirty="0">
                <a:ea typeface="楷体" panose="02010609060101010101" pitchFamily="49" charset="-122"/>
              </a:rPr>
              <a:t>=0;i&lt;</a:t>
            </a:r>
            <a:r>
              <a:rPr lang="en-US" altLang="zh-CN" sz="3600" b="1" dirty="0" err="1">
                <a:ea typeface="楷体" panose="02010609060101010101" pitchFamily="49" charset="-122"/>
              </a:rPr>
              <a:t>n;i</a:t>
            </a:r>
            <a:r>
              <a:rPr lang="en-US" altLang="zh-CN" sz="3600" b="1" dirty="0">
                <a:ea typeface="楷体" panose="02010609060101010101" pitchFamily="49" charset="-122"/>
              </a:rPr>
              <a:t>++) p</a:t>
            </a:r>
            <a:r>
              <a:rPr lang="en-US" altLang="zh-CN" sz="3600" b="1" dirty="0">
                <a:solidFill>
                  <a:srgbClr val="FF0000"/>
                </a:solidFill>
                <a:ea typeface="楷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3600" b="1" dirty="0">
                <a:solidFill>
                  <a:srgbClr val="FF0000"/>
                </a:solidFill>
                <a:ea typeface="楷体" panose="02010609060101010101" pitchFamily="49" charset="-122"/>
              </a:rPr>
              <a:t>=</a:t>
            </a:r>
            <a:r>
              <a:rPr lang="en-US" altLang="zh-CN" sz="3600" b="1" i="1" dirty="0" err="1">
                <a:ea typeface="楷体" panose="02010609060101010101" pitchFamily="49" charset="-122"/>
              </a:rPr>
              <a:t>a</a:t>
            </a:r>
            <a:r>
              <a:rPr lang="en-US" altLang="zh-CN" sz="3600" b="1" i="1" baseline="-25000" dirty="0" err="1">
                <a:ea typeface="楷体" panose="02010609060101010101" pitchFamily="49" charset="-122"/>
              </a:rPr>
              <a:t>i</a:t>
            </a:r>
            <a:r>
              <a:rPr lang="en-US" altLang="zh-CN" sz="3600" b="1" dirty="0">
                <a:ea typeface="楷体" panose="02010609060101010101" pitchFamily="49" charset="-122"/>
              </a:rPr>
              <a:t>;</a:t>
            </a:r>
            <a:endParaRPr lang="zh-CN" altLang="en-US" sz="36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A05E0A-89A1-4F43-A403-0ED0CBEC990E}"/>
              </a:ext>
            </a:extLst>
          </p:cNvPr>
          <p:cNvSpPr/>
          <p:nvPr/>
        </p:nvSpPr>
        <p:spPr>
          <a:xfrm>
            <a:off x="1791923" y="1678987"/>
            <a:ext cx="3423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SzPct val="120000"/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+mn-ea"/>
                <a:ea typeface="+mn-ea"/>
              </a:rPr>
              <a:t>Type</a:t>
            </a:r>
            <a:r>
              <a:rPr lang="zh-CN" altLang="en-US" b="1" dirty="0">
                <a:latin typeface="+mn-ea"/>
                <a:ea typeface="+mn-ea"/>
              </a:rPr>
              <a:t> </a:t>
            </a:r>
            <a:r>
              <a:rPr lang="en-US" altLang="zh-CN" b="1" dirty="0">
                <a:latin typeface="+mn-ea"/>
                <a:ea typeface="+mn-ea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887742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0DBB3-A384-4C90-9712-EA454864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Recursive iteration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3CF65-7BDF-4EBB-B270-5552A1BF2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0431" y="1562101"/>
            <a:ext cx="12992100" cy="1338725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</a:rPr>
              <a:t>Type</a:t>
            </a:r>
            <a:r>
              <a:rPr lang="zh-CN" altLang="en-US" sz="4400" b="1" dirty="0">
                <a:latin typeface="+mn-ea"/>
              </a:rPr>
              <a:t> </a:t>
            </a:r>
            <a:r>
              <a:rPr lang="en-US" altLang="zh-CN" sz="4400" b="1" dirty="0">
                <a:latin typeface="+mn-ea"/>
              </a:rPr>
              <a:t>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51FB63-9C5E-4C06-8448-4D7473B19AB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14</a:t>
            </a:fld>
            <a:endParaRPr lang="en-US" altLang="zh-CN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6E325E7-25FD-49A0-99B9-248C8618F7E9}"/>
              </a:ext>
            </a:extLst>
          </p:cNvPr>
          <p:cNvGrpSpPr/>
          <p:nvPr/>
        </p:nvGrpSpPr>
        <p:grpSpPr>
          <a:xfrm>
            <a:off x="3402171" y="2731538"/>
            <a:ext cx="10713720" cy="2348392"/>
            <a:chOff x="1854517" y="3412338"/>
            <a:chExt cx="5744842" cy="1295839"/>
          </a:xfrm>
        </p:grpSpPr>
        <p:sp>
          <p:nvSpPr>
            <p:cNvPr id="5" name="矩形 7">
              <a:extLst>
                <a:ext uri="{FF2B5EF4-FFF2-40B4-BE49-F238E27FC236}">
                  <a16:creationId xmlns:a16="http://schemas.microsoft.com/office/drawing/2014/main" id="{D3AE5957-BBB2-4E3C-A944-096129A73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517" y="3825151"/>
              <a:ext cx="1860233" cy="390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 b="1" i="1" dirty="0" err="1">
                  <a:ea typeface="楷体" panose="02010609060101010101" pitchFamily="49" charset="-122"/>
                </a:rPr>
                <a:t>a</a:t>
              </a:r>
              <a:r>
                <a:rPr lang="en-US" altLang="zh-CN" sz="4800" b="1" i="1" baseline="-25000" dirty="0" err="1">
                  <a:ea typeface="楷体" panose="02010609060101010101" pitchFamily="49" charset="-122"/>
                </a:rPr>
                <a:t>i</a:t>
              </a:r>
              <a:r>
                <a:rPr lang="en-US" altLang="zh-CN" sz="4800" b="1" dirty="0">
                  <a:ea typeface="楷体" panose="02010609060101010101" pitchFamily="49" charset="-122"/>
                </a:rPr>
                <a:t>=</a:t>
              </a:r>
              <a:endParaRPr lang="zh-CN" altLang="en-US" sz="4800" b="1" dirty="0"/>
            </a:p>
          </p:txBody>
        </p:sp>
        <p:sp>
          <p:nvSpPr>
            <p:cNvPr id="6" name="左大括号 8">
              <a:extLst>
                <a:ext uri="{FF2B5EF4-FFF2-40B4-BE49-F238E27FC236}">
                  <a16:creationId xmlns:a16="http://schemas.microsoft.com/office/drawing/2014/main" id="{926B0124-C747-4F54-8A30-B91971DDB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9400" y="3606474"/>
              <a:ext cx="142875" cy="928688"/>
            </a:xfrm>
            <a:prstGeom prst="lef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4000" b="1"/>
            </a:p>
          </p:txBody>
        </p:sp>
        <p:sp>
          <p:nvSpPr>
            <p:cNvPr id="7" name="矩形 10">
              <a:extLst>
                <a:ext uri="{FF2B5EF4-FFF2-40B4-BE49-F238E27FC236}">
                  <a16:creationId xmlns:a16="http://schemas.microsoft.com/office/drawing/2014/main" id="{F37FF89D-6BFA-43B3-8B99-314182B60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12338"/>
              <a:ext cx="3813171" cy="390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 i="1" dirty="0">
                  <a:ea typeface="楷体" panose="02010609060101010101" pitchFamily="49" charset="-122"/>
                </a:rPr>
                <a:t>a</a:t>
              </a:r>
              <a:r>
                <a:rPr lang="en-US" altLang="zh-CN" sz="4000" b="1" baseline="-25000" dirty="0">
                  <a:ea typeface="楷体" panose="02010609060101010101" pitchFamily="49" charset="-122"/>
                </a:rPr>
                <a:t>0  </a:t>
              </a:r>
              <a:r>
                <a:rPr lang="en-US" altLang="zh-CN" sz="4000" b="1" dirty="0">
                  <a:ea typeface="楷体" panose="02010609060101010101" pitchFamily="49" charset="-122"/>
                </a:rPr>
                <a:t>(a known number)       </a:t>
              </a:r>
              <a:r>
                <a:rPr lang="en-US" altLang="zh-CN" sz="4000" b="1" i="1" dirty="0" err="1">
                  <a:ea typeface="楷体" panose="02010609060101010101" pitchFamily="49" charset="-122"/>
                </a:rPr>
                <a:t>i</a:t>
              </a:r>
              <a:r>
                <a:rPr lang="en-US" altLang="zh-CN" sz="4000" b="1" dirty="0">
                  <a:ea typeface="楷体" panose="02010609060101010101" pitchFamily="49" charset="-122"/>
                </a:rPr>
                <a:t>=0</a:t>
              </a:r>
              <a:endParaRPr lang="zh-CN" altLang="en-US" sz="4000" b="1" dirty="0"/>
            </a:p>
          </p:txBody>
        </p:sp>
        <p:sp>
          <p:nvSpPr>
            <p:cNvPr id="8" name="矩形 11">
              <a:extLst>
                <a:ext uri="{FF2B5EF4-FFF2-40B4-BE49-F238E27FC236}">
                  <a16:creationId xmlns:a16="http://schemas.microsoft.com/office/drawing/2014/main" id="{0DE73599-0B53-435A-A9EC-3F7F2B912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478" y="4317567"/>
              <a:ext cx="3262590" cy="390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4000" b="1" i="1" dirty="0">
                  <a:ea typeface="楷体" panose="02010609060101010101" pitchFamily="49" charset="-122"/>
                </a:rPr>
                <a:t>f</a:t>
              </a:r>
              <a:r>
                <a:rPr lang="en-US" altLang="zh-CN" sz="4000" b="1" dirty="0">
                  <a:ea typeface="楷体" panose="02010609060101010101" pitchFamily="49" charset="-122"/>
                </a:rPr>
                <a:t>(</a:t>
              </a:r>
              <a:r>
                <a:rPr lang="en-US" altLang="zh-CN" sz="4000" b="1" i="1" dirty="0" err="1">
                  <a:ea typeface="楷体" panose="02010609060101010101" pitchFamily="49" charset="-122"/>
                </a:rPr>
                <a:t>i</a:t>
              </a:r>
              <a:r>
                <a:rPr lang="en-US" altLang="zh-CN" sz="4000" b="1" dirty="0">
                  <a:ea typeface="楷体" panose="02010609060101010101" pitchFamily="49" charset="-122"/>
                </a:rPr>
                <a:t>)·</a:t>
              </a:r>
              <a:r>
                <a:rPr lang="en-US" altLang="zh-CN" sz="4000" b="1" i="1" dirty="0">
                  <a:ea typeface="楷体" panose="02010609060101010101" pitchFamily="49" charset="-122"/>
                </a:rPr>
                <a:t>a</a:t>
              </a:r>
              <a:r>
                <a:rPr lang="en-US" altLang="zh-CN" sz="4000" b="1" i="1" baseline="-25000" dirty="0">
                  <a:ea typeface="楷体" panose="02010609060101010101" pitchFamily="49" charset="-122"/>
                </a:rPr>
                <a:t>i</a:t>
              </a:r>
              <a:r>
                <a:rPr lang="en-US" altLang="zh-CN" sz="4000" b="1" i="1" baseline="-25000" dirty="0">
                  <a:ea typeface="楷体" panose="02010609060101010101" pitchFamily="49" charset="-122"/>
                  <a:sym typeface="Symbol" panose="05050102010706020507" pitchFamily="18" charset="2"/>
                </a:rPr>
                <a:t></a:t>
              </a:r>
              <a:r>
                <a:rPr lang="en-US" altLang="zh-CN" sz="4000" b="1" baseline="-25000" dirty="0">
                  <a:ea typeface="楷体" panose="02010609060101010101" pitchFamily="49" charset="-122"/>
                </a:rPr>
                <a:t>1</a:t>
              </a:r>
              <a:r>
                <a:rPr lang="en-US" altLang="zh-CN" sz="4000" b="1" dirty="0">
                  <a:ea typeface="楷体" panose="02010609060101010101" pitchFamily="49" charset="-122"/>
                </a:rPr>
                <a:t>           </a:t>
              </a:r>
              <a:r>
                <a:rPr lang="en-US" altLang="zh-CN" sz="4000" b="1" i="1" dirty="0" err="1">
                  <a:ea typeface="楷体" panose="02010609060101010101" pitchFamily="49" charset="-122"/>
                </a:rPr>
                <a:t>i</a:t>
              </a:r>
              <a:r>
                <a:rPr lang="en-US" altLang="zh-CN" sz="4000" b="1" dirty="0">
                  <a:ea typeface="楷体" panose="02010609060101010101" pitchFamily="49" charset="-122"/>
                </a:rPr>
                <a:t>&gt;0</a:t>
              </a:r>
              <a:endParaRPr lang="zh-CN" altLang="en-US" sz="4000" b="1" dirty="0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572F00B2-D5F3-4282-949E-F5E1641AE0B6}"/>
              </a:ext>
            </a:extLst>
          </p:cNvPr>
          <p:cNvSpPr/>
          <p:nvPr/>
        </p:nvSpPr>
        <p:spPr>
          <a:xfrm>
            <a:off x="2180431" y="6195875"/>
            <a:ext cx="12590781" cy="2471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hangingPunct="1">
              <a:lnSpc>
                <a:spcPts val="5900"/>
              </a:lnSpc>
              <a:spcAft>
                <a:spcPts val="600"/>
              </a:spcAft>
              <a:defRPr/>
            </a:pPr>
            <a:r>
              <a:rPr lang="en-US" altLang="zh-CN" sz="4800" b="1" dirty="0">
                <a:solidFill>
                  <a:srgbClr val="CC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solution</a:t>
            </a:r>
            <a:r>
              <a:rPr lang="zh-CN" altLang="en-US" sz="4800" b="1" dirty="0">
                <a:solidFill>
                  <a:srgbClr val="CC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48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a=a</a:t>
            </a:r>
            <a:r>
              <a:rPr lang="en-US" altLang="zh-CN" sz="4800" baseline="-250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48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;         </a:t>
            </a:r>
            <a:r>
              <a:rPr lang="en-US" altLang="zh-CN" sz="4800" b="1" dirty="0">
                <a:solidFill>
                  <a:srgbClr val="0066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/*</a:t>
            </a:r>
            <a:r>
              <a:rPr lang="en-US" altLang="zh-CN" sz="4800" b="1" dirty="0" err="1">
                <a:solidFill>
                  <a:srgbClr val="0066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initializtion</a:t>
            </a:r>
            <a:r>
              <a:rPr lang="en-US" altLang="zh-CN" sz="4800" b="1" dirty="0">
                <a:solidFill>
                  <a:srgbClr val="0066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*/</a:t>
            </a:r>
          </a:p>
          <a:p>
            <a:pPr algn="l" hangingPunct="1">
              <a:lnSpc>
                <a:spcPts val="5900"/>
              </a:lnSpc>
              <a:spcAft>
                <a:spcPts val="600"/>
              </a:spcAft>
              <a:defRPr/>
            </a:pPr>
            <a:r>
              <a:rPr lang="en-US" altLang="zh-CN" sz="48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a=f(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a;   </a:t>
            </a:r>
            <a:r>
              <a:rPr lang="en-US" altLang="zh-CN" sz="4800" b="1" dirty="0">
                <a:solidFill>
                  <a:srgbClr val="0066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/* </a:t>
            </a:r>
            <a:r>
              <a:rPr lang="en-US" altLang="zh-CN" sz="4800" b="1" dirty="0" err="1">
                <a:solidFill>
                  <a:srgbClr val="0066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4800" b="1" dirty="0">
                <a:solidFill>
                  <a:srgbClr val="0066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( from 1 to n</a:t>
            </a:r>
            <a:r>
              <a:rPr lang="en-US" altLang="zh-CN" sz="4800" b="1" dirty="0">
                <a:solidFill>
                  <a:srgbClr val="0066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4800" b="1" dirty="0">
                <a:solidFill>
                  <a:srgbClr val="0066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1 )*/</a:t>
            </a:r>
          </a:p>
          <a:p>
            <a:pPr algn="l" hangingPunct="1">
              <a:lnSpc>
                <a:spcPts val="5900"/>
              </a:lnSpc>
              <a:spcAft>
                <a:spcPts val="600"/>
              </a:spcAft>
              <a:defRPr/>
            </a:pPr>
            <a:r>
              <a:rPr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endParaRPr lang="zh-CN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舒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431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C9C63-291F-4D23-A0A3-83B19DE6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Recursive iteration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0B03D8-A855-407A-BC58-FA9CFF3D0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3928" y="1562100"/>
            <a:ext cx="13716000" cy="3985260"/>
          </a:xfrm>
        </p:spPr>
        <p:txBody>
          <a:bodyPr/>
          <a:lstStyle/>
          <a:p>
            <a:r>
              <a:rPr lang="en-US" altLang="zh-CN" dirty="0"/>
              <a:t>Example1.</a:t>
            </a:r>
          </a:p>
          <a:p>
            <a:r>
              <a:rPr lang="en-US" altLang="zh-CN" dirty="0"/>
              <a:t>Calculate the approximate value of     using the following formula, calculate until the absolute value of the last one  is less than 10</a:t>
            </a:r>
            <a:r>
              <a:rPr lang="en-US" altLang="zh-CN" baseline="30000" dirty="0"/>
              <a:t>-6</a:t>
            </a:r>
            <a:endParaRPr lang="zh-CN" altLang="en-US" baseline="30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D6CF35-A845-475B-934F-3BEEA5D2E9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15</a:t>
            </a:fld>
            <a:endParaRPr lang="en-US" altLang="zh-C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1644068-07B9-4E08-B91B-488A067042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476803"/>
              </p:ext>
            </p:extLst>
          </p:nvPr>
        </p:nvGraphicFramePr>
        <p:xfrm>
          <a:off x="2881471" y="6041674"/>
          <a:ext cx="6065521" cy="169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r:id="rId4" imgW="1396394" imgH="393529" progId="Equation.DSMT4">
                  <p:embed/>
                </p:oleObj>
              </mc:Choice>
              <mc:Fallback>
                <p:oleObj r:id="rId4" imgW="1396394" imgH="393529" progId="Equation.DSMT4">
                  <p:embed/>
                  <p:pic>
                    <p:nvPicPr>
                      <p:cNvPr id="16389" name="Object 4">
                        <a:extLst>
                          <a:ext uri="{FF2B5EF4-FFF2-40B4-BE49-F238E27FC236}">
                            <a16:creationId xmlns:a16="http://schemas.microsoft.com/office/drawing/2014/main" id="{4CA54EEF-29BD-4FC7-9968-8CB07C05EE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471" y="6041674"/>
                        <a:ext cx="6065521" cy="169262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9BC6E82F-213B-4ADB-8C39-E5DD92A2C1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42946" y="3089729"/>
            <a:ext cx="540385" cy="61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39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2BAE1-4ED4-4ADE-BA9B-812FB121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Recursive iteration</a:t>
            </a:r>
            <a:endParaRPr lang="zh-CN" altLang="en-US" sz="66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692A88-A70B-4B02-B4DB-9F4C870C66E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16</a:t>
            </a:fld>
            <a:endParaRPr lang="en-US" altLang="zh-CN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E1E1ADC5-8E8D-484F-AC86-2793DC54B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908282"/>
              </p:ext>
            </p:extLst>
          </p:nvPr>
        </p:nvGraphicFramePr>
        <p:xfrm>
          <a:off x="3082131" y="1621494"/>
          <a:ext cx="1749004" cy="1524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r:id="rId4" imgW="444307" imgH="393529" progId="Equation.DSMT4">
                  <p:embed/>
                </p:oleObj>
              </mc:Choice>
              <mc:Fallback>
                <p:oleObj r:id="rId4" imgW="444307" imgH="393529" progId="Equation.DSMT4">
                  <p:embed/>
                  <p:pic>
                    <p:nvPicPr>
                      <p:cNvPr id="17413" name="Object 5">
                        <a:extLst>
                          <a:ext uri="{FF2B5EF4-FFF2-40B4-BE49-F238E27FC236}">
                            <a16:creationId xmlns:a16="http://schemas.microsoft.com/office/drawing/2014/main" id="{F03A753B-2AA1-4AB4-8C79-1421245E19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131" y="1621494"/>
                        <a:ext cx="1749004" cy="1524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>
            <a:extLst>
              <a:ext uri="{FF2B5EF4-FFF2-40B4-BE49-F238E27FC236}">
                <a16:creationId xmlns:a16="http://schemas.microsoft.com/office/drawing/2014/main" id="{20122597-56B1-4CE4-81F8-3BFA3D128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521" y="2029936"/>
            <a:ext cx="34899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i="1" dirty="0" err="1">
                <a:solidFill>
                  <a:srgbClr val="000000"/>
                </a:solidFill>
              </a:rPr>
              <a:t>i</a:t>
            </a:r>
            <a:r>
              <a:rPr lang="en-US" altLang="zh-CN" sz="3600" dirty="0">
                <a:solidFill>
                  <a:srgbClr val="000000"/>
                </a:solidFill>
              </a:rPr>
              <a:t>=1, 3, 5, 7, …</a:t>
            </a:r>
            <a:r>
              <a:rPr lang="en-US" altLang="zh-CN" sz="3600" dirty="0"/>
              <a:t> 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158343F-4E1B-4E6D-8D0F-C38BD821C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720" y="3298052"/>
            <a:ext cx="13805941" cy="5632311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indent="274638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zh-CN" altLang="en-US" sz="3600" b="1" dirty="0">
                <a:solidFill>
                  <a:srgbClr val="000000"/>
                </a:solidFill>
              </a:rPr>
              <a:t>#</a:t>
            </a:r>
            <a:r>
              <a:rPr lang="en-US" altLang="zh-CN" sz="3600" b="1" dirty="0">
                <a:solidFill>
                  <a:srgbClr val="000000"/>
                </a:solidFill>
              </a:rPr>
              <a:t>include "</a:t>
            </a:r>
            <a:r>
              <a:rPr lang="en-US" altLang="zh-CN" sz="3600" b="1" dirty="0" err="1">
                <a:solidFill>
                  <a:srgbClr val="000000"/>
                </a:solidFill>
              </a:rPr>
              <a:t>stdio.h</a:t>
            </a:r>
            <a:r>
              <a:rPr lang="en-US" altLang="zh-CN" sz="3600" b="1" dirty="0">
                <a:solidFill>
                  <a:srgbClr val="000000"/>
                </a:solidFill>
              </a:rPr>
              <a:t>"</a:t>
            </a:r>
            <a:endParaRPr lang="en-US" altLang="zh-CN" sz="3600" b="1" dirty="0"/>
          </a:p>
          <a:p>
            <a:pPr algn="just">
              <a:lnSpc>
                <a:spcPct val="100000"/>
              </a:lnSpc>
            </a:pPr>
            <a:r>
              <a:rPr lang="en-US" altLang="zh-CN" sz="3600" b="1" dirty="0">
                <a:solidFill>
                  <a:srgbClr val="000000"/>
                </a:solidFill>
              </a:rPr>
              <a:t>#include "</a:t>
            </a:r>
            <a:r>
              <a:rPr lang="en-US" altLang="zh-CN" sz="3600" b="1" dirty="0" err="1">
                <a:solidFill>
                  <a:srgbClr val="000000"/>
                </a:solidFill>
              </a:rPr>
              <a:t>math.h</a:t>
            </a:r>
            <a:r>
              <a:rPr lang="en-US" altLang="zh-CN" sz="3600" b="1" dirty="0">
                <a:solidFill>
                  <a:srgbClr val="000000"/>
                </a:solidFill>
              </a:rPr>
              <a:t>"                     </a:t>
            </a:r>
            <a:r>
              <a:rPr lang="en-US" altLang="zh-CN" sz="3600" b="1" dirty="0">
                <a:solidFill>
                  <a:srgbClr val="006600"/>
                </a:solidFill>
              </a:rPr>
              <a:t>/*</a:t>
            </a:r>
            <a:r>
              <a:rPr lang="en-US" altLang="zh-CN" sz="3600" b="1" dirty="0">
                <a:solidFill>
                  <a:srgbClr val="006600"/>
                </a:solidFill>
                <a:ea typeface="楷体" panose="02010609060101010101" pitchFamily="49" charset="-122"/>
              </a:rPr>
              <a:t>why include </a:t>
            </a:r>
            <a:r>
              <a:rPr lang="en-US" altLang="zh-CN" sz="3600" b="1" dirty="0" err="1">
                <a:solidFill>
                  <a:srgbClr val="000000"/>
                </a:solidFill>
              </a:rPr>
              <a:t>math.h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en-US" sz="3600" b="1" dirty="0">
                <a:solidFill>
                  <a:srgbClr val="006600"/>
                </a:solidFill>
                <a:ea typeface="楷体" panose="02010609060101010101" pitchFamily="49" charset="-122"/>
              </a:rPr>
              <a:t>？</a:t>
            </a:r>
            <a:r>
              <a:rPr lang="zh-CN" altLang="en-US" sz="3600" b="1" dirty="0">
                <a:solidFill>
                  <a:srgbClr val="006600"/>
                </a:solidFill>
              </a:rPr>
              <a:t>*/</a:t>
            </a:r>
          </a:p>
          <a:p>
            <a:pPr algn="just">
              <a:lnSpc>
                <a:spcPct val="100000"/>
              </a:lnSpc>
            </a:pPr>
            <a:r>
              <a:rPr lang="en-US" altLang="zh-CN" sz="3600" b="1" dirty="0">
                <a:solidFill>
                  <a:srgbClr val="000000"/>
                </a:solidFill>
              </a:rPr>
              <a:t>void main() { </a:t>
            </a:r>
            <a:endParaRPr lang="en-US" altLang="zh-CN" sz="3600" b="1" dirty="0"/>
          </a:p>
          <a:p>
            <a:pPr algn="just">
              <a:lnSpc>
                <a:spcPct val="100000"/>
              </a:lnSpc>
            </a:pPr>
            <a:r>
              <a:rPr lang="en-US" altLang="zh-CN" sz="3600" b="1" dirty="0">
                <a:solidFill>
                  <a:srgbClr val="000000"/>
                </a:solidFill>
              </a:rPr>
              <a:t>  double </a:t>
            </a:r>
            <a:r>
              <a:rPr lang="en-US" altLang="zh-CN" sz="3600" b="1" dirty="0" err="1">
                <a:solidFill>
                  <a:srgbClr val="000000"/>
                </a:solidFill>
              </a:rPr>
              <a:t>a,pi;int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 err="1">
                <a:solidFill>
                  <a:srgbClr val="000000"/>
                </a:solidFill>
              </a:rPr>
              <a:t>i,s</a:t>
            </a:r>
            <a:r>
              <a:rPr lang="en-US" altLang="zh-CN" sz="3600" b="1" dirty="0">
                <a:solidFill>
                  <a:srgbClr val="000000"/>
                </a:solidFill>
              </a:rPr>
              <a:t>;</a:t>
            </a:r>
            <a:endParaRPr lang="en-US" altLang="zh-CN" sz="3600" b="1" dirty="0"/>
          </a:p>
          <a:p>
            <a:pPr algn="just">
              <a:lnSpc>
                <a:spcPct val="100000"/>
              </a:lnSpc>
            </a:pPr>
            <a:r>
              <a:rPr lang="en-US" altLang="zh-CN" sz="3600" b="1" dirty="0">
                <a:solidFill>
                  <a:srgbClr val="000000"/>
                </a:solidFill>
              </a:rPr>
              <a:t>  a=1.0;pi=0;s=1;i=1; </a:t>
            </a:r>
          </a:p>
          <a:p>
            <a:pPr algn="just">
              <a:lnSpc>
                <a:spcPct val="100000"/>
              </a:lnSpc>
            </a:pP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 while(</a:t>
            </a:r>
            <a:r>
              <a:rPr lang="en-US" altLang="zh-CN" sz="3600" b="1" dirty="0">
                <a:solidFill>
                  <a:srgbClr val="FF0000"/>
                </a:solidFill>
                <a:sym typeface="Symbol" panose="05050102010706020507" pitchFamily="18" charset="2"/>
              </a:rPr>
              <a:t>fabs(a)&gt;1e</a:t>
            </a:r>
            <a:r>
              <a:rPr lang="en-US" altLang="zh-CN" sz="3600" b="1" dirty="0">
                <a:solidFill>
                  <a:srgbClr val="FF0000"/>
                </a:solidFill>
              </a:rPr>
              <a:t>6</a:t>
            </a:r>
            <a:r>
              <a:rPr lang="en-US" altLang="zh-CN" sz="3600" b="1" dirty="0">
                <a:solidFill>
                  <a:srgbClr val="000000"/>
                </a:solidFill>
              </a:rPr>
              <a:t>)               </a:t>
            </a:r>
            <a:r>
              <a:rPr lang="en-US" altLang="zh-CN" sz="3600" b="1" dirty="0">
                <a:solidFill>
                  <a:srgbClr val="006600"/>
                </a:solidFill>
              </a:rPr>
              <a:t>/* </a:t>
            </a:r>
            <a:r>
              <a:rPr lang="en-US" altLang="zh-CN" sz="3600" b="1" dirty="0">
                <a:solidFill>
                  <a:srgbClr val="006600"/>
                </a:solidFill>
                <a:ea typeface="楷体" panose="02010609060101010101" pitchFamily="49" charset="-122"/>
              </a:rPr>
              <a:t>the condition</a:t>
            </a:r>
            <a:r>
              <a:rPr lang="zh-CN" altLang="en-US" sz="3600" b="1" dirty="0">
                <a:solidFill>
                  <a:srgbClr val="006600"/>
                </a:solidFill>
              </a:rPr>
              <a:t>*/</a:t>
            </a:r>
            <a:endParaRPr lang="zh-CN" altLang="en-US" sz="3600" b="1" dirty="0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       { pi+=</a:t>
            </a:r>
            <a:r>
              <a:rPr lang="en-US" altLang="zh-CN" sz="3600" b="1" dirty="0" err="1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3600" b="1" dirty="0" err="1">
                <a:solidFill>
                  <a:srgbClr val="000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3600" b="1" dirty="0" err="1">
                <a:solidFill>
                  <a:srgbClr val="000000"/>
                </a:solidFill>
              </a:rPr>
              <a:t>a</a:t>
            </a:r>
            <a:r>
              <a:rPr lang="en-US" altLang="zh-CN" sz="3600" b="1" dirty="0">
                <a:solidFill>
                  <a:srgbClr val="000000"/>
                </a:solidFill>
              </a:rPr>
              <a:t>;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600" b="1" dirty="0" err="1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+=2; a=</a:t>
            </a:r>
            <a:r>
              <a:rPr lang="en-US" altLang="zh-CN" sz="3600" b="1" dirty="0">
                <a:solidFill>
                  <a:srgbClr val="0000FF"/>
                </a:solidFill>
                <a:sym typeface="Symbol" panose="05050102010706020507" pitchFamily="18" charset="2"/>
              </a:rPr>
              <a:t>1.0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/</a:t>
            </a:r>
            <a:r>
              <a:rPr lang="en-US" altLang="zh-CN" sz="3600" b="1" dirty="0" err="1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;   </a:t>
            </a:r>
            <a:r>
              <a:rPr lang="en-US" altLang="zh-CN" sz="3600" b="1" dirty="0">
                <a:solidFill>
                  <a:srgbClr val="FF0000"/>
                </a:solidFill>
                <a:sym typeface="Symbol" panose="05050102010706020507" pitchFamily="18" charset="2"/>
              </a:rPr>
              <a:t>s= </a:t>
            </a:r>
            <a:r>
              <a:rPr lang="en-US" altLang="zh-CN" sz="3600" b="1" dirty="0">
                <a:solidFill>
                  <a:srgbClr val="FF0000"/>
                </a:solidFill>
              </a:rPr>
              <a:t>s;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zh-CN" altLang="en-US" sz="3600" b="1" dirty="0">
                <a:solidFill>
                  <a:srgbClr val="000000"/>
                </a:solidFill>
                <a:sym typeface="Symbol" panose="05050102010706020507" pitchFamily="18" charset="2"/>
              </a:rPr>
              <a:t>         }</a:t>
            </a:r>
            <a:endParaRPr lang="zh-CN" altLang="en-US" sz="3600" b="1" dirty="0">
              <a:sym typeface="Symbol" panose="05050102010706020507" pitchFamily="18" charset="2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    pi=pi</a:t>
            </a:r>
            <a:r>
              <a:rPr lang="en-US" altLang="zh-CN" sz="3600" b="1" dirty="0">
                <a:solidFill>
                  <a:srgbClr val="000000"/>
                </a:solidFill>
              </a:rPr>
              <a:t>4;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printf("pi=%f\</a:t>
            </a:r>
            <a:r>
              <a:rPr lang="en-US" altLang="zh-CN" sz="3600" b="1" dirty="0" err="1">
                <a:solidFill>
                  <a:srgbClr val="000000"/>
                </a:solidFill>
                <a:sym typeface="Symbol" panose="05050102010706020507" pitchFamily="18" charset="2"/>
              </a:rPr>
              <a:t>n",pi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  <a:p>
            <a:pPr algn="just">
              <a:lnSpc>
                <a:spcPct val="100000"/>
              </a:lnSpc>
            </a:pP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}</a:t>
            </a:r>
            <a:r>
              <a:rPr lang="en-US" altLang="zh-CN" sz="3600" b="1" dirty="0"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1664F910-20B4-4020-B0F6-C81DC39A9C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865341"/>
              </p:ext>
            </p:extLst>
          </p:nvPr>
        </p:nvGraphicFramePr>
        <p:xfrm>
          <a:off x="9031866" y="1628320"/>
          <a:ext cx="5324584" cy="14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r:id="rId7" imgW="1396394" imgH="393529" progId="Equation.DSMT4">
                  <p:embed/>
                </p:oleObj>
              </mc:Choice>
              <mc:Fallback>
                <p:oleObj r:id="rId7" imgW="1396394" imgH="393529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1644068-07B9-4E08-B91B-488A067042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1866" y="1628320"/>
                        <a:ext cx="5324584" cy="148586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8099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FC578-15DE-413D-9A65-9FC460B2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Recursive iteration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FB8DB-144C-4C66-93B7-BD24B8264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3770" y="1562100"/>
            <a:ext cx="13432111" cy="380238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Exercise.</a:t>
            </a:r>
          </a:p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value of  s   using the following formula, calculate until the absolute value of the last one  is less than 10</a:t>
            </a:r>
            <a:r>
              <a:rPr lang="en-US" altLang="zh-CN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lang="zh-CN" altLang="en-US" sz="4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3A89E2-387D-4E8D-871B-4D27A065C9A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17</a:t>
            </a:fld>
            <a:endParaRPr lang="en-US" altLang="zh-CN"/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D7B42750-A722-4B2A-B7C2-82D6409BA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715150"/>
              </p:ext>
            </p:extLst>
          </p:nvPr>
        </p:nvGraphicFramePr>
        <p:xfrm>
          <a:off x="2960211" y="5943600"/>
          <a:ext cx="8717280" cy="178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r:id="rId3" imgW="2044700" imgH="419100" progId="Equation.DSMT4">
                  <p:embed/>
                </p:oleObj>
              </mc:Choice>
              <mc:Fallback>
                <p:oleObj r:id="rId3" imgW="2044700" imgH="419100" progId="Equation.DSMT4">
                  <p:embed/>
                  <p:pic>
                    <p:nvPicPr>
                      <p:cNvPr id="18437" name="Object 7">
                        <a:extLst>
                          <a:ext uri="{FF2B5EF4-FFF2-40B4-BE49-F238E27FC236}">
                            <a16:creationId xmlns:a16="http://schemas.microsoft.com/office/drawing/2014/main" id="{47653E4D-0ED8-40CE-BC99-646214DBD6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211" y="5943600"/>
                        <a:ext cx="8717280" cy="178224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3417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30D75-7793-47C3-8220-E4F327BE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Recursive iteration</a:t>
            </a:r>
            <a:endParaRPr lang="zh-CN" altLang="en-US" sz="66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06A66-BB66-49DC-8718-3E06DFEB745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8FA306-F9BA-4D4C-88E3-B8EB921E6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243" y="1920242"/>
            <a:ext cx="13266448" cy="765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5000"/>
              </a:lnSpc>
            </a:pPr>
            <a:r>
              <a:rPr lang="zh-CN" altLang="en-US" sz="4000" b="1" dirty="0">
                <a:solidFill>
                  <a:srgbClr val="000000"/>
                </a:solidFill>
              </a:rPr>
              <a:t>#</a:t>
            </a:r>
            <a:r>
              <a:rPr lang="en-US" altLang="zh-CN" sz="4000" b="1" dirty="0">
                <a:solidFill>
                  <a:srgbClr val="000000"/>
                </a:solidFill>
              </a:rPr>
              <a:t>include "</a:t>
            </a:r>
            <a:r>
              <a:rPr lang="en-US" altLang="zh-CN" sz="4000" b="1" dirty="0" err="1">
                <a:solidFill>
                  <a:srgbClr val="000000"/>
                </a:solidFill>
              </a:rPr>
              <a:t>stdio.h</a:t>
            </a:r>
            <a:r>
              <a:rPr lang="en-US" altLang="zh-CN" sz="4000" b="1" dirty="0">
                <a:solidFill>
                  <a:srgbClr val="000000"/>
                </a:solidFill>
              </a:rPr>
              <a:t>"</a:t>
            </a:r>
            <a:endParaRPr lang="en-US" altLang="zh-CN" sz="4000" b="1" dirty="0"/>
          </a:p>
          <a:p>
            <a:pPr algn="just">
              <a:lnSpc>
                <a:spcPct val="105000"/>
              </a:lnSpc>
            </a:pPr>
            <a:r>
              <a:rPr lang="en-US" altLang="zh-CN" sz="4000" b="1" dirty="0">
                <a:solidFill>
                  <a:srgbClr val="000000"/>
                </a:solidFill>
              </a:rPr>
              <a:t>#include "</a:t>
            </a:r>
            <a:r>
              <a:rPr lang="en-US" altLang="zh-CN" sz="4000" b="1" dirty="0" err="1">
                <a:solidFill>
                  <a:srgbClr val="000000"/>
                </a:solidFill>
              </a:rPr>
              <a:t>math.h</a:t>
            </a:r>
            <a:r>
              <a:rPr lang="en-US" altLang="zh-CN" sz="4000" b="1" dirty="0">
                <a:solidFill>
                  <a:srgbClr val="000000"/>
                </a:solidFill>
              </a:rPr>
              <a:t>"</a:t>
            </a:r>
            <a:endParaRPr lang="en-US" altLang="zh-CN" sz="4000" b="1" dirty="0"/>
          </a:p>
          <a:p>
            <a:pPr algn="just">
              <a:lnSpc>
                <a:spcPct val="105000"/>
              </a:lnSpc>
            </a:pPr>
            <a:r>
              <a:rPr lang="en-US" altLang="zh-CN" sz="4000" b="1" dirty="0">
                <a:solidFill>
                  <a:srgbClr val="000000"/>
                </a:solidFill>
              </a:rPr>
              <a:t>void main()</a:t>
            </a:r>
            <a:endParaRPr lang="en-US" altLang="zh-CN" sz="4000" b="1" dirty="0"/>
          </a:p>
          <a:p>
            <a:pPr algn="just">
              <a:lnSpc>
                <a:spcPct val="105000"/>
              </a:lnSpc>
            </a:pPr>
            <a:r>
              <a:rPr lang="en-US" altLang="zh-CN" sz="4000" b="1" dirty="0">
                <a:solidFill>
                  <a:srgbClr val="000000"/>
                </a:solidFill>
              </a:rPr>
              <a:t>  { double </a:t>
            </a:r>
            <a:r>
              <a:rPr lang="en-US" altLang="zh-CN" sz="4000" b="1" dirty="0" err="1">
                <a:solidFill>
                  <a:srgbClr val="000000"/>
                </a:solidFill>
              </a:rPr>
              <a:t>x,s,a;int</a:t>
            </a:r>
            <a:r>
              <a:rPr lang="en-US" altLang="zh-CN" sz="4000" b="1" dirty="0">
                <a:solidFill>
                  <a:srgbClr val="000000"/>
                </a:solidFill>
              </a:rPr>
              <a:t> k;</a:t>
            </a:r>
            <a:endParaRPr lang="en-US" altLang="zh-CN" sz="4000" b="1" dirty="0"/>
          </a:p>
          <a:p>
            <a:pPr algn="just">
              <a:lnSpc>
                <a:spcPct val="105000"/>
              </a:lnSpc>
            </a:pPr>
            <a:r>
              <a:rPr lang="en-US" altLang="zh-CN" sz="4000" b="1" dirty="0">
                <a:solidFill>
                  <a:srgbClr val="000000"/>
                </a:solidFill>
              </a:rPr>
              <a:t>     </a:t>
            </a:r>
            <a:r>
              <a:rPr lang="en-US" altLang="zh-CN" sz="4000" b="1" dirty="0" err="1">
                <a:solidFill>
                  <a:srgbClr val="000000"/>
                </a:solidFill>
              </a:rPr>
              <a:t>printf</a:t>
            </a:r>
            <a:r>
              <a:rPr lang="en-US" altLang="zh-CN" sz="4000" b="1" dirty="0">
                <a:solidFill>
                  <a:srgbClr val="000000"/>
                </a:solidFill>
              </a:rPr>
              <a:t>("Input x=");</a:t>
            </a:r>
            <a:r>
              <a:rPr lang="en-US" altLang="zh-CN" sz="4000" b="1" dirty="0" err="1">
                <a:solidFill>
                  <a:srgbClr val="000000"/>
                </a:solidFill>
              </a:rPr>
              <a:t>scanf</a:t>
            </a:r>
            <a:r>
              <a:rPr lang="en-US" altLang="zh-CN" sz="4000" b="1" dirty="0">
                <a:solidFill>
                  <a:srgbClr val="000000"/>
                </a:solidFill>
              </a:rPr>
              <a:t>("%</a:t>
            </a:r>
            <a:r>
              <a:rPr lang="en-US" altLang="zh-CN" sz="4000" b="1" dirty="0" err="1">
                <a:solidFill>
                  <a:srgbClr val="000000"/>
                </a:solidFill>
              </a:rPr>
              <a:t>lf</a:t>
            </a:r>
            <a:r>
              <a:rPr lang="en-US" altLang="zh-CN" sz="4000" b="1" dirty="0">
                <a:solidFill>
                  <a:srgbClr val="000000"/>
                </a:solidFill>
              </a:rPr>
              <a:t>",&amp;x);</a:t>
            </a:r>
            <a:endParaRPr lang="en-US" altLang="zh-CN" sz="4000" b="1" dirty="0"/>
          </a:p>
          <a:p>
            <a:pPr algn="just">
              <a:lnSpc>
                <a:spcPct val="105000"/>
              </a:lnSpc>
            </a:pPr>
            <a:r>
              <a:rPr lang="en-US" altLang="zh-CN" sz="4000" b="1" dirty="0">
                <a:solidFill>
                  <a:srgbClr val="000000"/>
                </a:solidFill>
              </a:rPr>
              <a:t>     a=1;s=0;k=0;</a:t>
            </a:r>
            <a:endParaRPr lang="en-US" altLang="zh-CN" sz="4000" b="1" dirty="0"/>
          </a:p>
          <a:p>
            <a:pPr algn="just">
              <a:lnSpc>
                <a:spcPct val="105000"/>
              </a:lnSpc>
            </a:pPr>
            <a:r>
              <a:rPr lang="en-US" altLang="zh-CN" sz="4000" b="1" dirty="0">
                <a:solidFill>
                  <a:srgbClr val="000000"/>
                </a:solidFill>
              </a:rPr>
              <a:t>     while(</a:t>
            </a:r>
            <a:r>
              <a:rPr lang="en-US" altLang="zh-CN" sz="4000" b="1" dirty="0">
                <a:solidFill>
                  <a:srgbClr val="FF0000"/>
                </a:solidFill>
              </a:rPr>
              <a:t>fabs(a)&gt;1e</a:t>
            </a:r>
            <a:r>
              <a:rPr lang="en-US" altLang="zh-CN" sz="4000" b="1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4000" b="1" dirty="0">
                <a:solidFill>
                  <a:srgbClr val="FF0000"/>
                </a:solidFill>
              </a:rPr>
              <a:t>6</a:t>
            </a:r>
            <a:r>
              <a:rPr lang="en-US" altLang="zh-CN" sz="4000" b="1" dirty="0">
                <a:solidFill>
                  <a:srgbClr val="000000"/>
                </a:solidFill>
              </a:rPr>
              <a:t>) { s+=a; k++; 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en-US" altLang="zh-CN" sz="4000" b="1" dirty="0">
                <a:solidFill>
                  <a:srgbClr val="FF0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4000" b="1" dirty="0">
                <a:solidFill>
                  <a:srgbClr val="FF0000"/>
                </a:solidFill>
              </a:rPr>
              <a:t>=x/k</a:t>
            </a:r>
            <a:r>
              <a:rPr lang="en-US" altLang="zh-CN" sz="4000" b="1" dirty="0">
                <a:solidFill>
                  <a:srgbClr val="000000"/>
                </a:solidFill>
              </a:rPr>
              <a:t>; }</a:t>
            </a:r>
            <a:endParaRPr lang="en-US" altLang="zh-CN" sz="4000" b="1" dirty="0">
              <a:sym typeface="Symbol" panose="05050102010706020507" pitchFamily="18" charset="2"/>
            </a:endParaRPr>
          </a:p>
          <a:p>
            <a:pPr algn="just">
              <a:lnSpc>
                <a:spcPct val="105000"/>
              </a:lnSpc>
            </a:pPr>
            <a:r>
              <a:rPr lang="en-US" altLang="zh-CN" sz="4000" b="1" dirty="0">
                <a:solidFill>
                  <a:srgbClr val="000000"/>
                </a:solidFill>
                <a:sym typeface="Symbol" panose="05050102010706020507" pitchFamily="18" charset="2"/>
              </a:rPr>
              <a:t>     </a:t>
            </a:r>
            <a:r>
              <a:rPr lang="en-US" altLang="zh-CN" sz="4000" b="1" dirty="0" err="1">
                <a:solidFill>
                  <a:srgbClr val="000000"/>
                </a:solidFill>
                <a:sym typeface="Symbol" panose="05050102010706020507" pitchFamily="18" charset="2"/>
              </a:rPr>
              <a:t>printf</a:t>
            </a:r>
            <a:r>
              <a:rPr lang="en-US" altLang="zh-CN" sz="4000" b="1" dirty="0">
                <a:solidFill>
                  <a:srgbClr val="000000"/>
                </a:solidFill>
                <a:sym typeface="Symbol" panose="05050102010706020507" pitchFamily="18" charset="2"/>
              </a:rPr>
              <a:t>("s=%g\</a:t>
            </a:r>
            <a:r>
              <a:rPr lang="en-US" altLang="zh-CN" sz="4000" b="1" dirty="0" err="1">
                <a:solidFill>
                  <a:srgbClr val="000000"/>
                </a:solidFill>
                <a:sym typeface="Symbol" panose="05050102010706020507" pitchFamily="18" charset="2"/>
              </a:rPr>
              <a:t>n",s</a:t>
            </a:r>
            <a:r>
              <a:rPr lang="en-US" altLang="zh-CN" sz="4000" b="1" dirty="0">
                <a:solidFill>
                  <a:srgbClr val="000000"/>
                </a:solidFill>
                <a:sym typeface="Symbol" panose="05050102010706020507" pitchFamily="18" charset="2"/>
              </a:rPr>
              <a:t>);</a:t>
            </a:r>
            <a:endParaRPr lang="en-US" altLang="zh-CN" sz="4000" b="1" dirty="0">
              <a:sym typeface="Symbol" panose="05050102010706020507" pitchFamily="18" charset="2"/>
            </a:endParaRPr>
          </a:p>
          <a:p>
            <a:pPr algn="just">
              <a:lnSpc>
                <a:spcPct val="105000"/>
              </a:lnSpc>
            </a:pPr>
            <a:r>
              <a:rPr lang="en-US" altLang="zh-CN" sz="4000" b="1" dirty="0">
                <a:solidFill>
                  <a:srgbClr val="000000"/>
                </a:solidFill>
                <a:sym typeface="Symbol" panose="05050102010706020507" pitchFamily="18" charset="2"/>
              </a:rPr>
              <a:t>  }</a:t>
            </a:r>
          </a:p>
          <a:p>
            <a:pPr algn="just">
              <a:lnSpc>
                <a:spcPct val="105000"/>
              </a:lnSpc>
            </a:pPr>
            <a:r>
              <a:rPr lang="en-US" altLang="zh-CN" sz="3600" b="1" dirty="0">
                <a:sym typeface="Symbol" panose="05050102010706020507" pitchFamily="18" charset="2"/>
              </a:rPr>
              <a:t>result</a:t>
            </a:r>
            <a:endParaRPr lang="zh-CN" altLang="en-US" sz="3600" dirty="0">
              <a:sym typeface="Symbol" panose="05050102010706020507" pitchFamily="18" charset="2"/>
            </a:endParaRPr>
          </a:p>
          <a:p>
            <a:pPr algn="just">
              <a:lnSpc>
                <a:spcPct val="105000"/>
              </a:lnSpc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Input x=0.5</a:t>
            </a:r>
            <a:endParaRPr lang="en-US" altLang="zh-CN" sz="3600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s=1.64872</a:t>
            </a:r>
            <a:r>
              <a:rPr lang="en-US" altLang="zh-CN" sz="3600" b="1" dirty="0">
                <a:sym typeface="Symbol" panose="05050102010706020507" pitchFamily="18" charset="2"/>
              </a:rPr>
              <a:t> </a:t>
            </a:r>
            <a:endParaRPr lang="en-US" altLang="zh-CN" sz="36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501E3D99-D83E-4C3B-88AB-3B3173006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4288"/>
              </p:ext>
            </p:extLst>
          </p:nvPr>
        </p:nvGraphicFramePr>
        <p:xfrm>
          <a:off x="8802321" y="1853073"/>
          <a:ext cx="6888480" cy="1408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r:id="rId4" imgW="2044700" imgH="419100" progId="Equation.DSMT4">
                  <p:embed/>
                </p:oleObj>
              </mc:Choice>
              <mc:Fallback>
                <p:oleObj r:id="rId4" imgW="2044700" imgH="419100" progId="Equation.DSMT4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id="{D7B42750-A722-4B2A-B7C2-82D6409BA4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2321" y="1853073"/>
                        <a:ext cx="6888480" cy="140834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509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744A8-CC67-42A7-B102-D7008323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Recursive iteration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A13A3-8767-476D-8542-49EBDBC2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282" y="1562100"/>
            <a:ext cx="14345587" cy="4472940"/>
          </a:xfrm>
        </p:spPr>
        <p:txBody>
          <a:bodyPr>
            <a:normAutofit/>
          </a:bodyPr>
          <a:lstStyle/>
          <a:p>
            <a:pPr>
              <a:lnSpc>
                <a:spcPts val="56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mathematics, the 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 numbers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the numbers in the following integer sequence, called the 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 sequence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characterized by the fact that every number after the first two is the sum of the two preceding ones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70D8C7-B103-4515-B747-1685D4A0CE2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1ED174-013E-44A4-A3A7-7AE50F6DAA32}"/>
              </a:ext>
            </a:extLst>
          </p:cNvPr>
          <p:cNvSpPr/>
          <p:nvPr/>
        </p:nvSpPr>
        <p:spPr>
          <a:xfrm>
            <a:off x="2503011" y="6745662"/>
            <a:ext cx="12390120" cy="73866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</a:pPr>
            <a:r>
              <a:rPr lang="zh-CN" altLang="en-US" b="1" dirty="0">
                <a:solidFill>
                  <a:srgbClr val="9966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1  2  3  5  8  13   21   34   55   …</a:t>
            </a:r>
          </a:p>
        </p:txBody>
      </p:sp>
    </p:spTree>
    <p:extLst>
      <p:ext uri="{BB962C8B-B14F-4D97-AF65-F5344CB8AC3E}">
        <p14:creationId xmlns:p14="http://schemas.microsoft.com/office/powerpoint/2010/main" val="1595449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98FF5-1DC9-41EA-A477-2EEBF47A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character graphic</a:t>
            </a:r>
            <a:endParaRPr lang="zh-CN" altLang="en-US" sz="66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9217F3-0CFE-407F-8743-693BFC0D3BA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l"/>
            <a:fld id="{86CB4B4D-7CA3-9044-876B-883B54F8677D}" type="slidenum">
              <a:rPr lang="en-US" altLang="zh-CN" smtClean="0"/>
              <a:pPr algn="l"/>
              <a:t>2</a:t>
            </a:fld>
            <a:endParaRPr lang="en-US" altLang="zh-CN"/>
          </a:p>
        </p:txBody>
      </p:sp>
      <p:sp>
        <p:nvSpPr>
          <p:cNvPr id="5" name="Line 46">
            <a:extLst>
              <a:ext uri="{FF2B5EF4-FFF2-40B4-BE49-F238E27FC236}">
                <a16:creationId xmlns:a16="http://schemas.microsoft.com/office/drawing/2014/main" id="{5D5C89A3-FA27-44CE-BDA2-97EAB75CBDD7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334794" y="369932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z="6000"/>
          </a:p>
        </p:txBody>
      </p:sp>
      <p:sp>
        <p:nvSpPr>
          <p:cNvPr id="7" name="Text Box 24">
            <a:extLst>
              <a:ext uri="{FF2B5EF4-FFF2-40B4-BE49-F238E27FC236}">
                <a16:creationId xmlns:a16="http://schemas.microsoft.com/office/drawing/2014/main" id="{3B9FC691-0E1C-42D0-B11B-59DFA3A434A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060598" y="2393435"/>
            <a:ext cx="2691708" cy="347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400" dirty="0"/>
              <a:t>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400" dirty="0"/>
              <a:t>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400" dirty="0"/>
              <a:t>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400" dirty="0"/>
              <a:t>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400" dirty="0"/>
              <a:t>* 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400" dirty="0"/>
              <a:t>   (1)</a:t>
            </a:r>
          </a:p>
        </p:txBody>
      </p:sp>
      <p:sp>
        <p:nvSpPr>
          <p:cNvPr id="8" name="Text Box 25">
            <a:extLst>
              <a:ext uri="{FF2B5EF4-FFF2-40B4-BE49-F238E27FC236}">
                <a16:creationId xmlns:a16="http://schemas.microsoft.com/office/drawing/2014/main" id="{240A1A74-C085-4406-8018-F4F37DE2757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752307" y="2422979"/>
            <a:ext cx="2846353" cy="347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sz="4400" dirty="0"/>
              <a:t> </a:t>
            </a:r>
            <a:r>
              <a:rPr lang="zh-CN" altLang="en-US" sz="4400" dirty="0"/>
              <a:t>          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400" dirty="0"/>
              <a:t>    </a:t>
            </a:r>
            <a:r>
              <a:rPr lang="en-US" altLang="zh-CN" sz="4400" dirty="0"/>
              <a:t>     </a:t>
            </a:r>
            <a:r>
              <a:rPr lang="zh-CN" altLang="en-US" sz="4400" dirty="0"/>
              <a:t>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400" dirty="0"/>
              <a:t>     </a:t>
            </a:r>
            <a:r>
              <a:rPr lang="en-US" altLang="zh-CN" sz="4400" dirty="0"/>
              <a:t> </a:t>
            </a:r>
            <a:r>
              <a:rPr lang="zh-CN" altLang="en-US" sz="4400" dirty="0"/>
              <a:t>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400" dirty="0"/>
              <a:t> </a:t>
            </a:r>
            <a:r>
              <a:rPr lang="en-US" altLang="zh-CN" sz="4400" dirty="0"/>
              <a:t>  </a:t>
            </a:r>
            <a:r>
              <a:rPr lang="zh-CN" altLang="en-US" sz="4400" dirty="0"/>
              <a:t>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400" dirty="0"/>
              <a:t>* 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400" dirty="0"/>
              <a:t>     (2)</a:t>
            </a:r>
          </a:p>
        </p:txBody>
      </p:sp>
      <p:sp>
        <p:nvSpPr>
          <p:cNvPr id="9" name="Text Box 26">
            <a:extLst>
              <a:ext uri="{FF2B5EF4-FFF2-40B4-BE49-F238E27FC236}">
                <a16:creationId xmlns:a16="http://schemas.microsoft.com/office/drawing/2014/main" id="{BFB759E2-F6D1-4DC3-A7CC-6727A914002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9036617" y="2363891"/>
            <a:ext cx="2821700" cy="347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400"/>
              <a:t>* 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400"/>
              <a:t>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400"/>
              <a:t>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400"/>
              <a:t>* * 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400"/>
              <a:t>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400"/>
              <a:t>    (3)</a:t>
            </a:r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8C919061-A246-45BB-BD2D-F730F810A2A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1742624" y="2363891"/>
            <a:ext cx="2557236" cy="347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400" dirty="0"/>
              <a:t>* 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400" dirty="0"/>
              <a:t>   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400" dirty="0"/>
              <a:t>     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sz="4400" dirty="0"/>
              <a:t>       </a:t>
            </a:r>
            <a:r>
              <a:rPr lang="zh-CN" altLang="en-US" sz="4400" dirty="0"/>
              <a:t>  * *            </a:t>
            </a:r>
            <a:endParaRPr lang="en-US" altLang="zh-CN" sz="4400" dirty="0"/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sz="4400" dirty="0"/>
              <a:t>            </a:t>
            </a:r>
            <a:r>
              <a:rPr lang="zh-CN" altLang="en-US" sz="4400" dirty="0"/>
              <a:t>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400" dirty="0"/>
              <a:t>    (4)</a:t>
            </a:r>
          </a:p>
        </p:txBody>
      </p:sp>
      <p:sp>
        <p:nvSpPr>
          <p:cNvPr id="11" name="Text Box 28">
            <a:extLst>
              <a:ext uri="{FF2B5EF4-FFF2-40B4-BE49-F238E27FC236}">
                <a16:creationId xmlns:a16="http://schemas.microsoft.com/office/drawing/2014/main" id="{12AD753C-FDAE-4801-B31B-CF827E5283F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559743" y="6707925"/>
            <a:ext cx="305911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b="1" dirty="0"/>
              <a:t>        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b="1" dirty="0"/>
              <a:t>     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b="1" dirty="0"/>
              <a:t>   * 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b="1" dirty="0"/>
              <a:t>* * * 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b="1" dirty="0"/>
              <a:t>        (5)</a:t>
            </a:r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8A86CE72-C9D3-4280-A5E6-74EB8C607F0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152595" y="6752121"/>
            <a:ext cx="273027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b="1" dirty="0"/>
              <a:t>* * * 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b="1" dirty="0"/>
              <a:t>   * 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b="1" dirty="0"/>
              <a:t>     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b="1" dirty="0"/>
              <a:t>        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b="1" dirty="0"/>
              <a:t>        (6)</a:t>
            </a:r>
          </a:p>
        </p:txBody>
      </p:sp>
      <p:sp>
        <p:nvSpPr>
          <p:cNvPr id="13" name="Text Box 30">
            <a:extLst>
              <a:ext uri="{FF2B5EF4-FFF2-40B4-BE49-F238E27FC236}">
                <a16:creationId xmlns:a16="http://schemas.microsoft.com/office/drawing/2014/main" id="{EA37F504-D99D-4C50-A6CA-0E61CD754F2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0400506" y="6156554"/>
            <a:ext cx="3059112" cy="316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b="1" dirty="0"/>
              <a:t>        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b="1" dirty="0"/>
              <a:t>     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b="1" dirty="0"/>
              <a:t>   * 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b="1" dirty="0"/>
              <a:t>     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b="1" dirty="0"/>
              <a:t>        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000" b="1" dirty="0"/>
              <a:t>        (7)</a:t>
            </a:r>
          </a:p>
        </p:txBody>
      </p:sp>
    </p:spTree>
    <p:extLst>
      <p:ext uri="{BB962C8B-B14F-4D97-AF65-F5344CB8AC3E}">
        <p14:creationId xmlns:p14="http://schemas.microsoft.com/office/powerpoint/2010/main" val="2497797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0C9E9-211A-49AE-841D-E3C62352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Recursive iteration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DDB452-40FC-4583-BB25-5A5E6E3EA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8976" y="1562100"/>
            <a:ext cx="14705352" cy="4884420"/>
          </a:xfrm>
        </p:spPr>
        <p:txBody>
          <a:bodyPr>
            <a:normAutofit/>
          </a:bodyPr>
          <a:lstStyle/>
          <a:p>
            <a:pPr>
              <a:lnSpc>
                <a:spcPts val="4700"/>
              </a:lnSpc>
              <a:spcBef>
                <a:spcPts val="1200"/>
              </a:spcBef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definition, the first two numbers in the Fibonacci sequence are either 1 and 1, and each subsequent number is the sum of the previous two.</a:t>
            </a:r>
          </a:p>
          <a:p>
            <a:pPr>
              <a:lnSpc>
                <a:spcPts val="4700"/>
              </a:lnSpc>
              <a:spcBef>
                <a:spcPts val="1200"/>
              </a:spcBef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sequence </a:t>
            </a:r>
            <a:r>
              <a:rPr lang="en-US" altLang="zh-CN" sz="4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4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Fibonacci numbers is defined by the recurrence relation</a:t>
            </a:r>
          </a:p>
          <a:p>
            <a:pPr marL="254000" indent="0">
              <a:lnSpc>
                <a:spcPts val="4700"/>
              </a:lnSpc>
              <a:spcBef>
                <a:spcPts val="1200"/>
              </a:spcBef>
              <a:buNone/>
            </a:pP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FF862-2E6E-4F9F-8DB3-67201186C3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20</a:t>
            </a:fld>
            <a:endParaRPr lang="en-US" altLang="zh-CN"/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F16631D1-6A64-46A5-90F1-3C760E39EFCA}"/>
              </a:ext>
            </a:extLst>
          </p:cNvPr>
          <p:cNvGrpSpPr>
            <a:grpSpLocks/>
          </p:cNvGrpSpPr>
          <p:nvPr/>
        </p:nvGrpSpPr>
        <p:grpSpPr bwMode="auto">
          <a:xfrm>
            <a:off x="3241333" y="6352780"/>
            <a:ext cx="8271230" cy="1972502"/>
            <a:chOff x="1488" y="3022"/>
            <a:chExt cx="3408" cy="763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EDFCA52C-97CE-43D3-BB6D-60AC15E54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022"/>
              <a:ext cx="294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0000"/>
                  </a:solidFill>
                </a:rPr>
                <a:t>F</a:t>
              </a:r>
              <a:r>
                <a:rPr lang="en-US" altLang="zh-CN" sz="3600" b="1" baseline="-25000" dirty="0">
                  <a:solidFill>
                    <a:srgbClr val="FF0000"/>
                  </a:solidFill>
                </a:rPr>
                <a:t>1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=F</a:t>
              </a:r>
              <a:r>
                <a:rPr lang="en-US" altLang="zh-CN" sz="36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=1                </a:t>
              </a:r>
              <a:r>
                <a:rPr lang="en-US" altLang="zh-CN" sz="3600" b="1" dirty="0"/>
                <a:t>(seed values)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30F03D09-A11B-45AE-8B15-6B17CD2F8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511"/>
              <a:ext cx="1536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 err="1">
                  <a:solidFill>
                    <a:srgbClr val="FF0000"/>
                  </a:solidFill>
                </a:rPr>
                <a:t>F</a:t>
              </a:r>
              <a:r>
                <a:rPr lang="en-US" altLang="zh-CN" sz="3600" b="1" baseline="-25000" dirty="0" err="1">
                  <a:solidFill>
                    <a:srgbClr val="FF0000"/>
                  </a:solidFill>
                </a:rPr>
                <a:t>n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=F</a:t>
              </a:r>
              <a:r>
                <a:rPr lang="en-US" altLang="zh-CN" sz="3600" b="1" baseline="-25000" dirty="0">
                  <a:solidFill>
                    <a:srgbClr val="FF0000"/>
                  </a:solidFill>
                </a:rPr>
                <a:t>n</a:t>
              </a:r>
              <a:r>
                <a:rPr lang="en-US" altLang="zh-CN" sz="3600" b="1" baseline="-25000" dirty="0">
                  <a:solidFill>
                    <a:srgbClr val="FF0000"/>
                  </a:solidFill>
                  <a:sym typeface="Symbol" panose="05050102010706020507" pitchFamily="18" charset="2"/>
                </a:rPr>
                <a:t>1</a:t>
              </a:r>
              <a:r>
                <a:rPr lang="en-US" altLang="zh-CN" sz="36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+F</a:t>
              </a:r>
              <a:r>
                <a:rPr lang="en-US" altLang="zh-CN" sz="3600" b="1" baseline="-25000" dirty="0">
                  <a:solidFill>
                    <a:srgbClr val="FF0000"/>
                  </a:solidFill>
                </a:rPr>
                <a:t>n</a:t>
              </a:r>
              <a:r>
                <a:rPr lang="en-US" altLang="zh-CN" sz="3600" b="1" baseline="-25000" dirty="0">
                  <a:solidFill>
                    <a:srgbClr val="FF0000"/>
                  </a:solidFill>
                  <a:sym typeface="Symbol" panose="05050102010706020507" pitchFamily="18" charset="2"/>
                </a:rPr>
                <a:t>2</a:t>
              </a: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E73A60D6-EBC8-4752-BCD8-C82CDE142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3214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endParaRPr lang="zh-CN" altLang="en-US" sz="3200" b="1">
                <a:solidFill>
                  <a:srgbClr val="FF0000"/>
                </a:solidFill>
              </a:endParaRP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F814C9DC-4887-41CC-B6AA-CF0E232AC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502"/>
              <a:ext cx="172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00"/>
                  </a:solidFill>
                </a:rPr>
                <a:t>n=3, 4, 5, 6, …</a:t>
              </a:r>
              <a:endParaRPr lang="en-US" altLang="zh-CN" sz="3600" b="1" baseline="-25000">
                <a:solidFill>
                  <a:srgbClr val="FF0000"/>
                </a:solidFill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D38B5C3-AE47-4099-9692-8DA82E9D0B2F}"/>
              </a:ext>
            </a:extLst>
          </p:cNvPr>
          <p:cNvSpPr/>
          <p:nvPr/>
        </p:nvSpPr>
        <p:spPr>
          <a:xfrm>
            <a:off x="2468721" y="5437826"/>
            <a:ext cx="12390120" cy="73866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</a:pPr>
            <a:r>
              <a:rPr lang="zh-CN" altLang="en-US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1  2  3  5  8  13   21   34   55   …</a:t>
            </a:r>
          </a:p>
        </p:txBody>
      </p:sp>
    </p:spTree>
    <p:extLst>
      <p:ext uri="{BB962C8B-B14F-4D97-AF65-F5344CB8AC3E}">
        <p14:creationId xmlns:p14="http://schemas.microsoft.com/office/powerpoint/2010/main" val="5691568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65801-52CA-46CB-BC66-F0A43B21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Recursive iteration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B1B30-939E-40C8-BA96-00FF4ACD0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3810" y="4365432"/>
            <a:ext cx="14105743" cy="4801257"/>
          </a:xfrm>
        </p:spPr>
        <p:txBody>
          <a:bodyPr>
            <a:noAutofit/>
          </a:bodyPr>
          <a:lstStyle/>
          <a:p>
            <a:pPr marL="254000" indent="0">
              <a:lnSpc>
                <a:spcPts val="4600"/>
              </a:lnSpc>
              <a:spcBef>
                <a:spcPts val="600"/>
              </a:spcBef>
              <a:buNone/>
            </a:pPr>
            <a:r>
              <a:rPr lang="en-US" altLang="zh-CN" sz="3600" b="1" dirty="0" err="1">
                <a:solidFill>
                  <a:srgbClr val="CC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initializtion</a:t>
            </a: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f1=1; f2=1;     // f1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n-2 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f2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endParaRPr lang="en-US" altLang="zh-CN" sz="3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54000" indent="0">
              <a:lnSpc>
                <a:spcPts val="4600"/>
              </a:lnSpc>
              <a:spcBef>
                <a:spcPts val="600"/>
              </a:spcBef>
              <a:buNone/>
            </a:pPr>
            <a:r>
              <a:rPr lang="en-US" altLang="zh-CN" sz="3600" b="1" dirty="0">
                <a:solidFill>
                  <a:srgbClr val="CC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iteration</a:t>
            </a: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  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f1=f1+f2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   // f1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2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+F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endParaRPr lang="en-US" altLang="zh-CN" sz="3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54000" indent="0">
              <a:lnSpc>
                <a:spcPts val="4600"/>
              </a:lnSpc>
              <a:spcBef>
                <a:spcPts val="60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f2=f1+f2;       // f2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n+1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+F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</a:p>
          <a:p>
            <a:pPr marL="254000" indent="0">
              <a:lnSpc>
                <a:spcPts val="4600"/>
              </a:lnSpc>
              <a:spcBef>
                <a:spcPts val="60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3600" b="1" dirty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//</a:t>
            </a:r>
            <a:r>
              <a:rPr lang="zh-CN" altLang="en-US" sz="3600" b="1" dirty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特点：每趟迭代项号增2</a:t>
            </a:r>
          </a:p>
          <a:p>
            <a:pPr marL="254000" indent="0">
              <a:lnSpc>
                <a:spcPts val="4600"/>
              </a:lnSpc>
              <a:spcBef>
                <a:spcPts val="600"/>
              </a:spcBef>
              <a:buNone/>
            </a:pPr>
            <a:r>
              <a:rPr lang="en-US" altLang="zh-CN" sz="3600" b="1" dirty="0">
                <a:solidFill>
                  <a:srgbClr val="CC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iteration </a:t>
            </a: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f2=f1+f2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   // f2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2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+F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endParaRPr lang="en-US" altLang="zh-CN" sz="3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54000" indent="0">
              <a:lnSpc>
                <a:spcPts val="4600"/>
              </a:lnSpc>
              <a:spcBef>
                <a:spcPts val="60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f1=f2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f1;    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 f1</a:t>
            </a: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F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2</a:t>
            </a:r>
          </a:p>
          <a:p>
            <a:pPr marL="254000" indent="0">
              <a:lnSpc>
                <a:spcPts val="4600"/>
              </a:lnSpc>
              <a:spcBef>
                <a:spcPts val="60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3600" b="1" dirty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//</a:t>
            </a:r>
            <a:r>
              <a:rPr lang="zh-CN" altLang="en-US" sz="3600" b="1" dirty="0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特点：每趟迭代项号增1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4BCCAA-1274-434A-81B2-4009C9F92A0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21</a:t>
            </a:fld>
            <a:endParaRPr lang="en-US" altLang="zh-CN"/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D9F9EBC7-9601-48A8-9DEE-FEC52B9EABCE}"/>
              </a:ext>
            </a:extLst>
          </p:cNvPr>
          <p:cNvGrpSpPr>
            <a:grpSpLocks/>
          </p:cNvGrpSpPr>
          <p:nvPr/>
        </p:nvGrpSpPr>
        <p:grpSpPr bwMode="auto">
          <a:xfrm>
            <a:off x="2781422" y="1917254"/>
            <a:ext cx="7234909" cy="1972502"/>
            <a:chOff x="1488" y="3022"/>
            <a:chExt cx="3408" cy="763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A775450C-578C-4029-BCFC-076262C4A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022"/>
              <a:ext cx="1056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/>
                <a:t>F</a:t>
              </a:r>
              <a:r>
                <a:rPr lang="en-US" altLang="zh-CN" sz="3600" b="1" baseline="-25000"/>
                <a:t>1</a:t>
              </a:r>
              <a:r>
                <a:rPr lang="en-US" altLang="zh-CN" sz="3600" b="1"/>
                <a:t>=F</a:t>
              </a:r>
              <a:r>
                <a:rPr lang="en-US" altLang="zh-CN" sz="3600" b="1" baseline="-25000"/>
                <a:t>2</a:t>
              </a:r>
              <a:r>
                <a:rPr lang="en-US" altLang="zh-CN" sz="3600" b="1"/>
                <a:t>=1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C779187B-5F7B-48FE-B939-29CFA1A17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511"/>
              <a:ext cx="1536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 err="1"/>
                <a:t>F</a:t>
              </a:r>
              <a:r>
                <a:rPr lang="en-US" altLang="zh-CN" sz="3600" b="1" baseline="-25000" dirty="0" err="1"/>
                <a:t>n</a:t>
              </a:r>
              <a:r>
                <a:rPr lang="en-US" altLang="zh-CN" sz="3600" b="1" dirty="0"/>
                <a:t>=F</a:t>
              </a:r>
              <a:r>
                <a:rPr lang="en-US" altLang="zh-CN" sz="3600" b="1" baseline="-25000" dirty="0"/>
                <a:t>n</a:t>
              </a:r>
              <a:r>
                <a:rPr lang="en-US" altLang="zh-CN" sz="3600" b="1" baseline="-25000" dirty="0">
                  <a:sym typeface="Symbol" panose="05050102010706020507" pitchFamily="18" charset="2"/>
                </a:rPr>
                <a:t>1</a:t>
              </a:r>
              <a:r>
                <a:rPr lang="en-US" altLang="zh-CN" sz="3600" b="1" dirty="0">
                  <a:sym typeface="Symbol" panose="05050102010706020507" pitchFamily="18" charset="2"/>
                </a:rPr>
                <a:t>+F</a:t>
              </a:r>
              <a:r>
                <a:rPr lang="en-US" altLang="zh-CN" sz="3600" b="1" baseline="-25000" dirty="0"/>
                <a:t>n</a:t>
              </a:r>
              <a:r>
                <a:rPr lang="en-US" altLang="zh-CN" sz="3600" b="1" baseline="-25000" dirty="0">
                  <a:sym typeface="Symbol" panose="05050102010706020507" pitchFamily="18" charset="2"/>
                </a:rPr>
                <a:t>2</a:t>
              </a: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73A4A32A-9A1A-4F7A-B5A1-A7FFA25F6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3214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endParaRPr lang="zh-CN" altLang="en-US" sz="3200" b="1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899D91B0-5CC9-4CC3-A8D6-0F6745ECE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502"/>
              <a:ext cx="172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/>
                <a:t>n=3, 4, 5, 6, …</a:t>
              </a:r>
              <a:endParaRPr lang="en-US" altLang="zh-CN" sz="3600" b="1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41641556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A502B-D685-4BFA-A182-4CD62B6C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Recursive iteration</a:t>
            </a:r>
            <a:endParaRPr lang="zh-CN" altLang="en-US" sz="66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D48D60-3E76-43E8-BBDC-443970A6EA3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22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BFC778-086F-43EB-A01B-0E68A09FA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592" y="2087880"/>
            <a:ext cx="12651699" cy="629916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hangingPunct="1">
              <a:lnSpc>
                <a:spcPts val="4300"/>
              </a:lnSpc>
              <a:spcBef>
                <a:spcPts val="600"/>
              </a:spcBef>
            </a:pPr>
            <a:r>
              <a:rPr lang="zh-CN" altLang="en-US" sz="3600" b="1">
                <a:solidFill>
                  <a:srgbClr val="000000"/>
                </a:solidFill>
                <a:sym typeface="Symbol" panose="05050102010706020507" pitchFamily="18" charset="2"/>
              </a:rPr>
              <a:t>#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include "</a:t>
            </a:r>
            <a:r>
              <a:rPr lang="en-US" altLang="zh-CN" sz="3600" b="1" dirty="0" err="1">
                <a:solidFill>
                  <a:srgbClr val="000000"/>
                </a:solidFill>
                <a:sym typeface="Symbol" panose="05050102010706020507" pitchFamily="18" charset="2"/>
              </a:rPr>
              <a:t>stdio.h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"</a:t>
            </a:r>
            <a:endParaRPr lang="en-US" altLang="zh-CN" sz="3600" b="1" dirty="0">
              <a:sym typeface="Symbol" panose="05050102010706020507" pitchFamily="18" charset="2"/>
            </a:endParaRPr>
          </a:p>
          <a:p>
            <a:pPr algn="l" hangingPunct="1">
              <a:lnSpc>
                <a:spcPts val="4300"/>
              </a:lnSpc>
              <a:spcBef>
                <a:spcPts val="600"/>
              </a:spcBef>
            </a:pP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void main()</a:t>
            </a:r>
            <a:endParaRPr lang="en-US" altLang="zh-CN" sz="3600" b="1" dirty="0">
              <a:sym typeface="Symbol" panose="05050102010706020507" pitchFamily="18" charset="2"/>
            </a:endParaRPr>
          </a:p>
          <a:p>
            <a:pPr algn="l" hangingPunct="1">
              <a:lnSpc>
                <a:spcPts val="4300"/>
              </a:lnSpc>
              <a:spcBef>
                <a:spcPts val="600"/>
              </a:spcBef>
            </a:pP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 { </a:t>
            </a:r>
            <a:r>
              <a:rPr lang="en-US" altLang="zh-CN" sz="3600" b="1" dirty="0">
                <a:solidFill>
                  <a:srgbClr val="FF0000"/>
                </a:solidFill>
                <a:sym typeface="Symbol" panose="05050102010706020507" pitchFamily="18" charset="2"/>
              </a:rPr>
              <a:t>long f1,f2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;int k;                 </a:t>
            </a:r>
            <a:r>
              <a:rPr lang="en-US" altLang="zh-CN" sz="3600" b="1" dirty="0">
                <a:solidFill>
                  <a:srgbClr val="006600"/>
                </a:solidFill>
                <a:sym typeface="Symbol" panose="05050102010706020507" pitchFamily="18" charset="2"/>
              </a:rPr>
              <a:t>// why long?</a:t>
            </a:r>
          </a:p>
          <a:p>
            <a:pPr algn="l" hangingPunct="1">
              <a:lnSpc>
                <a:spcPts val="4300"/>
              </a:lnSpc>
              <a:spcBef>
                <a:spcPts val="600"/>
              </a:spcBef>
            </a:pP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    f1=f2=1;printf("%10ld%10ld",f1,f2);</a:t>
            </a:r>
            <a:endParaRPr lang="en-US" altLang="zh-CN" sz="3600" b="1" dirty="0">
              <a:sym typeface="Symbol" panose="05050102010706020507" pitchFamily="18" charset="2"/>
            </a:endParaRPr>
          </a:p>
          <a:p>
            <a:pPr algn="l" hangingPunct="1">
              <a:lnSpc>
                <a:spcPts val="4300"/>
              </a:lnSpc>
              <a:spcBef>
                <a:spcPts val="600"/>
              </a:spcBef>
            </a:pP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    for(k=3;k&lt;=40;k++)</a:t>
            </a:r>
            <a:endParaRPr lang="en-US" altLang="zh-CN" sz="3600" b="1" dirty="0">
              <a:sym typeface="Symbol" panose="05050102010706020507" pitchFamily="18" charset="2"/>
            </a:endParaRPr>
          </a:p>
          <a:p>
            <a:pPr algn="l" hangingPunct="1">
              <a:lnSpc>
                <a:spcPts val="4300"/>
              </a:lnSpc>
              <a:spcBef>
                <a:spcPts val="600"/>
              </a:spcBef>
            </a:pP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    {  f2=f1+f2; f1=f2f1;       </a:t>
            </a:r>
            <a:r>
              <a:rPr lang="en-US" altLang="zh-CN" sz="3600" b="1" dirty="0">
                <a:solidFill>
                  <a:srgbClr val="006600"/>
                </a:solidFill>
                <a:ea typeface="楷体" panose="02010609060101010101" pitchFamily="49" charset="-122"/>
                <a:sym typeface="Symbol" panose="05050102010706020507" pitchFamily="18" charset="2"/>
              </a:rPr>
              <a:t>//</a:t>
            </a:r>
            <a:r>
              <a:rPr lang="en-US" altLang="zh-CN" sz="3600" b="1" dirty="0">
                <a:solidFill>
                  <a:srgbClr val="CC0000"/>
                </a:solidFill>
                <a:ea typeface="楷体" panose="02010609060101010101" pitchFamily="49" charset="-122"/>
              </a:rPr>
              <a:t> iteration </a:t>
            </a:r>
            <a:r>
              <a:rPr lang="zh-CN" altLang="en-US" sz="3600" b="1" dirty="0">
                <a:solidFill>
                  <a:srgbClr val="006600"/>
                </a:solidFill>
                <a:ea typeface="楷体" panose="02010609060101010101" pitchFamily="49" charset="-122"/>
                <a:sym typeface="Symbol" panose="05050102010706020507" pitchFamily="18" charset="2"/>
              </a:rPr>
              <a:t>2</a:t>
            </a:r>
          </a:p>
          <a:p>
            <a:pPr algn="l" hangingPunct="1">
              <a:lnSpc>
                <a:spcPts val="4300"/>
              </a:lnSpc>
              <a:spcBef>
                <a:spcPts val="600"/>
              </a:spcBef>
            </a:pP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        </a:t>
            </a:r>
            <a:r>
              <a:rPr lang="en-US" altLang="zh-CN" sz="3600" b="1" dirty="0" err="1">
                <a:solidFill>
                  <a:srgbClr val="000000"/>
                </a:solidFill>
                <a:sym typeface="Symbol" panose="05050102010706020507" pitchFamily="18" charset="2"/>
              </a:rPr>
              <a:t>printf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("%10</a:t>
            </a:r>
            <a:r>
              <a:rPr lang="en-US" altLang="zh-CN" sz="3600" b="1" dirty="0">
                <a:solidFill>
                  <a:srgbClr val="FF0000"/>
                </a:solidFill>
                <a:sym typeface="Symbol" panose="05050102010706020507" pitchFamily="18" charset="2"/>
              </a:rPr>
              <a:t>ld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",f2);</a:t>
            </a:r>
            <a:endParaRPr lang="en-US" altLang="zh-CN" sz="3600" b="1" dirty="0">
              <a:sym typeface="Symbol" panose="05050102010706020507" pitchFamily="18" charset="2"/>
            </a:endParaRPr>
          </a:p>
          <a:p>
            <a:pPr algn="l" hangingPunct="1">
              <a:lnSpc>
                <a:spcPts val="4300"/>
              </a:lnSpc>
              <a:spcBef>
                <a:spcPts val="600"/>
              </a:spcBef>
            </a:pP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        if(k%4= =0) </a:t>
            </a:r>
            <a:r>
              <a:rPr lang="en-US" altLang="zh-CN" sz="3600" b="1" dirty="0" err="1">
                <a:solidFill>
                  <a:srgbClr val="000000"/>
                </a:solidFill>
                <a:sym typeface="Symbol" panose="05050102010706020507" pitchFamily="18" charset="2"/>
              </a:rPr>
              <a:t>printf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("\n");</a:t>
            </a:r>
            <a:endParaRPr lang="en-US" altLang="zh-CN" sz="3600" b="1" dirty="0">
              <a:sym typeface="Symbol" panose="05050102010706020507" pitchFamily="18" charset="2"/>
            </a:endParaRPr>
          </a:p>
          <a:p>
            <a:pPr algn="l" hangingPunct="1">
              <a:lnSpc>
                <a:spcPts val="4300"/>
              </a:lnSpc>
              <a:spcBef>
                <a:spcPts val="600"/>
              </a:spcBef>
            </a:pP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    }</a:t>
            </a:r>
            <a:endParaRPr lang="en-US" altLang="zh-CN" sz="3600" b="1" dirty="0">
              <a:sym typeface="Symbol" panose="05050102010706020507" pitchFamily="18" charset="2"/>
            </a:endParaRPr>
          </a:p>
          <a:p>
            <a:pPr algn="l" hangingPunct="1">
              <a:lnSpc>
                <a:spcPts val="4300"/>
              </a:lnSpc>
              <a:spcBef>
                <a:spcPts val="600"/>
              </a:spcBef>
            </a:pP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 }</a:t>
            </a:r>
            <a:r>
              <a:rPr lang="en-US" altLang="zh-CN" sz="3600" b="1" dirty="0">
                <a:ea typeface="楷体" panose="02010609060101010101" pitchFamily="49" charset="-122"/>
                <a:sym typeface="Symbol" panose="05050102010706020507" pitchFamily="18" charset="2"/>
              </a:rPr>
              <a:t> </a:t>
            </a:r>
            <a:endParaRPr lang="zh-CN" altLang="en-US" sz="3600" b="1" dirty="0"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23657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290A0-B3B3-4DC5-A1DB-367F7B46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Prime number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F2AB2-DBAD-447A-8D94-1FAAA1F8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948" y="1562100"/>
            <a:ext cx="13910872" cy="5554980"/>
          </a:xfrm>
        </p:spPr>
        <p:txBody>
          <a:bodyPr/>
          <a:lstStyle/>
          <a:p>
            <a:pPr marL="990600" indent="-715963">
              <a:buSzPct val="115000"/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number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(or a 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 natural number greater than 1 that cannot be formed by multiplying two smaller natural numbers.</a:t>
            </a:r>
          </a:p>
          <a:p>
            <a:pPr marL="990600" indent="-715963">
              <a:buSzPct val="115000"/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natural number greater than 1 that is not prime is called a 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 number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2E8A23-DC88-4F8A-9C3D-7856E0B205B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8293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1C2D1-3488-4980-B710-5BD634A6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Prime number</a:t>
            </a:r>
            <a:endParaRPr lang="zh-CN" altLang="en-US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A54C70C1-5C6D-427D-88B4-28ECCFDE2A8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484026" y="1562100"/>
                <a:ext cx="13688505" cy="41529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simple but slow method of checking the primality of a given number n , called trial division, tests whether n is a multiple of any integer between 2 and 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4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zh-CN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A54C70C1-5C6D-427D-88B4-28ECCFDE2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84026" y="1562100"/>
                <a:ext cx="13688505" cy="4152900"/>
              </a:xfrm>
              <a:blipFill>
                <a:blip r:embed="rId3"/>
                <a:stretch>
                  <a:fillRect l="-980" r="-1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E0DEA5-330F-44F2-A8D3-26FF207675B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640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336F5-C11A-4713-A286-BDF6BD97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Prime number</a:t>
            </a:r>
            <a:endParaRPr lang="zh-CN" altLang="en-US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占位符 4">
                <a:extLst>
                  <a:ext uri="{FF2B5EF4-FFF2-40B4-BE49-F238E27FC236}">
                    <a16:creationId xmlns:a16="http://schemas.microsoft.com/office/drawing/2014/main" id="{04CA2CF0-803A-49F7-8E30-73C3C9C40E1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59174" y="1773387"/>
                <a:ext cx="14570439" cy="6206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5200"/>
                  </a:lnSpc>
                  <a:spcBef>
                    <a:spcPts val="600"/>
                  </a:spcBef>
                  <a:spcAft>
                    <a:spcPts val="600"/>
                  </a:spcAft>
                  <a:buSzPct val="120000"/>
                  <a:buFont typeface="Wingdings" panose="05000000000000000000" pitchFamily="2" charset="2"/>
                  <a:buChar char="p"/>
                </a:pPr>
                <a:r>
                  <a:rPr lang="en-US" altLang="zh-CN" sz="48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Example.</a:t>
                </a:r>
              </a:p>
              <a:p>
                <a:pPr marL="1689100" lvl="2" indent="-808038">
                  <a:lnSpc>
                    <a:spcPts val="5200"/>
                  </a:lnSpc>
                  <a:spcBef>
                    <a:spcPts val="600"/>
                  </a:spcBef>
                  <a:spcAft>
                    <a:spcPts val="600"/>
                  </a:spcAft>
                  <a:buSzPct val="90000"/>
                  <a:buFont typeface="Wingdings" panose="05000000000000000000" pitchFamily="2" charset="2"/>
                  <a:buChar char="l"/>
                </a:pPr>
                <a:r>
                  <a:rPr lang="en-US" altLang="zh-CN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loops from 2 to 1000, determine if each value is prime.</a:t>
                </a:r>
              </a:p>
              <a:p>
                <a:pPr>
                  <a:lnSpc>
                    <a:spcPts val="5200"/>
                  </a:lnSpc>
                  <a:spcBef>
                    <a:spcPts val="600"/>
                  </a:spcBef>
                  <a:spcAft>
                    <a:spcPts val="600"/>
                  </a:spcAft>
                  <a:buSzPct val="120000"/>
                  <a:buFont typeface="Wingdings" panose="05000000000000000000" pitchFamily="2" charset="2"/>
                  <a:buChar char="p"/>
                </a:pPr>
                <a:r>
                  <a:rPr lang="en-US" altLang="zh-CN" sz="48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How </a:t>
                </a:r>
                <a:r>
                  <a:rPr lang="zh-CN" altLang="en-US" sz="48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？</a:t>
                </a:r>
              </a:p>
              <a:p>
                <a:pPr marL="1689100" lvl="2" indent="-808038">
                  <a:lnSpc>
                    <a:spcPts val="5200"/>
                  </a:lnSpc>
                  <a:spcBef>
                    <a:spcPts val="600"/>
                  </a:spcBef>
                  <a:spcAft>
                    <a:spcPts val="600"/>
                  </a:spcAft>
                  <a:buSzPct val="90000"/>
                  <a:buFont typeface="Wingdings" panose="05000000000000000000" pitchFamily="2" charset="2"/>
                  <a:buChar char="l"/>
                </a:pPr>
                <a:r>
                  <a:rPr lang="en-US" altLang="zh-CN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trial division, tests whether  n is a multiple of any integer between 2 and 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4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4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altLang="zh-CN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ts val="5200"/>
                  </a:lnSpc>
                  <a:spcBef>
                    <a:spcPts val="600"/>
                  </a:spcBef>
                  <a:spcAft>
                    <a:spcPts val="600"/>
                  </a:spcAft>
                  <a:buSzPct val="90000"/>
                  <a:buFont typeface="Wingdings" panose="05000000000000000000" pitchFamily="2" charset="2"/>
                  <a:buChar char="l"/>
                </a:pPr>
                <a:r>
                  <a:rPr lang="zh-CN" alt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for(</a:t>
                </a:r>
                <a:r>
                  <a:rPr lang="en-US" altLang="zh-CN" sz="4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=2;i&lt;=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4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4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altLang="zh-CN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en-US" altLang="zh-CN" sz="4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++) if(</a:t>
                </a:r>
                <a:r>
                  <a:rPr lang="en-US" altLang="zh-CN" sz="4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m%i</a:t>
                </a:r>
                <a:r>
                  <a:rPr lang="en-US" altLang="zh-CN" sz="4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</a:t>
                </a:r>
                <a:r>
                  <a:rPr lang="en-US" altLang="zh-CN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0) break;</a:t>
                </a:r>
                <a:r>
                  <a:rPr lang="en-US" altLang="zh-CN" sz="48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952500" lvl="2" indent="0">
                  <a:lnSpc>
                    <a:spcPts val="5200"/>
                  </a:lnSpc>
                  <a:spcBef>
                    <a:spcPts val="600"/>
                  </a:spcBef>
                  <a:spcAft>
                    <a:spcPts val="600"/>
                  </a:spcAft>
                  <a:buSzPct val="90000"/>
                  <a:buNone/>
                </a:pPr>
                <a:r>
                  <a:rPr lang="zh-CN" altLang="en-US" sz="48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48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if  </a:t>
                </a:r>
                <a:r>
                  <a:rPr lang="en-US" altLang="zh-CN" sz="48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48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4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4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altLang="zh-CN" sz="48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when the loop ends , m is prime .</a:t>
                </a:r>
              </a:p>
            </p:txBody>
          </p:sp>
        </mc:Choice>
        <mc:Fallback xmlns="">
          <p:sp>
            <p:nvSpPr>
              <p:cNvPr id="5" name="文本占位符 4">
                <a:extLst>
                  <a:ext uri="{FF2B5EF4-FFF2-40B4-BE49-F238E27FC236}">
                    <a16:creationId xmlns:a16="http://schemas.microsoft.com/office/drawing/2014/main" id="{04CA2CF0-803A-49F7-8E30-73C3C9C40E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59174" y="1773387"/>
                <a:ext cx="14570439" cy="6206827"/>
              </a:xfrm>
              <a:prstGeom prst="rect">
                <a:avLst/>
              </a:prstGeom>
              <a:blipFill>
                <a:blip r:embed="rId3"/>
                <a:stretch>
                  <a:fillRect l="-418" t="-4322" b="-4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A53AD-DB3B-47FE-9535-3B701CDDFB9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283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D04E4-3F86-428F-B22E-8F2D1A2D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Prime number</a:t>
            </a:r>
            <a:endParaRPr lang="zh-CN" altLang="en-US" sz="66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E65940-0B73-43C8-9E0C-FAEFFF8759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26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B746C1-E9EA-4544-939B-50FEF741D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632" y="1727434"/>
            <a:ext cx="13266295" cy="7786747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indent="274638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4000"/>
              </a:lnSpc>
            </a:pPr>
            <a:r>
              <a:rPr lang="zh-CN" altLang="en-US" sz="3200" b="1" dirty="0">
                <a:cs typeface="Times New Roman" panose="02020603050405020304" pitchFamily="18" charset="0"/>
              </a:rPr>
              <a:t>#</a:t>
            </a:r>
            <a:r>
              <a:rPr lang="en-US" altLang="zh-CN" sz="3200" b="1" dirty="0">
                <a:cs typeface="Times New Roman" panose="02020603050405020304" pitchFamily="18" charset="0"/>
              </a:rPr>
              <a:t>include "</a:t>
            </a:r>
            <a:r>
              <a:rPr lang="en-US" altLang="zh-CN" sz="3200" b="1" dirty="0" err="1">
                <a:cs typeface="Times New Roman" panose="02020603050405020304" pitchFamily="18" charset="0"/>
              </a:rPr>
              <a:t>stdio.h</a:t>
            </a:r>
            <a:r>
              <a:rPr lang="en-US" altLang="zh-CN" sz="3200" b="1" dirty="0">
                <a:cs typeface="Times New Roman" panose="02020603050405020304" pitchFamily="18" charset="0"/>
              </a:rPr>
              <a:t>"</a:t>
            </a:r>
          </a:p>
          <a:p>
            <a:pPr algn="just">
              <a:lnSpc>
                <a:spcPts val="4000"/>
              </a:lnSpc>
            </a:pPr>
            <a:r>
              <a:rPr lang="en-US" altLang="zh-CN" sz="3200" b="1" dirty="0">
                <a:cs typeface="Times New Roman" panose="02020603050405020304" pitchFamily="18" charset="0"/>
              </a:rPr>
              <a:t>#include "</a:t>
            </a:r>
            <a:r>
              <a:rPr lang="en-US" altLang="zh-CN" sz="3200" b="1" dirty="0" err="1">
                <a:cs typeface="Times New Roman" panose="02020603050405020304" pitchFamily="18" charset="0"/>
              </a:rPr>
              <a:t>math.h</a:t>
            </a:r>
            <a:r>
              <a:rPr lang="en-US" altLang="zh-CN" sz="3200" b="1" dirty="0">
                <a:cs typeface="Times New Roman" panose="02020603050405020304" pitchFamily="18" charset="0"/>
              </a:rPr>
              <a:t>"</a:t>
            </a:r>
          </a:p>
          <a:p>
            <a:pPr algn="just">
              <a:lnSpc>
                <a:spcPts val="4000"/>
              </a:lnSpc>
            </a:pPr>
            <a:r>
              <a:rPr lang="en-US" altLang="zh-CN" sz="3200" b="1" dirty="0">
                <a:cs typeface="Times New Roman" panose="02020603050405020304" pitchFamily="18" charset="0"/>
              </a:rPr>
              <a:t>void main() {</a:t>
            </a:r>
          </a:p>
          <a:p>
            <a:pPr algn="just">
              <a:lnSpc>
                <a:spcPts val="4000"/>
              </a:lnSpc>
            </a:pPr>
            <a:r>
              <a:rPr lang="en-US" altLang="zh-CN" sz="3200" b="1" dirty="0">
                <a:cs typeface="Times New Roman" panose="02020603050405020304" pitchFamily="18" charset="0"/>
              </a:rPr>
              <a:t>  </a:t>
            </a:r>
            <a:r>
              <a:rPr lang="en-US" altLang="zh-CN" sz="3200" b="1" dirty="0" err="1">
                <a:cs typeface="Times New Roman" panose="02020603050405020304" pitchFamily="18" charset="0"/>
              </a:rPr>
              <a:t>int</a:t>
            </a:r>
            <a:r>
              <a:rPr lang="en-US" altLang="zh-CN" sz="3200" b="1" dirty="0"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cs typeface="Times New Roman" panose="02020603050405020304" pitchFamily="18" charset="0"/>
              </a:rPr>
              <a:t>m,k,sqrt_m,count</a:t>
            </a:r>
            <a:r>
              <a:rPr lang="en-US" altLang="zh-CN" sz="3200" b="1" dirty="0">
                <a:cs typeface="Times New Roman" panose="02020603050405020304" pitchFamily="18" charset="0"/>
              </a:rPr>
              <a:t>=0;</a:t>
            </a:r>
          </a:p>
          <a:p>
            <a:pPr algn="just">
              <a:lnSpc>
                <a:spcPts val="4000"/>
              </a:lnSpc>
            </a:pPr>
            <a:r>
              <a:rPr lang="en-US" altLang="zh-CN" sz="3200" b="1" dirty="0">
                <a:cs typeface="Times New Roman" panose="02020603050405020304" pitchFamily="18" charset="0"/>
              </a:rPr>
              <a:t>  for(m=2;m&lt;=1000;m++)</a:t>
            </a:r>
          </a:p>
          <a:p>
            <a:pPr algn="just">
              <a:lnSpc>
                <a:spcPts val="4000"/>
              </a:lnSpc>
            </a:pPr>
            <a:r>
              <a:rPr lang="en-US" altLang="zh-CN" sz="3200" b="1" dirty="0">
                <a:cs typeface="Times New Roman" panose="02020603050405020304" pitchFamily="18" charset="0"/>
              </a:rPr>
              <a:t>      { </a:t>
            </a:r>
            <a:r>
              <a:rPr lang="en-US" altLang="zh-CN" sz="3200" b="1" dirty="0" err="1">
                <a:cs typeface="Times New Roman" panose="02020603050405020304" pitchFamily="18" charset="0"/>
              </a:rPr>
              <a:t>sqrt_m</a:t>
            </a:r>
            <a:r>
              <a:rPr lang="en-US" altLang="zh-CN" sz="3200" b="1" dirty="0">
                <a:cs typeface="Times New Roman" panose="02020603050405020304" pitchFamily="18" charset="0"/>
              </a:rPr>
              <a:t>=(</a:t>
            </a:r>
            <a:r>
              <a:rPr lang="en-US" altLang="zh-CN" sz="3200" b="1" dirty="0" err="1">
                <a:cs typeface="Times New Roman" panose="02020603050405020304" pitchFamily="18" charset="0"/>
              </a:rPr>
              <a:t>int</a:t>
            </a:r>
            <a:r>
              <a:rPr lang="en-US" altLang="zh-CN" sz="3200" b="1" dirty="0">
                <a:cs typeface="Times New Roman" panose="02020603050405020304" pitchFamily="18" charset="0"/>
              </a:rPr>
              <a:t>)sqrt(m)+1; </a:t>
            </a:r>
          </a:p>
          <a:p>
            <a:pPr>
              <a:lnSpc>
                <a:spcPts val="4000"/>
              </a:lnSpc>
            </a:pPr>
            <a:r>
              <a:rPr lang="en-US" altLang="zh-CN" sz="3200" b="1" dirty="0">
                <a:cs typeface="Times New Roman" panose="02020603050405020304" pitchFamily="18" charset="0"/>
              </a:rPr>
              <a:t>                           </a:t>
            </a:r>
            <a:r>
              <a:rPr lang="en-US" altLang="zh-CN" sz="3200" b="1" dirty="0">
                <a:solidFill>
                  <a:srgbClr val="006600"/>
                </a:solidFill>
                <a:cs typeface="Times New Roman" panose="02020603050405020304" pitchFamily="18" charset="0"/>
              </a:rPr>
              <a:t>/</a:t>
            </a:r>
            <a:r>
              <a:rPr lang="en-US" altLang="zh-CN" sz="3200" b="1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200" b="1" dirty="0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加1是为了克服实数的表示误差 </a:t>
            </a:r>
            <a:r>
              <a:rPr lang="zh-CN" altLang="en-US" sz="3200" b="1" dirty="0">
                <a:solidFill>
                  <a:srgbClr val="006600"/>
                </a:solidFill>
                <a:cs typeface="Times New Roman" panose="02020603050405020304" pitchFamily="18" charset="0"/>
              </a:rPr>
              <a:t>/</a:t>
            </a:r>
            <a:endParaRPr lang="zh-CN" altLang="en-US" sz="3200" b="1" dirty="0">
              <a:solidFill>
                <a:srgbClr val="0066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ts val="4000"/>
              </a:lnSpc>
            </a:pP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for(k=2;k&lt;=</a:t>
            </a:r>
            <a:r>
              <a:rPr lang="en-US" altLang="zh-CN" sz="3200" b="1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sqrt_m;k</a:t>
            </a:r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++) if(</a:t>
            </a:r>
            <a:r>
              <a:rPr lang="en-US" altLang="zh-CN" sz="3200" b="1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m%k</a:t>
            </a:r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= =0) break;</a:t>
            </a:r>
          </a:p>
          <a:p>
            <a:pPr algn="just">
              <a:lnSpc>
                <a:spcPts val="4000"/>
              </a:lnSpc>
            </a:pPr>
            <a:r>
              <a:rPr lang="en-US" altLang="zh-CN" sz="3200" b="1" dirty="0">
                <a:cs typeface="Times New Roman" panose="02020603050405020304" pitchFamily="18" charset="0"/>
                <a:sym typeface="Symbol" panose="05050102010706020507" pitchFamily="18" charset="2"/>
              </a:rPr>
              <a:t>         if(</a:t>
            </a:r>
            <a:r>
              <a:rPr lang="en-US" altLang="zh-CN" sz="32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k&gt;</a:t>
            </a:r>
            <a:r>
              <a:rPr lang="en-US" altLang="zh-CN" sz="3200" b="1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sqrt_m</a:t>
            </a:r>
            <a:r>
              <a:rPr lang="en-US" altLang="zh-CN" sz="3200" b="1" dirty="0"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algn="just">
              <a:lnSpc>
                <a:spcPts val="4000"/>
              </a:lnSpc>
            </a:pPr>
            <a:r>
              <a:rPr lang="en-US" altLang="zh-CN" sz="3200" b="1" dirty="0">
                <a:cs typeface="Times New Roman" panose="02020603050405020304" pitchFamily="18" charset="0"/>
                <a:sym typeface="Symbol" panose="05050102010706020507" pitchFamily="18" charset="2"/>
              </a:rPr>
              <a:t>           {  </a:t>
            </a:r>
            <a:r>
              <a:rPr lang="en-US" altLang="zh-CN" sz="3200" b="1" dirty="0" err="1">
                <a:cs typeface="Times New Roman" panose="02020603050405020304" pitchFamily="18" charset="0"/>
                <a:sym typeface="Symbol" panose="05050102010706020507" pitchFamily="18" charset="2"/>
              </a:rPr>
              <a:t>printf</a:t>
            </a:r>
            <a:r>
              <a:rPr lang="en-US" altLang="zh-CN" sz="3200" b="1" dirty="0">
                <a:cs typeface="Times New Roman" panose="02020603050405020304" pitchFamily="18" charset="0"/>
                <a:sym typeface="Symbol" panose="05050102010706020507" pitchFamily="18" charset="2"/>
              </a:rPr>
              <a:t>("%4d",m);count++;</a:t>
            </a:r>
          </a:p>
          <a:p>
            <a:pPr algn="just">
              <a:lnSpc>
                <a:spcPts val="4000"/>
              </a:lnSpc>
            </a:pPr>
            <a:r>
              <a:rPr lang="en-US" altLang="zh-CN" sz="3200" b="1" dirty="0">
                <a:cs typeface="Times New Roman" panose="02020603050405020304" pitchFamily="18" charset="0"/>
                <a:sym typeface="Symbol" panose="05050102010706020507" pitchFamily="18" charset="2"/>
              </a:rPr>
              <a:t>               if(count%10= =0) </a:t>
            </a:r>
            <a:r>
              <a:rPr lang="en-US" altLang="zh-CN" sz="3200" b="1" dirty="0" err="1">
                <a:cs typeface="Times New Roman" panose="02020603050405020304" pitchFamily="18" charset="0"/>
                <a:sym typeface="Symbol" panose="05050102010706020507" pitchFamily="18" charset="2"/>
              </a:rPr>
              <a:t>printf</a:t>
            </a:r>
            <a:r>
              <a:rPr lang="en-US" altLang="zh-CN" sz="3200" b="1" dirty="0">
                <a:cs typeface="Times New Roman" panose="02020603050405020304" pitchFamily="18" charset="0"/>
                <a:sym typeface="Symbol" panose="05050102010706020507" pitchFamily="18" charset="2"/>
              </a:rPr>
              <a:t>("\n");  </a:t>
            </a:r>
          </a:p>
          <a:p>
            <a:pPr algn="l">
              <a:lnSpc>
                <a:spcPts val="4000"/>
              </a:lnSpc>
            </a:pPr>
            <a:r>
              <a:rPr lang="en-US" altLang="zh-CN" sz="3200" b="1" dirty="0"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</a:t>
            </a:r>
            <a:r>
              <a:rPr lang="en-US" altLang="zh-CN" sz="3200" b="1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/</a:t>
            </a:r>
            <a:r>
              <a:rPr lang="en-US" altLang="zh-CN" sz="3200" b="1" dirty="0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10 </a:t>
            </a:r>
            <a:r>
              <a:rPr lang="en-US" altLang="zh-CN" sz="3200" b="1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outputs for each line</a:t>
            </a:r>
            <a:r>
              <a:rPr lang="zh-CN" altLang="en-US" sz="3200" b="1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3200" b="1" dirty="0">
                <a:solidFill>
                  <a:srgbClr val="006600"/>
                </a:solidFill>
                <a:cs typeface="Times New Roman" panose="02020603050405020304" pitchFamily="18" charset="0"/>
              </a:rPr>
              <a:t>/</a:t>
            </a:r>
            <a:endParaRPr lang="zh-CN" altLang="en-US" sz="3200" b="1" dirty="0">
              <a:solidFill>
                <a:srgbClr val="0066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ts val="4000"/>
              </a:lnSpc>
            </a:pPr>
            <a:r>
              <a:rPr lang="zh-CN" altLang="en-US" sz="3200" b="1" dirty="0">
                <a:cs typeface="Times New Roman" panose="02020603050405020304" pitchFamily="18" charset="0"/>
                <a:sym typeface="Symbol" panose="05050102010706020507" pitchFamily="18" charset="2"/>
              </a:rPr>
              <a:t>          }</a:t>
            </a:r>
          </a:p>
          <a:p>
            <a:pPr algn="just">
              <a:lnSpc>
                <a:spcPts val="4000"/>
              </a:lnSpc>
            </a:pPr>
            <a:r>
              <a:rPr lang="zh-CN" altLang="en-US" sz="3200" b="1" dirty="0">
                <a:cs typeface="Times New Roman" panose="02020603050405020304" pitchFamily="18" charset="0"/>
                <a:sym typeface="Symbol" panose="05050102010706020507" pitchFamily="18" charset="2"/>
              </a:rPr>
              <a:t>       }</a:t>
            </a:r>
            <a:endParaRPr lang="en-US" altLang="zh-CN" sz="3200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lnSpc>
                <a:spcPts val="4000"/>
              </a:lnSpc>
            </a:pPr>
            <a:r>
              <a:rPr lang="zh-CN" altLang="en-US" sz="3200" b="1" dirty="0">
                <a:cs typeface="Times New Roman" panose="02020603050405020304" pitchFamily="18" charset="0"/>
                <a:sym typeface="Symbol" panose="05050102010706020507" pitchFamily="18" charset="2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5503979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FB61F-55B3-473D-9669-24B49029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Exercise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467A43-DFFC-4468-B0D3-941E19B6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4144" y="1562100"/>
            <a:ext cx="13868387" cy="4427220"/>
          </a:xfrm>
        </p:spPr>
        <p:txBody>
          <a:bodyPr>
            <a:normAutofit/>
          </a:bodyPr>
          <a:lstStyle/>
          <a:p>
            <a:pPr>
              <a:lnSpc>
                <a:spcPts val="56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value of  cos x  using the following formula, input the value of x, calculate until the absolute value of the last one  is less than 10</a:t>
            </a:r>
            <a:r>
              <a:rPr lang="en-US" altLang="zh-CN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lang="zh-CN" altLang="en-US" sz="4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>
              <a:lnSpc>
                <a:spcPts val="5600"/>
              </a:lnSpc>
              <a:buNone/>
            </a:pPr>
            <a:endParaRPr lang="zh-CN" altLang="en-US" sz="4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DDF136-3710-46D3-BB01-67AAED92167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27</a:t>
            </a:fld>
            <a:endParaRPr lang="en-US" altLang="zh-CN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8CF294AF-9663-40F8-BD68-3A7D62EF21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616825"/>
              </p:ext>
            </p:extLst>
          </p:nvPr>
        </p:nvGraphicFramePr>
        <p:xfrm>
          <a:off x="2607151" y="6233160"/>
          <a:ext cx="10073640" cy="167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r:id="rId3" imgW="2514600" imgH="419100" progId="Equation.DSMT4">
                  <p:embed/>
                </p:oleObj>
              </mc:Choice>
              <mc:Fallback>
                <p:oleObj r:id="rId3" imgW="2514600" imgH="419100" progId="Equation.DSMT4">
                  <p:embed/>
                  <p:pic>
                    <p:nvPicPr>
                      <p:cNvPr id="21509" name="Object 6">
                        <a:extLst>
                          <a:ext uri="{FF2B5EF4-FFF2-40B4-BE49-F238E27FC236}">
                            <a16:creationId xmlns:a16="http://schemas.microsoft.com/office/drawing/2014/main" id="{C3ECD31A-CF0E-4303-B0BB-068015C96B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7151" y="6233160"/>
                        <a:ext cx="10073640" cy="167894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356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0C6137C2-2B9A-4A48-A330-29D4C1D2190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563318" y="1618902"/>
            <a:ext cx="11720211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4400" b="0" dirty="0">
                <a:cs typeface="Times New Roman" panose="02020603050405020304" pitchFamily="18" charset="0"/>
              </a:rPr>
              <a:t>Input a character </a:t>
            </a:r>
            <a:r>
              <a:rPr lang="zh-CN" altLang="en-US" sz="4400" b="0" dirty="0">
                <a:cs typeface="Times New Roman" panose="02020603050405020304" pitchFamily="18" charset="0"/>
              </a:rPr>
              <a:t>，</a:t>
            </a:r>
            <a:r>
              <a:rPr lang="en-US" altLang="zh-CN" sz="4400" b="0" dirty="0">
                <a:cs typeface="Times New Roman" panose="02020603050405020304" pitchFamily="18" charset="0"/>
              </a:rPr>
              <a:t>print the character graphic as follows</a:t>
            </a:r>
            <a:r>
              <a:rPr lang="en-US" altLang="zh-CN" b="0" dirty="0"/>
              <a:t>.</a:t>
            </a:r>
            <a:endParaRPr lang="zh-CN" altLang="en-US" sz="3600" b="0" dirty="0">
              <a:solidFill>
                <a:srgbClr val="1E0604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4000" b="0" dirty="0">
                <a:solidFill>
                  <a:srgbClr val="1E0604"/>
                </a:solidFill>
              </a:rPr>
              <a:t>                                </a:t>
            </a:r>
            <a:r>
              <a:rPr lang="en-US" altLang="zh-CN" sz="4000" b="0" dirty="0">
                <a:solidFill>
                  <a:srgbClr val="1E0604"/>
                </a:solidFill>
              </a:rPr>
              <a:t>a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4000" b="0" dirty="0">
                <a:solidFill>
                  <a:srgbClr val="1E0604"/>
                </a:solidFill>
              </a:rPr>
              <a:t>                           a   b   a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4000" b="0" dirty="0">
                <a:solidFill>
                  <a:srgbClr val="1E0604"/>
                </a:solidFill>
              </a:rPr>
              <a:t>                      a   b   c   b   a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4000" b="0" dirty="0">
                <a:solidFill>
                  <a:srgbClr val="1E0604"/>
                </a:solidFill>
              </a:rPr>
              <a:t>                  a  b   c   </a:t>
            </a:r>
            <a:r>
              <a:rPr lang="en-US" altLang="zh-CN" sz="4000" b="0" dirty="0">
                <a:solidFill>
                  <a:srgbClr val="FF0000"/>
                </a:solidFill>
              </a:rPr>
              <a:t>d</a:t>
            </a:r>
            <a:r>
              <a:rPr lang="en-US" altLang="zh-CN" sz="4000" b="0" dirty="0">
                <a:solidFill>
                  <a:srgbClr val="1E0604"/>
                </a:solidFill>
              </a:rPr>
              <a:t>   c    b   a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118DF17-6D11-418C-85B3-C40E6465F108}"/>
              </a:ext>
            </a:extLst>
          </p:cNvPr>
          <p:cNvGrpSpPr/>
          <p:nvPr/>
        </p:nvGrpSpPr>
        <p:grpSpPr>
          <a:xfrm>
            <a:off x="6850506" y="5755401"/>
            <a:ext cx="3516056" cy="901786"/>
            <a:chOff x="4222751" y="4738566"/>
            <a:chExt cx="3156431" cy="901786"/>
          </a:xfrm>
        </p:grpSpPr>
        <p:grpSp>
          <p:nvGrpSpPr>
            <p:cNvPr id="3" name="Group 7">
              <a:extLst>
                <a:ext uri="{FF2B5EF4-FFF2-40B4-BE49-F238E27FC236}">
                  <a16:creationId xmlns:a16="http://schemas.microsoft.com/office/drawing/2014/main" id="{4B9D3D25-99F1-49D6-BF77-0C31BD408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2751" y="4738566"/>
              <a:ext cx="533400" cy="631825"/>
              <a:chOff x="2940" y="2568"/>
              <a:chExt cx="336" cy="398"/>
            </a:xfrm>
          </p:grpSpPr>
          <p:sp>
            <p:nvSpPr>
              <p:cNvPr id="4" name="Line 3">
                <a:extLst>
                  <a:ext uri="{FF2B5EF4-FFF2-40B4-BE49-F238E27FC236}">
                    <a16:creationId xmlns:a16="http://schemas.microsoft.com/office/drawing/2014/main" id="{D8CAC920-05AE-4DDD-8E72-E489324D2DF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2940" y="2568"/>
                <a:ext cx="0" cy="3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4800"/>
              </a:p>
            </p:txBody>
          </p:sp>
          <p:sp>
            <p:nvSpPr>
              <p:cNvPr id="5" name="Line 4">
                <a:extLst>
                  <a:ext uri="{FF2B5EF4-FFF2-40B4-BE49-F238E27FC236}">
                    <a16:creationId xmlns:a16="http://schemas.microsoft.com/office/drawing/2014/main" id="{EA5A2BE8-B6A6-4872-9C55-D5867F5A36A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2940" y="296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480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4F695F-686A-44E5-B4C8-B2AAD7C3F91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862169" y="5106952"/>
              <a:ext cx="2517013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0" dirty="0">
                  <a:solidFill>
                    <a:srgbClr val="1E0604"/>
                  </a:solidFill>
                </a:rPr>
                <a:t>From Input </a:t>
              </a:r>
              <a:endParaRPr lang="zh-CN" altLang="en-US" sz="3200" b="0" dirty="0">
                <a:solidFill>
                  <a:srgbClr val="1E0604"/>
                </a:solidFill>
              </a:endParaRP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506EB647-D40C-43C5-AE6B-2B8FF9FD7D16}"/>
              </a:ext>
            </a:extLst>
          </p:cNvPr>
          <p:cNvSpPr txBox="1">
            <a:spLocks/>
          </p:cNvSpPr>
          <p:nvPr/>
        </p:nvSpPr>
        <p:spPr>
          <a:xfrm>
            <a:off x="2180431" y="50800"/>
            <a:ext cx="12992100" cy="1524000"/>
          </a:xfrm>
          <a:prstGeom prst="rect">
            <a:avLst/>
          </a:prstGeom>
        </p:spPr>
        <p:txBody>
          <a:bodyPr/>
          <a:lstStyle>
            <a:lvl1pPr marL="0" marR="0" indent="-127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1pPr>
            <a:lvl2pPr marL="0" marR="0" indent="2159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2pPr>
            <a:lvl3pPr marL="0" marR="0" indent="4445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3pPr>
            <a:lvl4pPr marL="0" marR="0" indent="6731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4pPr>
            <a:lvl5pPr marL="0" marR="0" indent="9017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5pPr>
            <a:lvl6pPr marL="0" marR="0" indent="11303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6pPr>
            <a:lvl7pPr marL="0" marR="0" indent="13589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7pPr>
            <a:lvl8pPr marL="0" marR="0" indent="15875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8pPr>
            <a:lvl9pPr marL="0" marR="0" indent="18161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600" b="1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814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BB6E4BB-2B6E-4266-AD81-35C6A2612E4A}"/>
              </a:ext>
            </a:extLst>
          </p:cNvPr>
          <p:cNvGrpSpPr>
            <a:grpSpLocks/>
          </p:cNvGrpSpPr>
          <p:nvPr/>
        </p:nvGrpSpPr>
        <p:grpSpPr bwMode="auto">
          <a:xfrm>
            <a:off x="4834731" y="3809464"/>
            <a:ext cx="5995458" cy="3066678"/>
            <a:chOff x="480" y="2880"/>
            <a:chExt cx="1853" cy="110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24E5D88F-D788-4CDC-B91C-C71A2A80B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880"/>
              <a:ext cx="1488" cy="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ts val="49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3600" b="1" dirty="0"/>
                <a:t>                         1</a:t>
              </a:r>
            </a:p>
            <a:p>
              <a:pPr algn="just">
                <a:lnSpc>
                  <a:spcPts val="49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3600" b="1" dirty="0"/>
                <a:t>               　3    5</a:t>
              </a:r>
            </a:p>
            <a:p>
              <a:pPr algn="just">
                <a:lnSpc>
                  <a:spcPts val="49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3600" b="1" dirty="0"/>
                <a:t>     　  7 　9   11</a:t>
              </a:r>
            </a:p>
            <a:p>
              <a:pPr algn="just">
                <a:lnSpc>
                  <a:spcPts val="49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3600" b="1" dirty="0"/>
                <a:t>    13 15  17   19</a:t>
              </a:r>
            </a:p>
          </p:txBody>
        </p:sp>
        <p:sp>
          <p:nvSpPr>
            <p:cNvPr id="4" name="Rectangle 10">
              <a:extLst>
                <a:ext uri="{FF2B5EF4-FFF2-40B4-BE49-F238E27FC236}">
                  <a16:creationId xmlns:a16="http://schemas.microsoft.com/office/drawing/2014/main" id="{0B78C292-A8C0-4DE3-9309-862D2B1FE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3216"/>
              <a:ext cx="13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hangingPunct="1">
                <a:lnSpc>
                  <a:spcPts val="49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3600" b="1" dirty="0"/>
                <a:t>n</a:t>
              </a:r>
              <a:endParaRPr lang="zh-CN" altLang="en-US" sz="3600" b="1" dirty="0"/>
            </a:p>
          </p:txBody>
        </p:sp>
        <p:sp>
          <p:nvSpPr>
            <p:cNvPr id="5" name="AutoShape 11">
              <a:extLst>
                <a:ext uri="{FF2B5EF4-FFF2-40B4-BE49-F238E27FC236}">
                  <a16:creationId xmlns:a16="http://schemas.microsoft.com/office/drawing/2014/main" id="{0FD2B7D1-D6FE-45EA-96D6-585E1368D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2965"/>
              <a:ext cx="96" cy="940"/>
            </a:xfrm>
            <a:prstGeom prst="righ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hangingPunct="1">
                <a:lnSpc>
                  <a:spcPts val="49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zh-CN" altLang="en-US" sz="3600" b="1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BE518201-143E-4A33-9AFA-E1F89B71E16E}"/>
              </a:ext>
            </a:extLst>
          </p:cNvPr>
          <p:cNvSpPr/>
          <p:nvPr/>
        </p:nvSpPr>
        <p:spPr>
          <a:xfrm>
            <a:off x="2338466" y="2359224"/>
            <a:ext cx="124784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zh-CN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 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character graphic as follows.</a:t>
            </a:r>
            <a:endParaRPr lang="zh-CN" altLang="en-US" sz="4800" dirty="0">
              <a:solidFill>
                <a:srgbClr val="1E06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2E85221-0015-4670-BDDF-2E3F7F30FA5C}"/>
              </a:ext>
            </a:extLst>
          </p:cNvPr>
          <p:cNvSpPr txBox="1">
            <a:spLocks/>
          </p:cNvSpPr>
          <p:nvPr/>
        </p:nvSpPr>
        <p:spPr>
          <a:xfrm>
            <a:off x="2180431" y="50800"/>
            <a:ext cx="12992100" cy="1524000"/>
          </a:xfrm>
          <a:prstGeom prst="rect">
            <a:avLst/>
          </a:prstGeom>
        </p:spPr>
        <p:txBody>
          <a:bodyPr/>
          <a:lstStyle>
            <a:lvl1pPr marL="0" marR="0" indent="-127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1pPr>
            <a:lvl2pPr marL="0" marR="0" indent="2159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2pPr>
            <a:lvl3pPr marL="0" marR="0" indent="4445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3pPr>
            <a:lvl4pPr marL="0" marR="0" indent="6731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4pPr>
            <a:lvl5pPr marL="0" marR="0" indent="9017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5pPr>
            <a:lvl6pPr marL="0" marR="0" indent="11303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6pPr>
            <a:lvl7pPr marL="0" marR="0" indent="13589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7pPr>
            <a:lvl8pPr marL="0" marR="0" indent="15875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8pPr>
            <a:lvl9pPr marL="0" marR="0" indent="18161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600" b="1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9530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/>
              <a:t>character </a:t>
            </a:r>
            <a:r>
              <a:rPr lang="en-US" altLang="zh-CN" sz="6000" b="1" dirty="0" smtClean="0"/>
              <a:t>graphic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5" name="Line 46">
            <a:extLst>
              <a:ext uri="{FF2B5EF4-FFF2-40B4-BE49-F238E27FC236}">
                <a16:creationId xmlns:a16="http://schemas.microsoft.com/office/drawing/2014/main" id="{2760434A-1851-4E68-85D2-2D50F89F9BBD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208958" y="364405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sz="5689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54B48A3-B5C3-4BF5-84E5-E9BF9286E67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0008" y="1892195"/>
            <a:ext cx="2992121" cy="350371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551" dirty="0"/>
              <a:t>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551" dirty="0"/>
              <a:t>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551" dirty="0"/>
              <a:t>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551" dirty="0"/>
              <a:t>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551" dirty="0"/>
              <a:t>* 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982" dirty="0"/>
              <a:t>(</a:t>
            </a:r>
            <a:r>
              <a:rPr lang="en-US" altLang="zh-CN" sz="3982" dirty="0"/>
              <a:t>1)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08BE8D4-306D-4507-B5E1-2016D86F9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36" y="5442570"/>
            <a:ext cx="4759396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0" lang="en-US" altLang="zh-CN" sz="3200" dirty="0">
                <a:solidFill>
                  <a:srgbClr val="0000FF"/>
                </a:solidFill>
                <a:ea typeface="Gill Sans"/>
                <a:cs typeface="Times New Roman" panose="02020603050405020304" pitchFamily="18" charset="0"/>
              </a:rPr>
              <a:t>Solution:</a:t>
            </a:r>
          </a:p>
          <a:p>
            <a:pPr algn="l"/>
            <a:r>
              <a:rPr kumimoji="0" lang="en-US" altLang="zh-CN" sz="3200" b="0" dirty="0">
                <a:solidFill>
                  <a:srgbClr val="000000"/>
                </a:solidFill>
                <a:ea typeface="Gill Sans"/>
                <a:cs typeface="Times New Roman" panose="02020603050405020304" pitchFamily="18" charset="0"/>
              </a:rPr>
              <a:t>For each row, there are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0" lang="en-US" altLang="zh-CN" sz="3200" dirty="0" err="1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i</a:t>
            </a:r>
            <a:r>
              <a:rPr kumimoji="0" lang="en-US" altLang="zh-CN" sz="32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 asterisks</a:t>
            </a:r>
            <a:r>
              <a:rPr kumimoji="0" lang="en-US" altLang="zh-CN" sz="3200" dirty="0">
                <a:solidFill>
                  <a:srgbClr val="000000"/>
                </a:solidFill>
                <a:ea typeface="Gill Sans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0" lang="en-US" altLang="zh-CN" sz="32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a new line</a:t>
            </a:r>
            <a:r>
              <a:rPr kumimoji="0" lang="en-US" altLang="zh-CN" sz="3200" dirty="0">
                <a:solidFill>
                  <a:srgbClr val="000000"/>
                </a:solidFill>
                <a:ea typeface="Gill Sans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D453E374-9DEA-4E86-926B-18734505B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693" y="1574800"/>
            <a:ext cx="9248930" cy="7478970"/>
          </a:xfrm>
          <a:prstGeom prst="rect">
            <a:avLst/>
          </a:prstGeom>
          <a:solidFill>
            <a:schemeClr val="bg1"/>
          </a:solidFill>
          <a:ln w="12700">
            <a:solidFill>
              <a:srgbClr val="6666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840" dirty="0">
                <a:cs typeface="Times New Roman" panose="02020603050405020304" pitchFamily="18" charset="0"/>
              </a:rPr>
              <a:t>#include "</a:t>
            </a:r>
            <a:r>
              <a:rPr lang="en-US" altLang="zh-CN" sz="3840" dirty="0" err="1">
                <a:cs typeface="Times New Roman" panose="02020603050405020304" pitchFamily="18" charset="0"/>
              </a:rPr>
              <a:t>stdio.h</a:t>
            </a:r>
            <a:r>
              <a:rPr lang="en-US" altLang="zh-CN" sz="3840" dirty="0">
                <a:cs typeface="Times New Roman" panose="02020603050405020304" pitchFamily="18" charset="0"/>
              </a:rPr>
              <a:t>"</a:t>
            </a:r>
          </a:p>
          <a:p>
            <a:pPr algn="l" eaLnBrk="1" hangingPunct="1"/>
            <a:r>
              <a:rPr lang="en-US" altLang="zh-CN" sz="3840" dirty="0">
                <a:cs typeface="Times New Roman" panose="02020603050405020304" pitchFamily="18" charset="0"/>
              </a:rPr>
              <a:t>void main() </a:t>
            </a:r>
          </a:p>
          <a:p>
            <a:pPr algn="l" eaLnBrk="1" hangingPunct="1"/>
            <a:r>
              <a:rPr lang="en-US" altLang="zh-CN" sz="3840" dirty="0">
                <a:cs typeface="Times New Roman" panose="02020603050405020304" pitchFamily="18" charset="0"/>
              </a:rPr>
              <a:t> { </a:t>
            </a:r>
            <a:r>
              <a:rPr lang="en-US" altLang="zh-CN" sz="3840" dirty="0" err="1">
                <a:cs typeface="Times New Roman" panose="02020603050405020304" pitchFamily="18" charset="0"/>
              </a:rPr>
              <a:t>int</a:t>
            </a:r>
            <a:r>
              <a:rPr lang="en-US" altLang="zh-CN" sz="3840" dirty="0">
                <a:cs typeface="Times New Roman" panose="02020603050405020304" pitchFamily="18" charset="0"/>
              </a:rPr>
              <a:t> </a:t>
            </a:r>
            <a:r>
              <a:rPr lang="en-US" altLang="zh-CN" sz="3840" dirty="0" err="1">
                <a:cs typeface="Times New Roman" panose="02020603050405020304" pitchFamily="18" charset="0"/>
              </a:rPr>
              <a:t>n,i,j</a:t>
            </a:r>
            <a:r>
              <a:rPr lang="en-US" altLang="zh-CN" sz="3840" dirty="0">
                <a:cs typeface="Times New Roman" panose="02020603050405020304" pitchFamily="18" charset="0"/>
              </a:rPr>
              <a:t>;</a:t>
            </a:r>
          </a:p>
          <a:p>
            <a:pPr algn="l" eaLnBrk="1" hangingPunct="1"/>
            <a:r>
              <a:rPr lang="en-US" altLang="zh-CN" sz="3840" dirty="0">
                <a:cs typeface="Times New Roman" panose="02020603050405020304" pitchFamily="18" charset="0"/>
              </a:rPr>
              <a:t>    </a:t>
            </a:r>
            <a:r>
              <a:rPr lang="en-US" altLang="zh-CN" sz="3840" dirty="0" err="1">
                <a:cs typeface="Times New Roman" panose="02020603050405020304" pitchFamily="18" charset="0"/>
              </a:rPr>
              <a:t>printf</a:t>
            </a:r>
            <a:r>
              <a:rPr lang="en-US" altLang="zh-CN" sz="3840" dirty="0">
                <a:cs typeface="Times New Roman" panose="02020603050405020304" pitchFamily="18" charset="0"/>
              </a:rPr>
              <a:t>("Input n=");</a:t>
            </a:r>
          </a:p>
          <a:p>
            <a:pPr algn="l" eaLnBrk="1" hangingPunct="1"/>
            <a:r>
              <a:rPr lang="en-US" altLang="zh-CN" sz="3840" dirty="0">
                <a:cs typeface="Times New Roman" panose="02020603050405020304" pitchFamily="18" charset="0"/>
              </a:rPr>
              <a:t>    </a:t>
            </a:r>
            <a:r>
              <a:rPr lang="en-US" altLang="zh-CN" sz="3840" dirty="0" err="1">
                <a:cs typeface="Times New Roman" panose="02020603050405020304" pitchFamily="18" charset="0"/>
              </a:rPr>
              <a:t>scanf</a:t>
            </a:r>
            <a:r>
              <a:rPr lang="en-US" altLang="zh-CN" sz="3840" dirty="0">
                <a:cs typeface="Times New Roman" panose="02020603050405020304" pitchFamily="18" charset="0"/>
              </a:rPr>
              <a:t>("%</a:t>
            </a:r>
            <a:r>
              <a:rPr lang="en-US" altLang="zh-CN" sz="3840" dirty="0" err="1">
                <a:cs typeface="Times New Roman" panose="02020603050405020304" pitchFamily="18" charset="0"/>
              </a:rPr>
              <a:t>d",&amp;n</a:t>
            </a:r>
            <a:r>
              <a:rPr lang="en-US" altLang="zh-CN" sz="3840" dirty="0">
                <a:cs typeface="Times New Roman" panose="02020603050405020304" pitchFamily="18" charset="0"/>
              </a:rPr>
              <a:t>);</a:t>
            </a:r>
          </a:p>
          <a:p>
            <a:pPr algn="l" eaLnBrk="1" hangingPunct="1"/>
            <a:r>
              <a:rPr lang="en-US" altLang="zh-CN" sz="3840" dirty="0">
                <a:cs typeface="Times New Roman" panose="02020603050405020304" pitchFamily="18" charset="0"/>
              </a:rPr>
              <a:t>    for(</a:t>
            </a:r>
            <a:r>
              <a:rPr lang="en-US" altLang="zh-CN" sz="3840" dirty="0" err="1">
                <a:cs typeface="Times New Roman" panose="02020603050405020304" pitchFamily="18" charset="0"/>
              </a:rPr>
              <a:t>i</a:t>
            </a:r>
            <a:r>
              <a:rPr lang="en-US" altLang="zh-CN" sz="3840" dirty="0">
                <a:cs typeface="Times New Roman" panose="02020603050405020304" pitchFamily="18" charset="0"/>
              </a:rPr>
              <a:t>=1;i&lt;=</a:t>
            </a:r>
            <a:r>
              <a:rPr lang="en-US" altLang="zh-CN" sz="3840" dirty="0" err="1">
                <a:cs typeface="Times New Roman" panose="02020603050405020304" pitchFamily="18" charset="0"/>
              </a:rPr>
              <a:t>n;i</a:t>
            </a:r>
            <a:r>
              <a:rPr lang="en-US" altLang="zh-CN" sz="3840" dirty="0">
                <a:cs typeface="Times New Roman" panose="02020603050405020304" pitchFamily="18" charset="0"/>
              </a:rPr>
              <a:t>++)</a:t>
            </a:r>
          </a:p>
          <a:p>
            <a:pPr algn="l" eaLnBrk="1" hangingPunct="1"/>
            <a:r>
              <a:rPr lang="en-US" altLang="zh-CN" sz="3840" dirty="0">
                <a:cs typeface="Times New Roman" panose="02020603050405020304" pitchFamily="18" charset="0"/>
              </a:rPr>
              <a:t>     { for(j=1;j&lt;=</a:t>
            </a:r>
            <a:r>
              <a:rPr lang="en-US" altLang="zh-CN" sz="3840" dirty="0" err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3840" dirty="0" err="1">
                <a:cs typeface="Times New Roman" panose="02020603050405020304" pitchFamily="18" charset="0"/>
              </a:rPr>
              <a:t>;j</a:t>
            </a:r>
            <a:r>
              <a:rPr lang="en-US" altLang="zh-CN" sz="3840" dirty="0">
                <a:cs typeface="Times New Roman" panose="02020603050405020304" pitchFamily="18" charset="0"/>
              </a:rPr>
              <a:t>++) </a:t>
            </a:r>
            <a:r>
              <a:rPr lang="en-US" altLang="zh-CN" sz="3840" dirty="0" err="1">
                <a:cs typeface="Times New Roman" panose="02020603050405020304" pitchFamily="18" charset="0"/>
              </a:rPr>
              <a:t>putchar</a:t>
            </a:r>
            <a:r>
              <a:rPr lang="en-US" altLang="zh-CN" sz="3840" dirty="0">
                <a:cs typeface="Times New Roman" panose="02020603050405020304" pitchFamily="18" charset="0"/>
              </a:rPr>
              <a:t>('</a:t>
            </a:r>
            <a:r>
              <a:rPr lang="en-US" altLang="zh-CN" sz="3840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840" dirty="0">
                <a:cs typeface="Times New Roman" panose="02020603050405020304" pitchFamily="18" charset="0"/>
              </a:rPr>
              <a:t>');  </a:t>
            </a:r>
          </a:p>
          <a:p>
            <a:pPr algn="l" eaLnBrk="1" hangingPunct="1"/>
            <a:r>
              <a:rPr lang="en-US" altLang="zh-CN" sz="3840" dirty="0">
                <a:cs typeface="Times New Roman" panose="02020603050405020304" pitchFamily="18" charset="0"/>
              </a:rPr>
              <a:t>                   </a:t>
            </a:r>
            <a:r>
              <a:rPr lang="en-US" altLang="zh-CN" sz="3840" dirty="0">
                <a:solidFill>
                  <a:srgbClr val="006600"/>
                </a:solidFill>
                <a:cs typeface="Times New Roman" panose="02020603050405020304" pitchFamily="18" charset="0"/>
              </a:rPr>
              <a:t>/</a:t>
            </a:r>
            <a:r>
              <a:rPr lang="en-US" altLang="zh-CN" sz="3840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840" dirty="0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zh-CN" sz="4000" b="0" dirty="0" err="1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i</a:t>
            </a:r>
            <a:r>
              <a:rPr kumimoji="0" lang="en-US" altLang="zh-CN" sz="4000" b="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 asterisks </a:t>
            </a:r>
            <a:r>
              <a:rPr lang="zh-CN" altLang="en-US" sz="3840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3840" dirty="0">
                <a:solidFill>
                  <a:srgbClr val="006600"/>
                </a:solidFill>
                <a:cs typeface="Times New Roman" panose="02020603050405020304" pitchFamily="18" charset="0"/>
              </a:rPr>
              <a:t>/</a:t>
            </a:r>
          </a:p>
          <a:p>
            <a:pPr algn="l" eaLnBrk="1" hangingPunct="1"/>
            <a:r>
              <a:rPr lang="zh-CN" altLang="en-US" sz="3840" dirty="0">
                <a:cs typeface="Times New Roman" panose="02020603050405020304" pitchFamily="18" charset="0"/>
              </a:rPr>
              <a:t>        </a:t>
            </a:r>
            <a:r>
              <a:rPr lang="en-US" altLang="zh-CN" sz="3840" dirty="0" err="1">
                <a:cs typeface="Times New Roman" panose="02020603050405020304" pitchFamily="18" charset="0"/>
              </a:rPr>
              <a:t>printf</a:t>
            </a:r>
            <a:r>
              <a:rPr lang="en-US" altLang="zh-CN" sz="3840" dirty="0">
                <a:cs typeface="Times New Roman" panose="02020603050405020304" pitchFamily="18" charset="0"/>
              </a:rPr>
              <a:t>("\n");                              </a:t>
            </a:r>
          </a:p>
          <a:p>
            <a:pPr algn="l" eaLnBrk="1" hangingPunct="1"/>
            <a:r>
              <a:rPr lang="en-US" altLang="zh-CN" sz="3840" dirty="0">
                <a:cs typeface="Times New Roman" panose="02020603050405020304" pitchFamily="18" charset="0"/>
              </a:rPr>
              <a:t>                  </a:t>
            </a:r>
            <a:r>
              <a:rPr lang="en-US" altLang="zh-CN" sz="3840" dirty="0">
                <a:solidFill>
                  <a:srgbClr val="006600"/>
                </a:solidFill>
                <a:cs typeface="Times New Roman" panose="02020603050405020304" pitchFamily="18" charset="0"/>
              </a:rPr>
              <a:t>/</a:t>
            </a:r>
            <a:r>
              <a:rPr lang="en-US" altLang="zh-CN" sz="3840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840" dirty="0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zh-CN" sz="4000" b="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new line</a:t>
            </a:r>
            <a:r>
              <a:rPr lang="zh-CN" altLang="en-US" sz="3840" dirty="0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3840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3840" dirty="0">
                <a:solidFill>
                  <a:srgbClr val="006600"/>
                </a:solidFill>
                <a:cs typeface="Times New Roman" panose="02020603050405020304" pitchFamily="18" charset="0"/>
              </a:rPr>
              <a:t>/</a:t>
            </a:r>
          </a:p>
          <a:p>
            <a:pPr algn="l" eaLnBrk="1" hangingPunct="1"/>
            <a:r>
              <a:rPr lang="en-US" altLang="zh-CN" sz="3840" dirty="0">
                <a:cs typeface="Times New Roman" panose="02020603050405020304" pitchFamily="18" charset="0"/>
              </a:rPr>
              <a:t>      } </a:t>
            </a:r>
          </a:p>
          <a:p>
            <a:pPr algn="l" eaLnBrk="1" hangingPunct="1"/>
            <a:r>
              <a:rPr lang="zh-CN" altLang="en-US" sz="3840" dirty="0">
                <a:cs typeface="Times New Roman" panose="02020603050405020304" pitchFamily="18" charset="0"/>
              </a:rPr>
              <a:t>   } </a:t>
            </a:r>
            <a:endParaRPr lang="en-US" altLang="zh-CN" sz="3840" dirty="0">
              <a:cs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D91B1A25-E5B0-483B-BD4F-DBF51AA86E7A}"/>
              </a:ext>
            </a:extLst>
          </p:cNvPr>
          <p:cNvSpPr txBox="1">
            <a:spLocks/>
          </p:cNvSpPr>
          <p:nvPr/>
        </p:nvSpPr>
        <p:spPr>
          <a:xfrm>
            <a:off x="2180431" y="50800"/>
            <a:ext cx="12992100" cy="1524000"/>
          </a:xfrm>
          <a:prstGeom prst="rect">
            <a:avLst/>
          </a:prstGeom>
        </p:spPr>
        <p:txBody>
          <a:bodyPr/>
          <a:lstStyle>
            <a:lvl1pPr marL="0" marR="0" indent="-127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1pPr>
            <a:lvl2pPr marL="0" marR="0" indent="2159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2pPr>
            <a:lvl3pPr marL="0" marR="0" indent="4445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3pPr>
            <a:lvl4pPr marL="0" marR="0" indent="6731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4pPr>
            <a:lvl5pPr marL="0" marR="0" indent="9017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5pPr>
            <a:lvl6pPr marL="0" marR="0" indent="11303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6pPr>
            <a:lvl7pPr marL="0" marR="0" indent="13589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7pPr>
            <a:lvl8pPr marL="0" marR="0" indent="15875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8pPr>
            <a:lvl9pPr marL="0" marR="0" indent="18161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9pPr>
          </a:lstStyle>
          <a:p>
            <a:pPr indent="0" hangingPunct="1">
              <a:tabLst>
                <a:tab pos="1219200" algn="l"/>
              </a:tabLst>
            </a:pP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9029704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>
            <a:extLst>
              <a:ext uri="{FF2B5EF4-FFF2-40B4-BE49-F238E27FC236}">
                <a16:creationId xmlns:a16="http://schemas.microsoft.com/office/drawing/2014/main" id="{CE45FD9D-D55D-41C5-8398-AE40652D2D8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686117" y="3535680"/>
            <a:ext cx="5897880" cy="369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5400" dirty="0"/>
              <a:t>1  2  3  4  5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5400" dirty="0"/>
              <a:t>2  3  4  5 </a:t>
            </a:r>
            <a:r>
              <a:rPr lang="zh-CN" altLang="en-US" sz="5400" dirty="0">
                <a:solidFill>
                  <a:srgbClr val="CC0000"/>
                </a:solidFill>
              </a:rPr>
              <a:t> 1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5400" dirty="0"/>
              <a:t>3  4  5  </a:t>
            </a:r>
            <a:r>
              <a:rPr lang="zh-CN" altLang="en-US" sz="5400" dirty="0">
                <a:solidFill>
                  <a:srgbClr val="CC0000"/>
                </a:solidFill>
              </a:rPr>
              <a:t>1  2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5400" dirty="0"/>
              <a:t>4  5  </a:t>
            </a:r>
            <a:r>
              <a:rPr lang="zh-CN" altLang="en-US" sz="5400" dirty="0">
                <a:solidFill>
                  <a:srgbClr val="CC0000"/>
                </a:solidFill>
              </a:rPr>
              <a:t>1  2  3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5400" dirty="0"/>
              <a:t>5  </a:t>
            </a:r>
            <a:r>
              <a:rPr lang="zh-CN" altLang="en-US" sz="5400" dirty="0">
                <a:solidFill>
                  <a:srgbClr val="CC0000"/>
                </a:solidFill>
              </a:rPr>
              <a:t>1  2  3  4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532341-0800-41A7-9A4B-8C4AD4CE40B5}"/>
              </a:ext>
            </a:extLst>
          </p:cNvPr>
          <p:cNvSpPr/>
          <p:nvPr/>
        </p:nvSpPr>
        <p:spPr>
          <a:xfrm>
            <a:off x="3012873" y="1780104"/>
            <a:ext cx="116364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 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character graphic as follows.</a:t>
            </a:r>
            <a:endParaRPr lang="zh-CN" altLang="en-US" sz="4400" dirty="0">
              <a:solidFill>
                <a:srgbClr val="1E06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0121B5B-660B-436C-971D-EEE550B30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6553" y="4876800"/>
            <a:ext cx="906017" cy="72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hangingPunct="1">
              <a:lnSpc>
                <a:spcPts val="4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dirty="0"/>
              <a:t>n=5</a:t>
            </a:r>
            <a:endParaRPr lang="zh-CN" altLang="en-US" sz="3600" dirty="0"/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87B574FF-78D3-48A5-BECE-620731508550}"/>
              </a:ext>
            </a:extLst>
          </p:cNvPr>
          <p:cNvSpPr>
            <a:spLocks/>
          </p:cNvSpPr>
          <p:nvPr/>
        </p:nvSpPr>
        <p:spPr bwMode="auto">
          <a:xfrm>
            <a:off x="9428691" y="3718561"/>
            <a:ext cx="310612" cy="3334125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hangingPunct="1">
              <a:lnSpc>
                <a:spcPts val="49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360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2A17A13-595A-4019-BFE3-F90C7F185BD1}"/>
              </a:ext>
            </a:extLst>
          </p:cNvPr>
          <p:cNvSpPr txBox="1">
            <a:spLocks/>
          </p:cNvSpPr>
          <p:nvPr/>
        </p:nvSpPr>
        <p:spPr>
          <a:xfrm>
            <a:off x="2180431" y="50800"/>
            <a:ext cx="12992100" cy="1524000"/>
          </a:xfrm>
          <a:prstGeom prst="rect">
            <a:avLst/>
          </a:prstGeom>
        </p:spPr>
        <p:txBody>
          <a:bodyPr/>
          <a:lstStyle>
            <a:lvl1pPr marL="0" marR="0" indent="-127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1pPr>
            <a:lvl2pPr marL="0" marR="0" indent="2159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2pPr>
            <a:lvl3pPr marL="0" marR="0" indent="4445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3pPr>
            <a:lvl4pPr marL="0" marR="0" indent="6731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4pPr>
            <a:lvl5pPr marL="0" marR="0" indent="9017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5pPr>
            <a:lvl6pPr marL="0" marR="0" indent="11303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6pPr>
            <a:lvl7pPr marL="0" marR="0" indent="13589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7pPr>
            <a:lvl8pPr marL="0" marR="0" indent="15875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8pPr>
            <a:lvl9pPr marL="0" marR="0" indent="18161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600" b="1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2282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/>
              <a:t>character </a:t>
            </a:r>
            <a:r>
              <a:rPr lang="en-US" altLang="zh-CN" sz="6000" b="1" dirty="0" smtClean="0"/>
              <a:t>graphic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5" name="Text Box 2" descr="10%">
            <a:extLst>
              <a:ext uri="{FF2B5EF4-FFF2-40B4-BE49-F238E27FC236}">
                <a16:creationId xmlns:a16="http://schemas.microsoft.com/office/drawing/2014/main" id="{C45D5002-75FF-4EA7-93BD-78B2CAC88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919" y="5490917"/>
            <a:ext cx="12085884" cy="3278293"/>
          </a:xfrm>
          <a:prstGeom prst="rect">
            <a:avLst/>
          </a:prstGeom>
          <a:solidFill>
            <a:schemeClr val="bg1"/>
          </a:solidFill>
          <a:ln w="12700">
            <a:solidFill>
              <a:srgbClr val="666699"/>
            </a:solidFill>
            <a:miter lim="800000"/>
            <a:headEnd/>
            <a:tailEnd/>
          </a:ln>
        </p:spPr>
        <p:txBody>
          <a:bodyPr tIns="117760" bIns="117760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98" dirty="0">
                <a:cs typeface="Times New Roman" panose="02020603050405020304" pitchFamily="18" charset="0"/>
              </a:rPr>
              <a:t>for(</a:t>
            </a:r>
            <a:r>
              <a:rPr lang="en-US" altLang="zh-CN" sz="3698" dirty="0" err="1">
                <a:cs typeface="Times New Roman" panose="02020603050405020304" pitchFamily="18" charset="0"/>
              </a:rPr>
              <a:t>i</a:t>
            </a:r>
            <a:r>
              <a:rPr lang="en-US" altLang="zh-CN" sz="3698" dirty="0">
                <a:cs typeface="Times New Roman" panose="02020603050405020304" pitchFamily="18" charset="0"/>
              </a:rPr>
              <a:t>=1;i&lt;=</a:t>
            </a:r>
            <a:r>
              <a:rPr lang="en-US" altLang="zh-CN" sz="3698" dirty="0" err="1">
                <a:cs typeface="Times New Roman" panose="02020603050405020304" pitchFamily="18" charset="0"/>
              </a:rPr>
              <a:t>n;i</a:t>
            </a:r>
            <a:r>
              <a:rPr lang="en-US" altLang="zh-CN" sz="3698" dirty="0">
                <a:cs typeface="Times New Roman" panose="02020603050405020304" pitchFamily="18" charset="0"/>
              </a:rPr>
              <a:t>++)</a:t>
            </a:r>
          </a:p>
          <a:p>
            <a:pPr algn="l" eaLnBrk="1" hangingPunct="1"/>
            <a:r>
              <a:rPr lang="en-US" altLang="zh-CN" sz="3698" dirty="0">
                <a:cs typeface="Times New Roman" panose="02020603050405020304" pitchFamily="18" charset="0"/>
              </a:rPr>
              <a:t>   {  for(j=1;j&lt;=</a:t>
            </a:r>
            <a:r>
              <a:rPr lang="en-US" altLang="zh-CN" sz="3698" dirty="0" err="1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3698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698" dirty="0" err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3698" dirty="0" err="1">
                <a:cs typeface="Times New Roman" panose="02020603050405020304" pitchFamily="18" charset="0"/>
              </a:rPr>
              <a:t>;j</a:t>
            </a:r>
            <a:r>
              <a:rPr lang="en-US" altLang="zh-CN" sz="3698" dirty="0">
                <a:cs typeface="Times New Roman" panose="02020603050405020304" pitchFamily="18" charset="0"/>
              </a:rPr>
              <a:t>++) </a:t>
            </a:r>
            <a:r>
              <a:rPr lang="en-US" altLang="zh-CN" sz="3698" dirty="0" err="1">
                <a:cs typeface="Times New Roman" panose="02020603050405020304" pitchFamily="18" charset="0"/>
              </a:rPr>
              <a:t>putchar</a:t>
            </a:r>
            <a:r>
              <a:rPr lang="en-US" altLang="zh-CN" sz="3698" dirty="0">
                <a:cs typeface="Times New Roman" panose="02020603050405020304" pitchFamily="18" charset="0"/>
              </a:rPr>
              <a:t>(32</a:t>
            </a:r>
            <a:r>
              <a:rPr lang="en-US" altLang="zh-CN" sz="3200" dirty="0">
                <a:cs typeface="Times New Roman" panose="02020603050405020304" pitchFamily="18" charset="0"/>
              </a:rPr>
              <a:t>);    </a:t>
            </a:r>
            <a:r>
              <a:rPr lang="en-US" altLang="zh-CN" sz="3200" dirty="0">
                <a:solidFill>
                  <a:srgbClr val="006600"/>
                </a:solidFill>
                <a:cs typeface="Times New Roman" panose="02020603050405020304" pitchFamily="18" charset="0"/>
              </a:rPr>
              <a:t>/</a:t>
            </a:r>
            <a:r>
              <a:rPr lang="en-US" altLang="zh-CN" sz="3200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200" dirty="0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zh-CN" sz="32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n-</a:t>
            </a:r>
            <a:r>
              <a:rPr kumimoji="0" lang="en-US" altLang="zh-CN" sz="3200" dirty="0" err="1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i</a:t>
            </a:r>
            <a:r>
              <a:rPr kumimoji="0" lang="en-US" altLang="zh-CN" sz="32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 spaces </a:t>
            </a:r>
            <a:r>
              <a:rPr lang="zh-CN" altLang="en-US" sz="3200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3200" dirty="0">
                <a:solidFill>
                  <a:srgbClr val="006600"/>
                </a:solidFill>
                <a:cs typeface="Times New Roman" panose="02020603050405020304" pitchFamily="18" charset="0"/>
              </a:rPr>
              <a:t>/</a:t>
            </a:r>
          </a:p>
          <a:p>
            <a:pPr algn="l" eaLnBrk="1" hangingPunct="1"/>
            <a:r>
              <a:rPr lang="zh-CN" altLang="en-US" sz="3698" dirty="0">
                <a:cs typeface="Times New Roman" panose="02020603050405020304" pitchFamily="18" charset="0"/>
              </a:rPr>
              <a:t>        </a:t>
            </a:r>
            <a:r>
              <a:rPr lang="en-US" altLang="zh-CN" sz="3698" dirty="0">
                <a:cs typeface="Times New Roman" panose="02020603050405020304" pitchFamily="18" charset="0"/>
              </a:rPr>
              <a:t>for(j=1;j&lt;=</a:t>
            </a:r>
            <a:r>
              <a:rPr lang="en-US" altLang="zh-CN" sz="3698" dirty="0" err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3698" dirty="0" err="1">
                <a:cs typeface="Times New Roman" panose="02020603050405020304" pitchFamily="18" charset="0"/>
              </a:rPr>
              <a:t>;j</a:t>
            </a:r>
            <a:r>
              <a:rPr lang="en-US" altLang="zh-CN" sz="3698" dirty="0">
                <a:cs typeface="Times New Roman" panose="02020603050405020304" pitchFamily="18" charset="0"/>
              </a:rPr>
              <a:t>++) </a:t>
            </a:r>
            <a:r>
              <a:rPr lang="en-US" altLang="zh-CN" sz="3698" dirty="0" err="1">
                <a:cs typeface="Times New Roman" panose="02020603050405020304" pitchFamily="18" charset="0"/>
              </a:rPr>
              <a:t>putchar</a:t>
            </a:r>
            <a:r>
              <a:rPr lang="en-US" altLang="zh-CN" sz="3698" dirty="0">
                <a:cs typeface="Times New Roman" panose="02020603050405020304" pitchFamily="18" charset="0"/>
              </a:rPr>
              <a:t>('</a:t>
            </a:r>
            <a:r>
              <a:rPr lang="en-US" altLang="zh-CN" sz="3698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98" dirty="0">
                <a:cs typeface="Times New Roman" panose="02020603050405020304" pitchFamily="18" charset="0"/>
              </a:rPr>
              <a:t>');      </a:t>
            </a:r>
            <a:r>
              <a:rPr lang="en-US" altLang="zh-CN" sz="3200" dirty="0">
                <a:solidFill>
                  <a:srgbClr val="006600"/>
                </a:solidFill>
                <a:cs typeface="Times New Roman" panose="02020603050405020304" pitchFamily="18" charset="0"/>
              </a:rPr>
              <a:t>/</a:t>
            </a:r>
            <a:r>
              <a:rPr lang="en-US" altLang="zh-CN" sz="3200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200" dirty="0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zh-CN" sz="3200" dirty="0" err="1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i</a:t>
            </a:r>
            <a:r>
              <a:rPr kumimoji="0" lang="en-US" altLang="zh-CN" sz="32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 asterisks</a:t>
            </a:r>
            <a:r>
              <a:rPr lang="zh-CN" altLang="en-US" sz="3200" dirty="0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3200" dirty="0">
                <a:solidFill>
                  <a:srgbClr val="006600"/>
                </a:solidFill>
                <a:cs typeface="Times New Roman" panose="02020603050405020304" pitchFamily="18" charset="0"/>
              </a:rPr>
              <a:t>/</a:t>
            </a:r>
          </a:p>
          <a:p>
            <a:pPr algn="l" eaLnBrk="1" hangingPunct="1"/>
            <a:r>
              <a:rPr lang="zh-CN" altLang="en-US" sz="3698" dirty="0">
                <a:cs typeface="Times New Roman" panose="02020603050405020304" pitchFamily="18" charset="0"/>
              </a:rPr>
              <a:t>          </a:t>
            </a:r>
            <a:r>
              <a:rPr lang="en-US" altLang="zh-CN" sz="3698" dirty="0" err="1">
                <a:cs typeface="Times New Roman" panose="02020603050405020304" pitchFamily="18" charset="0"/>
              </a:rPr>
              <a:t>printf</a:t>
            </a:r>
            <a:r>
              <a:rPr lang="en-US" altLang="zh-CN" sz="3698" dirty="0">
                <a:cs typeface="Times New Roman" panose="02020603050405020304" pitchFamily="18" charset="0"/>
              </a:rPr>
              <a:t>("\n");                                 </a:t>
            </a:r>
            <a:r>
              <a:rPr lang="en-US" altLang="zh-CN" sz="3413" dirty="0">
                <a:solidFill>
                  <a:srgbClr val="006600"/>
                </a:solidFill>
                <a:cs typeface="Times New Roman" panose="02020603050405020304" pitchFamily="18" charset="0"/>
              </a:rPr>
              <a:t>/</a:t>
            </a:r>
            <a:r>
              <a:rPr lang="en-US" altLang="zh-CN" sz="3413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413" dirty="0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zh-CN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a new line</a:t>
            </a:r>
            <a:r>
              <a:rPr lang="zh-CN" altLang="en-US" sz="3413" dirty="0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3413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3413" dirty="0">
                <a:solidFill>
                  <a:srgbClr val="006600"/>
                </a:solidFill>
                <a:cs typeface="Times New Roman" panose="02020603050405020304" pitchFamily="18" charset="0"/>
              </a:rPr>
              <a:t>/</a:t>
            </a:r>
          </a:p>
          <a:p>
            <a:pPr algn="l" eaLnBrk="1" hangingPunct="1"/>
            <a:r>
              <a:rPr lang="zh-CN" altLang="en-US" sz="3698" dirty="0">
                <a:cs typeface="Times New Roman" panose="02020603050405020304" pitchFamily="18" charset="0"/>
              </a:rPr>
              <a:t>      }</a:t>
            </a:r>
          </a:p>
        </p:txBody>
      </p:sp>
      <p:sp>
        <p:nvSpPr>
          <p:cNvPr id="6" name="Line 46">
            <a:extLst>
              <a:ext uri="{FF2B5EF4-FFF2-40B4-BE49-F238E27FC236}">
                <a16:creationId xmlns:a16="http://schemas.microsoft.com/office/drawing/2014/main" id="{DD5C4B49-785E-460B-8885-0331EC717A10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208958" y="364405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 sz="5689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F0076A6-5FCA-44A6-8A09-0105AD3CA81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935376" y="1921434"/>
            <a:ext cx="2968978" cy="34452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551" dirty="0"/>
              <a:t>            *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551" dirty="0"/>
              <a:t>         * *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551" dirty="0"/>
              <a:t>      * * *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551" dirty="0"/>
              <a:t>   * * * *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551" dirty="0"/>
              <a:t>* * * * *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413" dirty="0"/>
              <a:t> </a:t>
            </a:r>
            <a:r>
              <a:rPr lang="zh-CN" altLang="en-US" sz="3982" dirty="0"/>
              <a:t>(</a:t>
            </a:r>
            <a:r>
              <a:rPr lang="en-US" altLang="zh-CN" sz="3982" dirty="0"/>
              <a:t>2)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800E1CF8-7742-4249-80EB-A928287B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1241" y="1574802"/>
            <a:ext cx="6405611" cy="317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0" lang="en-US" altLang="zh-CN" sz="3600" dirty="0">
                <a:solidFill>
                  <a:srgbClr val="0000FF"/>
                </a:solidFill>
                <a:ea typeface="Gill Sans"/>
                <a:cs typeface="Times New Roman" panose="02020603050405020304" pitchFamily="18" charset="0"/>
              </a:rPr>
              <a:t>Solution:</a:t>
            </a:r>
          </a:p>
          <a:p>
            <a:pPr algn="l"/>
            <a:r>
              <a:rPr kumimoji="0" lang="en-US" altLang="zh-CN" sz="3600" b="0" dirty="0">
                <a:solidFill>
                  <a:srgbClr val="000000"/>
                </a:solidFill>
                <a:ea typeface="Gill Sans"/>
                <a:cs typeface="Times New Roman" panose="02020603050405020304" pitchFamily="18" charset="0"/>
              </a:rPr>
              <a:t>For each row, there are: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0" lang="en-US" altLang="zh-CN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n-</a:t>
            </a:r>
            <a:r>
              <a:rPr kumimoji="0" lang="en-US" altLang="zh-CN" sz="3600" dirty="0" err="1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i</a:t>
            </a:r>
            <a:r>
              <a:rPr kumimoji="0" lang="en-US" altLang="zh-CN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    spaces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0" lang="en-US" altLang="zh-CN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I   asterisks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0" lang="en-US" altLang="zh-CN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a   new line.</a:t>
            </a:r>
          </a:p>
        </p:txBody>
      </p:sp>
    </p:spTree>
    <p:extLst>
      <p:ext uri="{BB962C8B-B14F-4D97-AF65-F5344CB8AC3E}">
        <p14:creationId xmlns:p14="http://schemas.microsoft.com/office/powerpoint/2010/main" val="1993045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/>
              <a:t>character </a:t>
            </a:r>
            <a:r>
              <a:rPr lang="en-US" altLang="zh-CN" sz="6000" b="1" dirty="0" smtClean="0"/>
              <a:t>graphic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5" name="Line 46">
            <a:extLst>
              <a:ext uri="{FF2B5EF4-FFF2-40B4-BE49-F238E27FC236}">
                <a16:creationId xmlns:a16="http://schemas.microsoft.com/office/drawing/2014/main" id="{E21256AA-6BB7-4392-BE3E-792544A79D30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208958" y="364405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 sz="5689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030C41B-CB50-4F37-841D-885DCA59B60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447893" y="1880555"/>
            <a:ext cx="2499359" cy="3153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982" dirty="0"/>
              <a:t>* 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982" dirty="0"/>
              <a:t>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982" dirty="0"/>
              <a:t>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982" dirty="0"/>
              <a:t>* * 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982" dirty="0"/>
              <a:t>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982" dirty="0"/>
              <a:t>    (3)</a:t>
            </a:r>
          </a:p>
        </p:txBody>
      </p:sp>
      <p:sp>
        <p:nvSpPr>
          <p:cNvPr id="7" name="Rectangle 11" descr="5%">
            <a:extLst>
              <a:ext uri="{FF2B5EF4-FFF2-40B4-BE49-F238E27FC236}">
                <a16:creationId xmlns:a16="http://schemas.microsoft.com/office/drawing/2014/main" id="{E249EF7C-1036-4135-A667-C122EEEF0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776" y="5285460"/>
            <a:ext cx="11982026" cy="3799839"/>
          </a:xfrm>
          <a:prstGeom prst="rect">
            <a:avLst/>
          </a:prstGeom>
          <a:solidFill>
            <a:schemeClr val="bg1"/>
          </a:solidFill>
          <a:ln w="19050">
            <a:solidFill>
              <a:srgbClr val="666699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982" dirty="0">
                <a:cs typeface="Times New Roman" panose="02020603050405020304" pitchFamily="18" charset="0"/>
              </a:rPr>
              <a:t>for(</a:t>
            </a:r>
            <a:r>
              <a:rPr lang="en-US" altLang="zh-CN" sz="3982" dirty="0" err="1">
                <a:cs typeface="Times New Roman" panose="02020603050405020304" pitchFamily="18" charset="0"/>
              </a:rPr>
              <a:t>i</a:t>
            </a:r>
            <a:r>
              <a:rPr lang="en-US" altLang="zh-CN" sz="3982" dirty="0">
                <a:cs typeface="Times New Roman" panose="02020603050405020304" pitchFamily="18" charset="0"/>
              </a:rPr>
              <a:t>=1;i&lt;=</a:t>
            </a:r>
            <a:r>
              <a:rPr lang="en-US" altLang="zh-CN" sz="3982" dirty="0" err="1">
                <a:cs typeface="Times New Roman" panose="02020603050405020304" pitchFamily="18" charset="0"/>
              </a:rPr>
              <a:t>n;i</a:t>
            </a:r>
            <a:r>
              <a:rPr lang="en-US" altLang="zh-CN" sz="3982" dirty="0">
                <a:cs typeface="Times New Roman" panose="02020603050405020304" pitchFamily="18" charset="0"/>
              </a:rPr>
              <a:t>++)</a:t>
            </a:r>
          </a:p>
          <a:p>
            <a:pPr algn="l" eaLnBrk="1" hangingPunct="1"/>
            <a:r>
              <a:rPr lang="en-US" altLang="zh-CN" sz="3982" dirty="0">
                <a:cs typeface="Times New Roman" panose="02020603050405020304" pitchFamily="18" charset="0"/>
              </a:rPr>
              <a:t>  {</a:t>
            </a:r>
          </a:p>
          <a:p>
            <a:pPr algn="l" eaLnBrk="1" hangingPunct="1"/>
            <a:r>
              <a:rPr lang="en-US" altLang="zh-CN" sz="3982" dirty="0">
                <a:cs typeface="Times New Roman" panose="02020603050405020304" pitchFamily="18" charset="0"/>
              </a:rPr>
              <a:t>    for(j=1;j&lt;=</a:t>
            </a:r>
            <a:r>
              <a:rPr lang="en-US" altLang="zh-CN" sz="3982" dirty="0">
                <a:solidFill>
                  <a:srgbClr val="FF0000"/>
                </a:solidFill>
                <a:cs typeface="Times New Roman" panose="02020603050405020304" pitchFamily="18" charset="0"/>
              </a:rPr>
              <a:t>n-i+1</a:t>
            </a:r>
            <a:r>
              <a:rPr lang="en-US" altLang="zh-CN" sz="3982" dirty="0">
                <a:cs typeface="Times New Roman" panose="02020603050405020304" pitchFamily="18" charset="0"/>
              </a:rPr>
              <a:t>;j++) </a:t>
            </a:r>
            <a:r>
              <a:rPr lang="en-US" altLang="zh-CN" sz="3982" dirty="0" err="1">
                <a:cs typeface="Times New Roman" panose="02020603050405020304" pitchFamily="18" charset="0"/>
              </a:rPr>
              <a:t>putchar</a:t>
            </a:r>
            <a:r>
              <a:rPr lang="en-US" altLang="zh-CN" sz="3982" dirty="0">
                <a:cs typeface="Times New Roman" panose="02020603050405020304" pitchFamily="18" charset="0"/>
              </a:rPr>
              <a:t>('</a:t>
            </a:r>
            <a:r>
              <a:rPr lang="en-US" altLang="zh-CN" sz="3982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982" dirty="0">
                <a:cs typeface="Times New Roman" panose="02020603050405020304" pitchFamily="18" charset="0"/>
              </a:rPr>
              <a:t>');  </a:t>
            </a:r>
          </a:p>
          <a:p>
            <a:pPr algn="l" eaLnBrk="1" hangingPunct="1"/>
            <a:r>
              <a:rPr lang="en-US" altLang="zh-CN" sz="3982" dirty="0">
                <a:solidFill>
                  <a:srgbClr val="006600"/>
                </a:solidFill>
                <a:cs typeface="Times New Roman" panose="02020603050405020304" pitchFamily="18" charset="0"/>
              </a:rPr>
              <a:t>                                                 /</a:t>
            </a:r>
            <a:r>
              <a:rPr lang="en-US" altLang="zh-CN" sz="3413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413" dirty="0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zh-CN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n-i+1 asterisks</a:t>
            </a:r>
            <a:r>
              <a:rPr lang="zh-CN" altLang="en-US" sz="3413" dirty="0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3413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3413" dirty="0">
                <a:solidFill>
                  <a:srgbClr val="006600"/>
                </a:solidFill>
                <a:cs typeface="Times New Roman" panose="02020603050405020304" pitchFamily="18" charset="0"/>
              </a:rPr>
              <a:t>/</a:t>
            </a:r>
          </a:p>
          <a:p>
            <a:pPr algn="l" eaLnBrk="1" hangingPunct="1"/>
            <a:r>
              <a:rPr lang="zh-CN" altLang="en-US" sz="3982" dirty="0">
                <a:cs typeface="Times New Roman" panose="02020603050405020304" pitchFamily="18" charset="0"/>
              </a:rPr>
              <a:t>    </a:t>
            </a:r>
            <a:r>
              <a:rPr lang="en-US" altLang="zh-CN" sz="3982" dirty="0" err="1">
                <a:cs typeface="Times New Roman" panose="02020603050405020304" pitchFamily="18" charset="0"/>
              </a:rPr>
              <a:t>printf</a:t>
            </a:r>
            <a:r>
              <a:rPr lang="en-US" altLang="zh-CN" sz="3982" dirty="0">
                <a:cs typeface="Times New Roman" panose="02020603050405020304" pitchFamily="18" charset="0"/>
              </a:rPr>
              <a:t>("\n");                              </a:t>
            </a:r>
            <a:r>
              <a:rPr lang="en-US" altLang="zh-CN" sz="3413" dirty="0">
                <a:solidFill>
                  <a:srgbClr val="006600"/>
                </a:solidFill>
                <a:cs typeface="Times New Roman" panose="02020603050405020304" pitchFamily="18" charset="0"/>
              </a:rPr>
              <a:t>/</a:t>
            </a:r>
            <a:r>
              <a:rPr lang="en-US" altLang="zh-CN" sz="3413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413" dirty="0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zh-CN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a new line</a:t>
            </a:r>
            <a:r>
              <a:rPr lang="zh-CN" altLang="en-US" sz="3413" dirty="0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3413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3413" dirty="0">
                <a:solidFill>
                  <a:srgbClr val="006600"/>
                </a:solidFill>
                <a:cs typeface="Times New Roman" panose="02020603050405020304" pitchFamily="18" charset="0"/>
              </a:rPr>
              <a:t>/</a:t>
            </a:r>
          </a:p>
          <a:p>
            <a:pPr algn="l" eaLnBrk="1" hangingPunct="1"/>
            <a:r>
              <a:rPr lang="en-US" altLang="zh-CN" sz="3982" dirty="0">
                <a:cs typeface="Times New Roman" panose="02020603050405020304" pitchFamily="18" charset="0"/>
              </a:rPr>
              <a:t>    } </a:t>
            </a:r>
          </a:p>
          <a:p>
            <a:pPr algn="l" eaLnBrk="1" hangingPunct="1"/>
            <a:endParaRPr lang="en-US" altLang="zh-CN" sz="3982" dirty="0">
              <a:cs typeface="Times New Roman" panose="02020603050405020304" pitchFamily="18" charset="0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8D29E5BD-E860-48F3-9F42-885813D74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8405" y="1880556"/>
            <a:ext cx="6515552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0" lang="en-US" altLang="zh-CN" sz="3600" dirty="0">
                <a:solidFill>
                  <a:srgbClr val="0000FF"/>
                </a:solidFill>
                <a:ea typeface="Gill Sans"/>
                <a:cs typeface="Times New Roman" panose="02020603050405020304" pitchFamily="18" charset="0"/>
              </a:rPr>
              <a:t>Solution:</a:t>
            </a:r>
          </a:p>
          <a:p>
            <a:pPr algn="l"/>
            <a:r>
              <a:rPr kumimoji="0" lang="en-US" altLang="zh-CN" sz="3600" b="0" dirty="0">
                <a:solidFill>
                  <a:srgbClr val="000000"/>
                </a:solidFill>
                <a:ea typeface="Gill Sans"/>
                <a:cs typeface="Times New Roman" panose="02020603050405020304" pitchFamily="18" charset="0"/>
              </a:rPr>
              <a:t>For each row, there are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0" lang="en-US" altLang="zh-CN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n-i+1 asterisks</a:t>
            </a:r>
            <a:r>
              <a:rPr kumimoji="0" lang="en-US" altLang="zh-CN" sz="3600" dirty="0">
                <a:solidFill>
                  <a:srgbClr val="000000"/>
                </a:solidFill>
                <a:ea typeface="Gill Sans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0" lang="en-US" altLang="zh-CN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a new line</a:t>
            </a:r>
            <a:r>
              <a:rPr kumimoji="0" lang="en-US" altLang="zh-CN" sz="3600" dirty="0">
                <a:solidFill>
                  <a:srgbClr val="000000"/>
                </a:solidFill>
                <a:ea typeface="Gill Sans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0117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/>
              <a:t>character </a:t>
            </a:r>
            <a:r>
              <a:rPr lang="en-US" altLang="zh-CN" sz="6000" b="1" dirty="0" smtClean="0"/>
              <a:t>graphic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5" name="Line 46">
            <a:extLst>
              <a:ext uri="{FF2B5EF4-FFF2-40B4-BE49-F238E27FC236}">
                <a16:creationId xmlns:a16="http://schemas.microsoft.com/office/drawing/2014/main" id="{61B5FBB1-AB15-4673-83BC-1846F191123C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208958" y="364405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 sz="5689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04707FD-9C89-480F-8076-46F43B5F351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140835" y="2028631"/>
            <a:ext cx="2167467" cy="309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982"/>
              <a:t>* * * * *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982"/>
              <a:t>  *  * * *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982"/>
              <a:t>      * * *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982"/>
              <a:t>         * *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982"/>
              <a:t>            *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982"/>
              <a:t>    (4)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70A5998C-48CE-4AC0-95BB-03F3AAC18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319" y="5490916"/>
            <a:ext cx="12187484" cy="3878371"/>
          </a:xfrm>
          <a:prstGeom prst="rect">
            <a:avLst/>
          </a:prstGeom>
          <a:solidFill>
            <a:schemeClr val="bg1"/>
          </a:solidFill>
          <a:ln w="12700">
            <a:solidFill>
              <a:srgbClr val="666699"/>
            </a:solidFill>
            <a:miter lim="800000"/>
            <a:headEnd/>
            <a:tailEnd/>
          </a:ln>
        </p:spPr>
        <p:txBody>
          <a:bodyPr tIns="117760" bIns="117760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98" dirty="0">
                <a:cs typeface="Times New Roman" panose="02020603050405020304" pitchFamily="18" charset="0"/>
              </a:rPr>
              <a:t>for(</a:t>
            </a:r>
            <a:r>
              <a:rPr lang="en-US" altLang="zh-CN" sz="3698" dirty="0" err="1">
                <a:cs typeface="Times New Roman" panose="02020603050405020304" pitchFamily="18" charset="0"/>
              </a:rPr>
              <a:t>i</a:t>
            </a:r>
            <a:r>
              <a:rPr lang="en-US" altLang="zh-CN" sz="3698" dirty="0">
                <a:cs typeface="Times New Roman" panose="02020603050405020304" pitchFamily="18" charset="0"/>
              </a:rPr>
              <a:t>=1;i&lt;=</a:t>
            </a:r>
            <a:r>
              <a:rPr lang="en-US" altLang="zh-CN" sz="3698" dirty="0" err="1">
                <a:cs typeface="Times New Roman" panose="02020603050405020304" pitchFamily="18" charset="0"/>
              </a:rPr>
              <a:t>n;i</a:t>
            </a:r>
            <a:r>
              <a:rPr lang="en-US" altLang="zh-CN" sz="3698" dirty="0">
                <a:cs typeface="Times New Roman" panose="02020603050405020304" pitchFamily="18" charset="0"/>
              </a:rPr>
              <a:t>++)</a:t>
            </a:r>
          </a:p>
          <a:p>
            <a:pPr algn="l" eaLnBrk="1" hangingPunct="1"/>
            <a:r>
              <a:rPr lang="en-US" altLang="zh-CN" sz="3698" dirty="0">
                <a:cs typeface="Times New Roman" panose="02020603050405020304" pitchFamily="18" charset="0"/>
              </a:rPr>
              <a:t>     {  for(j=1;j&lt;=</a:t>
            </a:r>
            <a:r>
              <a:rPr lang="en-US" altLang="zh-CN" sz="3698" dirty="0">
                <a:solidFill>
                  <a:srgbClr val="FF0000"/>
                </a:solidFill>
                <a:cs typeface="Times New Roman" panose="02020603050405020304" pitchFamily="18" charset="0"/>
              </a:rPr>
              <a:t>i-1</a:t>
            </a:r>
            <a:r>
              <a:rPr lang="en-US" altLang="zh-CN" sz="3698" dirty="0">
                <a:cs typeface="Times New Roman" panose="02020603050405020304" pitchFamily="18" charset="0"/>
              </a:rPr>
              <a:t>;j++) </a:t>
            </a:r>
            <a:r>
              <a:rPr lang="en-US" altLang="zh-CN" sz="3698" dirty="0" err="1">
                <a:cs typeface="Times New Roman" panose="02020603050405020304" pitchFamily="18" charset="0"/>
              </a:rPr>
              <a:t>putchar</a:t>
            </a:r>
            <a:r>
              <a:rPr lang="en-US" altLang="zh-CN" sz="3698" dirty="0">
                <a:cs typeface="Times New Roman" panose="02020603050405020304" pitchFamily="18" charset="0"/>
              </a:rPr>
              <a:t>(32);    </a:t>
            </a:r>
            <a:r>
              <a:rPr lang="en-US" altLang="zh-CN" sz="3413" dirty="0">
                <a:solidFill>
                  <a:srgbClr val="006600"/>
                </a:solidFill>
                <a:cs typeface="Times New Roman" panose="02020603050405020304" pitchFamily="18" charset="0"/>
              </a:rPr>
              <a:t>/</a:t>
            </a:r>
            <a:r>
              <a:rPr lang="en-US" altLang="zh-CN" sz="3413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413" dirty="0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zh-CN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i-1 spaces </a:t>
            </a:r>
            <a:r>
              <a:rPr lang="zh-CN" altLang="en-US" sz="3413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3413" dirty="0">
                <a:solidFill>
                  <a:srgbClr val="006600"/>
                </a:solidFill>
                <a:cs typeface="Times New Roman" panose="02020603050405020304" pitchFamily="18" charset="0"/>
              </a:rPr>
              <a:t>/</a:t>
            </a:r>
          </a:p>
          <a:p>
            <a:pPr algn="l" eaLnBrk="1" hangingPunct="1"/>
            <a:r>
              <a:rPr lang="zh-CN" altLang="en-US" sz="3698" dirty="0">
                <a:cs typeface="Times New Roman" panose="02020603050405020304" pitchFamily="18" charset="0"/>
              </a:rPr>
              <a:t>         </a:t>
            </a:r>
            <a:r>
              <a:rPr lang="en-US" altLang="zh-CN" sz="3698" dirty="0">
                <a:cs typeface="Times New Roman" panose="02020603050405020304" pitchFamily="18" charset="0"/>
              </a:rPr>
              <a:t>for(j=1;j&lt;=</a:t>
            </a:r>
            <a:r>
              <a:rPr lang="en-US" altLang="zh-CN" sz="3698" dirty="0">
                <a:solidFill>
                  <a:srgbClr val="FF0000"/>
                </a:solidFill>
                <a:cs typeface="Times New Roman" panose="02020603050405020304" pitchFamily="18" charset="0"/>
              </a:rPr>
              <a:t>n-i+1</a:t>
            </a:r>
            <a:r>
              <a:rPr lang="en-US" altLang="zh-CN" sz="3698" dirty="0">
                <a:cs typeface="Times New Roman" panose="02020603050405020304" pitchFamily="18" charset="0"/>
              </a:rPr>
              <a:t>;j++) </a:t>
            </a:r>
            <a:r>
              <a:rPr lang="en-US" altLang="zh-CN" sz="3698" dirty="0" err="1">
                <a:cs typeface="Times New Roman" panose="02020603050405020304" pitchFamily="18" charset="0"/>
              </a:rPr>
              <a:t>putchar</a:t>
            </a:r>
            <a:r>
              <a:rPr lang="en-US" altLang="zh-CN" sz="3698" dirty="0">
                <a:cs typeface="Times New Roman" panose="02020603050405020304" pitchFamily="18" charset="0"/>
              </a:rPr>
              <a:t>('</a:t>
            </a:r>
            <a:r>
              <a:rPr lang="en-US" altLang="zh-CN" sz="3698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98" dirty="0">
                <a:cs typeface="Times New Roman" panose="02020603050405020304" pitchFamily="18" charset="0"/>
              </a:rPr>
              <a:t>');  </a:t>
            </a:r>
          </a:p>
          <a:p>
            <a:pPr algn="l" eaLnBrk="1" hangingPunct="1"/>
            <a:r>
              <a:rPr lang="en-US" altLang="zh-CN" sz="3698" dirty="0"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en-US" altLang="zh-CN" sz="3413" dirty="0">
                <a:solidFill>
                  <a:srgbClr val="006600"/>
                </a:solidFill>
                <a:cs typeface="Times New Roman" panose="02020603050405020304" pitchFamily="18" charset="0"/>
              </a:rPr>
              <a:t>/</a:t>
            </a:r>
            <a:r>
              <a:rPr lang="en-US" altLang="zh-CN" sz="3413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413" dirty="0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zh-CN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n-i+1 asterisks</a:t>
            </a:r>
            <a:r>
              <a:rPr lang="zh-CN" altLang="en-US" sz="3413" dirty="0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3413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3413" dirty="0">
                <a:solidFill>
                  <a:srgbClr val="006600"/>
                </a:solidFill>
                <a:cs typeface="Times New Roman" panose="02020603050405020304" pitchFamily="18" charset="0"/>
              </a:rPr>
              <a:t>/</a:t>
            </a:r>
          </a:p>
          <a:p>
            <a:pPr algn="l" eaLnBrk="1" hangingPunct="1"/>
            <a:r>
              <a:rPr lang="zh-CN" altLang="en-US" sz="3698" dirty="0">
                <a:cs typeface="Times New Roman" panose="02020603050405020304" pitchFamily="18" charset="0"/>
              </a:rPr>
              <a:t>         </a:t>
            </a:r>
            <a:r>
              <a:rPr lang="en-US" altLang="zh-CN" sz="3698" dirty="0" err="1">
                <a:cs typeface="Times New Roman" panose="02020603050405020304" pitchFamily="18" charset="0"/>
              </a:rPr>
              <a:t>printf</a:t>
            </a:r>
            <a:r>
              <a:rPr lang="en-US" altLang="zh-CN" sz="3698" dirty="0">
                <a:cs typeface="Times New Roman" panose="02020603050405020304" pitchFamily="18" charset="0"/>
              </a:rPr>
              <a:t>("\n");                                    </a:t>
            </a:r>
            <a:r>
              <a:rPr lang="en-US" altLang="zh-CN" sz="3413" dirty="0">
                <a:solidFill>
                  <a:srgbClr val="006600"/>
                </a:solidFill>
                <a:cs typeface="Times New Roman" panose="02020603050405020304" pitchFamily="18" charset="0"/>
              </a:rPr>
              <a:t>/</a:t>
            </a:r>
            <a:r>
              <a:rPr lang="en-US" altLang="zh-CN" sz="3413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413" dirty="0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zh-CN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a new line</a:t>
            </a:r>
            <a:r>
              <a:rPr lang="zh-CN" altLang="en-US" sz="3413" dirty="0">
                <a:solidFill>
                  <a:srgbClr val="0066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3413" dirty="0">
                <a:solidFill>
                  <a:srgbClr val="00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3413" dirty="0">
                <a:solidFill>
                  <a:srgbClr val="006600"/>
                </a:solidFill>
                <a:cs typeface="Times New Roman" panose="02020603050405020304" pitchFamily="18" charset="0"/>
              </a:rPr>
              <a:t>/</a:t>
            </a:r>
          </a:p>
          <a:p>
            <a:pPr algn="l" eaLnBrk="1" hangingPunct="1"/>
            <a:r>
              <a:rPr lang="zh-CN" altLang="en-US" sz="3698" dirty="0">
                <a:cs typeface="Times New Roman" panose="02020603050405020304" pitchFamily="18" charset="0"/>
              </a:rPr>
              <a:t>      }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92760FE-D872-47BA-BC91-DAE200ADD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456" y="1694545"/>
            <a:ext cx="6084907" cy="317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0" lang="en-US" altLang="zh-CN" sz="3200" dirty="0">
                <a:solidFill>
                  <a:srgbClr val="0000FF"/>
                </a:solidFill>
                <a:ea typeface="Gill Sans"/>
                <a:cs typeface="Times New Roman" panose="02020603050405020304" pitchFamily="18" charset="0"/>
              </a:rPr>
              <a:t>Solution:</a:t>
            </a:r>
          </a:p>
          <a:p>
            <a:pPr algn="l"/>
            <a:r>
              <a:rPr kumimoji="0" lang="en-US" altLang="zh-CN" sz="3200" b="0" dirty="0">
                <a:solidFill>
                  <a:srgbClr val="000000"/>
                </a:solidFill>
                <a:ea typeface="Gill Sans"/>
                <a:cs typeface="Times New Roman" panose="02020603050405020304" pitchFamily="18" charset="0"/>
              </a:rPr>
              <a:t>For each row, there are: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0" lang="en-US" altLang="zh-CN" sz="32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i-1 spaces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0" lang="en-US" altLang="zh-CN" sz="32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n-i+1 asterisks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0" lang="en-US" altLang="zh-CN" sz="32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a new line.</a:t>
            </a:r>
          </a:p>
        </p:txBody>
      </p:sp>
    </p:spTree>
    <p:extLst>
      <p:ext uri="{BB962C8B-B14F-4D97-AF65-F5344CB8AC3E}">
        <p14:creationId xmlns:p14="http://schemas.microsoft.com/office/powerpoint/2010/main" val="467810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/>
              <a:t>character </a:t>
            </a:r>
            <a:r>
              <a:rPr lang="en-US" altLang="zh-CN" sz="6000" b="1" dirty="0" smtClean="0"/>
              <a:t>graphic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5" name="Line 46">
            <a:extLst>
              <a:ext uri="{FF2B5EF4-FFF2-40B4-BE49-F238E27FC236}">
                <a16:creationId xmlns:a16="http://schemas.microsoft.com/office/drawing/2014/main" id="{F7C001E3-BC17-4D7F-AF02-51E27DD7A55C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208958" y="364405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 sz="5689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B2E4FE65-22E0-4133-9E25-4C607C66BF4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344035" y="1971541"/>
            <a:ext cx="3585351" cy="273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267" dirty="0"/>
              <a:t>        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267" dirty="0"/>
              <a:t>     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267" dirty="0"/>
              <a:t>   * 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267" dirty="0"/>
              <a:t>* * * 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982" dirty="0"/>
              <a:t>        (5)</a:t>
            </a:r>
          </a:p>
        </p:txBody>
      </p:sp>
      <p:sp>
        <p:nvSpPr>
          <p:cNvPr id="7" name="Text Box 10" descr="10%">
            <a:extLst>
              <a:ext uri="{FF2B5EF4-FFF2-40B4-BE49-F238E27FC236}">
                <a16:creationId xmlns:a16="http://schemas.microsoft.com/office/drawing/2014/main" id="{31BF383F-5F67-4174-ACB3-A4EC149C3DE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628319" y="4876802"/>
            <a:ext cx="12083627" cy="3075093"/>
          </a:xfrm>
          <a:prstGeom prst="rect">
            <a:avLst/>
          </a:prstGeom>
          <a:solidFill>
            <a:schemeClr val="bg1"/>
          </a:solidFill>
          <a:ln w="9525">
            <a:solidFill>
              <a:srgbClr val="666699"/>
            </a:solidFill>
            <a:miter lim="800000"/>
            <a:headEnd/>
            <a:tailEnd/>
          </a:ln>
        </p:spPr>
        <p:txBody>
          <a:bodyPr tIns="117760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698" dirty="0">
                <a:ea typeface="楷体" panose="02010609060101010101" pitchFamily="49" charset="-122"/>
              </a:rPr>
              <a:t>for(</a:t>
            </a:r>
            <a:r>
              <a:rPr lang="en-US" altLang="zh-CN" sz="3698" dirty="0" err="1">
                <a:ea typeface="楷体" panose="02010609060101010101" pitchFamily="49" charset="-122"/>
              </a:rPr>
              <a:t>i</a:t>
            </a:r>
            <a:r>
              <a:rPr lang="en-US" altLang="zh-CN" sz="3698" dirty="0">
                <a:ea typeface="楷体" panose="02010609060101010101" pitchFamily="49" charset="-122"/>
              </a:rPr>
              <a:t>=1;i&lt;=</a:t>
            </a:r>
            <a:r>
              <a:rPr lang="en-US" altLang="zh-CN" sz="3698" dirty="0" err="1">
                <a:ea typeface="楷体" panose="02010609060101010101" pitchFamily="49" charset="-122"/>
              </a:rPr>
              <a:t>n;i</a:t>
            </a:r>
            <a:r>
              <a:rPr lang="en-US" altLang="zh-CN" sz="3698" dirty="0">
                <a:ea typeface="楷体" panose="02010609060101010101" pitchFamily="49" charset="-122"/>
              </a:rPr>
              <a:t>++)</a:t>
            </a:r>
            <a:endParaRPr lang="zh-CN" altLang="en-US" sz="3698" dirty="0">
              <a:solidFill>
                <a:srgbClr val="006600"/>
              </a:solidFill>
              <a:ea typeface="楷体" panose="02010609060101010101" pitchFamily="49" charset="-122"/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3698" dirty="0">
                <a:ea typeface="楷体" panose="02010609060101010101" pitchFamily="49" charset="-122"/>
              </a:rPr>
              <a:t>      { </a:t>
            </a:r>
            <a:r>
              <a:rPr lang="en-US" altLang="zh-CN" sz="3698" dirty="0" err="1">
                <a:ea typeface="楷体" panose="02010609060101010101" pitchFamily="49" charset="-122"/>
              </a:rPr>
              <a:t>printf</a:t>
            </a:r>
            <a:r>
              <a:rPr lang="en-US" altLang="zh-CN" sz="3698" dirty="0">
                <a:ea typeface="楷体" panose="02010609060101010101" pitchFamily="49" charset="-122"/>
              </a:rPr>
              <a:t>("%</a:t>
            </a:r>
            <a:r>
              <a:rPr lang="en-US" altLang="zh-CN" sz="3698" dirty="0">
                <a:solidFill>
                  <a:srgbClr val="FF0000"/>
                </a:solidFill>
                <a:ea typeface="楷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3698" dirty="0">
                <a:ea typeface="楷体" panose="02010609060101010101" pitchFamily="49" charset="-122"/>
              </a:rPr>
              <a:t>s", </a:t>
            </a:r>
            <a:r>
              <a:rPr lang="en-US" altLang="zh-CN" sz="3698" dirty="0">
                <a:solidFill>
                  <a:srgbClr val="FF0000"/>
                </a:solidFill>
                <a:ea typeface="楷体" panose="02010609060101010101" pitchFamily="49" charset="-122"/>
              </a:rPr>
              <a:t>i-1</a:t>
            </a:r>
            <a:r>
              <a:rPr lang="en-US" altLang="zh-CN" sz="3698" dirty="0">
                <a:ea typeface="楷体" panose="02010609060101010101" pitchFamily="49" charset="-122"/>
              </a:rPr>
              <a:t>,"");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698" dirty="0">
                <a:ea typeface="楷体" panose="02010609060101010101" pitchFamily="49" charset="-122"/>
              </a:rPr>
              <a:t>         for(j=1;j&lt;=</a:t>
            </a:r>
            <a:r>
              <a:rPr lang="en-US" altLang="zh-CN" sz="3698" dirty="0">
                <a:solidFill>
                  <a:srgbClr val="FF0000"/>
                </a:solidFill>
                <a:ea typeface="楷体" panose="02010609060101010101" pitchFamily="49" charset="-122"/>
              </a:rPr>
              <a:t>2*i-1</a:t>
            </a:r>
            <a:r>
              <a:rPr lang="en-US" altLang="zh-CN" sz="3698" dirty="0">
                <a:ea typeface="楷体" panose="02010609060101010101" pitchFamily="49" charset="-122"/>
              </a:rPr>
              <a:t>;j++) </a:t>
            </a:r>
            <a:r>
              <a:rPr lang="en-US" altLang="zh-CN" sz="3698" dirty="0" err="1">
                <a:ea typeface="楷体" panose="02010609060101010101" pitchFamily="49" charset="-122"/>
              </a:rPr>
              <a:t>putchar</a:t>
            </a:r>
            <a:r>
              <a:rPr lang="en-US" altLang="zh-CN" sz="3698" dirty="0">
                <a:ea typeface="楷体" panose="02010609060101010101" pitchFamily="49" charset="-122"/>
              </a:rPr>
              <a:t>('*');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698" dirty="0">
                <a:ea typeface="楷体" panose="02010609060101010101" pitchFamily="49" charset="-122"/>
              </a:rPr>
              <a:t>         </a:t>
            </a:r>
            <a:r>
              <a:rPr lang="en-US" altLang="zh-CN" sz="3698" dirty="0" err="1">
                <a:ea typeface="楷体" panose="02010609060101010101" pitchFamily="49" charset="-122"/>
              </a:rPr>
              <a:t>printf</a:t>
            </a:r>
            <a:r>
              <a:rPr lang="en-US" altLang="zh-CN" sz="3698" dirty="0">
                <a:ea typeface="楷体" panose="02010609060101010101" pitchFamily="49" charset="-122"/>
              </a:rPr>
              <a:t>("\n");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698" dirty="0">
                <a:ea typeface="楷体" panose="02010609060101010101" pitchFamily="49" charset="-122"/>
              </a:rPr>
              <a:t>      }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2E1D264-C1B5-4F16-A834-BEC034366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423" y="8225467"/>
            <a:ext cx="9871554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413" dirty="0">
                <a:solidFill>
                  <a:srgbClr val="FF0000"/>
                </a:solidFill>
              </a:rPr>
              <a:t>Statement for</a:t>
            </a:r>
            <a:r>
              <a:rPr lang="zh-CN" altLang="en-US" sz="3413" dirty="0">
                <a:solidFill>
                  <a:srgbClr val="FF0000"/>
                </a:solidFill>
              </a:rPr>
              <a:t> </a:t>
            </a:r>
            <a:r>
              <a:rPr kumimoji="0" lang="en-US" altLang="zh-CN" sz="32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n-</a:t>
            </a:r>
            <a:r>
              <a:rPr kumimoji="0" lang="en-US" altLang="zh-CN" sz="3200" dirty="0" err="1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i</a:t>
            </a:r>
            <a:r>
              <a:rPr kumimoji="0" lang="en-US" altLang="zh-CN" sz="32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 spaces</a:t>
            </a:r>
            <a:r>
              <a:rPr lang="zh-CN" altLang="en-US" sz="3413" dirty="0">
                <a:solidFill>
                  <a:srgbClr val="FF0000"/>
                </a:solidFill>
                <a:sym typeface="Symbol" panose="05050102010706020507" pitchFamily="18" charset="2"/>
              </a:rPr>
              <a:t>:</a:t>
            </a:r>
          </a:p>
          <a:p>
            <a:pPr eaLnBrk="1" hangingPunct="1"/>
            <a:r>
              <a:rPr lang="en-US" altLang="zh-CN" sz="3413" dirty="0">
                <a:sym typeface="Symbol" panose="05050102010706020507" pitchFamily="18" charset="2"/>
              </a:rPr>
              <a:t>    </a:t>
            </a:r>
            <a:r>
              <a:rPr lang="en-US" altLang="zh-CN" sz="3413" dirty="0" err="1">
                <a:solidFill>
                  <a:schemeClr val="accent2"/>
                </a:solidFill>
                <a:sym typeface="Symbol" panose="05050102010706020507" pitchFamily="18" charset="2"/>
              </a:rPr>
              <a:t>printf</a:t>
            </a:r>
            <a:r>
              <a:rPr lang="en-US" altLang="zh-CN" sz="3413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3413" dirty="0">
                <a:solidFill>
                  <a:schemeClr val="accent2"/>
                </a:solidFill>
              </a:rPr>
              <a:t>"</a:t>
            </a:r>
            <a:r>
              <a:rPr lang="en-US" altLang="zh-CN" sz="3413" dirty="0">
                <a:solidFill>
                  <a:schemeClr val="accent2"/>
                </a:solidFill>
                <a:sym typeface="Symbol" panose="05050102010706020507" pitchFamily="18" charset="2"/>
              </a:rPr>
              <a:t>%</a:t>
            </a:r>
            <a:r>
              <a:rPr lang="en-US" altLang="zh-CN" sz="3413" dirty="0">
                <a:solidFill>
                  <a:srgbClr val="CC0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3413" dirty="0">
                <a:solidFill>
                  <a:schemeClr val="accent2"/>
                </a:solidFill>
              </a:rPr>
              <a:t>s",</a:t>
            </a:r>
            <a:r>
              <a:rPr lang="en-US" altLang="zh-CN" sz="3413" dirty="0" err="1">
                <a:solidFill>
                  <a:srgbClr val="CC0000"/>
                </a:solidFill>
              </a:rPr>
              <a:t>n</a:t>
            </a:r>
            <a:r>
              <a:rPr lang="en-US" altLang="zh-CN" sz="3413" dirty="0" err="1">
                <a:solidFill>
                  <a:srgbClr val="CC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3413" dirty="0" err="1">
                <a:solidFill>
                  <a:srgbClr val="CC0000"/>
                </a:solidFill>
              </a:rPr>
              <a:t>i</a:t>
            </a:r>
            <a:r>
              <a:rPr lang="en-US" altLang="zh-CN" sz="3413" dirty="0">
                <a:solidFill>
                  <a:schemeClr val="accent2"/>
                </a:solidFill>
              </a:rPr>
              <a:t>,"");</a:t>
            </a:r>
            <a:r>
              <a:rPr lang="en-US" altLang="zh-CN" sz="3413" dirty="0">
                <a:sym typeface="Symbol" panose="05050102010706020507" pitchFamily="18" charset="2"/>
              </a:rPr>
              <a:t> </a:t>
            </a:r>
            <a:r>
              <a:rPr lang="en-US" altLang="zh-CN" sz="3413" dirty="0">
                <a:solidFill>
                  <a:srgbClr val="006600"/>
                </a:solidFill>
                <a:sym typeface="Symbol" panose="05050102010706020507" pitchFamily="18" charset="2"/>
              </a:rPr>
              <a:t>/* n-</a:t>
            </a:r>
            <a:r>
              <a:rPr lang="en-US" altLang="zh-CN" sz="3413" dirty="0" err="1">
                <a:solidFill>
                  <a:srgbClr val="006600"/>
                </a:solidFill>
                <a:sym typeface="Symbol" panose="05050102010706020507" pitchFamily="18" charset="2"/>
              </a:rPr>
              <a:t>i</a:t>
            </a:r>
            <a:r>
              <a:rPr lang="zh-CN" altLang="en-US" sz="3413" dirty="0">
                <a:solidFill>
                  <a:srgbClr val="006600"/>
                </a:solidFill>
                <a:sym typeface="Symbol" panose="05050102010706020507" pitchFamily="18" charset="2"/>
              </a:rPr>
              <a:t>列宽输出空串*/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79B15A1-6A7B-454F-849A-CC66CDEBC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254" y="1539437"/>
            <a:ext cx="6355301" cy="317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0" lang="en-US" altLang="zh-CN" sz="3600" dirty="0">
                <a:solidFill>
                  <a:srgbClr val="0000FF"/>
                </a:solidFill>
                <a:ea typeface="Gill Sans"/>
                <a:cs typeface="Times New Roman" panose="02020603050405020304" pitchFamily="18" charset="0"/>
              </a:rPr>
              <a:t>Solution:</a:t>
            </a:r>
          </a:p>
          <a:p>
            <a:pPr algn="l"/>
            <a:r>
              <a:rPr kumimoji="0" lang="en-US" altLang="zh-CN" sz="3600" b="0" dirty="0">
                <a:solidFill>
                  <a:srgbClr val="000000"/>
                </a:solidFill>
                <a:ea typeface="Gill Sans"/>
                <a:cs typeface="Times New Roman" panose="02020603050405020304" pitchFamily="18" charset="0"/>
              </a:rPr>
              <a:t>For each row, there are: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0" lang="en-US" altLang="zh-CN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n-</a:t>
            </a:r>
            <a:r>
              <a:rPr kumimoji="0" lang="en-US" altLang="zh-CN" sz="3600" dirty="0" err="1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i</a:t>
            </a:r>
            <a:r>
              <a:rPr kumimoji="0" lang="en-US" altLang="zh-CN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 spaces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0" lang="en-US" altLang="zh-CN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2</a:t>
            </a:r>
            <a:r>
              <a:rPr kumimoji="0" lang="zh-CN" altLang="en-US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*</a:t>
            </a:r>
            <a:r>
              <a:rPr kumimoji="0" lang="en-US" altLang="zh-CN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i+1 asterisks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0" lang="en-US" altLang="zh-CN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a new line.</a:t>
            </a:r>
          </a:p>
        </p:txBody>
      </p:sp>
    </p:spTree>
    <p:extLst>
      <p:ext uri="{BB962C8B-B14F-4D97-AF65-F5344CB8AC3E}">
        <p14:creationId xmlns:p14="http://schemas.microsoft.com/office/powerpoint/2010/main" val="486055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/>
              <a:t>character </a:t>
            </a:r>
            <a:r>
              <a:rPr lang="en-US" altLang="zh-CN" sz="6000" b="1" dirty="0" smtClean="0"/>
              <a:t>graphic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F2603487-B49F-4200-B829-95363FFA402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344035" y="2212623"/>
            <a:ext cx="3994008" cy="273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267" dirty="0"/>
              <a:t>* * * 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267" dirty="0"/>
              <a:t>   * 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267" dirty="0"/>
              <a:t>     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267" dirty="0"/>
              <a:t>        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982" dirty="0"/>
              <a:t>        (6)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A613308-BD58-4284-B127-AE0016377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628" y="2970157"/>
            <a:ext cx="46912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0" lang="en-US" altLang="zh-CN" sz="4800" dirty="0">
                <a:solidFill>
                  <a:srgbClr val="0000FF"/>
                </a:solidFill>
                <a:ea typeface="Gill Sans"/>
                <a:cs typeface="Times New Roman" panose="02020603050405020304" pitchFamily="18" charset="0"/>
              </a:rPr>
              <a:t>Solution</a:t>
            </a:r>
            <a:r>
              <a:rPr kumimoji="0" lang="zh-CN" altLang="en-US" sz="4800" dirty="0">
                <a:solidFill>
                  <a:srgbClr val="0000FF"/>
                </a:solidFill>
                <a:ea typeface="Gill Sans"/>
                <a:cs typeface="Times New Roman" panose="02020603050405020304" pitchFamily="18" charset="0"/>
              </a:rPr>
              <a:t>？</a:t>
            </a:r>
            <a:endParaRPr kumimoji="0" lang="en-US" altLang="zh-CN" sz="4800" dirty="0">
              <a:solidFill>
                <a:srgbClr val="0000FF"/>
              </a:solidFill>
              <a:ea typeface="Gill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4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/>
              <a:t>character </a:t>
            </a:r>
            <a:r>
              <a:rPr lang="en-US" altLang="zh-CN" sz="6000" b="1" dirty="0" smtClean="0"/>
              <a:t>graphic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5" name="Line 46">
            <a:extLst>
              <a:ext uri="{FF2B5EF4-FFF2-40B4-BE49-F238E27FC236}">
                <a16:creationId xmlns:a16="http://schemas.microsoft.com/office/drawing/2014/main" id="{32D78E3A-F72A-43F2-93DF-688CDFA63C05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208958" y="391837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 sz="5689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F2603487-B49F-4200-B829-95363FFA402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344035" y="2182143"/>
            <a:ext cx="3994008" cy="273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267" dirty="0"/>
              <a:t>* * * 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267" dirty="0"/>
              <a:t>   * *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267" dirty="0"/>
              <a:t>      * *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4267" dirty="0"/>
              <a:t>         *</a:t>
            </a:r>
          </a:p>
          <a:p>
            <a:pPr algn="l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982" dirty="0"/>
              <a:t>        (6)</a:t>
            </a:r>
          </a:p>
        </p:txBody>
      </p:sp>
      <p:sp>
        <p:nvSpPr>
          <p:cNvPr id="7" name="Text Box 10" descr="10%">
            <a:extLst>
              <a:ext uri="{FF2B5EF4-FFF2-40B4-BE49-F238E27FC236}">
                <a16:creationId xmlns:a16="http://schemas.microsoft.com/office/drawing/2014/main" id="{C74F1A23-960B-4DFC-9C0A-FA0BCA0A039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140836" y="5765236"/>
            <a:ext cx="11365653" cy="3176694"/>
          </a:xfrm>
          <a:prstGeom prst="rect">
            <a:avLst/>
          </a:prstGeom>
          <a:solidFill>
            <a:schemeClr val="bg1"/>
          </a:solidFill>
          <a:ln w="9525">
            <a:solidFill>
              <a:srgbClr val="666699"/>
            </a:solidFill>
            <a:miter lim="800000"/>
            <a:headEnd/>
            <a:tailEnd/>
          </a:ln>
        </p:spPr>
        <p:txBody>
          <a:bodyPr tIns="117760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840">
                <a:ea typeface="楷体" panose="02010609060101010101" pitchFamily="49" charset="-122"/>
              </a:rPr>
              <a:t>for(i=1;i&lt;=n;i++)</a:t>
            </a:r>
            <a:endParaRPr lang="zh-CN" altLang="en-US" sz="3840">
              <a:solidFill>
                <a:srgbClr val="006600"/>
              </a:solidFill>
              <a:ea typeface="楷体" panose="02010609060101010101" pitchFamily="49" charset="-122"/>
            </a:endParaRP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3840">
                <a:ea typeface="楷体" panose="02010609060101010101" pitchFamily="49" charset="-122"/>
              </a:rPr>
              <a:t>      { </a:t>
            </a:r>
            <a:r>
              <a:rPr lang="en-US" altLang="zh-CN" sz="3840">
                <a:ea typeface="楷体" panose="02010609060101010101" pitchFamily="49" charset="-122"/>
              </a:rPr>
              <a:t>printf("%</a:t>
            </a:r>
            <a:r>
              <a:rPr lang="en-US" altLang="zh-CN" sz="3840">
                <a:solidFill>
                  <a:srgbClr val="FF0000"/>
                </a:solidFill>
                <a:ea typeface="楷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3840">
                <a:ea typeface="楷体" panose="02010609060101010101" pitchFamily="49" charset="-122"/>
              </a:rPr>
              <a:t>s", </a:t>
            </a:r>
            <a:r>
              <a:rPr lang="en-US" altLang="zh-CN" sz="3840">
                <a:solidFill>
                  <a:srgbClr val="FF0000"/>
                </a:solidFill>
                <a:ea typeface="楷体" panose="02010609060101010101" pitchFamily="49" charset="-122"/>
              </a:rPr>
              <a:t>i-1</a:t>
            </a:r>
            <a:r>
              <a:rPr lang="en-US" altLang="zh-CN" sz="3840">
                <a:ea typeface="楷体" panose="02010609060101010101" pitchFamily="49" charset="-122"/>
              </a:rPr>
              <a:t>,"");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840">
                <a:ea typeface="楷体" panose="02010609060101010101" pitchFamily="49" charset="-122"/>
              </a:rPr>
              <a:t>         for(j=1;j&lt;=</a:t>
            </a:r>
            <a:r>
              <a:rPr lang="en-US" altLang="zh-CN" sz="3840">
                <a:solidFill>
                  <a:srgbClr val="FF0000"/>
                </a:solidFill>
                <a:ea typeface="楷体" panose="02010609060101010101" pitchFamily="49" charset="-122"/>
              </a:rPr>
              <a:t>2*(n-i)+1</a:t>
            </a:r>
            <a:r>
              <a:rPr lang="en-US" altLang="zh-CN" sz="3840">
                <a:ea typeface="楷体" panose="02010609060101010101" pitchFamily="49" charset="-122"/>
              </a:rPr>
              <a:t>;j++) putchar('*');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840">
                <a:ea typeface="楷体" panose="02010609060101010101" pitchFamily="49" charset="-122"/>
              </a:rPr>
              <a:t>         printf("\n");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840">
                <a:ea typeface="楷体" panose="02010609060101010101" pitchFamily="49" charset="-122"/>
              </a:rPr>
              <a:t>      }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72AD31F0-83DA-40AB-B810-02336815B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927" y="1699152"/>
            <a:ext cx="6355301" cy="317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0" lang="en-US" altLang="zh-CN" sz="3600" dirty="0">
                <a:solidFill>
                  <a:srgbClr val="0000FF"/>
                </a:solidFill>
                <a:ea typeface="Gill Sans"/>
                <a:cs typeface="Times New Roman" panose="02020603050405020304" pitchFamily="18" charset="0"/>
              </a:rPr>
              <a:t>Solution:</a:t>
            </a:r>
          </a:p>
          <a:p>
            <a:pPr algn="l"/>
            <a:r>
              <a:rPr kumimoji="0" lang="en-US" altLang="zh-CN" sz="3600" b="0" dirty="0">
                <a:solidFill>
                  <a:srgbClr val="000000"/>
                </a:solidFill>
                <a:ea typeface="Gill Sans"/>
                <a:cs typeface="Times New Roman" panose="02020603050405020304" pitchFamily="18" charset="0"/>
              </a:rPr>
              <a:t>For each row, there are: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0" lang="en-US" altLang="zh-CN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i-1 spaces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0" lang="en-US" altLang="zh-CN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2</a:t>
            </a:r>
            <a:r>
              <a:rPr kumimoji="0" lang="zh-CN" altLang="en-US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*</a:t>
            </a:r>
            <a:r>
              <a:rPr kumimoji="0" lang="en-US" altLang="zh-CN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(n-</a:t>
            </a:r>
            <a:r>
              <a:rPr kumimoji="0" lang="en-US" altLang="zh-CN" sz="3600" dirty="0" err="1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i</a:t>
            </a:r>
            <a:r>
              <a:rPr kumimoji="0" lang="en-US" altLang="zh-CN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)+1 asterisks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0" lang="en-US" altLang="zh-CN" sz="3600" dirty="0">
                <a:solidFill>
                  <a:srgbClr val="FF0000"/>
                </a:solidFill>
                <a:ea typeface="Gill Sans"/>
                <a:cs typeface="Times New Roman" panose="02020603050405020304" pitchFamily="18" charset="0"/>
              </a:rPr>
              <a:t>a new line.</a:t>
            </a:r>
          </a:p>
        </p:txBody>
      </p:sp>
    </p:spTree>
    <p:extLst>
      <p:ext uri="{BB962C8B-B14F-4D97-AF65-F5344CB8AC3E}">
        <p14:creationId xmlns:p14="http://schemas.microsoft.com/office/powerpoint/2010/main" val="1856880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2146</TotalTime>
  <Words>1507</Words>
  <Application>Microsoft Office PowerPoint</Application>
  <PresentationFormat>自定义</PresentationFormat>
  <Paragraphs>329</Paragraphs>
  <Slides>30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51" baseType="lpstr">
      <vt:lpstr>Gill Sans</vt:lpstr>
      <vt:lpstr>Lucida Grande</vt:lpstr>
      <vt:lpstr>Palatino</vt:lpstr>
      <vt:lpstr>等线</vt:lpstr>
      <vt:lpstr>等线 Light</vt:lpstr>
      <vt:lpstr>方正舒体</vt:lpstr>
      <vt:lpstr>黑体</vt:lpstr>
      <vt:lpstr>楷体</vt:lpstr>
      <vt:lpstr>宋体</vt:lpstr>
      <vt:lpstr>Academy Engraved LET</vt:lpstr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Wingdings</vt:lpstr>
      <vt:lpstr>White</vt:lpstr>
      <vt:lpstr>Equation</vt:lpstr>
      <vt:lpstr>Equation.DSMT4</vt:lpstr>
      <vt:lpstr>C  Programming</vt:lpstr>
      <vt:lpstr>character graphic</vt:lpstr>
      <vt:lpstr>character graphic</vt:lpstr>
      <vt:lpstr>character graphic</vt:lpstr>
      <vt:lpstr>character graphic</vt:lpstr>
      <vt:lpstr>character graphic</vt:lpstr>
      <vt:lpstr>character graphic</vt:lpstr>
      <vt:lpstr>character graphic</vt:lpstr>
      <vt:lpstr>character graphic</vt:lpstr>
      <vt:lpstr>PowerPoint 演示文稿</vt:lpstr>
      <vt:lpstr>character graphic</vt:lpstr>
      <vt:lpstr>Recursive iteration(递推迭代）</vt:lpstr>
      <vt:lpstr>Recursive iteration</vt:lpstr>
      <vt:lpstr>Recursive iteration</vt:lpstr>
      <vt:lpstr>Recursive iteration</vt:lpstr>
      <vt:lpstr>Recursive iteration</vt:lpstr>
      <vt:lpstr>Recursive iteration</vt:lpstr>
      <vt:lpstr>Recursive iteration</vt:lpstr>
      <vt:lpstr>Recursive iteration</vt:lpstr>
      <vt:lpstr>Recursive iteration</vt:lpstr>
      <vt:lpstr>Recursive iteration</vt:lpstr>
      <vt:lpstr>Recursive iteration</vt:lpstr>
      <vt:lpstr>Prime number</vt:lpstr>
      <vt:lpstr>Prime number</vt:lpstr>
      <vt:lpstr>Prime number</vt:lpstr>
      <vt:lpstr>Prime number</vt:lpstr>
      <vt:lpstr>Exercise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Programming 01: Introduction</dc:title>
  <dc:creator>Liu Sunix</dc:creator>
  <cp:lastModifiedBy>Sunix Liu</cp:lastModifiedBy>
  <cp:revision>170</cp:revision>
  <dcterms:created xsi:type="dcterms:W3CDTF">2017-08-16T05:19:00Z</dcterms:created>
  <dcterms:modified xsi:type="dcterms:W3CDTF">2020-03-16T11:24:21Z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