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72" r:id="rId2"/>
    <p:sldId id="362" r:id="rId3"/>
    <p:sldId id="363" r:id="rId4"/>
    <p:sldId id="323" r:id="rId5"/>
    <p:sldId id="282" r:id="rId6"/>
    <p:sldId id="284" r:id="rId7"/>
    <p:sldId id="365" r:id="rId8"/>
    <p:sldId id="283" r:id="rId9"/>
    <p:sldId id="325" r:id="rId10"/>
    <p:sldId id="367" r:id="rId11"/>
    <p:sldId id="286" r:id="rId12"/>
    <p:sldId id="327" r:id="rId13"/>
    <p:sldId id="374" r:id="rId14"/>
    <p:sldId id="328" r:id="rId15"/>
    <p:sldId id="329" r:id="rId16"/>
    <p:sldId id="375" r:id="rId17"/>
    <p:sldId id="366" r:id="rId18"/>
    <p:sldId id="331" r:id="rId19"/>
    <p:sldId id="330" r:id="rId20"/>
    <p:sldId id="370" r:id="rId21"/>
    <p:sldId id="371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76" r:id="rId30"/>
    <p:sldId id="351" r:id="rId31"/>
    <p:sldId id="341" r:id="rId32"/>
    <p:sldId id="342" r:id="rId33"/>
    <p:sldId id="368" r:id="rId34"/>
    <p:sldId id="369" r:id="rId35"/>
    <p:sldId id="373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 snapToObjects="1">
      <p:cViewPr varScale="1">
        <p:scale>
          <a:sx n="49" d="100"/>
          <a:sy n="49" d="100"/>
        </p:scale>
        <p:origin x="17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EA57-58A3-47BA-8CD7-FA4D9D76BD4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0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19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86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>
              <a:effectLst/>
              <a:latin typeface="Lucida Grande"/>
              <a:sym typeface="Lucida Grand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49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27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139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12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999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91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590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8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39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07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593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44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4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200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9820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7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89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58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80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88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33632" y="1401459"/>
            <a:ext cx="12109622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767644" y="9076267"/>
            <a:ext cx="3686952" cy="5757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/>
            <a:endParaRPr lang="zh-CN" altLang="en-US" sz="2276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33632" y="1401459"/>
            <a:ext cx="12109622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380890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162842" y="9194800"/>
            <a:ext cx="8153401" cy="3708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dirty="0"/>
              <a:t>				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50000" y="9321800"/>
            <a:ext cx="292100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norm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1219200" y="1305351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5458271" y="7746741"/>
            <a:ext cx="2699778" cy="713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07: Arrays</a:t>
            </a:r>
            <a:endParaRPr lang="zh-CN" altLang="en-US" sz="4400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14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FBEAB-34DF-4D0E-8569-5E023A69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Array Declaration </a:t>
            </a:r>
            <a:endParaRPr lang="zh-CN" altLang="en-US" sz="6600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7442730-BE30-403F-9D8B-770111F3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844308"/>
            <a:ext cx="7791450" cy="326159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1800"/>
              </a:spcBef>
            </a:pPr>
            <a:r>
              <a:rPr lang="en-US" altLang="zh-CN" sz="44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r>
              <a:rPr lang="zh-CN" altLang="en-US" sz="44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4400" b="1" dirty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05000"/>
              </a:lnSpc>
              <a:spcBef>
                <a:spcPts val="1800"/>
              </a:spcBef>
            </a:pPr>
            <a:r>
              <a:rPr lang="zh-CN" altLang="en-US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define N 10</a:t>
            </a:r>
            <a:endParaRPr lang="en-US" altLang="zh-CN" sz="3600" b="1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05000"/>
              </a:lnSpc>
              <a:spcBef>
                <a:spcPts val="1800"/>
              </a:spcBef>
            </a:pP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long  </a:t>
            </a: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pos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[N];</a:t>
            </a: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t[N+1];</a:t>
            </a:r>
            <a:endParaRPr lang="en-US" altLang="zh-CN" sz="3600" b="1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05000"/>
              </a:lnSpc>
              <a:spcBef>
                <a:spcPts val="1800"/>
              </a:spcBef>
            </a:pP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a[5];  double y[15];</a:t>
            </a:r>
            <a:r>
              <a:rPr lang="en-US" altLang="zh-CN" sz="3600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ts val="1800"/>
              </a:spcBef>
            </a:pPr>
            <a:endParaRPr lang="zh-CN" altLang="en-US" sz="3600" b="1" dirty="0">
              <a:solidFill>
                <a:schemeClr val="accent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C298649-18FB-4675-B4B9-7FA2E2CA3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5867400"/>
            <a:ext cx="7791450" cy="28527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spcBef>
                <a:spcPts val="1200"/>
              </a:spcBef>
            </a:pPr>
            <a:r>
              <a:rPr lang="en-US" altLang="zh-CN" sz="40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Error demonstration</a:t>
            </a:r>
            <a:r>
              <a:rPr lang="zh-CN" altLang="en-US" sz="40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4000" b="1" dirty="0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ts val="3900"/>
              </a:lnSpc>
              <a:spcBef>
                <a:spcPts val="1200"/>
              </a:spcBef>
            </a:pP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=10; </a:t>
            </a: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t[</a:t>
            </a:r>
            <a:r>
              <a:rPr lang="en-US" altLang="zh-CN" sz="3600" b="1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];</a:t>
            </a:r>
            <a:endParaRPr lang="en-US" altLang="zh-CN" sz="3600" b="1" dirty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ts val="3900"/>
              </a:lnSpc>
              <a:spcBef>
                <a:spcPts val="1200"/>
              </a:spcBef>
            </a:pP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36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3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algn="just" eaLnBrk="1" hangingPunct="1">
              <a:lnSpc>
                <a:spcPts val="3900"/>
              </a:lnSpc>
              <a:spcBef>
                <a:spcPts val="1200"/>
              </a:spcBef>
            </a:pPr>
            <a:r>
              <a:rPr lang="en-US" altLang="zh-CN" sz="3600" b="1" dirty="0" err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int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b[</a:t>
            </a:r>
            <a:r>
              <a:rPr lang="en-US" altLang="zh-CN" sz="36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2.0</a:t>
            </a:r>
            <a:r>
              <a:rPr lang="en-US" altLang="zh-CN" sz="36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];</a:t>
            </a:r>
            <a:r>
              <a:rPr lang="en-US" altLang="zh-CN" sz="3600" b="1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endParaRPr lang="zh-CN" altLang="en-US" sz="3200" b="1" dirty="0">
              <a:solidFill>
                <a:schemeClr val="accent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线形标注 1 5">
            <a:extLst>
              <a:ext uri="{FF2B5EF4-FFF2-40B4-BE49-F238E27FC236}">
                <a16:creationId xmlns:a16="http://schemas.microsoft.com/office/drawing/2014/main" id="{C4F50B38-0D35-48BD-BE59-236315254409}"/>
              </a:ext>
            </a:extLst>
          </p:cNvPr>
          <p:cNvSpPr>
            <a:spLocks/>
          </p:cNvSpPr>
          <p:nvPr/>
        </p:nvSpPr>
        <p:spPr bwMode="auto">
          <a:xfrm>
            <a:off x="5692008" y="6573297"/>
            <a:ext cx="2623028" cy="586458"/>
          </a:xfrm>
          <a:prstGeom prst="borderCallout1">
            <a:avLst>
              <a:gd name="adj1" fmla="val 18750"/>
              <a:gd name="adj2" fmla="val -8333"/>
              <a:gd name="adj3" fmla="val 41358"/>
              <a:gd name="adj4" fmla="val -68842"/>
            </a:avLst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No variable</a:t>
            </a:r>
            <a:endParaRPr kumimoji="0"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96C1CDA3-EB17-463E-91C2-99214C8527B5}"/>
              </a:ext>
            </a:extLst>
          </p:cNvPr>
          <p:cNvSpPr>
            <a:spLocks/>
          </p:cNvSpPr>
          <p:nvPr/>
        </p:nvSpPr>
        <p:spPr bwMode="auto">
          <a:xfrm>
            <a:off x="5708172" y="7270938"/>
            <a:ext cx="2623028" cy="588308"/>
          </a:xfrm>
          <a:prstGeom prst="borderCallout1">
            <a:avLst>
              <a:gd name="adj1" fmla="val 18750"/>
              <a:gd name="adj2" fmla="val -8333"/>
              <a:gd name="adj3" fmla="val 34190"/>
              <a:gd name="adj4" fmla="val -87473"/>
            </a:avLst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No ( )</a:t>
            </a:r>
            <a:endParaRPr kumimoji="0"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线形标注 1 7">
            <a:extLst>
              <a:ext uri="{FF2B5EF4-FFF2-40B4-BE49-F238E27FC236}">
                <a16:creationId xmlns:a16="http://schemas.microsoft.com/office/drawing/2014/main" id="{561E1CA3-9400-4D4F-A8B4-38D61A0B7D25}"/>
              </a:ext>
            </a:extLst>
          </p:cNvPr>
          <p:cNvSpPr>
            <a:spLocks/>
          </p:cNvSpPr>
          <p:nvPr/>
        </p:nvSpPr>
        <p:spPr bwMode="auto">
          <a:xfrm>
            <a:off x="5708172" y="8032437"/>
            <a:ext cx="2623028" cy="588308"/>
          </a:xfrm>
          <a:prstGeom prst="borderCallout1">
            <a:avLst>
              <a:gd name="adj1" fmla="val 18750"/>
              <a:gd name="adj2" fmla="val -8333"/>
              <a:gd name="adj3" fmla="val 24758"/>
              <a:gd name="adj4" fmla="val -89797"/>
            </a:avLst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No float </a:t>
            </a:r>
            <a:endParaRPr kumimoji="0"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2" descr="http://hiphotos.baidu.com/zhidao/pic/item/95eef01f29d1a171e1fe0b18.jpg">
            <a:extLst>
              <a:ext uri="{FF2B5EF4-FFF2-40B4-BE49-F238E27FC236}">
                <a16:creationId xmlns:a16="http://schemas.microsoft.com/office/drawing/2014/main" id="{32F0A9EC-D19C-437C-B11B-A3190C09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8575" t="5495" r="15382" b="12082"/>
          <a:stretch>
            <a:fillRect/>
          </a:stretch>
        </p:blipFill>
        <p:spPr bwMode="auto">
          <a:xfrm>
            <a:off x="7264400" y="5903547"/>
            <a:ext cx="560525" cy="588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3615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Array </a:t>
            </a:r>
            <a:r>
              <a:rPr sz="6600" b="1" dirty="0" smtClean="0"/>
              <a:t>Initialization</a:t>
            </a:r>
            <a:endParaRPr sz="6600" b="1" dirty="0"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between {}</a:t>
            </a:r>
          </a:p>
          <a:p>
            <a:pPr marL="1003300" lvl="1" indent="-441960" defTabSz="537210">
              <a:lnSpc>
                <a:spcPts val="5000"/>
              </a:lnSpc>
              <a:spcBef>
                <a:spcPts val="2300"/>
              </a:spcBef>
              <a:tabLst>
                <a:tab pos="1879600" algn="l"/>
              </a:tabLst>
              <a:defRPr sz="423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commas</a:t>
            </a:r>
          </a:p>
          <a:p>
            <a:pPr marL="1003300" lvl="1" indent="-441960" defTabSz="537210">
              <a:lnSpc>
                <a:spcPts val="5000"/>
              </a:lnSpc>
              <a:spcBef>
                <a:spcPts val="2300"/>
              </a:spcBef>
              <a:tabLst>
                <a:tab pos="1879600" algn="l"/>
              </a:tabLst>
              <a:defRPr sz="423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</a:t>
            </a:r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right number of items</a:t>
            </a:r>
          </a:p>
          <a:p>
            <a:pPr marL="0" lvl="1" indent="560705" defTabSz="537210">
              <a:lnSpc>
                <a:spcPts val="5000"/>
              </a:lnSpc>
              <a:spcBef>
                <a:spcPts val="2300"/>
              </a:spcBef>
              <a:buSzTx/>
              <a:buNone/>
              <a:tabLst>
                <a:tab pos="1879600" algn="l"/>
              </a:tabLst>
              <a:defRPr sz="423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4225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225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a[5] = { 1, 2, 3, 4, 5 };  </a:t>
            </a:r>
          </a:p>
          <a:p>
            <a:pPr marL="0" lvl="1" indent="560705" defTabSz="537210">
              <a:lnSpc>
                <a:spcPts val="5000"/>
              </a:lnSpc>
              <a:spcBef>
                <a:spcPts val="2300"/>
              </a:spcBef>
              <a:buSzTx/>
              <a:buNone/>
              <a:tabLst>
                <a:tab pos="1879600" algn="l"/>
              </a:tabLst>
              <a:defRPr sz="423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4225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225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a[] = { 1, 2, 3, 4, 5 };  </a:t>
            </a:r>
          </a:p>
          <a:p>
            <a:pPr marL="0" lvl="1" indent="560705" defTabSz="537210">
              <a:lnSpc>
                <a:spcPts val="5000"/>
              </a:lnSpc>
              <a:spcBef>
                <a:spcPts val="2300"/>
              </a:spcBef>
              <a:buSzTx/>
              <a:buNone/>
              <a:tabLst>
                <a:tab pos="1879600" algn="l"/>
              </a:tabLst>
              <a:defRPr sz="423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4225" b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Equivalent to:</a:t>
            </a:r>
          </a:p>
          <a:p>
            <a:pPr marL="0" lvl="1" indent="560705" defTabSz="537210">
              <a:lnSpc>
                <a:spcPts val="5000"/>
              </a:lnSpc>
              <a:spcBef>
                <a:spcPts val="2300"/>
              </a:spcBef>
              <a:buSzTx/>
              <a:buNone/>
              <a:tabLst>
                <a:tab pos="1879600" algn="l"/>
              </a:tabLst>
              <a:defRPr sz="423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4225" b="1" dirty="0" err="1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225" b="1" dirty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 a[5];</a:t>
            </a:r>
            <a:br>
              <a:rPr lang="en-US" altLang="zh-CN" sz="4225" b="1" dirty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4225" b="1" dirty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  a[0] = 1;  a[1] = 2;  a[2] = 3;  a[3] = 4;  a[4] = 5;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6600" b="1" dirty="0">
                <a:sym typeface="+mn-ea"/>
              </a:rPr>
              <a:t>Array </a:t>
            </a:r>
            <a:r>
              <a:rPr sz="6600" b="1" dirty="0" err="1">
                <a:sym typeface="+mn-ea"/>
              </a:rPr>
              <a:t>Initialisation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6136076"/>
          </a:xfr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423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Initialization may be </a:t>
            </a:r>
            <a:r>
              <a:rPr lang="en-US" altLang="zh-CN" sz="423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partial.  </a:t>
            </a:r>
            <a:endParaRPr lang="en-US" altLang="zh-CN" sz="423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a[5] = { 1, 2, 3 };     </a:t>
            </a:r>
          </a:p>
          <a:p>
            <a:pPr marL="25400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a[] = {1, 2,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3,0,0};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10000"/>
              </a:lnSpc>
              <a:buClr>
                <a:schemeClr val="bg1"/>
              </a:buClr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Equivalent to: </a:t>
            </a:r>
          </a:p>
          <a:p>
            <a:pPr marL="609600" lvl="1" indent="0" algn="l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 a[5];</a:t>
            </a:r>
            <a:br>
              <a:rPr lang="en-US" altLang="zh-CN" b="1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b="1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a[0] = 1;  a[1] = 2;  a[2] = 3;  a[3] = a[4] = 0;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31897"/>
              </p:ext>
            </p:extLst>
          </p:nvPr>
        </p:nvGraphicFramePr>
        <p:xfrm>
          <a:off x="1871135" y="8522264"/>
          <a:ext cx="8669865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240829623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10321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74668531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64072115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073197118"/>
                    </a:ext>
                  </a:extLst>
                </a:gridCol>
              </a:tblGrid>
              <a:tr h="5373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8724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6047"/>
              </p:ext>
            </p:extLst>
          </p:nvPr>
        </p:nvGraphicFramePr>
        <p:xfrm>
          <a:off x="1867341" y="7924800"/>
          <a:ext cx="86698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28991726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16833416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25907468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161152370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7035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978109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72288"/>
              </p:ext>
            </p:extLst>
          </p:nvPr>
        </p:nvGraphicFramePr>
        <p:xfrm>
          <a:off x="330200" y="8077200"/>
          <a:ext cx="1363134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94644934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43122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42805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Accessing Array Elements</a:t>
            </a:r>
            <a:endParaRPr lang="zh-CN" altLang="en-US" sz="66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54818"/>
              </p:ext>
            </p:extLst>
          </p:nvPr>
        </p:nvGraphicFramePr>
        <p:xfrm>
          <a:off x="2463800" y="2819400"/>
          <a:ext cx="8669865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240829623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10321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74668531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64072115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073197118"/>
                    </a:ext>
                  </a:extLst>
                </a:gridCol>
              </a:tblGrid>
              <a:tr h="5373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8724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10283"/>
              </p:ext>
            </p:extLst>
          </p:nvPr>
        </p:nvGraphicFramePr>
        <p:xfrm>
          <a:off x="2460006" y="2221936"/>
          <a:ext cx="86698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28991726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16833416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259074687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161152370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7035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33CC"/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978109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91901"/>
              </p:ext>
            </p:extLst>
          </p:nvPr>
        </p:nvGraphicFramePr>
        <p:xfrm>
          <a:off x="922865" y="2374336"/>
          <a:ext cx="1363134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34">
                  <a:extLst>
                    <a:ext uri="{9D8B030D-6E8A-4147-A177-3AD203B41FA5}">
                      <a16:colId xmlns:a16="http://schemas.microsoft.com/office/drawing/2014/main" val="294644934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43122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42805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87831" y="4877515"/>
            <a:ext cx="2502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x=a[1] 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3965903" y="5867400"/>
            <a:ext cx="8382000" cy="2183978"/>
          </a:xfrm>
          <a:prstGeom prst="borderCallout1">
            <a:avLst>
              <a:gd name="adj1" fmla="val 18750"/>
              <a:gd name="adj2" fmla="val -3255"/>
              <a:gd name="adj3" fmla="val -9973"/>
              <a:gd name="adj4" fmla="val -13520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  <a:sym typeface="Lucida Grande"/>
              </a:rPr>
              <a:t>take the second element from the array and assign the value to the variable </a:t>
            </a:r>
            <a:r>
              <a:rPr lang="en-US" altLang="zh-CN" b="1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  <a:sym typeface="Lucida Grande"/>
              </a:rPr>
              <a:t>x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2319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Usage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2133601"/>
            <a:ext cx="12992100" cy="7010400"/>
          </a:xfrm>
        </p:spPr>
        <p:txBody>
          <a:bodyPr>
            <a:normAutofit fontScale="97500"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4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array must be declared before it is used.</a:t>
            </a:r>
          </a:p>
          <a:p>
            <a:pPr marL="898525" indent="-625475"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4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only use the elements one by one, and can't use the whole array. </a:t>
            </a:r>
            <a:br>
              <a:rPr lang="en-US" altLang="zh-CN" sz="4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4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</a:p>
          <a:p>
            <a:pPr marL="0" indent="0" algn="l" eaLnBrk="0" fontAlgn="auto" hangingPunc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a[6],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l" eaLnBrk="0" fontAlgn="auto" hangingPunc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		…… 	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l" fontAlgn="auto">
              <a:lnSpc>
                <a:spcPct val="100000"/>
              </a:lnSpc>
              <a:spcBef>
                <a:spcPts val="6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for (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0;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&lt;= 5;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++ 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l" fontAlgn="auto">
              <a:lnSpc>
                <a:spcPct val="100000"/>
              </a:lnSpc>
              <a:spcBef>
                <a:spcPts val="6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 "%d", 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);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Usage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main()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	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a[2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]={1,2};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"%d\n", a[0] 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"%d\n", a[1] 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b="1" dirty="0">
              <a:latin typeface="Palatino Linotype" panose="0204050205050503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Usage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main()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	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a[2];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"%d",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&amp;a[0]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a[1] = a[0] * 2;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"%d\n", a[0] 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"%d\n", a[1] 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b="1" dirty="0">
              <a:latin typeface="Palatino Linotype" panose="02040502050505030304" charset="0"/>
            </a:endParaRPr>
          </a:p>
        </p:txBody>
      </p:sp>
      <p:sp>
        <p:nvSpPr>
          <p:cNvPr id="251910" name="矩形 251909"/>
          <p:cNvSpPr/>
          <p:nvPr/>
        </p:nvSpPr>
        <p:spPr>
          <a:xfrm>
            <a:off x="6619558" y="4243705"/>
            <a:ext cx="5517857" cy="70788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t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 "%d",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       </a:t>
            </a:r>
          </a:p>
        </p:txBody>
      </p:sp>
      <p:sp>
        <p:nvSpPr>
          <p:cNvPr id="251911" name="矩形 251910"/>
          <p:cNvSpPr/>
          <p:nvPr/>
        </p:nvSpPr>
        <p:spPr>
          <a:xfrm>
            <a:off x="6619558" y="5084445"/>
            <a:ext cx="6322565" cy="70788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t">
            <a:spAutoFit/>
          </a:bodyPr>
          <a:lstStyle/>
          <a:p>
            <a:pPr algn="l">
              <a:buClr>
                <a:schemeClr val="bg1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 "%d",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+ 1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          </a:t>
            </a:r>
          </a:p>
        </p:txBody>
      </p:sp>
    </p:spTree>
    <p:extLst>
      <p:ext uri="{BB962C8B-B14F-4D97-AF65-F5344CB8AC3E}">
        <p14:creationId xmlns:p14="http://schemas.microsoft.com/office/powerpoint/2010/main" val="1067257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 bldLvl="0" animBg="1"/>
      <p:bldP spid="2519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0675F-BBA2-4677-A8C1-B58E9C8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Usage</a:t>
            </a:r>
            <a:endParaRPr lang="zh-CN" altLang="en-US" sz="66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98EBB0-541C-4175-B8E8-A8F9E4AE1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9701"/>
              </p:ext>
            </p:extLst>
          </p:nvPr>
        </p:nvGraphicFramePr>
        <p:xfrm>
          <a:off x="7874000" y="2378132"/>
          <a:ext cx="1530919" cy="63848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3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90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5" name="Picture 2" descr="http://hiphotos.baidu.com/zhidao/pic/item/95eef01f29d1a171e1fe0b18.jpg">
            <a:extLst>
              <a:ext uri="{FF2B5EF4-FFF2-40B4-BE49-F238E27FC236}">
                <a16:creationId xmlns:a16="http://schemas.microsoft.com/office/drawing/2014/main" id="{5D27B554-0330-41B8-A346-722911EE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8575" t="5495" r="15382" b="12082"/>
          <a:stretch>
            <a:fillRect/>
          </a:stretch>
        </p:blipFill>
        <p:spPr bwMode="auto">
          <a:xfrm>
            <a:off x="8102600" y="7316512"/>
            <a:ext cx="1130447" cy="1186478"/>
          </a:xfrm>
          <a:prstGeom prst="rect">
            <a:avLst/>
          </a:prstGeom>
          <a:noFill/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F4716FA-9DC3-4E7F-A34E-A34CAD3097DA}"/>
              </a:ext>
            </a:extLst>
          </p:cNvPr>
          <p:cNvSpPr/>
          <p:nvPr/>
        </p:nvSpPr>
        <p:spPr bwMode="auto">
          <a:xfrm>
            <a:off x="9439662" y="2450139"/>
            <a:ext cx="445649" cy="139475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1F6D0-03DE-49A7-BDC4-8F56A1E91EE9}"/>
              </a:ext>
            </a:extLst>
          </p:cNvPr>
          <p:cNvSpPr txBox="1"/>
          <p:nvPr/>
        </p:nvSpPr>
        <p:spPr>
          <a:xfrm>
            <a:off x="9846462" y="2701214"/>
            <a:ext cx="115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a[0]</a:t>
            </a:r>
            <a:endParaRPr lang="zh-CN" altLang="en-US" sz="2800" b="1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F9B86B6-CB9B-43B6-BCAE-6707514B86EA}"/>
              </a:ext>
            </a:extLst>
          </p:cNvPr>
          <p:cNvSpPr/>
          <p:nvPr/>
        </p:nvSpPr>
        <p:spPr bwMode="auto">
          <a:xfrm>
            <a:off x="9439662" y="3962308"/>
            <a:ext cx="445649" cy="154973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169E3-AA5E-48F8-B7FF-56F683A46CAC}"/>
              </a:ext>
            </a:extLst>
          </p:cNvPr>
          <p:cNvSpPr txBox="1"/>
          <p:nvPr/>
        </p:nvSpPr>
        <p:spPr>
          <a:xfrm>
            <a:off x="9932766" y="4228033"/>
            <a:ext cx="1065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a[1]</a:t>
            </a:r>
            <a:endParaRPr lang="zh-CN" altLang="en-US" sz="2800" b="1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EAEDD622-D882-43B0-8992-0FD5F3706D09}"/>
              </a:ext>
            </a:extLst>
          </p:cNvPr>
          <p:cNvSpPr/>
          <p:nvPr/>
        </p:nvSpPr>
        <p:spPr bwMode="auto">
          <a:xfrm>
            <a:off x="9447815" y="5614356"/>
            <a:ext cx="403206" cy="147224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16592-2884-46D9-8E68-417A9C578812}"/>
              </a:ext>
            </a:extLst>
          </p:cNvPr>
          <p:cNvSpPr txBox="1"/>
          <p:nvPr/>
        </p:nvSpPr>
        <p:spPr>
          <a:xfrm>
            <a:off x="9932766" y="5889191"/>
            <a:ext cx="1065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a[2]</a:t>
            </a:r>
            <a:endParaRPr lang="zh-CN" altLang="en-US" sz="2800" b="1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80E9527A-1914-4D7A-BFA4-507294AFC363}"/>
              </a:ext>
            </a:extLst>
          </p:cNvPr>
          <p:cNvSpPr/>
          <p:nvPr/>
        </p:nvSpPr>
        <p:spPr bwMode="auto">
          <a:xfrm>
            <a:off x="9434635" y="7149904"/>
            <a:ext cx="403206" cy="147224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F81C5-44B7-413E-B59B-A822FFD9AEB7}"/>
              </a:ext>
            </a:extLst>
          </p:cNvPr>
          <p:cNvSpPr txBox="1"/>
          <p:nvPr/>
        </p:nvSpPr>
        <p:spPr>
          <a:xfrm>
            <a:off x="9750383" y="7524510"/>
            <a:ext cx="124781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a[3]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CCACE2-CBA4-496D-9C76-AFD84A9650BB}"/>
              </a:ext>
            </a:extLst>
          </p:cNvPr>
          <p:cNvSpPr/>
          <p:nvPr/>
        </p:nvSpPr>
        <p:spPr>
          <a:xfrm>
            <a:off x="695530" y="2547473"/>
            <a:ext cx="679747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a[3];</a:t>
            </a:r>
          </a:p>
          <a:p>
            <a:pPr algn="l" hangingPunct="1">
              <a:lnSpc>
                <a:spcPct val="100000"/>
              </a:lnSpc>
              <a:spcBef>
                <a:spcPts val="1400"/>
              </a:spcBef>
              <a:tabLst>
                <a:tab pos="1587500" algn="l"/>
                <a:tab pos="1587500" algn="l"/>
              </a:tabLst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"%d\n",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a[0]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);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hangingPunct="1">
              <a:lnSpc>
                <a:spcPct val="100000"/>
              </a:lnSpc>
              <a:spcBef>
                <a:spcPts val="1400"/>
              </a:spcBef>
              <a:tabLst>
                <a:tab pos="1587500" algn="l"/>
                <a:tab pos="1587500" algn="l"/>
              </a:tabLst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hangingPunct="1">
              <a:lnSpc>
                <a:spcPct val="100000"/>
              </a:lnSpc>
              <a:spcBef>
                <a:spcPts val="1400"/>
              </a:spcBef>
              <a:tabLst>
                <a:tab pos="1587500" algn="l"/>
                <a:tab pos="1587500" algn="l"/>
              </a:tabLst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"%d\n",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a[3]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);   //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74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2500" lnSpcReduction="20000"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6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 10 integers, and find out the maximum and the minimum and the average.</a:t>
            </a:r>
            <a:endParaRPr lang="en-US" altLang="zh-CN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47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1: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Read 10 numbers into array "a".</a:t>
            </a:r>
            <a:endParaRPr lang="en-US" altLang="zh-C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47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2: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max = min = sum = a[0];</a:t>
            </a:r>
            <a:endParaRPr lang="en-US" altLang="zh-C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47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Step3: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for ( 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1;  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10;  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 )</a:t>
            </a:r>
            <a:b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  {	if ( a[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&gt; max )  max = a[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 </a:t>
            </a:r>
            <a:b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if ( a[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&lt; min )  min = a[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 </a:t>
            </a:r>
            <a:b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	sum = sum + a[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	}</a:t>
            </a:r>
            <a:endParaRPr lang="en-US" altLang="zh-C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47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4: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sum / 10;</a:t>
            </a:r>
            <a:endParaRPr lang="en-US" altLang="zh-C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47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5: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Output the values of max, min and </a:t>
            </a:r>
            <a:r>
              <a:rPr lang="en-US" altLang="zh-CN" sz="4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ave.</a:t>
            </a:r>
            <a:endParaRPr lang="zh-CN" altLang="en-US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#define   N   10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main()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	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a[N], max, min, sum,  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	float  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"Enter %d integers:\n", N  ); 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 </a:t>
            </a:r>
            <a:r>
              <a:rPr lang="en-US" altLang="zh-CN" sz="33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0; </a:t>
            </a:r>
            <a:r>
              <a:rPr lang="en-US" altLang="zh-CN" sz="33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N; </a:t>
            </a:r>
            <a:r>
              <a:rPr lang="en-US" altLang="zh-CN" sz="33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 )	</a:t>
            </a: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33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"%d", &amp;</a:t>
            </a:r>
            <a:r>
              <a:rPr lang="en-US" altLang="zh-CN" sz="33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</a:t>
            </a:r>
            <a:r>
              <a:rPr lang="en-US" altLang="zh-CN" sz="3300" b="1" dirty="0" err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    </a:t>
            </a: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// </a:t>
            </a:r>
            <a:r>
              <a:rPr lang="en-US" altLang="zh-CN" sz="33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"%d", </a:t>
            </a:r>
            <a:r>
              <a:rPr lang="en-US" altLang="zh-CN" sz="33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+ </a:t>
            </a:r>
            <a:r>
              <a:rPr lang="en-US" altLang="zh-CN" sz="3300" b="1" dirty="0" err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); </a:t>
            </a:r>
            <a:endParaRPr lang="en-US" altLang="zh-CN" sz="33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max = min = sum = a[0];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 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1; 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N; 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	</a:t>
            </a:r>
            <a:endParaRPr lang="en-US" altLang="zh-CN" sz="33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{	if ( a[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&gt; max )	 max = a[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</a:t>
            </a:r>
            <a:endParaRPr lang="en-US" altLang="zh-CN" sz="33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if ( a[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&lt; min )	 min = a[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</a:t>
            </a:r>
            <a:endParaRPr lang="en-US" altLang="zh-CN" sz="33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sum = sum + a[</a:t>
            </a:r>
            <a:r>
              <a:rPr lang="en-US" altLang="zh-CN" sz="33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33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 			}</a:t>
            </a:r>
            <a:endParaRPr lang="en-US" altLang="zh-CN" sz="33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(float) sum / N;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("max = %d, min = %d, 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%.1f", max, min, 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);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ts val="38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101" name="矩形 260100"/>
          <p:cNvSpPr/>
          <p:nvPr/>
        </p:nvSpPr>
        <p:spPr>
          <a:xfrm>
            <a:off x="8288789" y="1574800"/>
            <a:ext cx="4680585" cy="353822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Clr>
                <a:schemeClr val="bg1"/>
              </a:buClr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Enter 10 integers:</a:t>
            </a:r>
          </a:p>
          <a:p>
            <a:pPr algn="l" eaLnBrk="0" hangingPunct="0">
              <a:lnSpc>
                <a:spcPct val="120000"/>
              </a:lnSpc>
              <a:buClr>
                <a:schemeClr val="bg1"/>
              </a:buClr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1 2 3 4 5 6 7 8 9 10</a:t>
            </a:r>
            <a:r>
              <a:rPr lang="en-US" altLang="zh-CN" b="1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  <a:sym typeface="Symbol" panose="05050102010706020507" pitchFamily="18" charset="2"/>
              </a:rPr>
              <a:t></a:t>
            </a:r>
          </a:p>
          <a:p>
            <a:pPr algn="l">
              <a:buClr>
                <a:schemeClr val="bg1"/>
              </a:buClr>
            </a:pP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max = 10, min = 1, </a:t>
            </a:r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ave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 = 5.5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79" y="1279250"/>
            <a:ext cx="5879976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Output a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b in descending order 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3698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83" y="63465"/>
            <a:ext cx="4318317" cy="707886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sz="4551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Question</a:t>
            </a:r>
            <a:r>
              <a:rPr lang="zh-CN" altLang="en-US" sz="4551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212779" y="3093686"/>
            <a:ext cx="5974431" cy="132343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Output a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c in descending order 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3698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780" y="5915561"/>
            <a:ext cx="5974430" cy="132343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Output a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d in descending order 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3698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35" y="8125361"/>
            <a:ext cx="5974431" cy="132343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698" b="1" dirty="0" err="1">
                <a:latin typeface="黑体" pitchFamily="49" charset="-122"/>
                <a:ea typeface="黑体" pitchFamily="49" charset="-122"/>
              </a:rPr>
              <a:t>Outputa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698" b="1" dirty="0">
                <a:latin typeface="黑体" pitchFamily="49" charset="-122"/>
                <a:ea typeface="黑体" pitchFamily="49" charset="-122"/>
              </a:rPr>
              <a:t>…z in descending order </a:t>
            </a:r>
            <a:r>
              <a:rPr lang="zh-CN" altLang="en-US" sz="3698" b="1" dirty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sz="3698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9280" y="5909608"/>
            <a:ext cx="5038511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3413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if(a&lt;=d) </a:t>
            </a:r>
          </a:p>
          <a:p>
            <a:r>
              <a:rPr lang="en-US" altLang="zh-CN" sz="3413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{temp=</a:t>
            </a:r>
            <a:r>
              <a:rPr lang="en-US" altLang="zh-CN" sz="3413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a;a</a:t>
            </a:r>
            <a:r>
              <a:rPr lang="en-US" altLang="zh-CN" sz="3413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3413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d;d</a:t>
            </a:r>
            <a:r>
              <a:rPr lang="en-US" altLang="zh-CN" sz="3413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=temp; }</a:t>
            </a:r>
          </a:p>
          <a:p>
            <a:r>
              <a:rPr lang="en-US" altLang="zh-CN" sz="3413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…… </a:t>
            </a:r>
            <a:endParaRPr lang="zh-CN" altLang="en-US" sz="3413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19280" y="8535007"/>
            <a:ext cx="5038511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3413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……</a:t>
            </a:r>
            <a:endParaRPr lang="zh-CN" altLang="en-US" sz="3413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95166" y="1292402"/>
            <a:ext cx="6062625" cy="1323439"/>
            <a:chOff x="4355976" y="908720"/>
            <a:chExt cx="4262783" cy="930543"/>
          </a:xfrm>
        </p:grpSpPr>
        <p:sp>
          <p:nvSpPr>
            <p:cNvPr id="6" name="矩形 5"/>
            <p:cNvSpPr/>
            <p:nvPr/>
          </p:nvSpPr>
          <p:spPr>
            <a:xfrm>
              <a:off x="5076056" y="908720"/>
              <a:ext cx="3542703" cy="930543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if(a&lt;=b) </a:t>
              </a:r>
            </a:p>
            <a:p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{temp=</a:t>
              </a:r>
              <a:r>
                <a:rPr lang="en-US" altLang="zh-CN" sz="3413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a;a</a:t>
              </a:r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3413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b;b</a:t>
              </a:r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=temp; } </a:t>
              </a:r>
              <a:endParaRPr lang="zh-CN" altLang="en-US" sz="3413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4355976" y="1124744"/>
              <a:ext cx="576064" cy="360040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0048" tIns="65024" rIns="130048" bIns="65024" numCol="1" rtlCol="0" anchor="t" anchorCtr="0" compatLnSpc="1">
              <a:prstTxWarp prst="textNoShape">
                <a:avLst/>
              </a:prstTxWarp>
            </a:bodyPr>
            <a:lstStyle/>
            <a:p>
              <a:pPr algn="r" defTabSz="1300460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tabLst/>
              </a:pPr>
              <a:endParaRPr lang="zh-CN" altLang="en-US" sz="2276" dirty="0">
                <a:solidFill>
                  <a:srgbClr val="FFC000"/>
                </a:solidFill>
                <a:latin typeface="Arial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95166" y="3033395"/>
            <a:ext cx="6062625" cy="2554546"/>
            <a:chOff x="4355976" y="2132856"/>
            <a:chExt cx="4262783" cy="1796165"/>
          </a:xfrm>
        </p:grpSpPr>
        <p:sp>
          <p:nvSpPr>
            <p:cNvPr id="10" name="矩形 9"/>
            <p:cNvSpPr/>
            <p:nvPr/>
          </p:nvSpPr>
          <p:spPr>
            <a:xfrm>
              <a:off x="5076056" y="2132856"/>
              <a:ext cx="3542703" cy="17961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if(a&lt;=c) </a:t>
              </a:r>
            </a:p>
            <a:p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{temp=</a:t>
              </a:r>
              <a:r>
                <a:rPr lang="en-US" altLang="zh-CN" sz="3413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a;a</a:t>
              </a:r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3413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c;c</a:t>
              </a:r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=temp; }</a:t>
              </a:r>
            </a:p>
            <a:p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if(b&lt;=c) </a:t>
              </a:r>
            </a:p>
            <a:p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{temp=</a:t>
              </a:r>
              <a:r>
                <a:rPr lang="en-US" altLang="zh-CN" sz="3413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b;b</a:t>
              </a:r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3413" b="1" dirty="0" err="1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c;c</a:t>
              </a:r>
              <a:r>
                <a:rPr lang="en-US" altLang="zh-CN" sz="3413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=temp; } </a:t>
              </a:r>
              <a:endParaRPr lang="zh-CN" altLang="en-US" sz="3413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4355976" y="2348880"/>
              <a:ext cx="576064" cy="360040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0048" tIns="65024" rIns="130048" bIns="65024" numCol="1" rtlCol="0" anchor="t" anchorCtr="0" compatLnSpc="1">
              <a:prstTxWarp prst="textNoShape">
                <a:avLst/>
              </a:prstTxWarp>
            </a:bodyPr>
            <a:lstStyle/>
            <a:p>
              <a:pPr algn="r" defTabSz="1300460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tabLst/>
              </a:pPr>
              <a:endParaRPr lang="zh-CN" altLang="en-US" sz="2276" dirty="0">
                <a:solidFill>
                  <a:srgbClr val="FFC000"/>
                </a:solidFill>
                <a:latin typeface="Arial" charset="0"/>
              </a:endParaRPr>
            </a:p>
          </p:txBody>
        </p:sp>
      </p:grpSp>
      <p:sp>
        <p:nvSpPr>
          <p:cNvPr id="16" name="右箭头 15"/>
          <p:cNvSpPr/>
          <p:nvPr/>
        </p:nvSpPr>
        <p:spPr bwMode="auto">
          <a:xfrm>
            <a:off x="6195166" y="6208148"/>
            <a:ext cx="819291" cy="512057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algn="r" defTabSz="130046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lang="zh-CN" altLang="en-US" sz="2276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6195166" y="8679540"/>
            <a:ext cx="819291" cy="512057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algn="r" defTabSz="130046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lang="zh-CN" altLang="en-US" sz="2276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 20 characters, find out the character specified by user, and output its position.</a:t>
            </a:r>
            <a:endParaRPr lang="en-US" altLang="zh-C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1: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Read 20 characters into array "c".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2: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Read in the character which the user wants to search, and assign to variable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Step3: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Compare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the array "c" from c[0] to c[9] to test whether the array contains this character or not.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4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 fontScale="80000" lnSpcReduction="20000"/>
          </a:bodyPr>
          <a:lstStyle/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main()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	char c[20],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 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"Please input the 20 characters:\n" );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 </a:t>
            </a:r>
            <a:r>
              <a:rPr lang="en-US" altLang="zh-CN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0; </a:t>
            </a:r>
            <a:r>
              <a:rPr lang="en-US" altLang="zh-CN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20; </a:t>
            </a:r>
            <a:r>
              <a:rPr lang="en-US" altLang="zh-CN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 )	</a:t>
            </a:r>
            <a:r>
              <a:rPr lang="en-US" altLang="zh-CN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"%c", &amp;c[</a:t>
            </a:r>
            <a:r>
              <a:rPr lang="en-US" altLang="zh-CN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); 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"%c", &amp;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);</a:t>
            </a:r>
            <a:endParaRPr lang="en-US" altLang="zh-CN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("What do you want to search?");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("%c",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=0;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&lt;20;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++) 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	{	if ( c[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==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 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{ 	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("\'%c\' at the position %d.",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i+1 ); 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break; 	}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	else 	if (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== 19 ) </a:t>
            </a:r>
            <a:r>
              <a:rPr lang="en-US" altLang="zh-CN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"No found!" );  	}</a:t>
            </a:r>
            <a:endParaRPr lang="en-US" altLang="zh-CN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140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272" name="矩形 267271"/>
          <p:cNvSpPr/>
          <p:nvPr/>
        </p:nvSpPr>
        <p:spPr>
          <a:xfrm>
            <a:off x="7149432" y="665346"/>
            <a:ext cx="5892800" cy="2037481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buClr>
                <a:schemeClr val="bg1"/>
              </a:buClr>
            </a:pP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Please input the 20 characters:</a:t>
            </a:r>
          </a:p>
          <a:p>
            <a:pPr algn="l" eaLnBrk="0" hangingPunct="0">
              <a:lnSpc>
                <a:spcPct val="120000"/>
              </a:lnSpc>
              <a:buClr>
                <a:schemeClr val="bg1"/>
              </a:buClr>
            </a:pPr>
            <a:r>
              <a:rPr lang="en-US" altLang="zh-CN" sz="2400" dirty="0" err="1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abcdefghijklmnopqrst</a:t>
            </a: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  <a:sym typeface="Symbol" panose="05050102010706020507" pitchFamily="18" charset="2"/>
              </a:rPr>
              <a:t></a:t>
            </a:r>
          </a:p>
          <a:p>
            <a:pPr algn="l" eaLnBrk="0" hangingPunct="0">
              <a:lnSpc>
                <a:spcPct val="120000"/>
              </a:lnSpc>
              <a:buClr>
                <a:schemeClr val="bg1"/>
              </a:buClr>
            </a:pP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What do you want to search?</a:t>
            </a:r>
            <a:endParaRPr lang="en-US" altLang="zh-CN" sz="2400" dirty="0">
              <a:solidFill>
                <a:schemeClr val="bg1"/>
              </a:solidFill>
              <a:latin typeface="Tahoma" panose="020B0604030504040204" pitchFamily="34" charset="0"/>
              <a:ea typeface="华文隶书" panose="02010800040101010101" pitchFamily="2" charset="-122"/>
              <a:sym typeface="Symbol" panose="05050102010706020507" pitchFamily="18" charset="2"/>
            </a:endParaRPr>
          </a:p>
          <a:p>
            <a:pPr algn="l">
              <a:buClr>
                <a:schemeClr val="bg1"/>
              </a:buClr>
            </a:pP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'd' at the </a:t>
            </a:r>
            <a:r>
              <a:rPr lang="en-US" altLang="zh-CN" sz="2400" dirty="0" err="1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positon</a:t>
            </a: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  <a:ea typeface="华文隶书" panose="02010800040101010101" pitchFamily="2" charset="-122"/>
              </a:rPr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2851556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7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7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Two-dimensional Arrays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651000"/>
            <a:ext cx="12992100" cy="7569200"/>
          </a:xfrm>
        </p:spPr>
        <p:txBody>
          <a:bodyPr>
            <a:normAutofit fontScale="95000"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Questions: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often use the matrix, such 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m×n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lvl="1">
              <a:lnSpc>
                <a:spcPct val="16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do we express it in our program?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51560" y="3958590"/>
          <a:ext cx="5293360" cy="244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4" imgW="1536700" imgH="711200" progId="Equation.KSEE3">
                  <p:embed/>
                </p:oleObj>
              </mc:Choice>
              <mc:Fallback>
                <p:oleObj r:id="rId4" imgW="15367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1560" y="3958590"/>
                        <a:ext cx="5293360" cy="244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3520" y="3956050"/>
          <a:ext cx="5631815" cy="248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6" imgW="1612900" imgH="711200" progId="Equation.KSEE3">
                  <p:embed/>
                </p:oleObj>
              </mc:Choice>
              <mc:Fallback>
                <p:oleObj r:id="rId6" imgW="16129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3520" y="3956050"/>
                        <a:ext cx="5631815" cy="248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sym typeface="+mn-ea"/>
              </a:rPr>
              <a:t>Two-dimensional Arrays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  <a:spcAft>
                <a:spcPts val="1800"/>
              </a:spcAft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general form of array declaration: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array_name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row_size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[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column_size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];</a:t>
            </a:r>
            <a:endParaRPr lang="en-US" altLang="zh-C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e.g.	</a:t>
            </a:r>
            <a:r>
              <a:rPr lang="en-US" altLang="zh-CN" sz="4400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a[3][4];</a:t>
            </a:r>
            <a:endParaRPr lang="en-US" altLang="zh-CN" sz="4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000"/>
              </a:lnSpc>
              <a:spcBef>
                <a:spcPts val="1800"/>
              </a:spcBef>
              <a:spcAft>
                <a:spcPts val="600"/>
              </a:spcAft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storage of the elements :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memory is one-dimensional.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memory: </a:t>
            </a:r>
            <a:r>
              <a:rPr lang="en-US" altLang="zh-CN" sz="44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all the elements of one line are stored, another line is stored.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sym typeface="+mn-ea"/>
              </a:rPr>
              <a:t>Two-dimensional Arrays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4832985"/>
            <a:ext cx="12992100" cy="4311015"/>
          </a:xfrm>
        </p:spPr>
        <p:txBody>
          <a:bodyPr/>
          <a:lstStyle/>
          <a:p>
            <a:pPr marL="898525" indent="-644525"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Palatino Linotype" panose="02040502050505030304" charset="0"/>
                <a:ea typeface="楷体_GB2312" pitchFamily="49" charset="-122"/>
                <a:sym typeface="+mn-ea"/>
              </a:rPr>
              <a:t>The two-dimensional array</a:t>
            </a:r>
            <a:r>
              <a:rPr lang="en-US" altLang="zh-CN" b="1" dirty="0">
                <a:solidFill>
                  <a:srgbClr val="CC0066"/>
                </a:solidFill>
                <a:latin typeface="Palatino Linotype" panose="02040502050505030304" charset="0"/>
                <a:ea typeface="楷体_GB2312" pitchFamily="49" charset="-122"/>
                <a:sym typeface="+mn-ea"/>
              </a:rPr>
              <a:t> a</a:t>
            </a:r>
            <a:r>
              <a:rPr lang="en-US" altLang="zh-CN" dirty="0">
                <a:latin typeface="Palatino Linotype" panose="02040502050505030304" charset="0"/>
                <a:ea typeface="楷体_GB2312" pitchFamily="49" charset="-122"/>
                <a:sym typeface="+mn-ea"/>
              </a:rPr>
              <a:t> can be regarded as a one-dimensional array containing 3 elements.</a:t>
            </a:r>
            <a:endParaRPr lang="en-US" altLang="zh-CN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Palatino Linotype" panose="02040502050505030304" charset="0"/>
              <a:ea typeface="楷体_GB2312" pitchFamily="49" charset="-122"/>
            </a:endParaRPr>
          </a:p>
          <a:p>
            <a:pPr marL="898525" indent="-644525"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Palatino Linotype" panose="02040502050505030304" charset="0"/>
                <a:ea typeface="楷体_GB2312" pitchFamily="49" charset="-122"/>
                <a:sym typeface="+mn-ea"/>
              </a:rPr>
              <a:t>Each element </a:t>
            </a:r>
            <a:r>
              <a:rPr lang="en-US" altLang="zh-CN" dirty="0">
                <a:solidFill>
                  <a:srgbClr val="CC0066"/>
                </a:solidFill>
                <a:latin typeface="Palatino Linotype" panose="02040502050505030304" charset="0"/>
                <a:ea typeface="楷体_GB2312" pitchFamily="49" charset="-122"/>
                <a:sym typeface="+mn-ea"/>
              </a:rPr>
              <a:t>a[</a:t>
            </a:r>
            <a:r>
              <a:rPr lang="en-US" altLang="zh-CN" dirty="0" err="1">
                <a:solidFill>
                  <a:srgbClr val="CC0066"/>
                </a:solidFill>
                <a:latin typeface="Palatino Linotype" panose="02040502050505030304" charset="0"/>
                <a:ea typeface="楷体_GB2312" pitchFamily="49" charset="-122"/>
                <a:sym typeface="+mn-ea"/>
              </a:rPr>
              <a:t>i</a:t>
            </a:r>
            <a:r>
              <a:rPr lang="en-US" altLang="zh-CN" b="1" dirty="0">
                <a:solidFill>
                  <a:srgbClr val="CC0066"/>
                </a:solidFill>
                <a:latin typeface="Palatino Linotype" panose="02040502050505030304" charset="0"/>
                <a:ea typeface="楷体_GB2312" pitchFamily="49" charset="-122"/>
                <a:sym typeface="+mn-ea"/>
              </a:rPr>
              <a:t>]</a:t>
            </a:r>
            <a:r>
              <a:rPr lang="en-US" altLang="zh-CN" dirty="0">
                <a:latin typeface="Palatino Linotype" panose="02040502050505030304" charset="0"/>
                <a:ea typeface="楷体_GB2312" pitchFamily="49" charset="-122"/>
                <a:sym typeface="+mn-ea"/>
              </a:rPr>
              <a:t> is a one-dimensional array containing 4 elements.</a:t>
            </a:r>
            <a:endParaRPr lang="zh-CN" altLang="en-US" dirty="0">
              <a:latin typeface="Palatino Linotype" panose="02040502050505030304" charset="0"/>
            </a:endParaRPr>
          </a:p>
        </p:txBody>
      </p:sp>
      <p:graphicFrame>
        <p:nvGraphicFramePr>
          <p:cNvPr id="285795" name="表格 285794"/>
          <p:cNvGraphicFramePr/>
          <p:nvPr>
            <p:extLst>
              <p:ext uri="{D42A27DB-BD31-4B8C-83A1-F6EECF244321}">
                <p14:modId xmlns:p14="http://schemas.microsoft.com/office/powerpoint/2010/main" val="4171180170"/>
              </p:ext>
            </p:extLst>
          </p:nvPr>
        </p:nvGraphicFramePr>
        <p:xfrm>
          <a:off x="4403724" y="2056130"/>
          <a:ext cx="5680075" cy="2515869"/>
        </p:xfrm>
        <a:graphic>
          <a:graphicData uri="http://schemas.openxmlformats.org/drawingml/2006/table">
            <a:tbl>
              <a:tblPr/>
              <a:tblGrid>
                <a:gridCol w="1420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62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a[0][0]</a:t>
                      </a:r>
                      <a:endParaRPr lang="zh-CN" altLang="en-US" sz="24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a[0][1]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a[0][2]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a[0][3]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62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a[1][0]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a[1][1]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a[1][2]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a[1][3]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62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a[2][0]</a:t>
                      </a:r>
                      <a:endParaRPr lang="zh-CN" altLang="en-US" sz="2400" b="1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a[2][1]</a:t>
                      </a:r>
                      <a:endParaRPr lang="zh-CN" altLang="en-US" sz="2400" b="1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a[2][2]</a:t>
                      </a:r>
                      <a:endParaRPr lang="zh-CN" altLang="en-US" sz="2400" b="1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a[2][3]</a:t>
                      </a:r>
                      <a:endParaRPr lang="zh-CN" altLang="en-US" sz="2400" b="1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818" name="矩形 285817"/>
          <p:cNvSpPr/>
          <p:nvPr/>
        </p:nvSpPr>
        <p:spPr>
          <a:xfrm>
            <a:off x="3128645" y="3932555"/>
            <a:ext cx="900113" cy="4870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</a:lstStyle>
          <a:p>
            <a:pPr marL="0" lvl="0" indent="0" algn="r" eaLnBrk="0" hangingPunct="0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</a:p>
        </p:txBody>
      </p:sp>
      <p:sp>
        <p:nvSpPr>
          <p:cNvPr id="285819" name="矩形 285818"/>
          <p:cNvSpPr/>
          <p:nvPr/>
        </p:nvSpPr>
        <p:spPr>
          <a:xfrm>
            <a:off x="3128645" y="3170555"/>
            <a:ext cx="900113" cy="4870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</a:lstStyle>
          <a:p>
            <a:pPr marL="0" lvl="0" indent="0" algn="r" eaLnBrk="0" hangingPunct="0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820" name="矩形 285819"/>
          <p:cNvSpPr/>
          <p:nvPr/>
        </p:nvSpPr>
        <p:spPr>
          <a:xfrm>
            <a:off x="3128645" y="2256154"/>
            <a:ext cx="900113" cy="4870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</a:lstStyle>
          <a:p>
            <a:pPr marL="0" lvl="0" indent="0" algn="r" eaLnBrk="0" hangingPunct="0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818" grpId="0"/>
      <p:bldP spid="285819" grpId="0"/>
      <p:bldP spid="2858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Two-dimensional Arrays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1047115"/>
          </a:xfr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Palatino Linotype" panose="02040502050505030304" charset="0"/>
                <a:ea typeface="楷体_GB2312" pitchFamily="49" charset="-122"/>
              </a:rPr>
              <a:t>In memory</a:t>
            </a:r>
          </a:p>
        </p:txBody>
      </p:sp>
      <p:graphicFrame>
        <p:nvGraphicFramePr>
          <p:cNvPr id="285763" name="表格 285762"/>
          <p:cNvGraphicFramePr/>
          <p:nvPr>
            <p:extLst>
              <p:ext uri="{D42A27DB-BD31-4B8C-83A1-F6EECF244321}">
                <p14:modId xmlns:p14="http://schemas.microsoft.com/office/powerpoint/2010/main" val="4141990133"/>
              </p:ext>
            </p:extLst>
          </p:nvPr>
        </p:nvGraphicFramePr>
        <p:xfrm>
          <a:off x="4351338" y="2609850"/>
          <a:ext cx="2684462" cy="6686556"/>
        </p:xfrm>
        <a:graphic>
          <a:graphicData uri="http://schemas.openxmlformats.org/drawingml/2006/table">
            <a:tbl>
              <a:tblPr/>
              <a:tblGrid>
                <a:gridCol w="268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800">
                          <a:solidFill>
                            <a:srgbClr val="0000FF"/>
                          </a:solidFill>
                        </a:rPr>
                        <a:t>a[0][0]</a:t>
                      </a:r>
                      <a:endParaRPr lang="zh-CN" altLang="en-US" sz="2800"/>
                    </a:p>
                  </a:txBody>
                  <a:tcPr>
                    <a:lnL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800">
                          <a:solidFill>
                            <a:srgbClr val="0000FF"/>
                          </a:solidFill>
                        </a:rPr>
                        <a:t>a[0][1]</a:t>
                      </a:r>
                      <a:endParaRPr lang="zh-CN" altLang="en-US" sz="2800"/>
                    </a:p>
                  </a:txBody>
                  <a:tcPr>
                    <a:lnL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800">
                          <a:solidFill>
                            <a:srgbClr val="0000FF"/>
                          </a:solidFill>
                        </a:rPr>
                        <a:t>a[0][2]</a:t>
                      </a:r>
                      <a:endParaRPr lang="zh-CN" altLang="en-US" sz="2800"/>
                    </a:p>
                  </a:txBody>
                  <a:tcPr>
                    <a:lnL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800">
                          <a:solidFill>
                            <a:srgbClr val="0000FF"/>
                          </a:solidFill>
                        </a:rPr>
                        <a:t>a[0][3]</a:t>
                      </a:r>
                      <a:endParaRPr lang="zh-CN" altLang="en-US" sz="2800"/>
                    </a:p>
                  </a:txBody>
                  <a:tcPr>
                    <a:lnL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FF3300"/>
                          </a:solidFill>
                        </a:rPr>
                        <a:t>a[1][0]</a:t>
                      </a:r>
                      <a:endParaRPr lang="zh-CN" altLang="en-US" sz="28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6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FF3300"/>
                          </a:solidFill>
                        </a:rPr>
                        <a:t>a[1][1]</a:t>
                      </a:r>
                      <a:endParaRPr lang="zh-CN" altLang="en-US" sz="28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FF3300"/>
                          </a:solidFill>
                        </a:rPr>
                        <a:t>a[1][2]</a:t>
                      </a:r>
                      <a:endParaRPr lang="zh-CN" altLang="en-US" sz="28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FF3300"/>
                          </a:solidFill>
                        </a:rPr>
                        <a:t>a[1][3]</a:t>
                      </a:r>
                      <a:endParaRPr lang="zh-CN" altLang="en-US" sz="280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006600"/>
                          </a:solidFill>
                        </a:rPr>
                        <a:t>a[2][0]</a:t>
                      </a:r>
                      <a:endParaRPr lang="zh-CN" altLang="en-US" sz="28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006600"/>
                          </a:solidFill>
                        </a:rPr>
                        <a:t>a[2][1]</a:t>
                      </a:r>
                      <a:endParaRPr lang="zh-CN" altLang="en-US" sz="28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rgbClr val="006600"/>
                          </a:solidFill>
                        </a:rPr>
                        <a:t>a[2][2]</a:t>
                      </a:r>
                      <a:endParaRPr lang="zh-CN" altLang="en-US" sz="280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7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dirty="0">
                          <a:solidFill>
                            <a:srgbClr val="006600"/>
                          </a:solidFill>
                        </a:rPr>
                        <a:t>a[2][3]</a:t>
                      </a:r>
                      <a:endParaRPr lang="zh-CN" altLang="en-US" sz="28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85759" name="组合 285758"/>
          <p:cNvGrpSpPr/>
          <p:nvPr/>
        </p:nvGrpSpPr>
        <p:grpSpPr>
          <a:xfrm>
            <a:off x="2630805" y="2700654"/>
            <a:ext cx="1433195" cy="5071745"/>
            <a:chOff x="3740" y="467"/>
            <a:chExt cx="648" cy="2379"/>
          </a:xfrm>
        </p:grpSpPr>
        <p:sp>
          <p:nvSpPr>
            <p:cNvPr id="285760" name="矩形 285759"/>
            <p:cNvSpPr/>
            <p:nvPr/>
          </p:nvSpPr>
          <p:spPr>
            <a:xfrm>
              <a:off x="3740" y="467"/>
              <a:ext cx="648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>
                  <a:solidFill>
                    <a:srgbClr val="D60093"/>
                  </a:solidFill>
                  <a:latin typeface="Palatino Linotype" panose="02040502050505030304" charset="0"/>
                  <a:ea typeface="宋体" panose="02010600030101010101" pitchFamily="2" charset="-122"/>
                </a:rPr>
                <a:t>a[0]</a:t>
              </a:r>
            </a:p>
          </p:txBody>
        </p:sp>
        <p:sp>
          <p:nvSpPr>
            <p:cNvPr id="285761" name="矩形 285760"/>
            <p:cNvSpPr/>
            <p:nvPr/>
          </p:nvSpPr>
          <p:spPr>
            <a:xfrm>
              <a:off x="3740" y="1459"/>
              <a:ext cx="648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>
                  <a:solidFill>
                    <a:srgbClr val="D60093"/>
                  </a:solidFill>
                  <a:latin typeface="Palatino Linotype" panose="02040502050505030304" charset="0"/>
                  <a:ea typeface="宋体" panose="02010600030101010101" pitchFamily="2" charset="-122"/>
                </a:rPr>
                <a:t>a[1]</a:t>
              </a:r>
            </a:p>
          </p:txBody>
        </p:sp>
        <p:sp>
          <p:nvSpPr>
            <p:cNvPr id="285762" name="矩形 285761"/>
            <p:cNvSpPr/>
            <p:nvPr/>
          </p:nvSpPr>
          <p:spPr>
            <a:xfrm>
              <a:off x="3740" y="2451"/>
              <a:ext cx="648" cy="3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>
                  <a:solidFill>
                    <a:srgbClr val="D60093"/>
                  </a:solidFill>
                  <a:latin typeface="Palatino Linotype" panose="02040502050505030304" charset="0"/>
                  <a:ea typeface="宋体" panose="02010600030101010101" pitchFamily="2" charset="-122"/>
                </a:rPr>
                <a:t>a[2]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 </a:t>
            </a:r>
            <a:r>
              <a:rPr lang="en-US" altLang="zh-CN" sz="6600" b="1" dirty="0">
                <a:sym typeface="+mn-ea"/>
              </a:rPr>
              <a:t>Initialization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 two-dimensional array can be initialized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row by row.</a:t>
            </a:r>
          </a:p>
          <a:p>
            <a:pPr lvl="1">
              <a:spcBef>
                <a:spcPts val="1800"/>
              </a:spcBef>
            </a:pPr>
            <a:r>
              <a:rPr lang="en-US" altLang="zh-CN" sz="4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complete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initialization</a:t>
            </a:r>
          </a:p>
          <a:p>
            <a:pPr marL="609600" lvl="1" indent="0" algn="l">
              <a:spcBef>
                <a:spcPts val="1800"/>
              </a:spcBef>
              <a:buNone/>
              <a:tabLst>
                <a:tab pos="2044700" algn="l"/>
              </a:tabLst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a[2][3] = { {1,2,0},  {4,0,0} };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ts val="1800"/>
              </a:spcBef>
              <a:tabLst>
                <a:tab pos="2044700" algn="l"/>
              </a:tabLst>
            </a:pPr>
            <a:r>
              <a:rPr lang="en-US" altLang="zh-CN" sz="4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partial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initializaiton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09600" lvl="1" indent="0" algn="l">
              <a:spcBef>
                <a:spcPts val="1800"/>
              </a:spcBef>
              <a:buNone/>
              <a:tabLst>
                <a:tab pos="2044700" algn="l"/>
              </a:tabLst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a[2][3] = { {1,2},  {4} };</a:t>
            </a:r>
            <a:endParaRPr lang="en-US" altLang="zh-CN" sz="4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304184" name="表格 304183"/>
          <p:cNvGraphicFramePr/>
          <p:nvPr>
            <p:extLst>
              <p:ext uri="{D42A27DB-BD31-4B8C-83A1-F6EECF244321}">
                <p14:modId xmlns:p14="http://schemas.microsoft.com/office/powerpoint/2010/main" val="4111374715"/>
              </p:ext>
            </p:extLst>
          </p:nvPr>
        </p:nvGraphicFramePr>
        <p:xfrm>
          <a:off x="9779000" y="3400756"/>
          <a:ext cx="2553970" cy="3641724"/>
        </p:xfrm>
        <a:graphic>
          <a:graphicData uri="http://schemas.openxmlformats.org/drawingml/2006/table">
            <a:tbl>
              <a:tblPr/>
              <a:tblGrid>
                <a:gridCol w="137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Initialization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The size of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first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dimension can be omitted. </a:t>
            </a:r>
          </a:p>
          <a:p>
            <a:pPr>
              <a:buClr>
                <a:schemeClr val="bg1"/>
              </a:buClr>
            </a:pP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  a[ ][3]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{1,2}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{4}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</a:p>
          <a:p>
            <a:pPr>
              <a:buClr>
                <a:schemeClr val="bg1"/>
              </a:buClr>
            </a:pP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buClr>
                <a:schemeClr val="bg1"/>
              </a:buClr>
            </a:pP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buClr>
                <a:schemeClr val="bg1"/>
              </a:buClr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Notice: The size of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second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dimension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can't be omitted!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e.g.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a[2]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[ ]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{{1,2}, {4}}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is wrong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!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97BD44C-F5FA-44CB-BD58-AA87AC6C5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39779"/>
              </p:ext>
            </p:extLst>
          </p:nvPr>
        </p:nvGraphicFramePr>
        <p:xfrm>
          <a:off x="863600" y="3848100"/>
          <a:ext cx="314507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698400" imgH="457200" progId="Equation.DSMT4">
                  <p:embed/>
                </p:oleObj>
              </mc:Choice>
              <mc:Fallback>
                <p:oleObj name="Equation" r:id="rId3" imgW="698400" imgH="457200" progId="Equation.DSMT4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99ABA6F0-3A43-47F9-84E6-F8A65BF96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848100"/>
                        <a:ext cx="314507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B65113F-7EC5-407E-A659-69A684CB1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763654"/>
              </p:ext>
            </p:extLst>
          </p:nvPr>
        </p:nvGraphicFramePr>
        <p:xfrm>
          <a:off x="7719147" y="2743200"/>
          <a:ext cx="2553970" cy="3641724"/>
        </p:xfrm>
        <a:graphic>
          <a:graphicData uri="http://schemas.openxmlformats.org/drawingml/2006/table">
            <a:tbl>
              <a:tblPr/>
              <a:tblGrid>
                <a:gridCol w="137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a[0][0]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a[0][1]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a[0][2]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a[1][0]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a[1][1]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a[1][2]</a:t>
                      </a:r>
                      <a:endParaRPr lang="zh-CN" altLang="en-US" sz="24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Initialization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With a list of initial values.</a:t>
            </a:r>
          </a:p>
          <a:p>
            <a:pPr lvl="1"/>
            <a:r>
              <a:rPr lang="en-US" altLang="zh-CN" sz="4800" dirty="0" err="1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800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a[2][3] =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4800" dirty="0">
                <a:solidFill>
                  <a:srgbClr val="0066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1, 2, 0, 4, 0, 0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4800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4800" dirty="0">
              <a:solidFill>
                <a:srgbClr val="000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4800" dirty="0" err="1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800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a[2][3] =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4800" dirty="0">
                <a:solidFill>
                  <a:srgbClr val="0066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1, 2, 0, 4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4800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4800" dirty="0">
              <a:solidFill>
                <a:srgbClr val="000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3348" name="表格 313347"/>
          <p:cNvGraphicFramePr/>
          <p:nvPr>
            <p:extLst>
              <p:ext uri="{D42A27DB-BD31-4B8C-83A1-F6EECF244321}">
                <p14:modId xmlns:p14="http://schemas.microsoft.com/office/powerpoint/2010/main" val="3165702881"/>
              </p:ext>
            </p:extLst>
          </p:nvPr>
        </p:nvGraphicFramePr>
        <p:xfrm>
          <a:off x="9093200" y="3086100"/>
          <a:ext cx="2590800" cy="3771900"/>
        </p:xfrm>
        <a:graphic>
          <a:graphicData uri="http://schemas.openxmlformats.org/drawingml/2006/table">
            <a:tbl>
              <a:tblPr/>
              <a:tblGrid>
                <a:gridCol w="1395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a[0][0]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a[0][1]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a[0][2]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a[1][0]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a[1][1]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rgbClr val="3366CC"/>
                          </a:solidFill>
                        </a:rPr>
                        <a:t>0</a:t>
                      </a:r>
                      <a:endParaRPr lang="zh-CN" altLang="en-US" sz="2400">
                        <a:solidFill>
                          <a:srgbClr val="3366CC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3366CC"/>
                          </a:solidFill>
                        </a:rPr>
                        <a:t>a[1][2]</a:t>
                      </a:r>
                      <a:endParaRPr lang="zh-CN" altLang="en-US" sz="2400" dirty="0">
                        <a:solidFill>
                          <a:srgbClr val="3366CC"/>
                        </a:solidFill>
                      </a:endParaRPr>
                    </a:p>
                  </a:txBody>
                  <a:tcPr marL="0" marR="76200">
                    <a:lnL cap="flat">
                      <a:noFill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3366CC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3366CC"/>
                        </a:solidFill>
                      </a:endParaRPr>
                    </a:p>
                  </a:txBody>
                  <a:tcPr marL="0" marR="0">
                    <a:lnL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bg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433300" cy="46101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p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in a two-dimensional array is accessed by using the subscripts, i.e., row index and column index of the array. For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4000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</a:t>
            </a:r>
            <a:r>
              <a:rPr lang="en-US" altLang="zh-CN" sz="4000" dirty="0" smtClean="0">
                <a:solidFill>
                  <a:srgbClr val="0033CC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000" dirty="0">
                <a:solidFill>
                  <a:srgbClr val="0033CC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a[2][3] </a:t>
            </a:r>
            <a:endParaRPr lang="zh-CN" altLang="en-US" sz="4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0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985168"/>
            <a:ext cx="12291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do we read in 10 scores and decide the every grade of the score </a:t>
            </a:r>
            <a:r>
              <a:rPr lang="en-US" altLang="zh-CN" sz="36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the </a:t>
            </a:r>
            <a:r>
              <a:rPr lang="en-US" altLang="zh-CN" sz="3600" u="sng" dirty="0">
                <a:solidFill>
                  <a:srgbClr val="3366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average</a:t>
            </a:r>
            <a:r>
              <a:rPr lang="en-US" altLang="zh-CN" sz="36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score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altLang="zh-CN" sz="3698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83" y="63465"/>
            <a:ext cx="5918517" cy="707886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sz="4551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Question</a:t>
            </a:r>
            <a:r>
              <a:rPr lang="zh-CN" altLang="en-US" sz="4551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185222" y="2522424"/>
            <a:ext cx="6042271" cy="6911636"/>
          </a:xfrm>
          <a:prstGeom prst="rect">
            <a:avLst/>
          </a:prstGeom>
          <a:solidFill>
            <a:srgbClr val="0000FF">
              <a:alpha val="34000"/>
            </a:srgbClr>
          </a:solidFill>
        </p:spPr>
        <p:txBody>
          <a:bodyPr wrap="square">
            <a:spAutoFit/>
          </a:bodyPr>
          <a:lstStyle/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 &lt;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{float c1,c2,…..c10,pj;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(“%f”,&amp;c1);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(“%f”,&amp;c2);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(“%f”,&amp;c10);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=c1+c2+……+c10;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/=10;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if(c1&lt;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(“%f”,c1);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……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if(c10&lt;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(“%f”,c10);</a:t>
            </a:r>
          </a:p>
          <a:p>
            <a:pPr marL="650230" indent="-650230" algn="just">
              <a:lnSpc>
                <a:spcPts val="4100"/>
              </a:lnSpc>
            </a:pP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278232" y="2534266"/>
            <a:ext cx="6502400" cy="5016758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scores and decide the every grade of the score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the </a:t>
            </a:r>
            <a:r>
              <a:rPr lang="en-US" altLang="zh-CN" u="sng" dirty="0">
                <a:solidFill>
                  <a:srgbClr val="3366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average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score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!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scores and decide the every grade of the score 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the </a:t>
            </a:r>
            <a:r>
              <a:rPr lang="en-US" altLang="zh-CN" u="sng" dirty="0">
                <a:solidFill>
                  <a:srgbClr val="3366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average</a:t>
            </a:r>
            <a:r>
              <a:rPr lang="en-US" altLang="zh-CN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score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317178" y="7742045"/>
            <a:ext cx="6502400" cy="1564940"/>
            <a:chOff x="4378706" y="5281881"/>
            <a:chExt cx="4572000" cy="1100348"/>
          </a:xfrm>
        </p:grpSpPr>
        <p:sp>
          <p:nvSpPr>
            <p:cNvPr id="6" name="矩形 5"/>
            <p:cNvSpPr/>
            <p:nvPr/>
          </p:nvSpPr>
          <p:spPr>
            <a:xfrm>
              <a:off x="4378706" y="5884497"/>
              <a:ext cx="4572000" cy="497732"/>
            </a:xfrm>
            <a:prstGeom prst="rect">
              <a:avLst/>
            </a:prstGeom>
            <a:ln w="38100">
              <a:solidFill>
                <a:srgbClr val="0000FF"/>
              </a:solidFill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Arrays</a:t>
              </a: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6486815" y="5281881"/>
              <a:ext cx="360040" cy="57606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30048" tIns="65024" rIns="130048" bIns="65024" numCol="1" rtlCol="0" anchor="t" anchorCtr="0" compatLnSpc="1">
              <a:prstTxWarp prst="textNoShape">
                <a:avLst/>
              </a:prstTxWarp>
            </a:bodyPr>
            <a:lstStyle/>
            <a:p>
              <a:pPr defTabSz="1300460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tabLst/>
              </a:pPr>
              <a:endParaRPr lang="zh-CN" altLang="en-US" sz="2276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8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 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 and output two-dimentional arrays: </a:t>
            </a: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main()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</a:t>
            </a:r>
            <a:r>
              <a:rPr lang="en-US" altLang="zh-CN" sz="36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a[3][4];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int i,j;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printf("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input 12 numbers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");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for (i=0;i&lt;=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;i++)    //input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(j=0;j&lt;=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;j++)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scanf("%d",&amp;a[i][j]);  //input an element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 this arrays is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\n");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for (i=0;i&lt;=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;i++)   //output</a:t>
            </a: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 for (j=0;j&lt;=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;j++)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printf("%3d",a[i][j]);  //output an element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printf("\n");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}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 eaLnBrk="0" fontAlgn="auto" hangingPunct="0">
              <a:lnSpc>
                <a:spcPts val="39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Example 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Calculate each row sum of the matrix a[3][4].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5800"/>
              </a:lnSpc>
              <a:spcBef>
                <a:spcPts val="0"/>
              </a:spcBef>
            </a:pPr>
            <a:r>
              <a:rPr lang="en-US" altLang="zh-CN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1: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Declare and initialize a two-dimensional array </a:t>
            </a:r>
            <a:r>
              <a:rPr lang="en-US" altLang="zh-CN" sz="44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a[3][4]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800"/>
              </a:lnSpc>
              <a:spcBef>
                <a:spcPts val="0"/>
              </a:spcBef>
            </a:pPr>
            <a:r>
              <a:rPr lang="en-US" altLang="zh-CN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2: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Declare a one-dimensional array </a:t>
            </a:r>
            <a:r>
              <a:rPr lang="en-US" altLang="zh-CN" sz="44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s[3]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store each row sum.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800"/>
              </a:lnSpc>
              <a:spcBef>
                <a:spcPts val="0"/>
              </a:spcBef>
            </a:pPr>
            <a:r>
              <a:rPr lang="en-US" altLang="zh-CN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3: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Calculate the sum of the 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row, and store it to the element </a:t>
            </a:r>
            <a:r>
              <a:rPr lang="en-US" altLang="zh-CN" sz="44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s[</a:t>
            </a:r>
            <a:r>
              <a:rPr lang="en-US" altLang="zh-CN" sz="4400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800"/>
              </a:lnSpc>
              <a:spcBef>
                <a:spcPts val="0"/>
              </a:spcBef>
            </a:pPr>
            <a:r>
              <a:rPr lang="en-US" altLang="zh-CN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4: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Output the value of the array </a:t>
            </a:r>
            <a:r>
              <a:rPr lang="en-US" altLang="zh-CN" sz="44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Example 4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main()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	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4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a[3][4] = { {1,2,3,4}, {5,6,7}, {8,9,10} }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4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s[3]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j, sum=0;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( </a:t>
            </a:r>
            <a:r>
              <a:rPr lang="en-US" altLang="zh-CN" sz="44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0;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3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</a:t>
            </a:r>
            <a:r>
              <a:rPr lang="en-US" altLang="zh-CN" sz="44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++, </a:t>
            </a:r>
            <a:r>
              <a:rPr lang="en-US" altLang="zh-CN" sz="44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 = 0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44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{	for ( j = 0;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 &lt; 4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</a:t>
            </a:r>
            <a:r>
              <a:rPr lang="en-US" altLang="zh-CN" sz="44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j++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  <a:endParaRPr lang="en-US" altLang="zh-CN" sz="44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sum = sum + a[</a:t>
            </a:r>
            <a:r>
              <a:rPr lang="en-US" altLang="zh-CN" sz="44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][j];</a:t>
            </a:r>
            <a:endParaRPr lang="en-US" altLang="zh-CN" sz="44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s[</a:t>
            </a:r>
            <a:r>
              <a:rPr lang="en-US" altLang="zh-CN" sz="4400" b="1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= sum;</a:t>
            </a:r>
            <a:endParaRPr lang="en-US" altLang="zh-CN" sz="44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}</a:t>
            </a:r>
            <a:endParaRPr lang="en-US" altLang="zh-CN" sz="4400" b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for (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0;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&lt; 3;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++ )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("The row sum %d is: %d\n",i+1,s[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]);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4500"/>
              </a:lnSpc>
              <a:spcBef>
                <a:spcPts val="0"/>
              </a:spcBef>
              <a:buNone/>
              <a:tabLst>
                <a:tab pos="1587500" algn="l"/>
                <a:tab pos="1587500" algn="l"/>
              </a:tabLst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4400" b="1" dirty="0">
              <a:latin typeface="Palatino Linotype" panose="02040502050505030304" charset="0"/>
            </a:endParaRPr>
          </a:p>
        </p:txBody>
      </p:sp>
      <p:graphicFrame>
        <p:nvGraphicFramePr>
          <p:cNvPr id="291909" name="表格 291908"/>
          <p:cNvGraphicFramePr/>
          <p:nvPr>
            <p:extLst>
              <p:ext uri="{D42A27DB-BD31-4B8C-83A1-F6EECF244321}">
                <p14:modId xmlns:p14="http://schemas.microsoft.com/office/powerpoint/2010/main" val="407355639"/>
              </p:ext>
            </p:extLst>
          </p:nvPr>
        </p:nvGraphicFramePr>
        <p:xfrm>
          <a:off x="9931400" y="2267086"/>
          <a:ext cx="2286000" cy="5219427"/>
        </p:xfrm>
        <a:graphic>
          <a:graphicData uri="http://schemas.openxmlformats.org/drawingml/2006/table">
            <a:tbl>
              <a:tblPr/>
              <a:tblGrid>
                <a:gridCol w="142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00FF"/>
                          </a:solidFill>
                        </a:rPr>
                        <a:t>a[0][0]</a:t>
                      </a:r>
                      <a:endParaRPr lang="zh-CN" altLang="en-US" sz="2200">
                        <a:solidFill>
                          <a:srgbClr val="0000FF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200"/>
                        <a:t>1</a:t>
                      </a:r>
                      <a:endParaRPr lang="zh-CN" altLang="en-US" sz="2200"/>
                    </a:p>
                  </a:txBody>
                  <a:tcPr marL="0" marR="0">
                    <a:lnL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200">
                          <a:solidFill>
                            <a:srgbClr val="0000FF"/>
                          </a:solidFill>
                        </a:rPr>
                        <a:t>a[0][1]</a:t>
                      </a:r>
                      <a:endParaRPr lang="zh-CN" altLang="en-US" sz="2200"/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200"/>
                        <a:t>2</a:t>
                      </a:r>
                      <a:endParaRPr lang="zh-CN" altLang="en-US" sz="2200"/>
                    </a:p>
                  </a:txBody>
                  <a:tcPr marL="0" marR="0">
                    <a:lnL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00FF"/>
                          </a:solidFill>
                        </a:rPr>
                        <a:t>a[0][2]</a:t>
                      </a:r>
                      <a:endParaRPr lang="zh-CN" altLang="en-US" sz="2200">
                        <a:solidFill>
                          <a:srgbClr val="0000FF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200"/>
                        <a:t>3</a:t>
                      </a:r>
                      <a:endParaRPr lang="zh-CN" altLang="en-US" sz="2200"/>
                    </a:p>
                  </a:txBody>
                  <a:tcPr marL="0" marR="0">
                    <a:lnL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00FF"/>
                          </a:solidFill>
                        </a:rPr>
                        <a:t>a[0][3]</a:t>
                      </a:r>
                      <a:endParaRPr lang="zh-CN" altLang="en-US" sz="2200">
                        <a:solidFill>
                          <a:srgbClr val="0000FF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200"/>
                        <a:t>4</a:t>
                      </a:r>
                      <a:endParaRPr lang="zh-CN" altLang="en-US" sz="2200"/>
                    </a:p>
                  </a:txBody>
                  <a:tcPr marL="0" marR="0">
                    <a:lnL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7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FF3300"/>
                          </a:solidFill>
                        </a:rPr>
                        <a:t>a[1][0]</a:t>
                      </a:r>
                      <a:endParaRPr lang="zh-CN" altLang="en-US" sz="2200">
                        <a:solidFill>
                          <a:srgbClr val="FF33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990000"/>
                          </a:solidFill>
                        </a:rPr>
                        <a:t>5</a:t>
                      </a:r>
                      <a:endParaRPr lang="zh-CN" altLang="en-US" sz="2200">
                        <a:solidFill>
                          <a:srgbClr val="9900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FF3300"/>
                          </a:solidFill>
                        </a:rPr>
                        <a:t>a[1][1]</a:t>
                      </a:r>
                      <a:endParaRPr lang="zh-CN" altLang="en-US" sz="2200">
                        <a:solidFill>
                          <a:srgbClr val="FF33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990000"/>
                          </a:solidFill>
                        </a:rPr>
                        <a:t>6</a:t>
                      </a:r>
                      <a:endParaRPr lang="zh-CN" altLang="en-US" sz="2200">
                        <a:solidFill>
                          <a:srgbClr val="9900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FF3300"/>
                          </a:solidFill>
                        </a:rPr>
                        <a:t>a[1][2]</a:t>
                      </a:r>
                      <a:endParaRPr lang="zh-CN" altLang="en-US" sz="2200">
                        <a:solidFill>
                          <a:srgbClr val="FF33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990000"/>
                          </a:solidFill>
                        </a:rPr>
                        <a:t>7</a:t>
                      </a:r>
                      <a:endParaRPr lang="zh-CN" altLang="en-US" sz="2200">
                        <a:solidFill>
                          <a:srgbClr val="9900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dirty="0">
                          <a:solidFill>
                            <a:srgbClr val="FF3300"/>
                          </a:solidFill>
                        </a:rPr>
                        <a:t>a[1][3]</a:t>
                      </a:r>
                      <a:endParaRPr lang="zh-CN" altLang="en-US" sz="2200" dirty="0">
                        <a:solidFill>
                          <a:srgbClr val="FF33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990000"/>
                          </a:solidFill>
                        </a:rPr>
                        <a:t>0</a:t>
                      </a:r>
                      <a:endParaRPr lang="zh-CN" altLang="en-US" sz="2200">
                        <a:solidFill>
                          <a:srgbClr val="9900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a[2][0]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8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a[2][1]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a[2][2]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10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35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>
                          <a:solidFill>
                            <a:srgbClr val="006600"/>
                          </a:solidFill>
                        </a:rPr>
                        <a:t>a[2][3]</a:t>
                      </a:r>
                      <a:endParaRPr lang="zh-CN" altLang="en-US" sz="220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cap="flat">
                      <a:noFill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dirty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zh-CN" altLang="en-US" sz="2200" dirty="0">
                        <a:solidFill>
                          <a:srgbClr val="006600"/>
                        </a:solidFill>
                      </a:endParaRPr>
                    </a:p>
                  </a:txBody>
                  <a:tcPr marL="0" marR="0">
                    <a:lnL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66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8E30-A96B-4998-BA8E-C5FE174F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Example 5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5F494-5528-4847-87AE-0F3E3C33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1828800"/>
            <a:ext cx="12814300" cy="7315200"/>
          </a:xfrm>
        </p:spPr>
        <p:txBody>
          <a:bodyPr>
            <a:normAutofit/>
          </a:bodyPr>
          <a:lstStyle/>
          <a:p>
            <a:pPr marL="898525" lvl="1" indent="-625475" algn="just">
              <a:lnSpc>
                <a:spcPct val="105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 matrix A of 3×4, output the transposed matrix </a:t>
            </a:r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A.</a:t>
            </a:r>
          </a:p>
          <a:p>
            <a:pPr algn="just" eaLnBrk="1" hangingPunct="1">
              <a:lnSpc>
                <a:spcPct val="105000"/>
              </a:lnSpc>
              <a:spcBef>
                <a:spcPct val="500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zh-CN" alt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of M×N  ------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 of N×M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         ------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 [j] [</a:t>
            </a:r>
            <a:r>
              <a:rPr lang="en-US" altLang="zh-CN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9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E15B-6480-4147-8EE2-E4E01131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Example 5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DE6637-8B53-455C-9682-CAB5FD1E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"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  3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 4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a[M][N],b[N][M],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 Matrix A(%d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rows,%d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cols):\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n",M,N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for(j=0;j&lt;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</a:t>
            </a:r>
            <a:r>
              <a:rPr lang="en-US" altLang="zh-CN" sz="3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b[j][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]=a[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　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nMatrix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B(%d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rows,%d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cols):\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n",N,M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3600" b="1" dirty="0" err="1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3600" b="1" dirty="0" err="1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for(j=0;j&lt;</a:t>
            </a:r>
            <a:r>
              <a:rPr lang="en-US" altLang="zh-CN" sz="3600" b="1" dirty="0" err="1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M;j</a:t>
            </a: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3600" b="1" dirty="0" err="1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("%6d",b[</a:t>
            </a:r>
            <a:r>
              <a:rPr lang="en-US" altLang="zh-CN" sz="3600" b="1" dirty="0" err="1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CC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254000" indent="0" algn="just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254000" indent="0">
              <a:lnSpc>
                <a:spcPts val="4300"/>
              </a:lnSpc>
              <a:spcBef>
                <a:spcPts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7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B71D6-5B52-484F-9D8F-F5CD5BA8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Exercise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F5E4F-D2F9-4D8C-9776-C56AC454E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first 40 numbers in a Fibonacci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squence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solidFill>
                  <a:schemeClr val="tx1"/>
                </a:solidFill>
                <a:sym typeface="+mn-ea"/>
              </a:rPr>
              <a:t>one-dimensional </a:t>
            </a:r>
            <a:r>
              <a:rPr lang="en-US" altLang="zh-CN" sz="4800" dirty="0" smtClean="0">
                <a:solidFill>
                  <a:schemeClr val="tx1"/>
                </a:solidFill>
                <a:sym typeface="+mn-ea"/>
              </a:rPr>
              <a:t>array</a:t>
            </a:r>
            <a:endParaRPr lang="en-US" altLang="zh-CN" sz="48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4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Input a matrix a[3][4] ,Calculate the sum of diagonal elements.</a:t>
            </a:r>
            <a:endParaRPr lang="en-US" altLang="zh-CN" sz="4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sz="4800" dirty="0">
              <a:solidFill>
                <a:schemeClr val="tx1"/>
              </a:solidFill>
            </a:endParaRPr>
          </a:p>
          <a:p>
            <a:pPr marL="2540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27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Arrays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203200" y="1915160"/>
            <a:ext cx="13411200" cy="5019040"/>
          </a:xfrm>
          <a:ln w="38100">
            <a:solidFill>
              <a:srgbClr val="0033CC"/>
            </a:solidFill>
          </a:ln>
        </p:spPr>
        <p:txBody>
          <a:bodyPr/>
          <a:lstStyle/>
          <a:p>
            <a:pPr marL="1524000" indent="-546100">
              <a:buSzPct val="13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this chapter, we will learn: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0" lvl="1" indent="-273050">
              <a:lnSpc>
                <a:spcPct val="180000"/>
              </a:lnSpc>
            </a:pP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One-dimensional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arrays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0" lvl="1" indent="-273050">
              <a:lnSpc>
                <a:spcPct val="180000"/>
              </a:lnSpc>
            </a:pP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Two-dimensional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Arrays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often have many similar variables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treat them as a group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refer to them one at a time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we would use a subscript:</a:t>
            </a:r>
          </a:p>
          <a:p>
            <a:pPr lvl="1">
              <a:tabLst>
                <a:tab pos="2044700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form is hard to do in text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use the second form, called an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pic>
        <p:nvPicPr>
          <p:cNvPr id="116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5991225"/>
            <a:ext cx="593725" cy="4019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7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805" y="5876925"/>
            <a:ext cx="875030" cy="6000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>
                <a:sym typeface="+mn-ea"/>
              </a:rPr>
              <a:t>Array </a:t>
            </a:r>
            <a:r>
              <a:rPr lang="en-US" altLang="zh-CN" sz="6600" b="1" dirty="0">
                <a:sym typeface="+mn-ea"/>
              </a:rPr>
              <a:t>Declaration 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in the array are the same type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specify the type in the declaration:</a:t>
            </a:r>
          </a:p>
          <a:p>
            <a:pPr marL="0" lvl="1" indent="609600">
              <a:buSzTx/>
              <a:buNone/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array_name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[size];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The </a:t>
            </a:r>
            <a:r>
              <a:rPr lang="en-US" altLang="zh-CN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arraySize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 must be an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integer constant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greater than zero </a:t>
            </a:r>
          </a:p>
          <a:p>
            <a:pPr lvl="1">
              <a:buSzPct val="11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The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 can be any valid C data type.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FE3CC-D5E4-4C5B-830F-FB703082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>
                <a:sym typeface="+mn-ea"/>
              </a:rPr>
              <a:t>Array Declaration </a:t>
            </a:r>
            <a:endParaRPr lang="zh-CN" altLang="en-US" sz="66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B92B0B-7556-4EAE-9A47-91604D13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81950"/>
              </p:ext>
            </p:extLst>
          </p:nvPr>
        </p:nvGraphicFramePr>
        <p:xfrm>
          <a:off x="9990983" y="2362200"/>
          <a:ext cx="1262592" cy="633498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6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17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30048" marR="130048" marT="65024" marB="65024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右大括号 7">
            <a:extLst>
              <a:ext uri="{FF2B5EF4-FFF2-40B4-BE49-F238E27FC236}">
                <a16:creationId xmlns:a16="http://schemas.microsoft.com/office/drawing/2014/main" id="{E9CC2A9E-2C6E-494F-8B4A-F836A1EA9F48}"/>
              </a:ext>
            </a:extLst>
          </p:cNvPr>
          <p:cNvSpPr/>
          <p:nvPr/>
        </p:nvSpPr>
        <p:spPr bwMode="auto">
          <a:xfrm>
            <a:off x="11424742" y="2464611"/>
            <a:ext cx="512057" cy="18434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algn="r" defTabSz="130046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lang="zh-CN" altLang="en-US" sz="2276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0ADA3F1-3B7F-4070-8D6C-2AE446E3296E}"/>
              </a:ext>
            </a:extLst>
          </p:cNvPr>
          <p:cNvSpPr txBox="1"/>
          <p:nvPr/>
        </p:nvSpPr>
        <p:spPr>
          <a:xfrm>
            <a:off x="11936799" y="3079080"/>
            <a:ext cx="97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44" b="1" dirty="0"/>
              <a:t>a[0]</a:t>
            </a:r>
            <a:endParaRPr lang="zh-CN" altLang="en-US" sz="2844" b="1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2D714F12-1331-4511-B33A-E0FA06494DB0}"/>
              </a:ext>
            </a:extLst>
          </p:cNvPr>
          <p:cNvSpPr/>
          <p:nvPr/>
        </p:nvSpPr>
        <p:spPr bwMode="auto">
          <a:xfrm>
            <a:off x="11424742" y="4615250"/>
            <a:ext cx="512057" cy="204822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algn="r" defTabSz="130046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lang="zh-CN" altLang="en-US" sz="2276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D207985-085B-47B3-B47E-3BCC796D6F17}"/>
              </a:ext>
            </a:extLst>
          </p:cNvPr>
          <p:cNvSpPr txBox="1"/>
          <p:nvPr/>
        </p:nvSpPr>
        <p:spPr>
          <a:xfrm>
            <a:off x="11936799" y="5332131"/>
            <a:ext cx="97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44" b="1" dirty="0"/>
              <a:t>a[1]</a:t>
            </a:r>
            <a:endParaRPr lang="zh-CN" altLang="en-US" sz="2844" b="1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070103D0-E72D-4E46-A6C7-05248A09B073}"/>
              </a:ext>
            </a:extLst>
          </p:cNvPr>
          <p:cNvSpPr/>
          <p:nvPr/>
        </p:nvSpPr>
        <p:spPr bwMode="auto">
          <a:xfrm>
            <a:off x="11424742" y="6765889"/>
            <a:ext cx="463289" cy="19458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algn="r" defTabSz="130046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lang="zh-CN" altLang="en-US" sz="2276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8C3FE5A-8128-408C-80F2-6E369BECAC64}"/>
              </a:ext>
            </a:extLst>
          </p:cNvPr>
          <p:cNvSpPr txBox="1"/>
          <p:nvPr/>
        </p:nvSpPr>
        <p:spPr>
          <a:xfrm>
            <a:off x="11936799" y="7380358"/>
            <a:ext cx="97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44" b="1" dirty="0"/>
              <a:t>a[2]</a:t>
            </a:r>
            <a:endParaRPr lang="zh-CN" altLang="en-US" sz="2844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5EEEC5-71EE-4FC3-B203-64DFB0A0BBB4}"/>
              </a:ext>
            </a:extLst>
          </p:cNvPr>
          <p:cNvSpPr/>
          <p:nvPr/>
        </p:nvSpPr>
        <p:spPr>
          <a:xfrm>
            <a:off x="2235200" y="1803714"/>
            <a:ext cx="5638800" cy="96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5400" b="1" dirty="0" err="1">
                <a:ea typeface="黑体" pitchFamily="49" charset="-122"/>
                <a:cs typeface="Times New Roman" pitchFamily="18" charset="0"/>
              </a:rPr>
              <a:t>int</a:t>
            </a:r>
            <a:r>
              <a:rPr lang="en-US" altLang="zh-CN" sz="5400" b="1" dirty="0">
                <a:ea typeface="黑体" pitchFamily="49" charset="-122"/>
                <a:cs typeface="Times New Roman" pitchFamily="18" charset="0"/>
              </a:rPr>
              <a:t> a[3]; </a:t>
            </a:r>
            <a:endParaRPr lang="zh-CN" altLang="en-US" sz="5400" b="1" dirty="0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右箭头 18">
            <a:extLst>
              <a:ext uri="{FF2B5EF4-FFF2-40B4-BE49-F238E27FC236}">
                <a16:creationId xmlns:a16="http://schemas.microsoft.com/office/drawing/2014/main" id="{13E29A4A-B24F-48D2-8514-86B6A23693FE}"/>
              </a:ext>
            </a:extLst>
          </p:cNvPr>
          <p:cNvSpPr/>
          <p:nvPr/>
        </p:nvSpPr>
        <p:spPr bwMode="auto">
          <a:xfrm>
            <a:off x="5280060" y="7404785"/>
            <a:ext cx="4301278" cy="129240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3413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413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3413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= 12 bytes</a:t>
            </a:r>
            <a:endParaRPr lang="zh-CN" altLang="en-US" sz="3413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r" defTabSz="1300460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lang="zh-CN" altLang="en-US" sz="512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1DF2C77D-2604-4256-88B9-FCBF47081670}"/>
              </a:ext>
            </a:extLst>
          </p:cNvPr>
          <p:cNvSpPr/>
          <p:nvPr/>
        </p:nvSpPr>
        <p:spPr>
          <a:xfrm>
            <a:off x="711200" y="3914998"/>
            <a:ext cx="3352800" cy="19236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344"/>
              <a:gd name="adj6" fmla="val 11948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array are integers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7CEC6274-EFB8-4B52-A724-B522DB3B44A1}"/>
              </a:ext>
            </a:extLst>
          </p:cNvPr>
          <p:cNvSpPr/>
          <p:nvPr/>
        </p:nvSpPr>
        <p:spPr>
          <a:xfrm>
            <a:off x="5588000" y="4115841"/>
            <a:ext cx="4231816" cy="13080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2261"/>
              <a:gd name="adj6" fmla="val -5407"/>
            </a:avLst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are 3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array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Gill Sans"/>
            </a:endParaRP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26576823-FB46-4880-B28A-43F510880FEB}"/>
              </a:ext>
            </a:extLst>
          </p:cNvPr>
          <p:cNvSpPr/>
          <p:nvPr/>
        </p:nvSpPr>
        <p:spPr>
          <a:xfrm>
            <a:off x="3644900" y="6040017"/>
            <a:ext cx="5936438" cy="11458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557"/>
              <a:gd name="adj6" fmla="val 2089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the array is a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1265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Array Name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refers to the entire array</a:t>
            </a:r>
          </a:p>
          <a:p>
            <a:pPr lvl="1">
              <a:tabLst>
                <a:tab pos="20447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accurately, to it’s beginning</a:t>
            </a:r>
          </a:p>
          <a:p>
            <a:pPr lvl="1">
              <a:tabLst>
                <a:tab pos="20447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identifier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indicates an entry in the array</a:t>
            </a:r>
          </a:p>
          <a:p>
            <a:pPr lvl="1">
              <a:tabLst>
                <a:tab pos="15875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value</a:t>
            </a:r>
          </a:p>
          <a:p>
            <a:pPr marL="0" lvl="1" indent="609600">
              <a:buSzTx/>
              <a:buNone/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e.g.			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a[6];</a:t>
            </a:r>
          </a:p>
        </p:txBody>
      </p:sp>
      <p:grpSp>
        <p:nvGrpSpPr>
          <p:cNvPr id="244744" name="组合 244743"/>
          <p:cNvGrpSpPr/>
          <p:nvPr/>
        </p:nvGrpSpPr>
        <p:grpSpPr>
          <a:xfrm>
            <a:off x="9287626" y="6168229"/>
            <a:ext cx="3005975" cy="3051971"/>
            <a:chOff x="2927" y="94"/>
            <a:chExt cx="2073" cy="1596"/>
          </a:xfrm>
        </p:grpSpPr>
        <p:sp>
          <p:nvSpPr>
            <p:cNvPr id="244745" name="直接连接符 244744"/>
            <p:cNvSpPr/>
            <p:nvPr/>
          </p:nvSpPr>
          <p:spPr>
            <a:xfrm>
              <a:off x="3192" y="304"/>
              <a:ext cx="4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4746" name="文本框 244745"/>
            <p:cNvSpPr txBox="1"/>
            <p:nvPr/>
          </p:nvSpPr>
          <p:spPr>
            <a:xfrm>
              <a:off x="2927" y="94"/>
              <a:ext cx="391" cy="37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l">
                <a:buClr>
                  <a:schemeClr val="bg1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Palatino Linotype" panose="02040502050505030304" charset="0"/>
                  <a:ea typeface="宋体" panose="02010600030101010101" pitchFamily="2" charset="-122"/>
                </a:rPr>
                <a:t>a</a:t>
              </a:r>
              <a:r>
                <a:rPr lang="en-US" altLang="zh-CN" b="1" dirty="0">
                  <a:solidFill>
                    <a:srgbClr val="000000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44747" name="矩形 244746"/>
            <p:cNvSpPr/>
            <p:nvPr/>
          </p:nvSpPr>
          <p:spPr>
            <a:xfrm>
              <a:off x="3877" y="1440"/>
              <a:ext cx="11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a[5]</a:t>
              </a:r>
            </a:p>
          </p:txBody>
        </p:sp>
        <p:sp>
          <p:nvSpPr>
            <p:cNvPr id="244748" name="矩形 244747"/>
            <p:cNvSpPr/>
            <p:nvPr/>
          </p:nvSpPr>
          <p:spPr>
            <a:xfrm>
              <a:off x="3624" y="1440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244749" name="矩形 244748"/>
            <p:cNvSpPr/>
            <p:nvPr/>
          </p:nvSpPr>
          <p:spPr>
            <a:xfrm>
              <a:off x="3877" y="1190"/>
              <a:ext cx="11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a[4]</a:t>
              </a:r>
            </a:p>
          </p:txBody>
        </p:sp>
        <p:sp>
          <p:nvSpPr>
            <p:cNvPr id="244750" name="矩形 244749"/>
            <p:cNvSpPr/>
            <p:nvPr/>
          </p:nvSpPr>
          <p:spPr>
            <a:xfrm>
              <a:off x="3624" y="1190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4</a:t>
              </a:r>
            </a:p>
          </p:txBody>
        </p:sp>
        <p:sp>
          <p:nvSpPr>
            <p:cNvPr id="244751" name="矩形 244750"/>
            <p:cNvSpPr/>
            <p:nvPr/>
          </p:nvSpPr>
          <p:spPr>
            <a:xfrm>
              <a:off x="3877" y="940"/>
              <a:ext cx="11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a[3]</a:t>
              </a:r>
            </a:p>
          </p:txBody>
        </p:sp>
        <p:sp>
          <p:nvSpPr>
            <p:cNvPr id="244752" name="矩形 244751"/>
            <p:cNvSpPr/>
            <p:nvPr/>
          </p:nvSpPr>
          <p:spPr>
            <a:xfrm>
              <a:off x="3624" y="940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244753" name="矩形 244752"/>
            <p:cNvSpPr/>
            <p:nvPr/>
          </p:nvSpPr>
          <p:spPr>
            <a:xfrm>
              <a:off x="3877" y="690"/>
              <a:ext cx="11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a[2]</a:t>
              </a:r>
            </a:p>
          </p:txBody>
        </p:sp>
        <p:sp>
          <p:nvSpPr>
            <p:cNvPr id="244754" name="矩形 244753"/>
            <p:cNvSpPr/>
            <p:nvPr/>
          </p:nvSpPr>
          <p:spPr>
            <a:xfrm>
              <a:off x="3624" y="690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244755" name="矩形 244754"/>
            <p:cNvSpPr/>
            <p:nvPr/>
          </p:nvSpPr>
          <p:spPr>
            <a:xfrm>
              <a:off x="3877" y="440"/>
              <a:ext cx="11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a[1]</a:t>
              </a:r>
            </a:p>
          </p:txBody>
        </p:sp>
        <p:sp>
          <p:nvSpPr>
            <p:cNvPr id="244756" name="矩形 244755"/>
            <p:cNvSpPr/>
            <p:nvPr/>
          </p:nvSpPr>
          <p:spPr>
            <a:xfrm>
              <a:off x="3624" y="440"/>
              <a:ext cx="2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244757" name="矩形 244756"/>
            <p:cNvSpPr/>
            <p:nvPr/>
          </p:nvSpPr>
          <p:spPr>
            <a:xfrm>
              <a:off x="3877" y="178"/>
              <a:ext cx="1123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sz="2400">
                  <a:latin typeface="Arial Rounded MT Bold" panose="020F0704030504030204" pitchFamily="34" charset="0"/>
                </a:rPr>
                <a:t>a[0]</a:t>
              </a:r>
            </a:p>
          </p:txBody>
        </p:sp>
        <p:sp>
          <p:nvSpPr>
            <p:cNvPr id="244758" name="矩形 244757"/>
            <p:cNvSpPr/>
            <p:nvPr/>
          </p:nvSpPr>
          <p:spPr>
            <a:xfrm>
              <a:off x="3643" y="178"/>
              <a:ext cx="253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2400" dirty="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244759" name="直接连接符 244758"/>
            <p:cNvSpPr/>
            <p:nvPr/>
          </p:nvSpPr>
          <p:spPr>
            <a:xfrm>
              <a:off x="3877" y="440"/>
              <a:ext cx="11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0" name="直接连接符 244759"/>
            <p:cNvSpPr/>
            <p:nvPr/>
          </p:nvSpPr>
          <p:spPr>
            <a:xfrm>
              <a:off x="3877" y="690"/>
              <a:ext cx="11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1" name="直接连接符 244760"/>
            <p:cNvSpPr/>
            <p:nvPr/>
          </p:nvSpPr>
          <p:spPr>
            <a:xfrm>
              <a:off x="3877" y="940"/>
              <a:ext cx="11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2" name="直接连接符 244761"/>
            <p:cNvSpPr/>
            <p:nvPr/>
          </p:nvSpPr>
          <p:spPr>
            <a:xfrm>
              <a:off x="3877" y="1190"/>
              <a:ext cx="11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3" name="直接连接符 244762"/>
            <p:cNvSpPr/>
            <p:nvPr/>
          </p:nvSpPr>
          <p:spPr>
            <a:xfrm>
              <a:off x="3877" y="1440"/>
              <a:ext cx="11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4" name="直接连接符 244763"/>
            <p:cNvSpPr/>
            <p:nvPr/>
          </p:nvSpPr>
          <p:spPr>
            <a:xfrm>
              <a:off x="3877" y="178"/>
              <a:ext cx="112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5" name="直接连接符 244764"/>
            <p:cNvSpPr/>
            <p:nvPr/>
          </p:nvSpPr>
          <p:spPr>
            <a:xfrm>
              <a:off x="3857" y="178"/>
              <a:ext cx="0" cy="15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44766" name="直接连接符 244765"/>
            <p:cNvSpPr/>
            <p:nvPr/>
          </p:nvSpPr>
          <p:spPr>
            <a:xfrm>
              <a:off x="5000" y="178"/>
              <a:ext cx="0" cy="15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4767" name="直接连接符 244766"/>
            <p:cNvSpPr/>
            <p:nvPr/>
          </p:nvSpPr>
          <p:spPr>
            <a:xfrm>
              <a:off x="3877" y="1690"/>
              <a:ext cx="112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6600" b="1" dirty="0">
                <a:sym typeface="+mn-ea"/>
              </a:rPr>
              <a:t>Array </a:t>
            </a:r>
            <a:r>
              <a:rPr lang="en-US" altLang="zh-CN" sz="6600" b="1" dirty="0">
                <a:sym typeface="+mn-ea"/>
              </a:rPr>
              <a:t>Declaration 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7853680"/>
          </a:xfrm>
        </p:spPr>
        <p:txBody>
          <a:bodyPr>
            <a:normAutofit fontScale="92500" lnSpcReduction="10000"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declaration of an array, the size can be only an integer constant expression.</a:t>
            </a:r>
          </a:p>
          <a:p>
            <a:pPr marL="711200" lvl="1" indent="0" algn="l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#define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SIZE 10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     /*macro*/</a:t>
            </a:r>
            <a:endParaRPr lang="en-US" altLang="zh-CN" dirty="0"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marL="711200" lvl="1" indent="0" algn="l">
              <a:lnSpc>
                <a:spcPct val="12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main()</a:t>
            </a:r>
            <a:endParaRPr lang="en-US" altLang="zh-CN" dirty="0"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marL="711200" lvl="1" indent="0" algn="l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{	</a:t>
            </a:r>
            <a:r>
              <a:rPr lang="en-US" altLang="zh-CN" dirty="0" err="1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;</a:t>
            </a:r>
            <a:b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	float  f[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SIZE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];</a:t>
            </a:r>
            <a:endParaRPr lang="en-US" altLang="zh-CN" dirty="0"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marL="711200" lvl="1" indent="0" algn="l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	……</a:t>
            </a:r>
            <a:endParaRPr lang="en-US" altLang="zh-CN" dirty="0"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marL="711200" lvl="1" indent="0" algn="l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1623</Words>
  <Application>Microsoft Office PowerPoint</Application>
  <PresentationFormat>自定义</PresentationFormat>
  <Paragraphs>410</Paragraphs>
  <Slides>35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Courier</vt:lpstr>
      <vt:lpstr>Gill Sans</vt:lpstr>
      <vt:lpstr>Lucida Grande</vt:lpstr>
      <vt:lpstr>Palatino</vt:lpstr>
      <vt:lpstr>黑体</vt:lpstr>
      <vt:lpstr>华文隶书</vt:lpstr>
      <vt:lpstr>楷体</vt:lpstr>
      <vt:lpstr>楷体_GB2312</vt:lpstr>
      <vt:lpstr>隶书</vt:lpstr>
      <vt:lpstr>宋体</vt:lpstr>
      <vt:lpstr>微软雅黑</vt:lpstr>
      <vt:lpstr>Academy Engraved LET</vt:lpstr>
      <vt:lpstr>Arial</vt:lpstr>
      <vt:lpstr>Arial Rounded MT Bold</vt:lpstr>
      <vt:lpstr>Comic Sans MS</vt:lpstr>
      <vt:lpstr>Palatino Linotype</vt:lpstr>
      <vt:lpstr>Symbol</vt:lpstr>
      <vt:lpstr>Tahoma</vt:lpstr>
      <vt:lpstr>Times New Roman</vt:lpstr>
      <vt:lpstr>Wingdings</vt:lpstr>
      <vt:lpstr>White</vt:lpstr>
      <vt:lpstr>Equation.KSEE3</vt:lpstr>
      <vt:lpstr>Equation</vt:lpstr>
      <vt:lpstr>C  Programming</vt:lpstr>
      <vt:lpstr>PowerPoint 演示文稿</vt:lpstr>
      <vt:lpstr>PowerPoint 演示文稿</vt:lpstr>
      <vt:lpstr>Arrays</vt:lpstr>
      <vt:lpstr>Arrays</vt:lpstr>
      <vt:lpstr>Array Declaration </vt:lpstr>
      <vt:lpstr>Array Declaration </vt:lpstr>
      <vt:lpstr>Array Name</vt:lpstr>
      <vt:lpstr>Array Declaration </vt:lpstr>
      <vt:lpstr>Array Declaration </vt:lpstr>
      <vt:lpstr>Array Initialization</vt:lpstr>
      <vt:lpstr>Array Initialisation</vt:lpstr>
      <vt:lpstr>Accessing Array Elements</vt:lpstr>
      <vt:lpstr>Usage</vt:lpstr>
      <vt:lpstr>Usage</vt:lpstr>
      <vt:lpstr>Usage</vt:lpstr>
      <vt:lpstr>Usage</vt:lpstr>
      <vt:lpstr>Example 1</vt:lpstr>
      <vt:lpstr>Example 1</vt:lpstr>
      <vt:lpstr>Example 2</vt:lpstr>
      <vt:lpstr>Example 2</vt:lpstr>
      <vt:lpstr>Two-dimensional Arrays</vt:lpstr>
      <vt:lpstr>Two-dimensional Arrays</vt:lpstr>
      <vt:lpstr>Two-dimensional Arrays</vt:lpstr>
      <vt:lpstr>Two-dimensional Arrays</vt:lpstr>
      <vt:lpstr> Initialization</vt:lpstr>
      <vt:lpstr>Initialization</vt:lpstr>
      <vt:lpstr>Initialization</vt:lpstr>
      <vt:lpstr>PowerPoint 演示文稿</vt:lpstr>
      <vt:lpstr>Example 3</vt:lpstr>
      <vt:lpstr>Example 4</vt:lpstr>
      <vt:lpstr>Example 4</vt:lpstr>
      <vt:lpstr>Example 5</vt:lpstr>
      <vt:lpstr>Example 5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02: Variables &amp; Constants</dc:title>
  <dc:creator>Liu Sunix</dc:creator>
  <cp:lastModifiedBy>Sunix Liu</cp:lastModifiedBy>
  <cp:revision>127</cp:revision>
  <dcterms:created xsi:type="dcterms:W3CDTF">2017-07-25T03:20:00Z</dcterms:created>
  <dcterms:modified xsi:type="dcterms:W3CDTF">2020-03-21T11:59:03Z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