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</p:sldMasterIdLst>
  <p:notesMasterIdLst>
    <p:notesMasterId r:id="rId30"/>
  </p:notesMasterIdLst>
  <p:sldIdLst>
    <p:sldId id="292" r:id="rId2"/>
    <p:sldId id="257" r:id="rId3"/>
    <p:sldId id="258" r:id="rId4"/>
    <p:sldId id="259" r:id="rId5"/>
    <p:sldId id="305" r:id="rId6"/>
    <p:sldId id="306" r:id="rId7"/>
    <p:sldId id="260" r:id="rId8"/>
    <p:sldId id="262" r:id="rId9"/>
    <p:sldId id="263" r:id="rId10"/>
    <p:sldId id="264" r:id="rId11"/>
    <p:sldId id="313" r:id="rId12"/>
    <p:sldId id="293" r:id="rId13"/>
    <p:sldId id="282" r:id="rId14"/>
    <p:sldId id="283" r:id="rId15"/>
    <p:sldId id="294" r:id="rId16"/>
    <p:sldId id="265" r:id="rId17"/>
    <p:sldId id="284" r:id="rId18"/>
    <p:sldId id="270" r:id="rId19"/>
    <p:sldId id="291" r:id="rId20"/>
    <p:sldId id="309" r:id="rId21"/>
    <p:sldId id="310" r:id="rId22"/>
    <p:sldId id="311" r:id="rId23"/>
    <p:sldId id="312" r:id="rId24"/>
    <p:sldId id="289" r:id="rId25"/>
    <p:sldId id="287" r:id="rId26"/>
    <p:sldId id="285" r:id="rId27"/>
    <p:sldId id="286" r:id="rId28"/>
    <p:sldId id="279" r:id="rId29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5E6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3"/>
    <p:restoredTop sz="83744" autoAdjust="0"/>
  </p:normalViewPr>
  <p:slideViewPr>
    <p:cSldViewPr snapToGrid="0" snapToObjects="1">
      <p:cViewPr varScale="1">
        <p:scale>
          <a:sx n="49" d="100"/>
          <a:sy n="49" d="100"/>
        </p:scale>
        <p:origin x="12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70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956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770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501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60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2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2000" dirty="0" smtClean="0">
              <a:effectLst/>
              <a:latin typeface="Lucida Grande"/>
              <a:ea typeface="Lucida Grande"/>
              <a:cs typeface="Lucida Grande"/>
              <a:sym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983823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478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500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041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97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7533" y="1596249"/>
            <a:ext cx="13005197" cy="3395698"/>
          </a:xfrm>
        </p:spPr>
        <p:txBody>
          <a:bodyPr anchor="b"/>
          <a:lstStyle>
            <a:lvl1pPr algn="ctr">
              <a:defRPr sz="853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7533" y="5122898"/>
            <a:ext cx="13005197" cy="2354862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691061" y="8633743"/>
            <a:ext cx="3901559" cy="519289"/>
          </a:xfr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8436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4856" y="1401459"/>
            <a:ext cx="16146656" cy="12700"/>
          </a:xfrm>
          <a:prstGeom prst="line">
            <a:avLst/>
          </a:prstGeom>
          <a:noFill/>
          <a:ln w="5715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7797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09126" y="519289"/>
            <a:ext cx="3738994" cy="8265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2143" y="519289"/>
            <a:ext cx="11000229" cy="82657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4856" y="1401459"/>
            <a:ext cx="16146656" cy="12700"/>
          </a:xfrm>
          <a:prstGeom prst="line">
            <a:avLst/>
          </a:prstGeom>
          <a:noFill/>
          <a:ln w="5715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75868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xfrm>
            <a:off x="444856" y="50800"/>
            <a:ext cx="16895407" cy="1524000"/>
          </a:xfrm>
          <a:prstGeom prst="rect">
            <a:avLst/>
          </a:prstGeom>
        </p:spPr>
        <p:txBody>
          <a:bodyPr anchor="ctr"/>
          <a:lstStyle>
            <a:lvl1pPr indent="0">
              <a:tabLst>
                <a:tab pos="1219200" algn="l"/>
              </a:tabLst>
            </a:lvl1pPr>
          </a:lstStyle>
          <a:p>
            <a:r>
              <a:rPr dirty="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 hasCustomPrompt="1"/>
          </p:nvPr>
        </p:nvSpPr>
        <p:spPr>
          <a:xfrm>
            <a:off x="16934" y="1562100"/>
            <a:ext cx="17323329" cy="7581900"/>
          </a:xfrm>
          <a:prstGeom prst="rect">
            <a:avLst/>
          </a:prstGeom>
        </p:spPr>
        <p:txBody>
          <a:bodyPr anchor="ctr"/>
          <a:lstStyle>
            <a:lvl1pPr marL="7346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1587500" algn="l"/>
              </a:tabLst>
            </a:lvl1pPr>
            <a:lvl2pPr marL="10902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2044700" algn="l"/>
              </a:tabLst>
            </a:lvl2pPr>
            <a:lvl3pPr marL="14331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2476500" algn="l"/>
              </a:tabLst>
            </a:lvl3pPr>
            <a:lvl4pPr marL="17760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2921000" algn="l"/>
              </a:tabLst>
            </a:lvl4pPr>
            <a:lvl5pPr marL="2131695" indent="-480695" algn="l">
              <a:spcBef>
                <a:spcPts val="2600"/>
              </a:spcBef>
              <a:buSzPct val="171000"/>
              <a:buFont typeface="Gill Sans"/>
              <a:buChar char="•"/>
              <a:tabLst>
                <a:tab pos="33782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12805361" y="8772652"/>
            <a:ext cx="3901559" cy="519289"/>
          </a:xfrm>
          <a:prstGeom prst="rect">
            <a:avLst/>
          </a:prstGeom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44856" y="1401459"/>
            <a:ext cx="16146656" cy="12700"/>
          </a:xfrm>
          <a:prstGeom prst="line">
            <a:avLst/>
          </a:prstGeom>
          <a:noFill/>
          <a:ln w="5715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42637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67261" y="8726030"/>
            <a:ext cx="3901559" cy="519289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16956"/>
      </p:ext>
    </p:extLst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112" y="2431628"/>
            <a:ext cx="14955977" cy="4057226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112" y="6527237"/>
            <a:ext cx="14955977" cy="2133599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468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2143" y="2596444"/>
            <a:ext cx="7369612" cy="618857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78508" y="2596444"/>
            <a:ext cx="7369612" cy="618857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78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519290"/>
            <a:ext cx="14955977" cy="188524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03" y="2390987"/>
            <a:ext cx="7335743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4403" y="3562773"/>
            <a:ext cx="7335743" cy="524030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78508" y="2390987"/>
            <a:ext cx="7371870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78508" y="3562773"/>
            <a:ext cx="7371870" cy="524030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8648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576761" y="8780498"/>
            <a:ext cx="3901559" cy="519289"/>
          </a:xfr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444856" y="1401459"/>
            <a:ext cx="16146656" cy="12700"/>
          </a:xfrm>
          <a:prstGeom prst="line">
            <a:avLst/>
          </a:prstGeom>
          <a:noFill/>
          <a:ln w="5715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751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44856" y="1401459"/>
            <a:ext cx="16146656" cy="12700"/>
          </a:xfrm>
          <a:prstGeom prst="line">
            <a:avLst/>
          </a:prstGeom>
          <a:noFill/>
          <a:ln w="5715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7419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650240"/>
            <a:ext cx="55926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1870" y="1404338"/>
            <a:ext cx="8778508" cy="6931378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402" y="2926080"/>
            <a:ext cx="55926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44856" y="1401459"/>
            <a:ext cx="16146656" cy="12700"/>
          </a:xfrm>
          <a:prstGeom prst="line">
            <a:avLst/>
          </a:prstGeom>
          <a:noFill/>
          <a:ln w="5715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9295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650240"/>
            <a:ext cx="5592686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1870" y="1404338"/>
            <a:ext cx="8778508" cy="6931378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402" y="2926080"/>
            <a:ext cx="5592686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44856" y="1401459"/>
            <a:ext cx="16146656" cy="12700"/>
          </a:xfrm>
          <a:prstGeom prst="line">
            <a:avLst/>
          </a:prstGeom>
          <a:noFill/>
          <a:ln w="57150" cap="flat">
            <a:solidFill>
              <a:schemeClr val="accent1">
                <a:lumMod val="20000"/>
                <a:lumOff val="80000"/>
              </a:schemeClr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2251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143" y="519290"/>
            <a:ext cx="14955977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143" y="2596444"/>
            <a:ext cx="14955977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143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3962" y="9040143"/>
            <a:ext cx="585233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78361" y="8780498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003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>
            <a:extLst>
              <a:ext uri="{FF2B5EF4-FFF2-40B4-BE49-F238E27FC236}">
                <a16:creationId xmlns:a16="http://schemas.microsoft.com/office/drawing/2014/main" id="{C742E47E-B7F0-4654-AFB9-CEF454F16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31" y="477385"/>
            <a:ext cx="13004800" cy="69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Shape 33"/>
          <p:cNvSpPr>
            <a:spLocks noGrp="1"/>
          </p:cNvSpPr>
          <p:nvPr>
            <p:ph type="ctrTitle"/>
          </p:nvPr>
        </p:nvSpPr>
        <p:spPr>
          <a:xfrm>
            <a:off x="3386931" y="1305352"/>
            <a:ext cx="10566400" cy="1277257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11430" defTabSz="531495">
              <a:lnSpc>
                <a:spcPts val="8700"/>
              </a:lnSpc>
              <a:spcBef>
                <a:spcPts val="200"/>
              </a:spcBef>
              <a:tabLst>
                <a:tab pos="1143000" algn="l"/>
              </a:tabLst>
              <a:defRPr sz="7280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cademy Engraved LET" pitchFamily="2" charset="0"/>
              </a:rPr>
              <a:t>C </a:t>
            </a:r>
            <a:r>
              <a:rPr b="1" dirty="0">
                <a:solidFill>
                  <a:schemeClr val="accent1">
                    <a:lumMod val="50000"/>
                  </a:schemeClr>
                </a:solidFill>
                <a:latin typeface="Academy Engraved LET" pitchFamily="2" charset="0"/>
              </a:rPr>
              <a:t> Programming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3A3A276-C837-4D14-84C6-230632015E2A}"/>
              </a:ext>
            </a:extLst>
          </p:cNvPr>
          <p:cNvSpPr/>
          <p:nvPr/>
        </p:nvSpPr>
        <p:spPr>
          <a:xfrm>
            <a:off x="7597950" y="7746741"/>
            <a:ext cx="27558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tx1"/>
                </a:solidFill>
                <a:latin typeface="Academy Engraved LET" pitchFamily="2" charset="0"/>
              </a:rPr>
              <a:t>08: Strings</a:t>
            </a:r>
            <a:endParaRPr lang="zh-CN" altLang="en-US" sz="4400" b="1" dirty="0">
              <a:solidFill>
                <a:schemeClr val="tx1"/>
              </a:solidFill>
              <a:latin typeface="Academy Engraved LET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471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Some String Declarations</a:t>
            </a:r>
          </a:p>
        </p:txBody>
      </p:sp>
      <p:sp>
        <p:nvSpPr>
          <p:cNvPr id="616454" name="矩形 616453"/>
          <p:cNvSpPr/>
          <p:nvPr/>
        </p:nvSpPr>
        <p:spPr>
          <a:xfrm>
            <a:off x="3128487" y="2015459"/>
            <a:ext cx="11298555" cy="2672143"/>
          </a:xfrm>
          <a:prstGeom prst="rect">
            <a:avLst/>
          </a:prstGeom>
          <a:noFill/>
          <a:ln w="12700">
            <a:noFill/>
          </a:ln>
        </p:spPr>
        <p:txBody>
          <a:bodyPr wrap="square" lIns="90000" tIns="46800" rIns="90000" bIns="46800" anchor="ctr">
            <a:spAutoFit/>
          </a:bodyPr>
          <a:lstStyle/>
          <a:p>
            <a:pPr lvl="1" indent="228600" algn="l" hangingPunct="1">
              <a:lnSpc>
                <a:spcPts val="5500"/>
              </a:lnSpc>
              <a:spcBef>
                <a:spcPts val="1800"/>
              </a:spcBef>
              <a:tabLst>
                <a:tab pos="2044700" algn="l"/>
              </a:tabLst>
              <a:defRPr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4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4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[6]={ "CHINA“ };</a:t>
            </a:r>
          </a:p>
          <a:p>
            <a:pPr lvl="1" indent="228600" algn="l" hangingPunct="1">
              <a:lnSpc>
                <a:spcPts val="5500"/>
              </a:lnSpc>
              <a:spcBef>
                <a:spcPts val="1800"/>
              </a:spcBef>
              <a:tabLst>
                <a:tab pos="2044700" algn="l"/>
              </a:tabLst>
              <a:defRPr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4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4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[6]= "CHINA”;   </a:t>
            </a:r>
          </a:p>
          <a:p>
            <a:pPr lvl="1" indent="228600" algn="l" hangingPunct="1">
              <a:lnSpc>
                <a:spcPts val="5500"/>
              </a:lnSpc>
              <a:spcBef>
                <a:spcPts val="1800"/>
              </a:spcBef>
              <a:tabLst>
                <a:tab pos="2044700" algn="l"/>
              </a:tabLst>
              <a:defRPr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4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4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 = "CHINA";  </a:t>
            </a:r>
          </a:p>
        </p:txBody>
      </p:sp>
      <p:sp>
        <p:nvSpPr>
          <p:cNvPr id="616455" name="矩形 616454"/>
          <p:cNvSpPr/>
          <p:nvPr/>
        </p:nvSpPr>
        <p:spPr>
          <a:xfrm>
            <a:off x="3257277" y="5950268"/>
            <a:ext cx="11169764" cy="317009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anchor="t">
            <a:spAutoFit/>
          </a:bodyPr>
          <a:lstStyle/>
          <a:p>
            <a:pPr algn="l">
              <a:spcBef>
                <a:spcPct val="0"/>
              </a:spcBef>
              <a:buClrTx/>
            </a:pPr>
            <a:r>
              <a:rPr sz="4400" dirty="0">
                <a:solidFill>
                  <a:schemeClr val="tx1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char </a:t>
            </a:r>
            <a:r>
              <a:rPr sz="4400" dirty="0" err="1">
                <a:solidFill>
                  <a:schemeClr val="tx1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ch</a:t>
            </a:r>
            <a:r>
              <a:rPr sz="4400" dirty="0">
                <a:solidFill>
                  <a:schemeClr val="tx1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[6]={'C','H','I','N','A','\0</a:t>
            </a:r>
            <a:r>
              <a:rPr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'};</a:t>
            </a:r>
          </a:p>
          <a:p>
            <a:pPr algn="l">
              <a:buClrTx/>
            </a:pPr>
            <a:r>
              <a:rPr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char </a:t>
            </a:r>
            <a:r>
              <a:rPr sz="4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ch</a:t>
            </a:r>
            <a:r>
              <a:rPr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[][100] = { </a:t>
            </a:r>
            <a:r>
              <a:rPr lang="zh-CN" alt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“</a:t>
            </a: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Hello </a:t>
            </a:r>
            <a:r>
              <a:rPr lang="zh-CN" alt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”</a:t>
            </a:r>
            <a:r>
              <a:rPr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,</a:t>
            </a:r>
          </a:p>
          <a:p>
            <a:pPr algn="l">
              <a:buClrTx/>
            </a:pPr>
            <a:r>
              <a:rPr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		</a:t>
            </a: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                 </a:t>
            </a:r>
            <a:r>
              <a:rPr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	</a:t>
            </a: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 </a:t>
            </a:r>
            <a:r>
              <a:rPr lang="zh-CN" alt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“</a:t>
            </a: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Goodbye </a:t>
            </a:r>
            <a:r>
              <a:rPr lang="zh-CN" alt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”</a:t>
            </a: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,</a:t>
            </a:r>
          </a:p>
          <a:p>
            <a:pPr algn="l">
              <a:buClrTx/>
            </a:pP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                              </a:t>
            </a:r>
            <a:r>
              <a:rPr lang="zh-CN" alt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“</a:t>
            </a: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My name is </a:t>
            </a:r>
            <a:r>
              <a:rPr lang="en-US" sz="4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Hammish</a:t>
            </a:r>
            <a:r>
              <a:rPr lang="zh-CN" alt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”</a:t>
            </a:r>
            <a:r>
              <a:rPr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		</a:t>
            </a:r>
          </a:p>
          <a:p>
            <a:pPr algn="l">
              <a:buClrTx/>
            </a:pPr>
            <a:r>
              <a:rPr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}</a:t>
            </a: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; 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ea typeface="Courier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CCAC6EA-7A4F-4EF4-9304-5B8B556A9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093890"/>
              </p:ext>
            </p:extLst>
          </p:nvPr>
        </p:nvGraphicFramePr>
        <p:xfrm>
          <a:off x="4654511" y="4947570"/>
          <a:ext cx="866986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978">
                  <a:extLst>
                    <a:ext uri="{9D8B030D-6E8A-4147-A177-3AD203B41FA5}">
                      <a16:colId xmlns:a16="http://schemas.microsoft.com/office/drawing/2014/main" val="1362511284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3565704463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55542458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3262305572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1942980089"/>
                    </a:ext>
                  </a:extLst>
                </a:gridCol>
                <a:gridCol w="1444978">
                  <a:extLst>
                    <a:ext uri="{9D8B030D-6E8A-4147-A177-3AD203B41FA5}">
                      <a16:colId xmlns:a16="http://schemas.microsoft.com/office/drawing/2014/main" val="3006225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‘C’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‘H’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‘I’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‘N’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‘A’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‘\0’</a:t>
                      </a:r>
                      <a:endParaRPr lang="zh-CN" altLang="en-US" sz="2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52920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C9FF6C1-36CA-4E7E-97F1-08C6F0A7C322}"/>
              </a:ext>
            </a:extLst>
          </p:cNvPr>
          <p:cNvSpPr txBox="1"/>
          <p:nvPr/>
        </p:nvSpPr>
        <p:spPr>
          <a:xfrm>
            <a:off x="3841958" y="4954258"/>
            <a:ext cx="347851" cy="7181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4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4" grpId="0"/>
      <p:bldP spid="6164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declaration and initialization</a:t>
            </a:r>
            <a:endParaRPr lang="zh-CN" altLang="en-US" sz="6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934" y="1562100"/>
            <a:ext cx="17323329" cy="2845008"/>
          </a:xfrm>
        </p:spPr>
        <p:txBody>
          <a:bodyPr/>
          <a:lstStyle/>
          <a:p>
            <a:r>
              <a:rPr lang="en-US" altLang="zh-CN" sz="4000" dirty="0"/>
              <a:t>char greeting[6] = {'H', 'e', 'l', 'l', 'o', '\0</a:t>
            </a:r>
            <a:r>
              <a:rPr lang="en-US" altLang="zh-CN" sz="4000" dirty="0" smtClean="0"/>
              <a:t>'};</a:t>
            </a:r>
          </a:p>
          <a:p>
            <a:r>
              <a:rPr lang="en-US" altLang="zh-CN" sz="4000" dirty="0"/>
              <a:t>char greeting[] = "Hello";</a:t>
            </a:r>
            <a:endParaRPr lang="zh-CN" altLang="zh-CN" sz="4000" dirty="0"/>
          </a:p>
          <a:p>
            <a:pPr marL="254000" indent="0">
              <a:buNone/>
            </a:pPr>
            <a:endParaRPr lang="zh-CN" altLang="en-US" dirty="0"/>
          </a:p>
        </p:txBody>
      </p:sp>
      <p:pic>
        <p:nvPicPr>
          <p:cNvPr id="4" name="图片 3" descr="String Presentation in C/C++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41" y="5156617"/>
            <a:ext cx="10257838" cy="32078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线形标注 1 4"/>
          <p:cNvSpPr/>
          <p:nvPr/>
        </p:nvSpPr>
        <p:spPr>
          <a:xfrm>
            <a:off x="11797259" y="4017364"/>
            <a:ext cx="5111646" cy="1708879"/>
          </a:xfrm>
          <a:prstGeom prst="borderCallout1">
            <a:avLst>
              <a:gd name="adj1" fmla="val 54715"/>
              <a:gd name="adj2" fmla="val -5065"/>
              <a:gd name="adj3" fmla="val 126658"/>
              <a:gd name="adj4" fmla="val -26881"/>
            </a:avLst>
          </a:prstGeom>
          <a:solidFill>
            <a:srgbClr val="4A55E6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Lucida Grande"/>
                <a:cs typeface="Times New Roman" panose="02020603050405020304" pitchFamily="18" charset="0"/>
              </a:rPr>
              <a:t>The C compiler </a:t>
            </a:r>
            <a:r>
              <a:rPr lang="en-US" altLang="zh-CN" sz="3200" b="1" dirty="0">
                <a:latin typeface="Times New Roman" panose="02020603050405020304" pitchFamily="18" charset="0"/>
                <a:ea typeface="Lucida Grande"/>
                <a:cs typeface="Times New Roman" panose="02020603050405020304" pitchFamily="18" charset="0"/>
                <a:sym typeface="Lucida Grande"/>
              </a:rPr>
              <a:t>automatically places the '\0' 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6550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722F8-CCC5-4682-82BB-5373C54E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b="1" dirty="0"/>
              <a:t>Input and output</a:t>
            </a:r>
            <a:endParaRPr lang="zh-CN" altLang="en-US" sz="6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CDDA48-8F7B-4545-8809-E87FBD4E8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829" y="1665726"/>
            <a:ext cx="13944600" cy="751788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algn="l">
              <a:lnSpc>
                <a:spcPts val="43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44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Example</a:t>
            </a:r>
          </a:p>
          <a:p>
            <a:pPr algn="l">
              <a:lnSpc>
                <a:spcPts val="4300"/>
              </a:lnSpc>
            </a:pPr>
            <a:r>
              <a:rPr lang="en-US" altLang="zh-CN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3600" b="1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stdio.h</a:t>
            </a:r>
            <a:r>
              <a:rPr lang="en-US" altLang="zh-CN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algn="l">
              <a:lnSpc>
                <a:spcPts val="4300"/>
              </a:lnSpc>
            </a:pPr>
            <a:r>
              <a:rPr lang="en-US" altLang="zh-CN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void main()</a:t>
            </a:r>
          </a:p>
          <a:p>
            <a:pPr algn="l">
              <a:lnSpc>
                <a:spcPts val="4300"/>
              </a:lnSpc>
            </a:pPr>
            <a:r>
              <a:rPr lang="en-US" altLang="zh-CN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{ char c[10];</a:t>
            </a:r>
          </a:p>
          <a:p>
            <a:pPr algn="l">
              <a:lnSpc>
                <a:spcPts val="4300"/>
              </a:lnSpc>
            </a:pPr>
            <a:r>
              <a:rPr lang="en-US" altLang="zh-CN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3600" b="1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ts val="4300"/>
              </a:lnSpc>
            </a:pPr>
            <a:r>
              <a:rPr lang="en-US" altLang="zh-CN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3600" b="1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(" Please input a string</a:t>
            </a:r>
            <a:r>
              <a:rPr lang="zh-CN" altLang="en-US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");</a:t>
            </a:r>
          </a:p>
          <a:p>
            <a:pPr algn="l">
              <a:lnSpc>
                <a:spcPts val="4300"/>
              </a:lnSpc>
            </a:pPr>
            <a:r>
              <a:rPr lang="en-US" altLang="zh-CN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36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for(</a:t>
            </a:r>
            <a:r>
              <a:rPr lang="en-US" altLang="zh-CN" sz="3600" b="1" dirty="0" err="1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36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=0;i&lt;=9;i++)</a:t>
            </a:r>
          </a:p>
          <a:p>
            <a:pPr algn="l">
              <a:lnSpc>
                <a:spcPts val="4300"/>
              </a:lnSpc>
            </a:pPr>
            <a:r>
              <a:rPr lang="en-US" altLang="zh-CN" sz="36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3600" b="1" dirty="0" err="1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scanf</a:t>
            </a:r>
            <a:r>
              <a:rPr lang="en-US" altLang="zh-CN" sz="36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("%</a:t>
            </a:r>
            <a:r>
              <a:rPr lang="en-US" altLang="zh-CN" sz="3600" b="1" dirty="0" err="1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c",&amp;c</a:t>
            </a:r>
            <a:r>
              <a:rPr lang="en-US" altLang="zh-CN" sz="36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3600" b="1" dirty="0" err="1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36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]);</a:t>
            </a:r>
          </a:p>
          <a:p>
            <a:pPr algn="l">
              <a:lnSpc>
                <a:spcPts val="4300"/>
              </a:lnSpc>
            </a:pPr>
            <a:r>
              <a:rPr lang="en-US" altLang="zh-CN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3600" b="1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(" The string is</a:t>
            </a:r>
            <a:r>
              <a:rPr lang="zh-CN" altLang="en-US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");</a:t>
            </a:r>
          </a:p>
          <a:p>
            <a:pPr algn="l">
              <a:lnSpc>
                <a:spcPts val="4300"/>
              </a:lnSpc>
            </a:pPr>
            <a:r>
              <a:rPr lang="en-US" altLang="zh-CN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36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for(</a:t>
            </a:r>
            <a:r>
              <a:rPr lang="en-US" altLang="zh-CN" sz="3600" b="1" dirty="0" err="1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36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=0;i&lt;=9;i++)</a:t>
            </a:r>
          </a:p>
          <a:p>
            <a:pPr algn="l">
              <a:lnSpc>
                <a:spcPts val="4300"/>
              </a:lnSpc>
            </a:pPr>
            <a:r>
              <a:rPr lang="en-US" altLang="zh-CN" sz="36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3600" b="1" dirty="0" err="1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36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("%</a:t>
            </a:r>
            <a:r>
              <a:rPr lang="en-US" altLang="zh-CN" sz="3600" b="1" dirty="0" err="1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c",c</a:t>
            </a:r>
            <a:r>
              <a:rPr lang="en-US" altLang="zh-CN" sz="36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3600" b="1" dirty="0" err="1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36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]);</a:t>
            </a:r>
          </a:p>
          <a:p>
            <a:pPr algn="l">
              <a:lnSpc>
                <a:spcPts val="4300"/>
              </a:lnSpc>
            </a:pPr>
            <a:r>
              <a:rPr lang="en-US" altLang="zh-CN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3600" b="1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("\n");</a:t>
            </a:r>
          </a:p>
          <a:p>
            <a:pPr algn="l">
              <a:lnSpc>
                <a:spcPts val="4300"/>
              </a:lnSpc>
            </a:pPr>
            <a:r>
              <a:rPr lang="en-US" altLang="zh-CN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0947770-A5E3-440B-9C7F-4446A4C17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75" y="7503887"/>
            <a:ext cx="7760028" cy="94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07433A3C-6356-4DEB-B0E6-AEA2F5B413A0}"/>
              </a:ext>
            </a:extLst>
          </p:cNvPr>
          <p:cNvGrpSpPr/>
          <p:nvPr/>
        </p:nvGrpSpPr>
        <p:grpSpPr>
          <a:xfrm>
            <a:off x="9567797" y="1982066"/>
            <a:ext cx="5474107" cy="2486975"/>
            <a:chOff x="6442122" y="3497943"/>
            <a:chExt cx="5474107" cy="2486975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0DA59C48-5A06-46EC-B862-FEE6D0E377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2122" y="3497943"/>
              <a:ext cx="5474107" cy="248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F70ADDC-BE2C-4B21-8B7D-5F4FEBF055BE}"/>
                </a:ext>
              </a:extLst>
            </p:cNvPr>
            <p:cNvSpPr>
              <a:spLocks/>
            </p:cNvSpPr>
            <p:nvPr/>
          </p:nvSpPr>
          <p:spPr>
            <a:xfrm>
              <a:off x="7561943" y="4296229"/>
              <a:ext cx="4151086" cy="1589626"/>
            </a:xfrm>
            <a:prstGeom prst="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25400" cap="flat">
              <a:solidFill>
                <a:srgbClr val="000000"/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no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Processing c[</a:t>
              </a:r>
              <a:r>
                <a:rPr lang="en-US" altLang="zh-CN" b="1" dirty="0" err="1">
                  <a:solidFill>
                    <a:schemeClr val="bg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en-US" b="1" dirty="0">
                <a:solidFill>
                  <a:schemeClr val="bg1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524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Input and output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80431" y="1562100"/>
            <a:ext cx="12992100" cy="4110990"/>
          </a:xfrm>
        </p:spPr>
        <p:txBody>
          <a:bodyPr>
            <a:normAutofit/>
          </a:bodyPr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For a single character</a:t>
            </a:r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lvl="2">
              <a:buSzPct val="110000"/>
              <a:buFont typeface="Wingdings" panose="05000000000000000000" pitchFamily="2" charset="2"/>
              <a:buChar char="Ø"/>
            </a:pPr>
            <a:r>
              <a:rPr sz="4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scanf</a:t>
            </a:r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 ),</a:t>
            </a:r>
            <a:r>
              <a:rPr sz="4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printf</a:t>
            </a:r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 ),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“</a:t>
            </a:r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%c</a:t>
            </a:r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lvl="2">
              <a:buSzPct val="110000"/>
              <a:buFont typeface="Wingdings" panose="05000000000000000000" pitchFamily="2" charset="2"/>
              <a:buChar char="Ø"/>
            </a:pPr>
            <a:r>
              <a:rPr sz="4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getchar</a:t>
            </a:r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 ),</a:t>
            </a:r>
            <a:r>
              <a:rPr sz="4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putchar</a:t>
            </a:r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 )</a:t>
            </a:r>
            <a:endParaRPr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lvl="1" indent="0">
              <a:buNone/>
              <a:tabLst>
                <a:tab pos="1587500" algn="l"/>
              </a:tabLst>
            </a:pP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Example: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97652" y="5553710"/>
            <a:ext cx="10083165" cy="3794760"/>
          </a:xfrm>
          <a:prstGeom prst="rect">
            <a:avLst/>
          </a:prstGeom>
          <a:noFill/>
          <a:ln w="28575" cap="flat">
            <a:solidFill>
              <a:schemeClr val="accent1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a[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(i=0;i&lt;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;i++)   </a:t>
            </a:r>
          </a:p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scanf(“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”,&amp;a[i])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a[</a:t>
            </a:r>
            <a:r>
              <a:rPr lang="en-US" altLang="zh-CN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CN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(i=0;i&lt;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;i++)</a:t>
            </a:r>
          </a:p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printf(“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”,a[i])</a:t>
            </a:r>
            <a:r>
              <a:rPr lang="zh-CN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printf("\n"); 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034F5B1-7633-4E53-BEEE-1FFFEECE5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32280"/>
              </p:ext>
            </p:extLst>
          </p:nvPr>
        </p:nvGraphicFramePr>
        <p:xfrm>
          <a:off x="6195934" y="4628515"/>
          <a:ext cx="866986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552">
                  <a:extLst>
                    <a:ext uri="{9D8B030D-6E8A-4147-A177-3AD203B41FA5}">
                      <a16:colId xmlns:a16="http://schemas.microsoft.com/office/drawing/2014/main" val="141839138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2700139150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2065709535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5155934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49855635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3640575867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2709928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‘H’</a:t>
                      </a:r>
                      <a:endParaRPr lang="zh-CN" altLang="en-US" sz="2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‘E’</a:t>
                      </a:r>
                      <a:endParaRPr lang="zh-CN" altLang="en-US" sz="2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‘L’</a:t>
                      </a:r>
                      <a:endParaRPr lang="zh-CN" altLang="en-US" sz="2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‘L’</a:t>
                      </a:r>
                      <a:endParaRPr lang="zh-CN" altLang="en-US" sz="2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‘O’</a:t>
                      </a:r>
                      <a:endParaRPr lang="zh-CN" altLang="en-US" sz="2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066800" algn="l"/>
                        </a:tabLst>
                        <a:defRPr/>
                      </a:pPr>
                      <a:r>
                        <a:rPr lang="en-US" altLang="zh-CN" sz="2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2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41673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>
                <a:sym typeface="+mn-ea"/>
              </a:rPr>
              <a:t>Input and output</a:t>
            </a:r>
            <a:endParaRPr lang="zh-CN" altLang="en-US" sz="6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80431" y="1562102"/>
            <a:ext cx="12992100" cy="4129858"/>
          </a:xfrm>
        </p:spPr>
        <p:txBody>
          <a:bodyPr>
            <a:normAutofit/>
          </a:bodyPr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strings</a:t>
            </a:r>
          </a:p>
          <a:p>
            <a:pPr lvl="2">
              <a:lnSpc>
                <a:spcPts val="4800"/>
              </a:lnSpc>
              <a:spcBef>
                <a:spcPts val="600"/>
              </a:spcBef>
              <a:buSzPct val="110000"/>
              <a:buFont typeface="Wingdings" panose="05000000000000000000" pitchFamily="2" charset="2"/>
              <a:buChar char="Ø"/>
            </a:pP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scanf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 ),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printf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 ),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“</a:t>
            </a:r>
            <a:r>
              <a:rPr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lvl="2">
              <a:lnSpc>
                <a:spcPts val="4800"/>
              </a:lnSpc>
              <a:spcBef>
                <a:spcPts val="600"/>
              </a:spcBef>
              <a:buSzPct val="110000"/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gets(), puts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 )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&lt;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string.h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1" indent="0">
              <a:lnSpc>
                <a:spcPts val="4800"/>
              </a:lnSpc>
              <a:spcBef>
                <a:spcPts val="600"/>
              </a:spcBef>
              <a:buNone/>
              <a:tabLst>
                <a:tab pos="1587500" algn="l"/>
              </a:tabLst>
            </a:pP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Example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endParaRPr lang="en-US" altLang="zh-C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7410" name="Rectangle 2"/>
          <p:cNvSpPr/>
          <p:nvPr/>
        </p:nvSpPr>
        <p:spPr>
          <a:xfrm>
            <a:off x="2506717" y="6085293"/>
            <a:ext cx="12665813" cy="22274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90000" tIns="46800" rIns="90000" bIns="46800" anchor="ctr">
            <a:spAutoFit/>
          </a:bodyPr>
          <a:lstStyle/>
          <a:p>
            <a:pPr algn="l" eaLnBrk="0" hangingPunct="0">
              <a:lnSpc>
                <a:spcPct val="105000"/>
              </a:lnSpc>
              <a:spcBef>
                <a:spcPct val="0"/>
              </a:spcBef>
              <a:buClrTx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char a[7];</a:t>
            </a:r>
          </a:p>
          <a:p>
            <a:pPr algn="l" eaLnBrk="0" hangingPunct="0">
              <a:lnSpc>
                <a:spcPct val="105000"/>
              </a:lnSpc>
              <a:spcBef>
                <a:spcPct val="0"/>
              </a:spcBef>
              <a:buClrTx/>
            </a:pP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scanf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%s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a);  	      </a:t>
            </a:r>
            <a:r>
              <a:rPr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// </a:t>
            </a:r>
            <a:r>
              <a:rPr lang="en-US" altLang="zh-CN" sz="4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gets(a);</a:t>
            </a:r>
          </a:p>
          <a:p>
            <a:pPr algn="l" eaLnBrk="0">
              <a:lnSpc>
                <a:spcPct val="105000"/>
              </a:lnSpc>
              <a:spcBef>
                <a:spcPct val="0"/>
              </a:spcBef>
            </a:pP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printf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r>
              <a:rPr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</a:t>
            </a:r>
            <a:r>
              <a:rPr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,a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);         </a:t>
            </a:r>
            <a:r>
              <a:rPr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// </a:t>
            </a:r>
            <a:r>
              <a:rPr lang="en-US" altLang="zh-CN" sz="4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puts(a);</a:t>
            </a:r>
            <a:endParaRPr lang="en-US" altLang="zh-CN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9B318D7-275D-407D-91BC-74ADC89E6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42456"/>
              </p:ext>
            </p:extLst>
          </p:nvPr>
        </p:nvGraphicFramePr>
        <p:xfrm>
          <a:off x="6079820" y="4960439"/>
          <a:ext cx="8669864" cy="654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552">
                  <a:extLst>
                    <a:ext uri="{9D8B030D-6E8A-4147-A177-3AD203B41FA5}">
                      <a16:colId xmlns:a16="http://schemas.microsoft.com/office/drawing/2014/main" val="141839138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2700139150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2065709535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5155934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49855635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3640575867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2709928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‘H’</a:t>
                      </a:r>
                      <a:endParaRPr lang="zh-CN" altLang="en-US" sz="2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‘E’</a:t>
                      </a:r>
                      <a:endParaRPr lang="zh-CN" altLang="en-US" sz="2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‘L’</a:t>
                      </a:r>
                      <a:endParaRPr lang="zh-CN" altLang="en-US" sz="2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‘L’</a:t>
                      </a:r>
                      <a:endParaRPr lang="zh-CN" altLang="en-US" sz="2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‘O’</a:t>
                      </a:r>
                      <a:endParaRPr lang="zh-CN" altLang="en-US" sz="28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‘\0’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sz="20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41673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14</a:t>
            </a:fld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52705-A102-4AD3-8E24-61C795DD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 </a:t>
            </a:r>
            <a:r>
              <a:rPr lang="en-US" altLang="zh-CN" sz="6600" b="1" dirty="0"/>
              <a:t>String manipulation</a:t>
            </a:r>
            <a:endParaRPr lang="zh-CN" altLang="en-US" sz="6600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99A2C1-6276-4CBD-BCAE-2FE51AA28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9420" y="1877410"/>
            <a:ext cx="14770484" cy="5958052"/>
          </a:xfrm>
        </p:spPr>
        <p:txBody>
          <a:bodyPr>
            <a:normAutofit/>
          </a:bodyPr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Finding the String Length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String concatenation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copy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compare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Finds a character in a string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635384"/>
              </p:ext>
            </p:extLst>
          </p:nvPr>
        </p:nvGraphicFramePr>
        <p:xfrm>
          <a:off x="2459420" y="8138072"/>
          <a:ext cx="11560176" cy="100584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926696">
                  <a:extLst>
                    <a:ext uri="{9D8B030D-6E8A-4147-A177-3AD203B41FA5}">
                      <a16:colId xmlns:a16="http://schemas.microsoft.com/office/drawing/2014/main" val="2382780428"/>
                    </a:ext>
                  </a:extLst>
                </a:gridCol>
                <a:gridCol w="1926696">
                  <a:extLst>
                    <a:ext uri="{9D8B030D-6E8A-4147-A177-3AD203B41FA5}">
                      <a16:colId xmlns:a16="http://schemas.microsoft.com/office/drawing/2014/main" val="2633943747"/>
                    </a:ext>
                  </a:extLst>
                </a:gridCol>
                <a:gridCol w="1926696">
                  <a:extLst>
                    <a:ext uri="{9D8B030D-6E8A-4147-A177-3AD203B41FA5}">
                      <a16:colId xmlns:a16="http://schemas.microsoft.com/office/drawing/2014/main" val="1758921445"/>
                    </a:ext>
                  </a:extLst>
                </a:gridCol>
                <a:gridCol w="1926696">
                  <a:extLst>
                    <a:ext uri="{9D8B030D-6E8A-4147-A177-3AD203B41FA5}">
                      <a16:colId xmlns:a16="http://schemas.microsoft.com/office/drawing/2014/main" val="477034135"/>
                    </a:ext>
                  </a:extLst>
                </a:gridCol>
                <a:gridCol w="1926696">
                  <a:extLst>
                    <a:ext uri="{9D8B030D-6E8A-4147-A177-3AD203B41FA5}">
                      <a16:colId xmlns:a16="http://schemas.microsoft.com/office/drawing/2014/main" val="403074309"/>
                    </a:ext>
                  </a:extLst>
                </a:gridCol>
                <a:gridCol w="1926696">
                  <a:extLst>
                    <a:ext uri="{9D8B030D-6E8A-4147-A177-3AD203B41FA5}">
                      <a16:colId xmlns:a16="http://schemas.microsoft.com/office/drawing/2014/main" val="1826930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4000" dirty="0" err="1" smtClean="0"/>
                        <a:t>strlen</a:t>
                      </a:r>
                      <a:r>
                        <a:rPr lang="en-US" altLang="zh-CN" sz="4000" dirty="0" smtClean="0"/>
                        <a:t> ()</a:t>
                      </a:r>
                      <a:endParaRPr lang="zh-CN" altLang="en-US" sz="40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4000" dirty="0" err="1" smtClean="0"/>
                        <a:t>strcpy</a:t>
                      </a:r>
                      <a:r>
                        <a:rPr lang="en-US" altLang="zh-CN" sz="4000" dirty="0" smtClean="0"/>
                        <a:t>()</a:t>
                      </a:r>
                      <a:endParaRPr lang="zh-CN" altLang="en-US" sz="40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4000" dirty="0" err="1" smtClean="0"/>
                        <a:t>Strcat</a:t>
                      </a:r>
                      <a:r>
                        <a:rPr lang="en-US" altLang="zh-CN" sz="4000" dirty="0" smtClean="0"/>
                        <a:t>()</a:t>
                      </a:r>
                      <a:endParaRPr lang="zh-CN" altLang="en-US" sz="40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4000" dirty="0" err="1" smtClean="0"/>
                        <a:t>Strcmp</a:t>
                      </a:r>
                      <a:r>
                        <a:rPr lang="en-US" altLang="zh-CN" sz="4000" dirty="0" smtClean="0"/>
                        <a:t>()</a:t>
                      </a:r>
                      <a:endParaRPr lang="zh-CN" altLang="en-US" sz="40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4000" dirty="0" err="1" smtClean="0"/>
                        <a:t>Strstr</a:t>
                      </a:r>
                      <a:r>
                        <a:rPr lang="en-US" altLang="zh-CN" sz="4000" dirty="0" smtClean="0"/>
                        <a:t>()</a:t>
                      </a:r>
                      <a:endParaRPr lang="zh-CN" altLang="en-US" sz="40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4000" dirty="0" smtClean="0"/>
                        <a:t>……</a:t>
                      </a:r>
                      <a:endParaRPr lang="zh-CN" altLang="en-US" sz="40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1480027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33997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Finding the String Length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1277007" y="1562100"/>
            <a:ext cx="16063256" cy="7581900"/>
          </a:xfrm>
          <a:prstGeom prst="rect">
            <a:avLst/>
          </a:prstGeom>
        </p:spPr>
        <p:txBody>
          <a:bodyPr/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does not store the length of each string</a:t>
            </a:r>
          </a:p>
          <a:p>
            <a:pPr lvl="2">
              <a:buSzPct val="110000"/>
              <a:buFont typeface="Wingdings" panose="05000000000000000000" pitchFamily="2" charset="2"/>
              <a:buChar char="Ø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have to count the characters</a:t>
            </a:r>
          </a:p>
          <a:p>
            <a:pPr lvl="2">
              <a:buSzPct val="110000"/>
              <a:buFont typeface="Wingdings" panose="05000000000000000000" pitchFamily="2" charset="2"/>
              <a:buChar char="Ø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repetitive, so we use a while loop</a:t>
            </a:r>
          </a:p>
          <a:p>
            <a:pPr lvl="3">
              <a:tabLst>
                <a:tab pos="2476500" algn="l"/>
              </a:tabLst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at each character in turn</a:t>
            </a:r>
          </a:p>
          <a:p>
            <a:pPr lvl="3">
              <a:tabLst>
                <a:tab pos="2476500" algn="l"/>
              </a:tabLst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one to the index each time</a:t>
            </a:r>
          </a:p>
          <a:p>
            <a:pPr marL="952500" lvl="2" indent="0">
              <a:buNone/>
            </a:pP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16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600" b="1" dirty="0">
                <a:sym typeface="+mn-ea"/>
              </a:rPr>
              <a:t>Finding the String Length</a:t>
            </a:r>
          </a:p>
        </p:txBody>
      </p:sp>
      <p:sp>
        <p:nvSpPr>
          <p:cNvPr id="623618" name="矩形 623617"/>
          <p:cNvSpPr/>
          <p:nvPr/>
        </p:nvSpPr>
        <p:spPr>
          <a:xfrm>
            <a:off x="2238307" y="1696811"/>
            <a:ext cx="12873265" cy="71859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/>
          <a:lstStyle/>
          <a:p>
            <a:pPr marL="342900" algn="l" defTabSz="914400">
              <a:lnSpc>
                <a:spcPts val="5500"/>
              </a:lnSpc>
              <a:spcBef>
                <a:spcPct val="0"/>
              </a:spcBef>
              <a:buClr>
                <a:schemeClr val="tx2"/>
              </a:buClr>
              <a:buSzPct val="90000"/>
            </a:pPr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&lt;stdio.h&gt;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0" algn="l" defTabSz="914400" hangingPunct="1">
              <a:lnSpc>
                <a:spcPts val="5500"/>
              </a:lnSpc>
              <a:spcBef>
                <a:spcPct val="0"/>
              </a:spcBef>
              <a:buClr>
                <a:schemeClr val="tx2"/>
              </a:buClr>
              <a:buSzPct val="90000"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( )</a:t>
            </a:r>
            <a:endParaRPr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0" algn="l" defTabSz="914400" hangingPunct="1">
              <a:lnSpc>
                <a:spcPts val="5500"/>
              </a:lnSpc>
              <a:spcBef>
                <a:spcPct val="0"/>
              </a:spcBef>
              <a:buClr>
                <a:schemeClr val="tx2"/>
              </a:buClr>
              <a:buSzPct val="90000"/>
            </a:pP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	int </a:t>
            </a:r>
            <a:r>
              <a:rPr lang="zh-CN" altLang="zh-CN" sz="44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0" algn="l" defTabSz="914400" hangingPunct="1">
              <a:lnSpc>
                <a:spcPts val="5500"/>
              </a:lnSpc>
              <a:spcBef>
                <a:spcPct val="0"/>
              </a:spcBef>
              <a:buClr>
                <a:schemeClr val="tx2"/>
              </a:buClr>
              <a:buSzPct val="90000"/>
            </a:pPr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[100];</a:t>
            </a:r>
            <a:endParaRPr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0" algn="l" defTabSz="914400" hangingPunct="1">
              <a:lnSpc>
                <a:spcPts val="5500"/>
              </a:lnSpc>
              <a:spcBef>
                <a:spcPct val="0"/>
              </a:spcBef>
              <a:buClr>
                <a:schemeClr val="tx2"/>
              </a:buClr>
              <a:buSzPct val="90000"/>
            </a:pPr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gets(</a:t>
            </a:r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0" algn="l" defTabSz="914400" hangingPunct="1">
              <a:lnSpc>
                <a:spcPts val="5500"/>
              </a:lnSpc>
              <a:spcBef>
                <a:spcPct val="0"/>
              </a:spcBef>
              <a:buClr>
                <a:schemeClr val="tx2"/>
              </a:buClr>
              <a:buSzPct val="90000"/>
            </a:pPr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zh-CN" sz="44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0" algn="l" defTabSz="914400" hangingPunct="1">
              <a:lnSpc>
                <a:spcPts val="5500"/>
              </a:lnSpc>
              <a:spcBef>
                <a:spcPct val="0"/>
              </a:spcBef>
              <a:buClr>
                <a:schemeClr val="tx2"/>
              </a:buClr>
              <a:buSzPct val="90000"/>
            </a:pPr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zh-CN" sz="4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zh-CN" sz="44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zh-CN" alt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zh-CN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zh-CN" sz="44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zh-CN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!= 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zh-CN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\0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0" algn="l" defTabSz="914400" hangingPunct="1">
              <a:lnSpc>
                <a:spcPts val="5500"/>
              </a:lnSpc>
              <a:spcBef>
                <a:spcPct val="0"/>
              </a:spcBef>
              <a:buClr>
                <a:schemeClr val="tx2"/>
              </a:buClr>
              <a:buSzPct val="90000"/>
            </a:pPr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zh-CN" altLang="zh-CN" sz="44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++;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0" algn="l" defTabSz="914400" hangingPunct="1">
              <a:lnSpc>
                <a:spcPts val="5500"/>
              </a:lnSpc>
              <a:spcBef>
                <a:spcPct val="0"/>
              </a:spcBef>
              <a:buClr>
                <a:schemeClr val="tx2"/>
              </a:buClr>
              <a:buSzPct val="90000"/>
            </a:pPr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 (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length</a:t>
            </a:r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length);</a:t>
            </a:r>
          </a:p>
          <a:p>
            <a:pPr marL="742950" lvl="1" indent="0" algn="l" defTabSz="914400" hangingPunct="1">
              <a:lnSpc>
                <a:spcPts val="5500"/>
              </a:lnSpc>
              <a:spcBef>
                <a:spcPct val="0"/>
              </a:spcBef>
              <a:buClr>
                <a:schemeClr val="tx2"/>
              </a:buClr>
              <a:buSzPct val="90000"/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3620" name="组合 623619"/>
          <p:cNvGrpSpPr/>
          <p:nvPr/>
        </p:nvGrpSpPr>
        <p:grpSpPr>
          <a:xfrm>
            <a:off x="9614195" y="2142943"/>
            <a:ext cx="5063490" cy="607060"/>
            <a:chOff x="3072" y="1440"/>
            <a:chExt cx="1536" cy="192"/>
          </a:xfrm>
        </p:grpSpPr>
        <p:sp>
          <p:nvSpPr>
            <p:cNvPr id="623621" name="矩形 623620"/>
            <p:cNvSpPr/>
            <p:nvPr/>
          </p:nvSpPr>
          <p:spPr>
            <a:xfrm>
              <a:off x="3072" y="1440"/>
              <a:ext cx="192" cy="192"/>
            </a:xfrm>
            <a:prstGeom prst="rect">
              <a:avLst/>
            </a:prstGeom>
            <a:solidFill>
              <a:schemeClr val="bg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3200" dirty="0">
                  <a:solidFill>
                    <a:srgbClr val="000099"/>
                  </a:solidFill>
                  <a:latin typeface="Palatino Linotype" panose="02040502050505030304" charset="0"/>
                </a:rPr>
                <a:t>a</a:t>
              </a:r>
            </a:p>
          </p:txBody>
        </p:sp>
        <p:sp>
          <p:nvSpPr>
            <p:cNvPr id="623622" name="矩形 623621"/>
            <p:cNvSpPr/>
            <p:nvPr/>
          </p:nvSpPr>
          <p:spPr>
            <a:xfrm>
              <a:off x="3264" y="1440"/>
              <a:ext cx="192" cy="192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3200">
                  <a:solidFill>
                    <a:srgbClr val="000099"/>
                  </a:solidFill>
                  <a:latin typeface="Palatino Linotype" panose="02040502050505030304" charset="0"/>
                </a:rPr>
                <a:t>b</a:t>
              </a:r>
            </a:p>
          </p:txBody>
        </p:sp>
        <p:sp>
          <p:nvSpPr>
            <p:cNvPr id="623623" name="矩形 623622"/>
            <p:cNvSpPr/>
            <p:nvPr/>
          </p:nvSpPr>
          <p:spPr>
            <a:xfrm>
              <a:off x="3456" y="1440"/>
              <a:ext cx="192" cy="192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3200">
                  <a:solidFill>
                    <a:srgbClr val="000099"/>
                  </a:solidFill>
                  <a:latin typeface="Palatino Linotype" panose="02040502050505030304" charset="0"/>
                </a:rPr>
                <a:t>c</a:t>
              </a:r>
            </a:p>
          </p:txBody>
        </p:sp>
        <p:sp>
          <p:nvSpPr>
            <p:cNvPr id="623624" name="矩形 623623"/>
            <p:cNvSpPr/>
            <p:nvPr/>
          </p:nvSpPr>
          <p:spPr>
            <a:xfrm>
              <a:off x="3654" y="1440"/>
              <a:ext cx="192" cy="192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3200">
                  <a:solidFill>
                    <a:srgbClr val="000099"/>
                  </a:solidFill>
                  <a:latin typeface="Palatino Linotype" panose="02040502050505030304" charset="0"/>
                </a:rPr>
                <a:t>d</a:t>
              </a:r>
            </a:p>
          </p:txBody>
        </p:sp>
        <p:sp>
          <p:nvSpPr>
            <p:cNvPr id="623625" name="矩形 623624"/>
            <p:cNvSpPr/>
            <p:nvPr/>
          </p:nvSpPr>
          <p:spPr>
            <a:xfrm>
              <a:off x="3840" y="1440"/>
              <a:ext cx="192" cy="192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3200">
                  <a:solidFill>
                    <a:srgbClr val="000099"/>
                  </a:solidFill>
                  <a:latin typeface="Palatino Linotype" panose="02040502050505030304" charset="0"/>
                </a:rPr>
                <a:t>e</a:t>
              </a:r>
            </a:p>
          </p:txBody>
        </p:sp>
        <p:sp>
          <p:nvSpPr>
            <p:cNvPr id="623626" name="矩形 623625"/>
            <p:cNvSpPr/>
            <p:nvPr/>
          </p:nvSpPr>
          <p:spPr>
            <a:xfrm>
              <a:off x="4032" y="1440"/>
              <a:ext cx="192" cy="192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3200">
                  <a:solidFill>
                    <a:srgbClr val="000099"/>
                  </a:solidFill>
                  <a:latin typeface="Palatino Linotype" panose="02040502050505030304" charset="0"/>
                </a:rPr>
                <a:t>f</a:t>
              </a:r>
            </a:p>
          </p:txBody>
        </p:sp>
        <p:sp>
          <p:nvSpPr>
            <p:cNvPr id="623627" name="矩形 623626"/>
            <p:cNvSpPr/>
            <p:nvPr/>
          </p:nvSpPr>
          <p:spPr>
            <a:xfrm>
              <a:off x="4224" y="1440"/>
              <a:ext cx="192" cy="192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3200">
                  <a:solidFill>
                    <a:srgbClr val="000099"/>
                  </a:solidFill>
                  <a:latin typeface="Palatino Linotype" panose="02040502050505030304" charset="0"/>
                </a:rPr>
                <a:t>g</a:t>
              </a:r>
            </a:p>
          </p:txBody>
        </p:sp>
        <p:sp>
          <p:nvSpPr>
            <p:cNvPr id="623628" name="矩形 623627"/>
            <p:cNvSpPr/>
            <p:nvPr/>
          </p:nvSpPr>
          <p:spPr>
            <a:xfrm>
              <a:off x="4416" y="1440"/>
              <a:ext cx="192" cy="192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 dirty="0">
                  <a:solidFill>
                    <a:srgbClr val="000099"/>
                  </a:solidFill>
                  <a:latin typeface="Arial" panose="020B0604020202020204" pitchFamily="34" charset="0"/>
                </a:rPr>
                <a:t>\0</a:t>
              </a:r>
            </a:p>
          </p:txBody>
        </p:sp>
      </p:grpSp>
      <p:grpSp>
        <p:nvGrpSpPr>
          <p:cNvPr id="623629" name="组合 623628"/>
          <p:cNvGrpSpPr/>
          <p:nvPr/>
        </p:nvGrpSpPr>
        <p:grpSpPr>
          <a:xfrm>
            <a:off x="9922805" y="3016068"/>
            <a:ext cx="3853180" cy="1056640"/>
            <a:chOff x="3072" y="1680"/>
            <a:chExt cx="1344" cy="336"/>
          </a:xfrm>
        </p:grpSpPr>
        <p:sp>
          <p:nvSpPr>
            <p:cNvPr id="623630" name="右大括号 623629"/>
            <p:cNvSpPr/>
            <p:nvPr/>
          </p:nvSpPr>
          <p:spPr>
            <a:xfrm rot="5400000">
              <a:off x="3672" y="1080"/>
              <a:ext cx="144" cy="1344"/>
            </a:xfrm>
            <a:prstGeom prst="rightBrace">
              <a:avLst>
                <a:gd name="adj1" fmla="val 77777"/>
                <a:gd name="adj2" fmla="val 50000"/>
              </a:avLst>
            </a:prstGeom>
            <a:no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631" name="矩形 623630"/>
            <p:cNvSpPr/>
            <p:nvPr/>
          </p:nvSpPr>
          <p:spPr>
            <a:xfrm>
              <a:off x="3408" y="1824"/>
              <a:ext cx="624" cy="19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3200" dirty="0">
                  <a:solidFill>
                    <a:srgbClr val="0000CC"/>
                  </a:solidFill>
                  <a:latin typeface="Palatino Linotype" panose="02040502050505030304" charset="0"/>
                  <a:ea typeface="黑体" panose="02010609060101010101" pitchFamily="2" charset="-122"/>
                </a:rPr>
                <a:t>String length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17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3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23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23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23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23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23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236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236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236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236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2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rPr sz="6600" b="1" dirty="0" err="1"/>
              <a:t>strlen</a:t>
            </a:r>
            <a:r>
              <a:rPr sz="6600" b="1" dirty="0"/>
              <a:t>() &amp; </a:t>
            </a:r>
            <a:r>
              <a:rPr sz="6600" b="1" dirty="0" err="1"/>
              <a:t>strnlen</a:t>
            </a:r>
            <a:r>
              <a:rPr sz="6600" b="1" dirty="0"/>
              <a:t>()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1813033" y="1562100"/>
            <a:ext cx="15527229" cy="75819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lang="en-US" sz="4400" dirty="0"/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found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&lt;</a:t>
            </a:r>
            <a:r>
              <a:rPr sz="4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string.h</a:t>
            </a:r>
            <a:r>
              <a:rPr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&gt;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implemented the cryptic way</a:t>
            </a:r>
          </a:p>
          <a:p>
            <a:pPr lvl="2">
              <a:buSzPct val="110000"/>
              <a:buFont typeface="Wingdings" panose="05000000000000000000" pitchFamily="2" charset="2"/>
              <a:buChar char="l"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the most efficient one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strnlen</a:t>
            </a:r>
            <a:r>
              <a:rPr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a second parameter</a:t>
            </a:r>
          </a:p>
          <a:p>
            <a:pPr lvl="2">
              <a:buSzPct val="110000"/>
              <a:buFont typeface="Wingdings" panose="05000000000000000000" pitchFamily="2" charset="2"/>
              <a:buChar char="l"/>
            </a:pPr>
            <a:r>
              <a:rPr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maximum length to look at</a:t>
            </a:r>
          </a:p>
          <a:p>
            <a:pPr lvl="2">
              <a:buSzPct val="110000"/>
              <a:buFont typeface="Wingdings" panose="05000000000000000000" pitchFamily="2" charset="2"/>
              <a:buChar char="l"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attempt to stop problems</a:t>
            </a:r>
          </a:p>
          <a:p>
            <a:pPr lvl="2">
              <a:buSzPct val="110000"/>
              <a:buFont typeface="Wingdings" panose="05000000000000000000" pitchFamily="2" charset="2"/>
              <a:buChar char="l"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stops at </a:t>
            </a:r>
            <a:r>
              <a:rPr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it hasn’t hit the null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18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600" b="1" dirty="0">
                <a:sym typeface="+mn-ea"/>
              </a:rPr>
              <a:t>Finding the String Length</a:t>
            </a:r>
          </a:p>
        </p:txBody>
      </p:sp>
      <p:sp>
        <p:nvSpPr>
          <p:cNvPr id="623618" name="矩形 623617"/>
          <p:cNvSpPr/>
          <p:nvPr/>
        </p:nvSpPr>
        <p:spPr>
          <a:xfrm>
            <a:off x="2370932" y="1827439"/>
            <a:ext cx="13236930" cy="724036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/>
          <a:lstStyle/>
          <a:p>
            <a:pPr marL="342900" algn="l" defTabSz="914400">
              <a:lnSpc>
                <a:spcPts val="5500"/>
              </a:lnSpc>
              <a:spcBef>
                <a:spcPct val="0"/>
              </a:spcBef>
              <a:buClr>
                <a:schemeClr val="tx2"/>
              </a:buClr>
              <a:buSzPct val="90000"/>
            </a:pPr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&lt;stdio.h&gt;</a:t>
            </a:r>
            <a:endParaRPr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l" defTabSz="914400">
              <a:lnSpc>
                <a:spcPts val="5500"/>
              </a:lnSpc>
              <a:spcBef>
                <a:spcPct val="0"/>
              </a:spcBef>
              <a:buClr>
                <a:schemeClr val="tx2"/>
              </a:buClr>
              <a:buSzPct val="90000"/>
            </a:pP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0" algn="l" defTabSz="914400" hangingPunct="1">
              <a:lnSpc>
                <a:spcPts val="5500"/>
              </a:lnSpc>
              <a:spcBef>
                <a:spcPct val="0"/>
              </a:spcBef>
              <a:buClr>
                <a:schemeClr val="tx2"/>
              </a:buClr>
              <a:buSzPct val="90000"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( )</a:t>
            </a:r>
            <a:endParaRPr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0" algn="l" defTabSz="914400" hangingPunct="1">
              <a:lnSpc>
                <a:spcPts val="5500"/>
              </a:lnSpc>
              <a:spcBef>
                <a:spcPct val="0"/>
              </a:spcBef>
              <a:buClr>
                <a:schemeClr val="tx2"/>
              </a:buClr>
              <a:buSzPct val="90000"/>
            </a:pP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	int </a:t>
            </a:r>
            <a:r>
              <a:rPr lang="zh-CN" altLang="zh-CN" sz="44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0" algn="l" defTabSz="914400" hangingPunct="1">
              <a:lnSpc>
                <a:spcPts val="5500"/>
              </a:lnSpc>
              <a:spcBef>
                <a:spcPct val="0"/>
              </a:spcBef>
              <a:buClr>
                <a:schemeClr val="tx2"/>
              </a:buClr>
              <a:buSzPct val="90000"/>
            </a:pPr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[100];</a:t>
            </a:r>
            <a:endParaRPr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0" algn="l" defTabSz="914400" hangingPunct="1">
              <a:lnSpc>
                <a:spcPts val="5500"/>
              </a:lnSpc>
              <a:spcBef>
                <a:spcPct val="0"/>
              </a:spcBef>
              <a:buClr>
                <a:schemeClr val="tx2"/>
              </a:buClr>
              <a:buSzPct val="90000"/>
            </a:pPr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gets(</a:t>
            </a:r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0" algn="l" defTabSz="914400" hangingPunct="1">
              <a:lnSpc>
                <a:spcPts val="5500"/>
              </a:lnSpc>
              <a:spcBef>
                <a:spcPct val="0"/>
              </a:spcBef>
              <a:buClr>
                <a:schemeClr val="tx2"/>
              </a:buClr>
              <a:buSzPct val="90000"/>
            </a:pPr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zh-CN" sz="44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altLang="zh-CN" sz="44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0" algn="l" defTabSz="914400" hangingPunct="1">
              <a:lnSpc>
                <a:spcPts val="5500"/>
              </a:lnSpc>
              <a:spcBef>
                <a:spcPct val="0"/>
              </a:spcBef>
              <a:buClr>
                <a:schemeClr val="tx2"/>
              </a:buClr>
              <a:buSzPct val="90000"/>
            </a:pPr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 (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length</a:t>
            </a:r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length);</a:t>
            </a:r>
          </a:p>
          <a:p>
            <a:pPr marL="742950" lvl="1" indent="0" algn="l" defTabSz="914400" hangingPunct="1">
              <a:lnSpc>
                <a:spcPts val="5500"/>
              </a:lnSpc>
              <a:spcBef>
                <a:spcPct val="0"/>
              </a:spcBef>
              <a:buClr>
                <a:schemeClr val="tx2"/>
              </a:buClr>
              <a:buSzPct val="90000"/>
            </a:pPr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0;</a:t>
            </a:r>
          </a:p>
          <a:p>
            <a:pPr marL="742950" lvl="1" indent="0" algn="l" defTabSz="914400" hangingPunct="1">
              <a:lnSpc>
                <a:spcPts val="5500"/>
              </a:lnSpc>
              <a:spcBef>
                <a:spcPct val="0"/>
              </a:spcBef>
              <a:buClr>
                <a:schemeClr val="tx2"/>
              </a:buClr>
              <a:buSzPct val="90000"/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3620" name="组合 623619"/>
          <p:cNvGrpSpPr/>
          <p:nvPr/>
        </p:nvGrpSpPr>
        <p:grpSpPr>
          <a:xfrm>
            <a:off x="9503092" y="2026829"/>
            <a:ext cx="5063490" cy="607060"/>
            <a:chOff x="3072" y="1440"/>
            <a:chExt cx="1536" cy="192"/>
          </a:xfrm>
        </p:grpSpPr>
        <p:sp>
          <p:nvSpPr>
            <p:cNvPr id="623621" name="矩形 623620"/>
            <p:cNvSpPr/>
            <p:nvPr/>
          </p:nvSpPr>
          <p:spPr>
            <a:xfrm>
              <a:off x="3072" y="1440"/>
              <a:ext cx="192" cy="192"/>
            </a:xfrm>
            <a:prstGeom prst="rect">
              <a:avLst/>
            </a:prstGeom>
            <a:solidFill>
              <a:schemeClr val="bg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3200" b="1">
                  <a:solidFill>
                    <a:srgbClr val="000099"/>
                  </a:solidFill>
                  <a:latin typeface="Palatino Linotype" panose="02040502050505030304" charset="0"/>
                </a:rPr>
                <a:t>a</a:t>
              </a:r>
            </a:p>
          </p:txBody>
        </p:sp>
        <p:sp>
          <p:nvSpPr>
            <p:cNvPr id="623622" name="矩形 623621"/>
            <p:cNvSpPr/>
            <p:nvPr/>
          </p:nvSpPr>
          <p:spPr>
            <a:xfrm>
              <a:off x="3264" y="1440"/>
              <a:ext cx="192" cy="192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3200" b="1">
                  <a:solidFill>
                    <a:srgbClr val="000099"/>
                  </a:solidFill>
                  <a:latin typeface="Palatino Linotype" panose="02040502050505030304" charset="0"/>
                </a:rPr>
                <a:t>b</a:t>
              </a:r>
            </a:p>
          </p:txBody>
        </p:sp>
        <p:sp>
          <p:nvSpPr>
            <p:cNvPr id="623623" name="矩形 623622"/>
            <p:cNvSpPr/>
            <p:nvPr/>
          </p:nvSpPr>
          <p:spPr>
            <a:xfrm>
              <a:off x="3456" y="1440"/>
              <a:ext cx="192" cy="192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3200" b="1">
                  <a:solidFill>
                    <a:srgbClr val="000099"/>
                  </a:solidFill>
                  <a:latin typeface="Palatino Linotype" panose="02040502050505030304" charset="0"/>
                </a:rPr>
                <a:t>c</a:t>
              </a:r>
            </a:p>
          </p:txBody>
        </p:sp>
        <p:sp>
          <p:nvSpPr>
            <p:cNvPr id="623624" name="矩形 623623"/>
            <p:cNvSpPr/>
            <p:nvPr/>
          </p:nvSpPr>
          <p:spPr>
            <a:xfrm>
              <a:off x="3654" y="1440"/>
              <a:ext cx="192" cy="192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3200" b="1">
                  <a:solidFill>
                    <a:srgbClr val="000099"/>
                  </a:solidFill>
                  <a:latin typeface="Palatino Linotype" panose="02040502050505030304" charset="0"/>
                </a:rPr>
                <a:t>d</a:t>
              </a:r>
            </a:p>
          </p:txBody>
        </p:sp>
        <p:sp>
          <p:nvSpPr>
            <p:cNvPr id="623625" name="矩形 623624"/>
            <p:cNvSpPr/>
            <p:nvPr/>
          </p:nvSpPr>
          <p:spPr>
            <a:xfrm>
              <a:off x="3840" y="1440"/>
              <a:ext cx="192" cy="192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3200" b="1">
                  <a:solidFill>
                    <a:srgbClr val="000099"/>
                  </a:solidFill>
                  <a:latin typeface="Palatino Linotype" panose="02040502050505030304" charset="0"/>
                </a:rPr>
                <a:t>e</a:t>
              </a:r>
            </a:p>
          </p:txBody>
        </p:sp>
        <p:sp>
          <p:nvSpPr>
            <p:cNvPr id="623626" name="矩形 623625"/>
            <p:cNvSpPr/>
            <p:nvPr/>
          </p:nvSpPr>
          <p:spPr>
            <a:xfrm>
              <a:off x="4032" y="1440"/>
              <a:ext cx="192" cy="192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3200" b="1">
                  <a:solidFill>
                    <a:srgbClr val="000099"/>
                  </a:solidFill>
                  <a:latin typeface="Palatino Linotype" panose="02040502050505030304" charset="0"/>
                </a:rPr>
                <a:t>f</a:t>
              </a:r>
            </a:p>
          </p:txBody>
        </p:sp>
        <p:sp>
          <p:nvSpPr>
            <p:cNvPr id="623627" name="矩形 623626"/>
            <p:cNvSpPr/>
            <p:nvPr/>
          </p:nvSpPr>
          <p:spPr>
            <a:xfrm>
              <a:off x="4224" y="1440"/>
              <a:ext cx="192" cy="192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3200" b="1" dirty="0">
                  <a:solidFill>
                    <a:srgbClr val="000099"/>
                  </a:solidFill>
                  <a:latin typeface="Palatino Linotype" panose="02040502050505030304" charset="0"/>
                </a:rPr>
                <a:t>g</a:t>
              </a:r>
            </a:p>
          </p:txBody>
        </p:sp>
        <p:sp>
          <p:nvSpPr>
            <p:cNvPr id="623628" name="矩形 623627"/>
            <p:cNvSpPr/>
            <p:nvPr/>
          </p:nvSpPr>
          <p:spPr>
            <a:xfrm>
              <a:off x="4416" y="1440"/>
              <a:ext cx="192" cy="192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000099"/>
                  </a:solidFill>
                  <a:latin typeface="Arial" panose="020B0604020202020204" pitchFamily="34" charset="0"/>
                </a:rPr>
                <a:t>\0</a:t>
              </a:r>
            </a:p>
          </p:txBody>
        </p:sp>
      </p:grpSp>
      <p:grpSp>
        <p:nvGrpSpPr>
          <p:cNvPr id="623629" name="组合 623628"/>
          <p:cNvGrpSpPr/>
          <p:nvPr/>
        </p:nvGrpSpPr>
        <p:grpSpPr>
          <a:xfrm>
            <a:off x="9811702" y="2899954"/>
            <a:ext cx="3853180" cy="1056640"/>
            <a:chOff x="3072" y="1680"/>
            <a:chExt cx="1344" cy="336"/>
          </a:xfrm>
        </p:grpSpPr>
        <p:sp>
          <p:nvSpPr>
            <p:cNvPr id="623630" name="右大括号 623629"/>
            <p:cNvSpPr/>
            <p:nvPr/>
          </p:nvSpPr>
          <p:spPr>
            <a:xfrm rot="5400000">
              <a:off x="3672" y="1080"/>
              <a:ext cx="144" cy="1344"/>
            </a:xfrm>
            <a:prstGeom prst="rightBrace">
              <a:avLst>
                <a:gd name="adj1" fmla="val 77777"/>
                <a:gd name="adj2" fmla="val 50000"/>
              </a:avLst>
            </a:prstGeom>
            <a:no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631" name="矩形 623630"/>
            <p:cNvSpPr/>
            <p:nvPr/>
          </p:nvSpPr>
          <p:spPr>
            <a:xfrm>
              <a:off x="3408" y="1824"/>
              <a:ext cx="624" cy="19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3200" dirty="0">
                  <a:solidFill>
                    <a:srgbClr val="0000CC"/>
                  </a:solidFill>
                  <a:latin typeface="Palatino Linotype" panose="02040502050505030304" charset="0"/>
                  <a:ea typeface="黑体" panose="02010609060101010101" pitchFamily="2" charset="-122"/>
                </a:rPr>
                <a:t>String length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19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3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23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23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23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23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23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236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236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236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236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2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What Is a String?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725214" y="1562100"/>
            <a:ext cx="16615049" cy="75819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sequence of characters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a piece of text</a:t>
            </a:r>
          </a:p>
          <a:p>
            <a:pPr lvl="2">
              <a:buSzPct val="110000"/>
              <a:buFont typeface="Wingdings" panose="05000000000000000000" pitchFamily="2" charset="2"/>
              <a:buChar char="l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.e. verbal / written information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heart of most information processing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problem: how long is a piece of text?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145" y="2796041"/>
            <a:ext cx="5746435" cy="10905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144" y="4079146"/>
            <a:ext cx="5665665" cy="173832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63E11-A90B-4FE0-BC69-2419FF64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lowercase / uppercase</a:t>
            </a:r>
            <a:endParaRPr lang="zh-CN" altLang="en-US" sz="6600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6E43F9-E4F8-40EF-A1BD-A67AA6E6C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7730" y="1574800"/>
            <a:ext cx="14764436" cy="7950200"/>
          </a:xfrm>
          <a:ln w="381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254000" indent="0">
              <a:lnSpc>
                <a:spcPts val="4600"/>
              </a:lnSpc>
              <a:spcBef>
                <a:spcPts val="0"/>
              </a:spcBef>
              <a:buNone/>
            </a:pPr>
            <a:r>
              <a:rPr kumimoji="1" lang="en-US" altLang="zh-CN" sz="4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#include &lt;</a:t>
            </a:r>
            <a:r>
              <a:rPr kumimoji="1" lang="en-US" altLang="zh-CN" sz="4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stdio.h</a:t>
            </a:r>
            <a:r>
              <a:rPr kumimoji="1" lang="en-US" altLang="zh-CN" sz="4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marL="254000" indent="0">
              <a:lnSpc>
                <a:spcPts val="4600"/>
              </a:lnSpc>
              <a:spcBef>
                <a:spcPts val="0"/>
              </a:spcBef>
              <a:buNone/>
            </a:pPr>
            <a:r>
              <a:rPr kumimoji="1" lang="en-US" altLang="zh-CN" sz="4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void main()</a:t>
            </a:r>
          </a:p>
          <a:p>
            <a:pPr marL="254000" indent="0">
              <a:lnSpc>
                <a:spcPts val="4600"/>
              </a:lnSpc>
              <a:spcBef>
                <a:spcPts val="0"/>
              </a:spcBef>
              <a:buNone/>
            </a:pPr>
            <a:r>
              <a:rPr kumimoji="1" lang="en-US" altLang="zh-CN" sz="4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   char </a:t>
            </a:r>
            <a:r>
              <a:rPr kumimoji="1" lang="en-US" altLang="zh-CN" sz="4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</a:t>
            </a:r>
            <a:r>
              <a:rPr kumimoji="1" lang="en-US" altLang="zh-CN" sz="4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[100];</a:t>
            </a:r>
          </a:p>
          <a:p>
            <a:pPr marL="254000" indent="0">
              <a:lnSpc>
                <a:spcPts val="4600"/>
              </a:lnSpc>
              <a:spcBef>
                <a:spcPts val="0"/>
              </a:spcBef>
              <a:buNone/>
            </a:pPr>
            <a:r>
              <a:rPr kumimoji="1" lang="en-US" altLang="zh-CN" sz="4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4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4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4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4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marL="254000" indent="0">
              <a:lnSpc>
                <a:spcPts val="4600"/>
              </a:lnSpc>
              <a:spcBef>
                <a:spcPts val="0"/>
              </a:spcBef>
              <a:buNone/>
            </a:pPr>
            <a:r>
              <a:rPr kumimoji="1" lang="en-US" altLang="zh-CN" sz="4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4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4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(“Input a string</a:t>
            </a:r>
            <a:r>
              <a:rPr kumimoji="1" lang="zh-CN" altLang="en-US" sz="4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4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");</a:t>
            </a:r>
          </a:p>
          <a:p>
            <a:pPr marL="254000" indent="0">
              <a:lnSpc>
                <a:spcPts val="4600"/>
              </a:lnSpc>
              <a:spcBef>
                <a:spcPts val="0"/>
              </a:spcBef>
              <a:buNone/>
            </a:pPr>
            <a:r>
              <a:rPr kumimoji="1" lang="en-US" altLang="zh-CN" sz="4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gets(</a:t>
            </a:r>
            <a:r>
              <a:rPr kumimoji="1" lang="en-US" altLang="zh-CN" sz="4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</a:t>
            </a:r>
            <a:r>
              <a:rPr kumimoji="1" lang="en-US" altLang="zh-CN" sz="4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marL="254000" indent="0">
              <a:lnSpc>
                <a:spcPts val="4600"/>
              </a:lnSpc>
              <a:spcBef>
                <a:spcPts val="0"/>
              </a:spcBef>
              <a:buNone/>
            </a:pPr>
            <a:r>
              <a:rPr kumimoji="1" lang="en-US" altLang="zh-CN" sz="4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for(</a:t>
            </a:r>
            <a:r>
              <a:rPr kumimoji="1" lang="en-US" altLang="zh-CN" sz="4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=0;</a:t>
            </a:r>
            <a:r>
              <a:rPr kumimoji="1"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str[</a:t>
            </a:r>
            <a:r>
              <a:rPr kumimoji="1"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]!='\0';</a:t>
            </a:r>
            <a:r>
              <a:rPr kumimoji="1"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i++)</a:t>
            </a:r>
          </a:p>
          <a:p>
            <a:pPr marL="254000" indent="0">
              <a:lnSpc>
                <a:spcPts val="4600"/>
              </a:lnSpc>
              <a:spcBef>
                <a:spcPts val="0"/>
              </a:spcBef>
              <a:buNone/>
            </a:pPr>
            <a:r>
              <a:rPr kumimoji="1" lang="en-US" altLang="zh-CN" sz="4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if(</a:t>
            </a:r>
            <a:r>
              <a:rPr kumimoji="1"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</a:t>
            </a:r>
            <a:r>
              <a:rPr kumimoji="1"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]&gt;='a' &amp;&amp; </a:t>
            </a:r>
            <a:r>
              <a:rPr kumimoji="1"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</a:t>
            </a:r>
            <a:r>
              <a:rPr kumimoji="1"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]&lt;='z')</a:t>
            </a:r>
          </a:p>
          <a:p>
            <a:pPr marL="254000" indent="0">
              <a:lnSpc>
                <a:spcPts val="4600"/>
              </a:lnSpc>
              <a:spcBef>
                <a:spcPts val="0"/>
              </a:spcBef>
              <a:buNone/>
            </a:pPr>
            <a:r>
              <a:rPr kumimoji="1" lang="en-US" altLang="zh-CN" sz="4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kumimoji="1"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</a:t>
            </a:r>
            <a:r>
              <a:rPr kumimoji="1"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]=</a:t>
            </a:r>
            <a:r>
              <a:rPr kumimoji="1"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</a:t>
            </a:r>
            <a:r>
              <a:rPr kumimoji="1"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4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]-32;                   </a:t>
            </a:r>
            <a:r>
              <a:rPr kumimoji="1" lang="en-US" altLang="zh-CN" sz="4400" b="1" dirty="0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en-US" altLang="zh-CN" sz="4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lowercase to uppercase</a:t>
            </a:r>
            <a:endParaRPr kumimoji="1" lang="zh-CN" altLang="en-US" sz="4400" b="1" dirty="0">
              <a:solidFill>
                <a:srgbClr val="0066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54000" indent="0">
              <a:lnSpc>
                <a:spcPts val="4600"/>
              </a:lnSpc>
              <a:spcBef>
                <a:spcPts val="0"/>
              </a:spcBef>
              <a:buNone/>
            </a:pPr>
            <a:r>
              <a:rPr kumimoji="1" lang="zh-CN" altLang="en-US" sz="4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4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4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(“The result</a:t>
            </a:r>
            <a:r>
              <a:rPr kumimoji="1" lang="zh-CN" altLang="en-US" sz="4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4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");</a:t>
            </a:r>
          </a:p>
          <a:p>
            <a:pPr marL="254000" indent="0">
              <a:lnSpc>
                <a:spcPts val="4600"/>
              </a:lnSpc>
              <a:spcBef>
                <a:spcPts val="0"/>
              </a:spcBef>
              <a:buNone/>
            </a:pPr>
            <a:r>
              <a:rPr kumimoji="1" lang="en-US" altLang="zh-CN" sz="4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puts(</a:t>
            </a:r>
            <a:r>
              <a:rPr kumimoji="1" lang="en-US" altLang="zh-CN" sz="4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</a:t>
            </a:r>
            <a:r>
              <a:rPr kumimoji="1" lang="en-US" altLang="zh-CN" sz="4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marL="254000" indent="0">
              <a:lnSpc>
                <a:spcPts val="4600"/>
              </a:lnSpc>
              <a:spcBef>
                <a:spcPts val="0"/>
              </a:spcBef>
              <a:buNone/>
            </a:pPr>
            <a:r>
              <a:rPr kumimoji="1" lang="en-US" altLang="zh-CN" sz="4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571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String Copy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2180431" y="2001521"/>
            <a:ext cx="12992100" cy="5023485"/>
          </a:xfrm>
          <a:prstGeom prst="rect">
            <a:avLst/>
          </a:prstGeom>
        </p:spPr>
        <p:txBody>
          <a:bodyPr>
            <a:noAutofit/>
          </a:bodyPr>
          <a:lstStyle/>
          <a:p>
            <a:pPr marL="734695" lvl="1">
              <a:lnSpc>
                <a:spcPts val="5700"/>
              </a:lnSpc>
              <a:buSzPct val="130000"/>
              <a:buFont typeface="Wingdings" panose="05000000000000000000" pitchFamily="2" charset="2"/>
              <a:buChar char="p"/>
              <a:tabLst>
                <a:tab pos="1587500" algn="l"/>
              </a:tabLst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Want 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copy of a string</a:t>
            </a:r>
          </a:p>
          <a:p>
            <a:pPr marL="734695" lvl="1">
              <a:lnSpc>
                <a:spcPts val="5700"/>
              </a:lnSpc>
              <a:buSzPct val="130000"/>
              <a:buFont typeface="Wingdings" panose="05000000000000000000" pitchFamily="2" charset="2"/>
              <a:buChar char="p"/>
              <a:tabLst>
                <a:tab pos="1587500" algn="l"/>
              </a:tabLst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have arbitrary length</a:t>
            </a:r>
          </a:p>
          <a:p>
            <a:pPr marL="734695" lvl="1">
              <a:lnSpc>
                <a:spcPts val="5700"/>
              </a:lnSpc>
              <a:buSzPct val="130000"/>
              <a:buFont typeface="Wingdings" panose="05000000000000000000" pitchFamily="2" charset="2"/>
              <a:buChar char="p"/>
              <a:tabLst>
                <a:tab pos="1587500" algn="l"/>
              </a:tabLst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first make sure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array has enough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space</a:t>
            </a:r>
          </a:p>
          <a:p>
            <a:pPr lvl="2">
              <a:lnSpc>
                <a:spcPts val="5700"/>
              </a:lnSpc>
              <a:buSzPct val="110000"/>
              <a:buFont typeface="Wingdings" panose="05000000000000000000" pitchFamily="2" charset="2"/>
              <a:buChar char="l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 the length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the end of string</a:t>
            </a:r>
          </a:p>
          <a:p>
            <a:pPr marL="734695" lvl="1">
              <a:lnSpc>
                <a:spcPts val="5700"/>
              </a:lnSpc>
              <a:buSzPct val="130000"/>
              <a:buFont typeface="Wingdings" panose="05000000000000000000" pitchFamily="2" charset="2"/>
              <a:buChar char="p"/>
              <a:tabLst>
                <a:tab pos="1587500" algn="l"/>
              </a:tabLst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perform the actual copy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2348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600" b="1" dirty="0">
                <a:sym typeface="+mn-ea"/>
              </a:rPr>
              <a:t>String Copy</a:t>
            </a:r>
            <a:endParaRPr lang="zh-CN" altLang="en-US" sz="6600" b="1" dirty="0"/>
          </a:p>
        </p:txBody>
      </p:sp>
      <p:sp>
        <p:nvSpPr>
          <p:cNvPr id="300035" name="Rectangle 3"/>
          <p:cNvSpPr/>
          <p:nvPr/>
        </p:nvSpPr>
        <p:spPr>
          <a:xfrm>
            <a:off x="2167731" y="1574800"/>
            <a:ext cx="12992100" cy="71773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/>
          <a:lstStyle/>
          <a:p>
            <a:pPr marL="342900" algn="l" defTabSz="914400">
              <a:lnSpc>
                <a:spcPts val="51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742950" lvl="1" indent="0" algn="l" defTabSz="914400" hangingPunct="1">
              <a:lnSpc>
                <a:spcPts val="5100"/>
              </a:lnSpc>
              <a:spcBef>
                <a:spcPct val="0"/>
              </a:spcBef>
              <a:buClr>
                <a:schemeClr val="tx2"/>
              </a:buClr>
              <a:buSzPct val="90000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( )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/*copy str1 to str2 */</a:t>
            </a:r>
          </a:p>
          <a:p>
            <a:pPr marL="742950" lvl="1" indent="0" algn="l" defTabSz="914400" hangingPunct="1">
              <a:lnSpc>
                <a:spcPts val="5100"/>
              </a:lnSpc>
              <a:spcBef>
                <a:spcPct val="0"/>
              </a:spcBef>
              <a:buClr>
                <a:schemeClr val="tx2"/>
              </a:buClr>
              <a:buSzPct val="90000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char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[100],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[100];</a:t>
            </a:r>
          </a:p>
          <a:p>
            <a:pPr marL="742950" lvl="1" indent="0" algn="l" defTabSz="914400" hangingPunct="1">
              <a:lnSpc>
                <a:spcPts val="5100"/>
              </a:lnSpc>
              <a:spcBef>
                <a:spcPct val="0"/>
              </a:spcBef>
              <a:buClr>
                <a:schemeClr val="tx2"/>
              </a:buClr>
              <a:buSzPct val="90000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742950" lvl="1" indent="0" algn="l" defTabSz="914400" hangingPunct="1">
              <a:lnSpc>
                <a:spcPts val="5100"/>
              </a:lnSpc>
              <a:spcBef>
                <a:spcPct val="0"/>
              </a:spcBef>
              <a:buClr>
                <a:schemeClr val="tx2"/>
              </a:buClr>
              <a:buSzPct val="90000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("Enter string 1:");</a:t>
            </a:r>
          </a:p>
          <a:p>
            <a:pPr marL="742950" lvl="1" indent="0" algn="l" defTabSz="914400" hangingPunct="1">
              <a:lnSpc>
                <a:spcPts val="5100"/>
              </a:lnSpc>
              <a:spcBef>
                <a:spcPct val="0"/>
              </a:spcBef>
              <a:buClr>
                <a:schemeClr val="tx2"/>
              </a:buClr>
              <a:buSzPct val="90000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gets (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        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input str1 */</a:t>
            </a:r>
          </a:p>
          <a:p>
            <a:pPr marL="742950" lvl="1" indent="0" algn="l" defTabSz="914400" hangingPunct="1">
              <a:lnSpc>
                <a:spcPts val="5100"/>
              </a:lnSpc>
              <a:spcBef>
                <a:spcPct val="0"/>
              </a:spcBef>
              <a:buClr>
                <a:schemeClr val="tx2"/>
              </a:buClr>
              <a:buSzPct val="90000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str1[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!=’\0’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str2[</a:t>
            </a:r>
            <a:r>
              <a:rPr lang="en-US" altLang="zh-CN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  <a:r>
              <a:rPr lang="en-US" altLang="zh-CN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copy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marL="742950" lvl="1" indent="0" algn="l" defTabSz="914400" hangingPunct="1">
              <a:lnSpc>
                <a:spcPts val="5100"/>
              </a:lnSpc>
              <a:spcBef>
                <a:spcPct val="0"/>
              </a:spcBef>
              <a:buClr>
                <a:schemeClr val="tx2"/>
              </a:buClr>
              <a:buSzPct val="90000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str2[i] = '\0’; </a:t>
            </a:r>
          </a:p>
          <a:p>
            <a:pPr marL="742950" lvl="1" indent="0" algn="l" defTabSz="914400" hangingPunct="1">
              <a:lnSpc>
                <a:spcPts val="5100"/>
              </a:lnSpc>
              <a:spcBef>
                <a:spcPct val="0"/>
              </a:spcBef>
              <a:buClr>
                <a:schemeClr val="tx2"/>
              </a:buClr>
              <a:buSzPct val="90000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("Output string 2:%s\n", str2);</a:t>
            </a:r>
          </a:p>
          <a:p>
            <a:pPr marL="742950" lvl="1" indent="0" algn="l" defTabSz="914400" hangingPunct="1">
              <a:lnSpc>
                <a:spcPts val="5100"/>
              </a:lnSpc>
              <a:spcBef>
                <a:spcPct val="0"/>
              </a:spcBef>
              <a:buClr>
                <a:schemeClr val="tx2"/>
              </a:buClr>
              <a:buSzPct val="90000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943941" y="1898551"/>
            <a:ext cx="4949190" cy="133369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the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to copy the characters?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3627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rPr lang="en-US" altLang="zh-CN" sz="6600" b="1" dirty="0">
                <a:sym typeface="+mn-ea"/>
              </a:rPr>
              <a:t>String Copy</a:t>
            </a:r>
            <a:endParaRPr sz="6600" b="1" dirty="0"/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xfrm>
            <a:off x="1394085" y="1737102"/>
            <a:ext cx="14420538" cy="632278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34695" lvl="1">
              <a:spcAft>
                <a:spcPts val="600"/>
              </a:spcAft>
              <a:buSzPct val="130000"/>
              <a:buFont typeface="Wingdings" panose="05000000000000000000" pitchFamily="2" charset="2"/>
              <a:buChar char="p"/>
              <a:tabLst>
                <a:tab pos="1587500" algn="l"/>
              </a:tabLst>
            </a:pPr>
            <a:r>
              <a:rPr sz="48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strcpy</a:t>
            </a:r>
            <a:r>
              <a:rPr sz="4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(char s1</a:t>
            </a:r>
            <a:r>
              <a:rPr lang="en-US" sz="4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[]</a:t>
            </a:r>
            <a:r>
              <a:rPr sz="4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char s2</a:t>
            </a:r>
            <a:r>
              <a:rPr lang="en-US" sz="4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[]</a:t>
            </a:r>
            <a:r>
              <a:rPr sz="4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2">
              <a:spcAft>
                <a:spcPts val="600"/>
              </a:spcAft>
              <a:buSzPct val="110000"/>
              <a:buFont typeface="Wingdings" panose="05000000000000000000" pitchFamily="2" charset="2"/>
              <a:buChar char="Ø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string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s2 into the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s1. It returns a pointer to the destination.</a:t>
            </a:r>
          </a:p>
          <a:p>
            <a:pPr marL="609600" lvl="1" indent="0">
              <a:spcAft>
                <a:spcPts val="600"/>
              </a:spcAft>
              <a:buNone/>
              <a:tabLst>
                <a:tab pos="1587500" algn="l"/>
              </a:tabLst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example[50];</a:t>
            </a:r>
          </a:p>
          <a:p>
            <a:pPr marL="609600" lvl="1" indent="0">
              <a:spcAft>
                <a:spcPts val="600"/>
              </a:spcAft>
              <a:buNone/>
              <a:tabLst>
                <a:tab pos="1587500" algn="l"/>
              </a:tabLst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s[] = 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"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program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knows </a:t>
            </a:r>
            <a:r>
              <a:rPr sz="4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strcpy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!"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</a:t>
            </a:r>
          </a:p>
          <a:p>
            <a:pPr marL="609600" lvl="1" indent="0">
              <a:spcAft>
                <a:spcPts val="600"/>
              </a:spcAft>
              <a:buNone/>
              <a:tabLst>
                <a:tab pos="1587500" algn="l"/>
              </a:tabLst>
            </a:pPr>
            <a:r>
              <a:rPr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4532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600" b="1" dirty="0">
                <a:sym typeface="+mn-ea"/>
              </a:rPr>
              <a:t>String concatenation</a:t>
            </a:r>
            <a:endParaRPr lang="zh-CN" altLang="en-US" sz="6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54046" y="1600109"/>
            <a:ext cx="13895882" cy="3495040"/>
          </a:xfrm>
        </p:spPr>
        <p:txBody>
          <a:bodyPr>
            <a:normAutofit/>
          </a:bodyPr>
          <a:lstStyle/>
          <a:p>
            <a:pPr marL="734695" lvl="1">
              <a:lnSpc>
                <a:spcPts val="5200"/>
              </a:lnSpc>
              <a:buSzPct val="130000"/>
              <a:buFont typeface="Wingdings" panose="05000000000000000000" pitchFamily="2" charset="2"/>
              <a:buChar char="p"/>
              <a:tabLst>
                <a:tab pos="1587500" algn="l"/>
              </a:tabLst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Append string 2 to the end of string 1.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ts val="5200"/>
              </a:lnSpc>
              <a:buSzPct val="110000"/>
              <a:buFont typeface="Wingdings" panose="05000000000000000000" pitchFamily="2" charset="2"/>
              <a:buChar char="Ø"/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'\0' in string 1</a:t>
            </a:r>
          </a:p>
          <a:p>
            <a:pPr lvl="2">
              <a:lnSpc>
                <a:spcPts val="5200"/>
              </a:lnSpc>
              <a:buSzPct val="110000"/>
              <a:buFont typeface="Wingdings" panose="05000000000000000000" pitchFamily="2" charset="2"/>
              <a:buChar char="Ø"/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the characters of string 2 from '\0'</a:t>
            </a:r>
          </a:p>
        </p:txBody>
      </p:sp>
      <p:graphicFrame>
        <p:nvGraphicFramePr>
          <p:cNvPr id="6" name="对象 5"/>
          <p:cNvGraphicFramePr/>
          <p:nvPr>
            <p:extLst>
              <p:ext uri="{D42A27DB-BD31-4B8C-83A1-F6EECF244321}">
                <p14:modId xmlns:p14="http://schemas.microsoft.com/office/powerpoint/2010/main" val="948722206"/>
              </p:ext>
            </p:extLst>
          </p:nvPr>
        </p:nvGraphicFramePr>
        <p:xfrm>
          <a:off x="6313011" y="5314951"/>
          <a:ext cx="7480663" cy="2406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r:id="rId4" imgW="2525395" imgH="751205" progId="Paint.Picture">
                  <p:embed/>
                </p:oleObj>
              </mc:Choice>
              <mc:Fallback>
                <p:oleObj r:id="rId4" imgW="2525395" imgH="75120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13011" y="5314951"/>
                        <a:ext cx="7480663" cy="2406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24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731" y="157654"/>
            <a:ext cx="14683800" cy="1219025"/>
          </a:xfrm>
        </p:spPr>
        <p:txBody>
          <a:bodyPr>
            <a:normAutofit/>
          </a:bodyPr>
          <a:lstStyle/>
          <a:p>
            <a:r>
              <a:rPr sz="6600" b="1" dirty="0">
                <a:sym typeface="+mn-ea"/>
              </a:rPr>
              <a:t>String concatenation</a:t>
            </a:r>
            <a:endParaRPr lang="zh-CN" altLang="en-US" sz="6600" b="1" dirty="0"/>
          </a:p>
        </p:txBody>
      </p:sp>
      <p:sp>
        <p:nvSpPr>
          <p:cNvPr id="622632" name="矩形 622631"/>
          <p:cNvSpPr/>
          <p:nvPr/>
        </p:nvSpPr>
        <p:spPr>
          <a:xfrm>
            <a:off x="2377593" y="1412956"/>
            <a:ext cx="13797828" cy="78123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 indent="0" algn="l" hangingPunct="1">
              <a:lnSpc>
                <a:spcPts val="4300"/>
              </a:lnSpc>
              <a:spcBef>
                <a:spcPct val="0"/>
              </a:spcBef>
              <a:buFont typeface="Arial" panose="020B0604020202020204" pitchFamily="34" charset="0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&lt;stdio.h&gt;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hangingPunct="1">
              <a:lnSpc>
                <a:spcPts val="4300"/>
              </a:lnSpc>
              <a:spcBef>
                <a:spcPct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 )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hangingPunct="1">
              <a:lnSpc>
                <a:spcPts val="4300"/>
              </a:lnSpc>
              <a:spcBef>
                <a:spcPct val="0"/>
              </a:spcBef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str1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[100],</a:t>
            </a:r>
            <a:r>
              <a:rPr lang="zh-CN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str2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[100];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hangingPunct="1">
              <a:lnSpc>
                <a:spcPts val="43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i, j;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hangingPunct="1">
              <a:lnSpc>
                <a:spcPts val="43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 (”Enter string 1:”);</a:t>
            </a:r>
            <a:r>
              <a:rPr lang="zh-CN" altLang="en-US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input hint</a:t>
            </a:r>
          </a:p>
          <a:p>
            <a:pPr lvl="1" algn="l" hangingPunct="1">
              <a:lnSpc>
                <a:spcPts val="43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gets(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lvl="1" algn="l" hangingPunct="1">
              <a:lnSpc>
                <a:spcPts val="43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 (”Enter string 2:”);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hangingPunct="1">
              <a:lnSpc>
                <a:spcPts val="43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gets(</a:t>
            </a:r>
            <a:r>
              <a:rPr lang="zh-CN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str2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hangingPunct="1">
              <a:lnSpc>
                <a:spcPts val="43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 i=0; 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str1[i]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!=’\0’</a:t>
            </a:r>
            <a:r>
              <a:rPr lang="zh-CN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i++ ) </a:t>
            </a:r>
            <a:r>
              <a:rPr lang="zh-CN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/* </a:t>
            </a:r>
            <a:r>
              <a:rPr lang="zh-CN" alt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6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‘\0’ in str1</a:t>
            </a:r>
            <a:r>
              <a:rPr lang="zh-CN" altLang="zh-CN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lvl="1" algn="l" hangingPunct="1">
              <a:lnSpc>
                <a:spcPts val="43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 j=0; 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str2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 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 ’\0’</a:t>
            </a:r>
            <a:r>
              <a:rPr lang="zh-CN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i++, j++ ) 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hangingPunct="1">
              <a:lnSpc>
                <a:spcPts val="4300"/>
              </a:lnSpc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str1[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str2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  <a:r>
              <a:rPr lang="zh-CN" altLang="zh-CN" b="1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hangingPunct="1">
              <a:lnSpc>
                <a:spcPts val="4300"/>
              </a:lnSpc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str1[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‘\0’;                               //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endParaRPr lang="zh-CN" altLang="zh-CN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hangingPunct="1">
              <a:lnSpc>
                <a:spcPts val="43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printf(”Output string 1:%s\n”, 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str1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 algn="l" hangingPunct="1">
              <a:lnSpc>
                <a:spcPts val="4300"/>
              </a:lnSpc>
              <a:spcBef>
                <a:spcPct val="0"/>
              </a:spcBef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25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6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600" b="1" dirty="0">
                <a:sym typeface="+mn-ea"/>
              </a:rPr>
              <a:t>String concatenation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9115" y="1562100"/>
            <a:ext cx="13620216" cy="4923790"/>
          </a:xfrm>
        </p:spPr>
        <p:txBody>
          <a:bodyPr>
            <a:normAutofit/>
          </a:bodyPr>
          <a:lstStyle/>
          <a:p>
            <a:pPr marL="734695" lvl="1">
              <a:lnSpc>
                <a:spcPts val="5700"/>
              </a:lnSpc>
              <a:buSzPct val="130000"/>
              <a:buFont typeface="Wingdings" panose="05000000000000000000" pitchFamily="2" charset="2"/>
              <a:buChar char="p"/>
              <a:tabLst>
                <a:tab pos="1587500" algn="l"/>
              </a:tabLst>
            </a:pPr>
            <a:r>
              <a:rPr lang="en-US" altLang="zh-CN" sz="5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5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strcat</a:t>
            </a:r>
            <a:r>
              <a:rPr lang="en-US" altLang="zh-CN" sz="5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(s</a:t>
            </a:r>
            <a:r>
              <a:rPr lang="zh-CN" altLang="en-US" sz="5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1，</a:t>
            </a:r>
            <a:r>
              <a:rPr lang="en-US" altLang="zh-CN" sz="5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5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5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2">
              <a:lnSpc>
                <a:spcPts val="5700"/>
              </a:lnSpc>
              <a:buSzPct val="100000"/>
              <a:buFont typeface="Wingdings" panose="05000000000000000000" pitchFamily="2" charset="2"/>
              <a:buChar char="l"/>
            </a:pP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appends a copy of the string pointed to by s2 to the end of the string pointed to by s1. It returns a pointer to s1 where the resulting  concatenated string resides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26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600" b="1" dirty="0">
                <a:sym typeface="+mn-ea"/>
              </a:rPr>
              <a:t>String concatenation</a:t>
            </a:r>
            <a:endParaRPr lang="zh-CN" altLang="en-US" sz="66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167731" y="1574800"/>
            <a:ext cx="13004800" cy="7822654"/>
          </a:xfrm>
          <a:prstGeom prst="rect">
            <a:avLst/>
          </a:prstGeom>
          <a:noFill/>
          <a:ln w="38100" cap="flat">
            <a:solidFill>
              <a:schemeClr val="accent1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lstStyle/>
          <a:p>
            <a:pPr lvl="2" indent="0" algn="l">
              <a:lnSpc>
                <a:spcPts val="43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#include &lt;stdio.h&gt;</a:t>
            </a:r>
          </a:p>
          <a:p>
            <a:pPr lvl="2" indent="0" algn="l">
              <a:lnSpc>
                <a:spcPts val="43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#include &lt;string.h&gt;</a:t>
            </a:r>
          </a:p>
          <a:p>
            <a:pPr lvl="2" indent="0" algn="l">
              <a:lnSpc>
                <a:spcPts val="43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main(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indent="0" algn="l">
              <a:lnSpc>
                <a:spcPts val="43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/* Define a temporary variable */</a:t>
            </a:r>
          </a:p>
          <a:p>
            <a:pPr lvl="2" indent="0" algn="l">
              <a:lnSpc>
                <a:spcPts val="43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example[100]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park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lvl="2" indent="0" algn="l">
              <a:lnSpc>
                <a:spcPts val="43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/* Concatenate the following two strings to the end of the first one</a:t>
            </a: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0" algn="l">
              <a:lnSpc>
                <a:spcPts val="4300"/>
              </a:lnSpc>
            </a:pP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*/</a:t>
            </a:r>
          </a:p>
          <a:p>
            <a:pPr lvl="2" indent="0" algn="l">
              <a:lnSpc>
                <a:spcPts val="43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strcat(example, "is over 10 ");</a:t>
            </a:r>
          </a:p>
          <a:p>
            <a:pPr lvl="2" indent="0" algn="l">
              <a:lnSpc>
                <a:spcPts val="43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strcat(example, "years old.");</a:t>
            </a:r>
          </a:p>
          <a:p>
            <a:pPr lvl="2" indent="0" algn="l">
              <a:lnSpc>
                <a:spcPts val="43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Display the concatenated strings */</a:t>
            </a:r>
          </a:p>
          <a:p>
            <a:pPr lvl="2" indent="0" algn="l">
              <a:lnSpc>
                <a:spcPts val="43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printf("%s\n", example);</a:t>
            </a:r>
          </a:p>
          <a:p>
            <a:pPr lvl="2" indent="0" algn="l">
              <a:lnSpc>
                <a:spcPts val="43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 lvl="2" indent="0" algn="l">
              <a:lnSpc>
                <a:spcPts val="43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494488" y="8640922"/>
            <a:ext cx="8112759" cy="71814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dirty="0">
                <a:ln w="12700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park is over 10 years old.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27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Other String Functions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734695" lvl="1">
              <a:lnSpc>
                <a:spcPts val="5300"/>
              </a:lnSpc>
              <a:buSzPct val="130000"/>
              <a:buFont typeface="Wingdings" panose="05000000000000000000" pitchFamily="2" charset="2"/>
              <a:buChar char="p"/>
              <a:tabLst>
                <a:tab pos="1587500" algn="l"/>
              </a:tabLst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Exercise: write functions for:</a:t>
            </a:r>
          </a:p>
          <a:p>
            <a:pPr lvl="2">
              <a:lnSpc>
                <a:spcPts val="5300"/>
              </a:lnSpc>
              <a:buSzPct val="110000"/>
              <a:buFont typeface="Wingdings" panose="05000000000000000000" pitchFamily="2" charset="2"/>
              <a:buChar char="Ø"/>
            </a:pPr>
            <a:r>
              <a:rPr sz="4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compares strings</a:t>
            </a:r>
          </a:p>
          <a:p>
            <a:pPr lvl="2">
              <a:lnSpc>
                <a:spcPts val="5300"/>
              </a:lnSpc>
              <a:buSzPct val="110000"/>
              <a:buFont typeface="Wingdings" panose="05000000000000000000" pitchFamily="2" charset="2"/>
              <a:buChar char="Ø"/>
            </a:pPr>
            <a:r>
              <a:rPr sz="4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strchr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finds a character in a string</a:t>
            </a:r>
          </a:p>
          <a:p>
            <a:pPr lvl="2">
              <a:lnSpc>
                <a:spcPts val="5300"/>
              </a:lnSpc>
              <a:buSzPct val="110000"/>
              <a:buFont typeface="Wingdings" panose="05000000000000000000" pitchFamily="2" charset="2"/>
              <a:buChar char="Ø"/>
            </a:pPr>
            <a:r>
              <a:rPr sz="4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strstr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finds a string in another one</a:t>
            </a:r>
          </a:p>
          <a:p>
            <a:pPr marL="734695" lvl="1">
              <a:lnSpc>
                <a:spcPts val="5300"/>
              </a:lnSpc>
              <a:buSzPct val="130000"/>
              <a:buFont typeface="Wingdings" panose="05000000000000000000" pitchFamily="2" charset="2"/>
              <a:buChar char="p"/>
              <a:tabLst>
                <a:tab pos="1587500" algn="l"/>
              </a:tabLst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have “n” versions:</a:t>
            </a:r>
          </a:p>
          <a:p>
            <a:pPr lvl="2">
              <a:lnSpc>
                <a:spcPts val="5300"/>
              </a:lnSpc>
              <a:buSzPct val="110000"/>
              <a:buFont typeface="Wingdings" panose="05000000000000000000" pitchFamily="2" charset="2"/>
              <a:buChar char="Ø"/>
            </a:pPr>
            <a:r>
              <a:rPr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strncat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strncmp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strnchr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strnstr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28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How Long is a String?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599090" y="1562100"/>
            <a:ext cx="16741173" cy="75819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Longest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in a Dictionary: 45 characters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Longest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666 characters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Longest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Published: 1,909 characters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Longest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Claimed: 189,919 characters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Longest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Novel: 1,954,300 words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we keep track of them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Possibilities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 strings to a fixed length</a:t>
            </a:r>
          </a:p>
          <a:p>
            <a:pPr marL="254000" indent="0">
              <a:buNone/>
            </a:pP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 indent="0">
              <a:buNone/>
            </a:pP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Break strings up into pieces</a:t>
            </a:r>
          </a:p>
          <a:p>
            <a:pPr lvl="1"/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but tricky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Dynamic memory (i.e. pointers)</a:t>
            </a:r>
          </a:p>
          <a:p>
            <a:pPr lvl="1"/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C’s solution: null-terminate strings</a:t>
            </a:r>
          </a:p>
          <a:p>
            <a:pPr marL="609600" lvl="1" indent="0">
              <a:buNone/>
            </a:pPr>
            <a:endParaRPr dirty="0"/>
          </a:p>
        </p:txBody>
      </p:sp>
      <p:pic>
        <p:nvPicPr>
          <p:cNvPr id="8199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841" y="2688429"/>
            <a:ext cx="8270875" cy="10071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839" y="3913028"/>
            <a:ext cx="3817937" cy="892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6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5622" y="8368031"/>
            <a:ext cx="8093075" cy="9378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Strings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30000"/>
              <a:buFont typeface="Wingdings" panose="05000000000000000000" pitchFamily="2" charset="2"/>
              <a:buChar char="p"/>
              <a:defRPr sz="4230"/>
            </a:pPr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string is an array of characters</a:t>
            </a:r>
            <a:endParaRPr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5300"/>
              </a:lnSpc>
              <a:spcBef>
                <a:spcPts val="1800"/>
              </a:spcBef>
              <a:defRPr sz="4230"/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are actually one-dimensional array of characters terminated by a 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nullcharacter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'\0'. 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30000"/>
              <a:buFont typeface="Wingdings" panose="05000000000000000000" pitchFamily="2" charset="2"/>
              <a:buChar char="p"/>
              <a:defRPr sz="4230"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C uses null-terminated strings</a:t>
            </a:r>
          </a:p>
          <a:p>
            <a:pPr lvl="1"/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cause of many bugs</a:t>
            </a:r>
          </a:p>
          <a:p>
            <a:pPr lvl="1"/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very efficient for processing</a:t>
            </a:r>
          </a:p>
          <a:p>
            <a:pPr>
              <a:buSzPct val="130000"/>
              <a:buFont typeface="Wingdings" panose="05000000000000000000" pitchFamily="2" charset="2"/>
              <a:buChar char="p"/>
              <a:defRPr sz="4230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literals are enclosed by 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”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marks:</a:t>
            </a:r>
          </a:p>
          <a:p>
            <a:pPr marL="0" indent="254000">
              <a:lnSpc>
                <a:spcPts val="5300"/>
              </a:lnSpc>
              <a:spcBef>
                <a:spcPts val="1800"/>
              </a:spcBef>
              <a:buSzTx/>
              <a:buNone/>
              <a:defRPr sz="3600"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sz="4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myString</a:t>
            </a:r>
            <a:r>
              <a:rPr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[12] = “Hello world!”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67983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Null-termination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SzPct val="130000"/>
              <a:buFont typeface="Wingdings" panose="05000000000000000000" pitchFamily="2" charset="2"/>
              <a:buChar char="p"/>
              <a:defRPr sz="4230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character in 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string 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null byte </a:t>
            </a:r>
            <a:r>
              <a:rPr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‘</a:t>
            </a:r>
            <a:r>
              <a:rPr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\0</a:t>
            </a:r>
            <a:r>
              <a:rPr lang="zh-CN" alt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’</a:t>
            </a:r>
            <a:r>
              <a:rPr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SzPct val="130000"/>
              <a:buFont typeface="Wingdings" panose="05000000000000000000" pitchFamily="2" charset="2"/>
              <a:buChar char="p"/>
              <a:defRPr sz="4230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routines stop when they hit this</a:t>
            </a:r>
          </a:p>
          <a:p>
            <a:pPr marL="991870" lvl="1" indent="-437515" defTabSz="531495">
              <a:lnSpc>
                <a:spcPts val="5000"/>
              </a:lnSpc>
              <a:spcBef>
                <a:spcPts val="2300"/>
              </a:spcBef>
              <a:tabLst>
                <a:tab pos="1854200" algn="l"/>
              </a:tabLst>
              <a:defRPr sz="4185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doesn’t correspond to </a:t>
            </a:r>
            <a:r>
              <a:rPr sz="4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letter</a:t>
            </a:r>
          </a:p>
          <a:p>
            <a:pPr>
              <a:buSzPct val="130000"/>
              <a:buFont typeface="Wingdings" panose="05000000000000000000" pitchFamily="2" charset="2"/>
              <a:buChar char="p"/>
              <a:defRPr sz="4230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isn’t there, the routines keep going</a:t>
            </a:r>
          </a:p>
          <a:p>
            <a:pPr marL="991870" lvl="1" indent="-437515" defTabSz="531495">
              <a:lnSpc>
                <a:spcPts val="5000"/>
              </a:lnSpc>
              <a:spcBef>
                <a:spcPts val="2300"/>
              </a:spcBef>
              <a:tabLst>
                <a:tab pos="1854200" algn="l"/>
              </a:tabLst>
              <a:defRPr sz="4185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Merrily marching through memory</a:t>
            </a:r>
          </a:p>
          <a:p>
            <a:pPr marL="991870" lvl="1" indent="-437515" defTabSz="531495">
              <a:lnSpc>
                <a:spcPts val="5000"/>
              </a:lnSpc>
              <a:spcBef>
                <a:spcPts val="2300"/>
              </a:spcBef>
              <a:tabLst>
                <a:tab pos="1854200" algn="l"/>
              </a:tabLst>
              <a:defRPr sz="4185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Looting, destroying, crashing &amp; burning</a:t>
            </a:r>
          </a:p>
          <a:p>
            <a:pPr>
              <a:buSzPct val="130000"/>
              <a:buFont typeface="Wingdings" panose="05000000000000000000" pitchFamily="2" charset="2"/>
              <a:buChar char="p"/>
              <a:defRPr sz="4230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worse if your array is too small for your text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34259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449705" y="50800"/>
            <a:ext cx="14716476" cy="1524000"/>
          </a:xfrm>
          <a:prstGeom prst="rect">
            <a:avLst/>
          </a:prstGeom>
        </p:spPr>
        <p:txBody>
          <a:bodyPr>
            <a:normAutofit/>
          </a:bodyPr>
          <a:lstStyle>
            <a:lvl1pPr defTabSz="513715">
              <a:lnSpc>
                <a:spcPts val="8400"/>
              </a:lnSpc>
              <a:spcBef>
                <a:spcPts val="200"/>
              </a:spcBef>
              <a:tabLst>
                <a:tab pos="1066800" algn="l"/>
              </a:tabLst>
              <a:defRPr sz="7040"/>
            </a:lvl1pPr>
          </a:lstStyle>
          <a:p>
            <a:pPr defTabSz="1300460">
              <a:lnSpc>
                <a:spcPct val="90000"/>
              </a:lnSpc>
              <a:spcBef>
                <a:spcPct val="0"/>
              </a:spcBef>
              <a:tabLst>
                <a:tab pos="1219200" algn="l"/>
              </a:tabLst>
            </a:pPr>
            <a:r>
              <a:rPr sz="6600" b="1" dirty="0"/>
              <a:t>Advantages of Null-Termination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store size explicitly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no limit on maximum size</a:t>
            </a:r>
          </a:p>
          <a:p>
            <a:pPr lvl="2">
              <a:buSzPct val="110000"/>
              <a:buFont typeface="Wingdings" panose="05000000000000000000" pitchFamily="2" charset="2"/>
              <a:buChar char="l"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for how much memory in machine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storage for arrays of strings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type rules in language simpler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write efficient code</a:t>
            </a:r>
          </a:p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strings can share the same text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C Strings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1543988" y="1326573"/>
            <a:ext cx="13611068" cy="7581900"/>
          </a:xfrm>
          <a:prstGeom prst="rect">
            <a:avLst/>
          </a:prstGeom>
        </p:spPr>
        <p:txBody>
          <a:bodyPr/>
          <a:lstStyle/>
          <a:p>
            <a:pPr>
              <a:buSzPct val="13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variables are pointers to characters</a:t>
            </a:r>
          </a:p>
          <a:p>
            <a:pPr lvl="2">
              <a:buSzPct val="110000"/>
              <a:buFont typeface="Wingdings" panose="05000000000000000000" pitchFamily="2" charset="2"/>
              <a:buChar char="l"/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arrays of characters</a:t>
            </a:r>
          </a:p>
          <a:p>
            <a:pPr lvl="2">
              <a:buSzPct val="110000"/>
              <a:buFont typeface="Wingdings" panose="05000000000000000000" pitchFamily="2" charset="2"/>
              <a:buChar char="l"/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null character </a:t>
            </a:r>
            <a:r>
              <a:rPr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‘\0’</a:t>
            </a: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</a:t>
            </a:r>
          </a:p>
          <a:p>
            <a:pPr lvl="2">
              <a:buSzPct val="110000"/>
              <a:buFont typeface="Wingdings" panose="05000000000000000000" pitchFamily="2" charset="2"/>
              <a:buChar char="l"/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means there isn’t a string “type”</a:t>
            </a:r>
          </a:p>
          <a:p>
            <a:pPr lvl="2">
              <a:buSzPct val="110000"/>
              <a:buFont typeface="Wingdings" panose="05000000000000000000" pitchFamily="2" charset="2"/>
              <a:buChar char="l"/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a convention and a library </a:t>
            </a:r>
          </a:p>
          <a:p>
            <a:pPr marL="254000" indent="0">
              <a:buNone/>
            </a:pP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7FF6D-3F11-4049-9777-6A4749D97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6461" y="7556100"/>
            <a:ext cx="8426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/>
              <a:t>S</a:t>
            </a:r>
            <a:endParaRPr lang="zh-CN" altLang="en-US" sz="3200" b="1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F62DBEE-8CA5-4B5B-A3DA-AE5D93DD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386488"/>
              </p:ext>
            </p:extLst>
          </p:nvPr>
        </p:nvGraphicFramePr>
        <p:xfrm>
          <a:off x="4594066" y="7556100"/>
          <a:ext cx="8669864" cy="829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552">
                  <a:extLst>
                    <a:ext uri="{9D8B030D-6E8A-4147-A177-3AD203B41FA5}">
                      <a16:colId xmlns:a16="http://schemas.microsoft.com/office/drawing/2014/main" val="141839138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2700139150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2065709535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5155934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49855635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3640575867"/>
                    </a:ext>
                  </a:extLst>
                </a:gridCol>
                <a:gridCol w="1238552">
                  <a:extLst>
                    <a:ext uri="{9D8B030D-6E8A-4147-A177-3AD203B41FA5}">
                      <a16:colId xmlns:a16="http://schemas.microsoft.com/office/drawing/2014/main" val="2709928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3600" b="1" dirty="0" smtClean="0">
                          <a:solidFill>
                            <a:srgbClr val="0000FF"/>
                          </a:solidFill>
                        </a:rPr>
                        <a:t>‘t’</a:t>
                      </a:r>
                      <a:endParaRPr lang="zh-CN" altLang="en-US" sz="36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3600" b="1" dirty="0" smtClean="0">
                          <a:solidFill>
                            <a:srgbClr val="0000FF"/>
                          </a:solidFill>
                        </a:rPr>
                        <a:t>‘e’</a:t>
                      </a:r>
                      <a:endParaRPr lang="zh-CN" altLang="en-US" sz="36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3600" b="1" dirty="0" smtClean="0">
                          <a:solidFill>
                            <a:srgbClr val="0000FF"/>
                          </a:solidFill>
                        </a:rPr>
                        <a:t>‘s’</a:t>
                      </a:r>
                      <a:endParaRPr lang="zh-CN" altLang="en-US" sz="36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3600" b="1" dirty="0" smtClean="0">
                          <a:solidFill>
                            <a:srgbClr val="0000FF"/>
                          </a:solidFill>
                        </a:rPr>
                        <a:t>‘t’</a:t>
                      </a:r>
                      <a:endParaRPr lang="zh-CN" altLang="en-US" sz="36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3600" b="1" dirty="0" smtClean="0">
                          <a:solidFill>
                            <a:srgbClr val="0000FF"/>
                          </a:solidFill>
                        </a:rPr>
                        <a:t>‘\0’</a:t>
                      </a:r>
                      <a:endParaRPr lang="zh-CN" altLang="en-US" sz="36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 marL="0" marR="0" indent="0" algn="ctr" defTabSz="130046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 smtClean="0">
                          <a:solidFill>
                            <a:srgbClr val="0000FF"/>
                          </a:solidFill>
                        </a:rPr>
                        <a:t>……</a:t>
                      </a:r>
                      <a:endParaRPr lang="zh-CN" altLang="en-US" sz="36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36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41673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sz="6600" b="1" dirty="0"/>
              <a:t>Declaration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ts val="5700"/>
              </a:lnSpc>
              <a:buSzPct val="13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string can be constant or variable</a:t>
            </a:r>
          </a:p>
          <a:p>
            <a:pPr>
              <a:lnSpc>
                <a:spcPts val="5700"/>
              </a:lnSpc>
              <a:buSzPct val="13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 be </a:t>
            </a:r>
            <a:r>
              <a:rPr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initialised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string literal</a:t>
            </a:r>
          </a:p>
          <a:p>
            <a:pPr marL="0" lvl="1" indent="228600">
              <a:lnSpc>
                <a:spcPts val="5700"/>
              </a:lnSpc>
              <a:buSzTx/>
              <a:buNone/>
              <a:defRPr>
                <a:solidFill>
                  <a:schemeClr val="accent6">
                    <a:satOff val="24555"/>
                    <a:lumOff val="2223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altLang="zh-CN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[20]</a:t>
            </a:r>
            <a:r>
              <a:rPr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Scrooge</a:t>
            </a:r>
            <a:r>
              <a:rPr lang="en-US" altLang="zh-CN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5700"/>
              </a:lnSpc>
              <a:buSzPct val="13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sets the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s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literal</a:t>
            </a:r>
          </a:p>
          <a:p>
            <a:pPr>
              <a:lnSpc>
                <a:spcPts val="5700"/>
              </a:lnSpc>
              <a:buSzPct val="130000"/>
              <a:buFont typeface="Wingdings" panose="05000000000000000000" pitchFamily="2" charset="2"/>
              <a:buChar char="p"/>
            </a:pP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to </a:t>
            </a:r>
            <a:r>
              <a:rPr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initialise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every string to </a:t>
            </a:r>
            <a:r>
              <a:rPr lang="en-US" altLang="zh-CN" sz="4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"/>
              </a:rPr>
              <a:t>""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safety</a:t>
            </a:r>
          </a:p>
          <a:p>
            <a:pPr marL="254000" indent="0">
              <a:buNone/>
            </a:pPr>
            <a:endParaRPr dirty="0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alatino"/>
        <a:ea typeface="Palatino"/>
        <a:cs typeface="Palatino"/>
      </a:majorFont>
      <a:minorFont>
        <a:latin typeface="Palatino"/>
        <a:ea typeface="Palatino"/>
        <a:cs typeface="Palatin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1954</TotalTime>
  <Words>1390</Words>
  <Application>Microsoft Office PowerPoint</Application>
  <PresentationFormat>自定义</PresentationFormat>
  <Paragraphs>310</Paragraphs>
  <Slides>28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7" baseType="lpstr">
      <vt:lpstr>Courier</vt:lpstr>
      <vt:lpstr>Gill Sans</vt:lpstr>
      <vt:lpstr>Lucida Grande</vt:lpstr>
      <vt:lpstr>等线</vt:lpstr>
      <vt:lpstr>等线 Light</vt:lpstr>
      <vt:lpstr>黑体</vt:lpstr>
      <vt:lpstr>宋体</vt:lpstr>
      <vt:lpstr>微软雅黑</vt:lpstr>
      <vt:lpstr>Academy Engraved LET</vt:lpstr>
      <vt:lpstr>Arial</vt:lpstr>
      <vt:lpstr>Arial Rounded MT Bold</vt:lpstr>
      <vt:lpstr>Calibri</vt:lpstr>
      <vt:lpstr>Calibri Light</vt:lpstr>
      <vt:lpstr>Palatino Linotype</vt:lpstr>
      <vt:lpstr>Symbol</vt:lpstr>
      <vt:lpstr>Times New Roman</vt:lpstr>
      <vt:lpstr>Wingdings</vt:lpstr>
      <vt:lpstr>White</vt:lpstr>
      <vt:lpstr>Bitmap Image</vt:lpstr>
      <vt:lpstr>C  Programming</vt:lpstr>
      <vt:lpstr>What Is a String?</vt:lpstr>
      <vt:lpstr>How Long is a String?</vt:lpstr>
      <vt:lpstr>Possibilities</vt:lpstr>
      <vt:lpstr>Strings</vt:lpstr>
      <vt:lpstr>Null-termination</vt:lpstr>
      <vt:lpstr>Advantages of Null-Termination</vt:lpstr>
      <vt:lpstr>C Strings</vt:lpstr>
      <vt:lpstr>Declaration</vt:lpstr>
      <vt:lpstr>Some String Declarations</vt:lpstr>
      <vt:lpstr>declaration and initialization</vt:lpstr>
      <vt:lpstr>Input and output</vt:lpstr>
      <vt:lpstr>Input and output</vt:lpstr>
      <vt:lpstr>Input and output</vt:lpstr>
      <vt:lpstr> String manipulation</vt:lpstr>
      <vt:lpstr>Finding the String Length</vt:lpstr>
      <vt:lpstr>Finding the String Length</vt:lpstr>
      <vt:lpstr>strlen() &amp; strnlen()</vt:lpstr>
      <vt:lpstr>Finding the String Length</vt:lpstr>
      <vt:lpstr>lowercase / uppercase</vt:lpstr>
      <vt:lpstr>String Copy</vt:lpstr>
      <vt:lpstr>String Copy</vt:lpstr>
      <vt:lpstr>String Copy</vt:lpstr>
      <vt:lpstr>String concatenation</vt:lpstr>
      <vt:lpstr>String concatenation</vt:lpstr>
      <vt:lpstr>String concatenation</vt:lpstr>
      <vt:lpstr>String concatenation</vt:lpstr>
      <vt:lpstr>Other String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Programming 01: Introduction</dc:title>
  <dc:creator>Liu Sunix</dc:creator>
  <cp:lastModifiedBy>Sunix Liu</cp:lastModifiedBy>
  <cp:revision>152</cp:revision>
  <dcterms:created xsi:type="dcterms:W3CDTF">2017-08-17T06:09:00Z</dcterms:created>
  <dcterms:modified xsi:type="dcterms:W3CDTF">2020-03-30T02:45:34Z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