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3" r:id="rId1"/>
  </p:sldMasterIdLst>
  <p:notesMasterIdLst>
    <p:notesMasterId r:id="rId33"/>
  </p:notesMasterIdLst>
  <p:handoutMasterIdLst>
    <p:handoutMasterId r:id="rId34"/>
  </p:handoutMasterIdLst>
  <p:sldIdLst>
    <p:sldId id="351" r:id="rId2"/>
    <p:sldId id="306" r:id="rId3"/>
    <p:sldId id="382" r:id="rId4"/>
    <p:sldId id="381" r:id="rId5"/>
    <p:sldId id="383" r:id="rId6"/>
    <p:sldId id="380" r:id="rId7"/>
    <p:sldId id="339" r:id="rId8"/>
    <p:sldId id="328" r:id="rId9"/>
    <p:sldId id="307" r:id="rId10"/>
    <p:sldId id="343" r:id="rId11"/>
    <p:sldId id="356" r:id="rId12"/>
    <p:sldId id="311" r:id="rId13"/>
    <p:sldId id="309" r:id="rId14"/>
    <p:sldId id="368" r:id="rId15"/>
    <p:sldId id="308" r:id="rId16"/>
    <p:sldId id="310" r:id="rId17"/>
    <p:sldId id="312" r:id="rId18"/>
    <p:sldId id="315" r:id="rId19"/>
    <p:sldId id="342" r:id="rId20"/>
    <p:sldId id="314" r:id="rId21"/>
    <p:sldId id="341" r:id="rId22"/>
    <p:sldId id="317" r:id="rId23"/>
    <p:sldId id="384" r:id="rId24"/>
    <p:sldId id="357" r:id="rId25"/>
    <p:sldId id="358" r:id="rId26"/>
    <p:sldId id="360" r:id="rId27"/>
    <p:sldId id="323" r:id="rId28"/>
    <p:sldId id="349" r:id="rId29"/>
    <p:sldId id="327" r:id="rId30"/>
    <p:sldId id="378" r:id="rId31"/>
    <p:sldId id="379" r:id="rId32"/>
  </p:sldIdLst>
  <p:sldSz cx="17340263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3429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6858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10287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13716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7145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20574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24003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27432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4384" autoAdjust="0"/>
  </p:normalViewPr>
  <p:slideViewPr>
    <p:cSldViewPr snapToGrid="0" snapToObjects="1">
      <p:cViewPr varScale="1">
        <p:scale>
          <a:sx n="43" d="100"/>
          <a:sy n="43" d="100"/>
        </p:scale>
        <p:origin x="13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9F7A09-CE0D-4EBE-AA28-901290459E9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5E09425-7EEB-4A81-A26B-D35F09E2BDC4}">
      <dgm:prSet phldrT="[文本]"/>
      <dgm:spPr/>
      <dgm:t>
        <a:bodyPr/>
        <a:lstStyle/>
        <a:p>
          <a:r>
            <a:rPr lang="en-US" altLang="zh-CN" dirty="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Lucida Grande"/>
            </a:rPr>
            <a:t> </a:t>
          </a:r>
          <a:r>
            <a:rPr lang="en-US" altLang="zh-CN" b="1" dirty="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Lucida Grande"/>
            </a:rPr>
            <a:t>declaring a function</a:t>
          </a:r>
          <a:endParaRPr lang="zh-CN" altLang="en-US" b="1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7C51FFDB-C4F9-41E2-AA33-5A9823B4663E}" type="parTrans" cxnId="{0187BB7E-5A6B-4445-807D-B79260802A9A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367727D8-3727-4A17-9DE5-AEC4AF88B082}" type="sibTrans" cxnId="{0187BB7E-5A6B-4445-807D-B79260802A9A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D74336DE-65AB-420D-9669-7A552022C36B}">
      <dgm:prSet phldrT="[文本]"/>
      <dgm:spPr/>
      <dgm:t>
        <a:bodyPr/>
        <a:lstStyle/>
        <a:p>
          <a:r>
            <a:rPr lang="en-US" altLang="zh-CN" dirty="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Lucida Grande"/>
            </a:rPr>
            <a:t>—which provides the definition for how a function behaves</a:t>
          </a:r>
          <a:endParaRPr lang="zh-CN" altLang="en-US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4A2D6DFA-20E9-449F-815B-209D112B3F4F}" type="parTrans" cxnId="{9C324947-14CB-4FF2-B3DF-A368107AD383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2A147161-D16A-42AD-A44D-E8517592DE22}" type="sibTrans" cxnId="{9C324947-14CB-4FF2-B3DF-A368107AD383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68DF0C13-7F96-412C-9FE1-7B9B318F6DEF}">
      <dgm:prSet phldrT="[文本]"/>
      <dgm:spPr/>
      <dgm:t>
        <a:bodyPr/>
        <a:lstStyle/>
        <a:p>
          <a:r>
            <a:rPr lang="en-US" altLang="zh-CN" b="1" dirty="0" smtClean="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Lucida Grande"/>
            </a:rPr>
            <a:t>calling </a:t>
          </a:r>
          <a:r>
            <a:rPr lang="en-US" altLang="zh-CN" b="1" dirty="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Lucida Grande"/>
            </a:rPr>
            <a:t>a function</a:t>
          </a:r>
          <a:endParaRPr lang="zh-CN" altLang="en-US" b="1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4E504572-373D-4254-9C03-C45B9ED2354D}" type="parTrans" cxnId="{577B235F-94E5-44B5-AC3D-106DE2ECA28A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82F72989-C3AE-4FE9-9433-882C2ACD6159}" type="sibTrans" cxnId="{577B235F-94E5-44B5-AC3D-106DE2ECA28A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8C9F34D1-8A61-447B-98F0-F3D3CAF2FF04}">
      <dgm:prSet phldrT="[文本]"/>
      <dgm:spPr/>
      <dgm:t>
        <a:bodyPr/>
        <a:lstStyle/>
        <a:p>
          <a:r>
            <a:rPr lang="en-US" altLang="zh-CN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Lucida Grande"/>
            </a:rPr>
            <a:t>—which executes the definition of the function on specific values of the parameters</a:t>
          </a:r>
          <a:endParaRPr lang="zh-CN" altLang="en-US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12DC3B16-208F-4105-B3F2-4763E6B78033}" type="parTrans" cxnId="{6CF6F51B-E69A-4DD1-B058-E3F91BB046E2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17954E30-EAA0-4F48-BEBD-9D81530DCDEA}" type="sibTrans" cxnId="{6CF6F51B-E69A-4DD1-B058-E3F91BB046E2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BC4566F7-6922-43D0-BA82-3C6B2511E6EE}" type="pres">
      <dgm:prSet presAssocID="{C19F7A09-CE0D-4EBE-AA28-901290459E9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ED64B2-DB06-4737-A99E-56139474AB36}" type="pres">
      <dgm:prSet presAssocID="{25E09425-7EEB-4A81-A26B-D35F09E2BDC4}" presName="parentLin" presStyleCnt="0"/>
      <dgm:spPr/>
    </dgm:pt>
    <dgm:pt modelId="{1505C686-626C-4C7C-BEC0-65E683113716}" type="pres">
      <dgm:prSet presAssocID="{25E09425-7EEB-4A81-A26B-D35F09E2BDC4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0B849F45-0394-4743-89A1-1A90319C3A9D}" type="pres">
      <dgm:prSet presAssocID="{25E09425-7EEB-4A81-A26B-D35F09E2BDC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297DD4-5648-4A03-874B-710CF630469E}" type="pres">
      <dgm:prSet presAssocID="{25E09425-7EEB-4A81-A26B-D35F09E2BDC4}" presName="negativeSpace" presStyleCnt="0"/>
      <dgm:spPr/>
    </dgm:pt>
    <dgm:pt modelId="{2FD8961E-D794-47CB-8847-BCFC0C1DAB4F}" type="pres">
      <dgm:prSet presAssocID="{25E09425-7EEB-4A81-A26B-D35F09E2BDC4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31149E-C085-4ED8-9C05-BE5D5D061964}" type="pres">
      <dgm:prSet presAssocID="{367727D8-3727-4A17-9DE5-AEC4AF88B082}" presName="spaceBetweenRectangles" presStyleCnt="0"/>
      <dgm:spPr/>
    </dgm:pt>
    <dgm:pt modelId="{B25AE1C0-3D74-4D40-A0CC-6DB561CCE4F5}" type="pres">
      <dgm:prSet presAssocID="{68DF0C13-7F96-412C-9FE1-7B9B318F6DEF}" presName="parentLin" presStyleCnt="0"/>
      <dgm:spPr/>
    </dgm:pt>
    <dgm:pt modelId="{EE7EC269-64E9-4FC7-9A01-CC26272C1AA5}" type="pres">
      <dgm:prSet presAssocID="{68DF0C13-7F96-412C-9FE1-7B9B318F6DEF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019A8DD5-3848-46B0-AA00-67D00FAA62EF}" type="pres">
      <dgm:prSet presAssocID="{68DF0C13-7F96-412C-9FE1-7B9B318F6DE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637720-497D-4B86-BBAE-4CCB62EBEF0A}" type="pres">
      <dgm:prSet presAssocID="{68DF0C13-7F96-412C-9FE1-7B9B318F6DEF}" presName="negativeSpace" presStyleCnt="0"/>
      <dgm:spPr/>
    </dgm:pt>
    <dgm:pt modelId="{45F61FDB-68F1-4579-9FC1-D66F611CDFF3}" type="pres">
      <dgm:prSet presAssocID="{68DF0C13-7F96-412C-9FE1-7B9B318F6DEF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CF6F51B-E69A-4DD1-B058-E3F91BB046E2}" srcId="{68DF0C13-7F96-412C-9FE1-7B9B318F6DEF}" destId="{8C9F34D1-8A61-447B-98F0-F3D3CAF2FF04}" srcOrd="0" destOrd="0" parTransId="{12DC3B16-208F-4105-B3F2-4763E6B78033}" sibTransId="{17954E30-EAA0-4F48-BEBD-9D81530DCDEA}"/>
    <dgm:cxn modelId="{274AF2F7-4226-4AE0-9A5E-10062A05DBB4}" type="presOf" srcId="{68DF0C13-7F96-412C-9FE1-7B9B318F6DEF}" destId="{019A8DD5-3848-46B0-AA00-67D00FAA62EF}" srcOrd="1" destOrd="0" presId="urn:microsoft.com/office/officeart/2005/8/layout/list1"/>
    <dgm:cxn modelId="{9DD64547-E439-414F-9EF7-C1C815BE8B37}" type="presOf" srcId="{25E09425-7EEB-4A81-A26B-D35F09E2BDC4}" destId="{0B849F45-0394-4743-89A1-1A90319C3A9D}" srcOrd="1" destOrd="0" presId="urn:microsoft.com/office/officeart/2005/8/layout/list1"/>
    <dgm:cxn modelId="{25503A12-2E15-4B6C-B08C-C3D8799B32A6}" type="presOf" srcId="{8C9F34D1-8A61-447B-98F0-F3D3CAF2FF04}" destId="{45F61FDB-68F1-4579-9FC1-D66F611CDFF3}" srcOrd="0" destOrd="0" presId="urn:microsoft.com/office/officeart/2005/8/layout/list1"/>
    <dgm:cxn modelId="{823DB5BD-C32F-42C4-B590-A2EFBE979CB6}" type="presOf" srcId="{D74336DE-65AB-420D-9669-7A552022C36B}" destId="{2FD8961E-D794-47CB-8847-BCFC0C1DAB4F}" srcOrd="0" destOrd="0" presId="urn:microsoft.com/office/officeart/2005/8/layout/list1"/>
    <dgm:cxn modelId="{C7EEBFB6-16E0-4F66-9CFC-50DD974C6416}" type="presOf" srcId="{68DF0C13-7F96-412C-9FE1-7B9B318F6DEF}" destId="{EE7EC269-64E9-4FC7-9A01-CC26272C1AA5}" srcOrd="0" destOrd="0" presId="urn:microsoft.com/office/officeart/2005/8/layout/list1"/>
    <dgm:cxn modelId="{0187BB7E-5A6B-4445-807D-B79260802A9A}" srcId="{C19F7A09-CE0D-4EBE-AA28-901290459E93}" destId="{25E09425-7EEB-4A81-A26B-D35F09E2BDC4}" srcOrd="0" destOrd="0" parTransId="{7C51FFDB-C4F9-41E2-AA33-5A9823B4663E}" sibTransId="{367727D8-3727-4A17-9DE5-AEC4AF88B082}"/>
    <dgm:cxn modelId="{577B235F-94E5-44B5-AC3D-106DE2ECA28A}" srcId="{C19F7A09-CE0D-4EBE-AA28-901290459E93}" destId="{68DF0C13-7F96-412C-9FE1-7B9B318F6DEF}" srcOrd="1" destOrd="0" parTransId="{4E504572-373D-4254-9C03-C45B9ED2354D}" sibTransId="{82F72989-C3AE-4FE9-9433-882C2ACD6159}"/>
    <dgm:cxn modelId="{A3DCAAC7-E86C-4406-B636-8F8C5FD22AC9}" type="presOf" srcId="{25E09425-7EEB-4A81-A26B-D35F09E2BDC4}" destId="{1505C686-626C-4C7C-BEC0-65E683113716}" srcOrd="0" destOrd="0" presId="urn:microsoft.com/office/officeart/2005/8/layout/list1"/>
    <dgm:cxn modelId="{9C324947-14CB-4FF2-B3DF-A368107AD383}" srcId="{25E09425-7EEB-4A81-A26B-D35F09E2BDC4}" destId="{D74336DE-65AB-420D-9669-7A552022C36B}" srcOrd="0" destOrd="0" parTransId="{4A2D6DFA-20E9-449F-815B-209D112B3F4F}" sibTransId="{2A147161-D16A-42AD-A44D-E8517592DE22}"/>
    <dgm:cxn modelId="{8F18C514-A687-464F-AAF5-36D477F30280}" type="presOf" srcId="{C19F7A09-CE0D-4EBE-AA28-901290459E93}" destId="{BC4566F7-6922-43D0-BA82-3C6B2511E6EE}" srcOrd="0" destOrd="0" presId="urn:microsoft.com/office/officeart/2005/8/layout/list1"/>
    <dgm:cxn modelId="{3D906D1A-C8A6-4AB9-9E99-B5E006D8317A}" type="presParOf" srcId="{BC4566F7-6922-43D0-BA82-3C6B2511E6EE}" destId="{F9ED64B2-DB06-4737-A99E-56139474AB36}" srcOrd="0" destOrd="0" presId="urn:microsoft.com/office/officeart/2005/8/layout/list1"/>
    <dgm:cxn modelId="{EBE0E527-22D6-4ECC-B248-EB09E0800928}" type="presParOf" srcId="{F9ED64B2-DB06-4737-A99E-56139474AB36}" destId="{1505C686-626C-4C7C-BEC0-65E683113716}" srcOrd="0" destOrd="0" presId="urn:microsoft.com/office/officeart/2005/8/layout/list1"/>
    <dgm:cxn modelId="{A204D549-BE99-48D4-8364-C83B4D601C3A}" type="presParOf" srcId="{F9ED64B2-DB06-4737-A99E-56139474AB36}" destId="{0B849F45-0394-4743-89A1-1A90319C3A9D}" srcOrd="1" destOrd="0" presId="urn:microsoft.com/office/officeart/2005/8/layout/list1"/>
    <dgm:cxn modelId="{4F38EEA1-6633-4E4F-A861-8B9AEE3A7DD9}" type="presParOf" srcId="{BC4566F7-6922-43D0-BA82-3C6B2511E6EE}" destId="{16297DD4-5648-4A03-874B-710CF630469E}" srcOrd="1" destOrd="0" presId="urn:microsoft.com/office/officeart/2005/8/layout/list1"/>
    <dgm:cxn modelId="{0434E23B-54AA-47ED-A99A-4DBC6F71C047}" type="presParOf" srcId="{BC4566F7-6922-43D0-BA82-3C6B2511E6EE}" destId="{2FD8961E-D794-47CB-8847-BCFC0C1DAB4F}" srcOrd="2" destOrd="0" presId="urn:microsoft.com/office/officeart/2005/8/layout/list1"/>
    <dgm:cxn modelId="{5669977D-68C0-41B4-96CB-85EA7090E09B}" type="presParOf" srcId="{BC4566F7-6922-43D0-BA82-3C6B2511E6EE}" destId="{AD31149E-C085-4ED8-9C05-BE5D5D061964}" srcOrd="3" destOrd="0" presId="urn:microsoft.com/office/officeart/2005/8/layout/list1"/>
    <dgm:cxn modelId="{DFACD7E3-7D4F-47DC-8F3C-201F475E7617}" type="presParOf" srcId="{BC4566F7-6922-43D0-BA82-3C6B2511E6EE}" destId="{B25AE1C0-3D74-4D40-A0CC-6DB561CCE4F5}" srcOrd="4" destOrd="0" presId="urn:microsoft.com/office/officeart/2005/8/layout/list1"/>
    <dgm:cxn modelId="{D5C19CE9-E070-4A19-A4B7-B81695B3BFD2}" type="presParOf" srcId="{B25AE1C0-3D74-4D40-A0CC-6DB561CCE4F5}" destId="{EE7EC269-64E9-4FC7-9A01-CC26272C1AA5}" srcOrd="0" destOrd="0" presId="urn:microsoft.com/office/officeart/2005/8/layout/list1"/>
    <dgm:cxn modelId="{3BA3C115-DBC6-4361-9C8E-5EA484B8C7E3}" type="presParOf" srcId="{B25AE1C0-3D74-4D40-A0CC-6DB561CCE4F5}" destId="{019A8DD5-3848-46B0-AA00-67D00FAA62EF}" srcOrd="1" destOrd="0" presId="urn:microsoft.com/office/officeart/2005/8/layout/list1"/>
    <dgm:cxn modelId="{BF74A9A7-0A3B-4188-9E0E-DF0CCF0AC5E8}" type="presParOf" srcId="{BC4566F7-6922-43D0-BA82-3C6B2511E6EE}" destId="{C6637720-497D-4B86-BBAE-4CCB62EBEF0A}" srcOrd="5" destOrd="0" presId="urn:microsoft.com/office/officeart/2005/8/layout/list1"/>
    <dgm:cxn modelId="{757C000D-EE1A-4B14-B4EA-70D8A1F1FECE}" type="presParOf" srcId="{BC4566F7-6922-43D0-BA82-3C6B2511E6EE}" destId="{45F61FDB-68F1-4579-9FC1-D66F611CDFF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8961E-D794-47CB-8847-BCFC0C1DAB4F}">
      <dsp:nvSpPr>
        <dsp:cNvPr id="0" name=""/>
        <dsp:cNvSpPr/>
      </dsp:nvSpPr>
      <dsp:spPr>
        <a:xfrm>
          <a:off x="0" y="623552"/>
          <a:ext cx="12088284" cy="2260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185" tIns="853948" rIns="938185" bIns="291592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4100" kern="1200" dirty="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Lucida Grande"/>
            </a:rPr>
            <a:t>—which provides the definition for how a function behaves</a:t>
          </a:r>
          <a:endParaRPr lang="zh-CN" altLang="en-US" sz="4100" kern="120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0" y="623552"/>
        <a:ext cx="12088284" cy="2260125"/>
      </dsp:txXfrm>
    </dsp:sp>
    <dsp:sp modelId="{0B849F45-0394-4743-89A1-1A90319C3A9D}">
      <dsp:nvSpPr>
        <dsp:cNvPr id="0" name=""/>
        <dsp:cNvSpPr/>
      </dsp:nvSpPr>
      <dsp:spPr>
        <a:xfrm>
          <a:off x="604414" y="18392"/>
          <a:ext cx="8461798" cy="121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836" tIns="0" rIns="319836" bIns="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Lucida Grande"/>
            </a:rPr>
            <a:t> </a:t>
          </a:r>
          <a:r>
            <a:rPr lang="en-US" altLang="zh-CN" sz="4100" b="1" kern="1200" dirty="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Lucida Grande"/>
            </a:rPr>
            <a:t>declaring a function</a:t>
          </a:r>
          <a:endParaRPr lang="zh-CN" altLang="en-US" sz="4100" b="1" kern="120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663497" y="77475"/>
        <a:ext cx="8343632" cy="1092154"/>
      </dsp:txXfrm>
    </dsp:sp>
    <dsp:sp modelId="{45F61FDB-68F1-4579-9FC1-D66F611CDFF3}">
      <dsp:nvSpPr>
        <dsp:cNvPr id="0" name=""/>
        <dsp:cNvSpPr/>
      </dsp:nvSpPr>
      <dsp:spPr>
        <a:xfrm>
          <a:off x="0" y="3710238"/>
          <a:ext cx="12088284" cy="2260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185" tIns="853948" rIns="938185" bIns="291592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4100" kern="120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Lucida Grande"/>
            </a:rPr>
            <a:t>—which executes the definition of the function on specific values of the parameters</a:t>
          </a:r>
          <a:endParaRPr lang="zh-CN" altLang="en-US" sz="4100" kern="120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0" y="3710238"/>
        <a:ext cx="12088284" cy="2260125"/>
      </dsp:txXfrm>
    </dsp:sp>
    <dsp:sp modelId="{019A8DD5-3848-46B0-AA00-67D00FAA62EF}">
      <dsp:nvSpPr>
        <dsp:cNvPr id="0" name=""/>
        <dsp:cNvSpPr/>
      </dsp:nvSpPr>
      <dsp:spPr>
        <a:xfrm>
          <a:off x="604414" y="3105078"/>
          <a:ext cx="8461798" cy="121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836" tIns="0" rIns="319836" bIns="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b="1" kern="1200" dirty="0" smtClean="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Lucida Grande"/>
            </a:rPr>
            <a:t>calling </a:t>
          </a:r>
          <a:r>
            <a:rPr lang="en-US" altLang="zh-CN" sz="4100" b="1" kern="1200" dirty="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Lucida Grande"/>
            </a:rPr>
            <a:t>a function</a:t>
          </a:r>
          <a:endParaRPr lang="zh-CN" altLang="en-US" sz="4100" b="1" kern="120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663497" y="3164161"/>
        <a:ext cx="8343632" cy="1092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1C210B1-2488-4A57-BDFC-FB83AC5A29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7CDE7E-51BC-4BBD-9F9F-1AE3F1EDE0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ABF82-1C68-4558-BA8B-38A26D7BB49A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BF5C95-EF86-4107-99E1-09F74C6DDB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461C27-1067-4B1E-AE31-632A615B1E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FD38E-37C9-418A-8565-4C7CCB1B8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682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7847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0567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541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61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771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8273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605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9770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5620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465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0447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5785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5813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5381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758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7533" y="1596249"/>
            <a:ext cx="13005197" cy="3395698"/>
          </a:xfrm>
        </p:spPr>
        <p:txBody>
          <a:bodyPr anchor="b"/>
          <a:lstStyle>
            <a:lvl1pPr algn="ctr">
              <a:defRPr sz="853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7533" y="5122898"/>
            <a:ext cx="13005197" cy="2354862"/>
          </a:xfrm>
        </p:spPr>
        <p:txBody>
          <a:bodyPr/>
          <a:lstStyle>
            <a:lvl1pPr marL="0" indent="0" algn="ctr">
              <a:buNone/>
              <a:defRPr sz="3413"/>
            </a:lvl1pPr>
            <a:lvl2pPr marL="650230" indent="0" algn="ctr">
              <a:buNone/>
              <a:defRPr sz="2844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6A24-849D-4613-B796-3A17297E0BFE}" type="datetime1">
              <a:rPr lang="en-US" altLang="zh-CN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5751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883C-331F-422A-8F07-EFCB72811924}" type="datetime1">
              <a:rPr lang="en-US" altLang="zh-CN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4856" y="1401459"/>
            <a:ext cx="16146656" cy="12700"/>
          </a:xfrm>
          <a:prstGeom prst="line">
            <a:avLst/>
          </a:prstGeom>
          <a:noFill/>
          <a:ln w="57150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3893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09126" y="519289"/>
            <a:ext cx="3738994" cy="8265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2143" y="519289"/>
            <a:ext cx="11000229" cy="82657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816A-7DCF-4361-93BB-32D9F1F2D367}" type="datetime1">
              <a:rPr lang="en-US" altLang="zh-CN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4856" y="1401459"/>
            <a:ext cx="16146656" cy="12700"/>
          </a:xfrm>
          <a:prstGeom prst="line">
            <a:avLst/>
          </a:prstGeom>
          <a:noFill/>
          <a:ln w="57150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591949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 hasCustomPrompt="1"/>
          </p:nvPr>
        </p:nvSpPr>
        <p:spPr>
          <a:xfrm>
            <a:off x="355600" y="50800"/>
            <a:ext cx="16984663" cy="1524000"/>
          </a:xfrm>
          <a:prstGeom prst="rect">
            <a:avLst/>
          </a:prstGeom>
        </p:spPr>
        <p:txBody>
          <a:bodyPr anchor="ctr"/>
          <a:lstStyle>
            <a:lvl1pPr indent="0">
              <a:tabLst>
                <a:tab pos="1219200" algn="l"/>
              </a:tabLst>
            </a:lvl1pPr>
          </a:lstStyle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 hasCustomPrompt="1"/>
          </p:nvPr>
        </p:nvSpPr>
        <p:spPr>
          <a:xfrm>
            <a:off x="546100" y="1562100"/>
            <a:ext cx="16794163" cy="7581900"/>
          </a:xfrm>
          <a:prstGeom prst="rect">
            <a:avLst/>
          </a:prstGeom>
        </p:spPr>
        <p:txBody>
          <a:bodyPr anchor="ctr"/>
          <a:lstStyle>
            <a:lvl1pPr marL="734695" indent="-480695" algn="l">
              <a:spcBef>
                <a:spcPts val="2600"/>
              </a:spcBef>
              <a:buSzPct val="171000"/>
              <a:buFont typeface="Gill Sans"/>
              <a:buChar char="•"/>
              <a:tabLst>
                <a:tab pos="1587500" algn="l"/>
              </a:tabLst>
            </a:lvl1pPr>
            <a:lvl2pPr marL="1090295" indent="-480695" algn="l">
              <a:spcBef>
                <a:spcPts val="2600"/>
              </a:spcBef>
              <a:buSzPct val="171000"/>
              <a:buFont typeface="Gill Sans"/>
              <a:buChar char="•"/>
              <a:tabLst>
                <a:tab pos="2044700" algn="l"/>
              </a:tabLst>
            </a:lvl2pPr>
            <a:lvl3pPr marL="1433195" indent="-480695" algn="l">
              <a:spcBef>
                <a:spcPts val="2600"/>
              </a:spcBef>
              <a:buSzPct val="171000"/>
              <a:buFont typeface="Gill Sans"/>
              <a:buChar char="•"/>
              <a:tabLst>
                <a:tab pos="2476500" algn="l"/>
              </a:tabLst>
            </a:lvl3pPr>
            <a:lvl4pPr marL="1776095" indent="-480695" algn="l">
              <a:spcBef>
                <a:spcPts val="2600"/>
              </a:spcBef>
              <a:buSzPct val="171000"/>
              <a:buFont typeface="Gill Sans"/>
              <a:buChar char="•"/>
              <a:tabLst>
                <a:tab pos="2921000" algn="l"/>
              </a:tabLst>
            </a:lvl4pPr>
            <a:lvl5pPr marL="2131695" indent="-480695" algn="l">
              <a:spcBef>
                <a:spcPts val="2600"/>
              </a:spcBef>
              <a:buSzPct val="171000"/>
              <a:buFont typeface="Gill Sans"/>
              <a:buChar char="•"/>
              <a:tabLst>
                <a:tab pos="3378200" algn="l"/>
              </a:tabLst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44856" y="1401459"/>
            <a:ext cx="16146656" cy="12700"/>
          </a:xfrm>
          <a:prstGeom prst="line">
            <a:avLst/>
          </a:prstGeom>
          <a:noFill/>
          <a:ln w="57150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701586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33DF-E4F6-4004-BE5C-9D7151AE639C}" type="datetime1">
              <a:rPr lang="en-US" altLang="zh-CN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571691" y="8661966"/>
            <a:ext cx="3901559" cy="519289"/>
          </a:xfr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8049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112" y="2431628"/>
            <a:ext cx="14955977" cy="4057226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3112" y="6527237"/>
            <a:ext cx="14955977" cy="2133599"/>
          </a:xfrm>
        </p:spPr>
        <p:txBody>
          <a:bodyPr/>
          <a:lstStyle>
            <a:lvl1pPr marL="0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CCF48-E906-457B-80A5-E509EE1DAA61}" type="datetime1">
              <a:rPr lang="en-US" altLang="zh-CN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424361" y="8780498"/>
            <a:ext cx="3901559" cy="519289"/>
          </a:xfr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1952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2143" y="2596444"/>
            <a:ext cx="7369612" cy="618857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78508" y="2596444"/>
            <a:ext cx="7369612" cy="618857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238E-85D1-4F63-BAB6-B8E0D9CD9B47}" type="datetime1">
              <a:rPr lang="en-US" altLang="zh-CN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335461" y="8973255"/>
            <a:ext cx="3901559" cy="519289"/>
          </a:xfr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370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402" y="519290"/>
            <a:ext cx="14955977" cy="188524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03" y="2390987"/>
            <a:ext cx="7335743" cy="1171786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4403" y="3562773"/>
            <a:ext cx="7335743" cy="524030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78508" y="2390987"/>
            <a:ext cx="7371870" cy="1171786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78508" y="3562773"/>
            <a:ext cx="7371870" cy="524030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FED6-4D43-4B91-A9C0-BE6EA493B887}" type="datetime1">
              <a:rPr lang="en-US" altLang="zh-CN" smtClean="0"/>
              <a:t>4/13/2020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338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5C32-038C-4F79-AC02-47F17D94B3E2}" type="datetime1">
              <a:rPr lang="en-US" altLang="zh-CN" smtClean="0"/>
              <a:t>4/13/2020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5009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4491-5FB2-4DAC-A7E9-8F976C4CA3EA}" type="datetime1">
              <a:rPr lang="en-US" altLang="zh-CN" smtClean="0"/>
              <a:t>4/13/2020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894261" y="8551052"/>
            <a:ext cx="3901559" cy="519289"/>
          </a:xfr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57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402" y="650240"/>
            <a:ext cx="5592686" cy="2275840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1870" y="1404338"/>
            <a:ext cx="8778508" cy="6931378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402" y="2926080"/>
            <a:ext cx="5592686" cy="5420925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0985-58D0-4B55-AE8D-B8B8B62C2C75}" type="datetime1">
              <a:rPr lang="en-US" altLang="zh-CN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44856" y="1401459"/>
            <a:ext cx="16146656" cy="12700"/>
          </a:xfrm>
          <a:prstGeom prst="line">
            <a:avLst/>
          </a:prstGeom>
          <a:noFill/>
          <a:ln w="57150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0976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402" y="650240"/>
            <a:ext cx="5592686" cy="2275840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1870" y="1404338"/>
            <a:ext cx="8778508" cy="6931378"/>
          </a:xfrm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402" y="2926080"/>
            <a:ext cx="5592686" cy="5420925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D72E-3788-459E-8E24-05ACC5D7EA68}" type="datetime1">
              <a:rPr lang="en-US" altLang="zh-CN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44856" y="1401459"/>
            <a:ext cx="16146656" cy="12700"/>
          </a:xfrm>
          <a:prstGeom prst="line">
            <a:avLst/>
          </a:prstGeom>
          <a:noFill/>
          <a:ln w="57150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92895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143" y="519290"/>
            <a:ext cx="14955977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143" y="2596444"/>
            <a:ext cx="14955977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2143" y="9040143"/>
            <a:ext cx="390155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A43F0-B7F5-4F5F-9229-627A08AA305A}" type="datetime1">
              <a:rPr lang="en-US" altLang="zh-CN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3962" y="9040143"/>
            <a:ext cx="585233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46561" y="9040143"/>
            <a:ext cx="390155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218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hdr="0" ftr="0" dt="0"/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982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>
            <a:extLst>
              <a:ext uri="{FF2B5EF4-FFF2-40B4-BE49-F238E27FC236}">
                <a16:creationId xmlns:a16="http://schemas.microsoft.com/office/drawing/2014/main" id="{C742E47E-B7F0-4654-AFB9-CEF454F16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731" y="477385"/>
            <a:ext cx="13004800" cy="69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Shape 33"/>
          <p:cNvSpPr>
            <a:spLocks noGrp="1"/>
          </p:cNvSpPr>
          <p:nvPr>
            <p:ph type="ctrTitle"/>
          </p:nvPr>
        </p:nvSpPr>
        <p:spPr>
          <a:xfrm>
            <a:off x="3386931" y="1305352"/>
            <a:ext cx="10566400" cy="1277257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-11430" defTabSz="531495">
              <a:lnSpc>
                <a:spcPts val="8700"/>
              </a:lnSpc>
              <a:spcBef>
                <a:spcPts val="200"/>
              </a:spcBef>
              <a:tabLst>
                <a:tab pos="1143000" algn="l"/>
              </a:tabLst>
              <a:defRPr sz="7280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cademy Engraved LET" pitchFamily="2" charset="0"/>
              </a:rPr>
              <a:t>C </a:t>
            </a:r>
            <a:r>
              <a:rPr b="1" dirty="0">
                <a:solidFill>
                  <a:schemeClr val="accent1">
                    <a:lumMod val="50000"/>
                  </a:schemeClr>
                </a:solidFill>
                <a:latin typeface="Academy Engraved LET" pitchFamily="2" charset="0"/>
              </a:rPr>
              <a:t> Programming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3A3A276-C837-4D14-84C6-230632015E2A}"/>
              </a:ext>
            </a:extLst>
          </p:cNvPr>
          <p:cNvSpPr/>
          <p:nvPr/>
        </p:nvSpPr>
        <p:spPr>
          <a:xfrm>
            <a:off x="5248752" y="7746742"/>
            <a:ext cx="74542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>
                <a:solidFill>
                  <a:schemeClr val="tx1"/>
                </a:solidFill>
                <a:latin typeface="Academy Engraved LET" pitchFamily="2" charset="0"/>
              </a:rPr>
              <a:t>09: </a:t>
            </a:r>
            <a:r>
              <a:rPr lang="en-US" altLang="zh-CN" sz="4400" b="1" dirty="0">
                <a:solidFill>
                  <a:schemeClr val="tx1"/>
                </a:solidFill>
                <a:latin typeface="Academy Engraved LET" pitchFamily="2" charset="0"/>
              </a:rPr>
              <a:t>Scoping &amp; </a:t>
            </a:r>
            <a:r>
              <a:rPr lang="en-US" altLang="zh-CN" sz="4400" b="1" dirty="0" smtClean="0">
                <a:solidFill>
                  <a:schemeClr val="tx1"/>
                </a:solidFill>
                <a:latin typeface="Academy Engraved LET" pitchFamily="2" charset="0"/>
              </a:rPr>
              <a:t>Functions</a:t>
            </a:r>
            <a:r>
              <a:rPr lang="zh-CN" altLang="en-US" sz="4400" b="1" dirty="0" smtClean="0">
                <a:solidFill>
                  <a:schemeClr val="tx1"/>
                </a:solidFill>
                <a:latin typeface="Academy Engraved LET" pitchFamily="2" charset="0"/>
              </a:rPr>
              <a:t>（</a:t>
            </a:r>
            <a:r>
              <a:rPr lang="en-US" altLang="zh-CN" sz="4400" b="1" dirty="0" smtClean="0">
                <a:solidFill>
                  <a:schemeClr val="tx1"/>
                </a:solidFill>
                <a:latin typeface="Academy Engraved LET" pitchFamily="2" charset="0"/>
              </a:rPr>
              <a:t>1</a:t>
            </a:r>
            <a:r>
              <a:rPr lang="zh-CN" altLang="en-US" sz="4400" b="1" dirty="0" smtClean="0">
                <a:solidFill>
                  <a:schemeClr val="tx1"/>
                </a:solidFill>
                <a:latin typeface="Academy Engraved LET" pitchFamily="2" charset="0"/>
              </a:rPr>
              <a:t>）</a:t>
            </a:r>
            <a:endParaRPr lang="zh-CN" altLang="en-US" sz="4400" b="1" dirty="0">
              <a:solidFill>
                <a:schemeClr val="tx1"/>
              </a:solidFill>
              <a:latin typeface="Academy Engraved LET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471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89739" y="3626556"/>
            <a:ext cx="3423920" cy="379476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</a:p>
          <a:p>
            <a:pPr algn="l"/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{	...</a:t>
            </a:r>
          </a:p>
          <a:p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function_1();</a:t>
            </a:r>
          </a:p>
          <a:p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function_2();</a:t>
            </a:r>
          </a:p>
          <a:p>
            <a:pPr algn="l"/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48487" y="3626557"/>
            <a:ext cx="3423920" cy="317944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function_1()</a:t>
            </a:r>
          </a:p>
          <a:p>
            <a:pPr algn="l"/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{	...</a:t>
            </a:r>
          </a:p>
          <a:p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function_2();</a:t>
            </a:r>
          </a:p>
          <a:p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algn="l"/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073490" y="3633722"/>
            <a:ext cx="3423920" cy="194818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function_2()</a:t>
            </a:r>
          </a:p>
          <a:p>
            <a:pPr algn="l"/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{	...</a:t>
            </a:r>
          </a:p>
          <a:p>
            <a:pPr algn="l"/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/>
              <a:t>Why Break Up Code?</a:t>
            </a:r>
            <a:endParaRPr lang="zh-CN" altLang="en-US" sz="66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10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E807F-403C-4950-B6B1-AB61C73E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/>
              <a:t>Declaration&amp; Definition</a:t>
            </a:r>
            <a:endParaRPr lang="zh-CN" altLang="en-US" sz="6600" b="1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A9B49D-FD8E-4CB5-8E4E-65EDC45FD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5920" y="1562101"/>
            <a:ext cx="14181513" cy="6018143"/>
          </a:xfrm>
        </p:spPr>
        <p:txBody>
          <a:bodyPr>
            <a:normAutofit/>
          </a:bodyPr>
          <a:lstStyle/>
          <a:p>
            <a:pPr marL="977900" indent="-723900">
              <a:lnSpc>
                <a:spcPts val="5800"/>
              </a:lnSpc>
              <a:buSzPct val="130000"/>
              <a:buFont typeface="Wingdings" panose="05000000000000000000" pitchFamily="2" charset="2"/>
              <a:buChar char="p"/>
            </a:pPr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 declaration tells the compiler about a function's </a:t>
            </a:r>
            <a:r>
              <a:rPr lang="en-US" altLang="zh-CN" sz="5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5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type</a:t>
            </a:r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sz="5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977900" indent="-723900">
              <a:lnSpc>
                <a:spcPts val="5800"/>
              </a:lnSpc>
              <a:buSzPct val="130000"/>
              <a:buFont typeface="Wingdings" panose="05000000000000000000" pitchFamily="2" charset="2"/>
              <a:buChar char="p"/>
            </a:pPr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 definition provides the actual </a:t>
            </a:r>
            <a:r>
              <a:rPr lang="en-US" altLang="zh-CN" sz="5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function.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10422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Declaration &amp; Definition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xfrm>
            <a:off x="581891" y="1928552"/>
            <a:ext cx="16758372" cy="72154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977900" indent="-723900">
              <a:lnSpc>
                <a:spcPct val="100000"/>
              </a:lnSpc>
              <a:spcBef>
                <a:spcPts val="1200"/>
              </a:spcBef>
              <a:buSzPct val="130000"/>
              <a:buFont typeface="Wingdings" panose="05000000000000000000" pitchFamily="2" charset="2"/>
              <a:buChar char="p"/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had two parts to their use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- i.e. the type and the name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Initialisation</a:t>
            </a: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the value you want in them</a:t>
            </a:r>
          </a:p>
          <a:p>
            <a:pPr marL="977900" indent="-723900">
              <a:lnSpc>
                <a:spcPct val="100000"/>
              </a:lnSpc>
              <a:spcBef>
                <a:spcPts val="1200"/>
              </a:spcBef>
              <a:buSzPct val="130000"/>
              <a:buFont typeface="Wingdings" panose="05000000000000000000" pitchFamily="2" charset="2"/>
              <a:buChar char="p"/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are the same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sz="4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the type and the name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sz="4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the details of the function</a:t>
            </a:r>
          </a:p>
          <a:p>
            <a:pPr marL="977900" indent="-723900">
              <a:lnSpc>
                <a:spcPct val="100000"/>
              </a:lnSpc>
              <a:spcBef>
                <a:spcPts val="1200"/>
              </a:spcBef>
              <a:buSzPct val="130000"/>
              <a:buFont typeface="Wingdings" panose="05000000000000000000" pitchFamily="2" charset="2"/>
              <a:buChar char="p"/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 parts are </a:t>
            </a:r>
            <a:r>
              <a:rPr sz="4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</a:t>
            </a:r>
            <a:r>
              <a:rPr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separated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12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Function Requirements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xfrm>
            <a:off x="546100" y="1562100"/>
            <a:ext cx="16794163" cy="724939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977900" indent="-723900">
              <a:lnSpc>
                <a:spcPct val="100000"/>
              </a:lnSpc>
              <a:spcBef>
                <a:spcPts val="1800"/>
              </a:spcBef>
              <a:buSzPct val="130000"/>
              <a:buFont typeface="Wingdings" panose="05000000000000000000" pitchFamily="2" charset="2"/>
              <a:buChar char="p"/>
            </a:pP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254000" indent="0">
              <a:lnSpc>
                <a:spcPct val="100000"/>
              </a:lnSpc>
              <a:spcBef>
                <a:spcPts val="1800"/>
              </a:spcBef>
              <a:buSzPct val="130000"/>
              <a:buNone/>
            </a:pPr>
            <a:r>
              <a:rPr lang="en-US" sz="4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Type  name (paramete</a:t>
            </a:r>
            <a:r>
              <a:rPr lang="en-US" altLang="zh-CN" sz="4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4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s)</a:t>
            </a:r>
          </a:p>
          <a:p>
            <a:pPr marL="977900" indent="-723900">
              <a:lnSpc>
                <a:spcPct val="100000"/>
              </a:lnSpc>
              <a:spcBef>
                <a:spcPts val="1800"/>
              </a:spcBef>
              <a:buSzPct val="130000"/>
              <a:buFont typeface="Wingdings" panose="05000000000000000000" pitchFamily="2" charset="2"/>
              <a:buChar char="p"/>
            </a:pPr>
            <a:r>
              <a:rPr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must have: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name (same as a variable)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return type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or more parameters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[optionally] a declaration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definition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13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3450C-6798-4025-8601-8C07A7F5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 smtClean="0"/>
              <a:t>Declaration</a:t>
            </a:r>
            <a:endParaRPr lang="zh-CN" altLang="en-US" sz="6600" b="1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A1EB0B-613E-4CCB-8EBD-EB0594127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Bef>
                <a:spcPct val="50000"/>
              </a:spcBef>
              <a:buSzPct val="120000"/>
              <a:buFont typeface="Wingdings" panose="05000000000000000000" pitchFamily="2" charset="2"/>
              <a:buChar char="p"/>
              <a:defRPr/>
            </a:pPr>
            <a:r>
              <a:rPr lang="zh-CN" altLang="en-US" sz="48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48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E.g.</a:t>
            </a:r>
          </a:p>
          <a:p>
            <a:pPr marL="254000" indent="0" algn="just">
              <a:spcBef>
                <a:spcPct val="50000"/>
              </a:spcBef>
              <a:buNone/>
              <a:defRPr/>
            </a:pPr>
            <a:r>
              <a:rPr lang="en-US" altLang="zh-CN" sz="48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4800" b="1" dirty="0" err="1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48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8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48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f1(); </a:t>
            </a:r>
          </a:p>
          <a:p>
            <a:pPr marL="254000" indent="0" algn="just">
              <a:spcBef>
                <a:spcPct val="50000"/>
              </a:spcBef>
              <a:buNone/>
              <a:defRPr/>
            </a:pPr>
            <a:r>
              <a:rPr lang="zh-CN" altLang="en-US" sz="48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4800" b="1" dirty="0" err="1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4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4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f2(double </a:t>
            </a:r>
            <a:r>
              <a:rPr lang="en-US" altLang="zh-CN" sz="4800" b="1" dirty="0" err="1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x,int</a:t>
            </a:r>
            <a:r>
              <a:rPr lang="en-US" altLang="zh-CN" sz="4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800" b="1" dirty="0" err="1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4800" b="1" dirty="0" err="1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,long</a:t>
            </a:r>
            <a:r>
              <a:rPr lang="en-US" altLang="zh-CN" sz="4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z);         </a:t>
            </a:r>
            <a:endParaRPr lang="zh-CN" altLang="en-US" sz="4800" b="1" dirty="0">
              <a:solidFill>
                <a:schemeClr val="tx1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pPr marL="254000" indent="0" algn="just">
              <a:spcBef>
                <a:spcPct val="50000"/>
              </a:spcBef>
              <a:buNone/>
              <a:defRPr/>
            </a:pPr>
            <a:r>
              <a:rPr lang="zh-CN" altLang="en-US" sz="48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4800" b="1" dirty="0" err="1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48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800" b="1" dirty="0" err="1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myFunction</a:t>
            </a:r>
            <a:r>
              <a:rPr lang="en-US" altLang="zh-CN" sz="48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4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800" b="1" dirty="0" err="1">
                <a:solidFill>
                  <a:schemeClr val="accent2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4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,int</a:t>
            </a: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48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48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);  </a:t>
            </a:r>
            <a:endParaRPr lang="zh-CN" altLang="en-US" sz="4800" b="1" dirty="0">
              <a:solidFill>
                <a:srgbClr val="0066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60820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Definition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1778924" y="1562101"/>
            <a:ext cx="14231389" cy="552162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977900" indent="-723900">
              <a:lnSpc>
                <a:spcPts val="5280"/>
              </a:lnSpc>
              <a:spcBef>
                <a:spcPts val="600"/>
              </a:spcBef>
              <a:buSzPct val="130000"/>
              <a:buFont typeface="Wingdings" panose="05000000000000000000" pitchFamily="2" charset="2"/>
              <a:buChar char="p"/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is a separate piece of code</a:t>
            </a:r>
          </a:p>
          <a:p>
            <a:pPr lvl="1">
              <a:lnSpc>
                <a:spcPts val="5280"/>
              </a:lnSpc>
              <a:spcBef>
                <a:spcPts val="600"/>
              </a:spcBef>
            </a:pPr>
            <a:r>
              <a:rPr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expression defined by the programmer</a:t>
            </a:r>
          </a:p>
          <a:p>
            <a:pPr lvl="2">
              <a:lnSpc>
                <a:spcPts val="5280"/>
              </a:lnSpc>
              <a:spcBef>
                <a:spcPts val="600"/>
              </a:spcBef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zero or more operands</a:t>
            </a:r>
          </a:p>
          <a:p>
            <a:pPr lvl="2">
              <a:lnSpc>
                <a:spcPts val="5280"/>
              </a:lnSpc>
              <a:spcBef>
                <a:spcPts val="600"/>
              </a:spcBef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zero or one result</a:t>
            </a:r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0" lvl="2" indent="0">
              <a:lnSpc>
                <a:spcPts val="5280"/>
              </a:lnSpc>
              <a:spcBef>
                <a:spcPts val="600"/>
              </a:spcBef>
              <a:buNone/>
            </a:pP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0" lvl="2" indent="0">
              <a:lnSpc>
                <a:spcPts val="5280"/>
              </a:lnSpc>
              <a:spcBef>
                <a:spcPts val="600"/>
              </a:spcBef>
              <a:buNone/>
            </a:pP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2198808" y="7315620"/>
            <a:ext cx="12942646" cy="1795363"/>
          </a:xfrm>
          <a:prstGeom prst="rect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ts val="4400"/>
              </a:lnSpc>
              <a:tabLst>
                <a:tab pos="1066800" algn="l"/>
              </a:tabLst>
              <a:defRPr sz="3700"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b="1" dirty="0">
                <a:solidFill>
                  <a:srgbClr val="0000FF"/>
                </a:solidFill>
              </a:rPr>
              <a:t>float </a:t>
            </a:r>
            <a:r>
              <a:rPr b="1" dirty="0" err="1">
                <a:solidFill>
                  <a:srgbClr val="0000FF"/>
                </a:solidFill>
              </a:rPr>
              <a:t>myMonthlyCost</a:t>
            </a:r>
            <a:r>
              <a:rPr b="1" dirty="0">
                <a:solidFill>
                  <a:srgbClr val="0000FF"/>
                </a:solidFill>
              </a:rPr>
              <a:t>(short month, short year)</a:t>
            </a:r>
            <a:r>
              <a:rPr lang="en-US" altLang="zh-CN" b="1" dirty="0">
                <a:solidFill>
                  <a:srgbClr val="FF0000"/>
                </a:solidFill>
              </a:rPr>
              <a:t>{</a:t>
            </a:r>
            <a:endParaRPr lang="zh-CN" altLang="zh-CN" b="1" dirty="0">
              <a:solidFill>
                <a:srgbClr val="FF0000"/>
              </a:solidFill>
            </a:endParaRPr>
          </a:p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   body of the function</a:t>
            </a:r>
          </a:p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  }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3025271" y="8190779"/>
            <a:ext cx="102656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Palatino"/>
              </a:defRPr>
            </a:pPr>
            <a:endParaRPr dirty="0">
              <a:solidFill>
                <a:srgbClr val="FF0000"/>
              </a:solidFill>
            </a:endParaRPr>
          </a:p>
        </p:txBody>
      </p:sp>
      <p:sp>
        <p:nvSpPr>
          <p:cNvPr id="84" name="Shape 84"/>
          <p:cNvSpPr/>
          <p:nvPr/>
        </p:nvSpPr>
        <p:spPr>
          <a:xfrm>
            <a:off x="9436143" y="7854230"/>
            <a:ext cx="102657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tabLst>
                <a:tab pos="1066800" algn="l"/>
              </a:tabLst>
              <a:defRPr>
                <a:latin typeface="+mn-lt"/>
                <a:ea typeface="+mn-ea"/>
                <a:cs typeface="+mn-cs"/>
                <a:sym typeface="Palatino"/>
              </a:defRPr>
            </a:lvl1pPr>
          </a:lstStyle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4" name="标注: 下箭头 3">
            <a:extLst>
              <a:ext uri="{FF2B5EF4-FFF2-40B4-BE49-F238E27FC236}">
                <a16:creationId xmlns:a16="http://schemas.microsoft.com/office/drawing/2014/main" id="{E5B8324A-31D0-4925-9812-3F399D305F2E}"/>
              </a:ext>
            </a:extLst>
          </p:cNvPr>
          <p:cNvSpPr/>
          <p:nvPr/>
        </p:nvSpPr>
        <p:spPr>
          <a:xfrm>
            <a:off x="2304395" y="5143054"/>
            <a:ext cx="1956433" cy="2236760"/>
          </a:xfrm>
          <a:prstGeom prst="downArrowCallout">
            <a:avLst>
              <a:gd name="adj1" fmla="val 6937"/>
              <a:gd name="adj2" fmla="val 8647"/>
              <a:gd name="adj3" fmla="val 14599"/>
              <a:gd name="adj4" fmla="val 64977"/>
            </a:avLst>
          </a:prstGeom>
          <a:blipFill rotWithShape="1">
            <a:blip r:embed="rId3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>
              <a:defRPr>
                <a:latin typeface="+mn-lt"/>
                <a:ea typeface="+mn-ea"/>
                <a:cs typeface="+mn-cs"/>
                <a:sym typeface="Palatino"/>
              </a:defRPr>
            </a:pPr>
            <a:r>
              <a:rPr lang="en-US" altLang="zh-CN" sz="3600" b="1" dirty="0">
                <a:solidFill>
                  <a:schemeClr val="bg1"/>
                </a:solidFill>
                <a:sym typeface="Palatino"/>
              </a:rPr>
              <a:t>Return</a:t>
            </a:r>
          </a:p>
          <a:p>
            <a:pPr>
              <a:defRPr>
                <a:latin typeface="+mn-lt"/>
                <a:ea typeface="+mn-ea"/>
                <a:cs typeface="+mn-cs"/>
                <a:sym typeface="Palatino"/>
              </a:defRPr>
            </a:pPr>
            <a:r>
              <a:rPr lang="en-US" altLang="zh-CN" sz="3600" b="1" dirty="0">
                <a:solidFill>
                  <a:schemeClr val="bg1"/>
                </a:solidFill>
                <a:sym typeface="Palatino"/>
              </a:rPr>
              <a:t>Type</a:t>
            </a:r>
            <a:endParaRPr lang="zh-CN" altLang="en-US" sz="3600" dirty="0"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标注: 下箭头 14">
            <a:extLst>
              <a:ext uri="{FF2B5EF4-FFF2-40B4-BE49-F238E27FC236}">
                <a16:creationId xmlns:a16="http://schemas.microsoft.com/office/drawing/2014/main" id="{A31727B0-9898-470F-8626-A4F3D0358277}"/>
              </a:ext>
            </a:extLst>
          </p:cNvPr>
          <p:cNvSpPr/>
          <p:nvPr/>
        </p:nvSpPr>
        <p:spPr>
          <a:xfrm>
            <a:off x="4827873" y="5143054"/>
            <a:ext cx="1956433" cy="2236760"/>
          </a:xfrm>
          <a:prstGeom prst="downArrowCallout">
            <a:avLst>
              <a:gd name="adj1" fmla="val 6937"/>
              <a:gd name="adj2" fmla="val 8647"/>
              <a:gd name="adj3" fmla="val 14599"/>
              <a:gd name="adj4" fmla="val 64977"/>
            </a:avLst>
          </a:prstGeom>
          <a:blipFill rotWithShape="1">
            <a:blip r:embed="rId3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>
              <a:defRPr>
                <a:latin typeface="+mn-lt"/>
                <a:ea typeface="+mn-ea"/>
                <a:cs typeface="+mn-cs"/>
                <a:sym typeface="Palatino"/>
              </a:defRPr>
            </a:pPr>
            <a:r>
              <a:rPr lang="en-US" altLang="zh-CN" sz="3600" b="1" dirty="0">
                <a:solidFill>
                  <a:schemeClr val="bg1"/>
                </a:solidFill>
                <a:sym typeface="Palatino"/>
              </a:rPr>
              <a:t>Name</a:t>
            </a:r>
            <a:endParaRPr lang="zh-CN" altLang="en-US" sz="3600" dirty="0"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8" name="标注: 下箭头 17">
            <a:extLst>
              <a:ext uri="{FF2B5EF4-FFF2-40B4-BE49-F238E27FC236}">
                <a16:creationId xmlns:a16="http://schemas.microsoft.com/office/drawing/2014/main" id="{F8A3FC6C-350D-4ED7-8C4C-ABC0939D56C5}"/>
              </a:ext>
            </a:extLst>
          </p:cNvPr>
          <p:cNvSpPr/>
          <p:nvPr/>
        </p:nvSpPr>
        <p:spPr>
          <a:xfrm>
            <a:off x="8086593" y="5094955"/>
            <a:ext cx="2699098" cy="2236760"/>
          </a:xfrm>
          <a:prstGeom prst="downArrowCallout">
            <a:avLst>
              <a:gd name="adj1" fmla="val 6937"/>
              <a:gd name="adj2" fmla="val 8647"/>
              <a:gd name="adj3" fmla="val 14599"/>
              <a:gd name="adj4" fmla="val 64977"/>
            </a:avLst>
          </a:prstGeom>
          <a:blipFill rotWithShape="1">
            <a:blip r:embed="rId3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>
              <a:defRPr>
                <a:latin typeface="+mn-lt"/>
                <a:ea typeface="+mn-ea"/>
                <a:cs typeface="+mn-cs"/>
                <a:sym typeface="Palatino"/>
              </a:defRPr>
            </a:pPr>
            <a:r>
              <a:rPr lang="en-US" altLang="zh-CN" sz="3600" b="1" dirty="0">
                <a:solidFill>
                  <a:schemeClr val="bg1"/>
                </a:solidFill>
                <a:sym typeface="Palatino"/>
              </a:rPr>
              <a:t>Parameter 1</a:t>
            </a:r>
          </a:p>
        </p:txBody>
      </p:sp>
      <p:sp>
        <p:nvSpPr>
          <p:cNvPr id="19" name="标注: 下箭头 18">
            <a:extLst>
              <a:ext uri="{FF2B5EF4-FFF2-40B4-BE49-F238E27FC236}">
                <a16:creationId xmlns:a16="http://schemas.microsoft.com/office/drawing/2014/main" id="{6C821BB9-ACEA-4196-B6B3-C431C1C61790}"/>
              </a:ext>
            </a:extLst>
          </p:cNvPr>
          <p:cNvSpPr/>
          <p:nvPr/>
        </p:nvSpPr>
        <p:spPr>
          <a:xfrm>
            <a:off x="11775028" y="5112545"/>
            <a:ext cx="2699098" cy="2236760"/>
          </a:xfrm>
          <a:prstGeom prst="downArrowCallout">
            <a:avLst>
              <a:gd name="adj1" fmla="val 6937"/>
              <a:gd name="adj2" fmla="val 8647"/>
              <a:gd name="adj3" fmla="val 14599"/>
              <a:gd name="adj4" fmla="val 64977"/>
            </a:avLst>
          </a:prstGeom>
          <a:blipFill rotWithShape="1">
            <a:blip r:embed="rId3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>
              <a:defRPr>
                <a:latin typeface="+mn-lt"/>
                <a:ea typeface="+mn-ea"/>
                <a:cs typeface="+mn-cs"/>
                <a:sym typeface="Palatino"/>
              </a:defRPr>
            </a:pPr>
            <a:r>
              <a:rPr lang="en-US" altLang="zh-CN" sz="3600" b="1" dirty="0">
                <a:solidFill>
                  <a:schemeClr val="bg1"/>
                </a:solidFill>
                <a:sym typeface="Palatino"/>
              </a:rPr>
              <a:t>Parameter 2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15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Function Parameters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546100" y="1562100"/>
            <a:ext cx="16794163" cy="686700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977900" indent="-723900">
              <a:lnSpc>
                <a:spcPts val="5760"/>
              </a:lnSpc>
              <a:spcBef>
                <a:spcPts val="1800"/>
              </a:spcBef>
              <a:buSzPct val="130000"/>
              <a:buFont typeface="Wingdings" panose="05000000000000000000" pitchFamily="2" charset="2"/>
              <a:buChar char="p"/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values we feed into a function</a:t>
            </a:r>
          </a:p>
          <a:p>
            <a:pPr marL="977900" indent="-723900">
              <a:lnSpc>
                <a:spcPts val="5760"/>
              </a:lnSpc>
              <a:spcBef>
                <a:spcPts val="1800"/>
              </a:spcBef>
              <a:buSzPct val="130000"/>
              <a:buFont typeface="Wingdings" panose="05000000000000000000" pitchFamily="2" charset="2"/>
              <a:buChar char="p"/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has:</a:t>
            </a:r>
          </a:p>
          <a:p>
            <a:pPr lvl="1">
              <a:lnSpc>
                <a:spcPts val="5760"/>
              </a:lnSpc>
              <a:spcBef>
                <a:spcPts val="1800"/>
              </a:spcBef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name</a:t>
            </a:r>
          </a:p>
          <a:p>
            <a:pPr lvl="1">
              <a:lnSpc>
                <a:spcPts val="5760"/>
              </a:lnSpc>
              <a:spcBef>
                <a:spcPts val="1800"/>
              </a:spcBef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type</a:t>
            </a:r>
          </a:p>
          <a:p>
            <a:pPr marL="977900" indent="-723900">
              <a:lnSpc>
                <a:spcPts val="5760"/>
              </a:lnSpc>
              <a:spcBef>
                <a:spcPts val="1800"/>
              </a:spcBef>
              <a:buSzPct val="130000"/>
              <a:buFont typeface="Wingdings" panose="05000000000000000000" pitchFamily="2" charset="2"/>
              <a:buChar char="p"/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separated by commas</a:t>
            </a:r>
          </a:p>
          <a:p>
            <a:pPr marL="977900" indent="-723900">
              <a:lnSpc>
                <a:spcPts val="5760"/>
              </a:lnSpc>
              <a:spcBef>
                <a:spcPts val="1800"/>
              </a:spcBef>
              <a:buSzPct val="130000"/>
              <a:buFont typeface="Wingdings" panose="05000000000000000000" pitchFamily="2" charset="2"/>
              <a:buChar char="p"/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are treated as local variables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16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Function Type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546100" y="1562100"/>
            <a:ext cx="16794163" cy="70332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977900" indent="-723900">
              <a:lnSpc>
                <a:spcPct val="100000"/>
              </a:lnSpc>
              <a:spcBef>
                <a:spcPts val="1800"/>
              </a:spcBef>
              <a:buSzPct val="130000"/>
              <a:buFont typeface="Wingdings" panose="05000000000000000000" pitchFamily="2" charset="2"/>
              <a:buChar char="p"/>
            </a:pPr>
            <a:r>
              <a:rPr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function’s type consists of: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return type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 types</a:t>
            </a:r>
          </a:p>
          <a:p>
            <a:pPr lvl="2">
              <a:lnSpc>
                <a:spcPct val="100000"/>
              </a:lnSpc>
              <a:spcBef>
                <a:spcPts val="1800"/>
              </a:spcBef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fixed order</a:t>
            </a:r>
          </a:p>
          <a:p>
            <a:pPr marL="977900" indent="-723900">
              <a:lnSpc>
                <a:spcPct val="100000"/>
              </a:lnSpc>
              <a:spcBef>
                <a:spcPts val="1800"/>
              </a:spcBef>
              <a:buSzPct val="130000"/>
              <a:buFont typeface="Wingdings" panose="05000000000000000000" pitchFamily="2" charset="2"/>
              <a:buChar char="p"/>
            </a:pPr>
            <a:r>
              <a:rPr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allows matching functions to types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all functions from float to float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17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Function Definition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xfrm>
            <a:off x="2180431" y="1562100"/>
            <a:ext cx="12992100" cy="604185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977900" indent="-723900">
              <a:buSzPct val="110000"/>
              <a:buFont typeface="Wingdings" panose="05000000000000000000" pitchFamily="2" charset="2"/>
              <a:buChar char="p"/>
            </a:pPr>
            <a:r>
              <a:rPr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up of:</a:t>
            </a:r>
          </a:p>
          <a:p>
            <a:pPr lvl="1">
              <a:lnSpc>
                <a:spcPts val="5000"/>
              </a:lnSpc>
              <a:spcBef>
                <a:spcPts val="2400"/>
              </a:spcBef>
            </a:pPr>
            <a:r>
              <a:rPr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 &amp; type (again)</a:t>
            </a:r>
          </a:p>
          <a:p>
            <a:pPr lvl="1">
              <a:lnSpc>
                <a:spcPts val="5000"/>
              </a:lnSpc>
              <a:spcBef>
                <a:spcPts val="2400"/>
              </a:spcBef>
              <a:defRPr b="1" i="1"/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4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semi-colon</a:t>
            </a:r>
          </a:p>
          <a:p>
            <a:pPr lvl="1">
              <a:lnSpc>
                <a:spcPts val="5000"/>
              </a:lnSpc>
              <a:spcBef>
                <a:spcPts val="2400"/>
              </a:spcBef>
            </a:pPr>
            <a:r>
              <a:rPr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compound statement</a:t>
            </a:r>
          </a:p>
          <a:p>
            <a:pPr lvl="1">
              <a:lnSpc>
                <a:spcPts val="5000"/>
              </a:lnSpc>
              <a:spcBef>
                <a:spcPts val="2400"/>
              </a:spcBef>
            </a:pPr>
            <a:r>
              <a:rPr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return statement with the output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18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/>
              <a:t>Example Definition</a:t>
            </a:r>
            <a:endParaRPr lang="zh-CN" altLang="en-US" sz="6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80431" y="1574800"/>
            <a:ext cx="13829882" cy="7569200"/>
          </a:xfrm>
          <a:ln w="28575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254000" indent="0">
              <a:lnSpc>
                <a:spcPts val="4100"/>
              </a:lnSpc>
              <a:spcBef>
                <a:spcPts val="0"/>
              </a:spcBef>
              <a:buNone/>
            </a:pPr>
            <a:r>
              <a:rPr lang="en-US" altLang="zh-CN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Compute a triangle */</a:t>
            </a:r>
          </a:p>
          <a:p>
            <a:pPr marL="254000" indent="0">
              <a:lnSpc>
                <a:spcPts val="4100"/>
              </a:lnSpc>
              <a:spcBef>
                <a:spcPts val="0"/>
              </a:spcBef>
              <a:buNone/>
            </a:pPr>
            <a:r>
              <a:rPr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triangle(float width, float height)</a:t>
            </a:r>
          </a:p>
          <a:p>
            <a:pPr marL="254000" indent="0">
              <a:lnSpc>
                <a:spcPts val="4100"/>
              </a:lnSpc>
              <a:spcBef>
                <a:spcPts val="0"/>
              </a:spcBef>
              <a:buNone/>
            </a:pPr>
            <a:r>
              <a:rPr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254000" indent="0">
              <a:lnSpc>
                <a:spcPts val="4100"/>
              </a:lnSpc>
              <a:spcBef>
                <a:spcPts val="0"/>
              </a:spcBef>
              <a:buNone/>
            </a:pPr>
            <a:r>
              <a:rPr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area</a:t>
            </a:r>
            <a:r>
              <a:rPr lang="en-US" altLang="zh-CN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           </a:t>
            </a:r>
            <a:r>
              <a:rPr lang="en-US" altLang="zh-CN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Area of the triangle */</a:t>
            </a:r>
          </a:p>
          <a:p>
            <a:pPr marL="254000" indent="0">
              <a:lnSpc>
                <a:spcPts val="4100"/>
              </a:lnSpc>
              <a:spcBef>
                <a:spcPts val="0"/>
              </a:spcBef>
              <a:buNone/>
            </a:pPr>
            <a:r>
              <a:rPr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 = width * height / 2.0;</a:t>
            </a:r>
          </a:p>
          <a:p>
            <a:pPr marL="254000" indent="0">
              <a:lnSpc>
                <a:spcPts val="4100"/>
              </a:lnSpc>
              <a:spcBef>
                <a:spcPts val="0"/>
              </a:spcBef>
              <a:buNone/>
            </a:pPr>
            <a:r>
              <a:rPr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area;</a:t>
            </a:r>
          </a:p>
          <a:p>
            <a:pPr marL="254000" indent="0">
              <a:lnSpc>
                <a:spcPts val="4100"/>
              </a:lnSpc>
              <a:spcBef>
                <a:spcPts val="0"/>
              </a:spcBef>
              <a:buNone/>
            </a:pPr>
            <a:r>
              <a:rPr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3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 indent="0">
              <a:lnSpc>
                <a:spcPts val="4100"/>
              </a:lnSpc>
              <a:spcBef>
                <a:spcPts val="0"/>
              </a:spcBef>
              <a:buNone/>
            </a:pPr>
            <a:r>
              <a:rPr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pPr marL="609600" lvl="1" indent="0">
              <a:lnSpc>
                <a:spcPts val="4100"/>
              </a:lnSpc>
              <a:spcBef>
                <a:spcPts val="0"/>
              </a:spcBef>
              <a:buNone/>
            </a:pPr>
            <a:r>
              <a:rPr lang="en-US" altLang="zh-CN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("Triangle #1 %f\n", triangle(3, 8));</a:t>
            </a:r>
          </a:p>
          <a:p>
            <a:pPr marL="609600" lvl="1" indent="0">
              <a:lnSpc>
                <a:spcPts val="4100"/>
              </a:lnSpc>
              <a:spcBef>
                <a:spcPts val="0"/>
              </a:spcBef>
              <a:buNone/>
            </a:pPr>
            <a:r>
              <a:rPr lang="en-US" altLang="zh-CN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("Triangle #2 %f\n", triangle(4, 7));</a:t>
            </a:r>
          </a:p>
          <a:p>
            <a:pPr marL="609600" lvl="1" indent="0">
              <a:lnSpc>
                <a:spcPts val="4100"/>
              </a:lnSpc>
              <a:spcBef>
                <a:spcPts val="0"/>
              </a:spcBef>
              <a:buNone/>
            </a:pPr>
            <a:r>
              <a:rPr lang="en-US" altLang="zh-CN" sz="3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("Triangle #3 %f\n", triangle(1.2, 2.0));</a:t>
            </a:r>
          </a:p>
          <a:p>
            <a:pPr marL="609600" lvl="1" indent="0">
              <a:lnSpc>
                <a:spcPts val="4100"/>
              </a:lnSpc>
              <a:spcBef>
                <a:spcPts val="0"/>
              </a:spcBef>
              <a:buNone/>
            </a:pPr>
            <a:r>
              <a:rPr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(0);</a:t>
            </a:r>
          </a:p>
          <a:p>
            <a:pPr marL="254000" indent="0">
              <a:lnSpc>
                <a:spcPts val="4100"/>
              </a:lnSpc>
              <a:spcBef>
                <a:spcPts val="0"/>
              </a:spcBef>
              <a:buNone/>
            </a:pPr>
            <a:r>
              <a:rPr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19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365760" y="50800"/>
            <a:ext cx="16974503" cy="152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Functions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is borrowed from mathematics</a:t>
            </a:r>
          </a:p>
          <a:p>
            <a:pPr lvl="1"/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the square root function</a:t>
            </a:r>
          </a:p>
          <a:p>
            <a:pPr lvl="1"/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it an input value</a:t>
            </a:r>
          </a:p>
          <a:p>
            <a:pPr lvl="1"/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gives you an output value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generalizes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</a:t>
            </a:r>
          </a:p>
          <a:p>
            <a:pPr lvl="1"/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uses it to break code up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Treats all functions as operators at heart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Function Declaration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977900" indent="-723900">
              <a:buSzPct val="130000"/>
              <a:buFont typeface="Wingdings" panose="05000000000000000000" pitchFamily="2" charset="2"/>
              <a:buChar char="p"/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 only the function’s type &amp; name</a:t>
            </a:r>
          </a:p>
          <a:p>
            <a:pPr marL="977900" indent="-723900">
              <a:buSzPct val="130000"/>
              <a:buFont typeface="Wingdings" panose="05000000000000000000" pitchFamily="2" charset="2"/>
              <a:buChar char="p"/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Followed by a semi-colon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 indent="0">
              <a:buSzPct val="130000"/>
              <a:buNone/>
            </a:pP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7900" indent="-723900">
              <a:buSzPct val="130000"/>
              <a:buFont typeface="Wingdings" panose="05000000000000000000" pitchFamily="2" charset="2"/>
              <a:buChar char="p"/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occur in the code </a:t>
            </a:r>
            <a:r>
              <a:rPr sz="4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it is used</a:t>
            </a:r>
          </a:p>
          <a:p>
            <a:pPr marL="977900" indent="-723900">
              <a:buSzPct val="130000"/>
              <a:buFont typeface="Wingdings" panose="05000000000000000000" pitchFamily="2" charset="2"/>
              <a:buChar char="p"/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usually placed at the beginning of the file</a:t>
            </a:r>
          </a:p>
          <a:p>
            <a:pPr lvl="1"/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 before the main() routine</a:t>
            </a:r>
          </a:p>
          <a:p>
            <a:pPr marL="977900" indent="-723900">
              <a:buSzPct val="130000"/>
              <a:buFont typeface="Wingdings" panose="05000000000000000000" pitchFamily="2" charset="2"/>
              <a:buChar char="p"/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omit it, C gets confused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1C8DC24-6C44-4710-A050-20FC1468A2EB}"/>
              </a:ext>
            </a:extLst>
          </p:cNvPr>
          <p:cNvSpPr/>
          <p:nvPr/>
        </p:nvSpPr>
        <p:spPr>
          <a:xfrm>
            <a:off x="2424406" y="3994487"/>
            <a:ext cx="12240125" cy="692497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0000FF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myMonthlyCost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(short month, short year);</a:t>
            </a:r>
            <a:endParaRPr lang="zh-CN" altLang="en-US" dirty="0"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20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/>
              <a:t>Example Declaration</a:t>
            </a:r>
            <a:endParaRPr lang="zh-CN" altLang="en-US" sz="6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62932" y="1574800"/>
            <a:ext cx="13682133" cy="7922126"/>
          </a:xfrm>
          <a:ln w="28575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609600" lvl="1" indent="0">
              <a:lnSpc>
                <a:spcPts val="3900"/>
              </a:lnSpc>
              <a:spcBef>
                <a:spcPts val="0"/>
              </a:spcBef>
              <a:buNone/>
            </a:pPr>
            <a:r>
              <a:rPr lang="en-US" altLang="zh-CN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declaration of function triangle */</a:t>
            </a:r>
          </a:p>
          <a:p>
            <a:pPr marL="609600" lvl="1" indent="0">
              <a:lnSpc>
                <a:spcPts val="39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triangle(float, float); </a:t>
            </a:r>
          </a:p>
          <a:p>
            <a:pPr marL="609600" lvl="1" indent="0">
              <a:lnSpc>
                <a:spcPts val="3900"/>
              </a:lnSpc>
              <a:spcBef>
                <a:spcPts val="0"/>
              </a:spcBef>
              <a:buNone/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pPr marL="609600" lvl="1" indent="0">
              <a:lnSpc>
                <a:spcPts val="3900"/>
              </a:lnSpc>
              <a:spcBef>
                <a:spcPts val="0"/>
              </a:spcBef>
              <a:buNone/>
            </a:pP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("Triangle #1 %f\n", </a:t>
            </a: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triangle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(1.3, 8.3));   </a:t>
            </a:r>
          </a:p>
          <a:p>
            <a:pPr marL="609600" lvl="1" indent="0">
              <a:lnSpc>
                <a:spcPts val="3900"/>
              </a:lnSpc>
              <a:spcBef>
                <a:spcPts val="0"/>
              </a:spcBef>
              <a:buNone/>
            </a:pPr>
            <a:r>
              <a:rPr lang="en-US" altLang="zh-CN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//calling the function</a:t>
            </a:r>
          </a:p>
          <a:p>
            <a:pPr marL="609600" lvl="1" indent="0">
              <a:lnSpc>
                <a:spcPts val="3900"/>
              </a:lnSpc>
              <a:spcBef>
                <a:spcPts val="0"/>
              </a:spcBef>
              <a:buNone/>
            </a:pP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("Triangle #2 %f\n", triangle(4.8, 9.8));</a:t>
            </a:r>
          </a:p>
          <a:p>
            <a:pPr marL="609600" lvl="1" indent="0">
              <a:lnSpc>
                <a:spcPts val="3900"/>
              </a:lnSpc>
              <a:spcBef>
                <a:spcPts val="0"/>
              </a:spcBef>
              <a:buNone/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(0);</a:t>
            </a:r>
          </a:p>
          <a:p>
            <a:pPr marL="609600" lvl="1" indent="0">
              <a:lnSpc>
                <a:spcPts val="39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609600" lvl="1" indent="0">
              <a:lnSpc>
                <a:spcPts val="39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definition of function triangle */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lvl="1" indent="0">
              <a:lnSpc>
                <a:spcPts val="3900"/>
              </a:lnSpc>
              <a:spcBef>
                <a:spcPts val="0"/>
              </a:spcBef>
              <a:buNone/>
            </a:pP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triangle(float width, float height) {</a:t>
            </a:r>
          </a:p>
          <a:p>
            <a:pPr marL="609600" lvl="1" indent="0">
              <a:lnSpc>
                <a:spcPts val="3900"/>
              </a:lnSpc>
              <a:spcBef>
                <a:spcPts val="0"/>
              </a:spcBef>
              <a:buNone/>
            </a:pP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area; </a:t>
            </a:r>
            <a:endParaRPr lang="en-US" altLang="zh-CN" sz="4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lvl="1" indent="0">
              <a:lnSpc>
                <a:spcPts val="3900"/>
              </a:lnSpc>
              <a:spcBef>
                <a:spcPts val="0"/>
              </a:spcBef>
              <a:buNone/>
            </a:pP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 = width * height / 2.0;</a:t>
            </a:r>
          </a:p>
          <a:p>
            <a:pPr marL="609600" lvl="1" indent="0">
              <a:lnSpc>
                <a:spcPts val="3900"/>
              </a:lnSpc>
              <a:spcBef>
                <a:spcPts val="0"/>
              </a:spcBef>
              <a:buNone/>
            </a:pP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area;</a:t>
            </a:r>
          </a:p>
          <a:p>
            <a:pPr marL="609600" lvl="1" indent="0">
              <a:lnSpc>
                <a:spcPts val="3900"/>
              </a:lnSpc>
              <a:spcBef>
                <a:spcPts val="0"/>
              </a:spcBef>
              <a:buNone/>
            </a:pP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21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Calling a Function</a:t>
            </a:r>
          </a:p>
        </p:txBody>
      </p:sp>
      <p:sp>
        <p:nvSpPr>
          <p:cNvPr id="112" name="Shape 112"/>
          <p:cNvSpPr>
            <a:spLocks noGrp="1"/>
          </p:cNvSpPr>
          <p:nvPr>
            <p:ph type="body" idx="1"/>
          </p:nvPr>
        </p:nvSpPr>
        <p:spPr>
          <a:xfrm>
            <a:off x="1762298" y="1574801"/>
            <a:ext cx="13403883" cy="579010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977900" indent="-723900">
              <a:buSzPct val="110000"/>
              <a:buFont typeface="Wingdings" panose="05000000000000000000" pitchFamily="2" charset="2"/>
              <a:buChar char="p"/>
            </a:pPr>
            <a:r>
              <a:rPr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is essentially an operator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you use it </a:t>
            </a:r>
            <a:r>
              <a:rPr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expression</a:t>
            </a:r>
          </a:p>
          <a:p>
            <a:pPr lvl="2"/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it the right number, type &amp; order of operands</a:t>
            </a:r>
          </a:p>
          <a:p>
            <a:pPr lvl="2"/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return value in another expression</a:t>
            </a:r>
          </a:p>
        </p:txBody>
      </p:sp>
      <p:sp>
        <p:nvSpPr>
          <p:cNvPr id="113" name="Shape 113"/>
          <p:cNvSpPr/>
          <p:nvPr/>
        </p:nvSpPr>
        <p:spPr>
          <a:xfrm>
            <a:off x="1995055" y="7314109"/>
            <a:ext cx="13171126" cy="1304958"/>
          </a:xfrm>
          <a:prstGeom prst="rect">
            <a:avLst/>
          </a:prstGeom>
          <a:ln w="38100">
            <a:solidFill>
              <a:srgbClr val="0000FF"/>
            </a:solidFill>
            <a:miter lim="400000"/>
          </a:ln>
          <a:effectLst/>
        </p:spPr>
        <p:txBody>
          <a:bodyPr lIns="50800" tIns="50800" rIns="50800" bIns="50800" anchor="ctr">
            <a:noAutofit/>
          </a:bodyPr>
          <a:lstStyle>
            <a:lvl1pPr algn="l">
              <a:lnSpc>
                <a:spcPts val="3800"/>
              </a:lnSpc>
              <a:tabLst>
                <a:tab pos="1066800" algn="l"/>
              </a:tabLst>
              <a:defRPr sz="3200"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e.g.</a:t>
            </a:r>
          </a:p>
          <a:p>
            <a:pPr algn="ctr"/>
            <a:r>
              <a:rPr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this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TriangleArea</a:t>
            </a:r>
            <a:r>
              <a:rPr sz="40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triangle</a:t>
            </a:r>
            <a:r>
              <a:rPr sz="40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weidth</a:t>
            </a:r>
            <a:r>
              <a:rPr sz="40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height</a:t>
            </a:r>
            <a:r>
              <a:rPr sz="40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22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614D4-9BEF-4CFC-A76E-7EA8F216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/>
              <a:t>Calling a Function</a:t>
            </a:r>
            <a:endParaRPr lang="zh-CN" altLang="en-US" sz="66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B4BA2F8-2E4A-4080-8055-4584966E3EC8}"/>
              </a:ext>
            </a:extLst>
          </p:cNvPr>
          <p:cNvSpPr/>
          <p:nvPr/>
        </p:nvSpPr>
        <p:spPr>
          <a:xfrm>
            <a:off x="2776451" y="2377440"/>
            <a:ext cx="12396081" cy="4298613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571500" lvl="1" indent="-571500" algn="l" fontAlgn="base">
              <a:lnSpc>
                <a:spcPts val="41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en-US" altLang="zh-CN" sz="4400" b="1" noProof="1">
                <a:solidFill>
                  <a:srgbClr val="0033CC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function definition</a:t>
            </a:r>
          </a:p>
          <a:p>
            <a:pPr lvl="1" algn="l" fontAlgn="base">
              <a:lnSpc>
                <a:spcPts val="4100"/>
              </a:lnSpc>
              <a:spcBef>
                <a:spcPct val="0"/>
              </a:spcBef>
            </a:pPr>
            <a:r>
              <a:rPr lang="en-US" altLang="zh-CN" sz="44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int swap(</a:t>
            </a:r>
            <a:r>
              <a:rPr lang="en-US" altLang="zh-CN" sz="4400" b="1" u="sng" noProof="1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int x , int y</a:t>
            </a:r>
            <a:r>
              <a:rPr lang="en-US" altLang="zh-CN" sz="44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)</a:t>
            </a:r>
            <a:endParaRPr lang="zh-CN" altLang="en-US" sz="4400" b="1" noProof="1">
              <a:solidFill>
                <a:schemeClr val="tx1"/>
              </a:solidFill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 lvl="1" algn="l" fontAlgn="base">
              <a:lnSpc>
                <a:spcPts val="4100"/>
              </a:lnSpc>
              <a:spcBef>
                <a:spcPct val="0"/>
              </a:spcBef>
            </a:pPr>
            <a:r>
              <a:rPr lang="en-US" altLang="zh-CN" sz="44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{   ……</a:t>
            </a:r>
          </a:p>
          <a:p>
            <a:pPr lvl="1" algn="l" fontAlgn="base">
              <a:lnSpc>
                <a:spcPts val="4100"/>
              </a:lnSpc>
              <a:spcBef>
                <a:spcPct val="0"/>
              </a:spcBef>
            </a:pPr>
            <a:r>
              <a:rPr lang="en-US" altLang="zh-CN" sz="44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}</a:t>
            </a:r>
          </a:p>
          <a:p>
            <a:pPr lvl="1" algn="l" fontAlgn="base">
              <a:lnSpc>
                <a:spcPts val="4100"/>
              </a:lnSpc>
              <a:spcBef>
                <a:spcPct val="0"/>
              </a:spcBef>
            </a:pPr>
            <a:endParaRPr lang="en-US" altLang="zh-CN" sz="4400" b="1" noProof="1">
              <a:solidFill>
                <a:srgbClr val="FF0000"/>
              </a:solidFill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 lvl="1" algn="l" fontAlgn="base">
              <a:lnSpc>
                <a:spcPts val="4100"/>
              </a:lnSpc>
              <a:spcBef>
                <a:spcPct val="0"/>
              </a:spcBef>
            </a:pPr>
            <a:endParaRPr lang="en-US" altLang="zh-CN" sz="4400" b="1" noProof="1">
              <a:solidFill>
                <a:srgbClr val="FF0000"/>
              </a:solidFill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 marL="571500" lvl="1" indent="-571500" algn="l" fontAlgn="base">
              <a:lnSpc>
                <a:spcPts val="41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en-US" altLang="zh-CN" sz="4400" b="1" noProof="1">
                <a:solidFill>
                  <a:srgbClr val="0033CC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function calling</a:t>
            </a:r>
          </a:p>
          <a:p>
            <a:pPr lvl="1" algn="l" fontAlgn="base">
              <a:lnSpc>
                <a:spcPts val="4100"/>
              </a:lnSpc>
              <a:spcBef>
                <a:spcPct val="0"/>
              </a:spcBef>
            </a:pPr>
            <a:r>
              <a:rPr lang="en-US" altLang="zh-CN" sz="44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swap(</a:t>
            </a:r>
            <a:r>
              <a:rPr lang="en-US" altLang="zh-CN" sz="4400" b="1" u="sng" noProof="1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a,b</a:t>
            </a:r>
            <a:r>
              <a:rPr lang="en-US" altLang="zh-CN" sz="44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);              </a:t>
            </a:r>
          </a:p>
        </p:txBody>
      </p:sp>
      <p:sp>
        <p:nvSpPr>
          <p:cNvPr id="7" name="标注: 弯曲线形 6">
            <a:extLst>
              <a:ext uri="{FF2B5EF4-FFF2-40B4-BE49-F238E27FC236}">
                <a16:creationId xmlns:a16="http://schemas.microsoft.com/office/drawing/2014/main" id="{5CAE4445-3462-44D4-8152-6B91B416096D}"/>
              </a:ext>
            </a:extLst>
          </p:cNvPr>
          <p:cNvSpPr/>
          <p:nvPr/>
        </p:nvSpPr>
        <p:spPr>
          <a:xfrm>
            <a:off x="9170108" y="4696134"/>
            <a:ext cx="4678895" cy="69249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8662"/>
              <a:gd name="adj6" fmla="val -40607"/>
            </a:avLst>
          </a:prstGeom>
          <a:blipFill rotWithShape="1">
            <a:blip r:embed="rId3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formal parameters</a:t>
            </a:r>
            <a:endParaRPr lang="zh-CN" altLang="en-US" dirty="0">
              <a:solidFill>
                <a:schemeClr val="bg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标注: 弯曲线形 7">
            <a:extLst>
              <a:ext uri="{FF2B5EF4-FFF2-40B4-BE49-F238E27FC236}">
                <a16:creationId xmlns:a16="http://schemas.microsoft.com/office/drawing/2014/main" id="{9056C47A-D3E6-4E9C-A9EC-EF758B5BF093}"/>
              </a:ext>
            </a:extLst>
          </p:cNvPr>
          <p:cNvSpPr/>
          <p:nvPr/>
        </p:nvSpPr>
        <p:spPr>
          <a:xfrm>
            <a:off x="7239709" y="7832551"/>
            <a:ext cx="5016834" cy="69249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5445"/>
              <a:gd name="adj6" fmla="val -45301"/>
            </a:avLst>
          </a:prstGeom>
          <a:blipFill rotWithShape="1">
            <a:blip r:embed="rId3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arguments</a:t>
            </a:r>
            <a:endParaRPr lang="zh-CN" altLang="en-US" b="1" dirty="0">
              <a:solidFill>
                <a:schemeClr val="bg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70868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9689A-FC2F-40E8-A3F1-75D7E9FBF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/>
              <a:t>Calling a Function</a:t>
            </a:r>
            <a:endParaRPr lang="zh-CN" altLang="en-US" sz="6600" b="1" dirty="0"/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E5CA5C3A-5B0A-4913-A005-B8B97A2A5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388" y="1925053"/>
            <a:ext cx="11247486" cy="622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7090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614D4-9BEF-4CFC-A76E-7EA8F216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/>
              <a:t>Function Arguments</a:t>
            </a:r>
            <a:endParaRPr lang="zh-CN" altLang="en-US" sz="6600" b="1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B982DE-0CDD-43F9-865F-7E3F20176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2916" y="1562100"/>
            <a:ext cx="14098386" cy="6301740"/>
          </a:xfrm>
        </p:spPr>
        <p:txBody>
          <a:bodyPr>
            <a:normAutofit/>
          </a:bodyPr>
          <a:lstStyle/>
          <a:p>
            <a:pPr marL="977900" indent="-723900">
              <a:lnSpc>
                <a:spcPct val="100000"/>
              </a:lnSpc>
              <a:spcBef>
                <a:spcPts val="1800"/>
              </a:spcBef>
              <a:buSzPct val="120000"/>
              <a:buFont typeface="Wingdings" panose="05000000000000000000" pitchFamily="2" charset="2"/>
              <a:buChar char="p"/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function is to use arguments, it must declare variables that accept the values of the arguments. These variables are called the 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 parameters 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function.</a:t>
            </a:r>
            <a:endParaRPr lang="zh-CN" altLang="zh-C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7900" indent="-723900">
              <a:lnSpc>
                <a:spcPct val="100000"/>
              </a:lnSpc>
              <a:spcBef>
                <a:spcPts val="1800"/>
              </a:spcBef>
              <a:buSzPct val="120000"/>
              <a:buFont typeface="Wingdings" panose="05000000000000000000" pitchFamily="2" charset="2"/>
              <a:buChar char="p"/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parameters behave like other local variables inside the function and are created upon entry into the function and destroyed upon exit.</a:t>
            </a:r>
            <a:endParaRPr lang="zh-CN" altLang="zh-C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01500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614D4-9BEF-4CFC-A76E-7EA8F216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/>
              <a:t>Function Arguments</a:t>
            </a:r>
            <a:endParaRPr lang="zh-CN" altLang="en-US" sz="66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B4BA2F8-2E4A-4080-8055-4584966E3EC8}"/>
              </a:ext>
            </a:extLst>
          </p:cNvPr>
          <p:cNvSpPr/>
          <p:nvPr/>
        </p:nvSpPr>
        <p:spPr>
          <a:xfrm>
            <a:off x="2032265" y="1574800"/>
            <a:ext cx="13140266" cy="799604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 algn="l" fontAlgn="base">
              <a:lnSpc>
                <a:spcPts val="4100"/>
              </a:lnSpc>
              <a:spcBef>
                <a:spcPct val="0"/>
              </a:spcBef>
            </a:pPr>
            <a:r>
              <a:rPr lang="en-US" altLang="zh-CN" sz="36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#include &lt;stdio.h&gt;</a:t>
            </a:r>
          </a:p>
          <a:p>
            <a:pPr lvl="1" algn="l" fontAlgn="base">
              <a:lnSpc>
                <a:spcPts val="4100"/>
              </a:lnSpc>
              <a:spcBef>
                <a:spcPct val="0"/>
              </a:spcBef>
            </a:pPr>
            <a:r>
              <a:rPr lang="en-US" altLang="zh-CN" sz="3600" b="1" noProof="1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int swap(</a:t>
            </a:r>
            <a:r>
              <a:rPr lang="en-US" altLang="zh-CN" sz="3600" b="1" u="sng" noProof="1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int x,int y</a:t>
            </a:r>
            <a:r>
              <a:rPr lang="en-US" altLang="zh-CN" sz="3600" b="1" noProof="1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)    </a:t>
            </a:r>
            <a:r>
              <a:rPr lang="en-US" altLang="zh-CN" sz="3600" b="1" noProof="1">
                <a:solidFill>
                  <a:schemeClr val="accent2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//function definition</a:t>
            </a:r>
            <a:endParaRPr lang="zh-CN" altLang="en-US" sz="3600" b="1" noProof="1">
              <a:solidFill>
                <a:schemeClr val="accent2"/>
              </a:solidFill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 lvl="1" algn="l" fontAlgn="base">
              <a:lnSpc>
                <a:spcPts val="4100"/>
              </a:lnSpc>
              <a:spcBef>
                <a:spcPct val="0"/>
              </a:spcBef>
            </a:pPr>
            <a:r>
              <a:rPr lang="en-US" altLang="zh-CN" sz="36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{   int t;</a:t>
            </a:r>
          </a:p>
          <a:p>
            <a:pPr lvl="1" algn="l" fontAlgn="base">
              <a:lnSpc>
                <a:spcPts val="4100"/>
              </a:lnSpc>
              <a:spcBef>
                <a:spcPct val="0"/>
              </a:spcBef>
            </a:pPr>
            <a:r>
              <a:rPr lang="en-US" altLang="zh-CN" sz="36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   t=x; </a:t>
            </a:r>
          </a:p>
          <a:p>
            <a:pPr lvl="1" algn="l" fontAlgn="base">
              <a:lnSpc>
                <a:spcPts val="4100"/>
              </a:lnSpc>
              <a:spcBef>
                <a:spcPct val="0"/>
              </a:spcBef>
            </a:pPr>
            <a:r>
              <a:rPr lang="en-US" altLang="zh-CN" sz="36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   x=y;</a:t>
            </a:r>
          </a:p>
          <a:p>
            <a:pPr lvl="1" algn="l" fontAlgn="base">
              <a:lnSpc>
                <a:spcPts val="4100"/>
              </a:lnSpc>
              <a:spcBef>
                <a:spcPct val="0"/>
              </a:spcBef>
            </a:pPr>
            <a:r>
              <a:rPr lang="en-US" altLang="zh-CN" sz="36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   y=t;</a:t>
            </a:r>
          </a:p>
          <a:p>
            <a:pPr lvl="1" algn="l" fontAlgn="base">
              <a:lnSpc>
                <a:spcPts val="4100"/>
              </a:lnSpc>
              <a:spcBef>
                <a:spcPct val="0"/>
              </a:spcBef>
            </a:pPr>
            <a:r>
              <a:rPr lang="en-US" altLang="zh-CN" sz="36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   printf("x=%d,y=%d\n",x,y);</a:t>
            </a:r>
          </a:p>
          <a:p>
            <a:pPr lvl="1" algn="l" fontAlgn="base">
              <a:lnSpc>
                <a:spcPts val="4100"/>
              </a:lnSpc>
              <a:spcBef>
                <a:spcPct val="0"/>
              </a:spcBef>
            </a:pPr>
            <a:r>
              <a:rPr lang="en-US" altLang="zh-CN" sz="36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}</a:t>
            </a:r>
          </a:p>
          <a:p>
            <a:pPr lvl="1" algn="l" fontAlgn="base">
              <a:lnSpc>
                <a:spcPts val="4100"/>
              </a:lnSpc>
              <a:spcBef>
                <a:spcPct val="0"/>
              </a:spcBef>
            </a:pPr>
            <a:r>
              <a:rPr lang="en-US" altLang="zh-CN" sz="36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int main()</a:t>
            </a:r>
          </a:p>
          <a:p>
            <a:pPr lvl="1" algn="l" fontAlgn="base">
              <a:lnSpc>
                <a:spcPts val="4100"/>
              </a:lnSpc>
              <a:spcBef>
                <a:spcPct val="0"/>
              </a:spcBef>
            </a:pPr>
            <a:r>
              <a:rPr lang="en-US" altLang="zh-CN" sz="36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{   int a,b;</a:t>
            </a:r>
          </a:p>
          <a:p>
            <a:pPr lvl="1" algn="l" fontAlgn="base">
              <a:lnSpc>
                <a:spcPts val="4100"/>
              </a:lnSpc>
              <a:spcBef>
                <a:spcPct val="0"/>
              </a:spcBef>
            </a:pPr>
            <a:r>
              <a:rPr lang="en-US" altLang="zh-CN" sz="36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   a = 3; b = 4;</a:t>
            </a:r>
          </a:p>
          <a:p>
            <a:pPr lvl="1" algn="l" fontAlgn="base">
              <a:lnSpc>
                <a:spcPts val="4100"/>
              </a:lnSpc>
              <a:spcBef>
                <a:spcPct val="0"/>
              </a:spcBef>
            </a:pPr>
            <a:r>
              <a:rPr lang="en-US" altLang="zh-CN" sz="36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   </a:t>
            </a:r>
            <a:r>
              <a:rPr lang="en-US" altLang="zh-CN" sz="3600" b="1" noProof="1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swap(</a:t>
            </a:r>
            <a:r>
              <a:rPr lang="en-US" altLang="zh-CN" sz="3600" b="1" u="sng" noProof="1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a,b</a:t>
            </a:r>
            <a:r>
              <a:rPr lang="en-US" altLang="zh-CN" sz="3600" b="1" noProof="1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);       </a:t>
            </a:r>
            <a:r>
              <a:rPr lang="en-US" altLang="zh-CN" sz="3600" b="1" noProof="1">
                <a:solidFill>
                  <a:schemeClr val="accent2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//function calling</a:t>
            </a:r>
            <a:endParaRPr lang="en-US" altLang="zh-CN" sz="3600" b="1" noProof="1">
              <a:solidFill>
                <a:srgbClr val="FF0000"/>
              </a:solidFill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 lvl="1" algn="l" fontAlgn="base">
              <a:lnSpc>
                <a:spcPts val="4100"/>
              </a:lnSpc>
              <a:spcBef>
                <a:spcPct val="0"/>
              </a:spcBef>
            </a:pPr>
            <a:r>
              <a:rPr lang="en-US" altLang="zh-CN" sz="36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   printf("a=%d,b=%d\n",a,b);</a:t>
            </a:r>
          </a:p>
          <a:p>
            <a:pPr lvl="1" algn="l" fontAlgn="base">
              <a:lnSpc>
                <a:spcPts val="4100"/>
              </a:lnSpc>
              <a:spcBef>
                <a:spcPct val="0"/>
              </a:spcBef>
            </a:pPr>
            <a:r>
              <a:rPr lang="en-US" altLang="zh-CN" sz="36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   return 0;</a:t>
            </a:r>
          </a:p>
          <a:p>
            <a:pPr lvl="1" algn="l" fontAlgn="base">
              <a:lnSpc>
                <a:spcPts val="4100"/>
              </a:lnSpc>
              <a:spcBef>
                <a:spcPct val="0"/>
              </a:spcBef>
            </a:pPr>
            <a:r>
              <a:rPr lang="en-US" altLang="zh-CN" sz="3600" b="1" noProof="1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标注: 弯曲线形 6">
            <a:extLst>
              <a:ext uri="{FF2B5EF4-FFF2-40B4-BE49-F238E27FC236}">
                <a16:creationId xmlns:a16="http://schemas.microsoft.com/office/drawing/2014/main" id="{5CAE4445-3462-44D4-8152-6B91B416096D}"/>
              </a:ext>
            </a:extLst>
          </p:cNvPr>
          <p:cNvSpPr/>
          <p:nvPr/>
        </p:nvSpPr>
        <p:spPr>
          <a:xfrm>
            <a:off x="8052509" y="3761041"/>
            <a:ext cx="4475748" cy="69249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8662"/>
              <a:gd name="adj6" fmla="val -40607"/>
            </a:avLst>
          </a:prstGeom>
          <a:blipFill rotWithShape="1">
            <a:blip r:embed="rId2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formal parameters</a:t>
            </a:r>
            <a:endParaRPr lang="zh-CN" altLang="en-US" dirty="0">
              <a:solidFill>
                <a:schemeClr val="bg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标注: 弯曲线形 7">
            <a:extLst>
              <a:ext uri="{FF2B5EF4-FFF2-40B4-BE49-F238E27FC236}">
                <a16:creationId xmlns:a16="http://schemas.microsoft.com/office/drawing/2014/main" id="{9056C47A-D3E6-4E9C-A9EC-EF758B5BF093}"/>
              </a:ext>
            </a:extLst>
          </p:cNvPr>
          <p:cNvSpPr/>
          <p:nvPr/>
        </p:nvSpPr>
        <p:spPr>
          <a:xfrm>
            <a:off x="8135395" y="6311226"/>
            <a:ext cx="5016834" cy="69249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5541"/>
              <a:gd name="adj6" fmla="val -47326"/>
            </a:avLst>
          </a:prstGeom>
          <a:blipFill rotWithShape="1">
            <a:blip r:embed="rId2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arguments</a:t>
            </a:r>
            <a:endParaRPr lang="zh-CN" altLang="en-US" b="1" dirty="0">
              <a:solidFill>
                <a:schemeClr val="bg1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58765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How a Function Works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931025" y="1562100"/>
            <a:ext cx="16409238" cy="75819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977900" indent="-723900">
              <a:lnSpc>
                <a:spcPts val="5280"/>
              </a:lnSpc>
              <a:spcBef>
                <a:spcPts val="1800"/>
              </a:spcBef>
              <a:buSzPct val="120000"/>
              <a:buFont typeface="Wingdings" panose="05000000000000000000" pitchFamily="2" charset="2"/>
              <a:buChar char="p"/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frame is created</a:t>
            </a:r>
          </a:p>
          <a:p>
            <a:pPr marL="977900" indent="-723900">
              <a:lnSpc>
                <a:spcPts val="5280"/>
              </a:lnSpc>
              <a:spcBef>
                <a:spcPts val="1800"/>
              </a:spcBef>
              <a:buSzPct val="120000"/>
              <a:buFont typeface="Wingdings" panose="05000000000000000000" pitchFamily="2" charset="2"/>
              <a:buChar char="p"/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values are copied to stack frame</a:t>
            </a:r>
          </a:p>
          <a:p>
            <a:pPr marL="977900" indent="-723900">
              <a:lnSpc>
                <a:spcPts val="5280"/>
              </a:lnSpc>
              <a:spcBef>
                <a:spcPts val="1800"/>
              </a:spcBef>
              <a:buSzPct val="120000"/>
              <a:buFont typeface="Wingdings" panose="05000000000000000000" pitchFamily="2" charset="2"/>
              <a:buChar char="p"/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address is copied to stack frame</a:t>
            </a:r>
          </a:p>
          <a:p>
            <a:pPr marL="977900" indent="-723900">
              <a:lnSpc>
                <a:spcPts val="5280"/>
              </a:lnSpc>
              <a:spcBef>
                <a:spcPts val="1800"/>
              </a:spcBef>
              <a:buSzPct val="120000"/>
              <a:buFont typeface="Wingdings" panose="05000000000000000000" pitchFamily="2" charset="2"/>
              <a:buChar char="p"/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function’s code</a:t>
            </a:r>
          </a:p>
          <a:p>
            <a:pPr marL="977900" indent="-723900">
              <a:lnSpc>
                <a:spcPts val="5280"/>
              </a:lnSpc>
              <a:spcBef>
                <a:spcPts val="1800"/>
              </a:spcBef>
              <a:buSzPct val="120000"/>
              <a:buFont typeface="Wingdings" panose="05000000000000000000" pitchFamily="2" charset="2"/>
              <a:buChar char="p"/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return, we copy the result</a:t>
            </a:r>
          </a:p>
          <a:p>
            <a:pPr marL="977900" indent="-723900">
              <a:lnSpc>
                <a:spcPts val="5280"/>
              </a:lnSpc>
              <a:spcBef>
                <a:spcPts val="1800"/>
              </a:spcBef>
              <a:buSzPct val="120000"/>
              <a:buFont typeface="Wingdings" panose="05000000000000000000" pitchFamily="2" charset="2"/>
              <a:buChar char="p"/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release the stack frame</a:t>
            </a:r>
          </a:p>
          <a:p>
            <a:pPr marL="977900" indent="-723900">
              <a:lnSpc>
                <a:spcPts val="5280"/>
              </a:lnSpc>
              <a:spcBef>
                <a:spcPts val="1800"/>
              </a:spcBef>
              <a:buSzPct val="120000"/>
              <a:buFont typeface="Wingdings" panose="05000000000000000000" pitchFamily="2" charset="2"/>
              <a:buChar char="p"/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return address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27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39891" y="4234498"/>
            <a:ext cx="3423920" cy="379476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lang="en-US" altLang="zh-CN" sz="3200">
                <a:latin typeface="Courier New" panose="02070309020205020404" pitchFamily="49" charset="0"/>
              </a:rPr>
              <a:t>main</a:t>
            </a:r>
          </a:p>
          <a:p>
            <a:pPr algn="l"/>
            <a:r>
              <a:rPr lang="en-US" altLang="zh-CN" sz="3200">
                <a:latin typeface="Courier New" panose="02070309020205020404" pitchFamily="49" charset="0"/>
              </a:rPr>
              <a:t>{	...</a:t>
            </a:r>
          </a:p>
          <a:p>
            <a:r>
              <a:rPr lang="en-US" altLang="zh-CN" sz="3200">
                <a:latin typeface="Courier New" panose="02070309020205020404" pitchFamily="49" charset="0"/>
              </a:rPr>
              <a:t>function_1();</a:t>
            </a:r>
          </a:p>
          <a:p>
            <a:r>
              <a:rPr lang="en-US" altLang="zh-CN" sz="3200">
                <a:latin typeface="Courier New" panose="02070309020205020404" pitchFamily="49" charset="0"/>
              </a:rPr>
              <a:t>...</a:t>
            </a:r>
          </a:p>
          <a:p>
            <a:r>
              <a:rPr lang="en-US" altLang="zh-CN" sz="3200">
                <a:latin typeface="Courier New" panose="02070309020205020404" pitchFamily="49" charset="0"/>
              </a:rPr>
              <a:t>function_2();</a:t>
            </a:r>
          </a:p>
          <a:p>
            <a:pPr algn="l"/>
            <a:r>
              <a:rPr lang="en-US" altLang="zh-CN" sz="32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770211" y="4234817"/>
            <a:ext cx="3423920" cy="317944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lang="en-US" altLang="zh-CN" sz="3200">
                <a:latin typeface="Courier New" panose="02070309020205020404" pitchFamily="49" charset="0"/>
              </a:rPr>
              <a:t>function_1()</a:t>
            </a:r>
          </a:p>
          <a:p>
            <a:pPr algn="l"/>
            <a:r>
              <a:rPr lang="en-US" altLang="zh-CN" sz="3200">
                <a:latin typeface="Courier New" panose="02070309020205020404" pitchFamily="49" charset="0"/>
              </a:rPr>
              <a:t>{	...</a:t>
            </a:r>
          </a:p>
          <a:p>
            <a:r>
              <a:rPr lang="en-US" altLang="zh-CN" sz="3200">
                <a:latin typeface="Courier New" panose="02070309020205020404" pitchFamily="49" charset="0"/>
              </a:rPr>
              <a:t>function_2();</a:t>
            </a:r>
          </a:p>
          <a:p>
            <a:r>
              <a:rPr lang="en-US" altLang="zh-CN" sz="3200">
                <a:latin typeface="Courier New" panose="02070309020205020404" pitchFamily="49" charset="0"/>
              </a:rPr>
              <a:t>...</a:t>
            </a:r>
          </a:p>
          <a:p>
            <a:pPr algn="l"/>
            <a:r>
              <a:rPr lang="en-US" altLang="zh-CN" sz="32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907236" y="4234499"/>
            <a:ext cx="3423920" cy="194818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lang="en-US" altLang="zh-CN" sz="3200">
                <a:latin typeface="Courier New" panose="02070309020205020404" pitchFamily="49" charset="0"/>
              </a:rPr>
              <a:t>function_2()</a:t>
            </a:r>
          </a:p>
          <a:p>
            <a:pPr algn="l"/>
            <a:r>
              <a:rPr lang="en-US" altLang="zh-CN" sz="3200">
                <a:latin typeface="Courier New" panose="02070309020205020404" pitchFamily="49" charset="0"/>
              </a:rPr>
              <a:t>{	...</a:t>
            </a:r>
          </a:p>
          <a:p>
            <a:pPr algn="l"/>
            <a:r>
              <a:rPr lang="en-US" altLang="zh-CN" sz="3200">
                <a:latin typeface="Courier New" panose="02070309020205020404" pitchFamily="49" charset="0"/>
              </a:rPr>
              <a:t>}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5972651" y="4839335"/>
            <a:ext cx="797560" cy="1047750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直接箭头连接符 5"/>
          <p:cNvCxnSpPr/>
          <p:nvPr/>
        </p:nvCxnSpPr>
        <p:spPr>
          <a:xfrm flipV="1">
            <a:off x="9928066" y="4839336"/>
            <a:ext cx="979170" cy="893445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直接箭头连接符 6"/>
          <p:cNvCxnSpPr/>
          <p:nvPr/>
        </p:nvCxnSpPr>
        <p:spPr>
          <a:xfrm flipV="1">
            <a:off x="6015197" y="4628515"/>
            <a:ext cx="4934585" cy="2391410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5777707" y="6182995"/>
            <a:ext cx="1188085" cy="1047750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dash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9928067" y="5887085"/>
            <a:ext cx="1105535" cy="119380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dash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直接箭头连接符 9"/>
          <p:cNvCxnSpPr/>
          <p:nvPr/>
        </p:nvCxnSpPr>
        <p:spPr>
          <a:xfrm flipH="1">
            <a:off x="6015197" y="6280786"/>
            <a:ext cx="5018405" cy="1231265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dash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/>
              <a:t>How a Function Works</a:t>
            </a:r>
            <a:endParaRPr lang="zh-CN" altLang="en-US" sz="6600" b="1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609691" y="3581400"/>
            <a:ext cx="0" cy="461772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灯片编号占位符 10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36455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Function Notes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781397" y="1562100"/>
            <a:ext cx="14647026" cy="75819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977900" indent="-723900">
              <a:buSzPct val="120000"/>
              <a:buFont typeface="Wingdings" panose="05000000000000000000" pitchFamily="2" charset="2"/>
              <a:buChar char="p"/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out for side-effects</a:t>
            </a:r>
          </a:p>
          <a:p>
            <a:pPr lvl="1"/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made to global variables</a:t>
            </a:r>
          </a:p>
          <a:p>
            <a:pPr lvl="1"/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sometimes we need to (later)</a:t>
            </a:r>
          </a:p>
          <a:p>
            <a:pPr marL="977900" indent="-723900">
              <a:buSzPct val="120000"/>
              <a:buFont typeface="Wingdings" panose="05000000000000000000" pitchFamily="2" charset="2"/>
              <a:buChar char="p"/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use functions to break up code</a:t>
            </a:r>
          </a:p>
          <a:p>
            <a:pPr marL="977900" indent="-723900">
              <a:buSzPct val="120000"/>
              <a:buFont typeface="Wingdings" panose="05000000000000000000" pitchFamily="2" charset="2"/>
              <a:buChar char="p"/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function should exceed 1 page / screen</a:t>
            </a:r>
          </a:p>
          <a:p>
            <a:pPr lvl="1"/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keeps them comprehensible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29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C80D1-1265-46C0-AB0B-06A39601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884" y="50800"/>
            <a:ext cx="17024379" cy="1524000"/>
          </a:xfrm>
        </p:spPr>
        <p:txBody>
          <a:bodyPr/>
          <a:lstStyle/>
          <a:p>
            <a:r>
              <a:rPr lang="en-US" altLang="zh-CN" b="1" dirty="0"/>
              <a:t>Functions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017B6E-C8A5-4158-B0A9-711D0E580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0432" y="3864853"/>
            <a:ext cx="13015233" cy="5312833"/>
          </a:xfrm>
        </p:spPr>
        <p:txBody>
          <a:bodyPr>
            <a:noAutofit/>
          </a:bodyPr>
          <a:lstStyle/>
          <a:p>
            <a:pPr>
              <a:buSzPct val="120000"/>
              <a:buFont typeface="Wingdings" panose="05000000000000000000" pitchFamily="2" charset="2"/>
              <a:buChar char="p"/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lvl="1">
              <a:lnSpc>
                <a:spcPct val="100000"/>
              </a:lnSpc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circle of fence around the circular swimming pool. The radius of the fence is 50 meters, and the radius of the swimming pool is 20 meters. A cement path is laid between the swimming pool and the fence. Find the area of the cement trail.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AF546C9-C367-4BBE-9B17-ADE31027E9BF}"/>
              </a:ext>
            </a:extLst>
          </p:cNvPr>
          <p:cNvSpPr/>
          <p:nvPr/>
        </p:nvSpPr>
        <p:spPr>
          <a:xfrm>
            <a:off x="11842128" y="1263489"/>
            <a:ext cx="3008671" cy="3136403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C644FDB-A44A-45A9-975C-CBEA1399C439}"/>
              </a:ext>
            </a:extLst>
          </p:cNvPr>
          <p:cNvSpPr/>
          <p:nvPr/>
        </p:nvSpPr>
        <p:spPr>
          <a:xfrm>
            <a:off x="12343572" y="1860798"/>
            <a:ext cx="1966452" cy="205485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78F812B-C19D-49AE-BDA2-D87976C0D9FF}"/>
              </a:ext>
            </a:extLst>
          </p:cNvPr>
          <p:cNvGrpSpPr/>
          <p:nvPr/>
        </p:nvGrpSpPr>
        <p:grpSpPr>
          <a:xfrm>
            <a:off x="2417126" y="1547952"/>
            <a:ext cx="7579238" cy="2677560"/>
            <a:chOff x="670523" y="-447659"/>
            <a:chExt cx="6823877" cy="2677560"/>
          </a:xfrm>
        </p:grpSpPr>
        <p:sp>
          <p:nvSpPr>
            <p:cNvPr id="7" name="标注: 弯曲线形(带边框和强调线) 6">
              <a:extLst>
                <a:ext uri="{FF2B5EF4-FFF2-40B4-BE49-F238E27FC236}">
                  <a16:creationId xmlns:a16="http://schemas.microsoft.com/office/drawing/2014/main" id="{8366C4DB-9A01-44F7-ACB6-04B8EB256EB6}"/>
                </a:ext>
              </a:extLst>
            </p:cNvPr>
            <p:cNvSpPr/>
            <p:nvPr/>
          </p:nvSpPr>
          <p:spPr>
            <a:xfrm rot="10800000">
              <a:off x="4272662" y="1537404"/>
              <a:ext cx="3008671" cy="692497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83334"/>
                <a:gd name="adj6" fmla="val -103963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endParaRPr lang="zh-CN" altLang="en-US" dirty="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FE902D7-E793-4AA3-BE6F-E86FBB48101C}"/>
                </a:ext>
              </a:extLst>
            </p:cNvPr>
            <p:cNvSpPr txBox="1"/>
            <p:nvPr/>
          </p:nvSpPr>
          <p:spPr>
            <a:xfrm>
              <a:off x="4059593" y="1477252"/>
              <a:ext cx="3434807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+mn-ea"/>
                  <a:ea typeface="+mn-ea"/>
                </a:rPr>
                <a:t>Swimming pool</a:t>
              </a:r>
              <a:endParaRPr lang="zh-CN" altLang="en-US" sz="32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0" name="标注: 弯曲线形(带边框和强调线) 9">
              <a:extLst>
                <a:ext uri="{FF2B5EF4-FFF2-40B4-BE49-F238E27FC236}">
                  <a16:creationId xmlns:a16="http://schemas.microsoft.com/office/drawing/2014/main" id="{E2DD434E-7BD1-4D7B-BAC1-9DC1EF9EC908}"/>
                </a:ext>
              </a:extLst>
            </p:cNvPr>
            <p:cNvSpPr/>
            <p:nvPr/>
          </p:nvSpPr>
          <p:spPr>
            <a:xfrm rot="10800000">
              <a:off x="883592" y="436663"/>
              <a:ext cx="3008671" cy="692497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9167"/>
                <a:gd name="adj6" fmla="val -183012"/>
              </a:avLst>
            </a:prstGeom>
            <a:solidFill>
              <a:srgbClr val="C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endParaRPr lang="zh-CN" altLang="en-US" dirty="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1" name="标注: 弯曲线形(带边框和强调线) 10">
              <a:extLst>
                <a:ext uri="{FF2B5EF4-FFF2-40B4-BE49-F238E27FC236}">
                  <a16:creationId xmlns:a16="http://schemas.microsoft.com/office/drawing/2014/main" id="{34589DD4-7037-452B-B03D-31E654B88AB9}"/>
                </a:ext>
              </a:extLst>
            </p:cNvPr>
            <p:cNvSpPr/>
            <p:nvPr/>
          </p:nvSpPr>
          <p:spPr>
            <a:xfrm rot="10800000">
              <a:off x="4272661" y="-434834"/>
              <a:ext cx="3008671" cy="692497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6250"/>
                <a:gd name="adj6" fmla="val -67985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endParaRPr lang="zh-CN" altLang="en-US" dirty="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4B1CC7F-A230-4C68-AB9F-1A61DF4688AB}"/>
                </a:ext>
              </a:extLst>
            </p:cNvPr>
            <p:cNvSpPr txBox="1"/>
            <p:nvPr/>
          </p:nvSpPr>
          <p:spPr>
            <a:xfrm>
              <a:off x="670523" y="362848"/>
              <a:ext cx="3434807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zh-CN" sz="3200" b="1" dirty="0" err="1">
                  <a:solidFill>
                    <a:schemeClr val="bg1"/>
                  </a:solidFill>
                  <a:latin typeface="+mn-ea"/>
                </a:rPr>
                <a:t>Coment</a:t>
              </a:r>
              <a:r>
                <a:rPr lang="en-US" altLang="zh-CN" sz="3200" b="1" dirty="0">
                  <a:solidFill>
                    <a:schemeClr val="bg1"/>
                  </a:solidFill>
                  <a:latin typeface="+mn-ea"/>
                </a:rPr>
                <a:t> path</a:t>
              </a:r>
              <a:endParaRPr lang="zh-CN" altLang="en-US" sz="3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3C3E0C6-058F-42B2-95F0-30EF0FC9DBF7}"/>
                </a:ext>
              </a:extLst>
            </p:cNvPr>
            <p:cNvSpPr txBox="1"/>
            <p:nvPr/>
          </p:nvSpPr>
          <p:spPr>
            <a:xfrm>
              <a:off x="4059592" y="-447659"/>
              <a:ext cx="3434807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+mn-ea"/>
                  <a:ea typeface="+mn-ea"/>
                </a:rPr>
                <a:t>Fence</a:t>
              </a:r>
              <a:endParaRPr lang="zh-CN" altLang="en-US" sz="32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7404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506EB647-D40C-43C5-AE6B-2B8FF9FD7D16}"/>
              </a:ext>
            </a:extLst>
          </p:cNvPr>
          <p:cNvSpPr txBox="1">
            <a:spLocks/>
          </p:cNvSpPr>
          <p:nvPr/>
        </p:nvSpPr>
        <p:spPr>
          <a:xfrm>
            <a:off x="2180431" y="50800"/>
            <a:ext cx="12992100" cy="1524000"/>
          </a:xfrm>
          <a:prstGeom prst="rect">
            <a:avLst/>
          </a:prstGeom>
        </p:spPr>
        <p:txBody>
          <a:bodyPr/>
          <a:lstStyle>
            <a:lvl1pPr marL="0" marR="0" indent="-127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1pPr>
            <a:lvl2pPr marL="0" marR="0" indent="2159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2pPr>
            <a:lvl3pPr marL="0" marR="0" indent="4445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3pPr>
            <a:lvl4pPr marL="0" marR="0" indent="6731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4pPr>
            <a:lvl5pPr marL="0" marR="0" indent="9017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5pPr>
            <a:lvl6pPr marL="0" marR="0" indent="11303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6pPr>
            <a:lvl7pPr marL="0" marR="0" indent="13589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7pPr>
            <a:lvl8pPr marL="0" marR="0" indent="15875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8pPr>
            <a:lvl9pPr marL="0" marR="0" indent="18161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9pPr>
          </a:lstStyle>
          <a:p>
            <a:pPr indent="0" hangingPunct="1">
              <a:tabLst>
                <a:tab pos="1219200" algn="l"/>
              </a:tabLst>
            </a:pPr>
            <a:r>
              <a:rPr lang="en-US" altLang="zh-CN" sz="6600" b="1" dirty="0"/>
              <a:t>Exercise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37DE36-08C3-4172-81BA-FEDC703C13B1}"/>
              </a:ext>
            </a:extLst>
          </p:cNvPr>
          <p:cNvSpPr/>
          <p:nvPr/>
        </p:nvSpPr>
        <p:spPr>
          <a:xfrm>
            <a:off x="997527" y="1698488"/>
            <a:ext cx="15295418" cy="6376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ts val="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4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function</a:t>
            </a:r>
          </a:p>
          <a:p>
            <a:pPr algn="l">
              <a:lnSpc>
                <a:spcPts val="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Accept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data as input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number of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which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&gt;10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 a line of characters as the user input and count the number of English letters, the number of space and the number of  alphanumeric characters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（数字字符）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.(terminated with the character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5 integers , calculate the sum of the data, find the maximum value among them. Output the sum and the maximum.</a:t>
            </a:r>
          </a:p>
          <a:p>
            <a:pPr algn="l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6BB6E4BB-2B6E-4266-AD81-35C6A2612E4A}"/>
              </a:ext>
            </a:extLst>
          </p:cNvPr>
          <p:cNvGrpSpPr>
            <a:grpSpLocks/>
          </p:cNvGrpSpPr>
          <p:nvPr/>
        </p:nvGrpSpPr>
        <p:grpSpPr bwMode="auto">
          <a:xfrm>
            <a:off x="4834731" y="3809464"/>
            <a:ext cx="5982516" cy="3066678"/>
            <a:chOff x="480" y="2880"/>
            <a:chExt cx="1849" cy="1106"/>
          </a:xfrm>
        </p:grpSpPr>
        <p:sp>
          <p:nvSpPr>
            <p:cNvPr id="3" name="Rectangle 8">
              <a:extLst>
                <a:ext uri="{FF2B5EF4-FFF2-40B4-BE49-F238E27FC236}">
                  <a16:creationId xmlns:a16="http://schemas.microsoft.com/office/drawing/2014/main" id="{24E5D88F-D788-4CDC-B91C-C71A2A80B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880"/>
              <a:ext cx="1488" cy="1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ts val="49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3600" dirty="0"/>
                <a:t>                         1</a:t>
              </a:r>
            </a:p>
            <a:p>
              <a:pPr algn="just">
                <a:lnSpc>
                  <a:spcPts val="49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3600" dirty="0"/>
                <a:t>               　3    5</a:t>
              </a:r>
            </a:p>
            <a:p>
              <a:pPr algn="just">
                <a:lnSpc>
                  <a:spcPts val="49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3600" dirty="0"/>
                <a:t>     　  7 　9   11</a:t>
              </a:r>
            </a:p>
            <a:p>
              <a:pPr algn="just">
                <a:lnSpc>
                  <a:spcPts val="49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3600" dirty="0"/>
                <a:t>    13 15  17   19</a:t>
              </a:r>
            </a:p>
          </p:txBody>
        </p:sp>
        <p:sp>
          <p:nvSpPr>
            <p:cNvPr id="4" name="Rectangle 10">
              <a:extLst>
                <a:ext uri="{FF2B5EF4-FFF2-40B4-BE49-F238E27FC236}">
                  <a16:creationId xmlns:a16="http://schemas.microsoft.com/office/drawing/2014/main" id="{0B78C292-A8C0-4DE3-9309-862D2B1FE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1" y="3216"/>
              <a:ext cx="128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hangingPunct="1">
                <a:lnSpc>
                  <a:spcPts val="49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3600" dirty="0"/>
                <a:t>n</a:t>
              </a:r>
              <a:endParaRPr lang="zh-CN" altLang="en-US" sz="3600" dirty="0"/>
            </a:p>
          </p:txBody>
        </p:sp>
        <p:sp>
          <p:nvSpPr>
            <p:cNvPr id="5" name="AutoShape 11">
              <a:extLst>
                <a:ext uri="{FF2B5EF4-FFF2-40B4-BE49-F238E27FC236}">
                  <a16:creationId xmlns:a16="http://schemas.microsoft.com/office/drawing/2014/main" id="{0FD2B7D1-D6FE-45EA-96D6-585E1368D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2965"/>
              <a:ext cx="96" cy="940"/>
            </a:xfrm>
            <a:prstGeom prst="rightBrace">
              <a:avLst>
                <a:gd name="adj1" fmla="val 62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hangingPunct="1">
                <a:lnSpc>
                  <a:spcPts val="49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zh-CN" altLang="en-US" sz="3600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BE518201-143E-4A33-9AFA-E1F89B71E16E}"/>
              </a:ext>
            </a:extLst>
          </p:cNvPr>
          <p:cNvSpPr/>
          <p:nvPr/>
        </p:nvSpPr>
        <p:spPr>
          <a:xfrm>
            <a:off x="1961804" y="2359224"/>
            <a:ext cx="128551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Input </a:t>
            </a:r>
            <a:r>
              <a:rPr lang="en-US" altLang="zh-CN" sz="4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 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the character graphic as follows.</a:t>
            </a:r>
            <a:endParaRPr lang="zh-CN" altLang="en-US" sz="4400" dirty="0">
              <a:solidFill>
                <a:srgbClr val="1E06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2E85221-0015-4670-BDDF-2E3F7F30FA5C}"/>
              </a:ext>
            </a:extLst>
          </p:cNvPr>
          <p:cNvSpPr txBox="1">
            <a:spLocks/>
          </p:cNvSpPr>
          <p:nvPr/>
        </p:nvSpPr>
        <p:spPr>
          <a:xfrm>
            <a:off x="2180431" y="50800"/>
            <a:ext cx="12992100" cy="1524000"/>
          </a:xfrm>
          <a:prstGeom prst="rect">
            <a:avLst/>
          </a:prstGeom>
        </p:spPr>
        <p:txBody>
          <a:bodyPr/>
          <a:lstStyle>
            <a:lvl1pPr marL="0" marR="0" indent="-127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1pPr>
            <a:lvl2pPr marL="0" marR="0" indent="2159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2pPr>
            <a:lvl3pPr marL="0" marR="0" indent="4445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3pPr>
            <a:lvl4pPr marL="0" marR="0" indent="6731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4pPr>
            <a:lvl5pPr marL="0" marR="0" indent="9017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5pPr>
            <a:lvl6pPr marL="0" marR="0" indent="11303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6pPr>
            <a:lvl7pPr marL="0" marR="0" indent="13589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7pPr>
            <a:lvl8pPr marL="0" marR="0" indent="15875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8pPr>
            <a:lvl9pPr marL="0" marR="0" indent="1816100" algn="ctr" defTabSz="584200" latinLnBrk="0">
              <a:lnSpc>
                <a:spcPts val="96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7300" algn="l"/>
              </a:tabLst>
              <a:defRPr sz="8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Palatino"/>
              </a:defRPr>
            </a:lvl9pPr>
          </a:lstStyle>
          <a:p>
            <a:pPr indent="0" hangingPunct="1">
              <a:tabLst>
                <a:tab pos="1219200" algn="l"/>
              </a:tabLst>
            </a:pPr>
            <a:r>
              <a:rPr lang="en-US" altLang="zh-CN" sz="6600" b="1" dirty="0"/>
              <a:t>Exercise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04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09BA0-8C37-4A55-BCAB-46E36C3D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Functions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43747-3066-4BA0-B3FF-545DD96AA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0430" y="2404534"/>
            <a:ext cx="13181489" cy="5469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Pct val="110000"/>
              <a:buFont typeface="Wingdings" panose="05000000000000000000" pitchFamily="2" charset="2"/>
              <a:buChar char="p"/>
            </a:pP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altLang="zh-CN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places 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where this algorithm computes the area of a circle. 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110000"/>
              <a:buFont typeface="Wingdings" panose="05000000000000000000" pitchFamily="2" charset="2"/>
              <a:buChar char="p"/>
            </a:pP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that important? 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Well, we need to do the same computation </a:t>
            </a:r>
            <a:r>
              <a:rPr lang="en-US" altLang="zh-CN" sz="4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twice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functions, we would write the same code </a:t>
            </a:r>
            <a:r>
              <a:rPr lang="en-US" altLang="zh-CN" sz="4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twice 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that is just in this problem.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zh-CN" altLang="en-US" sz="16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96750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09BA0-8C37-4A55-BCAB-46E36C3D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Functions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43747-3066-4BA0-B3FF-545DD96AA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5425" y="1928553"/>
            <a:ext cx="13849004" cy="7232380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  <a:spcBef>
                <a:spcPts val="600"/>
              </a:spcBef>
              <a:buSzPct val="110000"/>
              <a:buFont typeface="Wingdings" panose="05000000000000000000" pitchFamily="2" charset="2"/>
              <a:buChar char="p"/>
            </a:pP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could rewrite the code each time</a:t>
            </a:r>
          </a:p>
          <a:p>
            <a:pPr marL="1252538" lvl="1" indent="-625475">
              <a:lnSpc>
                <a:spcPts val="4800"/>
              </a:lnSpc>
              <a:spcBef>
                <a:spcPts val="600"/>
              </a:spcBef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avoid duplicating code  whenever possible. </a:t>
            </a:r>
          </a:p>
          <a:p>
            <a:pPr marL="1252538" lvl="1" indent="-625475">
              <a:lnSpc>
                <a:spcPts val="4800"/>
              </a:lnSpc>
              <a:spcBef>
                <a:spcPts val="600"/>
              </a:spcBef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  <a:sym typeface="Lucida Grande"/>
              </a:rPr>
              <a:t>Every time rewrite code,  run the risk of making mistakes and introducing bugs into program. </a:t>
            </a:r>
          </a:p>
          <a:p>
            <a:pPr marL="1252538" lvl="1" indent="-625475">
              <a:lnSpc>
                <a:spcPts val="4800"/>
              </a:lnSpc>
              <a:spcBef>
                <a:spcPts val="600"/>
              </a:spcBef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  <a:sym typeface="Lucida Grande"/>
              </a:rPr>
              <a:t>Furthermore, it is really boring to rewrite the same code again and again. </a:t>
            </a:r>
            <a:endParaRPr lang="zh-CN" altLang="zh-CN" sz="4000" dirty="0">
              <a:latin typeface="Times New Roman" panose="02020603050405020304" pitchFamily="18" charset="0"/>
              <a:cs typeface="Times New Roman" panose="02020603050405020304" pitchFamily="18" charset="0"/>
              <a:sym typeface="Lucida Grande"/>
            </a:endParaRPr>
          </a:p>
          <a:p>
            <a:pPr marL="734695" lvl="1">
              <a:lnSpc>
                <a:spcPts val="4800"/>
              </a:lnSpc>
              <a:spcBef>
                <a:spcPts val="600"/>
              </a:spcBef>
              <a:buSzPct val="110000"/>
              <a:buFont typeface="Wingdings" panose="05000000000000000000" pitchFamily="2" charset="2"/>
              <a:buChar char="p"/>
              <a:tabLst>
                <a:tab pos="1587500" algn="l"/>
              </a:tabLst>
            </a:pPr>
            <a:r>
              <a:rPr lang="en-US" altLang="zh-CN" sz="4700" dirty="0">
                <a:latin typeface="Times New Roman" panose="02020603050405020304" pitchFamily="18" charset="0"/>
                <a:cs typeface="Times New Roman" panose="02020603050405020304" pitchFamily="18" charset="0"/>
                <a:sym typeface="Lucida Grande"/>
              </a:rPr>
              <a:t> </a:t>
            </a:r>
            <a:r>
              <a:rPr lang="en-US" altLang="zh-CN" sz="47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ucida Grande"/>
              </a:rPr>
              <a:t>Instead, we should abstract the computation for area into a function of its own</a:t>
            </a:r>
            <a:r>
              <a:rPr lang="en-US" altLang="zh-CN" sz="4700" dirty="0">
                <a:latin typeface="Times New Roman" panose="02020603050405020304" pitchFamily="18" charset="0"/>
                <a:cs typeface="Times New Roman" panose="02020603050405020304" pitchFamily="18" charset="0"/>
                <a:sym typeface="Lucida Grande"/>
              </a:rPr>
              <a:t>. </a:t>
            </a:r>
            <a:endParaRPr lang="en-US" altLang="zh-CN" sz="4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lvl="1" indent="0">
              <a:lnSpc>
                <a:spcPts val="4800"/>
              </a:lnSpc>
              <a:spcBef>
                <a:spcPts val="600"/>
              </a:spcBef>
              <a:buNone/>
            </a:pP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48185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76C3C-6584-47C4-8BC7-EE270CD4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Functions</a:t>
            </a:r>
            <a:endParaRPr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EB665221-F203-4299-99E1-BBAE20D48B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7672961"/>
              </p:ext>
            </p:extLst>
          </p:nvPr>
        </p:nvGraphicFramePr>
        <p:xfrm>
          <a:off x="2540264" y="3172177"/>
          <a:ext cx="12088284" cy="5988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DD449AC3-DA72-45F5-964A-5F573DDD8A4E}"/>
              </a:ext>
            </a:extLst>
          </p:cNvPr>
          <p:cNvSpPr/>
          <p:nvPr/>
        </p:nvSpPr>
        <p:spPr>
          <a:xfrm>
            <a:off x="2409031" y="1711770"/>
            <a:ext cx="127635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4400" b="1" dirty="0">
                <a:latin typeface="+mn-ea"/>
                <a:ea typeface="+mn-ea"/>
                <a:cs typeface="Lucida Grande"/>
                <a:sym typeface="Lucida Grande"/>
              </a:rPr>
              <a:t>There are two sides to using functions in your programming</a:t>
            </a:r>
            <a:endParaRPr lang="zh-CN" altLang="en-US" sz="4400" b="1" dirty="0">
              <a:latin typeface="+mn-ea"/>
              <a:ea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61024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/>
              <a:t>Functions</a:t>
            </a:r>
            <a:endParaRPr lang="zh-CN" altLang="en-US" sz="6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77687" y="2157709"/>
            <a:ext cx="12592161" cy="4763043"/>
          </a:xfrm>
        </p:spPr>
        <p:txBody>
          <a:bodyPr>
            <a:noAutofit/>
          </a:bodyPr>
          <a:lstStyle/>
          <a:p>
            <a:pPr marL="1168400" indent="-914400">
              <a:lnSpc>
                <a:spcPct val="150000"/>
              </a:lnSpc>
              <a:buSzPct val="130000"/>
              <a:buFont typeface="Wingdings" panose="05000000000000000000" pitchFamily="2" charset="2"/>
              <a:buChar char="p"/>
            </a:pPr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 - it is a special function called at the beginning of the program.</a:t>
            </a:r>
          </a:p>
          <a:p>
            <a:pPr marL="1168400" indent="-914400">
              <a:lnSpc>
                <a:spcPct val="150000"/>
              </a:lnSpc>
              <a:buSzPct val="130000"/>
              <a:buFont typeface="Wingdings" panose="05000000000000000000" pitchFamily="2" charset="2"/>
              <a:buChar char="p"/>
            </a:pPr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other functions are directly or indirectly called from main.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/>
              <a:t>M</a:t>
            </a:r>
            <a:r>
              <a:rPr lang="zh-CN" altLang="en-US" sz="6600" b="1" dirty="0"/>
              <a:t>athematical functions in C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83011" y="1717041"/>
            <a:ext cx="5492101" cy="812165"/>
          </a:xfrm>
        </p:spPr>
        <p:txBody>
          <a:bodyPr>
            <a:normAutofit/>
          </a:bodyPr>
          <a:lstStyle/>
          <a:p>
            <a:pPr marL="171450" indent="-171450">
              <a:buNone/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&lt;math.h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803298"/>
              </p:ext>
            </p:extLst>
          </p:nvPr>
        </p:nvGraphicFramePr>
        <p:xfrm>
          <a:off x="2383011" y="2894583"/>
          <a:ext cx="12762778" cy="5405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545589">
                  <a:extLst>
                    <a:ext uri="{9D8B030D-6E8A-4147-A177-3AD203B41FA5}">
                      <a16:colId xmlns:a16="http://schemas.microsoft.com/office/drawing/2014/main" val="1417937519"/>
                    </a:ext>
                  </a:extLst>
                </a:gridCol>
                <a:gridCol w="9217189">
                  <a:extLst>
                    <a:ext uri="{9D8B030D-6E8A-4147-A177-3AD203B41FA5}">
                      <a16:colId xmlns:a16="http://schemas.microsoft.com/office/drawing/2014/main" val="52860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ts val="4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sin(x)</a:t>
                      </a:r>
                      <a:endParaRPr lang="zh-CN" alt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4600"/>
                        </a:lnSpc>
                      </a:pPr>
                      <a:r>
                        <a:rPr lang="zh-CN" altLang="en-US" sz="36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Sine of x (x in radians) </a:t>
                      </a:r>
                      <a:endParaRPr lang="zh-CN" altLang="en-US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4600"/>
                        </a:lnSpc>
                      </a:pPr>
                      <a:r>
                        <a:rPr lang="zh-CN" altLang="en-US" sz="36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cos(x) </a:t>
                      </a:r>
                      <a:endParaRPr lang="zh-CN" alt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ts val="4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Cosine of x (x in radians) </a:t>
                      </a:r>
                      <a:endParaRPr lang="zh-CN" altLang="en-US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75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4600"/>
                        </a:lnSpc>
                      </a:pPr>
                      <a:r>
                        <a:rPr lang="zh-CN" altLang="en-US" sz="36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ea"/>
                        </a:rPr>
                        <a:t>tan(x)</a:t>
                      </a:r>
                      <a:r>
                        <a:rPr lang="zh-CN" altLang="en-US" sz="36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ts val="4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Tangent of x (x in radians)</a:t>
                      </a:r>
                      <a:endParaRPr lang="zh-CN" altLang="en-US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15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4600"/>
                        </a:lnSpc>
                      </a:pPr>
                      <a:r>
                        <a:rPr lang="zh-CN" altLang="en-US" sz="36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exp(x)</a:t>
                      </a:r>
                      <a:r>
                        <a:rPr lang="zh-CN" altLang="en-US" sz="36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ts val="4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Exponential function </a:t>
                      </a:r>
                      <a:endParaRPr lang="zh-CN" altLang="en-US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48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4600"/>
                        </a:lnSpc>
                      </a:pPr>
                      <a:r>
                        <a:rPr lang="zh-CN" altLang="en-US" sz="36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log(x) </a:t>
                      </a:r>
                      <a:endParaRPr lang="zh-CN" alt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ts val="4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Natural logarithm (base e) of x</a:t>
                      </a:r>
                      <a:endParaRPr lang="zh-CN" altLang="en-US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3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4600"/>
                        </a:lnSpc>
                      </a:pPr>
                      <a:r>
                        <a:rPr lang="zh-CN" altLang="en-US" sz="36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log10(x) </a:t>
                      </a:r>
                      <a:endParaRPr lang="zh-CN" alt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ts val="4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Logarithm to base 10 of x </a:t>
                      </a:r>
                      <a:endParaRPr lang="zh-CN" altLang="en-US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69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4600"/>
                        </a:lnSpc>
                      </a:pPr>
                      <a:r>
                        <a:rPr lang="zh-CN" altLang="en-US" sz="36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powf(x, y)</a:t>
                      </a:r>
                      <a:r>
                        <a:rPr lang="zh-CN" altLang="en-US" sz="36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ts val="4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6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 to the power y (xy) </a:t>
                      </a:r>
                      <a:endParaRPr lang="zh-CN" altLang="en-US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142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4600"/>
                        </a:lnSpc>
                      </a:pPr>
                      <a:r>
                        <a:rPr lang="zh-CN" altLang="en-US" sz="36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sqrt(x) </a:t>
                      </a:r>
                      <a:endParaRPr lang="zh-CN" alt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ts val="4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40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Square-root of x </a:t>
                      </a:r>
                      <a:endParaRPr lang="zh-CN" altLang="en-US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272512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8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Why Break Up Code?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814647" y="1562100"/>
            <a:ext cx="16525616" cy="75819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ts val="5760"/>
              </a:lnSpc>
              <a:spcBef>
                <a:spcPts val="1200"/>
              </a:spcBef>
              <a:buSzPct val="130000"/>
              <a:buFont typeface="Wingdings" panose="05000000000000000000" pitchFamily="2" charset="2"/>
              <a:buChar char="p"/>
            </a:pP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no longer fit on a page</a:t>
            </a:r>
          </a:p>
          <a:p>
            <a:pPr>
              <a:lnSpc>
                <a:spcPts val="5760"/>
              </a:lnSpc>
              <a:spcBef>
                <a:spcPts val="1200"/>
              </a:spcBef>
              <a:buSzPct val="130000"/>
              <a:buFont typeface="Wingdings" panose="05000000000000000000" pitchFamily="2" charset="2"/>
              <a:buChar char="p"/>
            </a:pP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It’s </a:t>
            </a: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increasingly hard to comprehend them</a:t>
            </a:r>
          </a:p>
          <a:p>
            <a:pPr>
              <a:lnSpc>
                <a:spcPts val="5760"/>
              </a:lnSpc>
              <a:spcBef>
                <a:spcPts val="1200"/>
              </a:spcBef>
              <a:buSzPct val="130000"/>
              <a:buFont typeface="Wingdings" panose="05000000000000000000" pitchFamily="2" charset="2"/>
              <a:buChar char="p"/>
            </a:pP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often have repetitive sections</a:t>
            </a:r>
          </a:p>
          <a:p>
            <a:pPr lvl="1">
              <a:lnSpc>
                <a:spcPts val="5760"/>
              </a:lnSpc>
              <a:spcBef>
                <a:spcPts val="1200"/>
              </a:spcBef>
            </a:pPr>
            <a:r>
              <a:rPr sz="4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if we change one?</a:t>
            </a:r>
          </a:p>
          <a:p>
            <a:pPr lvl="1">
              <a:lnSpc>
                <a:spcPts val="5760"/>
              </a:lnSpc>
              <a:spcBef>
                <a:spcPts val="1200"/>
              </a:spcBef>
            </a:pPr>
            <a:r>
              <a:rPr sz="4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 we change </a:t>
            </a:r>
            <a:r>
              <a:rPr sz="4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4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them?</a:t>
            </a:r>
          </a:p>
          <a:p>
            <a:pPr>
              <a:lnSpc>
                <a:spcPts val="5760"/>
              </a:lnSpc>
              <a:spcBef>
                <a:spcPts val="1200"/>
              </a:spcBef>
              <a:buSzPct val="130000"/>
              <a:buFont typeface="Wingdings" panose="05000000000000000000" pitchFamily="2" charset="2"/>
              <a:buChar char="p"/>
            </a:pP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</a:t>
            </a: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us to deal with this</a:t>
            </a:r>
          </a:p>
          <a:p>
            <a:pPr lvl="1">
              <a:lnSpc>
                <a:spcPts val="5760"/>
              </a:lnSpc>
              <a:spcBef>
                <a:spcPts val="1200"/>
              </a:spcBef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9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alatino"/>
        <a:ea typeface="Palatino"/>
        <a:cs typeface="Palatino"/>
      </a:majorFont>
      <a:minorFont>
        <a:latin typeface="Palatino"/>
        <a:ea typeface="Palatino"/>
        <a:cs typeface="Palatin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ts val="48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066800" algn="l"/>
          </a:tabLst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ts val="48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066800" algn="l"/>
          </a:tabLst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4057</TotalTime>
  <Words>1158</Words>
  <Application>Microsoft Office PowerPoint</Application>
  <PresentationFormat>自定义</PresentationFormat>
  <Paragraphs>286</Paragraphs>
  <Slides>31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9" baseType="lpstr">
      <vt:lpstr>Courier</vt:lpstr>
      <vt:lpstr>Gill Sans</vt:lpstr>
      <vt:lpstr>Gulim</vt:lpstr>
      <vt:lpstr>Lucida Grande</vt:lpstr>
      <vt:lpstr>Palatino</vt:lpstr>
      <vt:lpstr>等线</vt:lpstr>
      <vt:lpstr>等线 Light</vt:lpstr>
      <vt:lpstr>黑体</vt:lpstr>
      <vt:lpstr>宋体</vt:lpstr>
      <vt:lpstr>Academy Engraved LET</vt:lpstr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White</vt:lpstr>
      <vt:lpstr>C  Programming</vt:lpstr>
      <vt:lpstr>Functions</vt:lpstr>
      <vt:lpstr>Functions</vt:lpstr>
      <vt:lpstr>Functions</vt:lpstr>
      <vt:lpstr>Functions</vt:lpstr>
      <vt:lpstr>Functions</vt:lpstr>
      <vt:lpstr>Functions</vt:lpstr>
      <vt:lpstr>Mathematical functions in C </vt:lpstr>
      <vt:lpstr>Why Break Up Code?</vt:lpstr>
      <vt:lpstr>Why Break Up Code?</vt:lpstr>
      <vt:lpstr>Declaration&amp; Definition</vt:lpstr>
      <vt:lpstr>Declaration &amp; Definition</vt:lpstr>
      <vt:lpstr>Function Requirements</vt:lpstr>
      <vt:lpstr>Declaration</vt:lpstr>
      <vt:lpstr>Definition</vt:lpstr>
      <vt:lpstr>Function Parameters</vt:lpstr>
      <vt:lpstr>Function Type</vt:lpstr>
      <vt:lpstr>Function Definition</vt:lpstr>
      <vt:lpstr>Example Definition</vt:lpstr>
      <vt:lpstr>Function Declaration</vt:lpstr>
      <vt:lpstr>Example Declaration</vt:lpstr>
      <vt:lpstr>Calling a Function</vt:lpstr>
      <vt:lpstr>Calling a Function</vt:lpstr>
      <vt:lpstr>Calling a Function</vt:lpstr>
      <vt:lpstr>Function Arguments</vt:lpstr>
      <vt:lpstr>Function Arguments</vt:lpstr>
      <vt:lpstr>How a Function Works</vt:lpstr>
      <vt:lpstr>How a Function Works</vt:lpstr>
      <vt:lpstr>Function Notes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Procedural Programming 01: Introduction</dc:title>
  <dc:creator>Liu Sunix</dc:creator>
  <cp:lastModifiedBy>Sunix Liu</cp:lastModifiedBy>
  <cp:revision>163</cp:revision>
  <cp:lastPrinted>2018-05-20T14:58:37Z</cp:lastPrinted>
  <dcterms:created xsi:type="dcterms:W3CDTF">2017-08-17T01:59:00Z</dcterms:created>
  <dcterms:modified xsi:type="dcterms:W3CDTF">2020-04-13T12:42:18Z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