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3" r:id="rId1"/>
  </p:sldMasterIdLst>
  <p:notesMasterIdLst>
    <p:notesMasterId r:id="rId38"/>
  </p:notesMasterIdLst>
  <p:handoutMasterIdLst>
    <p:handoutMasterId r:id="rId39"/>
  </p:handoutMasterIdLst>
  <p:sldIdLst>
    <p:sldId id="360" r:id="rId2"/>
    <p:sldId id="300" r:id="rId3"/>
    <p:sldId id="349" r:id="rId4"/>
    <p:sldId id="301" r:id="rId5"/>
    <p:sldId id="359" r:id="rId6"/>
    <p:sldId id="302" r:id="rId7"/>
    <p:sldId id="369" r:id="rId8"/>
    <p:sldId id="370" r:id="rId9"/>
    <p:sldId id="303" r:id="rId10"/>
    <p:sldId id="305" r:id="rId11"/>
    <p:sldId id="304" r:id="rId12"/>
    <p:sldId id="353" r:id="rId13"/>
    <p:sldId id="351" r:id="rId14"/>
    <p:sldId id="350" r:id="rId15"/>
    <p:sldId id="354" r:id="rId16"/>
    <p:sldId id="355" r:id="rId17"/>
    <p:sldId id="307" r:id="rId18"/>
    <p:sldId id="308" r:id="rId19"/>
    <p:sldId id="310" r:id="rId20"/>
    <p:sldId id="311" r:id="rId21"/>
    <p:sldId id="312" r:id="rId22"/>
    <p:sldId id="356" r:id="rId23"/>
    <p:sldId id="313" r:id="rId24"/>
    <p:sldId id="357" r:id="rId25"/>
    <p:sldId id="314" r:id="rId26"/>
    <p:sldId id="374" r:id="rId27"/>
    <p:sldId id="315" r:id="rId28"/>
    <p:sldId id="316" r:id="rId29"/>
    <p:sldId id="365" r:id="rId30"/>
    <p:sldId id="366" r:id="rId31"/>
    <p:sldId id="367" r:id="rId32"/>
    <p:sldId id="368" r:id="rId33"/>
    <p:sldId id="364" r:id="rId34"/>
    <p:sldId id="371" r:id="rId35"/>
    <p:sldId id="372" r:id="rId36"/>
    <p:sldId id="373" r:id="rId37"/>
  </p:sldIdLst>
  <p:sldSz cx="17340263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3"/>
    <p:restoredTop sz="85464" autoAdjust="0"/>
  </p:normalViewPr>
  <p:slideViewPr>
    <p:cSldViewPr snapToGrid="0" snapToObjects="1">
      <p:cViewPr varScale="1">
        <p:scale>
          <a:sx n="50" d="100"/>
          <a:sy n="50" d="100"/>
        </p:scale>
        <p:origin x="11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25726B4-1B53-48AC-AD1B-87F09A33AC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C9FA71-3D01-4C27-86F5-F0F7C9169A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3A64-C7F2-45BC-9710-89A5544A4C6C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344B0D-56DD-4CF4-9951-C8EFC4561A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A302DA-E891-48A9-99A1-6FF13D46E0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D52FC-290D-4C18-BA5F-A0552C0F8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907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405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59904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0488" y="744538"/>
            <a:ext cx="6616700" cy="3722687"/>
          </a:xfrm>
        </p:spPr>
      </p:sp>
      <p:sp>
        <p:nvSpPr>
          <p:cNvPr id="15362" name="文本占位符 59904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z="2800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3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BD61D6C-BDAB-4E6A-9505-62050972566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783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5E883CCC-9E27-4837-BCE7-5AC62F2779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4769C8DE-824A-467E-A89A-ADD35B495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中文参考页</a:t>
            </a:r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4BD7D1CF-5E41-47E1-88F0-231CD5D72A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9E9D35-2D64-40F0-BB98-27A7304BDE50}" type="slidenum">
              <a:rPr lang="en-US" altLang="zh-CN" sz="1200"/>
              <a:pPr eaLnBrk="1" hangingPunct="1"/>
              <a:t>34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427181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354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0843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9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945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587500" algn="l"/>
              </a:tabLst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935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7533" y="1596249"/>
            <a:ext cx="13005197" cy="3395698"/>
          </a:xfrm>
        </p:spPr>
        <p:txBody>
          <a:bodyPr anchor="b"/>
          <a:lstStyle>
            <a:lvl1pPr algn="ctr">
              <a:defRPr sz="853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7533" y="5122898"/>
            <a:ext cx="13005197" cy="2354862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737885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09394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09126" y="519289"/>
            <a:ext cx="3738994" cy="8265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2143" y="519289"/>
            <a:ext cx="11000229" cy="82657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99183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 hasCustomPrompt="1"/>
          </p:nvPr>
        </p:nvSpPr>
        <p:spPr>
          <a:xfrm>
            <a:off x="431800" y="50800"/>
            <a:ext cx="16908463" cy="1524000"/>
          </a:xfrm>
          <a:prstGeom prst="rect">
            <a:avLst/>
          </a:prstGeom>
        </p:spPr>
        <p:txBody>
          <a:bodyPr anchor="ctr"/>
          <a:lstStyle>
            <a:lvl1pPr indent="0">
              <a:tabLst>
                <a:tab pos="1219200" algn="l"/>
              </a:tabLst>
            </a:lvl1pPr>
          </a:lstStyle>
          <a:p>
            <a:r>
              <a:rPr dirty="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 hasCustomPrompt="1"/>
          </p:nvPr>
        </p:nvSpPr>
        <p:spPr>
          <a:xfrm>
            <a:off x="16934" y="1562100"/>
            <a:ext cx="17323329" cy="7581900"/>
          </a:xfrm>
          <a:prstGeom prst="rect">
            <a:avLst/>
          </a:prstGeom>
        </p:spPr>
        <p:txBody>
          <a:bodyPr anchor="ctr"/>
          <a:lstStyle>
            <a:lvl1pPr marL="7346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1587500" algn="l"/>
              </a:tabLst>
            </a:lvl1pPr>
            <a:lvl2pPr marL="10902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2044700" algn="l"/>
              </a:tabLst>
            </a:lvl2pPr>
            <a:lvl3pPr marL="14331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2476500" algn="l"/>
              </a:tabLst>
            </a:lvl3pPr>
            <a:lvl4pPr marL="17760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2921000" algn="l"/>
              </a:tabLst>
            </a:lvl4pPr>
            <a:lvl5pPr marL="21316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33782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873876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9683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112" y="2431628"/>
            <a:ext cx="14955977" cy="4057226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112" y="6527237"/>
            <a:ext cx="14955977" cy="2133599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729826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2143" y="2596444"/>
            <a:ext cx="7369612" cy="618857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78508" y="2596444"/>
            <a:ext cx="7369612" cy="618857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74988"/>
      </p:ext>
    </p:extLst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519290"/>
            <a:ext cx="14955977" cy="188524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03" y="2390987"/>
            <a:ext cx="7335743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4403" y="3562773"/>
            <a:ext cx="7335743" cy="524030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78508" y="2390987"/>
            <a:ext cx="7371870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78508" y="3562773"/>
            <a:ext cx="7371870" cy="524030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394317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8673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09187"/>
      </p:ext>
    </p:extLst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650240"/>
            <a:ext cx="55926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1870" y="1404338"/>
            <a:ext cx="8778508" cy="6931378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402" y="2926080"/>
            <a:ext cx="55926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55754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650240"/>
            <a:ext cx="55926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1870" y="1404338"/>
            <a:ext cx="8778508" cy="6931378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402" y="2926080"/>
            <a:ext cx="55926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99787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143" y="519290"/>
            <a:ext cx="14955977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143" y="2596444"/>
            <a:ext cx="14955977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143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3962" y="9040143"/>
            <a:ext cx="585233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46561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4856" y="1401459"/>
            <a:ext cx="16146656" cy="12700"/>
          </a:xfrm>
          <a:prstGeom prst="line">
            <a:avLst/>
          </a:prstGeom>
          <a:noFill/>
          <a:ln w="5715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6358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hdr="0" ftr="0" dt="0"/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>
            <a:extLst>
              <a:ext uri="{FF2B5EF4-FFF2-40B4-BE49-F238E27FC236}">
                <a16:creationId xmlns:a16="http://schemas.microsoft.com/office/drawing/2014/main" id="{C742E47E-B7F0-4654-AFB9-CEF454F16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31" y="477385"/>
            <a:ext cx="13004800" cy="69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Shape 33"/>
          <p:cNvSpPr>
            <a:spLocks noGrp="1"/>
          </p:cNvSpPr>
          <p:nvPr>
            <p:ph type="ctrTitle"/>
          </p:nvPr>
        </p:nvSpPr>
        <p:spPr>
          <a:xfrm>
            <a:off x="3386931" y="1305352"/>
            <a:ext cx="10566400" cy="1277257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11430" defTabSz="531495">
              <a:lnSpc>
                <a:spcPts val="8700"/>
              </a:lnSpc>
              <a:spcBef>
                <a:spcPts val="200"/>
              </a:spcBef>
              <a:tabLst>
                <a:tab pos="1143000" algn="l"/>
              </a:tabLst>
              <a:defRPr sz="7280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cademy Engraved LET" pitchFamily="2" charset="0"/>
              </a:rPr>
              <a:t>C </a:t>
            </a:r>
            <a:r>
              <a:rPr b="1" dirty="0">
                <a:solidFill>
                  <a:schemeClr val="accent1">
                    <a:lumMod val="50000"/>
                  </a:schemeClr>
                </a:solidFill>
                <a:latin typeface="Academy Engraved LET" pitchFamily="2" charset="0"/>
              </a:rPr>
              <a:t> Programming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3A3A276-C837-4D14-84C6-230632015E2A}"/>
              </a:ext>
            </a:extLst>
          </p:cNvPr>
          <p:cNvSpPr/>
          <p:nvPr/>
        </p:nvSpPr>
        <p:spPr>
          <a:xfrm>
            <a:off x="7335056" y="7746741"/>
            <a:ext cx="32816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tx1"/>
                </a:solidFill>
                <a:latin typeface="Academy Engraved LET" pitchFamily="2" charset="0"/>
              </a:rPr>
              <a:t>09:  Pointers</a:t>
            </a:r>
            <a:endParaRPr lang="zh-CN" altLang="en-US" sz="4400" b="1" dirty="0">
              <a:solidFill>
                <a:schemeClr val="tx1"/>
              </a:solidFill>
              <a:latin typeface="Academy Engraved LE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1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Unary &amp;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30000"/>
              <a:buFont typeface="Wingdings" panose="05000000000000000000" pitchFamily="2" charset="2"/>
              <a:buChar char="p"/>
              <a:defRPr sz="4140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unary &amp;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(ampersand)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retrieves the operand’s address</a:t>
            </a:r>
          </a:p>
          <a:p>
            <a:pPr marL="952500" lvl="2" indent="0">
              <a:buNone/>
            </a:pPr>
            <a:r>
              <a:rPr lang="en-US" altLang="zh-CN" sz="4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1, z[10];</a:t>
            </a:r>
          </a:p>
          <a:p>
            <a:pPr marL="952500" lvl="2" indent="0">
              <a:buNone/>
            </a:pPr>
            <a:r>
              <a:rPr lang="en-US" altLang="zh-CN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*</a:t>
            </a:r>
            <a:r>
              <a:rPr lang="en-US" altLang="zh-CN" sz="4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  <a:r>
              <a:rPr lang="en-US" altLang="zh-CN" sz="4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altLang="zh-CN" sz="4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sz="4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pointer to int */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0" lvl="2" indent="0">
              <a:buNone/>
            </a:pPr>
            <a:r>
              <a:rPr lang="en-US" altLang="zh-CN" sz="4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&amp;x; </a:t>
            </a:r>
            <a:r>
              <a:rPr lang="en-US" altLang="zh-CN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4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altLang="zh-CN" sz="4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sz="4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now points to x */</a:t>
            </a:r>
          </a:p>
          <a:p>
            <a:pPr marL="952500" lvl="2" indent="0">
              <a:buNone/>
            </a:pPr>
            <a:r>
              <a:rPr lang="en-US" altLang="zh-CN" sz="4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z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		</a:t>
            </a:r>
            <a:r>
              <a:rPr lang="en-US" altLang="zh-CN" sz="4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altLang="zh-CN" sz="4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sz="4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now points to z */</a:t>
            </a:r>
          </a:p>
          <a:p>
            <a:pPr marL="952500" lvl="2" indent="0">
              <a:buNone/>
            </a:pPr>
            <a:endParaRPr sz="3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Unary *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31800" y="1562100"/>
            <a:ext cx="16908463" cy="75819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20000"/>
              <a:buFont typeface="Wingdings" panose="05000000000000000000" pitchFamily="2" charset="2"/>
              <a:buChar char="p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use what a pointer points to?</a:t>
            </a:r>
          </a:p>
          <a:p>
            <a:pPr>
              <a:buSzPct val="120000"/>
              <a:buFont typeface="Wingdings" panose="05000000000000000000" pitchFamily="2" charset="2"/>
              <a:buChar char="p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unary * operator does this</a:t>
            </a:r>
          </a:p>
          <a:p>
            <a:pPr>
              <a:buSzPct val="120000"/>
              <a:buFont typeface="Wingdings" panose="05000000000000000000" pitchFamily="2" charset="2"/>
              <a:buChar char="p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the pointer’s target as the </a:t>
            </a:r>
            <a:r>
              <a:rPr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 lvl="1"/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the memory address in the pointer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it is the opposite of the unary *</a:t>
            </a:r>
          </a:p>
          <a:p>
            <a:pPr lvl="1"/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</a:t>
            </a:r>
            <a:r>
              <a:rPr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&amp;</a:t>
            </a:r>
            <a:endParaRPr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2008074" y="1562100"/>
            <a:ext cx="13309600" cy="758190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609600" lvl="1" indent="0">
              <a:buNone/>
            </a:pPr>
            <a:r>
              <a:rPr lang="en-US" altLang="zh-CN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x = 1, y = 2, z[10];</a:t>
            </a:r>
          </a:p>
          <a:p>
            <a:pPr marL="609600" lvl="1" indent="0">
              <a:buNone/>
            </a:pPr>
            <a:r>
              <a:rPr lang="en-US" altLang="zh-CN" sz="4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4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</a:t>
            </a:r>
            <a:r>
              <a:rPr lang="en-US" altLang="zh-CN" sz="4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altLang="zh-CN" sz="4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sz="4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pointer to </a:t>
            </a:r>
            <a:r>
              <a:rPr lang="en-US" altLang="zh-CN" sz="4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4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marL="609600" lvl="1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&amp;x;       </a:t>
            </a:r>
            <a:r>
              <a:rPr lang="en-US" sz="4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sz="4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4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now points to x */</a:t>
            </a:r>
          </a:p>
          <a:p>
            <a:pPr marL="609600" lvl="1" indent="0">
              <a:buNone/>
            </a:pPr>
            <a:r>
              <a:rPr lang="en-US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*</a:t>
            </a:r>
            <a:r>
              <a:rPr lang="en-US" sz="4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</a:t>
            </a:r>
            <a:r>
              <a:rPr lang="en-US" sz="4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y is now 1 */</a:t>
            </a:r>
          </a:p>
          <a:p>
            <a:pPr marL="609600" lvl="1" indent="0">
              <a:buNone/>
            </a:pPr>
            <a:r>
              <a:rPr lang="en-US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4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        </a:t>
            </a:r>
            <a:r>
              <a:rPr lang="en-US" sz="4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x is now 0 */</a:t>
            </a:r>
          </a:p>
          <a:p>
            <a:pPr marL="609600" lvl="1" indent="0">
              <a:buNone/>
            </a:pPr>
            <a:r>
              <a:rPr lang="en-US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4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*</a:t>
            </a:r>
            <a:r>
              <a:rPr lang="en-US" sz="4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+ 10; </a:t>
            </a:r>
            <a:r>
              <a:rPr lang="en-US" sz="4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increment x by 10 */</a:t>
            </a:r>
          </a:p>
          <a:p>
            <a:pPr marL="609600" lvl="1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&amp;z[0];   </a:t>
            </a:r>
            <a:r>
              <a:rPr lang="en-US" sz="4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sz="4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4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now points to z[0] */</a:t>
            </a:r>
            <a:endParaRPr sz="4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59599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矩形 598018"/>
          <p:cNvSpPr>
            <a:spLocks noChangeArrowheads="1"/>
          </p:cNvSpPr>
          <p:nvPr/>
        </p:nvSpPr>
        <p:spPr bwMode="auto">
          <a:xfrm>
            <a:off x="9705879" y="5539546"/>
            <a:ext cx="2059093" cy="47100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5250"/>
          </a:p>
        </p:txBody>
      </p:sp>
      <p:grpSp>
        <p:nvGrpSpPr>
          <p:cNvPr id="598021" name="组合 598020"/>
          <p:cNvGrpSpPr/>
          <p:nvPr/>
        </p:nvGrpSpPr>
        <p:grpSpPr bwMode="auto">
          <a:xfrm>
            <a:off x="8310802" y="2628055"/>
            <a:ext cx="1289514" cy="3563815"/>
            <a:chOff x="2707" y="1415"/>
            <a:chExt cx="571" cy="1710"/>
          </a:xfrm>
        </p:grpSpPr>
        <p:sp>
          <p:nvSpPr>
            <p:cNvPr id="14339" name="矩形 598021"/>
            <p:cNvSpPr>
              <a:spLocks noChangeArrowheads="1"/>
            </p:cNvSpPr>
            <p:nvPr/>
          </p:nvSpPr>
          <p:spPr bwMode="auto">
            <a:xfrm>
              <a:off x="2755" y="1415"/>
              <a:ext cx="52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8154" tIns="61440" rIns="118154" bIns="6144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675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14340" name="矩形 598022"/>
            <p:cNvSpPr>
              <a:spLocks noChangeArrowheads="1"/>
            </p:cNvSpPr>
            <p:nvPr/>
          </p:nvSpPr>
          <p:spPr bwMode="auto">
            <a:xfrm>
              <a:off x="2755" y="1943"/>
              <a:ext cx="52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8154" tIns="61440" rIns="118154" bIns="6144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675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1008</a:t>
              </a:r>
            </a:p>
          </p:txBody>
        </p:sp>
        <p:sp>
          <p:nvSpPr>
            <p:cNvPr id="14341" name="矩形 598023"/>
            <p:cNvSpPr>
              <a:spLocks noChangeArrowheads="1"/>
            </p:cNvSpPr>
            <p:nvPr/>
          </p:nvSpPr>
          <p:spPr bwMode="auto">
            <a:xfrm>
              <a:off x="2755" y="1655"/>
              <a:ext cx="52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8154" tIns="61440" rIns="118154" bIns="6144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675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1004</a:t>
              </a:r>
            </a:p>
          </p:txBody>
        </p:sp>
        <p:sp>
          <p:nvSpPr>
            <p:cNvPr id="14342" name="矩形 598024"/>
            <p:cNvSpPr>
              <a:spLocks noChangeArrowheads="1"/>
            </p:cNvSpPr>
            <p:nvPr/>
          </p:nvSpPr>
          <p:spPr bwMode="auto">
            <a:xfrm>
              <a:off x="2707" y="2770"/>
              <a:ext cx="52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8154" tIns="61440" rIns="118154" bIns="6144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675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1023</a:t>
              </a:r>
            </a:p>
          </p:txBody>
        </p:sp>
      </p:grpSp>
      <p:grpSp>
        <p:nvGrpSpPr>
          <p:cNvPr id="598026" name="组合 598025"/>
          <p:cNvGrpSpPr/>
          <p:nvPr/>
        </p:nvGrpSpPr>
        <p:grpSpPr bwMode="auto">
          <a:xfrm>
            <a:off x="9705875" y="2487950"/>
            <a:ext cx="2713505" cy="4147364"/>
            <a:chOff x="3934" y="792"/>
            <a:chExt cx="1202" cy="1990"/>
          </a:xfrm>
        </p:grpSpPr>
        <p:sp>
          <p:nvSpPr>
            <p:cNvPr id="14344" name="矩形 598026"/>
            <p:cNvSpPr>
              <a:spLocks noChangeArrowheads="1"/>
            </p:cNvSpPr>
            <p:nvPr/>
          </p:nvSpPr>
          <p:spPr bwMode="auto">
            <a:xfrm>
              <a:off x="3939" y="883"/>
              <a:ext cx="910" cy="1899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18154" tIns="61440" rIns="118154" bIns="6144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3675" b="1"/>
            </a:p>
          </p:txBody>
        </p:sp>
        <p:sp>
          <p:nvSpPr>
            <p:cNvPr id="14345" name="直接连接符 598027"/>
            <p:cNvSpPr>
              <a:spLocks noChangeShapeType="1"/>
            </p:cNvSpPr>
            <p:nvPr/>
          </p:nvSpPr>
          <p:spPr bwMode="auto">
            <a:xfrm>
              <a:off x="3946" y="1141"/>
              <a:ext cx="91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250"/>
            </a:p>
          </p:txBody>
        </p:sp>
        <p:sp>
          <p:nvSpPr>
            <p:cNvPr id="14346" name="直接连接符 598028"/>
            <p:cNvSpPr>
              <a:spLocks noChangeShapeType="1"/>
            </p:cNvSpPr>
            <p:nvPr/>
          </p:nvSpPr>
          <p:spPr bwMode="auto">
            <a:xfrm>
              <a:off x="3946" y="1404"/>
              <a:ext cx="91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250"/>
            </a:p>
          </p:txBody>
        </p:sp>
        <p:sp>
          <p:nvSpPr>
            <p:cNvPr id="14347" name="直接连接符 598029"/>
            <p:cNvSpPr>
              <a:spLocks noChangeShapeType="1"/>
            </p:cNvSpPr>
            <p:nvPr/>
          </p:nvSpPr>
          <p:spPr bwMode="auto">
            <a:xfrm>
              <a:off x="3946" y="1667"/>
              <a:ext cx="91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250"/>
            </a:p>
          </p:txBody>
        </p:sp>
        <p:sp>
          <p:nvSpPr>
            <p:cNvPr id="14348" name="直接连接符 598030"/>
            <p:cNvSpPr>
              <a:spLocks noChangeShapeType="1"/>
            </p:cNvSpPr>
            <p:nvPr/>
          </p:nvSpPr>
          <p:spPr bwMode="auto">
            <a:xfrm>
              <a:off x="3934" y="2519"/>
              <a:ext cx="91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250"/>
            </a:p>
          </p:txBody>
        </p:sp>
        <p:sp>
          <p:nvSpPr>
            <p:cNvPr id="14349" name="矩形 598031"/>
            <p:cNvSpPr>
              <a:spLocks noChangeArrowheads="1"/>
            </p:cNvSpPr>
            <p:nvPr/>
          </p:nvSpPr>
          <p:spPr bwMode="auto">
            <a:xfrm>
              <a:off x="4168" y="831"/>
              <a:ext cx="314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8154" tIns="61440" rIns="118154" bIns="6144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675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4350" name="矩形 598032"/>
            <p:cNvSpPr>
              <a:spLocks noChangeArrowheads="1"/>
            </p:cNvSpPr>
            <p:nvPr/>
          </p:nvSpPr>
          <p:spPr bwMode="auto">
            <a:xfrm>
              <a:off x="4829" y="792"/>
              <a:ext cx="307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8154" tIns="61440" rIns="118154" bIns="6144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4725" b="1">
                  <a:latin typeface="Times New Roman" panose="02020603050405020304" pitchFamily="18" charset="0"/>
                </a:rPr>
                <a:t>a </a:t>
              </a:r>
              <a:endParaRPr lang="en-US" altLang="zh-CN" sz="5250" b="1">
                <a:latin typeface="Times New Roman" panose="02020603050405020304" pitchFamily="18" charset="0"/>
              </a:endParaRPr>
            </a:p>
          </p:txBody>
        </p:sp>
        <p:sp>
          <p:nvSpPr>
            <p:cNvPr id="14351" name="矩形 598033"/>
            <p:cNvSpPr>
              <a:spLocks noChangeArrowheads="1"/>
            </p:cNvSpPr>
            <p:nvPr/>
          </p:nvSpPr>
          <p:spPr bwMode="auto">
            <a:xfrm>
              <a:off x="4837" y="1080"/>
              <a:ext cx="255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8154" tIns="61440" rIns="118154" bIns="6144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4725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352" name="矩形 598034"/>
            <p:cNvSpPr>
              <a:spLocks noChangeArrowheads="1"/>
            </p:cNvSpPr>
            <p:nvPr/>
          </p:nvSpPr>
          <p:spPr bwMode="auto">
            <a:xfrm>
              <a:off x="4847" y="1320"/>
              <a:ext cx="225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8154" tIns="61440" rIns="118154" bIns="6144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4725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4353" name="矩形 598035"/>
            <p:cNvSpPr>
              <a:spLocks noChangeArrowheads="1"/>
            </p:cNvSpPr>
            <p:nvPr/>
          </p:nvSpPr>
          <p:spPr bwMode="auto">
            <a:xfrm>
              <a:off x="4146" y="1119"/>
              <a:ext cx="367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8154" tIns="61440" rIns="118154" bIns="6144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675" b="1">
                  <a:latin typeface="Times New Roman" panose="02020603050405020304" pitchFamily="18" charset="0"/>
                </a:rPr>
                <a:t>3.5</a:t>
              </a:r>
            </a:p>
          </p:txBody>
        </p:sp>
        <p:sp>
          <p:nvSpPr>
            <p:cNvPr id="14354" name="矩形 598036"/>
            <p:cNvSpPr>
              <a:spLocks noChangeArrowheads="1"/>
            </p:cNvSpPr>
            <p:nvPr/>
          </p:nvSpPr>
          <p:spPr bwMode="auto">
            <a:xfrm>
              <a:off x="4224" y="1378"/>
              <a:ext cx="210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8154" tIns="61440" rIns="118154" bIns="6144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675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355" name="直接连接符 598037"/>
            <p:cNvSpPr>
              <a:spLocks noChangeShapeType="1"/>
            </p:cNvSpPr>
            <p:nvPr/>
          </p:nvSpPr>
          <p:spPr bwMode="auto">
            <a:xfrm>
              <a:off x="3936" y="2256"/>
              <a:ext cx="91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250"/>
            </a:p>
          </p:txBody>
        </p:sp>
      </p:grpSp>
      <p:grpSp>
        <p:nvGrpSpPr>
          <p:cNvPr id="598039" name="组合 598038"/>
          <p:cNvGrpSpPr/>
          <p:nvPr/>
        </p:nvGrpSpPr>
        <p:grpSpPr bwMode="auto">
          <a:xfrm>
            <a:off x="10117375" y="5403140"/>
            <a:ext cx="2710145" cy="864904"/>
            <a:chOff x="4104" y="2183"/>
            <a:chExt cx="1200" cy="415"/>
          </a:xfrm>
        </p:grpSpPr>
        <p:sp>
          <p:nvSpPr>
            <p:cNvPr id="14357" name="矩形 598039"/>
            <p:cNvSpPr>
              <a:spLocks noChangeArrowheads="1"/>
            </p:cNvSpPr>
            <p:nvPr/>
          </p:nvSpPr>
          <p:spPr bwMode="auto">
            <a:xfrm>
              <a:off x="4104" y="2243"/>
              <a:ext cx="58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8154" tIns="61440" rIns="118154" bIns="6144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42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14358" name="矩形 598040"/>
            <p:cNvSpPr>
              <a:spLocks noChangeArrowheads="1"/>
            </p:cNvSpPr>
            <p:nvPr/>
          </p:nvSpPr>
          <p:spPr bwMode="auto">
            <a:xfrm>
              <a:off x="4721" y="2183"/>
              <a:ext cx="58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18154" tIns="61440" rIns="118154" bIns="6144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42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598042" name="矩形 598041"/>
          <p:cNvSpPr>
            <a:spLocks noChangeArrowheads="1"/>
          </p:cNvSpPr>
          <p:nvPr/>
        </p:nvSpPr>
        <p:spPr bwMode="auto">
          <a:xfrm>
            <a:off x="2746976" y="3649292"/>
            <a:ext cx="522484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4200" b="1" dirty="0">
                <a:latin typeface="宋体" panose="02010600030101010101" pitchFamily="2" charset="-122"/>
              </a:rPr>
              <a:t>int a=10,c=5;</a:t>
            </a:r>
          </a:p>
          <a:p>
            <a:pPr algn="l" eaLnBrk="0" hangingPunct="0"/>
            <a:r>
              <a:rPr lang="en-US" altLang="zh-CN" sz="4200" b="1" dirty="0">
                <a:latin typeface="宋体" panose="02010600030101010101" pitchFamily="2" charset="-122"/>
              </a:rPr>
              <a:t>   float b=3.5;</a:t>
            </a:r>
          </a:p>
          <a:p>
            <a:pPr eaLnBrk="0" hangingPunct="0"/>
            <a:r>
              <a:rPr lang="en-US" altLang="zh-CN" sz="4200" b="1" dirty="0" err="1">
                <a:latin typeface="宋体" panose="02010600030101010101" pitchFamily="2" charset="-122"/>
              </a:rPr>
              <a:t>int</a:t>
            </a:r>
            <a:r>
              <a:rPr lang="en-US" altLang="zh-CN" sz="4200" b="1" dirty="0">
                <a:latin typeface="宋体" panose="02010600030101010101" pitchFamily="2" charset="-122"/>
              </a:rPr>
              <a:t> *p = &amp;a;</a:t>
            </a:r>
          </a:p>
        </p:txBody>
      </p:sp>
      <p:sp>
        <p:nvSpPr>
          <p:cNvPr id="598043" name="矩形 598042"/>
          <p:cNvSpPr>
            <a:spLocks noChangeArrowheads="1"/>
          </p:cNvSpPr>
          <p:nvPr/>
        </p:nvSpPr>
        <p:spPr bwMode="auto">
          <a:xfrm>
            <a:off x="8879428" y="1420943"/>
            <a:ext cx="319821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3150" b="1" dirty="0">
                <a:solidFill>
                  <a:srgbClr val="FF0000"/>
                </a:solidFill>
                <a:latin typeface="+mn-lt"/>
              </a:rPr>
              <a:t>Memory allocation</a:t>
            </a:r>
            <a:endParaRPr lang="zh-CN" altLang="zh-CN" sz="315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98044" name="椭圆形标注 598043"/>
          <p:cNvSpPr>
            <a:spLocks noChangeArrowheads="1"/>
          </p:cNvSpPr>
          <p:nvPr/>
        </p:nvSpPr>
        <p:spPr bwMode="auto">
          <a:xfrm>
            <a:off x="5750304" y="2040337"/>
            <a:ext cx="2161214" cy="850314"/>
          </a:xfrm>
          <a:prstGeom prst="wedgeEllipseCallout">
            <a:avLst>
              <a:gd name="adj1" fmla="val 79884"/>
              <a:gd name="adj2" fmla="val 65685"/>
            </a:avLst>
          </a:prstGeom>
          <a:noFill/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8154" tIns="61440" rIns="118154" bIns="6144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en-US" altLang="zh-CN" sz="3675" b="1" dirty="0">
                <a:solidFill>
                  <a:srgbClr val="A50021"/>
                </a:solidFill>
                <a:latin typeface="Times New Roman" panose="02020603050405020304" pitchFamily="18" charset="0"/>
              </a:rPr>
              <a:t>an address</a:t>
            </a:r>
            <a:endParaRPr lang="zh-CN" altLang="en-US" sz="3675" b="1" dirty="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8045" name="椭圆形标注 598044"/>
          <p:cNvSpPr>
            <a:spLocks noChangeArrowheads="1"/>
          </p:cNvSpPr>
          <p:nvPr/>
        </p:nvSpPr>
        <p:spPr bwMode="auto">
          <a:xfrm>
            <a:off x="11861884" y="1210655"/>
            <a:ext cx="2152877" cy="900332"/>
          </a:xfrm>
          <a:prstGeom prst="wedgeEllipseCallout">
            <a:avLst>
              <a:gd name="adj1" fmla="val -88301"/>
              <a:gd name="adj2" fmla="val 140278"/>
            </a:avLst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154" tIns="61440" rIns="118154" bIns="6144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en-US" altLang="zh-CN" sz="3675" b="1">
                <a:solidFill>
                  <a:srgbClr val="A50021"/>
                </a:solidFill>
                <a:latin typeface="Times New Roman" panose="02020603050405020304" pitchFamily="18" charset="0"/>
              </a:rPr>
              <a:t>a value</a:t>
            </a:r>
            <a:endParaRPr lang="zh-CN" altLang="en-US" sz="3675" b="1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8046" name="云形标注 598045"/>
          <p:cNvSpPr>
            <a:spLocks noChangeArrowheads="1"/>
          </p:cNvSpPr>
          <p:nvPr/>
        </p:nvSpPr>
        <p:spPr bwMode="auto">
          <a:xfrm>
            <a:off x="12613253" y="5916769"/>
            <a:ext cx="2559278" cy="946183"/>
          </a:xfrm>
          <a:prstGeom prst="cloudCallout">
            <a:avLst>
              <a:gd name="adj1" fmla="val -76102"/>
              <a:gd name="adj2" fmla="val -37667"/>
            </a:avLst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en-US" altLang="zh-CN" sz="3675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pointer</a:t>
            </a:r>
            <a:endParaRPr lang="en-US" altLang="zh-CN" sz="3675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8047" name="椭圆形标注 598046"/>
          <p:cNvSpPr>
            <a:spLocks noChangeArrowheads="1"/>
          </p:cNvSpPr>
          <p:nvPr/>
        </p:nvSpPr>
        <p:spPr bwMode="auto">
          <a:xfrm>
            <a:off x="8209546" y="4309924"/>
            <a:ext cx="2059093" cy="900332"/>
          </a:xfrm>
          <a:prstGeom prst="wedgeEllipseCallout">
            <a:avLst>
              <a:gd name="adj1" fmla="val 44958"/>
              <a:gd name="adj2" fmla="val 107870"/>
            </a:avLst>
          </a:prstGeom>
          <a:noFill/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8154" tIns="61440" rIns="118154" bIns="6144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en-US" altLang="zh-CN" sz="3675" b="1">
                <a:solidFill>
                  <a:srgbClr val="A5002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675" b="1">
                <a:solidFill>
                  <a:srgbClr val="A5002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75" b="1">
                <a:solidFill>
                  <a:srgbClr val="A50021"/>
                </a:solidFill>
                <a:latin typeface="Times New Roman" panose="02020603050405020304" pitchFamily="18" charset="0"/>
              </a:rPr>
              <a:t>address</a:t>
            </a:r>
          </a:p>
        </p:txBody>
      </p:sp>
      <p:sp>
        <p:nvSpPr>
          <p:cNvPr id="598048" name="矩形 598047"/>
          <p:cNvSpPr>
            <a:spLocks noChangeArrowheads="1"/>
          </p:cNvSpPr>
          <p:nvPr/>
        </p:nvSpPr>
        <p:spPr bwMode="auto">
          <a:xfrm>
            <a:off x="2927388" y="7320508"/>
            <a:ext cx="7600573" cy="1323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  <a:ea typeface="楷体_GB2312" pitchFamily="49" charset="-122"/>
              </a:rPr>
              <a:t>a -is int variable</a:t>
            </a:r>
            <a:r>
              <a:rPr lang="zh-CN" altLang="zh-CN" sz="3600" b="1" dirty="0">
                <a:solidFill>
                  <a:schemeClr val="bg1"/>
                </a:solidFill>
                <a:latin typeface="+mn-lt"/>
                <a:ea typeface="楷体_GB2312" pitchFamily="49" charset="-122"/>
              </a:rPr>
              <a:t>，</a:t>
            </a:r>
            <a:r>
              <a:rPr lang="zh-CN" altLang="en-US" sz="3600" b="1" dirty="0">
                <a:solidFill>
                  <a:schemeClr val="bg1"/>
                </a:solidFill>
                <a:latin typeface="+mn-lt"/>
                <a:ea typeface="楷体_GB2312" pitchFamily="49" charset="-122"/>
              </a:rPr>
              <a:t>s</a:t>
            </a:r>
            <a:r>
              <a:rPr lang="en-US" altLang="zh-CN" sz="3600" b="1" dirty="0">
                <a:solidFill>
                  <a:schemeClr val="bg1"/>
                </a:solidFill>
                <a:latin typeface="+mn-lt"/>
                <a:ea typeface="楷体_GB2312" pitchFamily="49" charset="-122"/>
              </a:rPr>
              <a:t>tore value</a:t>
            </a:r>
            <a:endParaRPr lang="zh-CN" altLang="zh-CN" sz="3600" b="1" dirty="0">
              <a:solidFill>
                <a:schemeClr val="bg1"/>
              </a:solidFill>
              <a:latin typeface="+mn-lt"/>
              <a:ea typeface="楷体_GB2312" pitchFamily="49" charset="-122"/>
            </a:endParaRPr>
          </a:p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  <a:ea typeface="楷体_GB2312" pitchFamily="49" charset="-122"/>
              </a:rPr>
              <a:t>p</a:t>
            </a:r>
            <a:r>
              <a:rPr lang="zh-CN" altLang="en-US" sz="3600" b="1" dirty="0">
                <a:solidFill>
                  <a:schemeClr val="bg1"/>
                </a:solidFill>
                <a:latin typeface="+mn-lt"/>
                <a:ea typeface="楷体_GB2312" pitchFamily="49" charset="-122"/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  <a:latin typeface="+mn-lt"/>
                <a:ea typeface="楷体_GB2312" pitchFamily="49" charset="-122"/>
              </a:rPr>
              <a:t>-is pointer, store address</a:t>
            </a:r>
          </a:p>
        </p:txBody>
      </p:sp>
      <p:sp>
        <p:nvSpPr>
          <p:cNvPr id="598049" name="左弧形箭头 598048"/>
          <p:cNvSpPr>
            <a:spLocks noChangeArrowheads="1"/>
          </p:cNvSpPr>
          <p:nvPr/>
        </p:nvSpPr>
        <p:spPr bwMode="auto">
          <a:xfrm rot="10504463">
            <a:off x="12102650" y="2136206"/>
            <a:ext cx="1827757" cy="3590908"/>
          </a:xfrm>
          <a:prstGeom prst="curvedRightArrow">
            <a:avLst>
              <a:gd name="adj1" fmla="val 43386"/>
              <a:gd name="adj2" fmla="val 73602"/>
              <a:gd name="adj3" fmla="val 26083"/>
            </a:avLst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5250"/>
          </a:p>
        </p:txBody>
      </p:sp>
      <p:sp>
        <p:nvSpPr>
          <p:cNvPr id="598050" name="矩形 598049"/>
          <p:cNvSpPr>
            <a:spLocks noChangeArrowheads="1"/>
          </p:cNvSpPr>
          <p:nvPr/>
        </p:nvSpPr>
        <p:spPr bwMode="auto">
          <a:xfrm>
            <a:off x="11905124" y="7782400"/>
            <a:ext cx="30948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15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address=pointer</a:t>
            </a:r>
            <a:endParaRPr lang="zh-CN" altLang="zh-CN" sz="315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98051" name="椭圆形标注 598050"/>
          <p:cNvSpPr>
            <a:spLocks noChangeArrowheads="1"/>
          </p:cNvSpPr>
          <p:nvPr/>
        </p:nvSpPr>
        <p:spPr bwMode="auto">
          <a:xfrm>
            <a:off x="12763309" y="2136207"/>
            <a:ext cx="2409223" cy="1200443"/>
          </a:xfrm>
          <a:prstGeom prst="wedgeEllipseCallout">
            <a:avLst>
              <a:gd name="adj1" fmla="val -86458"/>
              <a:gd name="adj2" fmla="val 21875"/>
            </a:avLst>
          </a:prstGeom>
          <a:solidFill>
            <a:schemeClr val="bg1"/>
          </a:solidFill>
          <a:ln w="25400" cap="sq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 lIns="118154" tIns="61440" rIns="118154" bIns="6144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en-US" altLang="zh-CN" sz="3150" b="1">
                <a:solidFill>
                  <a:srgbClr val="A50021"/>
                </a:solidFill>
                <a:latin typeface="Times New Roman" panose="02020603050405020304" pitchFamily="18" charset="0"/>
              </a:rPr>
              <a:t>4 bytes</a:t>
            </a:r>
          </a:p>
        </p:txBody>
      </p:sp>
      <p:sp>
        <p:nvSpPr>
          <p:cNvPr id="34" name="Shape 47">
            <a:extLst>
              <a:ext uri="{FF2B5EF4-FFF2-40B4-BE49-F238E27FC236}">
                <a16:creationId xmlns:a16="http://schemas.microsoft.com/office/drawing/2014/main" id="{614232C7-61EF-4201-BFC4-E46CA42AEE54}"/>
              </a:ext>
            </a:extLst>
          </p:cNvPr>
          <p:cNvSpPr txBox="1">
            <a:spLocks/>
          </p:cNvSpPr>
          <p:nvPr/>
        </p:nvSpPr>
        <p:spPr>
          <a:xfrm>
            <a:off x="2180431" y="50800"/>
            <a:ext cx="12992100" cy="1524000"/>
          </a:xfrm>
          <a:prstGeom prst="rect">
            <a:avLst/>
          </a:prstGeom>
        </p:spPr>
        <p:txBody>
          <a:bodyPr/>
          <a:lstStyle>
            <a:lvl1pPr marL="0" marR="0" indent="-127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192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1pPr>
            <a:lvl2pPr marL="0" marR="0" indent="2159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2pPr>
            <a:lvl3pPr marL="0" marR="0" indent="4445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3pPr>
            <a:lvl4pPr marL="0" marR="0" indent="6731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4pPr>
            <a:lvl5pPr marL="0" marR="0" indent="9017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5pPr>
            <a:lvl6pPr marL="0" marR="0" indent="11303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6pPr>
            <a:lvl7pPr marL="0" marR="0" indent="13589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7pPr>
            <a:lvl8pPr marL="0" marR="0" indent="15875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8pPr>
            <a:lvl9pPr marL="0" marR="0" indent="18161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9pPr>
          </a:lstStyle>
          <a:p>
            <a:pPr hangingPunct="1"/>
            <a:r>
              <a:rPr lang="en-US" sz="6600" b="1">
                <a:latin typeface="Times New Roman" panose="02020603050405020304" pitchFamily="18" charset="0"/>
                <a:cs typeface="Times New Roman" panose="02020603050405020304" pitchFamily="18" charset="0"/>
              </a:rPr>
              <a:t>Use of * and &amp;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9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8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8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98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8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8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8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98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98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8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8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8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8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98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8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8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8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9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98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98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98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98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98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8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8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98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59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59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42" grpId="0"/>
      <p:bldP spid="598043" grpId="0"/>
      <p:bldP spid="598044" grpId="0" animBg="1"/>
      <p:bldP spid="598045" grpId="0" animBg="1"/>
      <p:bldP spid="598046" grpId="0" animBg="1"/>
      <p:bldP spid="598047" grpId="0" animBg="1"/>
      <p:bldP spid="598048" grpId="0" animBg="1"/>
      <p:bldP spid="598050" grpId="0"/>
      <p:bldP spid="5980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7">
            <a:extLst>
              <a:ext uri="{FF2B5EF4-FFF2-40B4-BE49-F238E27FC236}">
                <a16:creationId xmlns:a16="http://schemas.microsoft.com/office/drawing/2014/main" id="{B8C3AAE9-C48F-4685-8B47-5FDC66E4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431" y="50800"/>
            <a:ext cx="12992100" cy="1524000"/>
          </a:xfrm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rPr lang="en-US" sz="6600" b="1" dirty="0"/>
              <a:t>Use of</a:t>
            </a:r>
            <a:r>
              <a:rPr sz="6600" b="1" dirty="0"/>
              <a:t> *</a:t>
            </a:r>
            <a:r>
              <a:rPr lang="en-US" sz="6600" b="1" dirty="0"/>
              <a:t> and &amp;</a:t>
            </a:r>
            <a:endParaRPr sz="6600" b="1" dirty="0"/>
          </a:p>
        </p:txBody>
      </p:sp>
      <p:sp>
        <p:nvSpPr>
          <p:cNvPr id="731140" name="文本占位符 731139"/>
          <p:cNvSpPr>
            <a:spLocks noGrp="1"/>
          </p:cNvSpPr>
          <p:nvPr>
            <p:ph sz="half" idx="1"/>
          </p:nvPr>
        </p:nvSpPr>
        <p:spPr>
          <a:xfrm>
            <a:off x="2956582" y="1792516"/>
            <a:ext cx="11045371" cy="7647575"/>
          </a:xfrm>
          <a:solidFill>
            <a:schemeClr val="bg1">
              <a:alpha val="100000"/>
            </a:schemeClr>
          </a:solidFill>
        </p:spPr>
        <p:txBody>
          <a:bodyPr>
            <a:noAutofit/>
          </a:bodyPr>
          <a:lstStyle/>
          <a:p>
            <a:pPr algn="l">
              <a:lnSpc>
                <a:spcPts val="4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the content,   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the address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ts val="4500"/>
              </a:lnSpc>
              <a:spcBef>
                <a:spcPts val="0"/>
              </a:spcBef>
            </a:pPr>
            <a:r>
              <a:rPr lang="en-US" altLang="zh-CN" sz="3600" b="1" dirty="0" err="1">
                <a:solidFill>
                  <a:srgbClr val="0000FF"/>
                </a:solidFill>
                <a:latin typeface="Palatino Linotype" panose="02040502050505030304" charset="0"/>
              </a:rPr>
              <a:t>int</a:t>
            </a:r>
            <a:r>
              <a:rPr lang="en-US" altLang="zh-CN" sz="3600" b="1" dirty="0">
                <a:latin typeface="Palatino Linotype" panose="02040502050505030304" charset="0"/>
              </a:rPr>
              <a:t> </a:t>
            </a:r>
            <a:r>
              <a:rPr lang="en-US" altLang="zh-CN" sz="3600" b="1" dirty="0" err="1">
                <a:latin typeface="Palatino Linotype" panose="02040502050505030304" charset="0"/>
              </a:rPr>
              <a:t>i</a:t>
            </a:r>
            <a:r>
              <a:rPr lang="en-US" altLang="zh-CN" sz="3600" b="1" dirty="0">
                <a:latin typeface="Palatino Linotype" panose="02040502050505030304" charset="0"/>
              </a:rPr>
              <a:t>, *p;</a:t>
            </a:r>
            <a:br>
              <a:rPr lang="en-US" altLang="zh-CN" sz="3600" b="1" dirty="0">
                <a:latin typeface="Palatino Linotype" panose="02040502050505030304" charset="0"/>
              </a:rPr>
            </a:br>
            <a:r>
              <a:rPr lang="en-US" altLang="zh-CN" sz="3600" b="1" dirty="0">
                <a:latin typeface="Palatino Linotype" panose="02040502050505030304" charset="0"/>
              </a:rPr>
              <a:t>p = &amp;</a:t>
            </a:r>
            <a:r>
              <a:rPr lang="en-US" altLang="zh-CN" sz="3600" b="1" dirty="0" err="1">
                <a:latin typeface="Palatino Linotype" panose="02040502050505030304" charset="0"/>
              </a:rPr>
              <a:t>i</a:t>
            </a:r>
            <a:r>
              <a:rPr lang="en-US" altLang="zh-CN" sz="3600" b="1" dirty="0">
                <a:latin typeface="Palatino Linotype" panose="02040502050505030304" charset="0"/>
              </a:rPr>
              <a:t>;</a:t>
            </a:r>
            <a:br>
              <a:rPr lang="en-US" altLang="zh-CN" sz="3600" b="1" dirty="0">
                <a:latin typeface="Palatino Linotype" panose="02040502050505030304" charset="0"/>
              </a:rPr>
            </a:br>
            <a:r>
              <a:rPr lang="en-US" altLang="zh-CN" sz="3600" b="1" dirty="0">
                <a:latin typeface="Palatino Linotype" panose="02040502050505030304" charset="0"/>
              </a:rPr>
              <a:t>*p = 0;    </a:t>
            </a:r>
            <a:r>
              <a:rPr lang="en-US" altLang="zh-CN" sz="3600" b="1" dirty="0">
                <a:solidFill>
                  <a:srgbClr val="00B050"/>
                </a:solidFill>
                <a:latin typeface="Palatino Linotype" panose="02040502050505030304" charset="0"/>
              </a:rPr>
              <a:t>//	</a:t>
            </a:r>
            <a:r>
              <a:rPr lang="en-US" altLang="zh-CN" sz="3600" b="1" dirty="0" err="1">
                <a:solidFill>
                  <a:srgbClr val="00B050"/>
                </a:solidFill>
                <a:latin typeface="Palatino Linotype" panose="02040502050505030304" charset="0"/>
              </a:rPr>
              <a:t>i</a:t>
            </a:r>
            <a:r>
              <a:rPr lang="en-US" altLang="zh-CN" sz="3600" b="1" dirty="0">
                <a:solidFill>
                  <a:srgbClr val="00B050"/>
                </a:solidFill>
                <a:latin typeface="Palatino Linotype" panose="02040502050505030304" charset="0"/>
              </a:rPr>
              <a:t> = ?</a:t>
            </a:r>
          </a:p>
          <a:p>
            <a:pPr lvl="1" algn="l">
              <a:lnSpc>
                <a:spcPts val="4500"/>
              </a:lnSpc>
              <a:spcBef>
                <a:spcPts val="0"/>
              </a:spcBef>
            </a:pPr>
            <a:endParaRPr lang="en-US" altLang="zh-CN" sz="3600" b="1" dirty="0">
              <a:latin typeface="Palatino Linotype" panose="02040502050505030304" charset="0"/>
            </a:endParaRPr>
          </a:p>
          <a:p>
            <a:pPr lvl="1" algn="l">
              <a:lnSpc>
                <a:spcPts val="4500"/>
              </a:lnSpc>
              <a:spcBef>
                <a:spcPts val="0"/>
              </a:spcBef>
            </a:pPr>
            <a:r>
              <a:rPr lang="en-US" altLang="zh-CN" sz="3600" b="1" dirty="0">
                <a:solidFill>
                  <a:srgbClr val="0000FF"/>
                </a:solidFill>
                <a:latin typeface="Palatino Linotype" panose="02040502050505030304" charset="0"/>
              </a:rPr>
              <a:t>int</a:t>
            </a:r>
            <a:r>
              <a:rPr lang="en-US" altLang="zh-CN" sz="3600" b="1" dirty="0">
                <a:latin typeface="Palatino Linotype" panose="02040502050505030304" charset="0"/>
              </a:rPr>
              <a:t> *p, a[10];</a:t>
            </a:r>
            <a:br>
              <a:rPr lang="en-US" altLang="zh-CN" sz="3600" b="1" dirty="0">
                <a:latin typeface="Palatino Linotype" panose="02040502050505030304" charset="0"/>
              </a:rPr>
            </a:br>
            <a:r>
              <a:rPr lang="en-US" altLang="zh-CN" sz="3600" b="1" dirty="0">
                <a:solidFill>
                  <a:srgbClr val="FF0000"/>
                </a:solidFill>
                <a:latin typeface="Palatino Linotype" panose="02040502050505030304" charset="0"/>
              </a:rPr>
              <a:t>p = a;</a:t>
            </a:r>
            <a:br>
              <a:rPr lang="en-US" altLang="zh-CN" sz="3600" b="1" dirty="0">
                <a:solidFill>
                  <a:srgbClr val="FF0000"/>
                </a:solidFill>
                <a:latin typeface="Palatino Linotype" panose="02040502050505030304" charset="0"/>
              </a:rPr>
            </a:br>
            <a:r>
              <a:rPr lang="en-US" altLang="zh-CN" sz="3600" b="1" dirty="0">
                <a:latin typeface="Palatino Linotype" panose="02040502050505030304" charset="0"/>
              </a:rPr>
              <a:t>*p = 0;    </a:t>
            </a:r>
            <a:r>
              <a:rPr lang="en-US" altLang="zh-CN" sz="3600" b="1" dirty="0">
                <a:solidFill>
                  <a:srgbClr val="00B050"/>
                </a:solidFill>
                <a:latin typeface="Palatino Linotype" panose="02040502050505030304" charset="0"/>
              </a:rPr>
              <a:t>//	a[0] = ?</a:t>
            </a:r>
          </a:p>
          <a:p>
            <a:pPr lvl="1" algn="l">
              <a:lnSpc>
                <a:spcPts val="4500"/>
              </a:lnSpc>
              <a:spcBef>
                <a:spcPts val="0"/>
              </a:spcBef>
            </a:pPr>
            <a:endParaRPr lang="en-US" altLang="zh-CN" sz="3600" b="1" dirty="0">
              <a:solidFill>
                <a:srgbClr val="00B050"/>
              </a:solidFill>
              <a:latin typeface="Palatino Linotype" panose="02040502050505030304" charset="0"/>
            </a:endParaRPr>
          </a:p>
          <a:p>
            <a:pPr lvl="1" algn="l">
              <a:lnSpc>
                <a:spcPts val="4500"/>
              </a:lnSpc>
              <a:spcBef>
                <a:spcPts val="0"/>
              </a:spcBef>
            </a:pPr>
            <a:r>
              <a:rPr lang="en-US" altLang="zh-CN" sz="3600" b="1" dirty="0">
                <a:solidFill>
                  <a:srgbClr val="0000FF"/>
                </a:solidFill>
                <a:latin typeface="Palatino Linotype" panose="02040502050505030304" charset="0"/>
              </a:rPr>
              <a:t>int</a:t>
            </a:r>
            <a:r>
              <a:rPr lang="en-US" altLang="zh-CN" sz="3600" b="1" dirty="0">
                <a:latin typeface="Palatino Linotype" panose="02040502050505030304" charset="0"/>
              </a:rPr>
              <a:t> *p, a[10];</a:t>
            </a:r>
            <a:br>
              <a:rPr lang="en-US" altLang="zh-CN" sz="3600" b="1" dirty="0">
                <a:latin typeface="Palatino Linotype" panose="02040502050505030304" charset="0"/>
              </a:rPr>
            </a:br>
            <a:r>
              <a:rPr lang="en-US" altLang="zh-CN" sz="3600" b="1" dirty="0">
                <a:solidFill>
                  <a:srgbClr val="FF0000"/>
                </a:solidFill>
                <a:latin typeface="Palatino Linotype" panose="02040502050505030304" charset="0"/>
              </a:rPr>
              <a:t>p = &amp;a[5];</a:t>
            </a:r>
            <a:r>
              <a:rPr lang="en-US" altLang="zh-CN" sz="3600" b="1" dirty="0">
                <a:latin typeface="Palatino Linotype" panose="02040502050505030304" charset="0"/>
              </a:rPr>
              <a:t/>
            </a:r>
            <a:br>
              <a:rPr lang="en-US" altLang="zh-CN" sz="3600" b="1" dirty="0">
                <a:latin typeface="Palatino Linotype" panose="02040502050505030304" charset="0"/>
              </a:rPr>
            </a:br>
            <a:r>
              <a:rPr lang="en-US" altLang="zh-CN" sz="3600" b="1" dirty="0">
                <a:latin typeface="Palatino Linotype" panose="02040502050505030304" charset="0"/>
              </a:rPr>
              <a:t>*p = 0;   </a:t>
            </a:r>
            <a:r>
              <a:rPr lang="en-US" altLang="zh-CN" sz="3600" b="1" dirty="0">
                <a:solidFill>
                  <a:srgbClr val="00B050"/>
                </a:solidFill>
                <a:latin typeface="Palatino Linotype" panose="02040502050505030304" charset="0"/>
              </a:rPr>
              <a:t>//	a[5] = ?</a:t>
            </a:r>
          </a:p>
          <a:p>
            <a:pPr lvl="1" algn="l">
              <a:lnSpc>
                <a:spcPts val="4500"/>
              </a:lnSpc>
              <a:spcBef>
                <a:spcPts val="0"/>
              </a:spcBef>
            </a:pPr>
            <a:endParaRPr lang="en-US" altLang="zh-CN" sz="3150" b="1" dirty="0">
              <a:latin typeface="Palatino Linotype" panose="02040502050505030304" charset="0"/>
            </a:endParaRPr>
          </a:p>
          <a:p>
            <a:pPr lvl="1" algn="l">
              <a:lnSpc>
                <a:spcPts val="4500"/>
              </a:lnSpc>
              <a:spcBef>
                <a:spcPts val="0"/>
              </a:spcBef>
            </a:pPr>
            <a:endParaRPr lang="zh-CN" altLang="en-US" sz="3150" b="1" dirty="0">
              <a:latin typeface="Palatino Linotype" panose="0204050205050503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89542" y="3718973"/>
            <a:ext cx="3751219" cy="718145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3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Palatino"/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Palatino"/>
              </a:rPr>
              <a:t> = 0         </a:t>
            </a:r>
            <a:r>
              <a:rPr lang="en-US" altLang="zh-CN" sz="3200" b="1" dirty="0">
                <a:solidFill>
                  <a:srgbClr val="0000FF"/>
                </a:solidFill>
                <a:latin typeface="Palatino Linotype" panose="02040502050505030304" charset="0"/>
              </a:rPr>
              <a:t>*p</a:t>
            </a:r>
            <a:r>
              <a:rPr lang="en-US" altLang="zh-CN" sz="3200" dirty="0">
                <a:solidFill>
                  <a:srgbClr val="0000FF"/>
                </a:solidFill>
                <a:sym typeface="Symbol" pitchFamily="18" charset="2"/>
              </a:rPr>
              <a:t>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latino"/>
              </a:rPr>
              <a:t> </a:t>
            </a:r>
            <a:r>
              <a:rPr lang="en-US" altLang="zh-CN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latino"/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latin typeface="Palatino Linotype" panose="02040502050505030304" charset="0"/>
              </a:rPr>
              <a:t> 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89541" y="5958166"/>
            <a:ext cx="4520476" cy="718145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Palatino"/>
              </a:rPr>
              <a:t>a[0] = 0      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*p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a[0]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89542" y="8211195"/>
            <a:ext cx="4230189" cy="718145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29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Palatino"/>
              </a:rPr>
              <a:t>a[5] = 0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a[0]</a:t>
            </a:r>
            <a:endParaRPr lang="zh-CN" altLang="en-US" sz="2900" b="1" dirty="0">
              <a:solidFill>
                <a:srgbClr val="00B05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Pointers and Arrays</a:t>
            </a:r>
            <a:endParaRPr lang="zh-CN" altLang="en-US" sz="6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15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622" y="2453640"/>
            <a:ext cx="10074972" cy="2358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45340" y="1888828"/>
            <a:ext cx="3703320" cy="7181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+mn-lt"/>
              </a:rPr>
              <a:t> a[10];</a:t>
            </a:r>
            <a:endParaRPr lang="zh-CN" altLang="en-US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8252" y="4799489"/>
            <a:ext cx="12176759" cy="2208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0113" indent="-812800" algn="l">
              <a:lnSpc>
                <a:spcPts val="5500"/>
              </a:lnSpc>
              <a:spcBef>
                <a:spcPts val="2600"/>
              </a:spcBef>
              <a:buSzPct val="120000"/>
              <a:buFont typeface="Wingdings" panose="05000000000000000000" pitchFamily="2" charset="2"/>
              <a:buChar char="p"/>
              <a:tabLst>
                <a:tab pos="1587500" algn="l"/>
              </a:tabLst>
            </a:pPr>
            <a:r>
              <a:rPr lang="en-US" altLang="zh-CN" sz="4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Palatino"/>
              </a:rPr>
              <a:t>The notation a[</a:t>
            </a:r>
            <a:r>
              <a:rPr lang="en-US" altLang="zh-CN" sz="4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Palatino"/>
              </a:rPr>
              <a:t>i</a:t>
            </a:r>
            <a:r>
              <a:rPr lang="en-US" altLang="zh-CN" sz="4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Palatino"/>
              </a:rPr>
              <a:t>] refers to the i+1-th element of the array. If pa is a pointer to an integer, declared as</a:t>
            </a:r>
            <a:endParaRPr lang="zh-CN" altLang="en-US" sz="4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Palatino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37945" y="7456906"/>
            <a:ext cx="937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+mn-lt"/>
              </a:rPr>
              <a:t> *pa;</a:t>
            </a:r>
          </a:p>
        </p:txBody>
      </p:sp>
    </p:spTree>
    <p:extLst>
      <p:ext uri="{BB962C8B-B14F-4D97-AF65-F5344CB8AC3E}">
        <p14:creationId xmlns:p14="http://schemas.microsoft.com/office/powerpoint/2010/main" val="104535914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Pointers and Arrays</a:t>
            </a:r>
            <a:endParaRPr lang="zh-CN" altLang="en-US" sz="6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762817" y="1574801"/>
            <a:ext cx="1168835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assignment:</a:t>
            </a:r>
          </a:p>
          <a:p>
            <a:pPr algn="l"/>
            <a:r>
              <a:rPr lang="en-US" altLang="zh-CN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 = &amp;a[0];</a:t>
            </a:r>
          </a:p>
          <a:p>
            <a:pPr algn="l"/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point to element zero of a; that is, 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address of a[0].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zh-CN" altLang="en-US" dirty="0">
              <a:latin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652" y="4700280"/>
            <a:ext cx="9775252" cy="303637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889091" y="7736653"/>
            <a:ext cx="11455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*pa;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copy the contents of a[0] into x.</a:t>
            </a:r>
          </a:p>
        </p:txBody>
      </p:sp>
    </p:spTree>
    <p:extLst>
      <p:ext uri="{BB962C8B-B14F-4D97-AF65-F5344CB8AC3E}">
        <p14:creationId xmlns:p14="http://schemas.microsoft.com/office/powerpoint/2010/main" val="40430788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Accessing Array Elements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320040" y="1562100"/>
            <a:ext cx="17020223" cy="75819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00113" indent="-812800" hangingPunct="0">
              <a:buSzPct val="120000"/>
              <a:buFont typeface="Wingdings" panose="05000000000000000000" pitchFamily="2" charset="2"/>
              <a:buChar char="p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rPr>
              <a:t>How do we access array elements?</a:t>
            </a:r>
          </a:p>
          <a:p>
            <a:pPr lvl="1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.e. what exactly does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mean?</a:t>
            </a:r>
          </a:p>
          <a:p>
            <a:pPr marL="900113" indent="-812800" hangingPunct="0">
              <a:buSzPct val="120000"/>
              <a:buFont typeface="Wingdings" panose="05000000000000000000" pitchFamily="2" charset="2"/>
              <a:buChar char="p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that the computer uses addresses</a:t>
            </a:r>
          </a:p>
          <a:p>
            <a:pPr lvl="1"/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to work out where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in memory</a:t>
            </a:r>
          </a:p>
          <a:p>
            <a:pPr lvl="1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.e.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an operator with two operands:</a:t>
            </a:r>
          </a:p>
          <a:p>
            <a:pPr lvl="2"/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address of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the (hidden) result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17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Arrays in Memory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18</a:t>
            </a:fld>
            <a:endParaRPr lang="en-US" altLang="zh-CN"/>
          </a:p>
        </p:txBody>
      </p:sp>
      <p:sp>
        <p:nvSpPr>
          <p:cNvPr id="62" name="Shape 62"/>
          <p:cNvSpPr/>
          <p:nvPr/>
        </p:nvSpPr>
        <p:spPr>
          <a:xfrm>
            <a:off x="2478528" y="1558628"/>
            <a:ext cx="2605824" cy="71814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tabLst>
                <a:tab pos="1066800" algn="l"/>
              </a:tabLst>
              <a:defRPr>
                <a:latin typeface="+mn-lt"/>
                <a:ea typeface="+mn-ea"/>
                <a:cs typeface="+mn-cs"/>
                <a:sym typeface="Palatino"/>
              </a:defRPr>
            </a:lvl1pPr>
          </a:lstStyle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Code:</a:t>
            </a:r>
          </a:p>
        </p:txBody>
      </p:sp>
      <p:sp>
        <p:nvSpPr>
          <p:cNvPr id="63" name="Shape 63"/>
          <p:cNvSpPr/>
          <p:nvPr/>
        </p:nvSpPr>
        <p:spPr>
          <a:xfrm>
            <a:off x="3617721" y="6236987"/>
            <a:ext cx="9348952" cy="1949252"/>
          </a:xfrm>
          <a:prstGeom prst="rect">
            <a:avLst/>
          </a:prstGeom>
          <a:solidFill>
            <a:srgbClr val="002060"/>
          </a:solidFill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Palatino"/>
              </a:defRPr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array</a:t>
            </a:r>
          </a:p>
          <a:p>
            <a:pPr>
              <a:defRPr>
                <a:latin typeface="+mn-lt"/>
                <a:ea typeface="+mn-ea"/>
                <a:cs typeface="+mn-cs"/>
                <a:sym typeface="Palatino"/>
              </a:defRPr>
            </a:pP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 is the </a:t>
            </a:r>
            <a:r>
              <a:rPr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array</a:t>
            </a:r>
          </a:p>
          <a:p>
            <a:pPr>
              <a:defRPr>
                <a:latin typeface="+mn-lt"/>
                <a:ea typeface="+mn-ea"/>
                <a:cs typeface="+mn-cs"/>
                <a:sym typeface="Palatino"/>
              </a:defRPr>
            </a:pP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(i.e. where it </a:t>
            </a:r>
            <a:r>
              <a:rPr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memory)</a:t>
            </a:r>
          </a:p>
        </p:txBody>
      </p:sp>
      <p:sp>
        <p:nvSpPr>
          <p:cNvPr id="64" name="Shape 64"/>
          <p:cNvSpPr/>
          <p:nvPr/>
        </p:nvSpPr>
        <p:spPr>
          <a:xfrm>
            <a:off x="4185554" y="4697320"/>
            <a:ext cx="1135666" cy="71814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>
              <a:defRPr>
                <a:solidFill>
                  <a:schemeClr val="accent4">
                    <a:satOff val="1488"/>
                    <a:lumOff val="-7239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B03AF5-FFF5-4380-B67B-BF5D7EC0B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889" y="2513133"/>
            <a:ext cx="7121075" cy="707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ACF464-FCF7-48DA-A13D-AE0B1D798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888" y="3357988"/>
            <a:ext cx="11018894" cy="1277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hape 64">
            <a:extLst>
              <a:ext uri="{FF2B5EF4-FFF2-40B4-BE49-F238E27FC236}">
                <a16:creationId xmlns:a16="http://schemas.microsoft.com/office/drawing/2014/main" id="{5E67CE47-F296-4331-9757-7D8F5675F06A}"/>
              </a:ext>
            </a:extLst>
          </p:cNvPr>
          <p:cNvSpPr/>
          <p:nvPr/>
        </p:nvSpPr>
        <p:spPr>
          <a:xfrm>
            <a:off x="3049888" y="4676724"/>
            <a:ext cx="1135666" cy="71814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>
              <a:defRPr>
                <a:solidFill>
                  <a:schemeClr val="accent4">
                    <a:satOff val="1488"/>
                    <a:lumOff val="-7239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</p:txBody>
      </p:sp>
      <p:sp>
        <p:nvSpPr>
          <p:cNvPr id="12" name="Shape 64">
            <a:extLst>
              <a:ext uri="{FF2B5EF4-FFF2-40B4-BE49-F238E27FC236}">
                <a16:creationId xmlns:a16="http://schemas.microsoft.com/office/drawing/2014/main" id="{700FEE8B-1847-4526-9308-4B8483827400}"/>
              </a:ext>
            </a:extLst>
          </p:cNvPr>
          <p:cNvSpPr/>
          <p:nvPr/>
        </p:nvSpPr>
        <p:spPr>
          <a:xfrm>
            <a:off x="5321220" y="4693261"/>
            <a:ext cx="1135666" cy="71814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>
              <a:defRPr>
                <a:solidFill>
                  <a:schemeClr val="accent4">
                    <a:satOff val="1488"/>
                    <a:lumOff val="-7239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64">
            <a:extLst>
              <a:ext uri="{FF2B5EF4-FFF2-40B4-BE49-F238E27FC236}">
                <a16:creationId xmlns:a16="http://schemas.microsoft.com/office/drawing/2014/main" id="{73E9F674-B432-4A04-AE10-50E1200A8555}"/>
              </a:ext>
            </a:extLst>
          </p:cNvPr>
          <p:cNvSpPr/>
          <p:nvPr/>
        </p:nvSpPr>
        <p:spPr>
          <a:xfrm>
            <a:off x="6456886" y="4693261"/>
            <a:ext cx="1135666" cy="71814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>
              <a:defRPr>
                <a:solidFill>
                  <a:schemeClr val="accent4">
                    <a:satOff val="1488"/>
                    <a:lumOff val="-7239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64">
            <a:extLst>
              <a:ext uri="{FF2B5EF4-FFF2-40B4-BE49-F238E27FC236}">
                <a16:creationId xmlns:a16="http://schemas.microsoft.com/office/drawing/2014/main" id="{CB72C8D3-1015-48A4-9214-CD5F951FE6C1}"/>
              </a:ext>
            </a:extLst>
          </p:cNvPr>
          <p:cNvSpPr/>
          <p:nvPr/>
        </p:nvSpPr>
        <p:spPr>
          <a:xfrm>
            <a:off x="7503810" y="4693261"/>
            <a:ext cx="1135666" cy="71814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>
              <a:defRPr>
                <a:solidFill>
                  <a:schemeClr val="accent4">
                    <a:satOff val="1488"/>
                    <a:lumOff val="-7239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64">
            <a:extLst>
              <a:ext uri="{FF2B5EF4-FFF2-40B4-BE49-F238E27FC236}">
                <a16:creationId xmlns:a16="http://schemas.microsoft.com/office/drawing/2014/main" id="{A5F73B53-0F51-4F03-AC1F-46BE2DF1C370}"/>
              </a:ext>
            </a:extLst>
          </p:cNvPr>
          <p:cNvSpPr/>
          <p:nvPr/>
        </p:nvSpPr>
        <p:spPr>
          <a:xfrm>
            <a:off x="8530600" y="4693261"/>
            <a:ext cx="1135666" cy="71814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>
              <a:defRPr>
                <a:solidFill>
                  <a:schemeClr val="accent4">
                    <a:satOff val="1488"/>
                    <a:lumOff val="-7239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64">
            <a:extLst>
              <a:ext uri="{FF2B5EF4-FFF2-40B4-BE49-F238E27FC236}">
                <a16:creationId xmlns:a16="http://schemas.microsoft.com/office/drawing/2014/main" id="{3B217023-D26A-4865-AC78-2728F3F147C3}"/>
              </a:ext>
            </a:extLst>
          </p:cNvPr>
          <p:cNvSpPr/>
          <p:nvPr/>
        </p:nvSpPr>
        <p:spPr>
          <a:xfrm>
            <a:off x="9550810" y="4693261"/>
            <a:ext cx="1135666" cy="71814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>
              <a:defRPr>
                <a:solidFill>
                  <a:schemeClr val="accent4">
                    <a:satOff val="1488"/>
                    <a:lumOff val="-7239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64">
            <a:extLst>
              <a:ext uri="{FF2B5EF4-FFF2-40B4-BE49-F238E27FC236}">
                <a16:creationId xmlns:a16="http://schemas.microsoft.com/office/drawing/2014/main" id="{414E4A27-EBB2-49DB-B5E7-65363DE271A0}"/>
              </a:ext>
            </a:extLst>
          </p:cNvPr>
          <p:cNvSpPr/>
          <p:nvPr/>
        </p:nvSpPr>
        <p:spPr>
          <a:xfrm>
            <a:off x="10577600" y="4745857"/>
            <a:ext cx="1135666" cy="71814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>
              <a:defRPr>
                <a:solidFill>
                  <a:schemeClr val="accent4">
                    <a:satOff val="1488"/>
                    <a:lumOff val="-7239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hape 64">
            <a:extLst>
              <a:ext uri="{FF2B5EF4-FFF2-40B4-BE49-F238E27FC236}">
                <a16:creationId xmlns:a16="http://schemas.microsoft.com/office/drawing/2014/main" id="{47BD5373-3F1C-4319-BFA0-F1CB2ADAE4BC}"/>
              </a:ext>
            </a:extLst>
          </p:cNvPr>
          <p:cNvSpPr/>
          <p:nvPr/>
        </p:nvSpPr>
        <p:spPr>
          <a:xfrm>
            <a:off x="11604390" y="4745857"/>
            <a:ext cx="1135666" cy="71814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>
              <a:defRPr>
                <a:solidFill>
                  <a:schemeClr val="accent4">
                    <a:satOff val="1488"/>
                    <a:lumOff val="-7239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hape 64">
            <a:extLst>
              <a:ext uri="{FF2B5EF4-FFF2-40B4-BE49-F238E27FC236}">
                <a16:creationId xmlns:a16="http://schemas.microsoft.com/office/drawing/2014/main" id="{F3F91801-9F74-4CB9-8DE1-1B768BDC96DC}"/>
              </a:ext>
            </a:extLst>
          </p:cNvPr>
          <p:cNvSpPr/>
          <p:nvPr/>
        </p:nvSpPr>
        <p:spPr>
          <a:xfrm>
            <a:off x="12624600" y="4745857"/>
            <a:ext cx="1135666" cy="71814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>
              <a:defRPr>
                <a:solidFill>
                  <a:schemeClr val="accent4">
                    <a:satOff val="1488"/>
                    <a:lumOff val="-7239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With Short Integers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2180431" y="4876800"/>
            <a:ext cx="12992100" cy="4267200"/>
          </a:xfrm>
          <a:prstGeom prst="rect">
            <a:avLst/>
          </a:prstGeom>
        </p:spPr>
        <p:txBody>
          <a:bodyPr/>
          <a:lstStyle/>
          <a:p>
            <a:r>
              <a:rPr dirty="0"/>
              <a:t>Each digit now takes </a:t>
            </a:r>
            <a:r>
              <a:rPr i="1" dirty="0"/>
              <a:t>2</a:t>
            </a:r>
            <a:r>
              <a:rPr dirty="0"/>
              <a:t> bytes</a:t>
            </a:r>
          </a:p>
          <a:p>
            <a:r>
              <a:rPr dirty="0"/>
              <a:t>And they are in reverse (little-endian) order</a:t>
            </a:r>
          </a:p>
          <a:p>
            <a:r>
              <a:rPr dirty="0"/>
              <a:t>So the computation changes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19</a:t>
            </a:fld>
            <a:endParaRPr lang="en-US" altLang="zh-CN"/>
          </a:p>
        </p:txBody>
      </p:sp>
      <p:sp>
        <p:nvSpPr>
          <p:cNvPr id="74" name="Shape 74"/>
          <p:cNvSpPr/>
          <p:nvPr/>
        </p:nvSpPr>
        <p:spPr>
          <a:xfrm>
            <a:off x="2853135" y="3841155"/>
            <a:ext cx="10357247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accent4">
                    <a:satOff val="1488"/>
                    <a:lumOff val="-7239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/>
              <a:t>0001000 03 00 01 00 04 00 01 00 05 00 09 00 02 00 06 00</a:t>
            </a:r>
          </a:p>
          <a:p>
            <a:pPr algn="l"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accent4">
                    <a:satOff val="1488"/>
                    <a:lumOff val="-7239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/>
              <a:t>0001010 05 00 04 00 00 00 00 00 00 00 00 00 00 00 00 00</a:t>
            </a:r>
          </a:p>
        </p:txBody>
      </p:sp>
      <p:pic>
        <p:nvPicPr>
          <p:cNvPr id="75" name="Screen Shot 2015-10-18 at 18.05.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381" y="1574800"/>
            <a:ext cx="11493500" cy="19939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Static vs. Dynamic Data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30000"/>
              <a:buFont typeface="Wingdings" panose="05000000000000000000" pitchFamily="2" charset="2"/>
              <a:buChar char="p"/>
              <a:defRPr sz="4140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fixed size static arrays so far</a:t>
            </a:r>
          </a:p>
          <a:p>
            <a:pPr>
              <a:buSzPct val="130000"/>
              <a:buFont typeface="Wingdings" panose="05000000000000000000" pitchFamily="2" charset="2"/>
              <a:buChar char="p"/>
              <a:defRPr sz="4140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we don’t know how big is enough?</a:t>
            </a:r>
          </a:p>
          <a:p>
            <a:pPr>
              <a:buSzPct val="130000"/>
              <a:buFont typeface="Wingdings" panose="05000000000000000000" pitchFamily="2" charset="2"/>
              <a:buChar char="p"/>
              <a:defRPr sz="4140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</a:t>
            </a:r>
            <a:r>
              <a:rPr sz="4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allocation</a:t>
            </a:r>
          </a:p>
          <a:p>
            <a:pPr lvl="1">
              <a:buSzPct val="110000"/>
              <a:buFont typeface="Wingdings" panose="05000000000000000000" pitchFamily="2" charset="2"/>
              <a:buChar char="l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means another level of abstraction</a:t>
            </a:r>
          </a:p>
          <a:p>
            <a:pPr lvl="1">
              <a:buSzPct val="110000"/>
              <a:buFont typeface="Wingdings" panose="05000000000000000000" pitchFamily="2" charset="2"/>
              <a:buChar char="l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- direct access to memory addresses</a:t>
            </a:r>
          </a:p>
          <a:p>
            <a:pPr lvl="1">
              <a:buSzPct val="110000"/>
              <a:buFont typeface="Wingdings" panose="05000000000000000000" pitchFamily="2" charset="2"/>
              <a:buChar char="l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powerful &amp; dangerous part of C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Printing Addresses Out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20</a:t>
            </a:fld>
            <a:endParaRPr lang="en-US" altLang="zh-CN"/>
          </a:p>
        </p:txBody>
      </p:sp>
      <p:pic>
        <p:nvPicPr>
          <p:cNvPr id="78" name="Screen Shot 2015-10-18 at 18.17.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431" y="1574800"/>
            <a:ext cx="13004800" cy="669335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Outpu</a:t>
            </a:r>
            <a:r>
              <a:rPr dirty="0"/>
              <a:t>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2180431" y="4876800"/>
            <a:ext cx="12992100" cy="4267200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practice, C knows how to do this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multiplies by the size of the type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we can do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arithmetic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21</a:t>
            </a:fld>
            <a:endParaRPr lang="en-US" altLang="zh-CN"/>
          </a:p>
        </p:txBody>
      </p:sp>
      <p:sp>
        <p:nvSpPr>
          <p:cNvPr id="81" name="Shape 81"/>
          <p:cNvSpPr/>
          <p:nvPr/>
        </p:nvSpPr>
        <p:spPr>
          <a:xfrm>
            <a:off x="2819790" y="1923414"/>
            <a:ext cx="11531600" cy="28714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>
                <a:latin typeface="Courier New" panose="02070309020205020404" charset="0"/>
              </a:rPr>
              <a:t>Digit  0 Address 0x109de1020 Contents  3	Digit  0 Address 0x109de1020 Contents  3</a:t>
            </a:r>
          </a:p>
          <a:p>
            <a:pPr algn="l"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>
                <a:latin typeface="Courier New" panose="02070309020205020404" charset="0"/>
              </a:rPr>
              <a:t>Digit  1 Address 0x109de1022 Contents  1	Digit  1 Address 0x109de1022 Contents  1</a:t>
            </a:r>
          </a:p>
          <a:p>
            <a:pPr algn="l"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>
                <a:latin typeface="Courier New" panose="02070309020205020404" charset="0"/>
              </a:rPr>
              <a:t>Digit  2 Address 0x109de1024 Contents  4	Digit  2 Address 0x109de1024 Contents  4</a:t>
            </a:r>
          </a:p>
          <a:p>
            <a:pPr algn="l"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>
                <a:latin typeface="Courier New" panose="02070309020205020404" charset="0"/>
              </a:rPr>
              <a:t>Digit  3 Address 0x109de1026 Contents  1	Digit  3 Address 0x109de1026 Contents  1</a:t>
            </a:r>
          </a:p>
          <a:p>
            <a:pPr algn="l"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>
                <a:latin typeface="Courier New" panose="02070309020205020404" charset="0"/>
              </a:rPr>
              <a:t>Digit  4 Address 0x109de1028 Contents  5	Digit  4 Address 0x109de1028 Contents  5</a:t>
            </a:r>
          </a:p>
          <a:p>
            <a:pPr algn="l"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>
                <a:latin typeface="Courier New" panose="02070309020205020404" charset="0"/>
              </a:rPr>
              <a:t>Digit  5 Address 0x109de102a Contents  9	Digit  5 Address 0x109de102a Contents  9</a:t>
            </a:r>
          </a:p>
          <a:p>
            <a:pPr algn="l"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>
                <a:latin typeface="Courier New" panose="02070309020205020404" charset="0"/>
              </a:rPr>
              <a:t>Digit  6 Address 0x109de102c Contents  2	Digit  6 Address 0x109de102c Contents  2</a:t>
            </a:r>
          </a:p>
          <a:p>
            <a:pPr algn="l"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>
                <a:latin typeface="Courier New" panose="02070309020205020404" charset="0"/>
              </a:rPr>
              <a:t>Digit  7 Address 0x109de102e Contents  6	Digit  7 Address 0x109de102e Contents  6</a:t>
            </a:r>
          </a:p>
          <a:p>
            <a:pPr algn="l"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>
                <a:latin typeface="Courier New" panose="02070309020205020404" charset="0"/>
              </a:rPr>
              <a:t>Digit  8 Address 0x109de1030 Contents  5	Digit  8 Address 0x109de1030 Contents  5</a:t>
            </a:r>
          </a:p>
          <a:p>
            <a:pPr algn="l"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>
                <a:latin typeface="Courier New" panose="02070309020205020404" charset="0"/>
              </a:rPr>
              <a:t>Digit  9 Address 0x109de1032 Contents  4	Digit  9 Address 0x109de1032 Contents  4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Pointer Arithmetic</a:t>
            </a:r>
            <a:endParaRPr lang="zh-CN" altLang="en-US" sz="6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445226" y="1735758"/>
            <a:ext cx="12145010" cy="3362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lnSpc>
                <a:spcPts val="5100"/>
              </a:lnSpc>
              <a:buFont typeface="Wingdings" panose="05000000000000000000" pitchFamily="2" charset="2"/>
              <a:buChar char="p"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arithmetic operators that can be used in pointers:   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 </a:t>
            </a:r>
            <a:r>
              <a:rPr lang="zh-CN" alt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++ </a:t>
            </a:r>
            <a:r>
              <a:rPr lang="zh-CN" alt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--</a:t>
            </a:r>
          </a:p>
          <a:p>
            <a:pPr marL="571500" indent="-571500" algn="l">
              <a:lnSpc>
                <a:spcPts val="5100"/>
              </a:lnSpc>
              <a:buFont typeface="Wingdings" panose="05000000000000000000" pitchFamily="2" charset="2"/>
              <a:buChar char="p"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definition 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pa+1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 to the next element, </a:t>
            </a:r>
            <a:r>
              <a:rPr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pa+i</a:t>
            </a:r>
            <a:r>
              <a:rPr lang="en-US" altLang="zh-CN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  <a:r>
              <a:rPr lang="en-US" altLang="zh-C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 after pa, and 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pa-</a:t>
            </a:r>
            <a:r>
              <a:rPr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 </a:t>
            </a:r>
            <a:r>
              <a:rPr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 before.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733" y="5194921"/>
            <a:ext cx="10066638" cy="274081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65FC7B3-6B90-42C4-ABCA-0F9F21ECF5F6}"/>
              </a:ext>
            </a:extLst>
          </p:cNvPr>
          <p:cNvSpPr/>
          <p:nvPr/>
        </p:nvSpPr>
        <p:spPr>
          <a:xfrm>
            <a:off x="4791888" y="8075818"/>
            <a:ext cx="7451686" cy="1092607"/>
          </a:xfrm>
          <a:prstGeom prst="rec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FF0000"/>
                </a:solidFill>
                <a:sym typeface="Symbol" pitchFamily="18" charset="2"/>
              </a:rPr>
              <a:t>(</a:t>
            </a:r>
            <a:r>
              <a:rPr lang="en-US" altLang="zh-CN" b="1" dirty="0" err="1">
                <a:solidFill>
                  <a:srgbClr val="FF0000"/>
                </a:solidFill>
                <a:sym typeface="Symbol" pitchFamily="18" charset="2"/>
              </a:rPr>
              <a:t>ptr+i</a:t>
            </a:r>
            <a:r>
              <a:rPr lang="en-US" altLang="zh-CN" b="1" dirty="0">
                <a:solidFill>
                  <a:srgbClr val="FF0000"/>
                </a:solidFill>
                <a:sym typeface="Symbol" pitchFamily="18" charset="2"/>
              </a:rPr>
              <a:t>)             </a:t>
            </a:r>
            <a:r>
              <a:rPr lang="en-US" altLang="zh-CN" b="1" dirty="0" err="1">
                <a:solidFill>
                  <a:srgbClr val="FF0000"/>
                </a:solidFill>
                <a:sym typeface="Symbol" pitchFamily="18" charset="2"/>
              </a:rPr>
              <a:t>ptr</a:t>
            </a:r>
            <a:r>
              <a:rPr lang="en-US" altLang="zh-CN" b="1" dirty="0">
                <a:solidFill>
                  <a:srgbClr val="FF0000"/>
                </a:solidFill>
                <a:sym typeface="Symbol" pitchFamily="18" charset="2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sym typeface="Symbol" pitchFamily="18" charset="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5425638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Pointer Arithmetic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2467276" y="1562100"/>
            <a:ext cx="12705255" cy="7581900"/>
          </a:xfrm>
          <a:prstGeom prst="rect">
            <a:avLst/>
          </a:prstGeom>
        </p:spPr>
        <p:txBody>
          <a:bodyPr/>
          <a:lstStyle/>
          <a:p>
            <a:pPr marL="571500" indent="-571500" hangingPunct="0">
              <a:lnSpc>
                <a:spcPts val="5100"/>
              </a:lnSpc>
              <a:spcBef>
                <a:spcPts val="0"/>
              </a:spcBef>
              <a:buSzTx/>
              <a:buFont typeface="Wingdings" panose="05000000000000000000" pitchFamily="2" charset="2"/>
              <a:buChar char="p"/>
              <a:tabLst>
                <a:tab pos="1066800" algn="l"/>
              </a:tabLst>
              <a:defRPr sz="4460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rPr>
              <a:t>You can apply operators to pointers</a:t>
            </a:r>
          </a:p>
          <a:p>
            <a:pPr marL="1057275" lvl="1" indent="-466090" defTabSz="566420">
              <a:lnSpc>
                <a:spcPts val="5300"/>
              </a:lnSpc>
              <a:spcBef>
                <a:spcPts val="2500"/>
              </a:spcBef>
              <a:tabLst>
                <a:tab pos="1981200" algn="l"/>
              </a:tabLst>
              <a:defRPr sz="446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⟵ pointer + integer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57275" lvl="1" indent="-466090" defTabSz="566420">
              <a:lnSpc>
                <a:spcPts val="5300"/>
              </a:lnSpc>
              <a:spcBef>
                <a:spcPts val="2500"/>
              </a:spcBef>
              <a:tabLst>
                <a:tab pos="1981200" algn="l"/>
              </a:tabLst>
              <a:defRPr sz="446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⟵ pointer - integer</a:t>
            </a:r>
          </a:p>
          <a:p>
            <a:pPr marL="1057275" lvl="1" indent="-466090" defTabSz="566420">
              <a:lnSpc>
                <a:spcPts val="5300"/>
              </a:lnSpc>
              <a:spcBef>
                <a:spcPts val="2500"/>
              </a:spcBef>
              <a:tabLst>
                <a:tab pos="1981200" algn="l"/>
              </a:tabLst>
              <a:defRPr sz="446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⟵ pointer - pointer</a:t>
            </a:r>
          </a:p>
          <a:p>
            <a:pPr marL="1057275" lvl="1" indent="-466090" defTabSz="566420">
              <a:lnSpc>
                <a:spcPts val="5300"/>
              </a:lnSpc>
              <a:spcBef>
                <a:spcPts val="2500"/>
              </a:spcBef>
              <a:tabLst>
                <a:tab pos="1981200" algn="l"/>
              </a:tabLst>
              <a:defRPr sz="446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+= integer, </a:t>
            </a:r>
          </a:p>
          <a:p>
            <a:pPr marL="1057275" lvl="1" indent="-466090" defTabSz="566420">
              <a:lnSpc>
                <a:spcPts val="5300"/>
              </a:lnSpc>
              <a:spcBef>
                <a:spcPts val="2500"/>
              </a:spcBef>
              <a:tabLst>
                <a:tab pos="1981200" algn="l"/>
              </a:tabLst>
              <a:defRPr sz="446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pointer++, ++pointer, --pointer, pointer-- </a:t>
            </a:r>
          </a:p>
          <a:p>
            <a:pPr marL="571500" indent="-571500" hangingPunct="0">
              <a:lnSpc>
                <a:spcPts val="5100"/>
              </a:lnSpc>
              <a:spcBef>
                <a:spcPts val="0"/>
              </a:spcBef>
              <a:buSzTx/>
              <a:buFont typeface="Wingdings" panose="05000000000000000000" pitchFamily="2" charset="2"/>
              <a:buChar char="p"/>
              <a:tabLst>
                <a:tab pos="1066800" algn="l"/>
              </a:tabLst>
              <a:defRPr sz="4460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means +1*</a:t>
            </a:r>
            <a:r>
              <a:rPr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(type)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23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Pointer Arithmetic</a:t>
            </a:r>
            <a:endParaRPr lang="zh-CN" altLang="en-US" sz="6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469991" y="2080608"/>
            <a:ext cx="12679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p"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reference to a[</a:t>
            </a:r>
            <a:r>
              <a:rPr lang="en-US" altLang="zh-C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can also be written as *(</a:t>
            </a:r>
            <a:r>
              <a:rPr lang="en-US" altLang="zh-C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a+i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69991" y="4346233"/>
            <a:ext cx="12679680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lnSpc>
                <a:spcPts val="49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evaluating a[</a:t>
            </a:r>
            <a:r>
              <a:rPr lang="en-US" altLang="zh-C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C converts it to *(</a:t>
            </a:r>
            <a:r>
              <a:rPr lang="en-US" altLang="zh-C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a+i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immediately; the two forms are equivalent.</a:t>
            </a:r>
          </a:p>
          <a:p>
            <a:pPr algn="l">
              <a:lnSpc>
                <a:spcPts val="4900"/>
              </a:lnSpc>
              <a:spcBef>
                <a:spcPts val="600"/>
              </a:spcBef>
            </a:pP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a[</a:t>
            </a:r>
            <a:r>
              <a:rPr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(</a:t>
            </a:r>
            <a:r>
              <a:rPr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a+i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endParaRPr lang="zh-CN" alt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4900"/>
              </a:lnSpc>
              <a:spcBef>
                <a:spcPts val="600"/>
              </a:spcBef>
            </a:pP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B7BC2F-7EBF-45E7-8B0D-825FA994F28B}"/>
              </a:ext>
            </a:extLst>
          </p:cNvPr>
          <p:cNvSpPr/>
          <p:nvPr/>
        </p:nvSpPr>
        <p:spPr>
          <a:xfrm>
            <a:off x="3030685" y="6742263"/>
            <a:ext cx="5779147" cy="597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900"/>
              </a:lnSpc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(</a:t>
            </a:r>
            <a:r>
              <a:rPr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ptr+i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            </a:t>
            </a:r>
            <a:r>
              <a:rPr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ptr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[</a:t>
            </a:r>
            <a:r>
              <a:rPr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5614427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Arrays Are Pointers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152400" y="1562100"/>
            <a:ext cx="17187863" cy="75819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20000"/>
              <a:buFont typeface="Wingdings" panose="05000000000000000000" pitchFamily="2" charset="2"/>
              <a:buChar char="p"/>
              <a:defRPr sz="4230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is just a pointer to some memory</a:t>
            </a:r>
          </a:p>
          <a:p>
            <a:pPr>
              <a:buSzPct val="120000"/>
              <a:buFont typeface="Wingdings" panose="05000000000000000000" pitchFamily="2" charset="2"/>
              <a:buChar char="p"/>
              <a:defRPr sz="4230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index operator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1003300" lvl="1" indent="-441960" defTabSz="537210">
              <a:lnSpc>
                <a:spcPts val="5000"/>
              </a:lnSpc>
              <a:spcBef>
                <a:spcPts val="2300"/>
              </a:spcBef>
              <a:tabLst>
                <a:tab pos="1879600" algn="l"/>
              </a:tabLst>
              <a:defRPr sz="4230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equivalent to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20000"/>
              <a:buFont typeface="Wingdings" panose="05000000000000000000" pitchFamily="2" charset="2"/>
              <a:buChar char="p"/>
              <a:defRPr sz="4230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pointers and arrays are interchangeable</a:t>
            </a:r>
          </a:p>
          <a:p>
            <a:pPr marL="233680" indent="0" defTabSz="537210">
              <a:lnSpc>
                <a:spcPts val="5000"/>
              </a:lnSpc>
              <a:spcBef>
                <a:spcPts val="2300"/>
              </a:spcBef>
              <a:buNone/>
              <a:tabLst>
                <a:tab pos="1460500" algn="l"/>
              </a:tabLst>
              <a:defRPr sz="4230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4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a[10], *p;  p = a; </a:t>
            </a:r>
          </a:p>
          <a:p>
            <a:pPr marL="233680" indent="0" defTabSz="537210">
              <a:lnSpc>
                <a:spcPts val="5000"/>
              </a:lnSpc>
              <a:spcBef>
                <a:spcPts val="2300"/>
              </a:spcBef>
              <a:buNone/>
              <a:tabLst>
                <a:tab pos="1460500" algn="l"/>
              </a:tabLst>
              <a:defRPr sz="4230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p[</a:t>
            </a:r>
            <a:r>
              <a:rPr lang="en-US" sz="4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is equivalent to a[</a:t>
            </a:r>
            <a:r>
              <a:rPr lang="en-US" sz="4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buSzPct val="120000"/>
              <a:buFont typeface="Wingdings" panose="05000000000000000000" pitchFamily="2" charset="2"/>
              <a:buChar char="p"/>
              <a:defRPr sz="4230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 leave multi-dimensional arrays alone for now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25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Arrays Are Pointers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2180431" y="1960180"/>
            <a:ext cx="12992100" cy="58332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20000"/>
              <a:buFont typeface="Wingdings" panose="05000000000000000000" pitchFamily="2" charset="2"/>
              <a:buChar char="p"/>
              <a:defRPr sz="4230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pointers and arrays are interchangeable</a:t>
            </a:r>
          </a:p>
          <a:p>
            <a:pPr marL="233680" indent="0" defTabSz="537210">
              <a:lnSpc>
                <a:spcPts val="5000"/>
              </a:lnSpc>
              <a:spcBef>
                <a:spcPts val="2300"/>
              </a:spcBef>
              <a:buNone/>
              <a:tabLst>
                <a:tab pos="1460500" algn="l"/>
              </a:tabLst>
              <a:defRPr sz="4230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4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a[10], *p;  p = a; </a:t>
            </a:r>
          </a:p>
          <a:p>
            <a:pPr marL="233680" indent="0" defTabSz="537210">
              <a:lnSpc>
                <a:spcPts val="5000"/>
              </a:lnSpc>
              <a:spcBef>
                <a:spcPts val="2300"/>
              </a:spcBef>
              <a:buNone/>
              <a:tabLst>
                <a:tab pos="1460500" algn="l"/>
              </a:tabLst>
              <a:defRPr sz="4230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p[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is equivalent to a[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233680" indent="0" defTabSz="537210">
              <a:lnSpc>
                <a:spcPts val="5000"/>
              </a:lnSpc>
              <a:spcBef>
                <a:spcPts val="2300"/>
              </a:spcBef>
              <a:buNone/>
              <a:tabLst>
                <a:tab pos="1460500" algn="l"/>
              </a:tabLst>
              <a:defRPr sz="4230"/>
            </a:pP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a[</a:t>
            </a:r>
            <a:r>
              <a:rPr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  (</a:t>
            </a:r>
            <a:r>
              <a:rPr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a+i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     (</a:t>
            </a:r>
            <a:r>
              <a:rPr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p+i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     p[</a:t>
            </a:r>
            <a:r>
              <a:rPr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]</a:t>
            </a:r>
          </a:p>
          <a:p>
            <a:pPr marL="233680" indent="0" defTabSz="537210">
              <a:lnSpc>
                <a:spcPts val="5000"/>
              </a:lnSpc>
              <a:spcBef>
                <a:spcPts val="2300"/>
              </a:spcBef>
              <a:buNone/>
              <a:tabLst>
                <a:tab pos="1460500" algn="l"/>
              </a:tabLst>
              <a:defRPr sz="4230"/>
            </a:pP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&amp;a[</a:t>
            </a:r>
            <a:r>
              <a:rPr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  </a:t>
            </a:r>
            <a:r>
              <a:rPr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a+i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   </a:t>
            </a:r>
            <a:r>
              <a:rPr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p+i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  &amp;p[</a:t>
            </a:r>
            <a:r>
              <a:rPr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]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3680" indent="0" defTabSz="537210">
              <a:lnSpc>
                <a:spcPts val="5000"/>
              </a:lnSpc>
              <a:spcBef>
                <a:spcPts val="2300"/>
              </a:spcBef>
              <a:buNone/>
              <a:tabLst>
                <a:tab pos="1460500" algn="l"/>
              </a:tabLst>
              <a:defRPr sz="4230"/>
            </a:pP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4875969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rPr sz="6600" b="1" dirty="0" err="1"/>
              <a:t>Initialising</a:t>
            </a:r>
            <a:r>
              <a:rPr sz="6600" b="1" dirty="0"/>
              <a:t> Pointers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2180431" y="1450428"/>
            <a:ext cx="12992100" cy="831841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SzPct val="120000"/>
              <a:buFont typeface="Wingdings" panose="05000000000000000000" pitchFamily="2" charset="2"/>
              <a:buChar char="p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are a form of variable</a:t>
            </a:r>
          </a:p>
          <a:p>
            <a:pPr lvl="1">
              <a:spcBef>
                <a:spcPts val="1800"/>
              </a:spcBef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initialise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use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0" lvl="2" indent="0">
              <a:spcBef>
                <a:spcPts val="1800"/>
              </a:spcBef>
              <a:buNone/>
              <a:tabLst>
                <a:tab pos="2044700" algn="l"/>
              </a:tabLst>
            </a:pP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0;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&amp;x;</a:t>
            </a:r>
          </a:p>
          <a:p>
            <a:pPr lvl="1"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not be assigned with a constant value.</a:t>
            </a:r>
          </a:p>
          <a:p>
            <a:pPr marL="609600" lvl="1" indent="0">
              <a:spcBef>
                <a:spcPts val="18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*p = 1000; </a:t>
            </a:r>
            <a:endParaRPr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8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paranoid, always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initialise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to:</a:t>
            </a:r>
          </a:p>
          <a:p>
            <a:pPr lvl="2">
              <a:spcBef>
                <a:spcPts val="18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special value, </a:t>
            </a: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  <a:sym typeface="Courier"/>
              </a:rPr>
              <a:t>NULL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&lt;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0" lvl="2" indent="0">
              <a:spcBef>
                <a:spcPts val="180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*p = NULL;</a:t>
            </a:r>
            <a:endParaRPr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27</a:t>
            </a:fld>
            <a:endParaRPr lang="en-US" altLang="zh-CN"/>
          </a:p>
        </p:txBody>
      </p:sp>
      <p:sp>
        <p:nvSpPr>
          <p:cNvPr id="3" name="乘号 2"/>
          <p:cNvSpPr/>
          <p:nvPr/>
        </p:nvSpPr>
        <p:spPr>
          <a:xfrm>
            <a:off x="8017351" y="5433949"/>
            <a:ext cx="792480" cy="1114425"/>
          </a:xfrm>
          <a:prstGeom prst="mathMultiply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endParaRPr lang="zh-CN" altLang="en-US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Assigning to Pointers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431800" y="1562100"/>
            <a:ext cx="16908463" cy="75819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20000"/>
              <a:buFont typeface="Wingdings" panose="05000000000000000000" pitchFamily="2" charset="2"/>
              <a:buChar char="p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assign a literal array to a pointer</a:t>
            </a:r>
          </a:p>
          <a:p>
            <a:pPr marL="0" indent="254000">
              <a:buSzTx/>
              <a:buNone/>
              <a:defRPr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*</a:t>
            </a:r>
            <a:r>
              <a:rPr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myName</a:t>
            </a: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“Hamish </a:t>
            </a:r>
            <a:r>
              <a:rPr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</a:t>
            </a: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>
              <a:buSzPct val="120000"/>
              <a:buFont typeface="Wingdings" panose="05000000000000000000" pitchFamily="2" charset="2"/>
              <a:buChar char="p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we can assign the address of a variable</a:t>
            </a:r>
          </a:p>
          <a:p>
            <a:pPr marL="0" indent="254000">
              <a:buSzTx/>
              <a:buNone/>
              <a:defRPr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*</a:t>
            </a:r>
            <a:r>
              <a:rPr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aName</a:t>
            </a: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myName</a:t>
            </a: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254000">
              <a:buSzTx/>
              <a:buNone/>
              <a:defRPr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**</a:t>
            </a:r>
            <a:r>
              <a:rPr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namePointer</a:t>
            </a: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&amp;(</a:t>
            </a:r>
            <a:r>
              <a:rPr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myName</a:t>
            </a: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SzPct val="120000"/>
              <a:buFont typeface="Wingdings" panose="05000000000000000000" pitchFamily="2" charset="2"/>
              <a:buChar char="p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we can assign the address of a function!</a:t>
            </a:r>
          </a:p>
          <a:p>
            <a:pPr marL="0" indent="254000">
              <a:buSzTx/>
              <a:buNone/>
              <a:defRPr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(void *) </a:t>
            </a:r>
            <a:r>
              <a:rPr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fPtr</a:t>
            </a: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&amp;main;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28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7808C-ED37-4852-A3D6-F94FA4DB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Example</a:t>
            </a:r>
            <a:endParaRPr lang="zh-CN" altLang="en-US" sz="6600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B7A239-EC66-4BC2-AFFA-059E5F27F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0431" y="1702676"/>
            <a:ext cx="12992100" cy="7441324"/>
          </a:xfrm>
        </p:spPr>
        <p:txBody>
          <a:bodyPr>
            <a:normAutofit/>
          </a:bodyPr>
          <a:lstStyle/>
          <a:p>
            <a:pPr marL="254000" indent="0" algn="just">
              <a:spcBef>
                <a:spcPct val="30000"/>
              </a:spcBef>
              <a:buNone/>
              <a:defRPr/>
            </a:pPr>
            <a:r>
              <a:rPr lang="en-US" altLang="zh-CN" sz="4000" dirty="0">
                <a:solidFill>
                  <a:srgbClr val="FF0000"/>
                </a:solidFill>
                <a:sym typeface="+mn-ea"/>
              </a:rPr>
              <a:t>Read in a </a:t>
            </a:r>
            <a:r>
              <a:rPr lang="en-US" altLang="zh-CN" sz="4000" dirty="0">
                <a:solidFill>
                  <a:srgbClr val="FF0000"/>
                </a:solidFill>
              </a:rPr>
              <a:t>string and count the number of character  ‘A’</a:t>
            </a:r>
          </a:p>
          <a:p>
            <a:pPr marL="254000" indent="0" algn="just">
              <a:spcBef>
                <a:spcPct val="30000"/>
              </a:spcBef>
              <a:buNone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#include "</a:t>
            </a:r>
            <a:r>
              <a:rPr lang="en-US" altLang="zh-CN" sz="4000" b="1" dirty="0" err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"</a:t>
            </a:r>
          </a:p>
          <a:p>
            <a:pPr marL="254000" indent="0" algn="just">
              <a:spcBef>
                <a:spcPct val="30000"/>
              </a:spcBef>
              <a:buNone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void main()</a:t>
            </a:r>
          </a:p>
          <a:p>
            <a:pPr marL="254000" indent="0" algn="just">
              <a:spcBef>
                <a:spcPct val="30000"/>
              </a:spcBef>
              <a:buNone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{char s[81] ; </a:t>
            </a:r>
            <a:r>
              <a:rPr lang="en-US" altLang="zh-CN" sz="4000" b="1" dirty="0" err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k ,n=0;</a:t>
            </a:r>
          </a:p>
          <a:p>
            <a:pPr marL="254000" indent="0" algn="just">
              <a:spcBef>
                <a:spcPct val="30000"/>
              </a:spcBef>
              <a:buNone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4000" b="1" dirty="0" err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("Input a string:\n");gets(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);</a:t>
            </a:r>
          </a:p>
          <a:p>
            <a:pPr marL="254000" indent="0" algn="just">
              <a:spcBef>
                <a:spcPct val="30000"/>
              </a:spcBef>
              <a:buNone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  for(k=0;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s[k]</a:t>
            </a: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k++</a:t>
            </a: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 if(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s[k]</a:t>
            </a: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== 'A') n++;</a:t>
            </a:r>
          </a:p>
          <a:p>
            <a:pPr marL="254000" indent="0" algn="just">
              <a:spcBef>
                <a:spcPct val="30000"/>
              </a:spcBef>
              <a:buNone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4000" b="1" dirty="0" err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("n=%d\</a:t>
            </a:r>
            <a:r>
              <a:rPr lang="en-US" altLang="zh-CN" sz="4000" b="1" dirty="0" err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n",n</a:t>
            </a: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);</a:t>
            </a:r>
          </a:p>
          <a:p>
            <a:pPr marL="254000" indent="0" algn="just">
              <a:spcBef>
                <a:spcPct val="30000"/>
              </a:spcBef>
              <a:buNone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} 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3A1432-7109-4ACD-9673-D9F2C1968D8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8567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600" b="1" dirty="0">
                <a:sym typeface="+mn-ea"/>
              </a:rPr>
              <a:t>Variables &amp; Addresses</a:t>
            </a:r>
            <a:endParaRPr lang="zh-CN" altLang="en-US" sz="66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74371" y="3487614"/>
            <a:ext cx="3417831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name: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922509" y="2560550"/>
            <a:ext cx="4538345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address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922509" y="4597229"/>
            <a:ext cx="4538345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value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054365"/>
              </p:ext>
            </p:extLst>
          </p:nvPr>
        </p:nvGraphicFramePr>
        <p:xfrm>
          <a:off x="6340383" y="1959713"/>
          <a:ext cx="4938897" cy="6108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8897">
                  <a:extLst>
                    <a:ext uri="{9D8B030D-6E8A-4147-A177-3AD203B41FA5}">
                      <a16:colId xmlns:a16="http://schemas.microsoft.com/office/drawing/2014/main" val="3478129221"/>
                    </a:ext>
                  </a:extLst>
                </a:gridCol>
              </a:tblGrid>
              <a:tr h="763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65616"/>
                  </a:ext>
                </a:extLst>
              </a:tr>
              <a:tr h="7635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122866"/>
                  </a:ext>
                </a:extLst>
              </a:tr>
              <a:tr h="7635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279889"/>
                  </a:ext>
                </a:extLst>
              </a:tr>
              <a:tr h="763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489661"/>
                  </a:ext>
                </a:extLst>
              </a:tr>
              <a:tr h="763503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167148"/>
                  </a:ext>
                </a:extLst>
              </a:tr>
              <a:tr h="763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061775"/>
                  </a:ext>
                </a:extLst>
              </a:tr>
              <a:tr h="763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6936"/>
                  </a:ext>
                </a:extLst>
              </a:tr>
              <a:tr h="763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038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600140" y="3467808"/>
            <a:ext cx="802405" cy="7181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515150" y="3487614"/>
            <a:ext cx="2976312" cy="7181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x0037b000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26571" y="3476676"/>
            <a:ext cx="1859280" cy="7181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74632" y="1600921"/>
            <a:ext cx="2255520" cy="7181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Memory: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67757" y="2591512"/>
            <a:ext cx="3245485" cy="7181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a=0;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9437212" y="3962401"/>
            <a:ext cx="2140101" cy="993285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7808C-ED37-4852-A3D6-F94FA4DB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B7A239-EC66-4BC2-AFFA-059E5F27F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0431" y="1574800"/>
            <a:ext cx="12992100" cy="7569200"/>
          </a:xfrm>
        </p:spPr>
        <p:txBody>
          <a:bodyPr>
            <a:normAutofit/>
          </a:bodyPr>
          <a:lstStyle/>
          <a:p>
            <a:pPr marL="254000" indent="0" algn="just">
              <a:spcBef>
                <a:spcPts val="600"/>
              </a:spcBef>
              <a:buNone/>
              <a:defRPr/>
            </a:pPr>
            <a:r>
              <a:rPr lang="en-US" altLang="zh-CN" sz="4000" dirty="0">
                <a:solidFill>
                  <a:srgbClr val="FF0000"/>
                </a:solidFill>
                <a:sym typeface="+mn-ea"/>
              </a:rPr>
              <a:t>BY Pointer 1</a:t>
            </a:r>
            <a:endParaRPr lang="en-US" altLang="zh-CN" sz="4000" dirty="0">
              <a:solidFill>
                <a:srgbClr val="FF0000"/>
              </a:solidFill>
            </a:endParaRPr>
          </a:p>
          <a:p>
            <a:pPr marL="254000" indent="0" algn="just">
              <a:spcBef>
                <a:spcPts val="600"/>
              </a:spcBef>
              <a:buNone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#include "</a:t>
            </a:r>
            <a:r>
              <a:rPr lang="en-US" altLang="zh-CN" sz="4000" b="1" dirty="0" err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"</a:t>
            </a:r>
          </a:p>
          <a:p>
            <a:pPr marL="254000" indent="0" algn="just">
              <a:spcBef>
                <a:spcPts val="600"/>
              </a:spcBef>
              <a:buNone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void main()</a:t>
            </a:r>
          </a:p>
          <a:p>
            <a:pPr marL="254000" indent="0" algn="just">
              <a:spcBef>
                <a:spcPts val="600"/>
              </a:spcBef>
              <a:buNone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{ char s[81],*p ; </a:t>
            </a:r>
            <a:r>
              <a:rPr lang="en-US" altLang="zh-CN" sz="4000" b="1" dirty="0" err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k ,n=0;</a:t>
            </a:r>
          </a:p>
          <a:p>
            <a:pPr marL="254000" indent="0" algn="just">
              <a:spcBef>
                <a:spcPts val="600"/>
              </a:spcBef>
              <a:buNone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   p=s;</a:t>
            </a:r>
          </a:p>
          <a:p>
            <a:pPr marL="254000" indent="0" algn="just">
              <a:spcBef>
                <a:spcPts val="600"/>
              </a:spcBef>
              <a:buNone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4000" b="1" dirty="0" err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("Input a string:\n");gets(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);</a:t>
            </a:r>
          </a:p>
          <a:p>
            <a:pPr marL="254000" indent="0" algn="just">
              <a:spcBef>
                <a:spcPts val="600"/>
              </a:spcBef>
              <a:buNone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  for(k=0;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p[k]</a:t>
            </a: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k++</a:t>
            </a: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 if(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p[k]</a:t>
            </a: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== 'A') n++;</a:t>
            </a:r>
          </a:p>
          <a:p>
            <a:pPr marL="254000" indent="0" algn="just">
              <a:spcBef>
                <a:spcPts val="600"/>
              </a:spcBef>
              <a:buNone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4000" b="1" dirty="0" err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("n=%d\</a:t>
            </a:r>
            <a:r>
              <a:rPr lang="en-US" altLang="zh-CN" sz="4000" b="1" dirty="0" err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n",n</a:t>
            </a: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);</a:t>
            </a:r>
          </a:p>
          <a:p>
            <a:pPr marL="254000" indent="0" algn="just">
              <a:spcBef>
                <a:spcPts val="600"/>
              </a:spcBef>
              <a:buNone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}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3A1432-7109-4ACD-9673-D9F2C1968D8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67295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7808C-ED37-4852-A3D6-F94FA4DB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B7A239-EC66-4BC2-AFFA-059E5F27F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4520" y="1574800"/>
            <a:ext cx="13298011" cy="7569200"/>
          </a:xfrm>
        </p:spPr>
        <p:txBody>
          <a:bodyPr>
            <a:normAutofit/>
          </a:bodyPr>
          <a:lstStyle/>
          <a:p>
            <a:pPr marL="254000" indent="0" algn="just">
              <a:spcBef>
                <a:spcPts val="600"/>
              </a:spcBef>
              <a:buNone/>
              <a:defRPr/>
            </a:pP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Pointer 2</a:t>
            </a:r>
            <a:endParaRPr lang="en-US" altLang="zh-C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 algn="just">
              <a:spcBef>
                <a:spcPts val="600"/>
              </a:spcBef>
              <a:buNone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#include "</a:t>
            </a:r>
            <a:r>
              <a:rPr lang="en-US" altLang="zh-CN" sz="4000" b="1" dirty="0" err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"</a:t>
            </a:r>
          </a:p>
          <a:p>
            <a:pPr marL="254000" indent="0" algn="just">
              <a:spcBef>
                <a:spcPts val="600"/>
              </a:spcBef>
              <a:buNone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void main()</a:t>
            </a:r>
          </a:p>
          <a:p>
            <a:pPr marL="254000" indent="0" algn="just">
              <a:spcBef>
                <a:spcPts val="600"/>
              </a:spcBef>
              <a:buNone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{ char s[81],*p ; </a:t>
            </a:r>
            <a:r>
              <a:rPr lang="en-US" altLang="zh-CN" sz="4000" b="1" dirty="0" err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k ,n=0;</a:t>
            </a:r>
          </a:p>
          <a:p>
            <a:pPr marL="254000" indent="0" algn="just">
              <a:spcBef>
                <a:spcPts val="600"/>
              </a:spcBef>
              <a:buNone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   p=s;</a:t>
            </a:r>
          </a:p>
          <a:p>
            <a:pPr marL="254000" indent="0" algn="just">
              <a:spcBef>
                <a:spcPts val="600"/>
              </a:spcBef>
              <a:buNone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4000" b="1" dirty="0" err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("Input a string:\n");gets(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);</a:t>
            </a:r>
          </a:p>
          <a:p>
            <a:pPr marL="254000" indent="0" algn="just">
              <a:spcBef>
                <a:spcPts val="600"/>
              </a:spcBef>
              <a:buNone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  for(k=0;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4000" b="1" dirty="0" err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4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++</a:t>
            </a: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 if(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*p</a:t>
            </a: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== 'A') n++;</a:t>
            </a:r>
          </a:p>
          <a:p>
            <a:pPr marL="254000" indent="0" algn="just">
              <a:spcBef>
                <a:spcPts val="600"/>
              </a:spcBef>
              <a:buNone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4000" b="1" dirty="0" err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("n=%d\</a:t>
            </a:r>
            <a:r>
              <a:rPr lang="en-US" altLang="zh-CN" sz="4000" b="1" dirty="0" err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n",n</a:t>
            </a: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);</a:t>
            </a:r>
          </a:p>
          <a:p>
            <a:pPr marL="254000" indent="0" algn="just">
              <a:spcBef>
                <a:spcPts val="600"/>
              </a:spcBef>
              <a:buNone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}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3A1432-7109-4ACD-9673-D9F2C1968D8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430672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943FB-8601-4EC4-BE1C-BF2A7560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DF196C-7BEB-4FE8-9CD4-F9FDF8B12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562100"/>
            <a:ext cx="17111663" cy="75819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SzPct val="120000"/>
              <a:buFont typeface="Wingdings" panose="05000000000000000000" pitchFamily="2" charset="2"/>
              <a:buChar char="p"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pointer</a:t>
            </a:r>
          </a:p>
          <a:p>
            <a:pPr lvl="1">
              <a:spcBef>
                <a:spcPts val="600"/>
              </a:spcBef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 in 10 scores and compute the average score</a:t>
            </a:r>
          </a:p>
          <a:p>
            <a:pPr lvl="1">
              <a:spcBef>
                <a:spcPts val="600"/>
              </a:spcBef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the maximum and minimum number in an array</a:t>
            </a:r>
          </a:p>
          <a:p>
            <a:pPr lvl="1">
              <a:spcBef>
                <a:spcPts val="600"/>
              </a:spcBef>
            </a:pPr>
            <a:r>
              <a:rPr lang="en-US" altLang="zh-CN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the positive number in an array</a:t>
            </a:r>
          </a:p>
          <a:p>
            <a:pPr lvl="1">
              <a:spcBef>
                <a:spcPts val="600"/>
              </a:spcBef>
            </a:pPr>
            <a:r>
              <a:rPr lang="en-US" altLang="zh-CN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the String Length</a:t>
            </a:r>
          </a:p>
          <a:p>
            <a:pPr lvl="1">
              <a:spcBef>
                <a:spcPts val="600"/>
              </a:spcBef>
            </a:pPr>
            <a:r>
              <a:rPr lang="en-US" altLang="zh-CN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 in a </a:t>
            </a:r>
            <a:r>
              <a:rPr lang="en-US" altLang="zh-CN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and count the number of character  ‘A’</a:t>
            </a:r>
          </a:p>
          <a:p>
            <a:pPr lvl="1">
              <a:spcBef>
                <a:spcPts val="600"/>
              </a:spcBef>
            </a:pPr>
            <a:r>
              <a:rPr lang="en-US" altLang="zh-CN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Copy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D4E6B9-DB08-4FA4-98CE-353F6ED2DE1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89141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943FB-8601-4EC4-BE1C-BF2A7560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DF196C-7BEB-4FE8-9CD4-F9FDF8B12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0431" y="1562100"/>
            <a:ext cx="12804666" cy="75819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120000"/>
              <a:buFont typeface="Wingdings" panose="05000000000000000000" pitchFamily="2" charset="2"/>
              <a:buChar char="p"/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pointer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 in a string, change the </a:t>
            </a:r>
            <a:r>
              <a:rPr lang="en-US" altLang="zh-CN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elements and store in reverse </a:t>
            </a:r>
            <a:r>
              <a:rPr lang="en-US" altLang="zh-CN" sz="4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order,output</a:t>
            </a:r>
            <a:r>
              <a:rPr lang="en-US" altLang="zh-CN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the result. It is required that the algorithm should not create an new array space</a:t>
            </a:r>
            <a:endParaRPr lang="zh-CN" alt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D4E6B9-DB08-4FA4-98CE-353F6ED2DE1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17954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>
            <a:extLst>
              <a:ext uri="{FF2B5EF4-FFF2-40B4-BE49-F238E27FC236}">
                <a16:creationId xmlns:a16="http://schemas.microsoft.com/office/drawing/2014/main" id="{AF874418-828E-49D1-88FF-375C98D988A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082133" y="325121"/>
            <a:ext cx="109457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551" b="1" dirty="0">
                <a:solidFill>
                  <a:srgbClr val="993300"/>
                </a:solidFill>
                <a:ea typeface="楷体" panose="02010609060101010101" pitchFamily="49" charset="-122"/>
              </a:rPr>
              <a:t>指针基本操作</a:t>
            </a:r>
          </a:p>
        </p:txBody>
      </p:sp>
      <p:sp>
        <p:nvSpPr>
          <p:cNvPr id="18444" name="Rectangle 12">
            <a:extLst>
              <a:ext uri="{FF2B5EF4-FFF2-40B4-BE49-F238E27FC236}">
                <a16:creationId xmlns:a16="http://schemas.microsoft.com/office/drawing/2014/main" id="{2780086F-781B-47BD-AA31-7A7DFFC58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434" y="1408853"/>
            <a:ext cx="12137813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指针运算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指针加减整型表达式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仍得同类型指针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运算规则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地址值增减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倍对象类型长度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long a[]={1,2,3,4},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p=a;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p=a+2; </a:t>
            </a:r>
            <a:r>
              <a:rPr lang="en-US" altLang="zh-CN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/*p</a:t>
            </a:r>
            <a:r>
              <a:rPr lang="zh-CN" altLang="en-US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指向元素</a:t>
            </a:r>
            <a:r>
              <a:rPr lang="en-US" altLang="zh-CN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a[2], </a:t>
            </a:r>
            <a:r>
              <a:rPr lang="zh-CN" altLang="en-US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en-US" altLang="zh-CN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p=&amp;a[2]; */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存储的地址值实际增加了2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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sizeof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(long)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p++; </a:t>
            </a:r>
            <a:r>
              <a:rPr lang="en-US" altLang="zh-CN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/*</a:t>
            </a:r>
            <a:r>
              <a:rPr lang="zh-CN" altLang="en-US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相当于</a:t>
            </a:r>
            <a:r>
              <a:rPr lang="en-US" altLang="zh-CN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p=p+1; </a:t>
            </a:r>
            <a:r>
              <a:rPr lang="zh-CN" altLang="en-US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en-US" altLang="zh-CN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指向下一个对象*/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495886"/>
      </p:ext>
    </p:extLst>
  </p:cSld>
  <p:clrMapOvr>
    <a:masterClrMapping/>
  </p:clrMapOvr>
  <p:transition>
    <p:strips dir="r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>
            <a:extLst>
              <a:ext uri="{FF2B5EF4-FFF2-40B4-BE49-F238E27FC236}">
                <a16:creationId xmlns:a16="http://schemas.microsoft.com/office/drawing/2014/main" id="{8D8DB531-4531-45F6-BA9D-DFD0188D65D6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082133" y="325121"/>
            <a:ext cx="109457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551" b="1" dirty="0">
                <a:solidFill>
                  <a:srgbClr val="993300"/>
                </a:solidFill>
                <a:ea typeface="楷体" panose="02010609060101010101" pitchFamily="49" charset="-122"/>
              </a:rPr>
              <a:t>指针基本操作</a:t>
            </a:r>
          </a:p>
        </p:txBody>
      </p:sp>
      <p:sp>
        <p:nvSpPr>
          <p:cNvPr id="16387" name="Rectangle 7">
            <a:extLst>
              <a:ext uri="{FF2B5EF4-FFF2-40B4-BE49-F238E27FC236}">
                <a16:creationId xmlns:a16="http://schemas.microsoft.com/office/drawing/2014/main" id="{4EE8FCE5-3D48-4891-BA57-48A860902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4719" y="1408854"/>
            <a:ext cx="11812693" cy="7161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982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特殊表达式：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3982" b="1" dirty="0">
                <a:solidFill>
                  <a:schemeClr val="accent2"/>
                </a:solidFill>
              </a:rPr>
              <a:t>(</a:t>
            </a:r>
            <a:r>
              <a:rPr lang="en-US" altLang="zh-CN" sz="3982" b="1" dirty="0">
                <a:solidFill>
                  <a:schemeClr val="accent2"/>
                </a:solidFill>
              </a:rPr>
              <a:t>a)</a:t>
            </a:r>
            <a:r>
              <a:rPr lang="en-US" altLang="zh-CN" sz="3982" dirty="0"/>
              <a:t> </a:t>
            </a:r>
            <a:r>
              <a:rPr lang="en-US" altLang="zh-CN" sz="3982" dirty="0">
                <a:sym typeface="Symbol" panose="05050102010706020507" pitchFamily="18" charset="2"/>
              </a:rPr>
              <a:t></a:t>
            </a:r>
            <a:r>
              <a:rPr lang="en-US" altLang="zh-CN" sz="3982" dirty="0"/>
              <a:t>p++; </a:t>
            </a:r>
            <a:r>
              <a:rPr lang="zh-CN" altLang="en-US" sz="3982" dirty="0"/>
              <a:t>和 </a:t>
            </a:r>
            <a:r>
              <a:rPr lang="en-US" altLang="zh-CN" sz="3982" dirty="0">
                <a:sym typeface="Symbol" panose="05050102010706020507" pitchFamily="18" charset="2"/>
              </a:rPr>
              <a:t></a:t>
            </a:r>
            <a:r>
              <a:rPr lang="en-US" altLang="zh-CN" sz="3982" dirty="0"/>
              <a:t>p--; 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3982" dirty="0"/>
              <a:t>    </a:t>
            </a:r>
            <a:r>
              <a:rPr lang="zh-CN" altLang="en-US" sz="3982" dirty="0"/>
              <a:t>先取用对象，然后</a:t>
            </a:r>
            <a:r>
              <a:rPr lang="en-US" altLang="zh-CN" sz="3982" dirty="0"/>
              <a:t>p</a:t>
            </a:r>
            <a:r>
              <a:rPr lang="zh-CN" altLang="en-US" sz="3982" dirty="0"/>
              <a:t>自加减1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3982" b="1" dirty="0">
                <a:solidFill>
                  <a:schemeClr val="accent2"/>
                </a:solidFill>
              </a:rPr>
              <a:t>(b)</a:t>
            </a:r>
            <a:r>
              <a:rPr lang="en-US" altLang="zh-CN" sz="3982" dirty="0"/>
              <a:t> ++</a:t>
            </a:r>
            <a:r>
              <a:rPr lang="en-US" altLang="zh-CN" sz="3982" dirty="0">
                <a:sym typeface="Symbol" panose="05050102010706020507" pitchFamily="18" charset="2"/>
              </a:rPr>
              <a:t></a:t>
            </a:r>
            <a:r>
              <a:rPr lang="en-US" altLang="zh-CN" sz="3982" dirty="0"/>
              <a:t>p;</a:t>
            </a:r>
            <a:r>
              <a:rPr lang="en-US" altLang="zh-CN" sz="3982" dirty="0">
                <a:sym typeface="Symbol" panose="05050102010706020507" pitchFamily="18" charset="2"/>
              </a:rPr>
              <a:t></a:t>
            </a:r>
            <a:r>
              <a:rPr lang="zh-CN" altLang="en-US" sz="3982" dirty="0"/>
              <a:t> </a:t>
            </a:r>
            <a:r>
              <a:rPr lang="en-US" altLang="zh-CN" sz="3982" dirty="0">
                <a:sym typeface="Symbol" panose="05050102010706020507" pitchFamily="18" charset="2"/>
              </a:rPr>
              <a:t></a:t>
            </a:r>
            <a:r>
              <a:rPr lang="zh-CN" altLang="en-US" sz="3982" dirty="0"/>
              <a:t>++</a:t>
            </a:r>
            <a:r>
              <a:rPr lang="en-US" altLang="zh-CN" sz="3982" dirty="0"/>
              <a:t>p; 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3982" dirty="0"/>
              <a:t>      </a:t>
            </a:r>
            <a:r>
              <a:rPr lang="zh-CN" altLang="en-US" sz="3982" dirty="0">
                <a:sym typeface="Symbol" panose="05050102010706020507" pitchFamily="18" charset="2"/>
              </a:rPr>
              <a:t>--</a:t>
            </a:r>
            <a:r>
              <a:rPr lang="en-US" altLang="zh-CN" sz="3982" dirty="0">
                <a:sym typeface="Symbol" panose="05050102010706020507" pitchFamily="18" charset="2"/>
              </a:rPr>
              <a:t></a:t>
            </a:r>
            <a:r>
              <a:rPr lang="en-US" altLang="zh-CN" sz="3982" dirty="0"/>
              <a:t>p; </a:t>
            </a:r>
            <a:r>
              <a:rPr lang="en-US" altLang="zh-CN" sz="3982" dirty="0">
                <a:sym typeface="Symbol" panose="05050102010706020507" pitchFamily="18" charset="2"/>
              </a:rPr>
              <a:t></a:t>
            </a:r>
            <a:r>
              <a:rPr lang="en-US" altLang="zh-CN" sz="3982" dirty="0"/>
              <a:t> </a:t>
            </a:r>
            <a:r>
              <a:rPr lang="en-US" altLang="zh-CN" sz="3982" dirty="0">
                <a:sym typeface="Symbol" panose="05050102010706020507" pitchFamily="18" charset="2"/>
              </a:rPr>
              <a:t></a:t>
            </a:r>
            <a:r>
              <a:rPr lang="zh-CN" altLang="en-US" sz="3982" dirty="0"/>
              <a:t>--</a:t>
            </a:r>
            <a:r>
              <a:rPr lang="en-US" altLang="zh-CN" sz="3982" dirty="0"/>
              <a:t>p;</a:t>
            </a:r>
            <a:r>
              <a:rPr lang="zh-CN" altLang="en-US" sz="3982" dirty="0"/>
              <a:t> 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3982" dirty="0"/>
              <a:t> 这四种形式都是</a:t>
            </a:r>
            <a:r>
              <a:rPr lang="en-US" altLang="zh-CN" sz="3982" dirty="0"/>
              <a:t>p</a:t>
            </a:r>
            <a:r>
              <a:rPr lang="zh-CN" altLang="en-US" sz="3982" dirty="0"/>
              <a:t>先自加减1，然后再取用对象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3982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对比</a:t>
            </a:r>
            <a:r>
              <a:rPr lang="zh-CN" altLang="en-US" sz="3982" dirty="0"/>
              <a:t>：++(</a:t>
            </a:r>
            <a:r>
              <a:rPr lang="en-US" altLang="zh-CN" sz="3982" dirty="0">
                <a:sym typeface="Symbol" panose="05050102010706020507" pitchFamily="18" charset="2"/>
              </a:rPr>
              <a:t></a:t>
            </a:r>
            <a:r>
              <a:rPr lang="en-US" altLang="zh-CN" sz="3982" dirty="0"/>
              <a:t>p); (</a:t>
            </a:r>
            <a:r>
              <a:rPr lang="en-US" altLang="zh-CN" sz="3982" dirty="0">
                <a:sym typeface="Symbol" panose="05050102010706020507" pitchFamily="18" charset="2"/>
              </a:rPr>
              <a:t></a:t>
            </a:r>
            <a:r>
              <a:rPr lang="en-US" altLang="zh-CN" sz="3982" dirty="0"/>
              <a:t>p)++; --(</a:t>
            </a:r>
            <a:r>
              <a:rPr lang="en-US" altLang="zh-CN" sz="3982" dirty="0">
                <a:sym typeface="Symbol" panose="05050102010706020507" pitchFamily="18" charset="2"/>
              </a:rPr>
              <a:t></a:t>
            </a:r>
            <a:r>
              <a:rPr lang="en-US" altLang="zh-CN" sz="3982" dirty="0"/>
              <a:t>p); (</a:t>
            </a:r>
            <a:r>
              <a:rPr lang="en-US" altLang="zh-CN" sz="3982" dirty="0">
                <a:sym typeface="Symbol" panose="05050102010706020507" pitchFamily="18" charset="2"/>
              </a:rPr>
              <a:t></a:t>
            </a:r>
            <a:r>
              <a:rPr lang="en-US" altLang="zh-CN" sz="3982" dirty="0"/>
              <a:t>p)--; 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3982" dirty="0"/>
              <a:t>            这是对象自加减1</a:t>
            </a:r>
          </a:p>
        </p:txBody>
      </p:sp>
    </p:spTree>
    <p:extLst>
      <p:ext uri="{BB962C8B-B14F-4D97-AF65-F5344CB8AC3E}">
        <p14:creationId xmlns:p14="http://schemas.microsoft.com/office/powerpoint/2010/main" val="2166219876"/>
      </p:ext>
    </p:extLst>
  </p:cSld>
  <p:clrMapOvr>
    <a:masterClrMapping/>
  </p:clrMapOvr>
  <p:transition>
    <p:strips dir="r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>
            <a:extLst>
              <a:ext uri="{FF2B5EF4-FFF2-40B4-BE49-F238E27FC236}">
                <a16:creationId xmlns:a16="http://schemas.microsoft.com/office/drawing/2014/main" id="{32232F2A-5601-468F-A0D9-600E5B803FE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082133" y="325121"/>
            <a:ext cx="109457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551" b="1" dirty="0">
                <a:solidFill>
                  <a:srgbClr val="993300"/>
                </a:solidFill>
                <a:ea typeface="楷体" panose="02010609060101010101" pitchFamily="49" charset="-122"/>
              </a:rPr>
              <a:t>指针基本操作</a:t>
            </a:r>
          </a:p>
        </p:txBody>
      </p:sp>
      <p:sp>
        <p:nvSpPr>
          <p:cNvPr id="17411" name="Rectangle 10">
            <a:extLst>
              <a:ext uri="{FF2B5EF4-FFF2-40B4-BE49-F238E27FC236}">
                <a16:creationId xmlns:a16="http://schemas.microsoft.com/office/drawing/2014/main" id="{45A01502-40D3-4B75-84CB-51953A197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903" y="1408855"/>
            <a:ext cx="11997509" cy="7709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5404"/>
              </a:lnSpc>
            </a:pPr>
            <a:r>
              <a:rPr lang="zh-CN" altLang="en-US" sz="3982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两个对象类型相同的指针进行加法运算 </a:t>
            </a:r>
          </a:p>
          <a:p>
            <a:pPr algn="l" eaLnBrk="1" hangingPunct="1">
              <a:lnSpc>
                <a:spcPts val="5404"/>
              </a:lnSpc>
            </a:pPr>
            <a:r>
              <a:rPr lang="zh-CN" altLang="en-US" sz="3982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zh-CN" altLang="en-US" sz="3982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3982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3982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982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p, q, s; s=</a:t>
            </a:r>
            <a:r>
              <a:rPr lang="en-US" altLang="zh-CN" sz="3982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p+q</a:t>
            </a:r>
            <a:r>
              <a:rPr lang="en-US" altLang="zh-CN" sz="3982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;  </a:t>
            </a:r>
            <a:r>
              <a:rPr lang="en-US" altLang="zh-CN" sz="3982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/*</a:t>
            </a:r>
            <a:r>
              <a:rPr lang="zh-CN" altLang="en-US" sz="3982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合法但无用处*/</a:t>
            </a:r>
            <a:r>
              <a:rPr lang="zh-CN" altLang="en-US" sz="3982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endParaRPr lang="zh-CN" altLang="en-US" sz="3982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ts val="5404"/>
              </a:lnSpc>
            </a:pPr>
            <a:r>
              <a:rPr lang="zh-CN" altLang="en-US" sz="3982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两个对象类型相同的指针进行减法运算:</a:t>
            </a:r>
          </a:p>
          <a:p>
            <a:pPr algn="l">
              <a:lnSpc>
                <a:spcPts val="5404"/>
              </a:lnSpc>
            </a:pPr>
            <a:r>
              <a:rPr lang="zh-CN" altLang="en-US" sz="3982" dirty="0">
                <a:latin typeface="黑体" panose="02010609060101010101" pitchFamily="49" charset="-122"/>
                <a:ea typeface="黑体" panose="02010609060101010101" pitchFamily="49" charset="-122"/>
              </a:rPr>
              <a:t>      得相距的对象长度的倍数(可正可负)</a:t>
            </a:r>
          </a:p>
          <a:p>
            <a:pPr algn="l" eaLnBrk="1" hangingPunct="1">
              <a:lnSpc>
                <a:spcPts val="5404"/>
              </a:lnSpc>
            </a:pPr>
            <a:r>
              <a:rPr lang="zh-CN" altLang="en-US" sz="3982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zh-CN" altLang="en-US" sz="3982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3982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3982" dirty="0">
                <a:latin typeface="黑体" panose="02010609060101010101" pitchFamily="49" charset="-122"/>
                <a:ea typeface="黑体" panose="02010609060101010101" pitchFamily="49" charset="-122"/>
              </a:rPr>
              <a:t> a[5], </a:t>
            </a:r>
            <a:r>
              <a:rPr lang="en-US" altLang="zh-CN" sz="3982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3982" dirty="0">
                <a:latin typeface="黑体" panose="02010609060101010101" pitchFamily="49" charset="-122"/>
                <a:ea typeface="黑体" panose="02010609060101010101" pitchFamily="49" charset="-122"/>
              </a:rPr>
              <a:t>p, </a:t>
            </a:r>
            <a:r>
              <a:rPr lang="en-US" altLang="zh-CN" sz="3982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3982" dirty="0">
                <a:latin typeface="黑体" panose="02010609060101010101" pitchFamily="49" charset="-122"/>
                <a:ea typeface="黑体" panose="02010609060101010101" pitchFamily="49" charset="-122"/>
              </a:rPr>
              <a:t>q;</a:t>
            </a:r>
          </a:p>
          <a:p>
            <a:pPr algn="l" eaLnBrk="1" hangingPunct="1">
              <a:lnSpc>
                <a:spcPts val="5404"/>
              </a:lnSpc>
            </a:pPr>
            <a:r>
              <a:rPr lang="en-US" altLang="zh-CN" sz="3982" dirty="0">
                <a:latin typeface="黑体" panose="02010609060101010101" pitchFamily="49" charset="-122"/>
                <a:ea typeface="黑体" panose="02010609060101010101" pitchFamily="49" charset="-122"/>
              </a:rPr>
              <a:t>        p=&amp;a[3]; q=a+1;</a:t>
            </a:r>
            <a:r>
              <a:rPr lang="zh-CN" altLang="en-US" sz="3982" dirty="0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</a:p>
          <a:p>
            <a:pPr algn="l" eaLnBrk="1" hangingPunct="1">
              <a:lnSpc>
                <a:spcPts val="5404"/>
              </a:lnSpc>
            </a:pPr>
            <a:r>
              <a:rPr lang="zh-CN" altLang="en-US" sz="3982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3982" dirty="0" err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3982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3982" dirty="0" err="1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3982" dirty="0">
                <a:latin typeface="黑体" panose="02010609060101010101" pitchFamily="49" charset="-122"/>
                <a:ea typeface="黑体" panose="02010609060101010101" pitchFamily="49" charset="-122"/>
              </a:rPr>
              <a:t>=2</a:t>
            </a:r>
            <a:r>
              <a:rPr lang="zh-CN" altLang="en-US" sz="3982" dirty="0">
                <a:latin typeface="黑体" panose="02010609060101010101" pitchFamily="49" charset="-122"/>
                <a:ea typeface="黑体" panose="02010609060101010101" pitchFamily="49" charset="-122"/>
              </a:rPr>
              <a:t>而</a:t>
            </a:r>
            <a:r>
              <a:rPr lang="en-US" altLang="zh-CN" sz="3982" dirty="0" err="1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3982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3982" dirty="0" err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3982" dirty="0"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3982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3982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  <a:p>
            <a:pPr algn="l">
              <a:lnSpc>
                <a:spcPts val="5404"/>
              </a:lnSpc>
            </a:pPr>
            <a:r>
              <a:rPr lang="zh-CN" altLang="en-US" sz="3982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两个指针可以比较大小: </a:t>
            </a:r>
            <a:r>
              <a:rPr lang="zh-CN" altLang="en-US" sz="3982" dirty="0">
                <a:latin typeface="黑体" panose="02010609060101010101" pitchFamily="49" charset="-122"/>
                <a:ea typeface="黑体" panose="02010609060101010101" pitchFamily="49" charset="-122"/>
              </a:rPr>
              <a:t>比地址值大小</a:t>
            </a:r>
            <a:endParaRPr lang="en-US" altLang="zh-CN" sz="3982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>
              <a:lnSpc>
                <a:spcPts val="5404"/>
              </a:lnSpc>
            </a:pPr>
            <a:r>
              <a:rPr lang="zh-CN" altLang="en-US" sz="3982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zh-CN" altLang="en-US" sz="3982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3982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3982" dirty="0">
                <a:latin typeface="黑体" panose="02010609060101010101" pitchFamily="49" charset="-122"/>
                <a:ea typeface="黑体" panose="02010609060101010101" pitchFamily="49" charset="-122"/>
              </a:rPr>
              <a:t> a[5], </a:t>
            </a:r>
            <a:r>
              <a:rPr lang="en-US" altLang="zh-CN" sz="3982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3982" dirty="0">
                <a:latin typeface="黑体" panose="02010609060101010101" pitchFamily="49" charset="-122"/>
                <a:ea typeface="黑体" panose="02010609060101010101" pitchFamily="49" charset="-122"/>
              </a:rPr>
              <a:t>p, </a:t>
            </a:r>
            <a:r>
              <a:rPr lang="en-US" altLang="zh-CN" sz="3982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3982" dirty="0">
                <a:latin typeface="黑体" panose="02010609060101010101" pitchFamily="49" charset="-122"/>
                <a:ea typeface="黑体" panose="02010609060101010101" pitchFamily="49" charset="-122"/>
              </a:rPr>
              <a:t>q;</a:t>
            </a:r>
          </a:p>
          <a:p>
            <a:pPr algn="l" eaLnBrk="1" hangingPunct="1">
              <a:lnSpc>
                <a:spcPts val="5404"/>
              </a:lnSpc>
            </a:pPr>
            <a:r>
              <a:rPr lang="en-US" altLang="zh-CN" sz="3982" dirty="0">
                <a:latin typeface="黑体" panose="02010609060101010101" pitchFamily="49" charset="-122"/>
                <a:ea typeface="黑体" panose="02010609060101010101" pitchFamily="49" charset="-122"/>
              </a:rPr>
              <a:t>        p=&amp;a[3];q=a; </a:t>
            </a:r>
            <a:r>
              <a:rPr lang="zh-CN" altLang="en-US" sz="3982" dirty="0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</a:p>
          <a:p>
            <a:pPr algn="l" eaLnBrk="1" hangingPunct="1">
              <a:lnSpc>
                <a:spcPts val="5404"/>
              </a:lnSpc>
            </a:pPr>
            <a:r>
              <a:rPr lang="zh-CN" altLang="en-US" sz="3982" dirty="0"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r>
              <a:rPr lang="en-US" altLang="zh-CN" sz="3982" dirty="0">
                <a:latin typeface="黑体" panose="02010609060101010101" pitchFamily="49" charset="-122"/>
                <a:ea typeface="黑体" panose="02010609060101010101" pitchFamily="49" charset="-122"/>
              </a:rPr>
              <a:t>p&gt;q＝1</a:t>
            </a:r>
            <a:r>
              <a:rPr lang="zh-CN" altLang="en-US" sz="3982" dirty="0">
                <a:latin typeface="黑体" panose="02010609060101010101" pitchFamily="49" charset="-122"/>
                <a:ea typeface="黑体" panose="02010609060101010101" pitchFamily="49" charset="-122"/>
              </a:rPr>
              <a:t>而</a:t>
            </a:r>
            <a:r>
              <a:rPr lang="en-US" altLang="zh-CN" sz="3982" dirty="0">
                <a:latin typeface="黑体" panose="02010609060101010101" pitchFamily="49" charset="-122"/>
                <a:ea typeface="黑体" panose="02010609060101010101" pitchFamily="49" charset="-122"/>
              </a:rPr>
              <a:t>p&lt;q＝0</a:t>
            </a:r>
            <a:endParaRPr lang="zh-CN" altLang="en-US" sz="3982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5349587"/>
      </p:ext>
    </p:extLst>
  </p:cSld>
  <p:clrMapOvr>
    <a:masterClrMapping/>
  </p:clrMapOvr>
  <p:transition>
    <p:strips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Variables &amp; Addresses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2167731" y="2011680"/>
            <a:ext cx="12992100" cy="658368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SzPct val="130000"/>
              <a:buFont typeface="Wingdings" panose="05000000000000000000" pitchFamily="2" charset="2"/>
              <a:buChar char="p"/>
              <a:defRPr sz="4140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variables have a location in memory</a:t>
            </a:r>
          </a:p>
          <a:p>
            <a:pPr lvl="1">
              <a:buSzPct val="110000"/>
              <a:buFont typeface="Wingdings" panose="05000000000000000000" pitchFamily="2" charset="2"/>
              <a:buChar char="l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a name to refer to them</a:t>
            </a:r>
          </a:p>
          <a:p>
            <a:pPr lvl="1">
              <a:buSzPct val="110000"/>
              <a:buFont typeface="Wingdings" panose="05000000000000000000" pitchFamily="2" charset="2"/>
              <a:buChar char="l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uses a number - i.e. an address</a:t>
            </a:r>
          </a:p>
          <a:p>
            <a:pPr lvl="1">
              <a:buSzPct val="110000"/>
              <a:buFont typeface="Wingdings" panose="05000000000000000000" pitchFamily="2" charset="2"/>
              <a:buChar char="l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byte has a separate number</a:t>
            </a:r>
          </a:p>
          <a:p>
            <a:pPr lvl="2">
              <a:buSzPct val="100000"/>
              <a:buFont typeface="Wingdings" panose="05000000000000000000" pitchFamily="2" charset="2"/>
              <a:buChar char="Ø"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memory is just a huge array of bytes</a:t>
            </a:r>
          </a:p>
          <a:p>
            <a:pPr lvl="1">
              <a:buSzPct val="110000"/>
              <a:buFont typeface="Wingdings" panose="05000000000000000000" pitchFamily="2" charset="2"/>
              <a:buChar char="l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</a:t>
            </a:r>
            <a:r>
              <a:rPr lang="en-US" altLang="zh-CN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just 4 sequential bytes!</a:t>
            </a:r>
          </a:p>
          <a:p>
            <a:pPr>
              <a:buSzPct val="130000"/>
              <a:buFont typeface="Wingdings" panose="05000000000000000000" pitchFamily="2" charset="2"/>
              <a:buChar char="p"/>
              <a:defRPr sz="4140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pointer is a variable holding an address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600" b="1" dirty="0">
                <a:sym typeface="+mn-ea"/>
              </a:rPr>
              <a:t>Variables &amp; Addresses</a:t>
            </a:r>
            <a:endParaRPr lang="zh-CN" altLang="en-US" sz="6600" b="1" dirty="0"/>
          </a:p>
        </p:txBody>
      </p:sp>
      <p:sp>
        <p:nvSpPr>
          <p:cNvPr id="16" name="文本占位符 2"/>
          <p:cNvSpPr>
            <a:spLocks noGrp="1"/>
          </p:cNvSpPr>
          <p:nvPr>
            <p:ph type="body" idx="1"/>
          </p:nvPr>
        </p:nvSpPr>
        <p:spPr>
          <a:xfrm>
            <a:off x="2788468" y="8036282"/>
            <a:ext cx="11776026" cy="1264583"/>
          </a:xfrm>
        </p:spPr>
        <p:txBody>
          <a:bodyPr>
            <a:normAutofit/>
          </a:bodyPr>
          <a:lstStyle/>
          <a:p>
            <a:pPr marL="254000" indent="0">
              <a:buNone/>
            </a:pP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char, 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pointer that points to it: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0922509" y="2560550"/>
            <a:ext cx="4538345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r>
              <a:rPr lang="en-US" altLang="zh-CN" dirty="0">
                <a:latin typeface="Palatino Linotype" panose="02040502050505030304" charset="0"/>
              </a:rPr>
              <a:t>variable address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340383" y="1959713"/>
          <a:ext cx="4938897" cy="6108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8897">
                  <a:extLst>
                    <a:ext uri="{9D8B030D-6E8A-4147-A177-3AD203B41FA5}">
                      <a16:colId xmlns:a16="http://schemas.microsoft.com/office/drawing/2014/main" val="3478129221"/>
                    </a:ext>
                  </a:extLst>
                </a:gridCol>
              </a:tblGrid>
              <a:tr h="763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65616"/>
                  </a:ext>
                </a:extLst>
              </a:tr>
              <a:tr h="7635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122866"/>
                  </a:ext>
                </a:extLst>
              </a:tr>
              <a:tr h="7635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279889"/>
                  </a:ext>
                </a:extLst>
              </a:tr>
              <a:tr h="763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489661"/>
                  </a:ext>
                </a:extLst>
              </a:tr>
              <a:tr h="763503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167148"/>
                  </a:ext>
                </a:extLst>
              </a:tr>
              <a:tr h="763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061775"/>
                  </a:ext>
                </a:extLst>
              </a:tr>
              <a:tr h="763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6936"/>
                  </a:ext>
                </a:extLst>
              </a:tr>
              <a:tr h="763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0386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577312" y="3476676"/>
            <a:ext cx="2976312" cy="7181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0</a:t>
            </a:r>
            <a:r>
              <a:rPr lang="en-US" altLang="zh-CN" b="1" dirty="0">
                <a:solidFill>
                  <a:srgbClr val="0000FF"/>
                </a:solidFill>
              </a:rPr>
              <a:t>x0037b000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26571" y="3476676"/>
            <a:ext cx="1859280" cy="7181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74632" y="1600921"/>
            <a:ext cx="2255520" cy="7181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Memory: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81102" y="3444440"/>
            <a:ext cx="1859280" cy="7181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81102" y="5673151"/>
            <a:ext cx="1859280" cy="7181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68055" y="5756479"/>
            <a:ext cx="2976312" cy="7181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0</a:t>
            </a:r>
            <a:r>
              <a:rPr lang="en-US" altLang="zh-CN" b="1" dirty="0">
                <a:solidFill>
                  <a:srgbClr val="FF0000"/>
                </a:solidFill>
              </a:rPr>
              <a:t>x0037b000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589509" y="5740361"/>
            <a:ext cx="2976312" cy="7181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0</a:t>
            </a:r>
            <a:r>
              <a:rPr lang="en-US" altLang="zh-CN" b="1" dirty="0">
                <a:solidFill>
                  <a:srgbClr val="0000FF"/>
                </a:solidFill>
              </a:rPr>
              <a:t>x0037b003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26" name="左弧形箭头 25"/>
          <p:cNvSpPr/>
          <p:nvPr/>
        </p:nvSpPr>
        <p:spPr>
          <a:xfrm rot="10800000" flipH="1">
            <a:off x="5605471" y="4754852"/>
            <a:ext cx="644785" cy="692497"/>
          </a:xfrm>
          <a:prstGeom prst="curvedRight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endParaRPr lang="zh-CN" altLang="en-US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8469" y="3444440"/>
            <a:ext cx="1954823" cy="7181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A thing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14941" y="5683619"/>
            <a:ext cx="2443139" cy="7181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A pointer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2377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Pointer Declaration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2180431" y="1562100"/>
            <a:ext cx="12992100" cy="69418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SzPct val="130000"/>
              <a:buFont typeface="Wingdings" panose="05000000000000000000" pitchFamily="2" charset="2"/>
              <a:buChar char="p"/>
              <a:defRPr sz="4140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pointer variable has a type</a:t>
            </a:r>
          </a:p>
          <a:p>
            <a:pPr lvl="1"/>
            <a:r>
              <a:rPr lang="en-US" altLang="zh-CN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type  *</a:t>
            </a:r>
            <a:r>
              <a:rPr lang="en-US" altLang="zh-CN" sz="4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CN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-name;</a:t>
            </a:r>
            <a:endParaRPr lang="zh-CN" altLang="zh-CN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consists of a type and a *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(asterisk)</a:t>
            </a:r>
          </a:p>
          <a:p>
            <a:pPr marL="609600" lvl="1" indent="0">
              <a:buNone/>
            </a:pPr>
            <a:r>
              <a:rPr lang="en-US" altLang="zh-CN" sz="4800" dirty="0">
                <a:solidFill>
                  <a:srgbClr val="0000FF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  <a:sym typeface="Courier"/>
              </a:rPr>
              <a:t>e.g.   </a:t>
            </a:r>
          </a:p>
          <a:p>
            <a:pPr marL="609600" lvl="1" indent="0">
              <a:buNone/>
            </a:pPr>
            <a:r>
              <a:rPr lang="en-US" altLang="zh-CN" sz="4800" dirty="0" err="1">
                <a:solidFill>
                  <a:srgbClr val="0000FF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  <a:sym typeface="Courier"/>
              </a:rPr>
              <a:t>int</a:t>
            </a:r>
            <a:r>
              <a:rPr lang="en-US" altLang="zh-CN" sz="4800" dirty="0">
                <a:solidFill>
                  <a:srgbClr val="0000FF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  <a:sym typeface="Courier"/>
              </a:rPr>
              <a:t>  *</a:t>
            </a:r>
            <a:r>
              <a:rPr lang="en-US" altLang="zh-CN" sz="4800" dirty="0" err="1">
                <a:solidFill>
                  <a:srgbClr val="0000FF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  <a:sym typeface="Courier"/>
              </a:rPr>
              <a:t>ip</a:t>
            </a:r>
            <a:r>
              <a:rPr lang="en-US" altLang="zh-CN" sz="4800" dirty="0">
                <a:solidFill>
                  <a:srgbClr val="0000FF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  <a:sym typeface="Courier"/>
              </a:rPr>
              <a:t>;                </a:t>
            </a:r>
            <a:r>
              <a:rPr lang="en-US" altLang="zh-CN" sz="4800" dirty="0">
                <a:solidFill>
                  <a:schemeClr val="accent2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  <a:sym typeface="Courier"/>
              </a:rPr>
              <a:t>/* pointer to an integer */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Pointer Declaration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2180431" y="1562101"/>
            <a:ext cx="12992100" cy="652235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SzPct val="130000"/>
              <a:buFont typeface="Wingdings" panose="05000000000000000000" pitchFamily="2" charset="2"/>
              <a:buChar char="p"/>
              <a:defRPr sz="4140"/>
            </a:pPr>
            <a:r>
              <a:rPr lang="en-US" sz="4400" dirty="0"/>
              <a:t>E.g.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lvl="1" indent="0">
              <a:buNone/>
            </a:pPr>
            <a:r>
              <a:rPr lang="en-US" altLang="zh-CN" sz="4400" dirty="0">
                <a:solidFill>
                  <a:srgbClr val="0000FF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  <a:sym typeface="Courier"/>
              </a:rPr>
              <a:t>int  *</a:t>
            </a:r>
            <a:r>
              <a:rPr lang="en-US" altLang="zh-CN" sz="4400" dirty="0" err="1">
                <a:solidFill>
                  <a:srgbClr val="0000FF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  <a:sym typeface="Courier"/>
              </a:rPr>
              <a:t>ip</a:t>
            </a:r>
            <a:r>
              <a:rPr lang="en-US" altLang="zh-CN" sz="4400" dirty="0">
                <a:solidFill>
                  <a:srgbClr val="0000FF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  <a:sym typeface="Courier"/>
              </a:rPr>
              <a:t>;                </a:t>
            </a:r>
            <a:r>
              <a:rPr lang="en-US" altLang="zh-CN" sz="4400" dirty="0">
                <a:solidFill>
                  <a:schemeClr val="accent2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  <a:sym typeface="Courier"/>
              </a:rPr>
              <a:t>/* pointer to an integer */</a:t>
            </a:r>
          </a:p>
          <a:p>
            <a:pPr marL="609600" lvl="1" indent="0">
              <a:buNone/>
            </a:pPr>
            <a:r>
              <a:rPr lang="en-US" altLang="zh-CN" sz="4400" dirty="0">
                <a:solidFill>
                  <a:srgbClr val="0000FF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  <a:sym typeface="Courier"/>
              </a:rPr>
              <a:t>double *</a:t>
            </a:r>
            <a:r>
              <a:rPr lang="en-US" altLang="zh-CN" sz="4400" dirty="0" err="1">
                <a:solidFill>
                  <a:srgbClr val="0000FF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  <a:sym typeface="Courier"/>
              </a:rPr>
              <a:t>dp</a:t>
            </a:r>
            <a:r>
              <a:rPr lang="en-US" altLang="zh-CN" sz="4400" dirty="0">
                <a:solidFill>
                  <a:srgbClr val="0000FF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  <a:sym typeface="Courier"/>
              </a:rPr>
              <a:t>;         </a:t>
            </a:r>
            <a:r>
              <a:rPr lang="en-US" altLang="zh-CN" sz="4400" dirty="0">
                <a:solidFill>
                  <a:schemeClr val="accent2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  <a:sym typeface="Courier"/>
              </a:rPr>
              <a:t>/* pointer to a double */</a:t>
            </a:r>
          </a:p>
          <a:p>
            <a:pPr marL="609600" lvl="1" indent="0">
              <a:buNone/>
            </a:pPr>
            <a:r>
              <a:rPr lang="en-US" altLang="zh-CN" sz="4400" dirty="0">
                <a:solidFill>
                  <a:srgbClr val="0000FF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  <a:sym typeface="Courier"/>
              </a:rPr>
              <a:t>float *</a:t>
            </a:r>
            <a:r>
              <a:rPr lang="en-US" altLang="zh-CN" sz="4400" dirty="0" err="1">
                <a:solidFill>
                  <a:srgbClr val="0000FF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  <a:sym typeface="Courier"/>
              </a:rPr>
              <a:t>fp</a:t>
            </a:r>
            <a:r>
              <a:rPr lang="en-US" altLang="zh-CN" sz="4400" dirty="0">
                <a:solidFill>
                  <a:srgbClr val="0000FF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  <a:sym typeface="Courier"/>
              </a:rPr>
              <a:t>;              </a:t>
            </a:r>
            <a:r>
              <a:rPr lang="en-US" altLang="zh-CN" sz="4400" dirty="0">
                <a:solidFill>
                  <a:schemeClr val="accent2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  <a:sym typeface="Courier"/>
              </a:rPr>
              <a:t>/* pointer to a float */</a:t>
            </a:r>
          </a:p>
          <a:p>
            <a:pPr marL="609600" lvl="1" indent="0">
              <a:buNone/>
            </a:pPr>
            <a:r>
              <a:rPr lang="en-US" altLang="zh-CN" sz="4400" dirty="0">
                <a:solidFill>
                  <a:srgbClr val="0000FF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  <a:sym typeface="Courier"/>
              </a:rPr>
              <a:t>char *</a:t>
            </a:r>
            <a:r>
              <a:rPr lang="en-US" altLang="zh-CN" sz="4400" dirty="0" err="1">
                <a:solidFill>
                  <a:srgbClr val="0000FF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  <a:sym typeface="Courier"/>
              </a:rPr>
              <a:t>ch</a:t>
            </a:r>
            <a:r>
              <a:rPr lang="en-US" altLang="zh-CN" sz="4400" dirty="0">
                <a:solidFill>
                  <a:srgbClr val="0000FF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  <a:sym typeface="Courier"/>
              </a:rPr>
              <a:t>               </a:t>
            </a:r>
            <a:r>
              <a:rPr lang="en-US" altLang="zh-CN" sz="4400" dirty="0">
                <a:solidFill>
                  <a:schemeClr val="accent2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  <a:sym typeface="Courier"/>
              </a:rPr>
              <a:t>/* pointer to a character */</a:t>
            </a:r>
            <a:endParaRPr sz="4400" dirty="0">
              <a:solidFill>
                <a:schemeClr val="accent2"/>
              </a:solidFill>
              <a:latin typeface="Times New Roman" panose="02020603050405020304" pitchFamily="18" charset="0"/>
              <a:ea typeface="Courier"/>
              <a:cs typeface="Times New Roman" panose="02020603050405020304" pitchFamily="18" charset="0"/>
              <a:sym typeface="Courier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18838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B47FE-74A8-4212-A70D-7EADC1BF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How to Use Pointers?</a:t>
            </a:r>
            <a:endParaRPr lang="zh-CN" altLang="en-US" sz="6600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076339-6367-4CB7-9D54-FCF115FE5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35" y="1562100"/>
            <a:ext cx="17128066" cy="7581900"/>
          </a:xfrm>
        </p:spPr>
        <p:txBody>
          <a:bodyPr>
            <a:normAutofit/>
          </a:bodyPr>
          <a:lstStyle/>
          <a:p>
            <a:pPr>
              <a:buSzPct val="130000"/>
              <a:buFont typeface="Wingdings" panose="05000000000000000000" pitchFamily="2" charset="2"/>
              <a:buChar char="p"/>
              <a:defRPr sz="4140"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few important operations, which we will do with the help of pointers very frequently. </a:t>
            </a:r>
          </a:p>
          <a:p>
            <a:pPr marL="254000" indent="0">
              <a:buSzPct val="130000"/>
              <a:buNone/>
              <a:defRPr sz="4140"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(a) We define a pointer variable, </a:t>
            </a:r>
          </a:p>
          <a:p>
            <a:pPr marL="254000" indent="0">
              <a:buSzPct val="130000"/>
              <a:buNone/>
              <a:defRPr sz="4140"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(b) assign the address of a variable to a pointer and </a:t>
            </a:r>
          </a:p>
          <a:p>
            <a:pPr marL="254000" indent="0">
              <a:buSzPct val="130000"/>
              <a:buNone/>
              <a:defRPr sz="4140"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(c) finally access the value at the address available in the pointer variable. This is done by using unary operator * that returns the value of the variable located at the address specified by its operand. 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3D1BCC-8C98-4A7F-AC81-8D0B89CB811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71792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Pointer Operations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2167731" y="1574800"/>
            <a:ext cx="12992100" cy="61569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30000"/>
              <a:buFont typeface="Wingdings" panose="05000000000000000000" pitchFamily="2" charset="2"/>
              <a:buChar char="p"/>
              <a:defRPr sz="4140"/>
            </a:pPr>
            <a:r>
              <a:rPr sz="4400" dirty="0"/>
              <a:t>Two new operators</a:t>
            </a:r>
          </a:p>
          <a:p>
            <a:pPr lvl="1"/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unary </a:t>
            </a:r>
            <a:r>
              <a:rPr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(address of): it 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the address of an object. </a:t>
            </a:r>
          </a:p>
          <a:p>
            <a:pPr lvl="1"/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unary 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(dereference): it accesses the object the pointer points to.</a:t>
            </a:r>
          </a:p>
          <a:p>
            <a:pPr lvl="1"/>
            <a:endParaRPr sz="4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alatino"/>
        <a:ea typeface="Palatino"/>
        <a:cs typeface="Palatino"/>
      </a:majorFont>
      <a:minorFont>
        <a:latin typeface="Palatino"/>
        <a:ea typeface="Palatino"/>
        <a:cs typeface="Palatin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4641</TotalTime>
  <Words>1814</Words>
  <Application>Microsoft Office PowerPoint</Application>
  <PresentationFormat>自定义</PresentationFormat>
  <Paragraphs>315</Paragraphs>
  <Slides>36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8" baseType="lpstr">
      <vt:lpstr>Courier</vt:lpstr>
      <vt:lpstr>Gill Sans</vt:lpstr>
      <vt:lpstr>Lucida Grande</vt:lpstr>
      <vt:lpstr>Menlo</vt:lpstr>
      <vt:lpstr>Palatino</vt:lpstr>
      <vt:lpstr>等线</vt:lpstr>
      <vt:lpstr>等线 Light</vt:lpstr>
      <vt:lpstr>黑体</vt:lpstr>
      <vt:lpstr>楷体</vt:lpstr>
      <vt:lpstr>楷体_GB2312</vt:lpstr>
      <vt:lpstr>宋体</vt:lpstr>
      <vt:lpstr>幼圆</vt:lpstr>
      <vt:lpstr>Academy Engraved LET</vt:lpstr>
      <vt:lpstr>Arial</vt:lpstr>
      <vt:lpstr>Calibri</vt:lpstr>
      <vt:lpstr>Calibri Light</vt:lpstr>
      <vt:lpstr>Courier New</vt:lpstr>
      <vt:lpstr>Palatino Linotype</vt:lpstr>
      <vt:lpstr>Symbol</vt:lpstr>
      <vt:lpstr>Times New Roman</vt:lpstr>
      <vt:lpstr>Wingdings</vt:lpstr>
      <vt:lpstr>White</vt:lpstr>
      <vt:lpstr>C  Programming</vt:lpstr>
      <vt:lpstr>Static vs. Dynamic Data</vt:lpstr>
      <vt:lpstr>Variables &amp; Addresses</vt:lpstr>
      <vt:lpstr>Variables &amp; Addresses</vt:lpstr>
      <vt:lpstr>Variables &amp; Addresses</vt:lpstr>
      <vt:lpstr>Pointer Declaration</vt:lpstr>
      <vt:lpstr>Pointer Declaration</vt:lpstr>
      <vt:lpstr>How to Use Pointers?</vt:lpstr>
      <vt:lpstr>Pointer Operations</vt:lpstr>
      <vt:lpstr>Unary &amp;</vt:lpstr>
      <vt:lpstr>Unary *</vt:lpstr>
      <vt:lpstr>Use of * and &amp;</vt:lpstr>
      <vt:lpstr>PowerPoint 演示文稿</vt:lpstr>
      <vt:lpstr>Use of * and &amp;</vt:lpstr>
      <vt:lpstr>Pointers and Arrays</vt:lpstr>
      <vt:lpstr>Pointers and Arrays</vt:lpstr>
      <vt:lpstr>Accessing Array Elements</vt:lpstr>
      <vt:lpstr>Arrays in Memory</vt:lpstr>
      <vt:lpstr>With Short Integers</vt:lpstr>
      <vt:lpstr>Printing Addresses Out</vt:lpstr>
      <vt:lpstr>Output</vt:lpstr>
      <vt:lpstr>Pointer Arithmetic</vt:lpstr>
      <vt:lpstr>Pointer Arithmetic</vt:lpstr>
      <vt:lpstr>Pointer Arithmetic</vt:lpstr>
      <vt:lpstr>Arrays Are Pointers</vt:lpstr>
      <vt:lpstr>Arrays Are Pointers</vt:lpstr>
      <vt:lpstr>Initialising Pointers</vt:lpstr>
      <vt:lpstr>Assigning to Pointers</vt:lpstr>
      <vt:lpstr>Example</vt:lpstr>
      <vt:lpstr>PowerPoint 演示文稿</vt:lpstr>
      <vt:lpstr>PowerPoint 演示文稿</vt:lpstr>
      <vt:lpstr>Exercise</vt:lpstr>
      <vt:lpstr>Exercise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Programming 01: Introduction</dc:title>
  <dc:creator>Liu Sunix</dc:creator>
  <cp:lastModifiedBy>Sunix Liu</cp:lastModifiedBy>
  <cp:revision>162</cp:revision>
  <cp:lastPrinted>2018-04-27T14:45:21Z</cp:lastPrinted>
  <dcterms:created xsi:type="dcterms:W3CDTF">2017-08-17T03:43:00Z</dcterms:created>
  <dcterms:modified xsi:type="dcterms:W3CDTF">2020-04-13T12:43:39Z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