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351" r:id="rId2"/>
    <p:sldId id="380" r:id="rId3"/>
    <p:sldId id="310" r:id="rId4"/>
    <p:sldId id="384" r:id="rId5"/>
    <p:sldId id="360" r:id="rId6"/>
    <p:sldId id="359" r:id="rId7"/>
    <p:sldId id="361" r:id="rId8"/>
    <p:sldId id="362" r:id="rId9"/>
    <p:sldId id="363" r:id="rId10"/>
    <p:sldId id="364" r:id="rId11"/>
    <p:sldId id="365" r:id="rId12"/>
    <p:sldId id="318" r:id="rId13"/>
    <p:sldId id="370" r:id="rId14"/>
    <p:sldId id="371" r:id="rId15"/>
    <p:sldId id="319" r:id="rId16"/>
    <p:sldId id="329" r:id="rId17"/>
    <p:sldId id="321" r:id="rId18"/>
    <p:sldId id="322" r:id="rId19"/>
    <p:sldId id="324" r:id="rId20"/>
    <p:sldId id="327" r:id="rId21"/>
    <p:sldId id="378" r:id="rId22"/>
    <p:sldId id="379" r:id="rId23"/>
  </p:sldIdLst>
  <p:sldSz cx="17340263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8070" autoAdjust="0"/>
  </p:normalViewPr>
  <p:slideViewPr>
    <p:cSldViewPr snapToGrid="0" snapToObjects="1">
      <p:cViewPr varScale="1">
        <p:scale>
          <a:sx n="46" d="100"/>
          <a:sy n="46" d="100"/>
        </p:scale>
        <p:origin x="114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9F7A09-CE0D-4EBE-AA28-901290459E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5E09425-7EEB-4A81-A26B-D35F09E2BDC4}">
      <dgm:prSet phldrT="[文本]"/>
      <dgm:spPr/>
      <dgm:t>
        <a:bodyPr/>
        <a:lstStyle/>
        <a:p>
          <a:r>
            <a:rPr lang="en-US" altLang="zh-CN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Lucida Grande"/>
            </a:rPr>
            <a:t> </a:t>
          </a:r>
          <a:r>
            <a:rPr lang="en-US" altLang="zh-CN" b="1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Lucida Grande"/>
            </a:rPr>
            <a:t>declaring a function</a:t>
          </a:r>
          <a:endParaRPr lang="zh-CN" altLang="en-US" b="1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7C51FFDB-C4F9-41E2-AA33-5A9823B4663E}" type="parTrans" cxnId="{0187BB7E-5A6B-4445-807D-B79260802A9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367727D8-3727-4A17-9DE5-AEC4AF88B082}" type="sibTrans" cxnId="{0187BB7E-5A6B-4445-807D-B79260802A9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D74336DE-65AB-420D-9669-7A552022C36B}">
      <dgm:prSet phldrT="[文本]"/>
      <dgm:spPr/>
      <dgm:t>
        <a:bodyPr/>
        <a:lstStyle/>
        <a:p>
          <a:r>
            <a:rPr lang="en-US" altLang="zh-CN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Lucida Grande"/>
            </a:rPr>
            <a:t>—which provides the definition for how a function behaves</a:t>
          </a:r>
          <a:endParaRPr lang="zh-CN" altLang="en-US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4A2D6DFA-20E9-449F-815B-209D112B3F4F}" type="parTrans" cxnId="{9C324947-14CB-4FF2-B3DF-A368107AD383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2A147161-D16A-42AD-A44D-E8517592DE22}" type="sibTrans" cxnId="{9C324947-14CB-4FF2-B3DF-A368107AD383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68DF0C13-7F96-412C-9FE1-7B9B318F6DEF}">
      <dgm:prSet phldrT="[文本]"/>
      <dgm:spPr/>
      <dgm:t>
        <a:bodyPr/>
        <a:lstStyle/>
        <a:p>
          <a:r>
            <a:rPr lang="en-US" altLang="zh-CN" b="1" dirty="0" smtClean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Lucida Grande"/>
            </a:rPr>
            <a:t>calling </a:t>
          </a:r>
          <a:r>
            <a:rPr lang="en-US" altLang="zh-CN" b="1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Lucida Grande"/>
            </a:rPr>
            <a:t>a function</a:t>
          </a:r>
          <a:endParaRPr lang="zh-CN" altLang="en-US" b="1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4E504572-373D-4254-9C03-C45B9ED2354D}" type="parTrans" cxnId="{577B235F-94E5-44B5-AC3D-106DE2ECA28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82F72989-C3AE-4FE9-9433-882C2ACD6159}" type="sibTrans" cxnId="{577B235F-94E5-44B5-AC3D-106DE2ECA28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8C9F34D1-8A61-447B-98F0-F3D3CAF2FF04}">
      <dgm:prSet phldrT="[文本]"/>
      <dgm:spPr/>
      <dgm:t>
        <a:bodyPr/>
        <a:lstStyle/>
        <a:p>
          <a:r>
            <a:rPr lang="en-US" altLang="zh-CN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Lucida Grande"/>
            </a:rPr>
            <a:t>—which executes the definition of the function on specific values of the parameters</a:t>
          </a:r>
          <a:endParaRPr lang="zh-CN" altLang="en-US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12DC3B16-208F-4105-B3F2-4763E6B78033}" type="parTrans" cxnId="{6CF6F51B-E69A-4DD1-B058-E3F91BB046E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17954E30-EAA0-4F48-BEBD-9D81530DCDEA}" type="sibTrans" cxnId="{6CF6F51B-E69A-4DD1-B058-E3F91BB046E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BC4566F7-6922-43D0-BA82-3C6B2511E6EE}" type="pres">
      <dgm:prSet presAssocID="{C19F7A09-CE0D-4EBE-AA28-901290459E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ED64B2-DB06-4737-A99E-56139474AB36}" type="pres">
      <dgm:prSet presAssocID="{25E09425-7EEB-4A81-A26B-D35F09E2BDC4}" presName="parentLin" presStyleCnt="0"/>
      <dgm:spPr/>
    </dgm:pt>
    <dgm:pt modelId="{1505C686-626C-4C7C-BEC0-65E683113716}" type="pres">
      <dgm:prSet presAssocID="{25E09425-7EEB-4A81-A26B-D35F09E2BDC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B849F45-0394-4743-89A1-1A90319C3A9D}" type="pres">
      <dgm:prSet presAssocID="{25E09425-7EEB-4A81-A26B-D35F09E2BDC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297DD4-5648-4A03-874B-710CF630469E}" type="pres">
      <dgm:prSet presAssocID="{25E09425-7EEB-4A81-A26B-D35F09E2BDC4}" presName="negativeSpace" presStyleCnt="0"/>
      <dgm:spPr/>
    </dgm:pt>
    <dgm:pt modelId="{2FD8961E-D794-47CB-8847-BCFC0C1DAB4F}" type="pres">
      <dgm:prSet presAssocID="{25E09425-7EEB-4A81-A26B-D35F09E2BDC4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31149E-C085-4ED8-9C05-BE5D5D061964}" type="pres">
      <dgm:prSet presAssocID="{367727D8-3727-4A17-9DE5-AEC4AF88B082}" presName="spaceBetweenRectangles" presStyleCnt="0"/>
      <dgm:spPr/>
    </dgm:pt>
    <dgm:pt modelId="{B25AE1C0-3D74-4D40-A0CC-6DB561CCE4F5}" type="pres">
      <dgm:prSet presAssocID="{68DF0C13-7F96-412C-9FE1-7B9B318F6DEF}" presName="parentLin" presStyleCnt="0"/>
      <dgm:spPr/>
    </dgm:pt>
    <dgm:pt modelId="{EE7EC269-64E9-4FC7-9A01-CC26272C1AA5}" type="pres">
      <dgm:prSet presAssocID="{68DF0C13-7F96-412C-9FE1-7B9B318F6DEF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19A8DD5-3848-46B0-AA00-67D00FAA62EF}" type="pres">
      <dgm:prSet presAssocID="{68DF0C13-7F96-412C-9FE1-7B9B318F6DE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637720-497D-4B86-BBAE-4CCB62EBEF0A}" type="pres">
      <dgm:prSet presAssocID="{68DF0C13-7F96-412C-9FE1-7B9B318F6DEF}" presName="negativeSpace" presStyleCnt="0"/>
      <dgm:spPr/>
    </dgm:pt>
    <dgm:pt modelId="{45F61FDB-68F1-4579-9FC1-D66F611CDFF3}" type="pres">
      <dgm:prSet presAssocID="{68DF0C13-7F96-412C-9FE1-7B9B318F6DE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CF6F51B-E69A-4DD1-B058-E3F91BB046E2}" srcId="{68DF0C13-7F96-412C-9FE1-7B9B318F6DEF}" destId="{8C9F34D1-8A61-447B-98F0-F3D3CAF2FF04}" srcOrd="0" destOrd="0" parTransId="{12DC3B16-208F-4105-B3F2-4763E6B78033}" sibTransId="{17954E30-EAA0-4F48-BEBD-9D81530DCDEA}"/>
    <dgm:cxn modelId="{274AF2F7-4226-4AE0-9A5E-10062A05DBB4}" type="presOf" srcId="{68DF0C13-7F96-412C-9FE1-7B9B318F6DEF}" destId="{019A8DD5-3848-46B0-AA00-67D00FAA62EF}" srcOrd="1" destOrd="0" presId="urn:microsoft.com/office/officeart/2005/8/layout/list1"/>
    <dgm:cxn modelId="{9DD64547-E439-414F-9EF7-C1C815BE8B37}" type="presOf" srcId="{25E09425-7EEB-4A81-A26B-D35F09E2BDC4}" destId="{0B849F45-0394-4743-89A1-1A90319C3A9D}" srcOrd="1" destOrd="0" presId="urn:microsoft.com/office/officeart/2005/8/layout/list1"/>
    <dgm:cxn modelId="{25503A12-2E15-4B6C-B08C-C3D8799B32A6}" type="presOf" srcId="{8C9F34D1-8A61-447B-98F0-F3D3CAF2FF04}" destId="{45F61FDB-68F1-4579-9FC1-D66F611CDFF3}" srcOrd="0" destOrd="0" presId="urn:microsoft.com/office/officeart/2005/8/layout/list1"/>
    <dgm:cxn modelId="{823DB5BD-C32F-42C4-B590-A2EFBE979CB6}" type="presOf" srcId="{D74336DE-65AB-420D-9669-7A552022C36B}" destId="{2FD8961E-D794-47CB-8847-BCFC0C1DAB4F}" srcOrd="0" destOrd="0" presId="urn:microsoft.com/office/officeart/2005/8/layout/list1"/>
    <dgm:cxn modelId="{C7EEBFB6-16E0-4F66-9CFC-50DD974C6416}" type="presOf" srcId="{68DF0C13-7F96-412C-9FE1-7B9B318F6DEF}" destId="{EE7EC269-64E9-4FC7-9A01-CC26272C1AA5}" srcOrd="0" destOrd="0" presId="urn:microsoft.com/office/officeart/2005/8/layout/list1"/>
    <dgm:cxn modelId="{0187BB7E-5A6B-4445-807D-B79260802A9A}" srcId="{C19F7A09-CE0D-4EBE-AA28-901290459E93}" destId="{25E09425-7EEB-4A81-A26B-D35F09E2BDC4}" srcOrd="0" destOrd="0" parTransId="{7C51FFDB-C4F9-41E2-AA33-5A9823B4663E}" sibTransId="{367727D8-3727-4A17-9DE5-AEC4AF88B082}"/>
    <dgm:cxn modelId="{577B235F-94E5-44B5-AC3D-106DE2ECA28A}" srcId="{C19F7A09-CE0D-4EBE-AA28-901290459E93}" destId="{68DF0C13-7F96-412C-9FE1-7B9B318F6DEF}" srcOrd="1" destOrd="0" parTransId="{4E504572-373D-4254-9C03-C45B9ED2354D}" sibTransId="{82F72989-C3AE-4FE9-9433-882C2ACD6159}"/>
    <dgm:cxn modelId="{A3DCAAC7-E86C-4406-B636-8F8C5FD22AC9}" type="presOf" srcId="{25E09425-7EEB-4A81-A26B-D35F09E2BDC4}" destId="{1505C686-626C-4C7C-BEC0-65E683113716}" srcOrd="0" destOrd="0" presId="urn:microsoft.com/office/officeart/2005/8/layout/list1"/>
    <dgm:cxn modelId="{9C324947-14CB-4FF2-B3DF-A368107AD383}" srcId="{25E09425-7EEB-4A81-A26B-D35F09E2BDC4}" destId="{D74336DE-65AB-420D-9669-7A552022C36B}" srcOrd="0" destOrd="0" parTransId="{4A2D6DFA-20E9-449F-815B-209D112B3F4F}" sibTransId="{2A147161-D16A-42AD-A44D-E8517592DE22}"/>
    <dgm:cxn modelId="{8F18C514-A687-464F-AAF5-36D477F30280}" type="presOf" srcId="{C19F7A09-CE0D-4EBE-AA28-901290459E93}" destId="{BC4566F7-6922-43D0-BA82-3C6B2511E6EE}" srcOrd="0" destOrd="0" presId="urn:microsoft.com/office/officeart/2005/8/layout/list1"/>
    <dgm:cxn modelId="{3D906D1A-C8A6-4AB9-9E99-B5E006D8317A}" type="presParOf" srcId="{BC4566F7-6922-43D0-BA82-3C6B2511E6EE}" destId="{F9ED64B2-DB06-4737-A99E-56139474AB36}" srcOrd="0" destOrd="0" presId="urn:microsoft.com/office/officeart/2005/8/layout/list1"/>
    <dgm:cxn modelId="{EBE0E527-22D6-4ECC-B248-EB09E0800928}" type="presParOf" srcId="{F9ED64B2-DB06-4737-A99E-56139474AB36}" destId="{1505C686-626C-4C7C-BEC0-65E683113716}" srcOrd="0" destOrd="0" presId="urn:microsoft.com/office/officeart/2005/8/layout/list1"/>
    <dgm:cxn modelId="{A204D549-BE99-48D4-8364-C83B4D601C3A}" type="presParOf" srcId="{F9ED64B2-DB06-4737-A99E-56139474AB36}" destId="{0B849F45-0394-4743-89A1-1A90319C3A9D}" srcOrd="1" destOrd="0" presId="urn:microsoft.com/office/officeart/2005/8/layout/list1"/>
    <dgm:cxn modelId="{4F38EEA1-6633-4E4F-A861-8B9AEE3A7DD9}" type="presParOf" srcId="{BC4566F7-6922-43D0-BA82-3C6B2511E6EE}" destId="{16297DD4-5648-4A03-874B-710CF630469E}" srcOrd="1" destOrd="0" presId="urn:microsoft.com/office/officeart/2005/8/layout/list1"/>
    <dgm:cxn modelId="{0434E23B-54AA-47ED-A99A-4DBC6F71C047}" type="presParOf" srcId="{BC4566F7-6922-43D0-BA82-3C6B2511E6EE}" destId="{2FD8961E-D794-47CB-8847-BCFC0C1DAB4F}" srcOrd="2" destOrd="0" presId="urn:microsoft.com/office/officeart/2005/8/layout/list1"/>
    <dgm:cxn modelId="{5669977D-68C0-41B4-96CB-85EA7090E09B}" type="presParOf" srcId="{BC4566F7-6922-43D0-BA82-3C6B2511E6EE}" destId="{AD31149E-C085-4ED8-9C05-BE5D5D061964}" srcOrd="3" destOrd="0" presId="urn:microsoft.com/office/officeart/2005/8/layout/list1"/>
    <dgm:cxn modelId="{DFACD7E3-7D4F-47DC-8F3C-201F475E7617}" type="presParOf" srcId="{BC4566F7-6922-43D0-BA82-3C6B2511E6EE}" destId="{B25AE1C0-3D74-4D40-A0CC-6DB561CCE4F5}" srcOrd="4" destOrd="0" presId="urn:microsoft.com/office/officeart/2005/8/layout/list1"/>
    <dgm:cxn modelId="{D5C19CE9-E070-4A19-A4B7-B81695B3BFD2}" type="presParOf" srcId="{B25AE1C0-3D74-4D40-A0CC-6DB561CCE4F5}" destId="{EE7EC269-64E9-4FC7-9A01-CC26272C1AA5}" srcOrd="0" destOrd="0" presId="urn:microsoft.com/office/officeart/2005/8/layout/list1"/>
    <dgm:cxn modelId="{3BA3C115-DBC6-4361-9C8E-5EA484B8C7E3}" type="presParOf" srcId="{B25AE1C0-3D74-4D40-A0CC-6DB561CCE4F5}" destId="{019A8DD5-3848-46B0-AA00-67D00FAA62EF}" srcOrd="1" destOrd="0" presId="urn:microsoft.com/office/officeart/2005/8/layout/list1"/>
    <dgm:cxn modelId="{BF74A9A7-0A3B-4188-9E0E-DF0CCF0AC5E8}" type="presParOf" srcId="{BC4566F7-6922-43D0-BA82-3C6B2511E6EE}" destId="{C6637720-497D-4B86-BBAE-4CCB62EBEF0A}" srcOrd="5" destOrd="0" presId="urn:microsoft.com/office/officeart/2005/8/layout/list1"/>
    <dgm:cxn modelId="{757C000D-EE1A-4B14-B4EA-70D8A1F1FECE}" type="presParOf" srcId="{BC4566F7-6922-43D0-BA82-3C6B2511E6EE}" destId="{45F61FDB-68F1-4579-9FC1-D66F611CDFF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4FD43E-8E72-4B2D-A960-02128076F0A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E5E98B-F80F-4BBE-A2D1-5D1ED7FA5A57}">
      <dgm:prSet phldrT="[文本]" custT="1"/>
      <dgm:spPr/>
      <dgm:t>
        <a:bodyPr/>
        <a:lstStyle/>
        <a:p>
          <a:r>
            <a: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Call by value</a:t>
          </a:r>
          <a:endParaRPr lang="zh-CN" altLang="en-US" sz="36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393BF4-6486-4C94-B070-D981347DE351}" type="parTrans" cxnId="{8585E40E-B84B-4987-A7C5-6132EDC2290F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B00ED7-152D-439F-A4C6-1774AA5111CA}" type="sibTrans" cxnId="{8585E40E-B84B-4987-A7C5-6132EDC2290F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C89190-B842-48BC-A7BE-8036CADF3021}">
      <dgm:prSet phldrT="[文本]" custT="1"/>
      <dgm:spPr/>
      <dgm:t>
        <a:bodyPr/>
        <a:lstStyle/>
        <a:p>
          <a:r>
            <a:rPr lang="en-US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Call by reference</a:t>
          </a:r>
          <a:endParaRPr lang="zh-CN" alt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AEF2D0-5859-4F9F-A0FA-523ADA77DC3D}" type="parTrans" cxnId="{56787BBC-1C44-4248-859D-420C3DE44DCA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2F6E23-BFFF-497C-B971-6532442D1A30}" type="sibTrans" cxnId="{56787BBC-1C44-4248-859D-420C3DE44DCA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7D14CC-2700-45CF-AE9A-415F153F4A4C}">
      <dgm:prSet custT="1"/>
      <dgm:spPr/>
      <dgm:t>
        <a:bodyPr/>
        <a:lstStyle/>
        <a:p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This method copies the actual value of an argument into the formal parameter of the function. In this case, </a:t>
          </a:r>
          <a:r>
            <a: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changes made to the parameter inside the function have no effect on the argument.</a:t>
          </a:r>
          <a:endParaRPr lang="zh-CN" sz="3600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EA7B81-3098-4184-913C-292FC0F93F65}" type="parTrans" cxnId="{4F2100BC-35D7-415C-ABB1-ADFC6B3DE0A7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184DA0-8990-4BCA-A919-0B0407750010}" type="sibTrans" cxnId="{4F2100BC-35D7-415C-ABB1-ADFC6B3DE0A7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BA709E-B558-44A1-B0DB-45D519AB0A4B}">
      <dgm:prSet custT="1"/>
      <dgm:spPr/>
      <dgm:t>
        <a:bodyPr/>
        <a:lstStyle/>
        <a:p>
          <a:r>
            <a:rPr lang="en-US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This method copies the address of an argument into the formal parameter. Inside the function, the address is used to access the actual argument used in the call</a:t>
          </a:r>
          <a:r>
            <a: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This means that changes made to the parameter affect the argument.</a:t>
          </a:r>
          <a:endParaRPr lang="zh-CN" altLang="en-US" sz="3600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20B64A-BA51-4A2A-86E3-740B1279D4A9}" type="parTrans" cxnId="{5F8CBBB3-F2F7-44D6-B2C0-59EA8637401E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083E9F-CFD5-4FBB-90D4-E0A59881DB26}" type="sibTrans" cxnId="{5F8CBBB3-F2F7-44D6-B2C0-59EA8637401E}">
      <dgm:prSet/>
      <dgm:spPr/>
      <dgm:t>
        <a:bodyPr/>
        <a:lstStyle/>
        <a:p>
          <a:endParaRPr lang="zh-CN" alt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C987ED-DD46-4872-A694-815E9B9570F6}" type="pres">
      <dgm:prSet presAssocID="{B94FD43E-8E72-4B2D-A960-02128076F0A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752AF91-C761-48B1-875F-4BF6DC299ED6}" type="pres">
      <dgm:prSet presAssocID="{33E5E98B-F80F-4BBE-A2D1-5D1ED7FA5A57}" presName="parentLin" presStyleCnt="0"/>
      <dgm:spPr/>
    </dgm:pt>
    <dgm:pt modelId="{7520E2DE-D9C2-4E19-B42A-AA3F5452D54E}" type="pres">
      <dgm:prSet presAssocID="{33E5E98B-F80F-4BBE-A2D1-5D1ED7FA5A5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5C63D9DC-0E48-4581-BC93-E9997FF8A089}" type="pres">
      <dgm:prSet presAssocID="{33E5E98B-F80F-4BBE-A2D1-5D1ED7FA5A5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47028C-44ED-4A0A-B899-D0EBDC78CC7E}" type="pres">
      <dgm:prSet presAssocID="{33E5E98B-F80F-4BBE-A2D1-5D1ED7FA5A57}" presName="negativeSpace" presStyleCnt="0"/>
      <dgm:spPr/>
    </dgm:pt>
    <dgm:pt modelId="{86792F82-D919-49F3-A219-1711FD37CF80}" type="pres">
      <dgm:prSet presAssocID="{33E5E98B-F80F-4BBE-A2D1-5D1ED7FA5A57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4F6DA-4362-4120-8C51-05C99D61B0BA}" type="pres">
      <dgm:prSet presAssocID="{12B00ED7-152D-439F-A4C6-1774AA5111CA}" presName="spaceBetweenRectangles" presStyleCnt="0"/>
      <dgm:spPr/>
    </dgm:pt>
    <dgm:pt modelId="{9B124FC7-A186-49EF-BE0B-6AD4A21D2893}" type="pres">
      <dgm:prSet presAssocID="{97C89190-B842-48BC-A7BE-8036CADF3021}" presName="parentLin" presStyleCnt="0"/>
      <dgm:spPr/>
    </dgm:pt>
    <dgm:pt modelId="{391783B2-C453-44E1-BF89-FCEEA5B5A5C4}" type="pres">
      <dgm:prSet presAssocID="{97C89190-B842-48BC-A7BE-8036CADF302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9E4C854-79FF-4CE8-BBC6-47663A543278}" type="pres">
      <dgm:prSet presAssocID="{97C89190-B842-48BC-A7BE-8036CADF302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A42E30-A652-40C6-8AAF-52873C1E9416}" type="pres">
      <dgm:prSet presAssocID="{97C89190-B842-48BC-A7BE-8036CADF3021}" presName="negativeSpace" presStyleCnt="0"/>
      <dgm:spPr/>
    </dgm:pt>
    <dgm:pt modelId="{BCF2C6C3-4CA7-4F79-8319-64543457F5DA}" type="pres">
      <dgm:prSet presAssocID="{97C89190-B842-48BC-A7BE-8036CADF302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C1692A5-4850-4802-868E-614A60270A8E}" type="presOf" srcId="{97C89190-B842-48BC-A7BE-8036CADF3021}" destId="{391783B2-C453-44E1-BF89-FCEEA5B5A5C4}" srcOrd="0" destOrd="0" presId="urn:microsoft.com/office/officeart/2005/8/layout/list1"/>
    <dgm:cxn modelId="{AF23B19D-948E-4345-8D69-DA67CCAAFA9C}" type="presOf" srcId="{33E5E98B-F80F-4BBE-A2D1-5D1ED7FA5A57}" destId="{7520E2DE-D9C2-4E19-B42A-AA3F5452D54E}" srcOrd="0" destOrd="0" presId="urn:microsoft.com/office/officeart/2005/8/layout/list1"/>
    <dgm:cxn modelId="{8585E40E-B84B-4987-A7C5-6132EDC2290F}" srcId="{B94FD43E-8E72-4B2D-A960-02128076F0AC}" destId="{33E5E98B-F80F-4BBE-A2D1-5D1ED7FA5A57}" srcOrd="0" destOrd="0" parTransId="{70393BF4-6486-4C94-B070-D981347DE351}" sibTransId="{12B00ED7-152D-439F-A4C6-1774AA5111CA}"/>
    <dgm:cxn modelId="{C3C7D2FD-ED5E-4924-BFE4-301797279B1B}" type="presOf" srcId="{A97D14CC-2700-45CF-AE9A-415F153F4A4C}" destId="{86792F82-D919-49F3-A219-1711FD37CF80}" srcOrd="0" destOrd="0" presId="urn:microsoft.com/office/officeart/2005/8/layout/list1"/>
    <dgm:cxn modelId="{409BC963-FEEF-48B3-8121-73242EB25B91}" type="presOf" srcId="{97C89190-B842-48BC-A7BE-8036CADF3021}" destId="{09E4C854-79FF-4CE8-BBC6-47663A543278}" srcOrd="1" destOrd="0" presId="urn:microsoft.com/office/officeart/2005/8/layout/list1"/>
    <dgm:cxn modelId="{1A1A86B5-212A-44EE-A2D0-33FBFD5D9157}" type="presOf" srcId="{B94FD43E-8E72-4B2D-A960-02128076F0AC}" destId="{D5C987ED-DD46-4872-A694-815E9B9570F6}" srcOrd="0" destOrd="0" presId="urn:microsoft.com/office/officeart/2005/8/layout/list1"/>
    <dgm:cxn modelId="{EE962D2E-8ED5-429E-B8F8-63FFF3FAAA7F}" type="presOf" srcId="{33E5E98B-F80F-4BBE-A2D1-5D1ED7FA5A57}" destId="{5C63D9DC-0E48-4581-BC93-E9997FF8A089}" srcOrd="1" destOrd="0" presId="urn:microsoft.com/office/officeart/2005/8/layout/list1"/>
    <dgm:cxn modelId="{4F2100BC-35D7-415C-ABB1-ADFC6B3DE0A7}" srcId="{33E5E98B-F80F-4BBE-A2D1-5D1ED7FA5A57}" destId="{A97D14CC-2700-45CF-AE9A-415F153F4A4C}" srcOrd="0" destOrd="0" parTransId="{74EA7B81-3098-4184-913C-292FC0F93F65}" sibTransId="{A4184DA0-8990-4BCA-A919-0B0407750010}"/>
    <dgm:cxn modelId="{56787BBC-1C44-4248-859D-420C3DE44DCA}" srcId="{B94FD43E-8E72-4B2D-A960-02128076F0AC}" destId="{97C89190-B842-48BC-A7BE-8036CADF3021}" srcOrd="1" destOrd="0" parTransId="{A6AEF2D0-5859-4F9F-A0FA-523ADA77DC3D}" sibTransId="{A82F6E23-BFFF-497C-B971-6532442D1A30}"/>
    <dgm:cxn modelId="{5F8CBBB3-F2F7-44D6-B2C0-59EA8637401E}" srcId="{97C89190-B842-48BC-A7BE-8036CADF3021}" destId="{58BA709E-B558-44A1-B0DB-45D519AB0A4B}" srcOrd="0" destOrd="0" parTransId="{AF20B64A-BA51-4A2A-86E3-740B1279D4A9}" sibTransId="{40083E9F-CFD5-4FBB-90D4-E0A59881DB26}"/>
    <dgm:cxn modelId="{4A8043FA-EB4D-496E-9AF2-A470A2C0D06A}" type="presOf" srcId="{58BA709E-B558-44A1-B0DB-45D519AB0A4B}" destId="{BCF2C6C3-4CA7-4F79-8319-64543457F5DA}" srcOrd="0" destOrd="0" presId="urn:microsoft.com/office/officeart/2005/8/layout/list1"/>
    <dgm:cxn modelId="{8D0CA47D-A255-491B-AA77-E70780ADB071}" type="presParOf" srcId="{D5C987ED-DD46-4872-A694-815E9B9570F6}" destId="{7752AF91-C761-48B1-875F-4BF6DC299ED6}" srcOrd="0" destOrd="0" presId="urn:microsoft.com/office/officeart/2005/8/layout/list1"/>
    <dgm:cxn modelId="{CA4FA85E-6426-4BFD-B53F-09E9E3DDDFE9}" type="presParOf" srcId="{7752AF91-C761-48B1-875F-4BF6DC299ED6}" destId="{7520E2DE-D9C2-4E19-B42A-AA3F5452D54E}" srcOrd="0" destOrd="0" presId="urn:microsoft.com/office/officeart/2005/8/layout/list1"/>
    <dgm:cxn modelId="{873206C3-9269-4F3D-8D72-0A895BFBA518}" type="presParOf" srcId="{7752AF91-C761-48B1-875F-4BF6DC299ED6}" destId="{5C63D9DC-0E48-4581-BC93-E9997FF8A089}" srcOrd="1" destOrd="0" presId="urn:microsoft.com/office/officeart/2005/8/layout/list1"/>
    <dgm:cxn modelId="{60B2664D-EFBC-486E-8A21-04B5D11691C0}" type="presParOf" srcId="{D5C987ED-DD46-4872-A694-815E9B9570F6}" destId="{6F47028C-44ED-4A0A-B899-D0EBDC78CC7E}" srcOrd="1" destOrd="0" presId="urn:microsoft.com/office/officeart/2005/8/layout/list1"/>
    <dgm:cxn modelId="{88CEE744-4C3D-49BA-ADC3-131EA115804B}" type="presParOf" srcId="{D5C987ED-DD46-4872-A694-815E9B9570F6}" destId="{86792F82-D919-49F3-A219-1711FD37CF80}" srcOrd="2" destOrd="0" presId="urn:microsoft.com/office/officeart/2005/8/layout/list1"/>
    <dgm:cxn modelId="{E1B8235A-69A3-4082-B90C-9A2836E51B16}" type="presParOf" srcId="{D5C987ED-DD46-4872-A694-815E9B9570F6}" destId="{9524F6DA-4362-4120-8C51-05C99D61B0BA}" srcOrd="3" destOrd="0" presId="urn:microsoft.com/office/officeart/2005/8/layout/list1"/>
    <dgm:cxn modelId="{2790B3B8-C9D7-4037-8E0F-A37284BF64A3}" type="presParOf" srcId="{D5C987ED-DD46-4872-A694-815E9B9570F6}" destId="{9B124FC7-A186-49EF-BE0B-6AD4A21D2893}" srcOrd="4" destOrd="0" presId="urn:microsoft.com/office/officeart/2005/8/layout/list1"/>
    <dgm:cxn modelId="{019ED06E-6A79-407D-9669-865BFBC5C4FF}" type="presParOf" srcId="{9B124FC7-A186-49EF-BE0B-6AD4A21D2893}" destId="{391783B2-C453-44E1-BF89-FCEEA5B5A5C4}" srcOrd="0" destOrd="0" presId="urn:microsoft.com/office/officeart/2005/8/layout/list1"/>
    <dgm:cxn modelId="{76AEF215-244D-49A7-8F2C-0570946CA827}" type="presParOf" srcId="{9B124FC7-A186-49EF-BE0B-6AD4A21D2893}" destId="{09E4C854-79FF-4CE8-BBC6-47663A543278}" srcOrd="1" destOrd="0" presId="urn:microsoft.com/office/officeart/2005/8/layout/list1"/>
    <dgm:cxn modelId="{83D1EE81-BA51-4313-8E95-C5B74858CC5D}" type="presParOf" srcId="{D5C987ED-DD46-4872-A694-815E9B9570F6}" destId="{70A42E30-A652-40C6-8AAF-52873C1E9416}" srcOrd="5" destOrd="0" presId="urn:microsoft.com/office/officeart/2005/8/layout/list1"/>
    <dgm:cxn modelId="{250DC22F-6AE7-4B46-AE77-D199AC8B02A8}" type="presParOf" srcId="{D5C987ED-DD46-4872-A694-815E9B9570F6}" destId="{BCF2C6C3-4CA7-4F79-8319-64543457F5D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8961E-D794-47CB-8847-BCFC0C1DAB4F}">
      <dsp:nvSpPr>
        <dsp:cNvPr id="0" name=""/>
        <dsp:cNvSpPr/>
      </dsp:nvSpPr>
      <dsp:spPr>
        <a:xfrm>
          <a:off x="0" y="623552"/>
          <a:ext cx="12088284" cy="2260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185" tIns="853948" rIns="938185" bIns="291592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4100" kern="1200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Lucida Grande"/>
            </a:rPr>
            <a:t>—which provides the definition for how a function behaves</a:t>
          </a:r>
          <a:endParaRPr lang="zh-CN" altLang="en-US" sz="4100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0" y="623552"/>
        <a:ext cx="12088284" cy="2260125"/>
      </dsp:txXfrm>
    </dsp:sp>
    <dsp:sp modelId="{0B849F45-0394-4743-89A1-1A90319C3A9D}">
      <dsp:nvSpPr>
        <dsp:cNvPr id="0" name=""/>
        <dsp:cNvSpPr/>
      </dsp:nvSpPr>
      <dsp:spPr>
        <a:xfrm>
          <a:off x="604414" y="18392"/>
          <a:ext cx="8461798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836" tIns="0" rIns="319836" bIns="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Lucida Grande"/>
            </a:rPr>
            <a:t> </a:t>
          </a:r>
          <a:r>
            <a:rPr lang="en-US" altLang="zh-CN" sz="4100" b="1" kern="1200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Lucida Grande"/>
            </a:rPr>
            <a:t>declaring a function</a:t>
          </a:r>
          <a:endParaRPr lang="zh-CN" altLang="en-US" sz="4100" b="1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663497" y="77475"/>
        <a:ext cx="8343632" cy="1092154"/>
      </dsp:txXfrm>
    </dsp:sp>
    <dsp:sp modelId="{45F61FDB-68F1-4579-9FC1-D66F611CDFF3}">
      <dsp:nvSpPr>
        <dsp:cNvPr id="0" name=""/>
        <dsp:cNvSpPr/>
      </dsp:nvSpPr>
      <dsp:spPr>
        <a:xfrm>
          <a:off x="0" y="3710238"/>
          <a:ext cx="12088284" cy="2260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185" tIns="853948" rIns="938185" bIns="291592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4100" kern="12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Lucida Grande"/>
            </a:rPr>
            <a:t>—which executes the definition of the function on specific values of the parameters</a:t>
          </a:r>
          <a:endParaRPr lang="zh-CN" altLang="en-US" sz="4100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0" y="3710238"/>
        <a:ext cx="12088284" cy="2260125"/>
      </dsp:txXfrm>
    </dsp:sp>
    <dsp:sp modelId="{019A8DD5-3848-46B0-AA00-67D00FAA62EF}">
      <dsp:nvSpPr>
        <dsp:cNvPr id="0" name=""/>
        <dsp:cNvSpPr/>
      </dsp:nvSpPr>
      <dsp:spPr>
        <a:xfrm>
          <a:off x="604414" y="3105078"/>
          <a:ext cx="8461798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836" tIns="0" rIns="319836" bIns="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b="1" kern="1200" dirty="0" smtClean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Lucida Grande"/>
            </a:rPr>
            <a:t>calling </a:t>
          </a:r>
          <a:r>
            <a:rPr lang="en-US" altLang="zh-CN" sz="4100" b="1" kern="1200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Lucida Grande"/>
            </a:rPr>
            <a:t>a function</a:t>
          </a:r>
          <a:endParaRPr lang="zh-CN" altLang="en-US" sz="4100" b="1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663497" y="3164161"/>
        <a:ext cx="8343632" cy="1092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92F82-D919-49F3-A219-1711FD37CF80}">
      <dsp:nvSpPr>
        <dsp:cNvPr id="0" name=""/>
        <dsp:cNvSpPr/>
      </dsp:nvSpPr>
      <dsp:spPr>
        <a:xfrm>
          <a:off x="0" y="565062"/>
          <a:ext cx="13623986" cy="294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373" tIns="749808" rIns="1057373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method copies the actual value of an argument into the formal parameter of the function. In this case, </a:t>
          </a:r>
          <a:r>
            <a:rPr lang="en-US" sz="3600" b="1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changes made to the parameter inside the function have no effect on the argument.</a:t>
          </a:r>
          <a:endParaRPr lang="zh-CN" sz="3600" b="1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65062"/>
        <a:ext cx="13623986" cy="2948400"/>
      </dsp:txXfrm>
    </dsp:sp>
    <dsp:sp modelId="{5C63D9DC-0E48-4581-BC93-E9997FF8A089}">
      <dsp:nvSpPr>
        <dsp:cNvPr id="0" name=""/>
        <dsp:cNvSpPr/>
      </dsp:nvSpPr>
      <dsp:spPr>
        <a:xfrm>
          <a:off x="681199" y="33702"/>
          <a:ext cx="9536790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468" tIns="0" rIns="360468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Call by value</a:t>
          </a:r>
          <a:endParaRPr lang="zh-CN" altLang="en-US" sz="36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3077" y="85580"/>
        <a:ext cx="9433034" cy="958964"/>
      </dsp:txXfrm>
    </dsp:sp>
    <dsp:sp modelId="{BCF2C6C3-4CA7-4F79-8319-64543457F5DA}">
      <dsp:nvSpPr>
        <dsp:cNvPr id="0" name=""/>
        <dsp:cNvSpPr/>
      </dsp:nvSpPr>
      <dsp:spPr>
        <a:xfrm>
          <a:off x="0" y="4239222"/>
          <a:ext cx="13623986" cy="294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373" tIns="749808" rIns="1057373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method copies the address of an argument into the formal parameter. Inside the function, the address is used to access the actual argument used in the call</a:t>
          </a:r>
          <a:r>
            <a:rPr lang="en-US" sz="3600" b="1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This means that changes made to the parameter affect the argument.</a:t>
          </a:r>
          <a:endParaRPr lang="zh-CN" altLang="en-US" sz="3600" b="1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239222"/>
        <a:ext cx="13623986" cy="2948400"/>
      </dsp:txXfrm>
    </dsp:sp>
    <dsp:sp modelId="{09E4C854-79FF-4CE8-BBC6-47663A543278}">
      <dsp:nvSpPr>
        <dsp:cNvPr id="0" name=""/>
        <dsp:cNvSpPr/>
      </dsp:nvSpPr>
      <dsp:spPr>
        <a:xfrm>
          <a:off x="681199" y="3707862"/>
          <a:ext cx="9536790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468" tIns="0" rIns="360468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Call by reference</a:t>
          </a:r>
          <a:endParaRPr lang="zh-CN" alt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3077" y="3759740"/>
        <a:ext cx="9433034" cy="95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1C210B1-2488-4A57-BDFC-FB83AC5A29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7CDE7E-51BC-4BBD-9F9F-1AE3F1EDE0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ABF82-1C68-4558-BA8B-38A26D7BB49A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BF5C95-EF86-4107-99E1-09F74C6DDB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461C27-1067-4B1E-AE31-632A615B1E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FD38E-37C9-418A-8565-4C7CCB1B8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82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785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771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846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188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004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62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7533" y="1596249"/>
            <a:ext cx="13005197" cy="3395698"/>
          </a:xfrm>
        </p:spPr>
        <p:txBody>
          <a:bodyPr anchor="b"/>
          <a:lstStyle>
            <a:lvl1pPr algn="ctr">
              <a:defRPr sz="853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7533" y="5122898"/>
            <a:ext cx="13005197" cy="2354862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75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4856" y="1401459"/>
            <a:ext cx="16146656" cy="12700"/>
          </a:xfrm>
          <a:prstGeom prst="line">
            <a:avLst/>
          </a:prstGeom>
          <a:noFill/>
          <a:ln w="5715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3893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09126" y="519289"/>
            <a:ext cx="3738994" cy="8265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143" y="519289"/>
            <a:ext cx="11000229" cy="82657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4856" y="1401459"/>
            <a:ext cx="16146656" cy="12700"/>
          </a:xfrm>
          <a:prstGeom prst="line">
            <a:avLst/>
          </a:prstGeom>
          <a:noFill/>
          <a:ln w="5715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91949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xfrm>
            <a:off x="355600" y="50800"/>
            <a:ext cx="16984663" cy="1524000"/>
          </a:xfrm>
          <a:prstGeom prst="rect">
            <a:avLst/>
          </a:prstGeom>
        </p:spPr>
        <p:txBody>
          <a:bodyPr anchor="ctr"/>
          <a:lstStyle>
            <a:lvl1pPr indent="0">
              <a:tabLst>
                <a:tab pos="121920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 hasCustomPrompt="1"/>
          </p:nvPr>
        </p:nvSpPr>
        <p:spPr>
          <a:xfrm>
            <a:off x="546100" y="1562100"/>
            <a:ext cx="16794163" cy="7581900"/>
          </a:xfrm>
          <a:prstGeom prst="rect">
            <a:avLst/>
          </a:prstGeom>
        </p:spPr>
        <p:txBody>
          <a:bodyPr anchor="ctr"/>
          <a:lstStyle>
            <a:lvl1pPr marL="7346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1587500" algn="l"/>
              </a:tabLst>
            </a:lvl1pPr>
            <a:lvl2pPr marL="10902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2044700" algn="l"/>
              </a:tabLst>
            </a:lvl2pPr>
            <a:lvl3pPr marL="14331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2476500" algn="l"/>
              </a:tabLst>
            </a:lvl3pPr>
            <a:lvl4pPr marL="17760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2921000" algn="l"/>
              </a:tabLst>
            </a:lvl4pPr>
            <a:lvl5pPr marL="21316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33782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44856" y="1401459"/>
            <a:ext cx="16146656" cy="12700"/>
          </a:xfrm>
          <a:prstGeom prst="line">
            <a:avLst/>
          </a:prstGeom>
          <a:noFill/>
          <a:ln w="5715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701586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04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112" y="2431628"/>
            <a:ext cx="14955977" cy="4057226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112" y="6527237"/>
            <a:ext cx="14955977" cy="2133599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195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143" y="2596444"/>
            <a:ext cx="7369612" cy="618857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78508" y="2596444"/>
            <a:ext cx="7369612" cy="618857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7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519290"/>
            <a:ext cx="14955977" cy="188524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03" y="2390987"/>
            <a:ext cx="7335743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403" y="3562773"/>
            <a:ext cx="7335743" cy="524030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8508" y="2390987"/>
            <a:ext cx="7371870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8508" y="3562773"/>
            <a:ext cx="7371870" cy="524030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33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500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650240"/>
            <a:ext cx="55926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1870" y="1404338"/>
            <a:ext cx="8778508" cy="6931378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402" y="2926080"/>
            <a:ext cx="55926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44856" y="1401459"/>
            <a:ext cx="16146656" cy="12700"/>
          </a:xfrm>
          <a:prstGeom prst="line">
            <a:avLst/>
          </a:prstGeom>
          <a:noFill/>
          <a:ln w="5715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0976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650240"/>
            <a:ext cx="55926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1870" y="1404338"/>
            <a:ext cx="8778508" cy="6931378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402" y="2926080"/>
            <a:ext cx="55926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44856" y="1401459"/>
            <a:ext cx="16146656" cy="12700"/>
          </a:xfrm>
          <a:prstGeom prst="line">
            <a:avLst/>
          </a:prstGeom>
          <a:noFill/>
          <a:ln w="5715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2895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143" y="519290"/>
            <a:ext cx="14955977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143" y="2596444"/>
            <a:ext cx="14955977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143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3962" y="9040143"/>
            <a:ext cx="585233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6561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218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>
            <a:extLst>
              <a:ext uri="{FF2B5EF4-FFF2-40B4-BE49-F238E27FC236}">
                <a16:creationId xmlns:a16="http://schemas.microsoft.com/office/drawing/2014/main" id="{C742E47E-B7F0-4654-AFB9-CEF454F1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31" y="477385"/>
            <a:ext cx="13004800" cy="69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Shape 33"/>
          <p:cNvSpPr>
            <a:spLocks noGrp="1"/>
          </p:cNvSpPr>
          <p:nvPr>
            <p:ph type="ctrTitle"/>
          </p:nvPr>
        </p:nvSpPr>
        <p:spPr>
          <a:xfrm>
            <a:off x="3386931" y="1305352"/>
            <a:ext cx="10566400" cy="1277257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11430" defTabSz="531495">
              <a:lnSpc>
                <a:spcPts val="8700"/>
              </a:lnSpc>
              <a:spcBef>
                <a:spcPts val="200"/>
              </a:spcBef>
              <a:tabLst>
                <a:tab pos="1143000" algn="l"/>
              </a:tabLst>
              <a:defRPr sz="7280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cademy Engraved LET" pitchFamily="2" charset="0"/>
              </a:rPr>
              <a:t>C </a:t>
            </a:r>
            <a:r>
              <a:rPr b="1" dirty="0">
                <a:solidFill>
                  <a:schemeClr val="accent1">
                    <a:lumMod val="50000"/>
                  </a:schemeClr>
                </a:solidFill>
                <a:latin typeface="Academy Engraved LET" pitchFamily="2" charset="0"/>
              </a:rPr>
              <a:t> Programming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A3A276-C837-4D14-84C6-230632015E2A}"/>
              </a:ext>
            </a:extLst>
          </p:cNvPr>
          <p:cNvSpPr/>
          <p:nvPr/>
        </p:nvSpPr>
        <p:spPr>
          <a:xfrm>
            <a:off x="5248752" y="7746742"/>
            <a:ext cx="74542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chemeClr val="tx1"/>
                </a:solidFill>
                <a:latin typeface="Academy Engraved LET" pitchFamily="2" charset="0"/>
              </a:rPr>
              <a:t>09: </a:t>
            </a:r>
            <a:r>
              <a:rPr lang="en-US" altLang="zh-CN" sz="4400" b="1" dirty="0">
                <a:solidFill>
                  <a:schemeClr val="tx1"/>
                </a:solidFill>
                <a:latin typeface="Academy Engraved LET" pitchFamily="2" charset="0"/>
              </a:rPr>
              <a:t>Scoping &amp; </a:t>
            </a:r>
            <a:r>
              <a:rPr lang="en-US" altLang="zh-CN" sz="4400" b="1" dirty="0" smtClean="0">
                <a:solidFill>
                  <a:schemeClr val="tx1"/>
                </a:solidFill>
                <a:latin typeface="Academy Engraved LET" pitchFamily="2" charset="0"/>
              </a:rPr>
              <a:t>Functions</a:t>
            </a:r>
            <a:r>
              <a:rPr lang="zh-CN" altLang="en-US" sz="4400" b="1" dirty="0" smtClean="0">
                <a:solidFill>
                  <a:schemeClr val="tx1"/>
                </a:solidFill>
                <a:latin typeface="Academy Engraved LET" pitchFamily="2" charset="0"/>
              </a:rPr>
              <a:t>（</a:t>
            </a:r>
            <a:r>
              <a:rPr lang="en-US" altLang="zh-CN" sz="4400" b="1" dirty="0" smtClean="0">
                <a:solidFill>
                  <a:schemeClr val="tx1"/>
                </a:solidFill>
                <a:latin typeface="Academy Engraved LET" pitchFamily="2" charset="0"/>
              </a:rPr>
              <a:t>1</a:t>
            </a:r>
            <a:r>
              <a:rPr lang="zh-CN" altLang="en-US" sz="4400" b="1" dirty="0" smtClean="0">
                <a:solidFill>
                  <a:schemeClr val="tx1"/>
                </a:solidFill>
                <a:latin typeface="Academy Engraved LET" pitchFamily="2" charset="0"/>
              </a:rPr>
              <a:t>）</a:t>
            </a:r>
            <a:endParaRPr lang="zh-CN" altLang="en-US" sz="4400" b="1" dirty="0">
              <a:solidFill>
                <a:schemeClr val="tx1"/>
              </a:solidFill>
              <a:latin typeface="Academy Engraved LE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1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46E33-D47A-45C6-B4C7-DCEE8A22B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7" y="50800"/>
            <a:ext cx="14723644" cy="1524000"/>
          </a:xfrm>
        </p:spPr>
        <p:txBody>
          <a:bodyPr>
            <a:normAutofit/>
          </a:bodyPr>
          <a:lstStyle/>
          <a:p>
            <a:r>
              <a:rPr lang="en-US" altLang="zh-CN" sz="6600" b="1" dirty="0"/>
              <a:t>Function Arguments</a:t>
            </a:r>
            <a:endParaRPr lang="zh-CN" altLang="en-US" sz="6600" b="1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F2E03EC-B763-4C06-A449-1B77E24CC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056" y="3363995"/>
            <a:ext cx="2318083" cy="7029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1ABA34B4-7B78-412A-99A0-521F275FE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730" y="2521784"/>
            <a:ext cx="22097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</a:rPr>
              <a:t>main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F8902B2-1C16-4239-8F8C-2D242B0EA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055" y="4603247"/>
            <a:ext cx="2318084" cy="7029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</a:rPr>
              <a:t>4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30BFECAD-6567-4DC2-8BFD-7933083A0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530" y="3363994"/>
            <a:ext cx="5815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6CB15233-FEBA-4D3A-95B6-1C3BED607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530" y="4603246"/>
            <a:ext cx="5815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023D3E46-78AA-4D0E-AB1D-D5C9518CE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930" y="2601994"/>
            <a:ext cx="3838073" cy="3012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8AE73E14-9B07-4AF6-B524-0C95224F1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9930" y="3135395"/>
            <a:ext cx="38380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400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56421875-259E-4F76-B2E4-1AEF4280E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1099" y="3351530"/>
            <a:ext cx="1806742" cy="70297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/>
              <a:t>&amp;a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47BD7D04-3F76-4417-91B0-FF2C2E459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0700" y="2521784"/>
            <a:ext cx="22097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</a:rPr>
              <a:t>swap</a:t>
            </a: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DFE0865F-19CD-4106-A50F-419213932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1099" y="4603247"/>
            <a:ext cx="1806742" cy="70297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/>
              <a:t>&amp;b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E0959105-B32D-4C23-BA00-8A70EB3C7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3700" y="3363994"/>
            <a:ext cx="5815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4E2EAD9B-1021-435A-A792-B3F4FA468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3700" y="4603246"/>
            <a:ext cx="5815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7CE16EA5-F25C-414B-878C-98702D65F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500" y="2601994"/>
            <a:ext cx="3838073" cy="3012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0D8CFC95-4F19-4E24-A8D8-BEE5DDBB0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42500" y="3135395"/>
            <a:ext cx="38380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400"/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AA3622BC-194E-4783-A5FE-221065452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6160" y="3592595"/>
            <a:ext cx="306003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400"/>
          </a:p>
        </p:txBody>
      </p:sp>
      <p:sp>
        <p:nvSpPr>
          <p:cNvPr id="21" name="Line 24">
            <a:extLst>
              <a:ext uri="{FF2B5EF4-FFF2-40B4-BE49-F238E27FC236}">
                <a16:creationId xmlns:a16="http://schemas.microsoft.com/office/drawing/2014/main" id="{E6E6E3ED-2FF5-47C8-AFAE-DCF9E6669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6160" y="5104561"/>
            <a:ext cx="306003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400"/>
          </a:p>
        </p:txBody>
      </p:sp>
      <p:sp>
        <p:nvSpPr>
          <p:cNvPr id="22" name="Text Box 25">
            <a:extLst>
              <a:ext uri="{FF2B5EF4-FFF2-40B4-BE49-F238E27FC236}">
                <a16:creationId xmlns:a16="http://schemas.microsoft.com/office/drawing/2014/main" id="{EA7FB8C0-B29A-4C4A-AE62-A7D6BFB11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3546" y="2992530"/>
            <a:ext cx="22097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33CC"/>
                </a:solidFill>
              </a:rPr>
              <a:t>&amp;a</a:t>
            </a:r>
            <a:endParaRPr lang="zh-CN" altLang="en-US" sz="2800" b="1" dirty="0">
              <a:solidFill>
                <a:srgbClr val="FF33CC"/>
              </a:solidFill>
              <a:ea typeface="楷体_GB2312"/>
              <a:cs typeface="楷体_GB2312"/>
            </a:endParaRP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F34FBAB7-B9A9-4FF2-A8B3-7761B1445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44" y="4358108"/>
            <a:ext cx="22097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33CC"/>
                </a:solidFill>
              </a:rPr>
              <a:t>&amp;b</a:t>
            </a:r>
            <a:endParaRPr lang="zh-CN" altLang="en-US" sz="2800" b="1" dirty="0">
              <a:solidFill>
                <a:srgbClr val="FF33CC"/>
              </a:solidFill>
              <a:ea typeface="楷体_GB2312"/>
              <a:cs typeface="楷体_GB2312"/>
            </a:endParaRP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C2583172-897C-4A8B-A42F-2642FBBE0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8106" y="1397440"/>
            <a:ext cx="3228473" cy="1265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accent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Calling function</a:t>
            </a:r>
            <a:endParaRPr lang="zh-CN" altLang="en-US" sz="3200" b="1" dirty="0">
              <a:solidFill>
                <a:schemeClr val="accent2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3200" b="1" dirty="0">
                <a:cs typeface="Times New Roman" panose="02020603050405020304" pitchFamily="18" charset="0"/>
              </a:rPr>
              <a:t>swap(&amp;a, &amp;b);</a:t>
            </a:r>
            <a:endParaRPr lang="zh-CN" altLang="en-US" sz="3200" b="1" dirty="0"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55EDB61-B714-4E93-B240-49FC8A000E03}"/>
              </a:ext>
            </a:extLst>
          </p:cNvPr>
          <p:cNvGrpSpPr/>
          <p:nvPr/>
        </p:nvGrpSpPr>
        <p:grpSpPr>
          <a:xfrm>
            <a:off x="6159208" y="4123044"/>
            <a:ext cx="613610" cy="417741"/>
            <a:chOff x="3991477" y="4123043"/>
            <a:chExt cx="613610" cy="417741"/>
          </a:xfrm>
        </p:grpSpPr>
        <p:sp>
          <p:nvSpPr>
            <p:cNvPr id="25" name="AutoShape 30">
              <a:extLst>
                <a:ext uri="{FF2B5EF4-FFF2-40B4-BE49-F238E27FC236}">
                  <a16:creationId xmlns:a16="http://schemas.microsoft.com/office/drawing/2014/main" id="{42CAA0CC-DC5A-41E8-A21A-6E65A4694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477" y="4139085"/>
              <a:ext cx="232611" cy="401699"/>
            </a:xfrm>
            <a:prstGeom prst="curvedRight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26" name="AutoShape 32">
              <a:extLst>
                <a:ext uri="{FF2B5EF4-FFF2-40B4-BE49-F238E27FC236}">
                  <a16:creationId xmlns:a16="http://schemas.microsoft.com/office/drawing/2014/main" id="{85ADDBEE-78BE-4E10-A381-8BCC5DA384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372476" y="4123043"/>
              <a:ext cx="232611" cy="401699"/>
            </a:xfrm>
            <a:prstGeom prst="curvedRight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7FDB03A-C751-40D3-A2FE-A1F18E1997B7}"/>
              </a:ext>
            </a:extLst>
          </p:cNvPr>
          <p:cNvGrpSpPr/>
          <p:nvPr/>
        </p:nvGrpSpPr>
        <p:grpSpPr>
          <a:xfrm>
            <a:off x="4505868" y="6267615"/>
            <a:ext cx="10214811" cy="3092952"/>
            <a:chOff x="974557" y="5818439"/>
            <a:chExt cx="10214811" cy="3092952"/>
          </a:xfrm>
        </p:grpSpPr>
        <p:sp>
          <p:nvSpPr>
            <p:cNvPr id="27" name="Rectangle 9">
              <a:extLst>
                <a:ext uri="{FF2B5EF4-FFF2-40B4-BE49-F238E27FC236}">
                  <a16:creationId xmlns:a16="http://schemas.microsoft.com/office/drawing/2014/main" id="{8328FFF0-710C-4015-83AB-610CBEDAB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745" y="6660649"/>
              <a:ext cx="2326105" cy="7029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chemeClr val="bg1"/>
                  </a:solidFill>
                </a:rPr>
                <a:t>4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 Box 10">
              <a:extLst>
                <a:ext uri="{FF2B5EF4-FFF2-40B4-BE49-F238E27FC236}">
                  <a16:creationId xmlns:a16="http://schemas.microsoft.com/office/drawing/2014/main" id="{781DB5CD-2174-46BF-BCD2-6CBD07F58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105" y="5818439"/>
              <a:ext cx="220979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2"/>
                  </a:solidFill>
                </a:rPr>
                <a:t>main</a:t>
              </a:r>
            </a:p>
          </p:txBody>
        </p:sp>
        <p:sp>
          <p:nvSpPr>
            <p:cNvPr id="29" name="Rectangle 11">
              <a:extLst>
                <a:ext uri="{FF2B5EF4-FFF2-40B4-BE49-F238E27FC236}">
                  <a16:creationId xmlns:a16="http://schemas.microsoft.com/office/drawing/2014/main" id="{CBDA420B-6202-471C-8C9B-9CA8DAD0A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746" y="7899901"/>
              <a:ext cx="2326104" cy="7029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chemeClr val="bg1"/>
                  </a:solidFill>
                </a:rPr>
                <a:t>3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id="{C19FCECF-5B78-485D-944A-353BF33A4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158" y="6660649"/>
              <a:ext cx="58152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1" name="Text Box 13">
              <a:extLst>
                <a:ext uri="{FF2B5EF4-FFF2-40B4-BE49-F238E27FC236}">
                  <a16:creationId xmlns:a16="http://schemas.microsoft.com/office/drawing/2014/main" id="{D5390326-D8EE-436E-AF4F-B9E15DA16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158" y="7899901"/>
              <a:ext cx="58152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95DE372F-4D27-44BD-80C5-9AE852EE4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557" y="5898649"/>
              <a:ext cx="3838073" cy="30127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33" name="Line 15">
              <a:extLst>
                <a:ext uri="{FF2B5EF4-FFF2-40B4-BE49-F238E27FC236}">
                  <a16:creationId xmlns:a16="http://schemas.microsoft.com/office/drawing/2014/main" id="{4EC534A7-D18C-4F3A-885B-E6E4C6B98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4557" y="6432050"/>
              <a:ext cx="38380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400"/>
            </a:p>
          </p:txBody>
        </p:sp>
        <p:sp>
          <p:nvSpPr>
            <p:cNvPr id="34" name="Rectangle 16">
              <a:extLst>
                <a:ext uri="{FF2B5EF4-FFF2-40B4-BE49-F238E27FC236}">
                  <a16:creationId xmlns:a16="http://schemas.microsoft.com/office/drawing/2014/main" id="{9B8003BF-B45A-4A3A-ABE9-812F47B47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9895" y="6648184"/>
              <a:ext cx="1766636" cy="70297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hangingPunct="1"/>
              <a:r>
                <a:rPr lang="en-US" altLang="zh-CN" sz="3200" b="1" dirty="0"/>
                <a:t>&amp;a</a:t>
              </a:r>
            </a:p>
          </p:txBody>
        </p:sp>
        <p:sp>
          <p:nvSpPr>
            <p:cNvPr id="35" name="Text Box 17">
              <a:extLst>
                <a:ext uri="{FF2B5EF4-FFF2-40B4-BE49-F238E27FC236}">
                  <a16:creationId xmlns:a16="http://schemas.microsoft.com/office/drawing/2014/main" id="{E4C88B08-9250-45B1-BD50-19A8F61CA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9495" y="5818439"/>
              <a:ext cx="220979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2"/>
                  </a:solidFill>
                </a:rPr>
                <a:t>swap</a:t>
              </a:r>
            </a:p>
          </p:txBody>
        </p:sp>
        <p:sp>
          <p:nvSpPr>
            <p:cNvPr id="36" name="Rectangle 18">
              <a:extLst>
                <a:ext uri="{FF2B5EF4-FFF2-40B4-BE49-F238E27FC236}">
                  <a16:creationId xmlns:a16="http://schemas.microsoft.com/office/drawing/2014/main" id="{B3A5AA72-3E09-46DF-9DD7-D0F583431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9895" y="7899901"/>
              <a:ext cx="1766636" cy="70297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hangingPunct="1"/>
              <a:r>
                <a:rPr lang="en-US" altLang="zh-CN" sz="3200" b="1" dirty="0"/>
                <a:t>&amp;b</a:t>
              </a:r>
            </a:p>
          </p:txBody>
        </p:sp>
        <p:sp>
          <p:nvSpPr>
            <p:cNvPr id="37" name="Text Box 19">
              <a:extLst>
                <a:ext uri="{FF2B5EF4-FFF2-40B4-BE49-F238E27FC236}">
                  <a16:creationId xmlns:a16="http://schemas.microsoft.com/office/drawing/2014/main" id="{B4EF933D-AC72-410A-B338-EE37F473A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2496" y="6660649"/>
              <a:ext cx="58152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38" name="Text Box 20">
              <a:extLst>
                <a:ext uri="{FF2B5EF4-FFF2-40B4-BE49-F238E27FC236}">
                  <a16:creationId xmlns:a16="http://schemas.microsoft.com/office/drawing/2014/main" id="{13A23247-5976-4767-B65F-65E240732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2496" y="7899901"/>
              <a:ext cx="58152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</a:rPr>
                <a:t>q</a:t>
              </a:r>
            </a:p>
          </p:txBody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29048F3C-43E4-4561-A30D-1067C2FC7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1295" y="5898649"/>
              <a:ext cx="3838073" cy="30127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40" name="Line 22">
              <a:extLst>
                <a:ext uri="{FF2B5EF4-FFF2-40B4-BE49-F238E27FC236}">
                  <a16:creationId xmlns:a16="http://schemas.microsoft.com/office/drawing/2014/main" id="{FCEFF9B1-F80A-490C-ABEB-C81F37927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1295" y="6432050"/>
              <a:ext cx="38380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400"/>
            </a:p>
          </p:txBody>
        </p:sp>
      </p:grpSp>
      <p:sp>
        <p:nvSpPr>
          <p:cNvPr id="48" name="箭头: 下 47">
            <a:extLst>
              <a:ext uri="{FF2B5EF4-FFF2-40B4-BE49-F238E27FC236}">
                <a16:creationId xmlns:a16="http://schemas.microsoft.com/office/drawing/2014/main" id="{A2A28109-F34F-4BAC-8005-93AEA0C6E873}"/>
              </a:ext>
            </a:extLst>
          </p:cNvPr>
          <p:cNvSpPr/>
          <p:nvPr/>
        </p:nvSpPr>
        <p:spPr>
          <a:xfrm>
            <a:off x="9196175" y="5450650"/>
            <a:ext cx="304800" cy="766167"/>
          </a:xfrm>
          <a:prstGeom prst="down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endParaRPr lang="zh-CN" altLang="en-US" sz="440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0B74F02-546D-4E0E-A273-A57F54EE0860}"/>
              </a:ext>
            </a:extLst>
          </p:cNvPr>
          <p:cNvSpPr/>
          <p:nvPr/>
        </p:nvSpPr>
        <p:spPr>
          <a:xfrm>
            <a:off x="964277" y="1554683"/>
            <a:ext cx="6048172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977900" indent="-723900" algn="l">
              <a:buSzPct val="120000"/>
              <a:buFont typeface="Wingdings" panose="05000000000000000000" pitchFamily="2" charset="2"/>
              <a:buChar char="p"/>
            </a:pPr>
            <a:r>
              <a:rPr lang="en-US" altLang="zh-CN" b="1" kern="1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Call by reference</a:t>
            </a:r>
            <a:endParaRPr lang="zh-CN" altLang="en-US" b="1" kern="1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F4ECC8D1-992D-430F-975D-1AE9CB631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395" y="3351529"/>
            <a:ext cx="14109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ym typeface="Symbol" panose="05050102010706020507" pitchFamily="18" charset="2"/>
              </a:rPr>
              <a:t></a:t>
            </a:r>
            <a:r>
              <a:rPr lang="en-US" altLang="zh-CN" sz="3200" b="1" dirty="0" err="1"/>
              <a:t>p</a:t>
            </a:r>
            <a:r>
              <a:rPr lang="en-US" altLang="zh-CN" sz="3200" b="1" dirty="0" err="1">
                <a:sym typeface="Symbol" panose="05050102010706020507" pitchFamily="18" charset="2"/>
              </a:rPr>
              <a:t>x</a:t>
            </a:r>
            <a:endParaRPr lang="zh-CN" altLang="en-US" sz="3200" b="1" dirty="0"/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39A4D210-39A5-4BF4-A61B-451CB1694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5333" y="4603246"/>
            <a:ext cx="13009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ym typeface="Symbol" panose="05050102010706020507" pitchFamily="18" charset="2"/>
              </a:rPr>
              <a:t></a:t>
            </a:r>
            <a:r>
              <a:rPr lang="en-US" altLang="zh-CN" sz="3200" b="1" dirty="0" err="1"/>
              <a:t>q</a:t>
            </a:r>
            <a:r>
              <a:rPr lang="en-US" altLang="zh-CN" sz="3200" b="1" dirty="0" err="1">
                <a:sym typeface="Symbol" panose="05050102010706020507" pitchFamily="18" charset="2"/>
              </a:rPr>
              <a:t>y</a:t>
            </a:r>
            <a:endParaRPr lang="zh-CN" altLang="en-US" sz="32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7C87680-12A5-4664-BD72-27F262D4D509}"/>
              </a:ext>
            </a:extLst>
          </p:cNvPr>
          <p:cNvGrpSpPr/>
          <p:nvPr/>
        </p:nvGrpSpPr>
        <p:grpSpPr>
          <a:xfrm>
            <a:off x="13880471" y="4129394"/>
            <a:ext cx="533400" cy="497165"/>
            <a:chOff x="11712740" y="4129393"/>
            <a:chExt cx="533400" cy="497165"/>
          </a:xfrm>
        </p:grpSpPr>
        <p:sp>
          <p:nvSpPr>
            <p:cNvPr id="43" name="AutoShape 40">
              <a:extLst>
                <a:ext uri="{FF2B5EF4-FFF2-40B4-BE49-F238E27FC236}">
                  <a16:creationId xmlns:a16="http://schemas.microsoft.com/office/drawing/2014/main" id="{CC9A19C3-1A8F-4318-80A3-E3CDF122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2740" y="4161477"/>
              <a:ext cx="152400" cy="465081"/>
            </a:xfrm>
            <a:prstGeom prst="curvedRight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AutoShape 41">
              <a:extLst>
                <a:ext uri="{FF2B5EF4-FFF2-40B4-BE49-F238E27FC236}">
                  <a16:creationId xmlns:a16="http://schemas.microsoft.com/office/drawing/2014/main" id="{7B26C298-8103-461B-A931-FAE7DC2892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2093740" y="4129393"/>
              <a:ext cx="152400" cy="465081"/>
            </a:xfrm>
            <a:prstGeom prst="curvedRight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FA5F4BD-D30A-4A32-9C54-15A1FDBE7274}"/>
              </a:ext>
            </a:extLst>
          </p:cNvPr>
          <p:cNvCxnSpPr/>
          <p:nvPr/>
        </p:nvCxnSpPr>
        <p:spPr>
          <a:xfrm>
            <a:off x="2320131" y="6265328"/>
            <a:ext cx="128524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49905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7C71D-C988-4651-83D4-A47F823E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Function Arguments</a:t>
            </a:r>
            <a:endParaRPr lang="zh-CN" altLang="en-US" sz="6600" b="1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C68B136-85FE-4A2E-AA2B-889566A963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041707"/>
              </p:ext>
            </p:extLst>
          </p:nvPr>
        </p:nvGraphicFramePr>
        <p:xfrm>
          <a:off x="2303199" y="1986844"/>
          <a:ext cx="13623986" cy="722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0806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Omitting Operands/Result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functions have no real return type</a:t>
            </a:r>
          </a:p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have no need for parameters</a:t>
            </a:r>
          </a:p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either case, declare them with </a:t>
            </a:r>
            <a:r>
              <a:rPr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void</a:t>
            </a:r>
          </a:p>
          <a:p>
            <a:pPr lvl="1"/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means no type at all</a:t>
            </a:r>
          </a:p>
          <a:p>
            <a:pPr marL="0" indent="254000">
              <a:buSzTx/>
              <a:buNone/>
              <a:defRPr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beepSpeaker</a:t>
            </a:r>
            <a:r>
              <a:rPr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Beep(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frequency,time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)</a:t>
            </a:r>
            <a:endParaRPr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254000">
              <a:buSzTx/>
              <a:buNone/>
              <a:defRPr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printSpaces</a:t>
            </a:r>
            <a:r>
              <a:rPr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sz="4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nSpaces</a:t>
            </a:r>
            <a:r>
              <a:rPr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254000">
              <a:buSzTx/>
              <a:buNone/>
              <a:defRPr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4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randomInteger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426A4-E216-4F2D-B941-EE88F977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Example</a:t>
            </a:r>
            <a:endParaRPr lang="zh-CN" altLang="en-US" sz="6600" b="1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0B3B48F0-07C8-4AE5-8C63-4D190F530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415" y="1739698"/>
            <a:ext cx="1328498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685800" indent="-685800" algn="l" hangingPunct="1"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lang="en-US" altLang="zh-CN" sz="4800" b="1" dirty="0">
                <a:ea typeface="黑体" panose="02010609060101010101" pitchFamily="49" charset="-122"/>
                <a:cs typeface="Times New Roman" panose="02020603050405020304" pitchFamily="18" charset="0"/>
              </a:rPr>
              <a:t>Finding the number of English characters in a string with a function. </a:t>
            </a:r>
            <a:endParaRPr lang="zh-CN" altLang="en-US" sz="3698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E380CE-6D4E-4D57-9808-EF98F33D98E9}"/>
              </a:ext>
            </a:extLst>
          </p:cNvPr>
          <p:cNvSpPr/>
          <p:nvPr/>
        </p:nvSpPr>
        <p:spPr>
          <a:xfrm>
            <a:off x="1596044" y="3258096"/>
            <a:ext cx="13765875" cy="573490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hangingPunct="1">
              <a:lnSpc>
                <a:spcPts val="55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"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algn="l" hangingPunct="1">
              <a:lnSpc>
                <a:spcPts val="5500"/>
              </a:lnSpc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strenum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 value - </a:t>
            </a:r>
            <a:r>
              <a:rPr lang="en-US" altLang="zh-CN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l" hangingPunct="1">
              <a:lnSpc>
                <a:spcPts val="55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n=0;</a:t>
            </a:r>
          </a:p>
          <a:p>
            <a:pPr algn="l" hangingPunct="1">
              <a:lnSpc>
                <a:spcPts val="55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while(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 </a:t>
            </a:r>
          </a:p>
          <a:p>
            <a:pPr algn="l" hangingPunct="1">
              <a:lnSpc>
                <a:spcPts val="55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{ if(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s&gt;='a'&amp;&amp;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s&lt;='z'||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s&gt;='A'&amp;&amp;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s&lt;='Z') n++;</a:t>
            </a:r>
          </a:p>
          <a:p>
            <a:pPr algn="l" hangingPunct="1">
              <a:lnSpc>
                <a:spcPts val="55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s++;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</a:p>
          <a:p>
            <a:pPr algn="l" hangingPunct="1">
              <a:lnSpc>
                <a:spcPts val="55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n;</a:t>
            </a:r>
          </a:p>
          <a:p>
            <a:pPr algn="l" hangingPunct="1">
              <a:lnSpc>
                <a:spcPts val="55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85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A21B0-30FF-4A40-98C5-C1BCF4C4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Example</a:t>
            </a:r>
            <a:endParaRPr lang="zh-CN" altLang="en-US" sz="6600" b="1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C5C4BC8-FA00-4A7F-9AF2-A682A15AD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676" y="1995055"/>
            <a:ext cx="14696901" cy="5915466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 </a:t>
            </a:r>
            <a:endParaRPr lang="zh-CN" altLang="en-US" sz="4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s1[81];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("Input a string:\n");gets(s1);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n=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strenum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algn="just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altLang="zh-CN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4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copies the address of array s1 to the formal parameter  </a:t>
            </a:r>
            <a:r>
              <a:rPr lang="en-US" altLang="zh-CN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("There are %d English letters.\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n",n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zh-CN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44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 smtClean="0"/>
              <a:t>Functions Calling </a:t>
            </a:r>
            <a:r>
              <a:rPr sz="6600" b="1" dirty="0"/>
              <a:t>Functions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2180431" y="1314131"/>
            <a:ext cx="13198114" cy="42637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a function is just a piece of code</a:t>
            </a:r>
          </a:p>
          <a:p>
            <a:pPr lvl="1">
              <a:lnSpc>
                <a:spcPts val="5000"/>
              </a:lnSpc>
              <a:spcBef>
                <a:spcPts val="1800"/>
              </a:spcBef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call other functions</a:t>
            </a:r>
          </a:p>
          <a:p>
            <a:pPr lvl="2">
              <a:lnSpc>
                <a:spcPts val="5000"/>
              </a:lnSpc>
              <a:spcBef>
                <a:spcPts val="1800"/>
              </a:spcBef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 call other functions</a:t>
            </a:r>
          </a:p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keep things </a:t>
            </a:r>
            <a:r>
              <a:rPr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organised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39891" y="5571606"/>
            <a:ext cx="3423920" cy="379476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  <a:p>
            <a:pPr algn="l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...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function_1();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function_2();</a:t>
            </a:r>
          </a:p>
          <a:p>
            <a:pPr algn="l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70211" y="5571925"/>
            <a:ext cx="3423920" cy="317944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function_1()</a:t>
            </a:r>
          </a:p>
          <a:p>
            <a:pPr algn="l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...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function_2();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algn="l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07236" y="5571607"/>
            <a:ext cx="3423920" cy="194818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function_2()</a:t>
            </a:r>
          </a:p>
          <a:p>
            <a:pPr algn="l"/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{	...</a:t>
            </a:r>
          </a:p>
          <a:p>
            <a:pPr algn="l"/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972651" y="6176443"/>
            <a:ext cx="797560" cy="1047750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直接箭头连接符 5"/>
          <p:cNvCxnSpPr/>
          <p:nvPr/>
        </p:nvCxnSpPr>
        <p:spPr>
          <a:xfrm flipV="1">
            <a:off x="9928066" y="6176444"/>
            <a:ext cx="979170" cy="893445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直接箭头连接符 6"/>
          <p:cNvCxnSpPr/>
          <p:nvPr/>
        </p:nvCxnSpPr>
        <p:spPr>
          <a:xfrm flipV="1">
            <a:off x="6015197" y="5965623"/>
            <a:ext cx="4934585" cy="2391410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5777707" y="7520103"/>
            <a:ext cx="1188085" cy="1047750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dash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9928067" y="7224193"/>
            <a:ext cx="1105535" cy="119380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dash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接箭头连接符 9"/>
          <p:cNvCxnSpPr/>
          <p:nvPr/>
        </p:nvCxnSpPr>
        <p:spPr>
          <a:xfrm flipH="1">
            <a:off x="6015197" y="7617894"/>
            <a:ext cx="5018405" cy="1231265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dash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600" b="1" dirty="0">
                <a:sym typeface="+mn-ea"/>
              </a:rPr>
              <a:t>Functions Calling Functions</a:t>
            </a:r>
            <a:endParaRPr lang="zh-CN" altLang="en-US" sz="6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45920" y="1961804"/>
            <a:ext cx="14065135" cy="5322916"/>
          </a:xfrm>
        </p:spPr>
        <p:txBody>
          <a:bodyPr>
            <a:normAutofit/>
          </a:bodyPr>
          <a:lstStyle/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But what if a function calls </a:t>
            </a:r>
            <a:r>
              <a:rPr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itself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?</a:t>
            </a:r>
            <a:endParaRPr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 problem: we call it a </a:t>
            </a:r>
            <a:r>
              <a:rPr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recursive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unction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the 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factorial</a:t>
            </a:r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lend themselves naturally to recursive algorithms.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Multiple </a:t>
            </a:r>
            <a:r>
              <a:rPr sz="6600" b="1" dirty="0" smtClean="0"/>
              <a:t>Copies</a:t>
            </a:r>
            <a:r>
              <a:rPr lang="en-US" sz="6600" b="1" dirty="0" smtClean="0"/>
              <a:t>*</a:t>
            </a:r>
            <a:endParaRPr sz="6600" b="1" dirty="0"/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xfrm>
            <a:off x="964276" y="1562100"/>
            <a:ext cx="16375987" cy="75819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call needs it’s own copy of:</a:t>
            </a:r>
          </a:p>
          <a:p>
            <a:pPr lvl="1"/>
            <a:r>
              <a:rPr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outputValue</a:t>
            </a:r>
            <a:endParaRPr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can’t just use a single global variable</a:t>
            </a:r>
          </a:p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a new copy every time it’s called</a:t>
            </a:r>
          </a:p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store this in the stack frame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The Stack Frame</a:t>
            </a:r>
            <a:r>
              <a:rPr lang="zh-CN" altLang="en-US" sz="6600" b="1" dirty="0"/>
              <a:t>（*）</a:t>
            </a:r>
            <a:endParaRPr sz="6600" b="1" dirty="0"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stack frame stores:</a:t>
            </a:r>
          </a:p>
          <a:p>
            <a:pPr lvl="1"/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copied parameters</a:t>
            </a:r>
          </a:p>
          <a:p>
            <a:pPr lvl="1"/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local variables</a:t>
            </a:r>
          </a:p>
          <a:p>
            <a:pPr lvl="1"/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code</a:t>
            </a:r>
            <a:endParaRPr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allocated when function is called</a:t>
            </a:r>
          </a:p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released when function returns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Top-Down Programming</a:t>
            </a:r>
            <a:r>
              <a:rPr lang="zh-CN" altLang="en-US" sz="6600" b="1" dirty="0"/>
              <a:t>（*）</a:t>
            </a:r>
            <a:endParaRPr sz="6600" b="1" dirty="0"/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a large problem</a:t>
            </a:r>
          </a:p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into beginning, middle and end</a:t>
            </a:r>
          </a:p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each in a separate function</a:t>
            </a:r>
          </a:p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repeat (recursively)</a:t>
            </a:r>
          </a:p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control structures where useful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76C3C-6584-47C4-8BC7-EE270CD4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Functions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B665221-F203-4299-99E1-BBAE20D48B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7672961"/>
              </p:ext>
            </p:extLst>
          </p:nvPr>
        </p:nvGraphicFramePr>
        <p:xfrm>
          <a:off x="2540264" y="3172177"/>
          <a:ext cx="12088284" cy="5988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D449AC3-DA72-45F5-964A-5F573DDD8A4E}"/>
              </a:ext>
            </a:extLst>
          </p:cNvPr>
          <p:cNvSpPr/>
          <p:nvPr/>
        </p:nvSpPr>
        <p:spPr>
          <a:xfrm>
            <a:off x="2409031" y="1711770"/>
            <a:ext cx="12763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4400" b="1" dirty="0">
                <a:latin typeface="+mn-ea"/>
                <a:ea typeface="+mn-ea"/>
                <a:cs typeface="Lucida Grande"/>
                <a:sym typeface="Lucida Grande"/>
              </a:rPr>
              <a:t>There are two sides to using functions in your programming</a:t>
            </a:r>
            <a:endParaRPr lang="zh-CN" altLang="en-US" sz="4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6102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Function </a:t>
            </a:r>
            <a:r>
              <a:rPr sz="6600" b="1" dirty="0" smtClean="0"/>
              <a:t>Notes</a:t>
            </a:r>
            <a:r>
              <a:rPr lang="zh-CN" altLang="en-US" sz="6600" b="1" dirty="0" smtClean="0"/>
              <a:t>*</a:t>
            </a:r>
            <a:endParaRPr sz="6600" b="1" dirty="0"/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781397" y="1562100"/>
            <a:ext cx="14647026" cy="75819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out for side-effects</a:t>
            </a:r>
          </a:p>
          <a:p>
            <a:pPr lvl="1"/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made to global variables</a:t>
            </a:r>
          </a:p>
          <a:p>
            <a:pPr lvl="1"/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sometimes we need to (later)</a:t>
            </a:r>
          </a:p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use functions to break up code</a:t>
            </a:r>
          </a:p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function should exceed 1 page / screen</a:t>
            </a:r>
          </a:p>
          <a:p>
            <a:pPr lvl="1"/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keeps them comprehensible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506EB647-D40C-43C5-AE6B-2B8FF9FD7D16}"/>
              </a:ext>
            </a:extLst>
          </p:cNvPr>
          <p:cNvSpPr txBox="1">
            <a:spLocks/>
          </p:cNvSpPr>
          <p:nvPr/>
        </p:nvSpPr>
        <p:spPr>
          <a:xfrm>
            <a:off x="2180431" y="50800"/>
            <a:ext cx="12992100" cy="1524000"/>
          </a:xfrm>
          <a:prstGeom prst="rect">
            <a:avLst/>
          </a:prstGeom>
        </p:spPr>
        <p:txBody>
          <a:bodyPr/>
          <a:lstStyle>
            <a:lvl1pPr marL="0" marR="0" indent="-127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1pPr>
            <a:lvl2pPr marL="0" marR="0" indent="2159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2pPr>
            <a:lvl3pPr marL="0" marR="0" indent="4445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3pPr>
            <a:lvl4pPr marL="0" marR="0" indent="6731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4pPr>
            <a:lvl5pPr marL="0" marR="0" indent="9017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5pPr>
            <a:lvl6pPr marL="0" marR="0" indent="11303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6pPr>
            <a:lvl7pPr marL="0" marR="0" indent="13589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7pPr>
            <a:lvl8pPr marL="0" marR="0" indent="15875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8pPr>
            <a:lvl9pPr marL="0" marR="0" indent="18161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9pPr>
          </a:lstStyle>
          <a:p>
            <a:pPr indent="0" hangingPunct="1">
              <a:tabLst>
                <a:tab pos="1219200" algn="l"/>
              </a:tabLst>
            </a:pPr>
            <a:r>
              <a:rPr lang="en-US" altLang="zh-CN" sz="6600" b="1" dirty="0"/>
              <a:t>Exercise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37DE36-08C3-4172-81BA-FEDC703C13B1}"/>
              </a:ext>
            </a:extLst>
          </p:cNvPr>
          <p:cNvSpPr/>
          <p:nvPr/>
        </p:nvSpPr>
        <p:spPr>
          <a:xfrm>
            <a:off x="997527" y="1698488"/>
            <a:ext cx="15295418" cy="6376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4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function</a:t>
            </a:r>
          </a:p>
          <a:p>
            <a:pPr algn="l">
              <a:lnSpc>
                <a:spcPts val="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Accept 10 data as input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which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Accept a line of characters as the user input and count the number of English letters, the number of space and the number of  alphanumeric characters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（数字字符）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.(terminated with the character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Input 5 integers , calculate the sum of the data, find the maximum value among them. Output the sum and the maximum.</a:t>
            </a:r>
          </a:p>
          <a:p>
            <a:pPr algn="l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4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BB6E4BB-2B6E-4266-AD81-35C6A2612E4A}"/>
              </a:ext>
            </a:extLst>
          </p:cNvPr>
          <p:cNvGrpSpPr>
            <a:grpSpLocks/>
          </p:cNvGrpSpPr>
          <p:nvPr/>
        </p:nvGrpSpPr>
        <p:grpSpPr bwMode="auto">
          <a:xfrm>
            <a:off x="4834731" y="3809464"/>
            <a:ext cx="5982516" cy="3066678"/>
            <a:chOff x="480" y="2880"/>
            <a:chExt cx="1849" cy="1106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24E5D88F-D788-4CDC-B91C-C71A2A80B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880"/>
              <a:ext cx="1488" cy="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ts val="49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3600" dirty="0"/>
                <a:t>                         1</a:t>
              </a:r>
            </a:p>
            <a:p>
              <a:pPr algn="just">
                <a:lnSpc>
                  <a:spcPts val="49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3600" dirty="0"/>
                <a:t>               　3    5</a:t>
              </a:r>
            </a:p>
            <a:p>
              <a:pPr algn="just">
                <a:lnSpc>
                  <a:spcPts val="49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3600" dirty="0"/>
                <a:t>     　  7 　9   11</a:t>
              </a:r>
            </a:p>
            <a:p>
              <a:pPr algn="just">
                <a:lnSpc>
                  <a:spcPts val="49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3600" dirty="0"/>
                <a:t>    13 15  17   19</a:t>
              </a:r>
            </a:p>
          </p:txBody>
        </p:sp>
        <p:sp>
          <p:nvSpPr>
            <p:cNvPr id="4" name="Rectangle 10">
              <a:extLst>
                <a:ext uri="{FF2B5EF4-FFF2-40B4-BE49-F238E27FC236}">
                  <a16:creationId xmlns:a16="http://schemas.microsoft.com/office/drawing/2014/main" id="{0B78C292-A8C0-4DE3-9309-862D2B1FE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3216"/>
              <a:ext cx="12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hangingPunct="1">
                <a:lnSpc>
                  <a:spcPts val="49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3600" dirty="0"/>
                <a:t>n</a:t>
              </a:r>
              <a:endParaRPr lang="zh-CN" altLang="en-US" sz="3600" dirty="0"/>
            </a:p>
          </p:txBody>
        </p:sp>
        <p:sp>
          <p:nvSpPr>
            <p:cNvPr id="5" name="AutoShape 11">
              <a:extLst>
                <a:ext uri="{FF2B5EF4-FFF2-40B4-BE49-F238E27FC236}">
                  <a16:creationId xmlns:a16="http://schemas.microsoft.com/office/drawing/2014/main" id="{0FD2B7D1-D6FE-45EA-96D6-585E1368D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2965"/>
              <a:ext cx="96" cy="940"/>
            </a:xfrm>
            <a:prstGeom prst="rightBrace">
              <a:avLst>
                <a:gd name="adj1" fmla="val 6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hangingPunct="1">
                <a:lnSpc>
                  <a:spcPts val="49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zh-CN" altLang="en-US" sz="360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BE518201-143E-4A33-9AFA-E1F89B71E16E}"/>
              </a:ext>
            </a:extLst>
          </p:cNvPr>
          <p:cNvSpPr/>
          <p:nvPr/>
        </p:nvSpPr>
        <p:spPr>
          <a:xfrm>
            <a:off x="1961804" y="2359224"/>
            <a:ext cx="128551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Input </a:t>
            </a:r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 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character graphic as follows.</a:t>
            </a:r>
            <a:endParaRPr lang="zh-CN" altLang="en-US" sz="4400" dirty="0">
              <a:solidFill>
                <a:srgbClr val="1E06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2E85221-0015-4670-BDDF-2E3F7F30FA5C}"/>
              </a:ext>
            </a:extLst>
          </p:cNvPr>
          <p:cNvSpPr txBox="1">
            <a:spLocks/>
          </p:cNvSpPr>
          <p:nvPr/>
        </p:nvSpPr>
        <p:spPr>
          <a:xfrm>
            <a:off x="2180431" y="50800"/>
            <a:ext cx="12992100" cy="1524000"/>
          </a:xfrm>
          <a:prstGeom prst="rect">
            <a:avLst/>
          </a:prstGeom>
        </p:spPr>
        <p:txBody>
          <a:bodyPr/>
          <a:lstStyle>
            <a:lvl1pPr marL="0" marR="0" indent="-127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1pPr>
            <a:lvl2pPr marL="0" marR="0" indent="2159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2pPr>
            <a:lvl3pPr marL="0" marR="0" indent="4445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3pPr>
            <a:lvl4pPr marL="0" marR="0" indent="6731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4pPr>
            <a:lvl5pPr marL="0" marR="0" indent="9017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5pPr>
            <a:lvl6pPr marL="0" marR="0" indent="11303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6pPr>
            <a:lvl7pPr marL="0" marR="0" indent="13589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7pPr>
            <a:lvl8pPr marL="0" marR="0" indent="15875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8pPr>
            <a:lvl9pPr marL="0" marR="0" indent="18161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9pPr>
          </a:lstStyle>
          <a:p>
            <a:pPr indent="0" hangingPunct="1">
              <a:tabLst>
                <a:tab pos="1219200" algn="l"/>
              </a:tabLst>
            </a:pPr>
            <a:r>
              <a:rPr lang="en-US" altLang="zh-CN" sz="6600" b="1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95304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Function Parameters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546100" y="1562100"/>
            <a:ext cx="16794163" cy="68670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77900" indent="-723900">
              <a:lnSpc>
                <a:spcPts val="5760"/>
              </a:lnSpc>
              <a:spcBef>
                <a:spcPts val="1800"/>
              </a:spcBef>
              <a:buSzPct val="13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we feed into a function</a:t>
            </a:r>
          </a:p>
          <a:p>
            <a:pPr marL="977900" indent="-723900">
              <a:lnSpc>
                <a:spcPts val="5760"/>
              </a:lnSpc>
              <a:spcBef>
                <a:spcPts val="1800"/>
              </a:spcBef>
              <a:buSzPct val="13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has:</a:t>
            </a:r>
          </a:p>
          <a:p>
            <a:pPr lvl="1">
              <a:lnSpc>
                <a:spcPts val="5760"/>
              </a:lnSpc>
              <a:spcBef>
                <a:spcPts val="1800"/>
              </a:spcBef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name</a:t>
            </a:r>
          </a:p>
          <a:p>
            <a:pPr lvl="1">
              <a:lnSpc>
                <a:spcPts val="5760"/>
              </a:lnSpc>
              <a:spcBef>
                <a:spcPts val="1800"/>
              </a:spcBef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type</a:t>
            </a:r>
          </a:p>
          <a:p>
            <a:pPr marL="977900" indent="-723900">
              <a:lnSpc>
                <a:spcPts val="5760"/>
              </a:lnSpc>
              <a:spcBef>
                <a:spcPts val="1800"/>
              </a:spcBef>
              <a:buSzPct val="13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separated by commas</a:t>
            </a:r>
          </a:p>
          <a:p>
            <a:pPr marL="977900" indent="-723900">
              <a:lnSpc>
                <a:spcPts val="5760"/>
              </a:lnSpc>
              <a:spcBef>
                <a:spcPts val="1800"/>
              </a:spcBef>
              <a:buSzPct val="13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are treated as local variables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614D4-9BEF-4CFC-A76E-7EA8F216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Calling a Function</a:t>
            </a:r>
            <a:endParaRPr lang="zh-CN" altLang="en-US" sz="66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4BA2F8-2E4A-4080-8055-4584966E3EC8}"/>
              </a:ext>
            </a:extLst>
          </p:cNvPr>
          <p:cNvSpPr/>
          <p:nvPr/>
        </p:nvSpPr>
        <p:spPr>
          <a:xfrm>
            <a:off x="2776451" y="2377440"/>
            <a:ext cx="12396081" cy="429861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571500" lvl="1" indent="-571500" algn="l" fontAlgn="base">
              <a:lnSpc>
                <a:spcPts val="41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4400" b="1" noProof="1">
                <a:solidFill>
                  <a:srgbClr val="0033CC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function definition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44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int swap(</a:t>
            </a:r>
            <a:r>
              <a:rPr lang="en-US" altLang="zh-CN" sz="4400" b="1" u="sng" noProof="1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int x , int y</a:t>
            </a:r>
            <a:r>
              <a:rPr lang="en-US" altLang="zh-CN" sz="44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)</a:t>
            </a:r>
            <a:endParaRPr lang="zh-CN" altLang="en-US" sz="4400" b="1" noProof="1">
              <a:solidFill>
                <a:schemeClr val="tx1"/>
              </a:solidFill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44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{   ……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44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}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endParaRPr lang="en-US" altLang="zh-CN" sz="4400" b="1" noProof="1">
              <a:solidFill>
                <a:srgbClr val="FF0000"/>
              </a:solidFill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endParaRPr lang="en-US" altLang="zh-CN" sz="4400" b="1" noProof="1">
              <a:solidFill>
                <a:srgbClr val="FF0000"/>
              </a:solidFill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571500" lvl="1" indent="-571500" algn="l" fontAlgn="base">
              <a:lnSpc>
                <a:spcPts val="41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4400" b="1" noProof="1">
                <a:solidFill>
                  <a:srgbClr val="0033CC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function calling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44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swap(</a:t>
            </a:r>
            <a:r>
              <a:rPr lang="en-US" altLang="zh-CN" sz="4400" b="1" u="sng" noProof="1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a,b</a:t>
            </a:r>
            <a:r>
              <a:rPr lang="en-US" altLang="zh-CN" sz="44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);              </a:t>
            </a:r>
          </a:p>
        </p:txBody>
      </p:sp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5CAE4445-3462-44D4-8152-6B91B416096D}"/>
              </a:ext>
            </a:extLst>
          </p:cNvPr>
          <p:cNvSpPr/>
          <p:nvPr/>
        </p:nvSpPr>
        <p:spPr>
          <a:xfrm>
            <a:off x="9170108" y="4696134"/>
            <a:ext cx="4678895" cy="6924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8662"/>
              <a:gd name="adj6" fmla="val -40607"/>
            </a:avLst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formal parameters</a:t>
            </a:r>
            <a:endParaRPr lang="zh-CN" altLang="en-US" dirty="0">
              <a:solidFill>
                <a:schemeClr val="bg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标注: 弯曲线形 7">
            <a:extLst>
              <a:ext uri="{FF2B5EF4-FFF2-40B4-BE49-F238E27FC236}">
                <a16:creationId xmlns:a16="http://schemas.microsoft.com/office/drawing/2014/main" id="{9056C47A-D3E6-4E9C-A9EC-EF758B5BF093}"/>
              </a:ext>
            </a:extLst>
          </p:cNvPr>
          <p:cNvSpPr/>
          <p:nvPr/>
        </p:nvSpPr>
        <p:spPr>
          <a:xfrm>
            <a:off x="7239709" y="7832551"/>
            <a:ext cx="5016834" cy="6924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5445"/>
              <a:gd name="adj6" fmla="val -45301"/>
            </a:avLst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arguments</a:t>
            </a:r>
            <a:endParaRPr lang="zh-CN" altLang="en-US" b="1" dirty="0">
              <a:solidFill>
                <a:schemeClr val="bg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70868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614D4-9BEF-4CFC-A76E-7EA8F216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Function Arguments</a:t>
            </a:r>
            <a:endParaRPr lang="zh-CN" altLang="en-US" sz="66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4BA2F8-2E4A-4080-8055-4584966E3EC8}"/>
              </a:ext>
            </a:extLst>
          </p:cNvPr>
          <p:cNvSpPr/>
          <p:nvPr/>
        </p:nvSpPr>
        <p:spPr>
          <a:xfrm>
            <a:off x="2032265" y="1574800"/>
            <a:ext cx="13140266" cy="799604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#include &lt;stdio.h&gt;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int swap(</a:t>
            </a:r>
            <a:r>
              <a:rPr lang="en-US" altLang="zh-CN" sz="3600" b="1" u="sng" noProof="1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int x,int y</a:t>
            </a:r>
            <a:r>
              <a:rPr lang="en-US" altLang="zh-CN" sz="3600" b="1" noProof="1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)    </a:t>
            </a:r>
            <a:r>
              <a:rPr lang="en-US" altLang="zh-CN" sz="3600" b="1" noProof="1">
                <a:solidFill>
                  <a:schemeClr val="accent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//function definition</a:t>
            </a:r>
            <a:endParaRPr lang="zh-CN" altLang="en-US" sz="3600" b="1" noProof="1">
              <a:solidFill>
                <a:schemeClr val="accent2"/>
              </a:solidFill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{   int t;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t=x; 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x=y;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y=t;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printf("x=%d,y=%d\n",x,y);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}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int main()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{   int a,b;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a = 3; b = 4;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</a:t>
            </a:r>
            <a:r>
              <a:rPr lang="en-US" altLang="zh-CN" sz="3600" b="1" noProof="1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swap(</a:t>
            </a:r>
            <a:r>
              <a:rPr lang="en-US" altLang="zh-CN" sz="3600" b="1" u="sng" noProof="1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a,b</a:t>
            </a:r>
            <a:r>
              <a:rPr lang="en-US" altLang="zh-CN" sz="3600" b="1" noProof="1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);       </a:t>
            </a:r>
            <a:r>
              <a:rPr lang="en-US" altLang="zh-CN" sz="3600" b="1" noProof="1">
                <a:solidFill>
                  <a:schemeClr val="accent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//function calling</a:t>
            </a:r>
            <a:endParaRPr lang="en-US" altLang="zh-CN" sz="3600" b="1" noProof="1">
              <a:solidFill>
                <a:srgbClr val="FF0000"/>
              </a:solidFill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printf("a=%d,b=%d\n",a,b);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return 0;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5CAE4445-3462-44D4-8152-6B91B416096D}"/>
              </a:ext>
            </a:extLst>
          </p:cNvPr>
          <p:cNvSpPr/>
          <p:nvPr/>
        </p:nvSpPr>
        <p:spPr>
          <a:xfrm>
            <a:off x="8052509" y="3761041"/>
            <a:ext cx="4475748" cy="6924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8662"/>
              <a:gd name="adj6" fmla="val -40607"/>
            </a:avLst>
          </a:prstGeom>
          <a:blipFill rotWithShape="1">
            <a:blip r:embed="rId2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formal parameters</a:t>
            </a:r>
            <a:endParaRPr lang="zh-CN" altLang="en-US" dirty="0">
              <a:solidFill>
                <a:schemeClr val="bg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标注: 弯曲线形 7">
            <a:extLst>
              <a:ext uri="{FF2B5EF4-FFF2-40B4-BE49-F238E27FC236}">
                <a16:creationId xmlns:a16="http://schemas.microsoft.com/office/drawing/2014/main" id="{9056C47A-D3E6-4E9C-A9EC-EF758B5BF093}"/>
              </a:ext>
            </a:extLst>
          </p:cNvPr>
          <p:cNvSpPr/>
          <p:nvPr/>
        </p:nvSpPr>
        <p:spPr>
          <a:xfrm>
            <a:off x="8135395" y="6311226"/>
            <a:ext cx="5016834" cy="6924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5541"/>
              <a:gd name="adj6" fmla="val -47326"/>
            </a:avLst>
          </a:prstGeom>
          <a:blipFill rotWithShape="1">
            <a:blip r:embed="rId2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arguments</a:t>
            </a:r>
            <a:endParaRPr lang="zh-CN" altLang="en-US" b="1" dirty="0">
              <a:solidFill>
                <a:schemeClr val="bg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58765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614D4-9BEF-4CFC-A76E-7EA8F216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Function Arguments</a:t>
            </a:r>
            <a:endParaRPr lang="zh-CN" altLang="en-US" sz="66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B982DE-0CDD-43F9-865F-7E3F20176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9666" y="1562100"/>
            <a:ext cx="14131636" cy="3956384"/>
          </a:xfrm>
        </p:spPr>
        <p:txBody>
          <a:bodyPr>
            <a:normAutofit/>
          </a:bodyPr>
          <a:lstStyle/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calling a function, there are two ways in which arguments can be passed to a function.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FC2B83A-2BE4-4EEE-A660-A7A47167BC9D}"/>
              </a:ext>
            </a:extLst>
          </p:cNvPr>
          <p:cNvSpPr/>
          <p:nvPr/>
        </p:nvSpPr>
        <p:spPr>
          <a:xfrm>
            <a:off x="2546617" y="6083735"/>
            <a:ext cx="4594321" cy="883436"/>
          </a:xfrm>
          <a:prstGeom prst="roundRect">
            <a:avLst/>
          </a:prstGeom>
          <a:solidFill>
            <a:srgbClr val="0070C0"/>
          </a:solidFill>
          <a:ln w="25400" cap="flat">
            <a:solidFill>
              <a:schemeClr val="accent1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Call by value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647EE5F-D21E-4A19-9A62-C1877C89D91B}"/>
              </a:ext>
            </a:extLst>
          </p:cNvPr>
          <p:cNvSpPr/>
          <p:nvPr/>
        </p:nvSpPr>
        <p:spPr>
          <a:xfrm>
            <a:off x="9028407" y="6133058"/>
            <a:ext cx="5518866" cy="883437"/>
          </a:xfrm>
          <a:prstGeom prst="roundRect">
            <a:avLst/>
          </a:prstGeom>
          <a:solidFill>
            <a:srgbClr val="0070C0"/>
          </a:solidFill>
          <a:ln w="25400" cap="flat">
            <a:solidFill>
              <a:schemeClr val="accent1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Call by reference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623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8D33B-C7D8-43BF-A031-2C7633D9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Function Arguments</a:t>
            </a:r>
            <a:endParaRPr lang="zh-CN" altLang="en-US" sz="6600" b="1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A1893313-02B5-464A-BD86-B47C48B90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909" y="1246221"/>
            <a:ext cx="13925622" cy="1181100"/>
          </a:xfrm>
        </p:spPr>
        <p:txBody>
          <a:bodyPr/>
          <a:lstStyle/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by value</a:t>
            </a:r>
            <a:endParaRPr lang="zh-CN" altLang="en-US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B5861E-BB8C-4CED-9D8E-5933E050EC28}"/>
              </a:ext>
            </a:extLst>
          </p:cNvPr>
          <p:cNvSpPr/>
          <p:nvPr/>
        </p:nvSpPr>
        <p:spPr>
          <a:xfrm>
            <a:off x="1629295" y="2177935"/>
            <a:ext cx="13543236" cy="720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fontAlgn="base">
              <a:lnSpc>
                <a:spcPts val="36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#include &lt;stdio.h&gt;</a:t>
            </a:r>
          </a:p>
          <a:p>
            <a:pPr lvl="0" algn="l" fontAlgn="base">
              <a:lnSpc>
                <a:spcPts val="36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int swap(int x,int y)    </a:t>
            </a:r>
            <a:r>
              <a:rPr lang="en-US" altLang="zh-CN" sz="3600" b="1" noProof="1">
                <a:solidFill>
                  <a:schemeClr val="accent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//function definition</a:t>
            </a:r>
            <a:endParaRPr lang="zh-CN" altLang="en-US" sz="3600" b="1" noProof="1">
              <a:solidFill>
                <a:schemeClr val="accent2"/>
              </a:solidFill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lvl="0" algn="l" fontAlgn="base">
              <a:lnSpc>
                <a:spcPts val="36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{   int t;</a:t>
            </a:r>
          </a:p>
          <a:p>
            <a:pPr lvl="0" algn="l" fontAlgn="base">
              <a:lnSpc>
                <a:spcPts val="36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t=x;  </a:t>
            </a:r>
            <a:r>
              <a:rPr lang="en-US" altLang="zh-CN" sz="3600" b="1" noProof="1">
                <a:solidFill>
                  <a:schemeClr val="accent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//exchange x and y</a:t>
            </a:r>
          </a:p>
          <a:p>
            <a:pPr lvl="0" algn="l" fontAlgn="base">
              <a:lnSpc>
                <a:spcPts val="36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x=y;</a:t>
            </a:r>
          </a:p>
          <a:p>
            <a:pPr lvl="0" algn="l" fontAlgn="base">
              <a:lnSpc>
                <a:spcPts val="36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y=t;</a:t>
            </a:r>
          </a:p>
          <a:p>
            <a:pPr lvl="0" algn="l" fontAlgn="base">
              <a:lnSpc>
                <a:spcPts val="36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</a:t>
            </a:r>
            <a:r>
              <a:rPr lang="en-US" altLang="zh-CN" sz="3600" b="1" noProof="1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printf("x=%d,y=%d\n",x,y);</a:t>
            </a:r>
          </a:p>
          <a:p>
            <a:pPr lvl="0" algn="l" fontAlgn="base">
              <a:lnSpc>
                <a:spcPts val="36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}</a:t>
            </a:r>
          </a:p>
          <a:p>
            <a:pPr lvl="0" algn="l" fontAlgn="base">
              <a:lnSpc>
                <a:spcPts val="36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int main()</a:t>
            </a:r>
          </a:p>
          <a:p>
            <a:pPr lvl="0" algn="l" fontAlgn="base">
              <a:lnSpc>
                <a:spcPts val="36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{   int a,b;</a:t>
            </a:r>
          </a:p>
          <a:p>
            <a:pPr lvl="0" algn="l" fontAlgn="base">
              <a:lnSpc>
                <a:spcPts val="36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a = 3; b = 4;</a:t>
            </a:r>
          </a:p>
          <a:p>
            <a:pPr lvl="0" algn="l" fontAlgn="base">
              <a:lnSpc>
                <a:spcPts val="36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</a:t>
            </a:r>
            <a:r>
              <a:rPr lang="en-US" altLang="zh-CN" sz="3600" b="1" noProof="1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swap(a,b);</a:t>
            </a:r>
          </a:p>
          <a:p>
            <a:pPr lvl="0" algn="l" fontAlgn="base">
              <a:lnSpc>
                <a:spcPts val="36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printf("a=%d,b=%d\n",a,b);</a:t>
            </a:r>
          </a:p>
          <a:p>
            <a:pPr lvl="0" algn="l" fontAlgn="base">
              <a:lnSpc>
                <a:spcPts val="36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return 0;</a:t>
            </a:r>
          </a:p>
          <a:p>
            <a:pPr lvl="0" algn="l" fontAlgn="base">
              <a:lnSpc>
                <a:spcPts val="36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282D561-DA89-44AF-8E7F-3A9B6C4991E2}"/>
              </a:ext>
            </a:extLst>
          </p:cNvPr>
          <p:cNvGrpSpPr/>
          <p:nvPr/>
        </p:nvGrpSpPr>
        <p:grpSpPr>
          <a:xfrm>
            <a:off x="10137717" y="6001790"/>
            <a:ext cx="4831080" cy="2601996"/>
            <a:chOff x="7777481" y="6320753"/>
            <a:chExt cx="4831080" cy="196218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F84B0AB-8D36-4EAC-8A19-4F05C57237E8}"/>
                </a:ext>
              </a:extLst>
            </p:cNvPr>
            <p:cNvSpPr/>
            <p:nvPr/>
          </p:nvSpPr>
          <p:spPr>
            <a:xfrm>
              <a:off x="7793522" y="6320753"/>
              <a:ext cx="2697717" cy="6924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>
              <a:solidFill>
                <a:schemeClr val="accent1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noAutofit/>
            </a:bodyPr>
            <a:lstStyle/>
            <a:p>
              <a:pPr algn="l"/>
              <a:r>
                <a:rPr lang="en-US" altLang="zh-CN" dirty="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  <a:endParaRPr lang="zh-CN" altLang="en-US" dirty="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57E1C90-FA4E-46BF-80E5-052FA8BB3358}"/>
                </a:ext>
              </a:extLst>
            </p:cNvPr>
            <p:cNvSpPr txBox="1"/>
            <p:nvPr/>
          </p:nvSpPr>
          <p:spPr>
            <a:xfrm>
              <a:off x="7777481" y="7173296"/>
              <a:ext cx="4831080" cy="1109646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x = 4, y = 3</a:t>
              </a:r>
            </a:p>
            <a:p>
              <a:r>
                <a:rPr lang="en-US" altLang="zh-CN" b="1" dirty="0">
                  <a:solidFill>
                    <a:schemeClr val="bg1"/>
                  </a:solidFill>
                </a:rPr>
                <a:t>a = 3, b = 4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748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46E33-D47A-45C6-B4C7-DCEE8A22B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50800"/>
            <a:ext cx="14756895" cy="1524000"/>
          </a:xfrm>
        </p:spPr>
        <p:txBody>
          <a:bodyPr>
            <a:normAutofit/>
          </a:bodyPr>
          <a:lstStyle/>
          <a:p>
            <a:r>
              <a:rPr lang="en-US" altLang="zh-CN" sz="6600" b="1" dirty="0"/>
              <a:t>Function Arguments</a:t>
            </a:r>
            <a:endParaRPr lang="zh-CN" altLang="en-US" sz="6600" b="1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F2E03EC-B763-4C06-A449-1B77E24CC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056" y="3363995"/>
            <a:ext cx="2318083" cy="7029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1ABA34B4-7B78-412A-99A0-521F275FE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730" y="2521784"/>
            <a:ext cx="22097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</a:rPr>
              <a:t>main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F8902B2-1C16-4239-8F8C-2D242B0EA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055" y="4603247"/>
            <a:ext cx="2318084" cy="7029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</a:rPr>
              <a:t>4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30BFECAD-6567-4DC2-8BFD-7933083A0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530" y="3363994"/>
            <a:ext cx="5815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6CB15233-FEBA-4D3A-95B6-1C3BED607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530" y="4603246"/>
            <a:ext cx="5815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023D3E46-78AA-4D0E-AB1D-D5C9518CE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930" y="2601994"/>
            <a:ext cx="3838073" cy="3012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8AE73E14-9B07-4AF6-B524-0C95224F1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9930" y="3135395"/>
            <a:ext cx="38380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400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56421875-259E-4F76-B2E4-1AEF4280E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1099" y="3351530"/>
            <a:ext cx="2442410" cy="70297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/>
              <a:t>3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47BD7D04-3F76-4417-91B0-FF2C2E459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0700" y="2521784"/>
            <a:ext cx="22097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</a:rPr>
              <a:t>swap</a:t>
            </a: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DFE0865F-19CD-4106-A50F-419213932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1099" y="4603247"/>
            <a:ext cx="2442410" cy="70297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/>
              <a:t>4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E0959105-B32D-4C23-BA00-8A70EB3C7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3700" y="3363994"/>
            <a:ext cx="5815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4E2EAD9B-1021-435A-A792-B3F4FA468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3700" y="4603246"/>
            <a:ext cx="5815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7CE16EA5-F25C-414B-878C-98702D65F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500" y="2601994"/>
            <a:ext cx="3838073" cy="3012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0D8CFC95-4F19-4E24-A8D8-BEE5DDBB0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42500" y="3135395"/>
            <a:ext cx="38380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400"/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AA3622BC-194E-4783-A5FE-221065452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7719" y="3592595"/>
            <a:ext cx="3228474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400"/>
          </a:p>
        </p:txBody>
      </p:sp>
      <p:sp>
        <p:nvSpPr>
          <p:cNvPr id="21" name="Line 24">
            <a:extLst>
              <a:ext uri="{FF2B5EF4-FFF2-40B4-BE49-F238E27FC236}">
                <a16:creationId xmlns:a16="http://schemas.microsoft.com/office/drawing/2014/main" id="{E6E6E3ED-2FF5-47C8-AFAE-DCF9E6669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1841" y="5104561"/>
            <a:ext cx="318435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400"/>
          </a:p>
        </p:txBody>
      </p:sp>
      <p:sp>
        <p:nvSpPr>
          <p:cNvPr id="22" name="Text Box 25">
            <a:extLst>
              <a:ext uri="{FF2B5EF4-FFF2-40B4-BE49-F238E27FC236}">
                <a16:creationId xmlns:a16="http://schemas.microsoft.com/office/drawing/2014/main" id="{EA7FB8C0-B29A-4C4A-AE62-A7D6BFB11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3546" y="2992530"/>
            <a:ext cx="22097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33CC"/>
                </a:solidFill>
              </a:rPr>
              <a:t>3</a:t>
            </a:r>
            <a:endParaRPr lang="zh-CN" altLang="en-US" sz="2800" b="1" dirty="0">
              <a:solidFill>
                <a:srgbClr val="FF33CC"/>
              </a:solidFill>
              <a:ea typeface="楷体_GB2312"/>
              <a:cs typeface="楷体_GB2312"/>
            </a:endParaRP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F34FBAB7-B9A9-4FF2-A8B3-7761B1445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7192" y="4358108"/>
            <a:ext cx="22097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33CC"/>
                </a:solidFill>
              </a:rPr>
              <a:t>4</a:t>
            </a:r>
            <a:endParaRPr lang="zh-CN" altLang="en-US" sz="2800" b="1" dirty="0">
              <a:solidFill>
                <a:srgbClr val="FF33CC"/>
              </a:solidFill>
              <a:ea typeface="楷体_GB2312"/>
              <a:cs typeface="楷体_GB2312"/>
            </a:endParaRP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C2583172-897C-4A8B-A42F-2642FBBE0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896" y="1464778"/>
            <a:ext cx="322847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accent2"/>
                </a:solidFill>
                <a:latin typeface="+mn-ea"/>
                <a:ea typeface="+mn-ea"/>
              </a:rPr>
              <a:t>Calling function</a:t>
            </a:r>
            <a:endParaRPr lang="zh-CN" altLang="en-US" sz="32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eaLnBrk="1" hangingPunct="1"/>
            <a:r>
              <a:rPr lang="en-US" altLang="zh-CN" sz="3200" b="1" dirty="0">
                <a:latin typeface="+mn-ea"/>
                <a:ea typeface="+mn-ea"/>
              </a:rPr>
              <a:t>swap(a,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3200" b="1" dirty="0">
                <a:latin typeface="+mn-ea"/>
                <a:ea typeface="+mn-ea"/>
              </a:rPr>
              <a:t>b);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25" name="AutoShape 30">
            <a:extLst>
              <a:ext uri="{FF2B5EF4-FFF2-40B4-BE49-F238E27FC236}">
                <a16:creationId xmlns:a16="http://schemas.microsoft.com/office/drawing/2014/main" id="{42CAA0CC-DC5A-41E8-A21A-6E65A4694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1595" y="4105942"/>
            <a:ext cx="232611" cy="401699"/>
          </a:xfrm>
          <a:prstGeom prst="curvedRigh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26" name="AutoShape 32">
            <a:extLst>
              <a:ext uri="{FF2B5EF4-FFF2-40B4-BE49-F238E27FC236}">
                <a16:creationId xmlns:a16="http://schemas.microsoft.com/office/drawing/2014/main" id="{85ADDBEE-78BE-4E10-A381-8BCC5DA3844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402594" y="4105942"/>
            <a:ext cx="232611" cy="401699"/>
          </a:xfrm>
          <a:prstGeom prst="curvedRigh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7FDB03A-C751-40D3-A2FE-A1F18E1997B7}"/>
              </a:ext>
            </a:extLst>
          </p:cNvPr>
          <p:cNvGrpSpPr/>
          <p:nvPr/>
        </p:nvGrpSpPr>
        <p:grpSpPr>
          <a:xfrm>
            <a:off x="4505868" y="6267615"/>
            <a:ext cx="10214811" cy="3092952"/>
            <a:chOff x="974557" y="5818439"/>
            <a:chExt cx="10214811" cy="3092952"/>
          </a:xfrm>
        </p:grpSpPr>
        <p:sp>
          <p:nvSpPr>
            <p:cNvPr id="27" name="Rectangle 9">
              <a:extLst>
                <a:ext uri="{FF2B5EF4-FFF2-40B4-BE49-F238E27FC236}">
                  <a16:creationId xmlns:a16="http://schemas.microsoft.com/office/drawing/2014/main" id="{8328FFF0-710C-4015-83AB-610CBEDAB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745" y="6660649"/>
              <a:ext cx="2326105" cy="7029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chemeClr val="bg1"/>
                  </a:solidFill>
                </a:rPr>
                <a:t>3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 Box 10">
              <a:extLst>
                <a:ext uri="{FF2B5EF4-FFF2-40B4-BE49-F238E27FC236}">
                  <a16:creationId xmlns:a16="http://schemas.microsoft.com/office/drawing/2014/main" id="{781DB5CD-2174-46BF-BCD2-6CBD07F58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105" y="5818439"/>
              <a:ext cx="220979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2"/>
                  </a:solidFill>
                </a:rPr>
                <a:t>main</a:t>
              </a:r>
            </a:p>
          </p:txBody>
        </p:sp>
        <p:sp>
          <p:nvSpPr>
            <p:cNvPr id="29" name="Rectangle 11">
              <a:extLst>
                <a:ext uri="{FF2B5EF4-FFF2-40B4-BE49-F238E27FC236}">
                  <a16:creationId xmlns:a16="http://schemas.microsoft.com/office/drawing/2014/main" id="{CBDA420B-6202-471C-8C9B-9CA8DAD0A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746" y="7899901"/>
              <a:ext cx="2326104" cy="7029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chemeClr val="bg1"/>
                  </a:solidFill>
                </a:rPr>
                <a:t>4</a:t>
              </a:r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id="{C19FCECF-5B78-485D-944A-353BF33A4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158" y="6660649"/>
              <a:ext cx="58152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1" name="Text Box 13">
              <a:extLst>
                <a:ext uri="{FF2B5EF4-FFF2-40B4-BE49-F238E27FC236}">
                  <a16:creationId xmlns:a16="http://schemas.microsoft.com/office/drawing/2014/main" id="{D5390326-D8EE-436E-AF4F-B9E15DA16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158" y="7899901"/>
              <a:ext cx="58152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95DE372F-4D27-44BD-80C5-9AE852EE4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557" y="5898649"/>
              <a:ext cx="3838073" cy="30127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33" name="Line 15">
              <a:extLst>
                <a:ext uri="{FF2B5EF4-FFF2-40B4-BE49-F238E27FC236}">
                  <a16:creationId xmlns:a16="http://schemas.microsoft.com/office/drawing/2014/main" id="{4EC534A7-D18C-4F3A-885B-E6E4C6B98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4557" y="6432050"/>
              <a:ext cx="38380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400"/>
            </a:p>
          </p:txBody>
        </p:sp>
        <p:sp>
          <p:nvSpPr>
            <p:cNvPr id="34" name="Rectangle 16">
              <a:extLst>
                <a:ext uri="{FF2B5EF4-FFF2-40B4-BE49-F238E27FC236}">
                  <a16:creationId xmlns:a16="http://schemas.microsoft.com/office/drawing/2014/main" id="{9B8003BF-B45A-4A3A-ABE9-812F47B47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9895" y="6648184"/>
              <a:ext cx="2442410" cy="70297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/>
                <a:t>4</a:t>
              </a:r>
            </a:p>
          </p:txBody>
        </p:sp>
        <p:sp>
          <p:nvSpPr>
            <p:cNvPr id="35" name="Text Box 17">
              <a:extLst>
                <a:ext uri="{FF2B5EF4-FFF2-40B4-BE49-F238E27FC236}">
                  <a16:creationId xmlns:a16="http://schemas.microsoft.com/office/drawing/2014/main" id="{E4C88B08-9250-45B1-BD50-19A8F61CA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9495" y="5818439"/>
              <a:ext cx="220979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2"/>
                  </a:solidFill>
                </a:rPr>
                <a:t>swap</a:t>
              </a:r>
            </a:p>
          </p:txBody>
        </p:sp>
        <p:sp>
          <p:nvSpPr>
            <p:cNvPr id="36" name="Rectangle 18">
              <a:extLst>
                <a:ext uri="{FF2B5EF4-FFF2-40B4-BE49-F238E27FC236}">
                  <a16:creationId xmlns:a16="http://schemas.microsoft.com/office/drawing/2014/main" id="{B3A5AA72-3E09-46DF-9DD7-D0F583431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9895" y="7899901"/>
              <a:ext cx="2442410" cy="70297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/>
                <a:t>3</a:t>
              </a:r>
            </a:p>
          </p:txBody>
        </p:sp>
        <p:sp>
          <p:nvSpPr>
            <p:cNvPr id="37" name="Text Box 19">
              <a:extLst>
                <a:ext uri="{FF2B5EF4-FFF2-40B4-BE49-F238E27FC236}">
                  <a16:creationId xmlns:a16="http://schemas.microsoft.com/office/drawing/2014/main" id="{B4EF933D-AC72-410A-B338-EE37F473A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2496" y="6660649"/>
              <a:ext cx="58152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 Box 20">
              <a:extLst>
                <a:ext uri="{FF2B5EF4-FFF2-40B4-BE49-F238E27FC236}">
                  <a16:creationId xmlns:a16="http://schemas.microsoft.com/office/drawing/2014/main" id="{13A23247-5976-4767-B65F-65E240732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2496" y="7899901"/>
              <a:ext cx="58152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</a:rPr>
                <a:t>y</a:t>
              </a:r>
            </a:p>
          </p:txBody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29048F3C-43E4-4561-A30D-1067C2FC7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1295" y="5898649"/>
              <a:ext cx="3838073" cy="30127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40" name="Line 22">
              <a:extLst>
                <a:ext uri="{FF2B5EF4-FFF2-40B4-BE49-F238E27FC236}">
                  <a16:creationId xmlns:a16="http://schemas.microsoft.com/office/drawing/2014/main" id="{FCEFF9B1-F80A-490C-ABEB-C81F37927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1295" y="6432050"/>
              <a:ext cx="38380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4400"/>
            </a:p>
          </p:txBody>
        </p:sp>
      </p:grpSp>
      <p:sp>
        <p:nvSpPr>
          <p:cNvPr id="48" name="箭头: 下 47">
            <a:extLst>
              <a:ext uri="{FF2B5EF4-FFF2-40B4-BE49-F238E27FC236}">
                <a16:creationId xmlns:a16="http://schemas.microsoft.com/office/drawing/2014/main" id="{A2A28109-F34F-4BAC-8005-93AEA0C6E873}"/>
              </a:ext>
            </a:extLst>
          </p:cNvPr>
          <p:cNvSpPr/>
          <p:nvPr/>
        </p:nvSpPr>
        <p:spPr>
          <a:xfrm>
            <a:off x="9111956" y="5414607"/>
            <a:ext cx="304800" cy="766167"/>
          </a:xfrm>
          <a:prstGeom prst="down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endParaRPr lang="zh-CN" altLang="en-US" sz="440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0B74F02-546D-4E0E-A273-A57F54EE0860}"/>
              </a:ext>
            </a:extLst>
          </p:cNvPr>
          <p:cNvSpPr/>
          <p:nvPr/>
        </p:nvSpPr>
        <p:spPr>
          <a:xfrm>
            <a:off x="897775" y="1554683"/>
            <a:ext cx="56013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7900" indent="-723900" algn="l">
              <a:buSzPct val="120000"/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Call by value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7DBD9BA-C266-40F9-A939-4959D3A81180}"/>
              </a:ext>
            </a:extLst>
          </p:cNvPr>
          <p:cNvCxnSpPr/>
          <p:nvPr/>
        </p:nvCxnSpPr>
        <p:spPr>
          <a:xfrm>
            <a:off x="2320131" y="6214529"/>
            <a:ext cx="128524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96007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35611-48C3-47E0-BF27-C651AB03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Function Arguments</a:t>
            </a:r>
            <a:endParaRPr lang="zh-CN" altLang="en-US" sz="66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C98C9-D479-4B4E-8E8E-845F4B1AA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154" y="1592121"/>
            <a:ext cx="14191629" cy="707886"/>
          </a:xfrm>
        </p:spPr>
        <p:txBody>
          <a:bodyPr wrap="square">
            <a:spAutoFit/>
          </a:bodyPr>
          <a:lstStyle/>
          <a:p>
            <a:pPr marL="977900" indent="-723900" defTabSz="584200" hangingPunct="0">
              <a:lnSpc>
                <a:spcPts val="4800"/>
              </a:lnSpc>
              <a:spcBef>
                <a:spcPts val="0"/>
              </a:spcBef>
              <a:buSzPct val="120000"/>
              <a:buFont typeface="Wingdings" panose="05000000000000000000" pitchFamily="2" charset="2"/>
              <a:buChar char="p"/>
              <a:tabLst>
                <a:tab pos="1066800" algn="l"/>
              </a:tabLst>
            </a:pPr>
            <a:r>
              <a:rPr lang="en-US" altLang="zh-CN" sz="4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Gill Sans"/>
                <a:sym typeface="Gill Sans"/>
              </a:rPr>
              <a:t>Call by reference</a:t>
            </a:r>
            <a:endParaRPr lang="zh-CN" altLang="en-US" sz="4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Gill Sans"/>
              <a:sym typeface="Gill San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02054D-6154-4487-B55D-AA533F75B449}"/>
              </a:ext>
            </a:extLst>
          </p:cNvPr>
          <p:cNvSpPr/>
          <p:nvPr/>
        </p:nvSpPr>
        <p:spPr>
          <a:xfrm>
            <a:off x="1379913" y="2608351"/>
            <a:ext cx="12217819" cy="683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>
              <a:lnSpc>
                <a:spcPts val="4400"/>
              </a:lnSpc>
            </a:pPr>
            <a:r>
              <a:rPr lang="en-US" altLang="zh-CN" sz="36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void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swap(int *p1,int *p2</a:t>
            </a:r>
            <a:r>
              <a:rPr lang="en-US" altLang="zh-CN" sz="36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)   </a:t>
            </a:r>
            <a:endParaRPr lang="zh-CN" altLang="en-US" sz="3600" b="1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0" algn="l" eaLnBrk="0">
              <a:lnSpc>
                <a:spcPts val="4400"/>
              </a:lnSpc>
            </a:pPr>
            <a:r>
              <a:rPr lang="en-US" altLang="zh-CN" sz="36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{   int temp;</a:t>
            </a:r>
          </a:p>
          <a:p>
            <a:pPr lvl="0" algn="l" eaLnBrk="0">
              <a:lnSpc>
                <a:spcPts val="4400"/>
              </a:lnSpc>
            </a:pPr>
            <a:r>
              <a:rPr lang="en-US" altLang="zh-CN" sz="36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temp=*p1;   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//exchange values</a:t>
            </a:r>
            <a:endParaRPr lang="zh-CN" altLang="en-US" sz="3600" b="1" dirty="0">
              <a:solidFill>
                <a:schemeClr val="accent2"/>
              </a:solidFill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0" algn="l" eaLnBrk="0">
              <a:lnSpc>
                <a:spcPts val="44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*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p1=*p2;    </a:t>
            </a:r>
          </a:p>
          <a:p>
            <a:pPr lvl="0" algn="l" eaLnBrk="0">
              <a:lnSpc>
                <a:spcPts val="4400"/>
              </a:lnSpc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*p2=temp;</a:t>
            </a:r>
          </a:p>
          <a:p>
            <a:pPr lvl="0" algn="l" eaLnBrk="0">
              <a:lnSpc>
                <a:spcPts val="4400"/>
              </a:lnSpc>
            </a:pPr>
            <a:r>
              <a:rPr lang="en-US" altLang="zh-CN" sz="36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}</a:t>
            </a:r>
          </a:p>
          <a:p>
            <a:pPr lvl="0" algn="l" eaLnBrk="0">
              <a:lnSpc>
                <a:spcPts val="4400"/>
              </a:lnSpc>
            </a:pPr>
            <a:r>
              <a:rPr lang="en-US" altLang="zh-CN" sz="36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 main()</a:t>
            </a:r>
          </a:p>
          <a:p>
            <a:pPr lvl="0" algn="l" eaLnBrk="0">
              <a:lnSpc>
                <a:spcPts val="4400"/>
              </a:lnSpc>
            </a:pPr>
            <a:r>
              <a:rPr lang="en-US" altLang="zh-CN" sz="36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{  </a:t>
            </a:r>
            <a:r>
              <a:rPr lang="en-US" altLang="zh-CN" sz="3600" b="1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</a:t>
            </a:r>
            <a:r>
              <a:rPr lang="en-US" altLang="zh-CN" sz="36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zh-CN" sz="3600" b="1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a,b</a:t>
            </a:r>
            <a:r>
              <a:rPr lang="en-US" altLang="zh-CN" sz="36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;</a:t>
            </a:r>
          </a:p>
          <a:p>
            <a:pPr lvl="0" algn="l" eaLnBrk="0">
              <a:lnSpc>
                <a:spcPts val="4400"/>
              </a:lnSpc>
            </a:pPr>
            <a:r>
              <a:rPr lang="en-US" altLang="zh-CN" sz="36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a = 3; b = 4;</a:t>
            </a:r>
          </a:p>
          <a:p>
            <a:pPr lvl="0" algn="l" eaLnBrk="0">
              <a:lnSpc>
                <a:spcPts val="4400"/>
              </a:lnSpc>
            </a:pP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swap(&amp;</a:t>
            </a:r>
            <a:r>
              <a:rPr lang="en-US" altLang="zh-CN" sz="3600" b="1" dirty="0" err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a,&amp;b</a:t>
            </a: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);              	</a:t>
            </a:r>
          </a:p>
          <a:p>
            <a:pPr lvl="0" algn="l" eaLnBrk="0">
              <a:lnSpc>
                <a:spcPts val="4400"/>
              </a:lnSpc>
            </a:pP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</a:t>
            </a:r>
            <a:r>
              <a:rPr lang="en-US" altLang="zh-CN" sz="3600" b="1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printf</a:t>
            </a:r>
            <a:r>
              <a:rPr lang="en-US" altLang="zh-CN" sz="36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(“a=%</a:t>
            </a:r>
            <a:r>
              <a:rPr lang="en-US" altLang="zh-CN" sz="3600" b="1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d,b</a:t>
            </a:r>
            <a:r>
              <a:rPr lang="en-US" altLang="zh-CN" sz="36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=%d\n",</a:t>
            </a:r>
            <a:r>
              <a:rPr lang="en-US" altLang="zh-CN" sz="3600" b="1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a,b</a:t>
            </a:r>
            <a:r>
              <a:rPr lang="en-US" altLang="zh-CN" sz="36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);</a:t>
            </a:r>
          </a:p>
          <a:p>
            <a:pPr lvl="0" algn="l" eaLnBrk="0">
              <a:lnSpc>
                <a:spcPts val="4400"/>
              </a:lnSpc>
            </a:pPr>
            <a:r>
              <a:rPr lang="en-US" altLang="zh-CN" sz="36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F5EBE23-06D3-4DE5-89AF-8140A23390DE}"/>
              </a:ext>
            </a:extLst>
          </p:cNvPr>
          <p:cNvGrpSpPr/>
          <p:nvPr/>
        </p:nvGrpSpPr>
        <p:grpSpPr>
          <a:xfrm>
            <a:off x="10254824" y="6251171"/>
            <a:ext cx="4505959" cy="2030336"/>
            <a:chOff x="7777481" y="6564523"/>
            <a:chExt cx="4505959" cy="141064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69B5AA0-4F3C-4780-8F9C-BF4A7512BDD0}"/>
                </a:ext>
              </a:extLst>
            </p:cNvPr>
            <p:cNvSpPr/>
            <p:nvPr/>
          </p:nvSpPr>
          <p:spPr>
            <a:xfrm>
              <a:off x="7793523" y="6564523"/>
              <a:ext cx="2497483" cy="5979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>
              <a:solidFill>
                <a:schemeClr val="accent1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noAutofit/>
            </a:bodyPr>
            <a:lstStyle/>
            <a:p>
              <a:pPr algn="l"/>
              <a:r>
                <a:rPr lang="en-US" altLang="zh-CN" dirty="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rPr>
                <a:t>Result</a:t>
              </a:r>
              <a:endParaRPr lang="zh-CN" altLang="en-US" dirty="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9310E47-9507-4DAE-B0E9-D629A8F5A620}"/>
                </a:ext>
              </a:extLst>
            </p:cNvPr>
            <p:cNvSpPr txBox="1"/>
            <p:nvPr/>
          </p:nvSpPr>
          <p:spPr>
            <a:xfrm>
              <a:off x="7777481" y="7257020"/>
              <a:ext cx="4505959" cy="718145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= 4, b = 3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5320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alatino"/>
        <a:ea typeface="Palatino"/>
        <a:cs typeface="Palatino"/>
      </a:majorFont>
      <a:minorFont>
        <a:latin typeface="Palatino"/>
        <a:ea typeface="Palatino"/>
        <a:cs typeface="Palatin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4376</TotalTime>
  <Words>965</Words>
  <Application>Microsoft Office PowerPoint</Application>
  <PresentationFormat>自定义</PresentationFormat>
  <Paragraphs>231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Courier</vt:lpstr>
      <vt:lpstr>Gill Sans</vt:lpstr>
      <vt:lpstr>Gulim</vt:lpstr>
      <vt:lpstr>Lucida Grande</vt:lpstr>
      <vt:lpstr>Palatino</vt:lpstr>
      <vt:lpstr>等线</vt:lpstr>
      <vt:lpstr>等线 Light</vt:lpstr>
      <vt:lpstr>黑体</vt:lpstr>
      <vt:lpstr>宋体</vt:lpstr>
      <vt:lpstr>Academy Engraved LET</vt:lpstr>
      <vt:lpstr>Arial</vt:lpstr>
      <vt:lpstr>Calibri</vt:lpstr>
      <vt:lpstr>Calibri Light</vt:lpstr>
      <vt:lpstr>Symbol</vt:lpstr>
      <vt:lpstr>Times New Roman</vt:lpstr>
      <vt:lpstr>Wingdings</vt:lpstr>
      <vt:lpstr>楷体_GB2312</vt:lpstr>
      <vt:lpstr>White</vt:lpstr>
      <vt:lpstr>C  Programming</vt:lpstr>
      <vt:lpstr>Functions</vt:lpstr>
      <vt:lpstr>Function Parameters</vt:lpstr>
      <vt:lpstr>Calling a Function</vt:lpstr>
      <vt:lpstr>Function Arguments</vt:lpstr>
      <vt:lpstr>Function Arguments</vt:lpstr>
      <vt:lpstr>Function Arguments</vt:lpstr>
      <vt:lpstr>Function Arguments</vt:lpstr>
      <vt:lpstr>Function Arguments</vt:lpstr>
      <vt:lpstr>Function Arguments</vt:lpstr>
      <vt:lpstr>Function Arguments</vt:lpstr>
      <vt:lpstr>Omitting Operands/Result</vt:lpstr>
      <vt:lpstr>Example</vt:lpstr>
      <vt:lpstr>Example</vt:lpstr>
      <vt:lpstr>Functions Calling Functions</vt:lpstr>
      <vt:lpstr>Functions Calling Functions</vt:lpstr>
      <vt:lpstr>Multiple Copies*</vt:lpstr>
      <vt:lpstr>The Stack Frame（*）</vt:lpstr>
      <vt:lpstr>Top-Down Programming（*）</vt:lpstr>
      <vt:lpstr>Function Notes*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Programming 01: Introduction</dc:title>
  <dc:creator>Liu Sunix</dc:creator>
  <cp:lastModifiedBy>Sunix Liu</cp:lastModifiedBy>
  <cp:revision>162</cp:revision>
  <cp:lastPrinted>2018-05-20T14:58:37Z</cp:lastPrinted>
  <dcterms:created xsi:type="dcterms:W3CDTF">2017-08-17T01:59:00Z</dcterms:created>
  <dcterms:modified xsi:type="dcterms:W3CDTF">2020-04-25T12:38:10Z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