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2" r:id="rId1"/>
  </p:sldMasterIdLst>
  <p:notesMasterIdLst>
    <p:notesMasterId r:id="rId28"/>
  </p:notesMasterIdLst>
  <p:handoutMasterIdLst>
    <p:handoutMasterId r:id="rId29"/>
  </p:handoutMasterIdLst>
  <p:sldIdLst>
    <p:sldId id="351" r:id="rId2"/>
    <p:sldId id="383" r:id="rId3"/>
    <p:sldId id="384" r:id="rId4"/>
    <p:sldId id="401" r:id="rId5"/>
    <p:sldId id="402" r:id="rId6"/>
    <p:sldId id="403" r:id="rId7"/>
    <p:sldId id="404" r:id="rId8"/>
    <p:sldId id="385" r:id="rId9"/>
    <p:sldId id="386" r:id="rId10"/>
    <p:sldId id="389" r:id="rId11"/>
    <p:sldId id="388" r:id="rId12"/>
    <p:sldId id="408" r:id="rId13"/>
    <p:sldId id="390" r:id="rId14"/>
    <p:sldId id="391" r:id="rId15"/>
    <p:sldId id="392" r:id="rId16"/>
    <p:sldId id="393" r:id="rId17"/>
    <p:sldId id="394" r:id="rId18"/>
    <p:sldId id="395" r:id="rId19"/>
    <p:sldId id="396" r:id="rId20"/>
    <p:sldId id="397" r:id="rId21"/>
    <p:sldId id="398" r:id="rId22"/>
    <p:sldId id="399" r:id="rId23"/>
    <p:sldId id="406" r:id="rId24"/>
    <p:sldId id="405" r:id="rId25"/>
    <p:sldId id="400" r:id="rId26"/>
    <p:sldId id="407" r:id="rId27"/>
  </p:sldIdLst>
  <p:sldSz cx="17340263" cy="9753600"/>
  <p:notesSz cx="6797675" cy="9926638"/>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1pPr>
    <a:lvl2pPr marL="0" marR="0" indent="3429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2pPr>
    <a:lvl3pPr marL="0" marR="0" indent="6858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3pPr>
    <a:lvl4pPr marL="0" marR="0" indent="10287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4pPr>
    <a:lvl5pPr marL="0" marR="0" indent="13716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5pPr>
    <a:lvl6pPr marL="0" marR="0" indent="17145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6pPr>
    <a:lvl7pPr marL="0" marR="0" indent="20574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7pPr>
    <a:lvl8pPr marL="0" marR="0" indent="24003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8pPr>
    <a:lvl9pPr marL="0" marR="0" indent="274320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21944" autoAdjust="0"/>
    <p:restoredTop sz="84360" autoAdjust="0"/>
  </p:normalViewPr>
  <p:slideViewPr>
    <p:cSldViewPr snapToGrid="0" snapToObjects="1">
      <p:cViewPr varScale="1">
        <p:scale>
          <a:sx n="50" d="100"/>
          <a:sy n="50" d="100"/>
        </p:scale>
        <p:origin x="730"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CDF4BE-30E9-4D1C-986A-A825D28B93A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78B866BB-3664-483F-87C5-2B28642DAFD7}">
      <dgm:prSet phldrT="[文本]" custT="1"/>
      <dgm:spPr/>
      <dgm:t>
        <a:bodyPr/>
        <a:lstStyle/>
        <a:p>
          <a:r>
            <a:rPr lang="en-US" altLang="zh-CN" sz="3600" dirty="0"/>
            <a:t>Selection sort</a:t>
          </a:r>
          <a:endParaRPr lang="zh-CN" altLang="en-US" sz="3600" dirty="0"/>
        </a:p>
      </dgm:t>
    </dgm:pt>
    <dgm:pt modelId="{B7BBD5CC-ABB5-4E24-A491-DE7B10CF3951}" type="parTrans" cxnId="{2292AC1B-F6D5-46D9-9900-56E3D2142E01}">
      <dgm:prSet/>
      <dgm:spPr/>
      <dgm:t>
        <a:bodyPr/>
        <a:lstStyle/>
        <a:p>
          <a:endParaRPr lang="zh-CN" altLang="en-US" sz="2000"/>
        </a:p>
      </dgm:t>
    </dgm:pt>
    <dgm:pt modelId="{42281E15-C5D1-4589-9ED6-1BF11E6DC728}" type="sibTrans" cxnId="{2292AC1B-F6D5-46D9-9900-56E3D2142E01}">
      <dgm:prSet/>
      <dgm:spPr/>
      <dgm:t>
        <a:bodyPr/>
        <a:lstStyle/>
        <a:p>
          <a:endParaRPr lang="zh-CN" altLang="en-US" sz="2000"/>
        </a:p>
      </dgm:t>
    </dgm:pt>
    <dgm:pt modelId="{563ED234-447A-4C7F-B2A0-33B9A900252D}">
      <dgm:prSet phldrT="[文本]" custT="1"/>
      <dgm:spPr/>
      <dgm:t>
        <a:bodyPr/>
        <a:lstStyle/>
        <a:p>
          <a:r>
            <a:rPr lang="en-US" altLang="zh-CN" sz="3600" dirty="0"/>
            <a:t>Insertion</a:t>
          </a:r>
          <a:r>
            <a:rPr lang="en-US" altLang="zh-CN" sz="3600" i="1" dirty="0"/>
            <a:t> sort</a:t>
          </a:r>
          <a:endParaRPr lang="zh-CN" altLang="en-US" sz="3600" dirty="0"/>
        </a:p>
      </dgm:t>
    </dgm:pt>
    <dgm:pt modelId="{18CC798D-37ED-4057-B0AD-E61D8BE5D395}" type="parTrans" cxnId="{2D117519-2C31-4198-ABC7-9E4F3FB4F435}">
      <dgm:prSet/>
      <dgm:spPr/>
      <dgm:t>
        <a:bodyPr/>
        <a:lstStyle/>
        <a:p>
          <a:endParaRPr lang="zh-CN" altLang="en-US" sz="2000"/>
        </a:p>
      </dgm:t>
    </dgm:pt>
    <dgm:pt modelId="{02755F28-97D7-4CF4-ABE8-325D376EE7A5}" type="sibTrans" cxnId="{2D117519-2C31-4198-ABC7-9E4F3FB4F435}">
      <dgm:prSet/>
      <dgm:spPr/>
      <dgm:t>
        <a:bodyPr/>
        <a:lstStyle/>
        <a:p>
          <a:endParaRPr lang="zh-CN" altLang="en-US" sz="2000"/>
        </a:p>
      </dgm:t>
    </dgm:pt>
    <dgm:pt modelId="{567E66C2-2947-4DF3-9DE4-2ECC9EB46A8D}">
      <dgm:prSet phldrT="[文本]" custT="1"/>
      <dgm:spPr/>
      <dgm:t>
        <a:bodyPr/>
        <a:lstStyle/>
        <a:p>
          <a:r>
            <a:rPr lang="en-US" altLang="zh-CN" sz="3600" i="0" dirty="0"/>
            <a:t>Bubble sort</a:t>
          </a:r>
          <a:endParaRPr lang="zh-CN" altLang="en-US" sz="3600" i="0" dirty="0"/>
        </a:p>
      </dgm:t>
    </dgm:pt>
    <dgm:pt modelId="{B76F9502-2280-44AC-8AFB-51F4DCD11416}" type="parTrans" cxnId="{FC3B6BE4-0E6B-4AF8-81CB-16238F47BF8F}">
      <dgm:prSet/>
      <dgm:spPr/>
      <dgm:t>
        <a:bodyPr/>
        <a:lstStyle/>
        <a:p>
          <a:endParaRPr lang="zh-CN" altLang="en-US" sz="2000"/>
        </a:p>
      </dgm:t>
    </dgm:pt>
    <dgm:pt modelId="{E3BECFDC-2FCC-475C-830F-E6D9B53886A1}" type="sibTrans" cxnId="{FC3B6BE4-0E6B-4AF8-81CB-16238F47BF8F}">
      <dgm:prSet/>
      <dgm:spPr/>
      <dgm:t>
        <a:bodyPr/>
        <a:lstStyle/>
        <a:p>
          <a:endParaRPr lang="zh-CN" altLang="en-US" sz="2000"/>
        </a:p>
      </dgm:t>
    </dgm:pt>
    <dgm:pt modelId="{6ADFCA94-1932-4D7A-844D-A4CE05450E3D}">
      <dgm:prSet phldrT="[文本]" custT="1"/>
      <dgm:spPr/>
      <dgm:t>
        <a:bodyPr/>
        <a:lstStyle/>
        <a:p>
          <a:r>
            <a:rPr lang="en-US" altLang="zh-CN" sz="3600" dirty="0"/>
            <a:t>Index sort</a:t>
          </a:r>
          <a:endParaRPr lang="zh-CN" altLang="en-US" sz="3600" dirty="0"/>
        </a:p>
      </dgm:t>
    </dgm:pt>
    <dgm:pt modelId="{3DECC7FA-01F8-47E2-8489-2CD6814E1449}" type="parTrans" cxnId="{20616060-9095-460A-A826-10DB34257CAB}">
      <dgm:prSet/>
      <dgm:spPr/>
      <dgm:t>
        <a:bodyPr/>
        <a:lstStyle/>
        <a:p>
          <a:endParaRPr lang="zh-CN" altLang="en-US" sz="2000"/>
        </a:p>
      </dgm:t>
    </dgm:pt>
    <dgm:pt modelId="{30FD7A76-EFFE-49D2-AD6F-C1E2E2EEE7AC}" type="sibTrans" cxnId="{20616060-9095-460A-A826-10DB34257CAB}">
      <dgm:prSet/>
      <dgm:spPr/>
      <dgm:t>
        <a:bodyPr/>
        <a:lstStyle/>
        <a:p>
          <a:endParaRPr lang="zh-CN" altLang="en-US" sz="2000"/>
        </a:p>
      </dgm:t>
    </dgm:pt>
    <dgm:pt modelId="{B415D870-1F53-45AC-8DAE-44E5AF2FA80D}">
      <dgm:prSet phldrT="[文本]" custT="1"/>
      <dgm:spPr/>
      <dgm:t>
        <a:bodyPr/>
        <a:lstStyle/>
        <a:p>
          <a:r>
            <a:rPr lang="en-US" altLang="zh-CN" sz="3600" dirty="0"/>
            <a:t>binary search</a:t>
          </a:r>
          <a:endParaRPr lang="zh-CN" altLang="en-US" sz="3600" dirty="0"/>
        </a:p>
      </dgm:t>
    </dgm:pt>
    <dgm:pt modelId="{3CF5D5E1-F68E-4B63-AB74-DD0C2D5B4555}" type="parTrans" cxnId="{AE13093D-3063-40BC-A956-5715E54F2100}">
      <dgm:prSet/>
      <dgm:spPr/>
      <dgm:t>
        <a:bodyPr/>
        <a:lstStyle/>
        <a:p>
          <a:endParaRPr lang="zh-CN" altLang="en-US" sz="2000"/>
        </a:p>
      </dgm:t>
    </dgm:pt>
    <dgm:pt modelId="{BE3909BC-A2F7-494C-A291-F49B46F5E238}" type="sibTrans" cxnId="{AE13093D-3063-40BC-A956-5715E54F2100}">
      <dgm:prSet/>
      <dgm:spPr/>
      <dgm:t>
        <a:bodyPr/>
        <a:lstStyle/>
        <a:p>
          <a:endParaRPr lang="zh-CN" altLang="en-US" sz="2000"/>
        </a:p>
      </dgm:t>
    </dgm:pt>
    <dgm:pt modelId="{F6BC091C-E1EF-418B-AC05-359A99763DEF}" type="pres">
      <dgm:prSet presAssocID="{B8CDF4BE-30E9-4D1C-986A-A825D28B93AB}" presName="diagram" presStyleCnt="0">
        <dgm:presLayoutVars>
          <dgm:dir/>
          <dgm:resizeHandles val="exact"/>
        </dgm:presLayoutVars>
      </dgm:prSet>
      <dgm:spPr/>
      <dgm:t>
        <a:bodyPr/>
        <a:lstStyle/>
        <a:p>
          <a:endParaRPr lang="zh-CN" altLang="en-US"/>
        </a:p>
      </dgm:t>
    </dgm:pt>
    <dgm:pt modelId="{D82F46B9-147C-41D8-B245-6ACE0D9659A6}" type="pres">
      <dgm:prSet presAssocID="{78B866BB-3664-483F-87C5-2B28642DAFD7}" presName="node" presStyleLbl="node1" presStyleIdx="0" presStyleCnt="5">
        <dgm:presLayoutVars>
          <dgm:bulletEnabled val="1"/>
        </dgm:presLayoutVars>
      </dgm:prSet>
      <dgm:spPr/>
      <dgm:t>
        <a:bodyPr/>
        <a:lstStyle/>
        <a:p>
          <a:endParaRPr lang="zh-CN" altLang="en-US"/>
        </a:p>
      </dgm:t>
    </dgm:pt>
    <dgm:pt modelId="{6B759BC4-4556-4B80-A1C1-06EC453AD87A}" type="pres">
      <dgm:prSet presAssocID="{42281E15-C5D1-4589-9ED6-1BF11E6DC728}" presName="sibTrans" presStyleCnt="0"/>
      <dgm:spPr/>
    </dgm:pt>
    <dgm:pt modelId="{1D537AE3-8265-404F-AF94-43F8A66EF4EF}" type="pres">
      <dgm:prSet presAssocID="{563ED234-447A-4C7F-B2A0-33B9A900252D}" presName="node" presStyleLbl="node1" presStyleIdx="1" presStyleCnt="5">
        <dgm:presLayoutVars>
          <dgm:bulletEnabled val="1"/>
        </dgm:presLayoutVars>
      </dgm:prSet>
      <dgm:spPr/>
      <dgm:t>
        <a:bodyPr/>
        <a:lstStyle/>
        <a:p>
          <a:endParaRPr lang="zh-CN" altLang="en-US"/>
        </a:p>
      </dgm:t>
    </dgm:pt>
    <dgm:pt modelId="{6A570FF6-DBF7-46D8-B08B-2214B82BF2CC}" type="pres">
      <dgm:prSet presAssocID="{02755F28-97D7-4CF4-ABE8-325D376EE7A5}" presName="sibTrans" presStyleCnt="0"/>
      <dgm:spPr/>
    </dgm:pt>
    <dgm:pt modelId="{30AC7E40-DEA5-4886-B1DF-6D755E2FC587}" type="pres">
      <dgm:prSet presAssocID="{567E66C2-2947-4DF3-9DE4-2ECC9EB46A8D}" presName="node" presStyleLbl="node1" presStyleIdx="2" presStyleCnt="5">
        <dgm:presLayoutVars>
          <dgm:bulletEnabled val="1"/>
        </dgm:presLayoutVars>
      </dgm:prSet>
      <dgm:spPr/>
      <dgm:t>
        <a:bodyPr/>
        <a:lstStyle/>
        <a:p>
          <a:endParaRPr lang="zh-CN" altLang="en-US"/>
        </a:p>
      </dgm:t>
    </dgm:pt>
    <dgm:pt modelId="{5803BB4B-258B-4F8B-A5B2-5E1927939923}" type="pres">
      <dgm:prSet presAssocID="{E3BECFDC-2FCC-475C-830F-E6D9B53886A1}" presName="sibTrans" presStyleCnt="0"/>
      <dgm:spPr/>
    </dgm:pt>
    <dgm:pt modelId="{85A8B02D-7235-45A5-8023-C509D99D5BEF}" type="pres">
      <dgm:prSet presAssocID="{6ADFCA94-1932-4D7A-844D-A4CE05450E3D}" presName="node" presStyleLbl="node1" presStyleIdx="3" presStyleCnt="5">
        <dgm:presLayoutVars>
          <dgm:bulletEnabled val="1"/>
        </dgm:presLayoutVars>
      </dgm:prSet>
      <dgm:spPr/>
      <dgm:t>
        <a:bodyPr/>
        <a:lstStyle/>
        <a:p>
          <a:endParaRPr lang="zh-CN" altLang="en-US"/>
        </a:p>
      </dgm:t>
    </dgm:pt>
    <dgm:pt modelId="{F9AB0518-202A-4EB2-981B-7FF3F765BA4C}" type="pres">
      <dgm:prSet presAssocID="{30FD7A76-EFFE-49D2-AD6F-C1E2E2EEE7AC}" presName="sibTrans" presStyleCnt="0"/>
      <dgm:spPr/>
    </dgm:pt>
    <dgm:pt modelId="{4C6AE1AD-55CC-4498-BF78-BE7ACECF982A}" type="pres">
      <dgm:prSet presAssocID="{B415D870-1F53-45AC-8DAE-44E5AF2FA80D}" presName="node" presStyleLbl="node1" presStyleIdx="4" presStyleCnt="5">
        <dgm:presLayoutVars>
          <dgm:bulletEnabled val="1"/>
        </dgm:presLayoutVars>
      </dgm:prSet>
      <dgm:spPr/>
      <dgm:t>
        <a:bodyPr/>
        <a:lstStyle/>
        <a:p>
          <a:endParaRPr lang="zh-CN" altLang="en-US"/>
        </a:p>
      </dgm:t>
    </dgm:pt>
  </dgm:ptLst>
  <dgm:cxnLst>
    <dgm:cxn modelId="{E64C9BFF-DE76-4718-973D-2491F6C5438C}" type="presOf" srcId="{B8CDF4BE-30E9-4D1C-986A-A825D28B93AB}" destId="{F6BC091C-E1EF-418B-AC05-359A99763DEF}" srcOrd="0" destOrd="0" presId="urn:microsoft.com/office/officeart/2005/8/layout/default"/>
    <dgm:cxn modelId="{829F8A06-F589-44D5-A1A0-A7C7C8A76B83}" type="presOf" srcId="{567E66C2-2947-4DF3-9DE4-2ECC9EB46A8D}" destId="{30AC7E40-DEA5-4886-B1DF-6D755E2FC587}" srcOrd="0" destOrd="0" presId="urn:microsoft.com/office/officeart/2005/8/layout/default"/>
    <dgm:cxn modelId="{91A72393-AAEF-4193-A42D-F40590657200}" type="presOf" srcId="{563ED234-447A-4C7F-B2A0-33B9A900252D}" destId="{1D537AE3-8265-404F-AF94-43F8A66EF4EF}" srcOrd="0" destOrd="0" presId="urn:microsoft.com/office/officeart/2005/8/layout/default"/>
    <dgm:cxn modelId="{2D117519-2C31-4198-ABC7-9E4F3FB4F435}" srcId="{B8CDF4BE-30E9-4D1C-986A-A825D28B93AB}" destId="{563ED234-447A-4C7F-B2A0-33B9A900252D}" srcOrd="1" destOrd="0" parTransId="{18CC798D-37ED-4057-B0AD-E61D8BE5D395}" sibTransId="{02755F28-97D7-4CF4-ABE8-325D376EE7A5}"/>
    <dgm:cxn modelId="{AE13093D-3063-40BC-A956-5715E54F2100}" srcId="{B8CDF4BE-30E9-4D1C-986A-A825D28B93AB}" destId="{B415D870-1F53-45AC-8DAE-44E5AF2FA80D}" srcOrd="4" destOrd="0" parTransId="{3CF5D5E1-F68E-4B63-AB74-DD0C2D5B4555}" sibTransId="{BE3909BC-A2F7-494C-A291-F49B46F5E238}"/>
    <dgm:cxn modelId="{A5F5F8A6-9B2A-4C8E-A82E-FD0EF61FE9B5}" type="presOf" srcId="{B415D870-1F53-45AC-8DAE-44E5AF2FA80D}" destId="{4C6AE1AD-55CC-4498-BF78-BE7ACECF982A}" srcOrd="0" destOrd="0" presId="urn:microsoft.com/office/officeart/2005/8/layout/default"/>
    <dgm:cxn modelId="{B3A416A0-9657-4643-BBF5-144BC0C72D3F}" type="presOf" srcId="{78B866BB-3664-483F-87C5-2B28642DAFD7}" destId="{D82F46B9-147C-41D8-B245-6ACE0D9659A6}" srcOrd="0" destOrd="0" presId="urn:microsoft.com/office/officeart/2005/8/layout/default"/>
    <dgm:cxn modelId="{20616060-9095-460A-A826-10DB34257CAB}" srcId="{B8CDF4BE-30E9-4D1C-986A-A825D28B93AB}" destId="{6ADFCA94-1932-4D7A-844D-A4CE05450E3D}" srcOrd="3" destOrd="0" parTransId="{3DECC7FA-01F8-47E2-8489-2CD6814E1449}" sibTransId="{30FD7A76-EFFE-49D2-AD6F-C1E2E2EEE7AC}"/>
    <dgm:cxn modelId="{2292AC1B-F6D5-46D9-9900-56E3D2142E01}" srcId="{B8CDF4BE-30E9-4D1C-986A-A825D28B93AB}" destId="{78B866BB-3664-483F-87C5-2B28642DAFD7}" srcOrd="0" destOrd="0" parTransId="{B7BBD5CC-ABB5-4E24-A491-DE7B10CF3951}" sibTransId="{42281E15-C5D1-4589-9ED6-1BF11E6DC728}"/>
    <dgm:cxn modelId="{FC3B6BE4-0E6B-4AF8-81CB-16238F47BF8F}" srcId="{B8CDF4BE-30E9-4D1C-986A-A825D28B93AB}" destId="{567E66C2-2947-4DF3-9DE4-2ECC9EB46A8D}" srcOrd="2" destOrd="0" parTransId="{B76F9502-2280-44AC-8AFB-51F4DCD11416}" sibTransId="{E3BECFDC-2FCC-475C-830F-E6D9B53886A1}"/>
    <dgm:cxn modelId="{1DB78F56-E507-4D38-BB0B-3498AA8E2E8A}" type="presOf" srcId="{6ADFCA94-1932-4D7A-844D-A4CE05450E3D}" destId="{85A8B02D-7235-45A5-8023-C509D99D5BEF}" srcOrd="0" destOrd="0" presId="urn:microsoft.com/office/officeart/2005/8/layout/default"/>
    <dgm:cxn modelId="{1A6038DE-2D04-4D88-9AF3-9F092E87943C}" type="presParOf" srcId="{F6BC091C-E1EF-418B-AC05-359A99763DEF}" destId="{D82F46B9-147C-41D8-B245-6ACE0D9659A6}" srcOrd="0" destOrd="0" presId="urn:microsoft.com/office/officeart/2005/8/layout/default"/>
    <dgm:cxn modelId="{766ECD96-7F24-4FF2-B30D-E48D5C0EE81C}" type="presParOf" srcId="{F6BC091C-E1EF-418B-AC05-359A99763DEF}" destId="{6B759BC4-4556-4B80-A1C1-06EC453AD87A}" srcOrd="1" destOrd="0" presId="urn:microsoft.com/office/officeart/2005/8/layout/default"/>
    <dgm:cxn modelId="{52A48123-EE0C-492C-BEF7-CA5AAA4FA5A1}" type="presParOf" srcId="{F6BC091C-E1EF-418B-AC05-359A99763DEF}" destId="{1D537AE3-8265-404F-AF94-43F8A66EF4EF}" srcOrd="2" destOrd="0" presId="urn:microsoft.com/office/officeart/2005/8/layout/default"/>
    <dgm:cxn modelId="{2BE8BAC8-63AA-4CDE-8B2D-B81C3D08BBCD}" type="presParOf" srcId="{F6BC091C-E1EF-418B-AC05-359A99763DEF}" destId="{6A570FF6-DBF7-46D8-B08B-2214B82BF2CC}" srcOrd="3" destOrd="0" presId="urn:microsoft.com/office/officeart/2005/8/layout/default"/>
    <dgm:cxn modelId="{7FCFBDD2-A124-4C48-A1ED-1524794E8AC4}" type="presParOf" srcId="{F6BC091C-E1EF-418B-AC05-359A99763DEF}" destId="{30AC7E40-DEA5-4886-B1DF-6D755E2FC587}" srcOrd="4" destOrd="0" presId="urn:microsoft.com/office/officeart/2005/8/layout/default"/>
    <dgm:cxn modelId="{09717FC8-4A52-462B-AE1A-C939FEEA10A4}" type="presParOf" srcId="{F6BC091C-E1EF-418B-AC05-359A99763DEF}" destId="{5803BB4B-258B-4F8B-A5B2-5E1927939923}" srcOrd="5" destOrd="0" presId="urn:microsoft.com/office/officeart/2005/8/layout/default"/>
    <dgm:cxn modelId="{8112B02D-DD47-4E2F-803C-1AD459F54B17}" type="presParOf" srcId="{F6BC091C-E1EF-418B-AC05-359A99763DEF}" destId="{85A8B02D-7235-45A5-8023-C509D99D5BEF}" srcOrd="6" destOrd="0" presId="urn:microsoft.com/office/officeart/2005/8/layout/default"/>
    <dgm:cxn modelId="{16754FD3-3005-4B00-96FE-5C8EA58D8BE2}" type="presParOf" srcId="{F6BC091C-E1EF-418B-AC05-359A99763DEF}" destId="{F9AB0518-202A-4EB2-981B-7FF3F765BA4C}" srcOrd="7" destOrd="0" presId="urn:microsoft.com/office/officeart/2005/8/layout/default"/>
    <dgm:cxn modelId="{1293FAC7-80F3-4D57-A10F-42BAEEB8DDEC}" type="presParOf" srcId="{F6BC091C-E1EF-418B-AC05-359A99763DEF}" destId="{4C6AE1AD-55CC-4498-BF78-BE7ACECF982A}" srcOrd="8" destOrd="0" presId="urn:microsoft.com/office/officeart/2005/8/layout/default"/>
  </dgm:cxnLst>
  <dgm:bg/>
  <dgm:whole>
    <a:ln w="57150">
      <a:solidFill>
        <a:srgbClr val="FFC000"/>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F46B9-147C-41D8-B245-6ACE0D9659A6}">
      <dsp:nvSpPr>
        <dsp:cNvPr id="0" name=""/>
        <dsp:cNvSpPr/>
      </dsp:nvSpPr>
      <dsp:spPr>
        <a:xfrm>
          <a:off x="0" y="859521"/>
          <a:ext cx="3379296" cy="20275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altLang="zh-CN" sz="3600" kern="1200" dirty="0"/>
            <a:t>Selection sort</a:t>
          </a:r>
          <a:endParaRPr lang="zh-CN" altLang="en-US" sz="3600" kern="1200" dirty="0"/>
        </a:p>
      </dsp:txBody>
      <dsp:txXfrm>
        <a:off x="0" y="859521"/>
        <a:ext cx="3379296" cy="2027577"/>
      </dsp:txXfrm>
    </dsp:sp>
    <dsp:sp modelId="{1D537AE3-8265-404F-AF94-43F8A66EF4EF}">
      <dsp:nvSpPr>
        <dsp:cNvPr id="0" name=""/>
        <dsp:cNvSpPr/>
      </dsp:nvSpPr>
      <dsp:spPr>
        <a:xfrm>
          <a:off x="3717225" y="859521"/>
          <a:ext cx="3379296" cy="20275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altLang="zh-CN" sz="3600" kern="1200" dirty="0"/>
            <a:t>Insertion</a:t>
          </a:r>
          <a:r>
            <a:rPr lang="en-US" altLang="zh-CN" sz="3600" i="1" kern="1200" dirty="0"/>
            <a:t> sort</a:t>
          </a:r>
          <a:endParaRPr lang="zh-CN" altLang="en-US" sz="3600" kern="1200" dirty="0"/>
        </a:p>
      </dsp:txBody>
      <dsp:txXfrm>
        <a:off x="3717225" y="859521"/>
        <a:ext cx="3379296" cy="2027577"/>
      </dsp:txXfrm>
    </dsp:sp>
    <dsp:sp modelId="{30AC7E40-DEA5-4886-B1DF-6D755E2FC587}">
      <dsp:nvSpPr>
        <dsp:cNvPr id="0" name=""/>
        <dsp:cNvSpPr/>
      </dsp:nvSpPr>
      <dsp:spPr>
        <a:xfrm>
          <a:off x="7434451" y="859521"/>
          <a:ext cx="3379296" cy="20275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altLang="zh-CN" sz="3600" i="0" kern="1200" dirty="0"/>
            <a:t>Bubble sort</a:t>
          </a:r>
          <a:endParaRPr lang="zh-CN" altLang="en-US" sz="3600" i="0" kern="1200" dirty="0"/>
        </a:p>
      </dsp:txBody>
      <dsp:txXfrm>
        <a:off x="7434451" y="859521"/>
        <a:ext cx="3379296" cy="2027577"/>
      </dsp:txXfrm>
    </dsp:sp>
    <dsp:sp modelId="{85A8B02D-7235-45A5-8023-C509D99D5BEF}">
      <dsp:nvSpPr>
        <dsp:cNvPr id="0" name=""/>
        <dsp:cNvSpPr/>
      </dsp:nvSpPr>
      <dsp:spPr>
        <a:xfrm>
          <a:off x="1858612" y="3225028"/>
          <a:ext cx="3379296" cy="20275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altLang="zh-CN" sz="3600" kern="1200" dirty="0"/>
            <a:t>Index sort</a:t>
          </a:r>
          <a:endParaRPr lang="zh-CN" altLang="en-US" sz="3600" kern="1200" dirty="0"/>
        </a:p>
      </dsp:txBody>
      <dsp:txXfrm>
        <a:off x="1858612" y="3225028"/>
        <a:ext cx="3379296" cy="2027577"/>
      </dsp:txXfrm>
    </dsp:sp>
    <dsp:sp modelId="{4C6AE1AD-55CC-4498-BF78-BE7ACECF982A}">
      <dsp:nvSpPr>
        <dsp:cNvPr id="0" name=""/>
        <dsp:cNvSpPr/>
      </dsp:nvSpPr>
      <dsp:spPr>
        <a:xfrm>
          <a:off x="5575838" y="3225028"/>
          <a:ext cx="3379296" cy="20275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altLang="zh-CN" sz="3600" kern="1200" dirty="0"/>
            <a:t>binary search</a:t>
          </a:r>
          <a:endParaRPr lang="zh-CN" altLang="en-US" sz="3600" kern="1200" dirty="0"/>
        </a:p>
      </dsp:txBody>
      <dsp:txXfrm>
        <a:off x="5575838" y="3225028"/>
        <a:ext cx="3379296" cy="202757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1C210B1-2488-4A57-BDFC-FB83AC5A296A}"/>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27CDE7E-51BC-4BBD-9F9F-1AE3F1EDE01D}"/>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F66ABF82-1C68-4558-BA8B-38A26D7BB49A}" type="datetimeFigureOut">
              <a:rPr lang="zh-CN" altLang="en-US" smtClean="0"/>
              <a:t>2020/4/25</a:t>
            </a:fld>
            <a:endParaRPr lang="zh-CN" altLang="en-US"/>
          </a:p>
        </p:txBody>
      </p:sp>
      <p:sp>
        <p:nvSpPr>
          <p:cNvPr id="4" name="页脚占位符 3">
            <a:extLst>
              <a:ext uri="{FF2B5EF4-FFF2-40B4-BE49-F238E27FC236}">
                <a16:creationId xmlns:a16="http://schemas.microsoft.com/office/drawing/2014/main" id="{E8BF5C95-EF86-4107-99E1-09F74C6DDB33}"/>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24461C27-1067-4B1E-AE31-632A615B1EA7}"/>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21EFD38E-37C9-418A-8565-4C7CCB1B840F}" type="slidenum">
              <a:rPr lang="zh-CN" altLang="en-US" smtClean="0"/>
              <a:t>‹#›</a:t>
            </a:fld>
            <a:endParaRPr lang="zh-CN" altLang="en-US"/>
          </a:p>
        </p:txBody>
      </p:sp>
    </p:spTree>
    <p:extLst>
      <p:ext uri="{BB962C8B-B14F-4D97-AF65-F5344CB8AC3E}">
        <p14:creationId xmlns:p14="http://schemas.microsoft.com/office/powerpoint/2010/main" val="2323682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Shape 39"/>
          <p:cNvSpPr>
            <a:spLocks noGrp="1" noRot="1" noChangeAspect="1"/>
          </p:cNvSpPr>
          <p:nvPr>
            <p:ph type="sldImg"/>
          </p:nvPr>
        </p:nvSpPr>
        <p:spPr>
          <a:xfrm>
            <a:off x="90488" y="744538"/>
            <a:ext cx="6616700" cy="3722687"/>
          </a:xfrm>
          <a:prstGeom prst="rect">
            <a:avLst/>
          </a:prstGeom>
        </p:spPr>
        <p:txBody>
          <a:bodyPr/>
          <a:lstStyle/>
          <a:p>
            <a:endParaRPr/>
          </a:p>
        </p:txBody>
      </p:sp>
      <p:sp>
        <p:nvSpPr>
          <p:cNvPr id="40" name="Shape 40"/>
          <p:cNvSpPr>
            <a:spLocks noGrp="1"/>
          </p:cNvSpPr>
          <p:nvPr>
            <p:ph type="body" sz="quarter" idx="1"/>
          </p:nvPr>
        </p:nvSpPr>
        <p:spPr>
          <a:xfrm>
            <a:off x="906357" y="4715153"/>
            <a:ext cx="4984962" cy="4466987"/>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84200" latinLnBrk="0">
      <a:defRPr sz="2000">
        <a:latin typeface="Lucida Grande"/>
        <a:ea typeface="Lucida Grande"/>
        <a:cs typeface="Lucida Grande"/>
        <a:sym typeface="Lucida Grande"/>
      </a:defRPr>
    </a:lvl1pPr>
    <a:lvl2pPr indent="228600" defTabSz="584200" latinLnBrk="0">
      <a:defRPr sz="2000">
        <a:latin typeface="Lucida Grande"/>
        <a:ea typeface="Lucida Grande"/>
        <a:cs typeface="Lucida Grande"/>
        <a:sym typeface="Lucida Grande"/>
      </a:defRPr>
    </a:lvl2pPr>
    <a:lvl3pPr indent="457200" defTabSz="584200" latinLnBrk="0">
      <a:defRPr sz="2000">
        <a:latin typeface="Lucida Grande"/>
        <a:ea typeface="Lucida Grande"/>
        <a:cs typeface="Lucida Grande"/>
        <a:sym typeface="Lucida Grande"/>
      </a:defRPr>
    </a:lvl3pPr>
    <a:lvl4pPr indent="685800" defTabSz="584200" latinLnBrk="0">
      <a:defRPr sz="2000">
        <a:latin typeface="Lucida Grande"/>
        <a:ea typeface="Lucida Grande"/>
        <a:cs typeface="Lucida Grande"/>
        <a:sym typeface="Lucida Grande"/>
      </a:defRPr>
    </a:lvl4pPr>
    <a:lvl5pPr indent="914400" defTabSz="584200" latinLnBrk="0">
      <a:defRPr sz="2000">
        <a:latin typeface="Lucida Grande"/>
        <a:ea typeface="Lucida Grande"/>
        <a:cs typeface="Lucida Grande"/>
        <a:sym typeface="Lucida Grande"/>
      </a:defRPr>
    </a:lvl5pPr>
    <a:lvl6pPr indent="1143000" defTabSz="584200" latinLnBrk="0">
      <a:defRPr sz="2000">
        <a:latin typeface="Lucida Grande"/>
        <a:ea typeface="Lucida Grande"/>
        <a:cs typeface="Lucida Grande"/>
        <a:sym typeface="Lucida Grande"/>
      </a:defRPr>
    </a:lvl6pPr>
    <a:lvl7pPr indent="1371600" defTabSz="584200" latinLnBrk="0">
      <a:defRPr sz="2000">
        <a:latin typeface="Lucida Grande"/>
        <a:ea typeface="Lucida Grande"/>
        <a:cs typeface="Lucida Grande"/>
        <a:sym typeface="Lucida Grande"/>
      </a:defRPr>
    </a:lvl7pPr>
    <a:lvl8pPr indent="1600200" defTabSz="584200" latinLnBrk="0">
      <a:defRPr sz="2000">
        <a:latin typeface="Lucida Grande"/>
        <a:ea typeface="Lucida Grande"/>
        <a:cs typeface="Lucida Grande"/>
        <a:sym typeface="Lucida Grande"/>
      </a:defRPr>
    </a:lvl8pPr>
    <a:lvl9pPr indent="1828800" defTabSz="584200" latinLnBrk="0">
      <a:defRPr sz="2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1535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5700"/>
              </a:lnSpc>
            </a:pPr>
            <a:endParaRPr lang="zh-CN" altLang="en-US" dirty="0"/>
          </a:p>
        </p:txBody>
      </p:sp>
    </p:spTree>
    <p:extLst>
      <p:ext uri="{BB962C8B-B14F-4D97-AF65-F5344CB8AC3E}">
        <p14:creationId xmlns:p14="http://schemas.microsoft.com/office/powerpoint/2010/main" val="3791839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37622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r>
              <a:rPr lang="zh-CN" altLang="en-US" sz="2000" dirty="0">
                <a:latin typeface="Lucida Grande"/>
                <a:ea typeface="黑体" pitchFamily="49" charset="-122"/>
                <a:cs typeface="Lucida Grande"/>
                <a:sym typeface="Lucida Grande"/>
              </a:rPr>
              <a:t> 当数组长度为</a:t>
            </a:r>
            <a:r>
              <a:rPr lang="en-US" altLang="zh-CN" sz="2000" dirty="0">
                <a:latin typeface="Lucida Grande"/>
                <a:ea typeface="黑体" pitchFamily="49" charset="-122"/>
                <a:cs typeface="Lucida Grande"/>
                <a:sym typeface="Lucida Grande"/>
              </a:rPr>
              <a:t>N</a:t>
            </a:r>
            <a:r>
              <a:rPr lang="zh-CN" altLang="en-US" sz="2000" dirty="0">
                <a:latin typeface="Lucida Grande"/>
                <a:ea typeface="黑体" pitchFamily="49" charset="-122"/>
                <a:cs typeface="Lucida Grande"/>
                <a:sym typeface="Lucida Grande"/>
              </a:rPr>
              <a:t>个元素时，该算法最大循环次数不会超过</a:t>
            </a:r>
            <a:r>
              <a:rPr lang="en-US" altLang="zh-CN" sz="2000" b="1" dirty="0">
                <a:solidFill>
                  <a:srgbClr val="FF0000"/>
                </a:solidFill>
                <a:latin typeface="Lucida Grande"/>
                <a:ea typeface="黑体" pitchFamily="49" charset="-122"/>
                <a:cs typeface="Lucida Grande"/>
                <a:sym typeface="Lucida Grande"/>
              </a:rPr>
              <a:t>log</a:t>
            </a:r>
            <a:r>
              <a:rPr lang="en-US" altLang="zh-CN" sz="2000" b="1" baseline="-30000" dirty="0">
                <a:solidFill>
                  <a:srgbClr val="FF0000"/>
                </a:solidFill>
                <a:latin typeface="Lucida Grande"/>
                <a:ea typeface="黑体" pitchFamily="49" charset="-122"/>
                <a:cs typeface="Lucida Grande"/>
                <a:sym typeface="Lucida Grande"/>
              </a:rPr>
              <a:t>2</a:t>
            </a:r>
            <a:r>
              <a:rPr lang="en-US" altLang="zh-CN" sz="2000" b="1" dirty="0">
                <a:solidFill>
                  <a:srgbClr val="FF0000"/>
                </a:solidFill>
                <a:latin typeface="Lucida Grande"/>
                <a:ea typeface="黑体" pitchFamily="49" charset="-122"/>
                <a:cs typeface="Lucida Grande"/>
                <a:sym typeface="Lucida Grande"/>
              </a:rPr>
              <a:t>N+1</a:t>
            </a:r>
            <a:r>
              <a:rPr lang="en-US" altLang="zh-CN" sz="2000" dirty="0">
                <a:latin typeface="Lucida Grande"/>
                <a:ea typeface="黑体" pitchFamily="49" charset="-122"/>
                <a:cs typeface="Lucida Grande"/>
                <a:sym typeface="Lucida Grande"/>
              </a:rPr>
              <a:t>。</a:t>
            </a:r>
            <a:r>
              <a:rPr lang="zh-CN" altLang="en-US" sz="2000" dirty="0">
                <a:latin typeface="Lucida Grande"/>
                <a:ea typeface="黑体" pitchFamily="49" charset="-122"/>
                <a:cs typeface="Lucida Grande"/>
                <a:sym typeface="Lucida Grande"/>
              </a:rPr>
              <a:t>比如，</a:t>
            </a:r>
            <a:r>
              <a:rPr lang="en-US" altLang="zh-CN" sz="2000" dirty="0">
                <a:latin typeface="Lucida Grande"/>
                <a:ea typeface="黑体" pitchFamily="49" charset="-122"/>
                <a:cs typeface="Lucida Grande"/>
                <a:sym typeface="Lucida Grande"/>
              </a:rPr>
              <a:t>N=10</a:t>
            </a:r>
            <a:r>
              <a:rPr lang="en-US" altLang="zh-CN" sz="2000" baseline="30000" dirty="0">
                <a:latin typeface="Lucida Grande"/>
                <a:ea typeface="黑体" pitchFamily="49" charset="-122"/>
                <a:cs typeface="Lucida Grande"/>
                <a:sym typeface="Lucida Grande"/>
              </a:rPr>
              <a:t>8</a:t>
            </a:r>
            <a:r>
              <a:rPr lang="en-US" altLang="zh-CN" sz="2000" dirty="0">
                <a:latin typeface="Lucida Grande"/>
                <a:ea typeface="黑体" pitchFamily="49" charset="-122"/>
                <a:cs typeface="Lucida Grande"/>
                <a:sym typeface="Lucida Grande"/>
              </a:rPr>
              <a:t>，</a:t>
            </a:r>
            <a:r>
              <a:rPr lang="zh-CN" altLang="en-US" sz="2000" dirty="0">
                <a:latin typeface="Lucida Grande"/>
                <a:ea typeface="黑体" pitchFamily="49" charset="-122"/>
                <a:cs typeface="Lucida Grande"/>
                <a:sym typeface="Lucida Grande"/>
              </a:rPr>
              <a:t>循环次数最多也只有27次。 </a:t>
            </a:r>
            <a:endParaRPr lang="zh-CN" altLang="en-US" dirty="0"/>
          </a:p>
        </p:txBody>
      </p:sp>
    </p:spTree>
    <p:extLst>
      <p:ext uri="{BB962C8B-B14F-4D97-AF65-F5344CB8AC3E}">
        <p14:creationId xmlns:p14="http://schemas.microsoft.com/office/powerpoint/2010/main" val="2458489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167533" y="1596249"/>
            <a:ext cx="13005197" cy="3395698"/>
          </a:xfrm>
        </p:spPr>
        <p:txBody>
          <a:bodyPr anchor="b"/>
          <a:lstStyle>
            <a:lvl1pPr algn="ctr">
              <a:defRPr sz="8533"/>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167533" y="5122898"/>
            <a:ext cx="13005197" cy="2354862"/>
          </a:xfrm>
        </p:spPr>
        <p:txBody>
          <a:bodyPr/>
          <a:lstStyle>
            <a:lvl1pPr marL="0" indent="0" algn="ctr">
              <a:buNone/>
              <a:defRPr sz="3413"/>
            </a:lvl1pPr>
            <a:lvl2pPr marL="650230" indent="0" algn="ctr">
              <a:buNone/>
              <a:defRPr sz="2844"/>
            </a:lvl2pPr>
            <a:lvl3pPr marL="1300460" indent="0" algn="ctr">
              <a:buNone/>
              <a:defRPr sz="2560"/>
            </a:lvl3pPr>
            <a:lvl4pPr marL="1950690" indent="0" algn="ctr">
              <a:buNone/>
              <a:defRPr sz="2276"/>
            </a:lvl4pPr>
            <a:lvl5pPr marL="2600919" indent="0" algn="ctr">
              <a:buNone/>
              <a:defRPr sz="2276"/>
            </a:lvl5pPr>
            <a:lvl6pPr marL="3251149" indent="0" algn="ctr">
              <a:buNone/>
              <a:defRPr sz="2276"/>
            </a:lvl6pPr>
            <a:lvl7pPr marL="3901379" indent="0" algn="ctr">
              <a:buNone/>
              <a:defRPr sz="2276"/>
            </a:lvl7pPr>
            <a:lvl8pPr marL="4551609" indent="0" algn="ctr">
              <a:buNone/>
              <a:defRPr sz="2276"/>
            </a:lvl8pPr>
            <a:lvl9pPr marL="5201839" indent="0" algn="ctr">
              <a:buNone/>
              <a:defRPr sz="2276"/>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1067215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4248211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09126" y="519289"/>
            <a:ext cx="3738994" cy="82657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92143" y="519289"/>
            <a:ext cx="11000229" cy="82657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1794439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2" name="Shape 22"/>
          <p:cNvSpPr>
            <a:spLocks noGrp="1"/>
          </p:cNvSpPr>
          <p:nvPr>
            <p:ph type="title" hasCustomPrompt="1"/>
          </p:nvPr>
        </p:nvSpPr>
        <p:spPr>
          <a:xfrm>
            <a:off x="444500" y="50800"/>
            <a:ext cx="16895763" cy="1524000"/>
          </a:xfrm>
          <a:prstGeom prst="rect">
            <a:avLst/>
          </a:prstGeom>
        </p:spPr>
        <p:txBody>
          <a:bodyPr anchor="ctr"/>
          <a:lstStyle>
            <a:lvl1pPr indent="0">
              <a:tabLst>
                <a:tab pos="1219200" algn="l"/>
              </a:tabLst>
            </a:lvl1pPr>
          </a:lstStyle>
          <a:p>
            <a:r>
              <a:t>Title Text</a:t>
            </a:r>
          </a:p>
        </p:txBody>
      </p:sp>
      <p:sp>
        <p:nvSpPr>
          <p:cNvPr id="23" name="Shape 23"/>
          <p:cNvSpPr>
            <a:spLocks noGrp="1"/>
          </p:cNvSpPr>
          <p:nvPr>
            <p:ph type="body" idx="1" hasCustomPrompt="1"/>
          </p:nvPr>
        </p:nvSpPr>
        <p:spPr>
          <a:xfrm>
            <a:off x="16934" y="1562100"/>
            <a:ext cx="17323329" cy="7581900"/>
          </a:xfrm>
          <a:prstGeom prst="rect">
            <a:avLst/>
          </a:prstGeom>
        </p:spPr>
        <p:txBody>
          <a:bodyPr anchor="ctr"/>
          <a:lstStyle>
            <a:lvl1pPr marL="734695" indent="-480695" algn="l">
              <a:spcBef>
                <a:spcPts val="2600"/>
              </a:spcBef>
              <a:buSzPct val="171000"/>
              <a:buFont typeface="Gill Sans"/>
              <a:buChar char="•"/>
              <a:tabLst>
                <a:tab pos="1587500" algn="l"/>
              </a:tabLst>
            </a:lvl1pPr>
            <a:lvl2pPr marL="1090295" indent="-480695" algn="l">
              <a:spcBef>
                <a:spcPts val="2600"/>
              </a:spcBef>
              <a:buSzPct val="171000"/>
              <a:buFont typeface="Gill Sans"/>
              <a:buChar char="•"/>
              <a:tabLst>
                <a:tab pos="2044700" algn="l"/>
              </a:tabLst>
            </a:lvl2pPr>
            <a:lvl3pPr marL="1433195" indent="-480695" algn="l">
              <a:spcBef>
                <a:spcPts val="2600"/>
              </a:spcBef>
              <a:buSzPct val="171000"/>
              <a:buFont typeface="Gill Sans"/>
              <a:buChar char="•"/>
              <a:tabLst>
                <a:tab pos="2476500" algn="l"/>
              </a:tabLst>
            </a:lvl3pPr>
            <a:lvl4pPr marL="1776095" indent="-480695" algn="l">
              <a:spcBef>
                <a:spcPts val="2600"/>
              </a:spcBef>
              <a:buSzPct val="171000"/>
              <a:buFont typeface="Gill Sans"/>
              <a:buChar char="•"/>
              <a:tabLst>
                <a:tab pos="2921000" algn="l"/>
              </a:tabLst>
            </a:lvl4pPr>
            <a:lvl5pPr marL="2131695" indent="-480695" algn="l">
              <a:spcBef>
                <a:spcPts val="2600"/>
              </a:spcBef>
              <a:buSzPct val="171000"/>
              <a:buFont typeface="Gill Sans"/>
              <a:buChar char="•"/>
              <a:tabLst>
                <a:tab pos="3378200" algn="l"/>
              </a:tabLst>
            </a:lvl5p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lvl1pPr>
              <a:tabLst>
                <a:tab pos="1066800" algn="l"/>
              </a:tabLst>
            </a:lvl1pPr>
          </a:lstStyle>
          <a:p>
            <a:fld id="{86CB4B4D-7CA3-9044-876B-883B54F8677D}" type="slidenum">
              <a:rPr/>
              <a:t>‹#›</a:t>
            </a:fld>
            <a:endParaRPr/>
          </a:p>
        </p:txBody>
      </p:sp>
    </p:spTree>
    <p:extLst>
      <p:ext uri="{BB962C8B-B14F-4D97-AF65-F5344CB8AC3E}">
        <p14:creationId xmlns:p14="http://schemas.microsoft.com/office/powerpoint/2010/main" val="36428539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392843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83112" y="2431628"/>
            <a:ext cx="14955977" cy="4057226"/>
          </a:xfrm>
        </p:spPr>
        <p:txBody>
          <a:bodyPr anchor="b"/>
          <a:lstStyle>
            <a:lvl1pPr>
              <a:defRPr sz="8533"/>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83112" y="6527237"/>
            <a:ext cx="14955977" cy="2133599"/>
          </a:xfrm>
        </p:spPr>
        <p:txBody>
          <a:bodyPr/>
          <a:lstStyle>
            <a:lvl1pPr marL="0" indent="0">
              <a:buNone/>
              <a:defRPr sz="3413">
                <a:solidFill>
                  <a:schemeClr val="tx1">
                    <a:tint val="75000"/>
                  </a:schemeClr>
                </a:solidFill>
              </a:defRPr>
            </a:lvl1pPr>
            <a:lvl2pPr marL="650230" indent="0">
              <a:buNone/>
              <a:defRPr sz="2844">
                <a:solidFill>
                  <a:schemeClr val="tx1">
                    <a:tint val="75000"/>
                  </a:schemeClr>
                </a:solidFill>
              </a:defRPr>
            </a:lvl2pPr>
            <a:lvl3pPr marL="1300460" indent="0">
              <a:buNone/>
              <a:defRPr sz="2560">
                <a:solidFill>
                  <a:schemeClr val="tx1">
                    <a:tint val="75000"/>
                  </a:schemeClr>
                </a:solidFill>
              </a:defRPr>
            </a:lvl3pPr>
            <a:lvl4pPr marL="1950690" indent="0">
              <a:buNone/>
              <a:defRPr sz="2276">
                <a:solidFill>
                  <a:schemeClr val="tx1">
                    <a:tint val="75000"/>
                  </a:schemeClr>
                </a:solidFill>
              </a:defRPr>
            </a:lvl4pPr>
            <a:lvl5pPr marL="2600919" indent="0">
              <a:buNone/>
              <a:defRPr sz="2276">
                <a:solidFill>
                  <a:schemeClr val="tx1">
                    <a:tint val="75000"/>
                  </a:schemeClr>
                </a:solidFill>
              </a:defRPr>
            </a:lvl5pPr>
            <a:lvl6pPr marL="3251149" indent="0">
              <a:buNone/>
              <a:defRPr sz="2276">
                <a:solidFill>
                  <a:schemeClr val="tx1">
                    <a:tint val="75000"/>
                  </a:schemeClr>
                </a:solidFill>
              </a:defRPr>
            </a:lvl6pPr>
            <a:lvl7pPr marL="3901379" indent="0">
              <a:buNone/>
              <a:defRPr sz="2276">
                <a:solidFill>
                  <a:schemeClr val="tx1">
                    <a:tint val="75000"/>
                  </a:schemeClr>
                </a:solidFill>
              </a:defRPr>
            </a:lvl7pPr>
            <a:lvl8pPr marL="4551609" indent="0">
              <a:buNone/>
              <a:defRPr sz="2276">
                <a:solidFill>
                  <a:schemeClr val="tx1">
                    <a:tint val="75000"/>
                  </a:schemeClr>
                </a:solidFill>
              </a:defRPr>
            </a:lvl8pPr>
            <a:lvl9pPr marL="5201839" indent="0">
              <a:buNone/>
              <a:defRPr sz="2276">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4249142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92143" y="2596444"/>
            <a:ext cx="7369612" cy="618857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8778508" y="2596444"/>
            <a:ext cx="7369612" cy="618857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3274170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94402" y="519290"/>
            <a:ext cx="14955977" cy="1885245"/>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94403" y="2390987"/>
            <a:ext cx="7335743" cy="1171786"/>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zh-CN" altLang="en-US" smtClean="0"/>
              <a:t>编辑母版文本样式</a:t>
            </a:r>
          </a:p>
        </p:txBody>
      </p:sp>
      <p:sp>
        <p:nvSpPr>
          <p:cNvPr id="4" name="Content Placeholder 3"/>
          <p:cNvSpPr>
            <a:spLocks noGrp="1"/>
          </p:cNvSpPr>
          <p:nvPr>
            <p:ph sz="half" idx="2"/>
          </p:nvPr>
        </p:nvSpPr>
        <p:spPr>
          <a:xfrm>
            <a:off x="1194403" y="3562773"/>
            <a:ext cx="7335743" cy="524030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8778508" y="2390987"/>
            <a:ext cx="7371870" cy="1171786"/>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zh-CN" altLang="en-US" smtClean="0"/>
              <a:t>编辑母版文本样式</a:t>
            </a:r>
          </a:p>
        </p:txBody>
      </p:sp>
      <p:sp>
        <p:nvSpPr>
          <p:cNvPr id="6" name="Content Placeholder 5"/>
          <p:cNvSpPr>
            <a:spLocks noGrp="1"/>
          </p:cNvSpPr>
          <p:nvPr>
            <p:ph sz="quarter" idx="4"/>
          </p:nvPr>
        </p:nvSpPr>
        <p:spPr>
          <a:xfrm>
            <a:off x="8778508" y="3562773"/>
            <a:ext cx="7371870" cy="524030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1492053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3691158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449053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94402" y="650240"/>
            <a:ext cx="5592686" cy="2275840"/>
          </a:xfrm>
        </p:spPr>
        <p:txBody>
          <a:bodyPr anchor="b"/>
          <a:lstStyle>
            <a:lvl1pPr>
              <a:defRPr sz="455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371870" y="1404338"/>
            <a:ext cx="8778508" cy="6931378"/>
          </a:xfrm>
        </p:spPr>
        <p:txBody>
          <a:bodyPr/>
          <a:lstStyle>
            <a:lvl1pPr>
              <a:defRPr sz="4551"/>
            </a:lvl1pPr>
            <a:lvl2pPr>
              <a:defRPr sz="3982"/>
            </a:lvl2pPr>
            <a:lvl3pPr>
              <a:defRPr sz="3413"/>
            </a:lvl3pPr>
            <a:lvl4pPr>
              <a:defRPr sz="2844"/>
            </a:lvl4pPr>
            <a:lvl5pPr>
              <a:defRPr sz="2844"/>
            </a:lvl5pPr>
            <a:lvl6pPr>
              <a:defRPr sz="2844"/>
            </a:lvl6pPr>
            <a:lvl7pPr>
              <a:defRPr sz="2844"/>
            </a:lvl7pPr>
            <a:lvl8pPr>
              <a:defRPr sz="2844"/>
            </a:lvl8pPr>
            <a:lvl9pPr>
              <a:defRPr sz="2844"/>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94402" y="2926080"/>
            <a:ext cx="5592686" cy="5420925"/>
          </a:xfrm>
        </p:spPr>
        <p:txBody>
          <a:bodyPr/>
          <a:lstStyle>
            <a:lvl1pPr marL="0" indent="0">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86720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94402" y="650240"/>
            <a:ext cx="5592686" cy="2275840"/>
          </a:xfrm>
        </p:spPr>
        <p:txBody>
          <a:bodyPr anchor="b"/>
          <a:lstStyle>
            <a:lvl1pPr>
              <a:defRPr sz="4551"/>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371870" y="1404338"/>
            <a:ext cx="8778508" cy="6931378"/>
          </a:xfrm>
        </p:spPr>
        <p:txBody>
          <a:bodyPr anchor="t"/>
          <a:lstStyle>
            <a:lvl1pPr marL="0" indent="0">
              <a:buNone/>
              <a:defRPr sz="4551"/>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94402" y="2926080"/>
            <a:ext cx="5592686" cy="5420925"/>
          </a:xfrm>
        </p:spPr>
        <p:txBody>
          <a:bodyPr/>
          <a:lstStyle>
            <a:lvl1pPr marL="0" indent="0">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1792774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92143" y="519290"/>
            <a:ext cx="14955977" cy="188524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92143" y="2596444"/>
            <a:ext cx="14955977" cy="618857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192143" y="9040143"/>
            <a:ext cx="3901559"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C764DE79-268F-4C1A-8933-263129D2AF90}" type="datetimeFigureOut">
              <a:rPr lang="en-US" dirty="0"/>
              <a:t>4/25/2020</a:t>
            </a:fld>
            <a:endParaRPr lang="en-US" dirty="0"/>
          </a:p>
        </p:txBody>
      </p:sp>
      <p:sp>
        <p:nvSpPr>
          <p:cNvPr id="5" name="Footer Placeholder 4"/>
          <p:cNvSpPr>
            <a:spLocks noGrp="1"/>
          </p:cNvSpPr>
          <p:nvPr>
            <p:ph type="ftr" sz="quarter" idx="3"/>
          </p:nvPr>
        </p:nvSpPr>
        <p:spPr>
          <a:xfrm>
            <a:off x="5743962" y="9040143"/>
            <a:ext cx="5852339" cy="519289"/>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246561" y="9040143"/>
            <a:ext cx="3901559" cy="519289"/>
          </a:xfrm>
          <a:prstGeom prst="rect">
            <a:avLst/>
          </a:prstGeom>
        </p:spPr>
        <p:txBody>
          <a:bodyPr vert="horz" lIns="91440" tIns="45720" rIns="91440" bIns="45720" rtlCol="0" anchor="ctr"/>
          <a:lstStyle>
            <a:lvl1pPr algn="r">
              <a:defRPr sz="1707">
                <a:solidFill>
                  <a:schemeClr val="tx1">
                    <a:tint val="75000"/>
                  </a:schemeClr>
                </a:solidFill>
              </a:defRPr>
            </a:lvl1pPr>
          </a:lstStyle>
          <a:p>
            <a:fld id="{86CB4B4D-7CA3-9044-876B-883B54F8677D}" type="slidenum">
              <a:rPr lang="en-US" altLang="zh-CN" smtClean="0"/>
              <a:t>‹#›</a:t>
            </a:fld>
            <a:endParaRPr lang="en-US" altLang="zh-CN"/>
          </a:p>
        </p:txBody>
      </p:sp>
      <p:cxnSp>
        <p:nvCxnSpPr>
          <p:cNvPr id="7" name="直接连接符 6"/>
          <p:cNvCxnSpPr/>
          <p:nvPr userDrawn="1"/>
        </p:nvCxnSpPr>
        <p:spPr>
          <a:xfrm>
            <a:off x="444856" y="1401459"/>
            <a:ext cx="16146656" cy="12700"/>
          </a:xfrm>
          <a:prstGeom prst="line">
            <a:avLst/>
          </a:prstGeom>
          <a:noFill/>
          <a:ln w="57150" cap="flat">
            <a:solidFill>
              <a:schemeClr val="accent1">
                <a:lumMod val="20000"/>
                <a:lumOff val="80000"/>
              </a:schemeClr>
            </a:solidFill>
            <a:prstDash val="solid"/>
            <a:miter lim="400000"/>
          </a:ln>
        </p:spPr>
        <p:style>
          <a:lnRef idx="0">
            <a:srgbClr val="FFFFFF"/>
          </a:lnRef>
          <a:fillRef idx="0">
            <a:srgbClr val="FFFFFF"/>
          </a:fillRef>
          <a:effectRef idx="0">
            <a:srgbClr val="FFFFFF"/>
          </a:effectRef>
          <a:fontRef idx="none"/>
        </p:style>
      </p:cxnSp>
    </p:spTree>
    <p:extLst>
      <p:ext uri="{BB962C8B-B14F-4D97-AF65-F5344CB8AC3E}">
        <p14:creationId xmlns:p14="http://schemas.microsoft.com/office/powerpoint/2010/main" val="998557010"/>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txStyles>
    <p:titleStyle>
      <a:lvl1pPr algn="l" defTabSz="1300460" rtl="0" eaLnBrk="1" latinLnBrk="0" hangingPunct="1">
        <a:lnSpc>
          <a:spcPct val="90000"/>
        </a:lnSpc>
        <a:spcBef>
          <a:spcPct val="0"/>
        </a:spcBef>
        <a:buNone/>
        <a:defRPr sz="6258" kern="1200">
          <a:solidFill>
            <a:schemeClr val="tx1"/>
          </a:solidFill>
          <a:latin typeface="+mj-lt"/>
          <a:ea typeface="+mj-ea"/>
          <a:cs typeface="+mj-cs"/>
        </a:defRPr>
      </a:lvl1pPr>
    </p:titleStyle>
    <p:bodyStyle>
      <a:lvl1pPr marL="325115" indent="-325115" algn="l" defTabSz="1300460" rtl="0" eaLnBrk="1" latinLnBrk="0" hangingPunct="1">
        <a:lnSpc>
          <a:spcPct val="90000"/>
        </a:lnSpc>
        <a:spcBef>
          <a:spcPts val="1422"/>
        </a:spcBef>
        <a:buFont typeface="Arial" panose="020B0604020202020204" pitchFamily="34" charset="0"/>
        <a:buChar char="•"/>
        <a:defRPr sz="3982" kern="1200">
          <a:solidFill>
            <a:schemeClr val="tx1"/>
          </a:solidFill>
          <a:latin typeface="+mn-lt"/>
          <a:ea typeface="+mn-ea"/>
          <a:cs typeface="+mn-cs"/>
        </a:defRPr>
      </a:lvl1pPr>
      <a:lvl2pPr marL="975345" indent="-325115" algn="l" defTabSz="1300460" rtl="0" eaLnBrk="1" latinLnBrk="0" hangingPunct="1">
        <a:lnSpc>
          <a:spcPct val="90000"/>
        </a:lnSpc>
        <a:spcBef>
          <a:spcPts val="711"/>
        </a:spcBef>
        <a:buFont typeface="Arial" panose="020B0604020202020204" pitchFamily="34" charset="0"/>
        <a:buChar char="•"/>
        <a:defRPr sz="3413" kern="1200">
          <a:solidFill>
            <a:schemeClr val="tx1"/>
          </a:solidFill>
          <a:latin typeface="+mn-lt"/>
          <a:ea typeface="+mn-ea"/>
          <a:cs typeface="+mn-cs"/>
        </a:defRPr>
      </a:lvl2pPr>
      <a:lvl3pPr marL="1625575" indent="-325115" algn="l" defTabSz="1300460" rtl="0" eaLnBrk="1" latinLnBrk="0" hangingPunct="1">
        <a:lnSpc>
          <a:spcPct val="90000"/>
        </a:lnSpc>
        <a:spcBef>
          <a:spcPts val="711"/>
        </a:spcBef>
        <a:buFont typeface="Arial" panose="020B0604020202020204" pitchFamily="34" charset="0"/>
        <a:buChar char="•"/>
        <a:defRPr sz="2844" kern="1200">
          <a:solidFill>
            <a:schemeClr val="tx1"/>
          </a:solidFill>
          <a:latin typeface="+mn-lt"/>
          <a:ea typeface="+mn-ea"/>
          <a:cs typeface="+mn-cs"/>
        </a:defRPr>
      </a:lvl3pPr>
      <a:lvl4pPr marL="227580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4pPr>
      <a:lvl5pPr marL="292603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460" rtl="0" eaLnBrk="1" latinLnBrk="0" hangingPunct="1">
        <a:defRPr sz="2560" kern="1200">
          <a:solidFill>
            <a:schemeClr val="tx1"/>
          </a:solidFill>
          <a:latin typeface="+mn-lt"/>
          <a:ea typeface="+mn-ea"/>
          <a:cs typeface="+mn-cs"/>
        </a:defRPr>
      </a:lvl1pPr>
      <a:lvl2pPr marL="650230" algn="l" defTabSz="1300460" rtl="0" eaLnBrk="1" latinLnBrk="0" hangingPunct="1">
        <a:defRPr sz="2560" kern="1200">
          <a:solidFill>
            <a:schemeClr val="tx1"/>
          </a:solidFill>
          <a:latin typeface="+mn-lt"/>
          <a:ea typeface="+mn-ea"/>
          <a:cs typeface="+mn-cs"/>
        </a:defRPr>
      </a:lvl2pPr>
      <a:lvl3pPr marL="1300460" algn="l" defTabSz="1300460" rtl="0" eaLnBrk="1" latinLnBrk="0" hangingPunct="1">
        <a:defRPr sz="2560" kern="1200">
          <a:solidFill>
            <a:schemeClr val="tx1"/>
          </a:solidFill>
          <a:latin typeface="+mn-lt"/>
          <a:ea typeface="+mn-ea"/>
          <a:cs typeface="+mn-cs"/>
        </a:defRPr>
      </a:lvl3pPr>
      <a:lvl4pPr marL="1950690" algn="l" defTabSz="1300460" rtl="0" eaLnBrk="1" latinLnBrk="0" hangingPunct="1">
        <a:defRPr sz="2560" kern="1200">
          <a:solidFill>
            <a:schemeClr val="tx1"/>
          </a:solidFill>
          <a:latin typeface="+mn-lt"/>
          <a:ea typeface="+mn-ea"/>
          <a:cs typeface="+mn-cs"/>
        </a:defRPr>
      </a:lvl4pPr>
      <a:lvl5pPr marL="2600919" algn="l" defTabSz="1300460" rtl="0" eaLnBrk="1" latinLnBrk="0" hangingPunct="1">
        <a:defRPr sz="2560" kern="1200">
          <a:solidFill>
            <a:schemeClr val="tx1"/>
          </a:solidFill>
          <a:latin typeface="+mn-lt"/>
          <a:ea typeface="+mn-ea"/>
          <a:cs typeface="+mn-cs"/>
        </a:defRPr>
      </a:lvl5pPr>
      <a:lvl6pPr marL="3251149" algn="l" defTabSz="1300460" rtl="0" eaLnBrk="1" latinLnBrk="0" hangingPunct="1">
        <a:defRPr sz="2560" kern="1200">
          <a:solidFill>
            <a:schemeClr val="tx1"/>
          </a:solidFill>
          <a:latin typeface="+mn-lt"/>
          <a:ea typeface="+mn-ea"/>
          <a:cs typeface="+mn-cs"/>
        </a:defRPr>
      </a:lvl6pPr>
      <a:lvl7pPr marL="3901379" algn="l" defTabSz="1300460" rtl="0" eaLnBrk="1" latinLnBrk="0" hangingPunct="1">
        <a:defRPr sz="2560" kern="1200">
          <a:solidFill>
            <a:schemeClr val="tx1"/>
          </a:solidFill>
          <a:latin typeface="+mn-lt"/>
          <a:ea typeface="+mn-ea"/>
          <a:cs typeface="+mn-cs"/>
        </a:defRPr>
      </a:lvl7pPr>
      <a:lvl8pPr marL="4551609" algn="l" defTabSz="1300460" rtl="0" eaLnBrk="1" latinLnBrk="0" hangingPunct="1">
        <a:defRPr sz="2560" kern="1200">
          <a:solidFill>
            <a:schemeClr val="tx1"/>
          </a:solidFill>
          <a:latin typeface="+mn-lt"/>
          <a:ea typeface="+mn-ea"/>
          <a:cs typeface="+mn-cs"/>
        </a:defRPr>
      </a:lvl8pPr>
      <a:lvl9pPr marL="5201839" algn="l" defTabSz="130046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7">
            <a:extLst>
              <a:ext uri="{FF2B5EF4-FFF2-40B4-BE49-F238E27FC236}">
                <a16:creationId xmlns:a16="http://schemas.microsoft.com/office/drawing/2014/main" id="{C742E47E-B7F0-4654-AFB9-CEF454F161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7731" y="477385"/>
            <a:ext cx="13004800" cy="69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Shape 33"/>
          <p:cNvSpPr>
            <a:spLocks noGrp="1"/>
          </p:cNvSpPr>
          <p:nvPr>
            <p:ph type="ctrTitle"/>
          </p:nvPr>
        </p:nvSpPr>
        <p:spPr>
          <a:xfrm>
            <a:off x="3386931" y="1305352"/>
            <a:ext cx="10566400" cy="1277257"/>
          </a:xfrm>
          <a:prstGeom prst="rect">
            <a:avLst/>
          </a:prstGeom>
        </p:spPr>
        <p:txBody>
          <a:bodyPr>
            <a:normAutofit/>
          </a:bodyPr>
          <a:lstStyle/>
          <a:p>
            <a:pPr indent="-11430" defTabSz="531495">
              <a:lnSpc>
                <a:spcPts val="8700"/>
              </a:lnSpc>
              <a:spcBef>
                <a:spcPts val="200"/>
              </a:spcBef>
              <a:tabLst>
                <a:tab pos="1143000" algn="l"/>
              </a:tabLst>
              <a:defRPr sz="7280"/>
            </a:pPr>
            <a:r>
              <a:rPr lang="en-US" b="1" dirty="0">
                <a:solidFill>
                  <a:schemeClr val="accent1">
                    <a:lumMod val="50000"/>
                  </a:schemeClr>
                </a:solidFill>
                <a:latin typeface="Academy Engraved LET" pitchFamily="2" charset="0"/>
              </a:rPr>
              <a:t>C </a:t>
            </a:r>
            <a:r>
              <a:rPr b="1" dirty="0">
                <a:solidFill>
                  <a:schemeClr val="accent1">
                    <a:lumMod val="50000"/>
                  </a:schemeClr>
                </a:solidFill>
                <a:latin typeface="Academy Engraved LET" pitchFamily="2" charset="0"/>
              </a:rPr>
              <a:t> Programming</a:t>
            </a:r>
          </a:p>
        </p:txBody>
      </p:sp>
      <p:sp>
        <p:nvSpPr>
          <p:cNvPr id="2" name="矩形 1">
            <a:extLst>
              <a:ext uri="{FF2B5EF4-FFF2-40B4-BE49-F238E27FC236}">
                <a16:creationId xmlns:a16="http://schemas.microsoft.com/office/drawing/2014/main" id="{C3A3A276-C837-4D14-84C6-230632015E2A}"/>
              </a:ext>
            </a:extLst>
          </p:cNvPr>
          <p:cNvSpPr/>
          <p:nvPr/>
        </p:nvSpPr>
        <p:spPr>
          <a:xfrm>
            <a:off x="5969301" y="7746742"/>
            <a:ext cx="6013185" cy="713465"/>
          </a:xfrm>
          <a:prstGeom prst="rect">
            <a:avLst/>
          </a:prstGeom>
        </p:spPr>
        <p:txBody>
          <a:bodyPr wrap="none">
            <a:spAutoFit/>
          </a:bodyPr>
          <a:lstStyle/>
          <a:p>
            <a:r>
              <a:rPr lang="en-US" altLang="zh-CN" sz="4400" b="1" dirty="0">
                <a:solidFill>
                  <a:schemeClr val="tx1"/>
                </a:solidFill>
                <a:latin typeface="Academy Engraved LET" pitchFamily="2" charset="0"/>
              </a:rPr>
              <a:t>10: Scoping &amp; Functions</a:t>
            </a:r>
            <a:endParaRPr lang="zh-CN" altLang="en-US" sz="4400" b="1" dirty="0">
              <a:solidFill>
                <a:schemeClr val="tx1"/>
              </a:solidFill>
              <a:latin typeface="Academy Engraved LET" pitchFamily="2" charset="0"/>
            </a:endParaRPr>
          </a:p>
        </p:txBody>
      </p:sp>
    </p:spTree>
    <p:extLst>
      <p:ext uri="{BB962C8B-B14F-4D97-AF65-F5344CB8AC3E}">
        <p14:creationId xmlns:p14="http://schemas.microsoft.com/office/powerpoint/2010/main" val="2394714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47302F-4C62-4B14-8C9F-768124D81D14}"/>
              </a:ext>
            </a:extLst>
          </p:cNvPr>
          <p:cNvSpPr>
            <a:spLocks noGrp="1"/>
          </p:cNvSpPr>
          <p:nvPr>
            <p:ph type="title"/>
          </p:nvPr>
        </p:nvSpPr>
        <p:spPr/>
        <p:txBody>
          <a:bodyPr/>
          <a:lstStyle/>
          <a:p>
            <a:r>
              <a:rPr lang="en-US" altLang="zh-CN" b="1" dirty="0"/>
              <a:t>Insertion sort</a:t>
            </a:r>
            <a:endParaRPr lang="zh-CN" altLang="en-US" b="1" dirty="0"/>
          </a:p>
        </p:txBody>
      </p:sp>
      <p:sp>
        <p:nvSpPr>
          <p:cNvPr id="3" name="文本占位符 2">
            <a:extLst>
              <a:ext uri="{FF2B5EF4-FFF2-40B4-BE49-F238E27FC236}">
                <a16:creationId xmlns:a16="http://schemas.microsoft.com/office/drawing/2014/main" id="{4E8A1E6B-3919-4614-859E-3F8F55657342}"/>
              </a:ext>
            </a:extLst>
          </p:cNvPr>
          <p:cNvSpPr>
            <a:spLocks noGrp="1"/>
          </p:cNvSpPr>
          <p:nvPr>
            <p:ph type="body" idx="1"/>
          </p:nvPr>
        </p:nvSpPr>
        <p:spPr>
          <a:xfrm>
            <a:off x="1310640" y="1562100"/>
            <a:ext cx="15089566" cy="7581900"/>
          </a:xfrm>
        </p:spPr>
        <p:txBody>
          <a:bodyPr>
            <a:normAutofit/>
          </a:bodyPr>
          <a:lstStyle/>
          <a:p>
            <a:pPr>
              <a:lnSpc>
                <a:spcPts val="4900"/>
              </a:lnSpc>
              <a:spcBef>
                <a:spcPts val="0"/>
              </a:spcBef>
              <a:spcAft>
                <a:spcPts val="1200"/>
              </a:spcAft>
              <a:buSzPct val="120000"/>
              <a:buFont typeface="Wingdings" panose="05000000000000000000" pitchFamily="2" charset="2"/>
              <a:buChar char="p"/>
              <a:defRPr/>
            </a:pPr>
            <a:r>
              <a:rPr lang="en-US" altLang="zh-CN" sz="5400" b="1" dirty="0">
                <a:solidFill>
                  <a:srgbClr val="FF0000"/>
                </a:solidFill>
                <a:latin typeface="Times New Roman" panose="02020603050405020304" pitchFamily="18" charset="0"/>
                <a:ea typeface="黑体" pitchFamily="49" charset="-122"/>
                <a:cs typeface="Times New Roman" panose="02020603050405020304" pitchFamily="18" charset="0"/>
              </a:rPr>
              <a:t>Steps with an array a[N]</a:t>
            </a:r>
            <a:r>
              <a:rPr lang="zh-CN" altLang="en-US" sz="5400" b="1" dirty="0">
                <a:solidFill>
                  <a:srgbClr val="FF0000"/>
                </a:solidFill>
                <a:latin typeface="Times New Roman" panose="02020603050405020304" pitchFamily="18" charset="0"/>
                <a:ea typeface="黑体" pitchFamily="49" charset="-122"/>
                <a:cs typeface="Times New Roman" panose="02020603050405020304" pitchFamily="18" charset="0"/>
              </a:rPr>
              <a:t> </a:t>
            </a:r>
            <a:r>
              <a:rPr lang="en-US" altLang="zh-CN" sz="5400" b="1" dirty="0">
                <a:solidFill>
                  <a:srgbClr val="FF0000"/>
                </a:solidFill>
                <a:latin typeface="Times New Roman" panose="02020603050405020304" pitchFamily="18" charset="0"/>
                <a:ea typeface="黑体" pitchFamily="49" charset="-122"/>
                <a:cs typeface="Times New Roman" panose="02020603050405020304" pitchFamily="18" charset="0"/>
              </a:rPr>
              <a:t>:</a:t>
            </a:r>
            <a:endParaRPr lang="zh-CN" altLang="en-US" sz="5400" b="1" dirty="0">
              <a:solidFill>
                <a:srgbClr val="FF0000"/>
              </a:solidFill>
              <a:latin typeface="Times New Roman" panose="02020603050405020304" pitchFamily="18" charset="0"/>
              <a:ea typeface="黑体" pitchFamily="49" charset="-122"/>
              <a:cs typeface="Times New Roman" panose="02020603050405020304" pitchFamily="18" charset="0"/>
            </a:endParaRPr>
          </a:p>
          <a:p>
            <a:pPr>
              <a:lnSpc>
                <a:spcPts val="4900"/>
              </a:lnSpc>
              <a:spcBef>
                <a:spcPts val="0"/>
              </a:spcBef>
              <a:buSzPct val="120000"/>
              <a:defRPr/>
            </a:pPr>
            <a:r>
              <a:rPr lang="en-US" altLang="zh-CN" sz="4400" dirty="0">
                <a:latin typeface="Times New Roman" panose="02020603050405020304" pitchFamily="18" charset="0"/>
                <a:ea typeface="黑体" pitchFamily="49" charset="-122"/>
                <a:cs typeface="Times New Roman" panose="02020603050405020304" pitchFamily="18" charset="0"/>
              </a:rPr>
              <a:t>Step 1</a:t>
            </a:r>
            <a:r>
              <a:rPr lang="zh-CN" altLang="en-US" sz="4400" dirty="0">
                <a:latin typeface="Times New Roman" panose="02020603050405020304" pitchFamily="18" charset="0"/>
                <a:ea typeface="黑体" pitchFamily="49" charset="-122"/>
                <a:cs typeface="Times New Roman" panose="02020603050405020304" pitchFamily="18" charset="0"/>
              </a:rPr>
              <a:t>:</a:t>
            </a:r>
            <a:r>
              <a:rPr lang="en-US" altLang="zh-CN" sz="4400" dirty="0">
                <a:latin typeface="Times New Roman" panose="02020603050405020304" pitchFamily="18" charset="0"/>
                <a:ea typeface="黑体" pitchFamily="49" charset="-122"/>
                <a:cs typeface="Times New Roman" panose="02020603050405020304" pitchFamily="18" charset="0"/>
              </a:rPr>
              <a:t>insert a[1]</a:t>
            </a:r>
            <a:r>
              <a:rPr lang="zh-CN" altLang="en-US" sz="4400" dirty="0">
                <a:latin typeface="Times New Roman" panose="02020603050405020304" pitchFamily="18" charset="0"/>
                <a:ea typeface="黑体" pitchFamily="49" charset="-122"/>
                <a:cs typeface="Times New Roman" panose="02020603050405020304" pitchFamily="18" charset="0"/>
              </a:rPr>
              <a:t> </a:t>
            </a:r>
            <a:r>
              <a:rPr lang="en-US" altLang="zh-CN" sz="4400" dirty="0">
                <a:latin typeface="Times New Roman" panose="02020603050405020304" pitchFamily="18" charset="0"/>
                <a:ea typeface="黑体" pitchFamily="49" charset="-122"/>
                <a:cs typeface="Times New Roman" panose="02020603050405020304" pitchFamily="18" charset="0"/>
              </a:rPr>
              <a:t>to a[0]~a[1],keep a[0]~a[1] sorted </a:t>
            </a:r>
            <a:r>
              <a:rPr lang="zh-CN" altLang="en-US" sz="4400" dirty="0">
                <a:latin typeface="Times New Roman" panose="02020603050405020304" pitchFamily="18" charset="0"/>
                <a:ea typeface="黑体" pitchFamily="49" charset="-122"/>
                <a:cs typeface="Times New Roman" panose="02020603050405020304" pitchFamily="18" charset="0"/>
              </a:rPr>
              <a:t>;</a:t>
            </a:r>
          </a:p>
          <a:p>
            <a:pPr>
              <a:lnSpc>
                <a:spcPts val="4900"/>
              </a:lnSpc>
              <a:spcBef>
                <a:spcPts val="0"/>
              </a:spcBef>
              <a:buSzPct val="120000"/>
              <a:defRPr/>
            </a:pPr>
            <a:r>
              <a:rPr lang="en-US" altLang="zh-CN" sz="4400" dirty="0">
                <a:latin typeface="Times New Roman" panose="02020603050405020304" pitchFamily="18" charset="0"/>
                <a:ea typeface="黑体" pitchFamily="49" charset="-122"/>
                <a:cs typeface="Times New Roman" panose="02020603050405020304" pitchFamily="18" charset="0"/>
              </a:rPr>
              <a:t>Step 2</a:t>
            </a:r>
            <a:r>
              <a:rPr lang="zh-CN" altLang="en-US" sz="4400" dirty="0">
                <a:latin typeface="Times New Roman" panose="02020603050405020304" pitchFamily="18" charset="0"/>
                <a:ea typeface="黑体" pitchFamily="49" charset="-122"/>
                <a:cs typeface="Times New Roman" panose="02020603050405020304" pitchFamily="18" charset="0"/>
              </a:rPr>
              <a:t>:</a:t>
            </a:r>
            <a:r>
              <a:rPr lang="en-US" altLang="zh-CN" sz="4400" dirty="0">
                <a:latin typeface="Times New Roman" panose="02020603050405020304" pitchFamily="18" charset="0"/>
                <a:ea typeface="黑体" pitchFamily="49" charset="-122"/>
                <a:cs typeface="Times New Roman" panose="02020603050405020304" pitchFamily="18" charset="0"/>
              </a:rPr>
              <a:t>insert a[2]</a:t>
            </a:r>
            <a:r>
              <a:rPr lang="zh-CN" altLang="en-US" sz="4400" dirty="0">
                <a:latin typeface="Times New Roman" panose="02020603050405020304" pitchFamily="18" charset="0"/>
                <a:ea typeface="黑体" pitchFamily="49" charset="-122"/>
                <a:cs typeface="Times New Roman" panose="02020603050405020304" pitchFamily="18" charset="0"/>
              </a:rPr>
              <a:t> </a:t>
            </a:r>
            <a:r>
              <a:rPr lang="en-US" altLang="zh-CN" sz="4400" dirty="0">
                <a:latin typeface="Times New Roman" panose="02020603050405020304" pitchFamily="18" charset="0"/>
                <a:ea typeface="黑体" pitchFamily="49" charset="-122"/>
                <a:cs typeface="Times New Roman" panose="02020603050405020304" pitchFamily="18" charset="0"/>
              </a:rPr>
              <a:t>to a[0]~a[2],keep a[0]~a[2] sorted </a:t>
            </a:r>
            <a:r>
              <a:rPr lang="zh-CN" altLang="en-US" sz="4400" dirty="0">
                <a:latin typeface="Times New Roman" panose="02020603050405020304" pitchFamily="18" charset="0"/>
                <a:ea typeface="黑体" pitchFamily="49" charset="-122"/>
                <a:cs typeface="Times New Roman" panose="02020603050405020304" pitchFamily="18" charset="0"/>
              </a:rPr>
              <a:t>;</a:t>
            </a:r>
          </a:p>
          <a:p>
            <a:pPr>
              <a:lnSpc>
                <a:spcPts val="4900"/>
              </a:lnSpc>
              <a:spcBef>
                <a:spcPts val="0"/>
              </a:spcBef>
              <a:buSzPct val="120000"/>
              <a:defRPr/>
            </a:pPr>
            <a:r>
              <a:rPr lang="zh-CN" altLang="en-US" sz="4400" dirty="0">
                <a:latin typeface="Times New Roman" panose="02020603050405020304" pitchFamily="18" charset="0"/>
                <a:ea typeface="黑体" pitchFamily="49" charset="-122"/>
                <a:cs typeface="Times New Roman" panose="02020603050405020304" pitchFamily="18" charset="0"/>
              </a:rPr>
              <a:t>　…</a:t>
            </a:r>
          </a:p>
          <a:p>
            <a:pPr>
              <a:lnSpc>
                <a:spcPts val="4900"/>
              </a:lnSpc>
              <a:spcBef>
                <a:spcPts val="0"/>
              </a:spcBef>
              <a:buSzPct val="120000"/>
              <a:defRPr/>
            </a:pPr>
            <a:r>
              <a:rPr lang="en-US" altLang="zh-CN" sz="4400" dirty="0">
                <a:latin typeface="Times New Roman" panose="02020603050405020304" pitchFamily="18" charset="0"/>
                <a:ea typeface="黑体" pitchFamily="49" charset="-122"/>
                <a:cs typeface="Times New Roman" panose="02020603050405020304" pitchFamily="18" charset="0"/>
              </a:rPr>
              <a:t>Step </a:t>
            </a:r>
            <a:r>
              <a:rPr lang="en-US" altLang="zh-CN" sz="4400" dirty="0" err="1">
                <a:latin typeface="Times New Roman" panose="02020603050405020304" pitchFamily="18" charset="0"/>
                <a:ea typeface="黑体" pitchFamily="49" charset="-122"/>
                <a:cs typeface="Times New Roman" panose="02020603050405020304" pitchFamily="18" charset="0"/>
              </a:rPr>
              <a:t>i</a:t>
            </a:r>
            <a:r>
              <a:rPr lang="zh-CN" altLang="en-US" sz="4400" dirty="0">
                <a:latin typeface="Times New Roman" panose="02020603050405020304" pitchFamily="18" charset="0"/>
                <a:ea typeface="黑体" pitchFamily="49" charset="-122"/>
                <a:cs typeface="Times New Roman" panose="02020603050405020304" pitchFamily="18" charset="0"/>
              </a:rPr>
              <a:t>:</a:t>
            </a:r>
            <a:r>
              <a:rPr lang="en-US" altLang="zh-CN" sz="4400" dirty="0">
                <a:latin typeface="Times New Roman" panose="02020603050405020304" pitchFamily="18" charset="0"/>
                <a:ea typeface="黑体" pitchFamily="49" charset="-122"/>
                <a:cs typeface="Times New Roman" panose="02020603050405020304" pitchFamily="18" charset="0"/>
              </a:rPr>
              <a:t>insert a[</a:t>
            </a:r>
            <a:r>
              <a:rPr lang="en-US" altLang="zh-CN" sz="4400" dirty="0" err="1">
                <a:latin typeface="Times New Roman" panose="02020603050405020304" pitchFamily="18" charset="0"/>
                <a:ea typeface="黑体" pitchFamily="49" charset="-122"/>
                <a:cs typeface="Times New Roman" panose="02020603050405020304" pitchFamily="18" charset="0"/>
              </a:rPr>
              <a:t>i</a:t>
            </a:r>
            <a:r>
              <a:rPr lang="en-US" altLang="zh-CN" sz="4400" dirty="0">
                <a:latin typeface="Times New Roman" panose="02020603050405020304" pitchFamily="18" charset="0"/>
                <a:ea typeface="黑体" pitchFamily="49" charset="-122"/>
                <a:cs typeface="Times New Roman" panose="02020603050405020304" pitchFamily="18" charset="0"/>
              </a:rPr>
              <a:t>]</a:t>
            </a:r>
            <a:r>
              <a:rPr lang="zh-CN" altLang="en-US" sz="4400" dirty="0">
                <a:latin typeface="Times New Roman" panose="02020603050405020304" pitchFamily="18" charset="0"/>
                <a:ea typeface="黑体" pitchFamily="49" charset="-122"/>
                <a:cs typeface="Times New Roman" panose="02020603050405020304" pitchFamily="18" charset="0"/>
              </a:rPr>
              <a:t> </a:t>
            </a:r>
            <a:r>
              <a:rPr lang="en-US" altLang="zh-CN" sz="4400" dirty="0">
                <a:latin typeface="Times New Roman" panose="02020603050405020304" pitchFamily="18" charset="0"/>
                <a:ea typeface="黑体" pitchFamily="49" charset="-122"/>
                <a:cs typeface="Times New Roman" panose="02020603050405020304" pitchFamily="18" charset="0"/>
              </a:rPr>
              <a:t>to a[0]~a[</a:t>
            </a:r>
            <a:r>
              <a:rPr lang="en-US" altLang="zh-CN" sz="4400" dirty="0" err="1">
                <a:latin typeface="Times New Roman" panose="02020603050405020304" pitchFamily="18" charset="0"/>
                <a:ea typeface="黑体" pitchFamily="49" charset="-122"/>
                <a:cs typeface="Times New Roman" panose="02020603050405020304" pitchFamily="18" charset="0"/>
              </a:rPr>
              <a:t>i</a:t>
            </a:r>
            <a:r>
              <a:rPr lang="en-US" altLang="zh-CN" sz="4400" dirty="0">
                <a:latin typeface="Times New Roman" panose="02020603050405020304" pitchFamily="18" charset="0"/>
                <a:ea typeface="黑体" pitchFamily="49" charset="-122"/>
                <a:cs typeface="Times New Roman" panose="02020603050405020304" pitchFamily="18" charset="0"/>
              </a:rPr>
              <a:t>],keep a[0]~a[</a:t>
            </a:r>
            <a:r>
              <a:rPr lang="en-US" altLang="zh-CN" sz="4400" dirty="0" err="1">
                <a:latin typeface="Times New Roman" panose="02020603050405020304" pitchFamily="18" charset="0"/>
                <a:ea typeface="黑体" pitchFamily="49" charset="-122"/>
                <a:cs typeface="Times New Roman" panose="02020603050405020304" pitchFamily="18" charset="0"/>
              </a:rPr>
              <a:t>i</a:t>
            </a:r>
            <a:r>
              <a:rPr lang="en-US" altLang="zh-CN" sz="4400" dirty="0">
                <a:latin typeface="Times New Roman" panose="02020603050405020304" pitchFamily="18" charset="0"/>
                <a:ea typeface="黑体" pitchFamily="49" charset="-122"/>
                <a:cs typeface="Times New Roman" panose="02020603050405020304" pitchFamily="18" charset="0"/>
              </a:rPr>
              <a:t>] sorted </a:t>
            </a:r>
            <a:r>
              <a:rPr lang="zh-CN" altLang="en-US" sz="4400" dirty="0">
                <a:latin typeface="Times New Roman" panose="02020603050405020304" pitchFamily="18" charset="0"/>
                <a:ea typeface="黑体" pitchFamily="49" charset="-122"/>
                <a:cs typeface="Times New Roman" panose="02020603050405020304" pitchFamily="18" charset="0"/>
              </a:rPr>
              <a:t>;</a:t>
            </a:r>
          </a:p>
          <a:p>
            <a:pPr>
              <a:lnSpc>
                <a:spcPts val="4900"/>
              </a:lnSpc>
              <a:spcBef>
                <a:spcPts val="0"/>
              </a:spcBef>
              <a:buSzPct val="120000"/>
              <a:defRPr/>
            </a:pPr>
            <a:r>
              <a:rPr lang="zh-CN" altLang="en-US" sz="4400" dirty="0">
                <a:latin typeface="Times New Roman" panose="02020603050405020304" pitchFamily="18" charset="0"/>
                <a:ea typeface="黑体" pitchFamily="49" charset="-122"/>
                <a:cs typeface="Times New Roman" panose="02020603050405020304" pitchFamily="18" charset="0"/>
              </a:rPr>
              <a:t>…</a:t>
            </a:r>
          </a:p>
          <a:p>
            <a:pPr>
              <a:lnSpc>
                <a:spcPts val="4900"/>
              </a:lnSpc>
              <a:spcBef>
                <a:spcPts val="0"/>
              </a:spcBef>
              <a:buSzPct val="120000"/>
              <a:defRPr/>
            </a:pPr>
            <a:r>
              <a:rPr lang="en-US" altLang="zh-CN" sz="4400" dirty="0">
                <a:latin typeface="Times New Roman" panose="02020603050405020304" pitchFamily="18" charset="0"/>
                <a:ea typeface="黑体" pitchFamily="49" charset="-122"/>
                <a:cs typeface="Times New Roman" panose="02020603050405020304" pitchFamily="18" charset="0"/>
              </a:rPr>
              <a:t>Step N-1</a:t>
            </a:r>
            <a:r>
              <a:rPr lang="zh-CN" altLang="en-US" sz="4400" dirty="0">
                <a:latin typeface="Times New Roman" panose="02020603050405020304" pitchFamily="18" charset="0"/>
                <a:ea typeface="黑体" pitchFamily="49" charset="-122"/>
                <a:cs typeface="Times New Roman" panose="02020603050405020304" pitchFamily="18" charset="0"/>
              </a:rPr>
              <a:t>:</a:t>
            </a:r>
            <a:r>
              <a:rPr lang="en-US" altLang="zh-CN" sz="4400" dirty="0">
                <a:latin typeface="Times New Roman" panose="02020603050405020304" pitchFamily="18" charset="0"/>
                <a:ea typeface="黑体" pitchFamily="49" charset="-122"/>
                <a:cs typeface="Times New Roman" panose="02020603050405020304" pitchFamily="18" charset="0"/>
              </a:rPr>
              <a:t>insert a[N-1]</a:t>
            </a:r>
            <a:r>
              <a:rPr lang="zh-CN" altLang="en-US" sz="4400" dirty="0">
                <a:latin typeface="Times New Roman" panose="02020603050405020304" pitchFamily="18" charset="0"/>
                <a:ea typeface="黑体" pitchFamily="49" charset="-122"/>
                <a:cs typeface="Times New Roman" panose="02020603050405020304" pitchFamily="18" charset="0"/>
              </a:rPr>
              <a:t> </a:t>
            </a:r>
            <a:r>
              <a:rPr lang="en-US" altLang="zh-CN" sz="4400" dirty="0">
                <a:latin typeface="Times New Roman" panose="02020603050405020304" pitchFamily="18" charset="0"/>
                <a:ea typeface="黑体" pitchFamily="49" charset="-122"/>
                <a:cs typeface="Times New Roman" panose="02020603050405020304" pitchFamily="18" charset="0"/>
              </a:rPr>
              <a:t>to a[0]~a[N-1],keep a[0]~a[N-1] sorted </a:t>
            </a:r>
            <a:r>
              <a:rPr lang="zh-CN" altLang="en-US" sz="4400" dirty="0">
                <a:latin typeface="Times New Roman" panose="02020603050405020304" pitchFamily="18" charset="0"/>
                <a:ea typeface="黑体" pitchFamily="49" charset="-122"/>
                <a:cs typeface="Times New Roman" panose="02020603050405020304" pitchFamily="18" charset="0"/>
              </a:rPr>
              <a:t>;</a:t>
            </a:r>
          </a:p>
          <a:p>
            <a:pPr>
              <a:lnSpc>
                <a:spcPts val="4900"/>
              </a:lnSpc>
              <a:spcBef>
                <a:spcPts val="0"/>
              </a:spcBef>
              <a:buSzPct val="120000"/>
              <a:defRPr/>
            </a:pPr>
            <a:r>
              <a:rPr lang="en-US" altLang="zh-CN" sz="4400" dirty="0">
                <a:latin typeface="Times New Roman" panose="02020603050405020304" pitchFamily="18" charset="0"/>
                <a:ea typeface="黑体" pitchFamily="49" charset="-122"/>
                <a:cs typeface="Times New Roman" panose="02020603050405020304" pitchFamily="18" charset="0"/>
              </a:rPr>
              <a:t>Stop</a:t>
            </a:r>
            <a:endParaRPr lang="zh-CN" altLang="en-US" sz="44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30A9E1BD-6F74-4F6F-A194-5ECA11FB5723}"/>
              </a:ext>
            </a:extLst>
          </p:cNvPr>
          <p:cNvSpPr>
            <a:spLocks noGrp="1"/>
          </p:cNvSpPr>
          <p:nvPr>
            <p:ph type="sldNum" sz="quarter" idx="2"/>
          </p:nvPr>
        </p:nvSpPr>
        <p:spPr/>
        <p:txBody>
          <a:bodyPr/>
          <a:lstStyle/>
          <a:p>
            <a:fld id="{86CB4B4D-7CA3-9044-876B-883B54F8677D}" type="slidenum">
              <a:rPr lang="en-US" altLang="zh-CN" smtClean="0"/>
              <a:t>10</a:t>
            </a:fld>
            <a:endParaRPr lang="en-US" altLang="zh-CN"/>
          </a:p>
        </p:txBody>
      </p:sp>
    </p:spTree>
    <p:extLst>
      <p:ext uri="{BB962C8B-B14F-4D97-AF65-F5344CB8AC3E}">
        <p14:creationId xmlns:p14="http://schemas.microsoft.com/office/powerpoint/2010/main" val="362561413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901BA5-0238-463B-9FD9-AF502BD0FA59}"/>
              </a:ext>
            </a:extLst>
          </p:cNvPr>
          <p:cNvSpPr>
            <a:spLocks noGrp="1"/>
          </p:cNvSpPr>
          <p:nvPr>
            <p:ph type="title"/>
          </p:nvPr>
        </p:nvSpPr>
        <p:spPr/>
        <p:txBody>
          <a:bodyPr/>
          <a:lstStyle/>
          <a:p>
            <a:r>
              <a:rPr lang="en-US" altLang="zh-CN" b="1" dirty="0"/>
              <a:t>Insertion</a:t>
            </a:r>
            <a:r>
              <a:rPr lang="en-US" altLang="zh-CN" b="1" i="1" dirty="0"/>
              <a:t> sort</a:t>
            </a:r>
            <a:endParaRPr lang="zh-CN" altLang="en-US" b="1" dirty="0"/>
          </a:p>
        </p:txBody>
      </p:sp>
      <p:sp>
        <p:nvSpPr>
          <p:cNvPr id="3" name="文本占位符 2">
            <a:extLst>
              <a:ext uri="{FF2B5EF4-FFF2-40B4-BE49-F238E27FC236}">
                <a16:creationId xmlns:a16="http://schemas.microsoft.com/office/drawing/2014/main" id="{956DACE9-456F-465C-8966-0821068EC999}"/>
              </a:ext>
            </a:extLst>
          </p:cNvPr>
          <p:cNvSpPr>
            <a:spLocks noGrp="1"/>
          </p:cNvSpPr>
          <p:nvPr>
            <p:ph type="body" idx="1"/>
          </p:nvPr>
        </p:nvSpPr>
        <p:spPr/>
        <p:txBody>
          <a:bodyPr>
            <a:normAutofit/>
          </a:bodyPr>
          <a:lstStyle/>
          <a:p>
            <a:pPr>
              <a:lnSpc>
                <a:spcPts val="5000"/>
              </a:lnSpc>
              <a:spcBef>
                <a:spcPts val="0"/>
              </a:spcBef>
              <a:buSzPct val="120000"/>
              <a:buFont typeface="Wingdings" panose="05000000000000000000" pitchFamily="2" charset="2"/>
              <a:buChar char="p"/>
            </a:pPr>
            <a:r>
              <a:rPr lang="en-US" altLang="zh-CN" sz="4800" dirty="0">
                <a:latin typeface="Times New Roman" panose="02020603050405020304" pitchFamily="18" charset="0"/>
                <a:cs typeface="Times New Roman" panose="02020603050405020304" pitchFamily="18" charset="0"/>
              </a:rPr>
              <a:t>The most common variant of insertion sort, which operates on arrays, can be described as follows:</a:t>
            </a:r>
          </a:p>
          <a:p>
            <a:pPr>
              <a:lnSpc>
                <a:spcPts val="5300"/>
              </a:lnSpc>
              <a:spcBef>
                <a:spcPts val="0"/>
              </a:spcBef>
              <a:buSzPct val="120000"/>
              <a:buFont typeface="Arial" panose="020B0604020202020204" pitchFamily="34" charset="0"/>
              <a:buChar char="•"/>
            </a:pPr>
            <a:r>
              <a:rPr lang="en-US" altLang="zh-CN" sz="4800" dirty="0">
                <a:latin typeface="Times New Roman" panose="02020603050405020304" pitchFamily="18" charset="0"/>
                <a:cs typeface="Times New Roman" panose="02020603050405020304" pitchFamily="18" charset="0"/>
              </a:rPr>
              <a:t>Suppose there exists a function called </a:t>
            </a:r>
            <a:r>
              <a:rPr lang="en-US" altLang="zh-CN" sz="4800" i="1" dirty="0">
                <a:latin typeface="Times New Roman" panose="02020603050405020304" pitchFamily="18" charset="0"/>
                <a:cs typeface="Times New Roman" panose="02020603050405020304" pitchFamily="18" charset="0"/>
              </a:rPr>
              <a:t>Insert</a:t>
            </a:r>
            <a:r>
              <a:rPr lang="en-US" altLang="zh-CN" sz="4800" dirty="0">
                <a:latin typeface="Times New Roman" panose="02020603050405020304" pitchFamily="18" charset="0"/>
                <a:cs typeface="Times New Roman" panose="02020603050405020304" pitchFamily="18" charset="0"/>
              </a:rPr>
              <a:t> designed to insert a value into a sorted sequence at the beginning of an array. It operates by beginning at the end of the sequence and shifting each element one place to the right until a suitable position is found for the new element. </a:t>
            </a:r>
          </a:p>
        </p:txBody>
      </p:sp>
      <p:sp>
        <p:nvSpPr>
          <p:cNvPr id="4" name="灯片编号占位符 3">
            <a:extLst>
              <a:ext uri="{FF2B5EF4-FFF2-40B4-BE49-F238E27FC236}">
                <a16:creationId xmlns:a16="http://schemas.microsoft.com/office/drawing/2014/main" id="{6D215C49-48FB-4DC5-BC11-95EF1DF17373}"/>
              </a:ext>
            </a:extLst>
          </p:cNvPr>
          <p:cNvSpPr>
            <a:spLocks noGrp="1"/>
          </p:cNvSpPr>
          <p:nvPr>
            <p:ph type="sldNum" sz="quarter" idx="2"/>
          </p:nvPr>
        </p:nvSpPr>
        <p:spPr/>
        <p:txBody>
          <a:bodyPr/>
          <a:lstStyle/>
          <a:p>
            <a:fld id="{86CB4B4D-7CA3-9044-876B-883B54F8677D}" type="slidenum">
              <a:rPr lang="en-US" altLang="zh-CN" smtClean="0"/>
              <a:t>11</a:t>
            </a:fld>
            <a:endParaRPr lang="en-US" altLang="zh-CN"/>
          </a:p>
        </p:txBody>
      </p:sp>
    </p:spTree>
    <p:extLst>
      <p:ext uri="{BB962C8B-B14F-4D97-AF65-F5344CB8AC3E}">
        <p14:creationId xmlns:p14="http://schemas.microsoft.com/office/powerpoint/2010/main" val="7914018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901BA5-0238-463B-9FD9-AF502BD0FA59}"/>
              </a:ext>
            </a:extLst>
          </p:cNvPr>
          <p:cNvSpPr>
            <a:spLocks noGrp="1"/>
          </p:cNvSpPr>
          <p:nvPr>
            <p:ph type="title"/>
          </p:nvPr>
        </p:nvSpPr>
        <p:spPr/>
        <p:txBody>
          <a:bodyPr/>
          <a:lstStyle/>
          <a:p>
            <a:r>
              <a:rPr lang="en-US" altLang="zh-CN" b="1" dirty="0"/>
              <a:t>Insertion</a:t>
            </a:r>
            <a:r>
              <a:rPr lang="en-US" altLang="zh-CN" b="1" i="1" dirty="0"/>
              <a:t> sort</a:t>
            </a:r>
            <a:endParaRPr lang="zh-CN" altLang="en-US" b="1" dirty="0"/>
          </a:p>
        </p:txBody>
      </p:sp>
      <p:sp>
        <p:nvSpPr>
          <p:cNvPr id="3" name="文本占位符 2">
            <a:extLst>
              <a:ext uri="{FF2B5EF4-FFF2-40B4-BE49-F238E27FC236}">
                <a16:creationId xmlns:a16="http://schemas.microsoft.com/office/drawing/2014/main" id="{956DACE9-456F-465C-8966-0821068EC999}"/>
              </a:ext>
            </a:extLst>
          </p:cNvPr>
          <p:cNvSpPr>
            <a:spLocks noGrp="1"/>
          </p:cNvSpPr>
          <p:nvPr>
            <p:ph type="body" idx="1"/>
          </p:nvPr>
        </p:nvSpPr>
        <p:spPr/>
        <p:txBody>
          <a:bodyPr>
            <a:normAutofit/>
          </a:bodyPr>
          <a:lstStyle/>
          <a:p>
            <a:pPr>
              <a:lnSpc>
                <a:spcPts val="5500"/>
              </a:lnSpc>
              <a:spcBef>
                <a:spcPts val="0"/>
              </a:spcBef>
              <a:buSzPct val="120000"/>
              <a:buFont typeface="Arial" panose="020B0604020202020204" pitchFamily="34" charset="0"/>
              <a:buChar char="•"/>
            </a:pPr>
            <a:r>
              <a:rPr lang="en-US" altLang="zh-CN" sz="4800" dirty="0">
                <a:latin typeface="Times New Roman" panose="02020603050405020304" pitchFamily="18" charset="0"/>
                <a:cs typeface="Times New Roman" panose="02020603050405020304" pitchFamily="18" charset="0"/>
              </a:rPr>
              <a:t>To perform an insertion sort, begin at the </a:t>
            </a:r>
            <a:r>
              <a:rPr lang="en-US" altLang="zh-CN" sz="4800" dirty="0">
                <a:solidFill>
                  <a:srgbClr val="C00000"/>
                </a:solidFill>
                <a:latin typeface="Times New Roman" panose="02020603050405020304" pitchFamily="18" charset="0"/>
                <a:cs typeface="Times New Roman" panose="02020603050405020304" pitchFamily="18" charset="0"/>
              </a:rPr>
              <a:t>left-most element </a:t>
            </a:r>
            <a:r>
              <a:rPr lang="en-US" altLang="zh-CN" sz="4800" dirty="0">
                <a:latin typeface="Times New Roman" panose="02020603050405020304" pitchFamily="18" charset="0"/>
                <a:cs typeface="Times New Roman" panose="02020603050405020304" pitchFamily="18" charset="0"/>
              </a:rPr>
              <a:t>of the array and invoke </a:t>
            </a:r>
            <a:r>
              <a:rPr lang="en-US" altLang="zh-CN" sz="4800" i="1" dirty="0">
                <a:latin typeface="Times New Roman" panose="02020603050405020304" pitchFamily="18" charset="0"/>
                <a:cs typeface="Times New Roman" panose="02020603050405020304" pitchFamily="18" charset="0"/>
              </a:rPr>
              <a:t>Insert</a:t>
            </a:r>
            <a:r>
              <a:rPr lang="en-US" altLang="zh-CN" sz="4800" dirty="0">
                <a:latin typeface="Times New Roman" panose="02020603050405020304" pitchFamily="18" charset="0"/>
                <a:cs typeface="Times New Roman" panose="02020603050405020304" pitchFamily="18" charset="0"/>
              </a:rPr>
              <a:t> to insert each element encountered into its correct position. The ordered sequence into which the element is inserted is stored at the beginning of the array in the set of indices already examined. </a:t>
            </a:r>
            <a:r>
              <a:rPr lang="en-US" altLang="zh-CN" sz="4800" dirty="0">
                <a:solidFill>
                  <a:srgbClr val="0000FF"/>
                </a:solidFill>
                <a:latin typeface="Times New Roman" panose="02020603050405020304" pitchFamily="18" charset="0"/>
                <a:cs typeface="Times New Roman" panose="02020603050405020304" pitchFamily="18" charset="0"/>
              </a:rPr>
              <a:t>Each insertion overwrites a single value: the value being inserted</a:t>
            </a:r>
            <a:r>
              <a:rPr lang="en-US" altLang="zh-CN" sz="4800" dirty="0">
                <a:latin typeface="Times New Roman" panose="02020603050405020304" pitchFamily="18" charset="0"/>
                <a:cs typeface="Times New Roman" panose="02020603050405020304" pitchFamily="18" charset="0"/>
              </a:rPr>
              <a:t>.</a:t>
            </a:r>
            <a:endParaRPr lang="zh-CN" altLang="en-US" sz="4800" dirty="0"/>
          </a:p>
        </p:txBody>
      </p:sp>
      <p:sp>
        <p:nvSpPr>
          <p:cNvPr id="4" name="灯片编号占位符 3">
            <a:extLst>
              <a:ext uri="{FF2B5EF4-FFF2-40B4-BE49-F238E27FC236}">
                <a16:creationId xmlns:a16="http://schemas.microsoft.com/office/drawing/2014/main" id="{6D215C49-48FB-4DC5-BC11-95EF1DF17373}"/>
              </a:ext>
            </a:extLst>
          </p:cNvPr>
          <p:cNvSpPr>
            <a:spLocks noGrp="1"/>
          </p:cNvSpPr>
          <p:nvPr>
            <p:ph type="sldNum" sz="quarter" idx="2"/>
          </p:nvPr>
        </p:nvSpPr>
        <p:spPr/>
        <p:txBody>
          <a:bodyPr/>
          <a:lstStyle/>
          <a:p>
            <a:fld id="{86CB4B4D-7CA3-9044-876B-883B54F8677D}" type="slidenum">
              <a:rPr lang="en-US" altLang="zh-CN" smtClean="0"/>
              <a:t>12</a:t>
            </a:fld>
            <a:endParaRPr lang="en-US" altLang="zh-CN"/>
          </a:p>
        </p:txBody>
      </p:sp>
    </p:spTree>
    <p:extLst>
      <p:ext uri="{BB962C8B-B14F-4D97-AF65-F5344CB8AC3E}">
        <p14:creationId xmlns:p14="http://schemas.microsoft.com/office/powerpoint/2010/main" val="337874485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6B71D-8C34-45EE-8829-734F785FDEEF}"/>
              </a:ext>
            </a:extLst>
          </p:cNvPr>
          <p:cNvSpPr>
            <a:spLocks noGrp="1"/>
          </p:cNvSpPr>
          <p:nvPr>
            <p:ph type="title"/>
          </p:nvPr>
        </p:nvSpPr>
        <p:spPr/>
        <p:txBody>
          <a:bodyPr/>
          <a:lstStyle/>
          <a:p>
            <a:r>
              <a:rPr lang="en-US" altLang="zh-CN" b="1" dirty="0"/>
              <a:t>Insertion sort</a:t>
            </a:r>
            <a:endParaRPr lang="zh-CN" altLang="en-US" b="1" dirty="0"/>
          </a:p>
        </p:txBody>
      </p:sp>
      <p:sp>
        <p:nvSpPr>
          <p:cNvPr id="3" name="文本占位符 2">
            <a:extLst>
              <a:ext uri="{FF2B5EF4-FFF2-40B4-BE49-F238E27FC236}">
                <a16:creationId xmlns:a16="http://schemas.microsoft.com/office/drawing/2014/main" id="{514D031F-2D35-4B4A-BAB7-060CEA53729B}"/>
              </a:ext>
            </a:extLst>
          </p:cNvPr>
          <p:cNvSpPr>
            <a:spLocks noGrp="1"/>
          </p:cNvSpPr>
          <p:nvPr>
            <p:ph type="body" idx="1"/>
          </p:nvPr>
        </p:nvSpPr>
        <p:spPr>
          <a:xfrm>
            <a:off x="2167731" y="1574800"/>
            <a:ext cx="12992100" cy="7747000"/>
          </a:xfrm>
          <a:ln w="28575">
            <a:solidFill>
              <a:srgbClr val="002060"/>
            </a:solidFill>
          </a:ln>
        </p:spPr>
        <p:txBody>
          <a:bodyPr>
            <a:noAutofit/>
          </a:bodyPr>
          <a:lstStyle/>
          <a:p>
            <a:pPr marL="254000" indent="0">
              <a:lnSpc>
                <a:spcPts val="3800"/>
              </a:lnSpc>
              <a:spcBef>
                <a:spcPts val="0"/>
              </a:spcBef>
              <a:buNone/>
            </a:pPr>
            <a:r>
              <a:rPr lang="zh-CN" altLang="en-US" sz="4000" b="1" dirty="0">
                <a:latin typeface="Times New Roman" panose="02020603050405020304" pitchFamily="18" charset="0"/>
                <a:cs typeface="Times New Roman" panose="02020603050405020304" pitchFamily="18" charset="0"/>
              </a:rPr>
              <a:t>#</a:t>
            </a:r>
            <a:r>
              <a:rPr lang="en-US" altLang="zh-CN" sz="4000" b="1" dirty="0">
                <a:latin typeface="Times New Roman" panose="02020603050405020304" pitchFamily="18" charset="0"/>
                <a:cs typeface="Times New Roman" panose="02020603050405020304" pitchFamily="18" charset="0"/>
              </a:rPr>
              <a:t>include "</a:t>
            </a:r>
            <a:r>
              <a:rPr lang="en-US" altLang="zh-CN" sz="4000" b="1" dirty="0" err="1">
                <a:latin typeface="Times New Roman" panose="02020603050405020304" pitchFamily="18" charset="0"/>
                <a:cs typeface="Times New Roman" panose="02020603050405020304" pitchFamily="18" charset="0"/>
              </a:rPr>
              <a:t>stdio.h</a:t>
            </a:r>
            <a:r>
              <a:rPr lang="en-US" altLang="zh-CN" sz="4000" b="1" dirty="0">
                <a:latin typeface="Times New Roman" panose="02020603050405020304" pitchFamily="18" charset="0"/>
                <a:cs typeface="Times New Roman" panose="02020603050405020304" pitchFamily="18" charset="0"/>
              </a:rPr>
              <a:t>"</a:t>
            </a:r>
          </a:p>
          <a:p>
            <a:pPr marL="254000" indent="0">
              <a:lnSpc>
                <a:spcPts val="3800"/>
              </a:lnSpc>
              <a:spcBef>
                <a:spcPts val="0"/>
              </a:spcBef>
              <a:buNone/>
            </a:pPr>
            <a:r>
              <a:rPr lang="en-US" altLang="zh-CN" sz="4000" b="1" dirty="0">
                <a:latin typeface="Times New Roman" panose="02020603050405020304" pitchFamily="18" charset="0"/>
                <a:cs typeface="Times New Roman" panose="02020603050405020304" pitchFamily="18" charset="0"/>
              </a:rPr>
              <a:t>#define N 10</a:t>
            </a:r>
          </a:p>
          <a:p>
            <a:pPr marL="254000" indent="0">
              <a:lnSpc>
                <a:spcPts val="3800"/>
              </a:lnSpc>
              <a:spcBef>
                <a:spcPts val="0"/>
              </a:spcBef>
              <a:buNone/>
            </a:pPr>
            <a:r>
              <a:rPr lang="en-US" altLang="zh-CN" sz="4000" b="1" dirty="0">
                <a:latin typeface="Times New Roman" panose="02020603050405020304" pitchFamily="18" charset="0"/>
                <a:cs typeface="Times New Roman" panose="02020603050405020304" pitchFamily="18" charset="0"/>
              </a:rPr>
              <a:t>void </a:t>
            </a:r>
            <a:r>
              <a:rPr lang="en-US" altLang="zh-CN" sz="4000" b="1" dirty="0" err="1">
                <a:solidFill>
                  <a:schemeClr val="accent2"/>
                </a:solidFill>
                <a:latin typeface="Times New Roman" panose="02020603050405020304" pitchFamily="18" charset="0"/>
                <a:cs typeface="Times New Roman" panose="02020603050405020304" pitchFamily="18" charset="0"/>
              </a:rPr>
              <a:t>InsSort</a:t>
            </a:r>
            <a:r>
              <a:rPr lang="en-US" altLang="zh-CN" sz="4000" b="1" dirty="0">
                <a:latin typeface="Times New Roman" panose="02020603050405020304" pitchFamily="18" charset="0"/>
                <a:cs typeface="Times New Roman" panose="02020603050405020304" pitchFamily="18" charset="0"/>
              </a:rPr>
              <a:t>(</a:t>
            </a:r>
            <a:r>
              <a:rPr lang="en-US" altLang="zh-CN" sz="4000" b="1" dirty="0">
                <a:solidFill>
                  <a:srgbClr val="FF0000"/>
                </a:solidFill>
                <a:latin typeface="Times New Roman" panose="02020603050405020304" pitchFamily="18" charset="0"/>
                <a:cs typeface="Times New Roman" panose="02020603050405020304" pitchFamily="18" charset="0"/>
              </a:rPr>
              <a:t>int a[N]</a:t>
            </a:r>
            <a:r>
              <a:rPr lang="en-US" altLang="zh-CN" sz="4000" b="1" dirty="0">
                <a:latin typeface="Times New Roman" panose="02020603050405020304" pitchFamily="18" charset="0"/>
                <a:cs typeface="Times New Roman" panose="02020603050405020304" pitchFamily="18" charset="0"/>
              </a:rPr>
              <a:t>)</a:t>
            </a:r>
            <a:endParaRPr lang="zh-CN" altLang="en-US" sz="4000" b="1" dirty="0">
              <a:solidFill>
                <a:srgbClr val="006600"/>
              </a:solidFill>
              <a:latin typeface="Times New Roman" panose="02020603050405020304" pitchFamily="18" charset="0"/>
              <a:cs typeface="Times New Roman" panose="02020603050405020304" pitchFamily="18" charset="0"/>
            </a:endParaRPr>
          </a:p>
          <a:p>
            <a:pPr marL="254000" indent="0">
              <a:lnSpc>
                <a:spcPts val="3800"/>
              </a:lnSpc>
              <a:spcBef>
                <a:spcPts val="0"/>
              </a:spcBef>
              <a:buNone/>
            </a:pPr>
            <a:r>
              <a:rPr lang="zh-CN" altLang="en-US" sz="4000" b="1" dirty="0">
                <a:latin typeface="Times New Roman" panose="02020603050405020304" pitchFamily="18" charset="0"/>
                <a:cs typeface="Times New Roman" panose="02020603050405020304" pitchFamily="18" charset="0"/>
              </a:rPr>
              <a:t>{ </a:t>
            </a:r>
            <a:r>
              <a:rPr lang="en-US" altLang="zh-CN" sz="4000" b="1" dirty="0">
                <a:latin typeface="Times New Roman" panose="02020603050405020304" pitchFamily="18" charset="0"/>
                <a:cs typeface="Times New Roman" panose="02020603050405020304" pitchFamily="18" charset="0"/>
              </a:rPr>
              <a:t>int </a:t>
            </a:r>
            <a:r>
              <a:rPr lang="en-US" altLang="zh-CN" sz="4000" b="1" dirty="0" err="1">
                <a:latin typeface="Times New Roman" panose="02020603050405020304" pitchFamily="18" charset="0"/>
                <a:cs typeface="Times New Roman" panose="02020603050405020304" pitchFamily="18" charset="0"/>
              </a:rPr>
              <a:t>i,j,x</a:t>
            </a:r>
            <a:r>
              <a:rPr lang="en-US" altLang="zh-CN" sz="4000" b="1" dirty="0">
                <a:latin typeface="Times New Roman" panose="02020603050405020304" pitchFamily="18" charset="0"/>
                <a:cs typeface="Times New Roman" panose="02020603050405020304" pitchFamily="18" charset="0"/>
              </a:rPr>
              <a:t>;</a:t>
            </a:r>
          </a:p>
          <a:p>
            <a:pPr marL="254000" indent="0">
              <a:lnSpc>
                <a:spcPts val="3800"/>
              </a:lnSpc>
              <a:spcBef>
                <a:spcPts val="0"/>
              </a:spcBef>
              <a:buNone/>
            </a:pPr>
            <a:r>
              <a:rPr lang="en-US" altLang="zh-CN" sz="4000" b="1" dirty="0">
                <a:latin typeface="Times New Roman" panose="02020603050405020304" pitchFamily="18" charset="0"/>
                <a:cs typeface="Times New Roman" panose="02020603050405020304" pitchFamily="18" charset="0"/>
              </a:rPr>
              <a:t>   </a:t>
            </a:r>
            <a:r>
              <a:rPr lang="en-US" altLang="zh-CN" sz="4000" b="1" dirty="0">
                <a:solidFill>
                  <a:srgbClr val="A50021"/>
                </a:solidFill>
                <a:latin typeface="Times New Roman" panose="02020603050405020304" pitchFamily="18" charset="0"/>
                <a:cs typeface="Times New Roman" panose="02020603050405020304" pitchFamily="18" charset="0"/>
              </a:rPr>
              <a:t>for(</a:t>
            </a:r>
            <a:r>
              <a:rPr lang="en-US" altLang="zh-CN" sz="4000" b="1" dirty="0" err="1">
                <a:solidFill>
                  <a:srgbClr val="A50021"/>
                </a:solidFill>
                <a:latin typeface="Times New Roman" panose="02020603050405020304" pitchFamily="18" charset="0"/>
                <a:cs typeface="Times New Roman" panose="02020603050405020304" pitchFamily="18" charset="0"/>
              </a:rPr>
              <a:t>i</a:t>
            </a:r>
            <a:r>
              <a:rPr lang="en-US" altLang="zh-CN" sz="4000" b="1" dirty="0">
                <a:solidFill>
                  <a:srgbClr val="A50021"/>
                </a:solidFill>
                <a:latin typeface="Times New Roman" panose="02020603050405020304" pitchFamily="18" charset="0"/>
                <a:cs typeface="Times New Roman" panose="02020603050405020304" pitchFamily="18" charset="0"/>
              </a:rPr>
              <a:t>=1;i&lt;</a:t>
            </a:r>
            <a:r>
              <a:rPr lang="en-US" altLang="zh-CN" sz="4000" b="1" dirty="0" err="1">
                <a:solidFill>
                  <a:srgbClr val="A50021"/>
                </a:solidFill>
                <a:latin typeface="Times New Roman" panose="02020603050405020304" pitchFamily="18" charset="0"/>
                <a:cs typeface="Times New Roman" panose="02020603050405020304" pitchFamily="18" charset="0"/>
              </a:rPr>
              <a:t>N;i</a:t>
            </a:r>
            <a:r>
              <a:rPr lang="en-US" altLang="zh-CN" sz="4000" b="1" dirty="0">
                <a:solidFill>
                  <a:srgbClr val="A50021"/>
                </a:solidFill>
                <a:latin typeface="Times New Roman" panose="02020603050405020304" pitchFamily="18" charset="0"/>
                <a:cs typeface="Times New Roman" panose="02020603050405020304" pitchFamily="18" charset="0"/>
              </a:rPr>
              <a:t>++)</a:t>
            </a:r>
          </a:p>
          <a:p>
            <a:pPr marL="254000" indent="0">
              <a:lnSpc>
                <a:spcPts val="3800"/>
              </a:lnSpc>
              <a:spcBef>
                <a:spcPts val="0"/>
              </a:spcBef>
              <a:buNone/>
            </a:pPr>
            <a:r>
              <a:rPr lang="en-US" altLang="zh-CN" sz="4000" b="1" dirty="0">
                <a:solidFill>
                  <a:srgbClr val="A50021"/>
                </a:solidFill>
                <a:latin typeface="Times New Roman" panose="02020603050405020304" pitchFamily="18" charset="0"/>
                <a:cs typeface="Times New Roman" panose="02020603050405020304" pitchFamily="18" charset="0"/>
              </a:rPr>
              <a:t>      { x=a[</a:t>
            </a:r>
            <a:r>
              <a:rPr lang="en-US" altLang="zh-CN" sz="4000" b="1" dirty="0" err="1">
                <a:solidFill>
                  <a:srgbClr val="A50021"/>
                </a:solidFill>
                <a:latin typeface="Times New Roman" panose="02020603050405020304" pitchFamily="18" charset="0"/>
                <a:cs typeface="Times New Roman" panose="02020603050405020304" pitchFamily="18" charset="0"/>
              </a:rPr>
              <a:t>i</a:t>
            </a:r>
            <a:r>
              <a:rPr lang="en-US" altLang="zh-CN" sz="4000" b="1" dirty="0">
                <a:solidFill>
                  <a:srgbClr val="A50021"/>
                </a:solidFill>
                <a:latin typeface="Times New Roman" panose="02020603050405020304" pitchFamily="18" charset="0"/>
                <a:cs typeface="Times New Roman" panose="02020603050405020304" pitchFamily="18" charset="0"/>
              </a:rPr>
              <a:t>]; j=i-1;</a:t>
            </a:r>
          </a:p>
          <a:p>
            <a:pPr marL="254000" indent="0">
              <a:lnSpc>
                <a:spcPts val="3800"/>
              </a:lnSpc>
              <a:spcBef>
                <a:spcPts val="0"/>
              </a:spcBef>
              <a:buNone/>
            </a:pPr>
            <a:r>
              <a:rPr lang="en-US" altLang="zh-CN" sz="4000" b="1" dirty="0">
                <a:solidFill>
                  <a:srgbClr val="A50021"/>
                </a:solidFill>
                <a:latin typeface="Times New Roman" panose="02020603050405020304" pitchFamily="18" charset="0"/>
                <a:cs typeface="Times New Roman" panose="02020603050405020304" pitchFamily="18" charset="0"/>
              </a:rPr>
              <a:t>         while(j&gt;=0&amp;&amp;a[j]&gt;x)  { a[j+1]=a[j];j--; }</a:t>
            </a:r>
          </a:p>
          <a:p>
            <a:pPr marL="254000" indent="0">
              <a:lnSpc>
                <a:spcPts val="3800"/>
              </a:lnSpc>
              <a:spcBef>
                <a:spcPts val="0"/>
              </a:spcBef>
              <a:buNone/>
            </a:pPr>
            <a:r>
              <a:rPr lang="en-US" altLang="zh-CN" sz="4000" b="1" dirty="0">
                <a:solidFill>
                  <a:srgbClr val="A50021"/>
                </a:solidFill>
                <a:latin typeface="Times New Roman" panose="02020603050405020304" pitchFamily="18" charset="0"/>
                <a:cs typeface="Times New Roman" panose="02020603050405020304" pitchFamily="18" charset="0"/>
              </a:rPr>
              <a:t>         a[j+1]=x;</a:t>
            </a:r>
          </a:p>
          <a:p>
            <a:pPr marL="254000" indent="0">
              <a:lnSpc>
                <a:spcPts val="3800"/>
              </a:lnSpc>
              <a:spcBef>
                <a:spcPts val="0"/>
              </a:spcBef>
              <a:buNone/>
            </a:pPr>
            <a:r>
              <a:rPr lang="en-US" altLang="zh-CN" sz="4000" b="1" dirty="0">
                <a:solidFill>
                  <a:srgbClr val="A50021"/>
                </a:solidFill>
                <a:latin typeface="Times New Roman" panose="02020603050405020304" pitchFamily="18" charset="0"/>
                <a:cs typeface="Times New Roman" panose="02020603050405020304" pitchFamily="18" charset="0"/>
              </a:rPr>
              <a:t>      }</a:t>
            </a:r>
          </a:p>
          <a:p>
            <a:pPr marL="254000" indent="0">
              <a:lnSpc>
                <a:spcPts val="3800"/>
              </a:lnSpc>
              <a:spcBef>
                <a:spcPts val="0"/>
              </a:spcBef>
              <a:buNone/>
            </a:pPr>
            <a:r>
              <a:rPr lang="en-US" altLang="zh-CN" sz="4000" b="1" dirty="0">
                <a:latin typeface="Times New Roman" panose="02020603050405020304" pitchFamily="18" charset="0"/>
                <a:cs typeface="Times New Roman" panose="02020603050405020304" pitchFamily="18" charset="0"/>
              </a:rPr>
              <a:t>}</a:t>
            </a:r>
          </a:p>
          <a:p>
            <a:pPr marL="254000" indent="0">
              <a:lnSpc>
                <a:spcPts val="3800"/>
              </a:lnSpc>
              <a:spcBef>
                <a:spcPts val="0"/>
              </a:spcBef>
              <a:buNone/>
            </a:pPr>
            <a:r>
              <a:rPr lang="en-US" altLang="zh-CN" sz="4000" b="1" dirty="0">
                <a:latin typeface="Times New Roman" panose="02020603050405020304" pitchFamily="18" charset="0"/>
                <a:cs typeface="Times New Roman" panose="02020603050405020304" pitchFamily="18" charset="0"/>
              </a:rPr>
              <a:t>void main()</a:t>
            </a:r>
          </a:p>
          <a:p>
            <a:pPr marL="254000" indent="0">
              <a:lnSpc>
                <a:spcPts val="3800"/>
              </a:lnSpc>
              <a:spcBef>
                <a:spcPts val="0"/>
              </a:spcBef>
              <a:buNone/>
            </a:pPr>
            <a:r>
              <a:rPr lang="en-US" altLang="zh-CN" sz="4000" b="1" dirty="0">
                <a:latin typeface="Times New Roman" panose="02020603050405020304" pitchFamily="18" charset="0"/>
                <a:cs typeface="Times New Roman" panose="02020603050405020304" pitchFamily="18" charset="0"/>
              </a:rPr>
              <a:t>{ int a[N],</a:t>
            </a:r>
            <a:r>
              <a:rPr lang="en-US" altLang="zh-CN" sz="4000" b="1" dirty="0" err="1">
                <a:latin typeface="Times New Roman" panose="02020603050405020304" pitchFamily="18" charset="0"/>
                <a:cs typeface="Times New Roman" panose="02020603050405020304" pitchFamily="18" charset="0"/>
              </a:rPr>
              <a:t>i</a:t>
            </a:r>
            <a:r>
              <a:rPr lang="en-US" altLang="zh-CN" sz="4000" b="1" dirty="0">
                <a:latin typeface="Times New Roman" panose="02020603050405020304" pitchFamily="18" charset="0"/>
                <a:cs typeface="Times New Roman" panose="02020603050405020304" pitchFamily="18" charset="0"/>
              </a:rPr>
              <a:t>;</a:t>
            </a:r>
          </a:p>
          <a:p>
            <a:pPr marL="254000" indent="0">
              <a:lnSpc>
                <a:spcPts val="3800"/>
              </a:lnSpc>
              <a:spcBef>
                <a:spcPts val="0"/>
              </a:spcBef>
              <a:buNone/>
            </a:pPr>
            <a:r>
              <a:rPr lang="en-US" altLang="zh-CN" sz="4000" b="1" dirty="0">
                <a:latin typeface="Times New Roman" panose="02020603050405020304" pitchFamily="18" charset="0"/>
                <a:cs typeface="Times New Roman" panose="02020603050405020304" pitchFamily="18" charset="0"/>
              </a:rPr>
              <a:t>   for(</a:t>
            </a:r>
            <a:r>
              <a:rPr lang="en-US" altLang="zh-CN" sz="4000" b="1" dirty="0" err="1">
                <a:latin typeface="Times New Roman" panose="02020603050405020304" pitchFamily="18" charset="0"/>
                <a:cs typeface="Times New Roman" panose="02020603050405020304" pitchFamily="18" charset="0"/>
              </a:rPr>
              <a:t>i</a:t>
            </a:r>
            <a:r>
              <a:rPr lang="en-US" altLang="zh-CN" sz="4000" b="1" dirty="0">
                <a:latin typeface="Times New Roman" panose="02020603050405020304" pitchFamily="18" charset="0"/>
                <a:cs typeface="Times New Roman" panose="02020603050405020304" pitchFamily="18" charset="0"/>
              </a:rPr>
              <a:t>=0;i&lt;</a:t>
            </a:r>
            <a:r>
              <a:rPr lang="en-US" altLang="zh-CN" sz="4000" b="1" dirty="0" err="1">
                <a:latin typeface="Times New Roman" panose="02020603050405020304" pitchFamily="18" charset="0"/>
                <a:cs typeface="Times New Roman" panose="02020603050405020304" pitchFamily="18" charset="0"/>
              </a:rPr>
              <a:t>N;i</a:t>
            </a:r>
            <a:r>
              <a:rPr lang="en-US" altLang="zh-CN" sz="4000" b="1" dirty="0">
                <a:latin typeface="Times New Roman" panose="02020603050405020304" pitchFamily="18" charset="0"/>
                <a:cs typeface="Times New Roman" panose="02020603050405020304" pitchFamily="18" charset="0"/>
              </a:rPr>
              <a:t>++) </a:t>
            </a:r>
            <a:r>
              <a:rPr lang="en-US" altLang="zh-CN" sz="4000" b="1" dirty="0" err="1">
                <a:latin typeface="Times New Roman" panose="02020603050405020304" pitchFamily="18" charset="0"/>
                <a:cs typeface="Times New Roman" panose="02020603050405020304" pitchFamily="18" charset="0"/>
              </a:rPr>
              <a:t>scanf</a:t>
            </a:r>
            <a:r>
              <a:rPr lang="en-US" altLang="zh-CN" sz="4000" b="1" dirty="0">
                <a:latin typeface="Times New Roman" panose="02020603050405020304" pitchFamily="18" charset="0"/>
                <a:cs typeface="Times New Roman" panose="02020603050405020304" pitchFamily="18" charset="0"/>
              </a:rPr>
              <a:t>("%</a:t>
            </a:r>
            <a:r>
              <a:rPr lang="en-US" altLang="zh-CN" sz="4000" b="1" dirty="0" err="1">
                <a:latin typeface="Times New Roman" panose="02020603050405020304" pitchFamily="18" charset="0"/>
                <a:cs typeface="Times New Roman" panose="02020603050405020304" pitchFamily="18" charset="0"/>
              </a:rPr>
              <a:t>d",&amp;a</a:t>
            </a:r>
            <a:r>
              <a:rPr lang="en-US" altLang="zh-CN" sz="4000" b="1" dirty="0">
                <a:latin typeface="Times New Roman" panose="02020603050405020304" pitchFamily="18" charset="0"/>
                <a:cs typeface="Times New Roman" panose="02020603050405020304" pitchFamily="18" charset="0"/>
              </a:rPr>
              <a:t>[</a:t>
            </a:r>
            <a:r>
              <a:rPr lang="en-US" altLang="zh-CN" sz="4000" b="1" dirty="0" err="1">
                <a:latin typeface="Times New Roman" panose="02020603050405020304" pitchFamily="18" charset="0"/>
                <a:cs typeface="Times New Roman" panose="02020603050405020304" pitchFamily="18" charset="0"/>
              </a:rPr>
              <a:t>i</a:t>
            </a:r>
            <a:r>
              <a:rPr lang="en-US" altLang="zh-CN" sz="4000" b="1" dirty="0">
                <a:latin typeface="Times New Roman" panose="02020603050405020304" pitchFamily="18" charset="0"/>
                <a:cs typeface="Times New Roman" panose="02020603050405020304" pitchFamily="18" charset="0"/>
              </a:rPr>
              <a:t>]);</a:t>
            </a:r>
          </a:p>
          <a:p>
            <a:pPr marL="254000" indent="0">
              <a:lnSpc>
                <a:spcPts val="3800"/>
              </a:lnSpc>
              <a:spcBef>
                <a:spcPts val="0"/>
              </a:spcBef>
              <a:buNone/>
            </a:pPr>
            <a:r>
              <a:rPr lang="en-US" altLang="zh-CN" sz="4000" b="1" dirty="0">
                <a:latin typeface="Times New Roman" panose="02020603050405020304" pitchFamily="18" charset="0"/>
                <a:cs typeface="Times New Roman" panose="02020603050405020304" pitchFamily="18" charset="0"/>
              </a:rPr>
              <a:t>   </a:t>
            </a:r>
            <a:r>
              <a:rPr lang="en-US" altLang="zh-CN" sz="4000" b="1" dirty="0" err="1">
                <a:solidFill>
                  <a:schemeClr val="accent2"/>
                </a:solidFill>
                <a:latin typeface="Times New Roman" panose="02020603050405020304" pitchFamily="18" charset="0"/>
                <a:cs typeface="Times New Roman" panose="02020603050405020304" pitchFamily="18" charset="0"/>
              </a:rPr>
              <a:t>InsSort</a:t>
            </a:r>
            <a:r>
              <a:rPr lang="en-US" altLang="zh-CN" sz="4000" b="1" dirty="0">
                <a:latin typeface="Times New Roman" panose="02020603050405020304" pitchFamily="18" charset="0"/>
                <a:cs typeface="Times New Roman" panose="02020603050405020304" pitchFamily="18" charset="0"/>
              </a:rPr>
              <a:t>(</a:t>
            </a:r>
            <a:r>
              <a:rPr lang="en-US" altLang="zh-CN" sz="4000" b="1" dirty="0">
                <a:solidFill>
                  <a:srgbClr val="FF0000"/>
                </a:solidFill>
                <a:latin typeface="Times New Roman" panose="02020603050405020304" pitchFamily="18" charset="0"/>
                <a:cs typeface="Times New Roman" panose="02020603050405020304" pitchFamily="18" charset="0"/>
              </a:rPr>
              <a:t>a</a:t>
            </a:r>
            <a:r>
              <a:rPr lang="en-US" altLang="zh-CN" sz="4000" b="1" dirty="0">
                <a:latin typeface="Times New Roman" panose="02020603050405020304" pitchFamily="18" charset="0"/>
                <a:cs typeface="Times New Roman" panose="02020603050405020304" pitchFamily="18" charset="0"/>
              </a:rPr>
              <a:t>);</a:t>
            </a:r>
          </a:p>
          <a:p>
            <a:pPr marL="254000" indent="0">
              <a:lnSpc>
                <a:spcPts val="3800"/>
              </a:lnSpc>
              <a:spcBef>
                <a:spcPts val="0"/>
              </a:spcBef>
              <a:buNone/>
            </a:pPr>
            <a:r>
              <a:rPr lang="en-US" altLang="zh-CN" sz="4000" b="1" dirty="0">
                <a:latin typeface="Times New Roman" panose="02020603050405020304" pitchFamily="18" charset="0"/>
                <a:cs typeface="Times New Roman" panose="02020603050405020304" pitchFamily="18" charset="0"/>
              </a:rPr>
              <a:t>   for(</a:t>
            </a:r>
            <a:r>
              <a:rPr lang="en-US" altLang="zh-CN" sz="4000" b="1" dirty="0" err="1">
                <a:latin typeface="Times New Roman" panose="02020603050405020304" pitchFamily="18" charset="0"/>
                <a:cs typeface="Times New Roman" panose="02020603050405020304" pitchFamily="18" charset="0"/>
              </a:rPr>
              <a:t>i</a:t>
            </a:r>
            <a:r>
              <a:rPr lang="en-US" altLang="zh-CN" sz="4000" b="1" dirty="0">
                <a:latin typeface="Times New Roman" panose="02020603050405020304" pitchFamily="18" charset="0"/>
                <a:cs typeface="Times New Roman" panose="02020603050405020304" pitchFamily="18" charset="0"/>
              </a:rPr>
              <a:t>=0;i&lt;</a:t>
            </a:r>
            <a:r>
              <a:rPr lang="en-US" altLang="zh-CN" sz="4000" b="1" dirty="0" err="1">
                <a:latin typeface="Times New Roman" panose="02020603050405020304" pitchFamily="18" charset="0"/>
                <a:cs typeface="Times New Roman" panose="02020603050405020304" pitchFamily="18" charset="0"/>
              </a:rPr>
              <a:t>N;i</a:t>
            </a:r>
            <a:r>
              <a:rPr lang="en-US" altLang="zh-CN" sz="4000" b="1" dirty="0">
                <a:latin typeface="Times New Roman" panose="02020603050405020304" pitchFamily="18" charset="0"/>
                <a:cs typeface="Times New Roman" panose="02020603050405020304" pitchFamily="18" charset="0"/>
              </a:rPr>
              <a:t>++) </a:t>
            </a:r>
            <a:r>
              <a:rPr lang="en-US" altLang="zh-CN" sz="4000" b="1" dirty="0" err="1">
                <a:latin typeface="Times New Roman" panose="02020603050405020304" pitchFamily="18" charset="0"/>
                <a:cs typeface="Times New Roman" panose="02020603050405020304" pitchFamily="18" charset="0"/>
              </a:rPr>
              <a:t>printf</a:t>
            </a:r>
            <a:r>
              <a:rPr lang="en-US" altLang="zh-CN" sz="4000" b="1" dirty="0">
                <a:latin typeface="Times New Roman" panose="02020603050405020304" pitchFamily="18" charset="0"/>
                <a:cs typeface="Times New Roman" panose="02020603050405020304" pitchFamily="18" charset="0"/>
              </a:rPr>
              <a:t>("%6d",a[</a:t>
            </a:r>
            <a:r>
              <a:rPr lang="en-US" altLang="zh-CN" sz="4000" b="1" dirty="0" err="1">
                <a:latin typeface="Times New Roman" panose="02020603050405020304" pitchFamily="18" charset="0"/>
                <a:cs typeface="Times New Roman" panose="02020603050405020304" pitchFamily="18" charset="0"/>
              </a:rPr>
              <a:t>i</a:t>
            </a:r>
            <a:r>
              <a:rPr lang="en-US" altLang="zh-CN" sz="4000" b="1" dirty="0">
                <a:latin typeface="Times New Roman" panose="02020603050405020304" pitchFamily="18" charset="0"/>
                <a:cs typeface="Times New Roman" panose="02020603050405020304" pitchFamily="18" charset="0"/>
              </a:rPr>
              <a:t>]);</a:t>
            </a:r>
          </a:p>
          <a:p>
            <a:pPr marL="254000" indent="0">
              <a:lnSpc>
                <a:spcPts val="3800"/>
              </a:lnSpc>
              <a:spcBef>
                <a:spcPts val="0"/>
              </a:spcBef>
              <a:buNone/>
            </a:pPr>
            <a:r>
              <a:rPr lang="en-US" altLang="zh-CN" sz="4000" b="1" dirty="0">
                <a:latin typeface="Times New Roman" panose="02020603050405020304" pitchFamily="18" charset="0"/>
                <a:cs typeface="Times New Roman" panose="02020603050405020304" pitchFamily="18" charset="0"/>
              </a:rPr>
              <a:t>}</a:t>
            </a:r>
            <a:endParaRPr lang="zh-CN" altLang="en-US" dirty="0"/>
          </a:p>
        </p:txBody>
      </p:sp>
      <p:sp>
        <p:nvSpPr>
          <p:cNvPr id="4" name="灯片编号占位符 3">
            <a:extLst>
              <a:ext uri="{FF2B5EF4-FFF2-40B4-BE49-F238E27FC236}">
                <a16:creationId xmlns:a16="http://schemas.microsoft.com/office/drawing/2014/main" id="{3DC136AD-01E5-47DD-BED9-C13CCF4B0DE8}"/>
              </a:ext>
            </a:extLst>
          </p:cNvPr>
          <p:cNvSpPr>
            <a:spLocks noGrp="1"/>
          </p:cNvSpPr>
          <p:nvPr>
            <p:ph type="sldNum" sz="quarter" idx="2"/>
          </p:nvPr>
        </p:nvSpPr>
        <p:spPr/>
        <p:txBody>
          <a:bodyPr/>
          <a:lstStyle/>
          <a:p>
            <a:fld id="{86CB4B4D-7CA3-9044-876B-883B54F8677D}" type="slidenum">
              <a:rPr lang="en-US" altLang="zh-CN" smtClean="0"/>
              <a:t>13</a:t>
            </a:fld>
            <a:endParaRPr lang="en-US" altLang="zh-CN"/>
          </a:p>
        </p:txBody>
      </p:sp>
    </p:spTree>
    <p:extLst>
      <p:ext uri="{BB962C8B-B14F-4D97-AF65-F5344CB8AC3E}">
        <p14:creationId xmlns:p14="http://schemas.microsoft.com/office/powerpoint/2010/main" val="3354194518"/>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FDD1B-B240-4F7C-9015-3E2A013F86AC}"/>
              </a:ext>
            </a:extLst>
          </p:cNvPr>
          <p:cNvSpPr>
            <a:spLocks noGrp="1"/>
          </p:cNvSpPr>
          <p:nvPr>
            <p:ph type="title"/>
          </p:nvPr>
        </p:nvSpPr>
        <p:spPr/>
        <p:txBody>
          <a:bodyPr/>
          <a:lstStyle/>
          <a:p>
            <a:r>
              <a:rPr lang="en-US" altLang="zh-CN" b="1" dirty="0"/>
              <a:t>Bubble sort</a:t>
            </a:r>
            <a:endParaRPr lang="zh-CN" altLang="en-US" b="1" dirty="0"/>
          </a:p>
        </p:txBody>
      </p:sp>
      <p:sp>
        <p:nvSpPr>
          <p:cNvPr id="3" name="文本占位符 2">
            <a:extLst>
              <a:ext uri="{FF2B5EF4-FFF2-40B4-BE49-F238E27FC236}">
                <a16:creationId xmlns:a16="http://schemas.microsoft.com/office/drawing/2014/main" id="{5037F602-8317-43C0-A653-472A15B4FA1E}"/>
              </a:ext>
            </a:extLst>
          </p:cNvPr>
          <p:cNvSpPr>
            <a:spLocks noGrp="1"/>
          </p:cNvSpPr>
          <p:nvPr>
            <p:ph type="body" idx="1"/>
          </p:nvPr>
        </p:nvSpPr>
        <p:spPr>
          <a:xfrm>
            <a:off x="444499" y="1562100"/>
            <a:ext cx="16619385" cy="7581900"/>
          </a:xfrm>
        </p:spPr>
        <p:txBody>
          <a:bodyPr>
            <a:normAutofit/>
          </a:bodyPr>
          <a:lstStyle/>
          <a:p>
            <a:pPr marL="900113" indent="-646113">
              <a:buSzPct val="110000"/>
              <a:buFont typeface="Wingdings" panose="05000000000000000000" pitchFamily="2" charset="2"/>
              <a:buChar char="p"/>
            </a:pPr>
            <a:r>
              <a:rPr lang="en-US" altLang="zh-CN" sz="4400" dirty="0">
                <a:latin typeface="Times New Roman" panose="02020603050405020304" pitchFamily="18" charset="0"/>
                <a:cs typeface="Times New Roman" panose="02020603050405020304" pitchFamily="18" charset="0"/>
              </a:rPr>
              <a:t>Bubble sort is a simple sorting algorithm. </a:t>
            </a:r>
          </a:p>
          <a:p>
            <a:pPr marL="900113" indent="-646113">
              <a:buSzPct val="110000"/>
              <a:buFont typeface="Wingdings" panose="05000000000000000000" pitchFamily="2" charset="2"/>
              <a:buChar char="p"/>
            </a:pPr>
            <a:r>
              <a:rPr lang="en-US" altLang="zh-CN" sz="4400" dirty="0">
                <a:latin typeface="Times New Roman" panose="02020603050405020304" pitchFamily="18" charset="0"/>
                <a:cs typeface="Times New Roman" panose="02020603050405020304" pitchFamily="18" charset="0"/>
              </a:rPr>
              <a:t>The algorithm starts at the beginning of the data set. </a:t>
            </a:r>
          </a:p>
          <a:p>
            <a:pPr marL="900113" indent="-646113">
              <a:buSzPct val="110000"/>
              <a:buFont typeface="Wingdings" panose="05000000000000000000" pitchFamily="2" charset="2"/>
              <a:buChar char="p"/>
            </a:pPr>
            <a:r>
              <a:rPr lang="en-US" altLang="zh-CN" sz="4400" dirty="0">
                <a:latin typeface="Times New Roman" panose="02020603050405020304" pitchFamily="18" charset="0"/>
                <a:cs typeface="Times New Roman" panose="02020603050405020304" pitchFamily="18" charset="0"/>
              </a:rPr>
              <a:t>It compares the first two elements, and if the first is greater than the second, it swaps them. It continues doing this for each pair of adjacent elements </a:t>
            </a:r>
            <a:r>
              <a:rPr lang="en-US" altLang="zh-CN" sz="4400" b="1" dirty="0">
                <a:solidFill>
                  <a:srgbClr val="0000FF"/>
                </a:solidFill>
                <a:latin typeface="Times New Roman" panose="02020603050405020304" pitchFamily="18" charset="0"/>
                <a:cs typeface="Times New Roman" panose="02020603050405020304" pitchFamily="18" charset="0"/>
              </a:rPr>
              <a:t>to the end of the data set</a:t>
            </a:r>
            <a:r>
              <a:rPr lang="en-US" altLang="zh-CN" sz="4400" dirty="0">
                <a:latin typeface="Times New Roman" panose="02020603050405020304" pitchFamily="18" charset="0"/>
                <a:cs typeface="Times New Roman" panose="02020603050405020304" pitchFamily="18" charset="0"/>
              </a:rPr>
              <a:t>. </a:t>
            </a:r>
          </a:p>
          <a:p>
            <a:pPr marL="900113" indent="-646113">
              <a:buSzPct val="110000"/>
              <a:buFont typeface="Wingdings" panose="05000000000000000000" pitchFamily="2" charset="2"/>
              <a:buChar char="p"/>
            </a:pPr>
            <a:r>
              <a:rPr lang="en-US" altLang="zh-CN" sz="4400" dirty="0">
                <a:latin typeface="Times New Roman" panose="02020603050405020304" pitchFamily="18" charset="0"/>
                <a:cs typeface="Times New Roman" panose="02020603050405020304" pitchFamily="18" charset="0"/>
              </a:rPr>
              <a:t>It then starts again with the first two elements, repeating until no swaps have occurred on the last pass.</a:t>
            </a:r>
            <a:endParaRPr lang="zh-CN" altLang="en-US" sz="44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3D08783F-16B4-4896-AA00-9D22C902827D}"/>
              </a:ext>
            </a:extLst>
          </p:cNvPr>
          <p:cNvSpPr>
            <a:spLocks noGrp="1"/>
          </p:cNvSpPr>
          <p:nvPr>
            <p:ph type="sldNum" sz="quarter" idx="2"/>
          </p:nvPr>
        </p:nvSpPr>
        <p:spPr/>
        <p:txBody>
          <a:bodyPr/>
          <a:lstStyle/>
          <a:p>
            <a:fld id="{86CB4B4D-7CA3-9044-876B-883B54F8677D}" type="slidenum">
              <a:rPr lang="en-US" altLang="zh-CN" smtClean="0"/>
              <a:t>14</a:t>
            </a:fld>
            <a:endParaRPr lang="en-US" altLang="zh-CN"/>
          </a:p>
        </p:txBody>
      </p:sp>
    </p:spTree>
    <p:extLst>
      <p:ext uri="{BB962C8B-B14F-4D97-AF65-F5344CB8AC3E}">
        <p14:creationId xmlns:p14="http://schemas.microsoft.com/office/powerpoint/2010/main" val="3909115542"/>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A3E350-D967-4B5D-B897-320E8D32C515}"/>
              </a:ext>
            </a:extLst>
          </p:cNvPr>
          <p:cNvSpPr>
            <a:spLocks noGrp="1"/>
          </p:cNvSpPr>
          <p:nvPr>
            <p:ph type="title"/>
          </p:nvPr>
        </p:nvSpPr>
        <p:spPr/>
        <p:txBody>
          <a:bodyPr/>
          <a:lstStyle/>
          <a:p>
            <a:r>
              <a:rPr lang="en-US" altLang="zh-CN" b="1" i="1" dirty="0"/>
              <a:t>Bubble sort</a:t>
            </a:r>
            <a:endParaRPr lang="zh-CN" altLang="en-US" b="1" dirty="0"/>
          </a:p>
        </p:txBody>
      </p:sp>
      <p:sp>
        <p:nvSpPr>
          <p:cNvPr id="4" name="灯片编号占位符 3">
            <a:extLst>
              <a:ext uri="{FF2B5EF4-FFF2-40B4-BE49-F238E27FC236}">
                <a16:creationId xmlns:a16="http://schemas.microsoft.com/office/drawing/2014/main" id="{55A236E4-7ABA-4255-8994-602FD348ED9D}"/>
              </a:ext>
            </a:extLst>
          </p:cNvPr>
          <p:cNvSpPr>
            <a:spLocks noGrp="1"/>
          </p:cNvSpPr>
          <p:nvPr>
            <p:ph type="sldNum" sz="quarter" idx="2"/>
          </p:nvPr>
        </p:nvSpPr>
        <p:spPr/>
        <p:txBody>
          <a:bodyPr/>
          <a:lstStyle/>
          <a:p>
            <a:fld id="{86CB4B4D-7CA3-9044-876B-883B54F8677D}" type="slidenum">
              <a:rPr lang="en-US" altLang="zh-CN" smtClean="0"/>
              <a:t>15</a:t>
            </a:fld>
            <a:endParaRPr lang="en-US" altLang="zh-CN"/>
          </a:p>
        </p:txBody>
      </p:sp>
      <p:sp>
        <p:nvSpPr>
          <p:cNvPr id="5" name="Rectangle 6">
            <a:extLst>
              <a:ext uri="{FF2B5EF4-FFF2-40B4-BE49-F238E27FC236}">
                <a16:creationId xmlns:a16="http://schemas.microsoft.com/office/drawing/2014/main" id="{CF153344-13E6-47C9-92A7-FDAA58ABA3AF}"/>
              </a:ext>
            </a:extLst>
          </p:cNvPr>
          <p:cNvSpPr>
            <a:spLocks noChangeArrowheads="1"/>
          </p:cNvSpPr>
          <p:nvPr/>
        </p:nvSpPr>
        <p:spPr bwMode="ltGray">
          <a:xfrm>
            <a:off x="3996531" y="2635698"/>
            <a:ext cx="1219201" cy="69329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4000" b="1">
                <a:solidFill>
                  <a:schemeClr val="bg1"/>
                </a:solidFill>
              </a:rPr>
              <a:t>a</a:t>
            </a:r>
            <a:r>
              <a:rPr lang="en-US" altLang="zh-CN" sz="4000" b="1" baseline="-25000">
                <a:solidFill>
                  <a:schemeClr val="bg1"/>
                </a:solidFill>
              </a:rPr>
              <a:t>0</a:t>
            </a:r>
          </a:p>
        </p:txBody>
      </p:sp>
      <p:sp>
        <p:nvSpPr>
          <p:cNvPr id="6" name="Rectangle 7">
            <a:extLst>
              <a:ext uri="{FF2B5EF4-FFF2-40B4-BE49-F238E27FC236}">
                <a16:creationId xmlns:a16="http://schemas.microsoft.com/office/drawing/2014/main" id="{E7EBC928-24D3-4EA7-943F-70B75E024395}"/>
              </a:ext>
            </a:extLst>
          </p:cNvPr>
          <p:cNvSpPr>
            <a:spLocks noChangeArrowheads="1"/>
          </p:cNvSpPr>
          <p:nvPr/>
        </p:nvSpPr>
        <p:spPr bwMode="ltGray">
          <a:xfrm>
            <a:off x="5520529" y="2635698"/>
            <a:ext cx="1219201" cy="69329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4000" b="1" dirty="0">
                <a:solidFill>
                  <a:schemeClr val="bg1"/>
                </a:solidFill>
              </a:rPr>
              <a:t>a</a:t>
            </a:r>
            <a:r>
              <a:rPr lang="en-US" altLang="zh-CN" sz="4000" b="1" baseline="-25000" dirty="0">
                <a:solidFill>
                  <a:schemeClr val="bg1"/>
                </a:solidFill>
              </a:rPr>
              <a:t>1</a:t>
            </a:r>
          </a:p>
        </p:txBody>
      </p:sp>
      <p:sp>
        <p:nvSpPr>
          <p:cNvPr id="7" name="Rectangle 8">
            <a:extLst>
              <a:ext uri="{FF2B5EF4-FFF2-40B4-BE49-F238E27FC236}">
                <a16:creationId xmlns:a16="http://schemas.microsoft.com/office/drawing/2014/main" id="{5D6AFE83-44D7-479B-B26A-E5353EDD6010}"/>
              </a:ext>
            </a:extLst>
          </p:cNvPr>
          <p:cNvSpPr>
            <a:spLocks noChangeArrowheads="1"/>
          </p:cNvSpPr>
          <p:nvPr/>
        </p:nvSpPr>
        <p:spPr bwMode="ltGray">
          <a:xfrm>
            <a:off x="7046533" y="2635698"/>
            <a:ext cx="1219201" cy="69329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4000" b="1">
                <a:solidFill>
                  <a:schemeClr val="bg1"/>
                </a:solidFill>
              </a:rPr>
              <a:t>a</a:t>
            </a:r>
            <a:r>
              <a:rPr lang="en-US" altLang="zh-CN" sz="4000" b="1" baseline="-25000">
                <a:solidFill>
                  <a:schemeClr val="bg1"/>
                </a:solidFill>
              </a:rPr>
              <a:t>2</a:t>
            </a:r>
          </a:p>
        </p:txBody>
      </p:sp>
      <p:sp>
        <p:nvSpPr>
          <p:cNvPr id="8" name="Rectangle 9">
            <a:extLst>
              <a:ext uri="{FF2B5EF4-FFF2-40B4-BE49-F238E27FC236}">
                <a16:creationId xmlns:a16="http://schemas.microsoft.com/office/drawing/2014/main" id="{8D0EA761-DC57-4D77-9D45-EDF38A0DBBDD}"/>
              </a:ext>
            </a:extLst>
          </p:cNvPr>
          <p:cNvSpPr>
            <a:spLocks noChangeArrowheads="1"/>
          </p:cNvSpPr>
          <p:nvPr/>
        </p:nvSpPr>
        <p:spPr bwMode="ltGray">
          <a:xfrm>
            <a:off x="8552485" y="2635698"/>
            <a:ext cx="1219201" cy="69329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4000" b="1">
                <a:solidFill>
                  <a:schemeClr val="bg1"/>
                </a:solidFill>
              </a:rPr>
              <a:t>a</a:t>
            </a:r>
            <a:r>
              <a:rPr lang="en-US" altLang="zh-CN" sz="4000" b="1" baseline="-25000">
                <a:solidFill>
                  <a:schemeClr val="bg1"/>
                </a:solidFill>
              </a:rPr>
              <a:t>3</a:t>
            </a:r>
          </a:p>
        </p:txBody>
      </p:sp>
      <p:cxnSp>
        <p:nvCxnSpPr>
          <p:cNvPr id="9" name="AutoShape 10">
            <a:extLst>
              <a:ext uri="{FF2B5EF4-FFF2-40B4-BE49-F238E27FC236}">
                <a16:creationId xmlns:a16="http://schemas.microsoft.com/office/drawing/2014/main" id="{ABBF2ED0-A65F-44EA-8430-7764038AFCB2}"/>
              </a:ext>
            </a:extLst>
          </p:cNvPr>
          <p:cNvCxnSpPr>
            <a:cxnSpLocks noChangeShapeType="1"/>
            <a:stCxn id="5" idx="2"/>
            <a:endCxn id="6" idx="2"/>
          </p:cNvCxnSpPr>
          <p:nvPr/>
        </p:nvCxnSpPr>
        <p:spPr bwMode="ltGray">
          <a:xfrm rot="16200000" flipH="1">
            <a:off x="5368130" y="2566989"/>
            <a:ext cx="12700" cy="1523998"/>
          </a:xfrm>
          <a:prstGeom prst="curvedConnector3">
            <a:avLst>
              <a:gd name="adj1" fmla="val 1800000"/>
            </a:avLst>
          </a:prstGeom>
          <a:noFill/>
          <a:ln w="952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 name="AutoShape 11">
            <a:extLst>
              <a:ext uri="{FF2B5EF4-FFF2-40B4-BE49-F238E27FC236}">
                <a16:creationId xmlns:a16="http://schemas.microsoft.com/office/drawing/2014/main" id="{F2FEEC54-FE84-4699-814B-1CFE5FF86915}"/>
              </a:ext>
            </a:extLst>
          </p:cNvPr>
          <p:cNvCxnSpPr>
            <a:cxnSpLocks noChangeShapeType="1"/>
            <a:endCxn id="8" idx="2"/>
          </p:cNvCxnSpPr>
          <p:nvPr/>
        </p:nvCxnSpPr>
        <p:spPr bwMode="ltGray">
          <a:xfrm rot="16200000" flipH="1">
            <a:off x="8457235" y="2624138"/>
            <a:ext cx="12700" cy="1409700"/>
          </a:xfrm>
          <a:prstGeom prst="curvedConnector3">
            <a:avLst>
              <a:gd name="adj1" fmla="val 1800000"/>
            </a:avLst>
          </a:prstGeom>
          <a:noFill/>
          <a:ln w="952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1" name="AutoShape 12">
            <a:extLst>
              <a:ext uri="{FF2B5EF4-FFF2-40B4-BE49-F238E27FC236}">
                <a16:creationId xmlns:a16="http://schemas.microsoft.com/office/drawing/2014/main" id="{337E210F-B632-41E6-9653-6CA7D73F3740}"/>
              </a:ext>
            </a:extLst>
          </p:cNvPr>
          <p:cNvCxnSpPr>
            <a:cxnSpLocks noChangeShapeType="1"/>
            <a:endCxn id="7" idx="2"/>
          </p:cNvCxnSpPr>
          <p:nvPr/>
        </p:nvCxnSpPr>
        <p:spPr bwMode="ltGray">
          <a:xfrm rot="16200000" flipH="1">
            <a:off x="7037509" y="2710364"/>
            <a:ext cx="12700" cy="1237248"/>
          </a:xfrm>
          <a:prstGeom prst="curvedConnector3">
            <a:avLst>
              <a:gd name="adj1" fmla="val 1800000"/>
            </a:avLst>
          </a:prstGeom>
          <a:noFill/>
          <a:ln w="952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cxnSp>
      <p:sp>
        <p:nvSpPr>
          <p:cNvPr id="12" name="Text Box 13">
            <a:extLst>
              <a:ext uri="{FF2B5EF4-FFF2-40B4-BE49-F238E27FC236}">
                <a16:creationId xmlns:a16="http://schemas.microsoft.com/office/drawing/2014/main" id="{1F521BCA-78E2-4280-805D-C724B7505899}"/>
              </a:ext>
            </a:extLst>
          </p:cNvPr>
          <p:cNvSpPr txBox="1">
            <a:spLocks noChangeArrowheads="1"/>
          </p:cNvSpPr>
          <p:nvPr/>
        </p:nvSpPr>
        <p:spPr bwMode="ltGray">
          <a:xfrm>
            <a:off x="2258065" y="4044950"/>
            <a:ext cx="14466606" cy="3926716"/>
          </a:xfrm>
          <a:prstGeom prst="rect">
            <a:avLst/>
          </a:prstGeom>
          <a:solidFill>
            <a:schemeClr val="bg1"/>
          </a:solidFill>
          <a:ln w="38100">
            <a:solidFill>
              <a:srgbClr val="0000FF"/>
            </a:solidFill>
            <a:miter lim="800000"/>
            <a:headEnd/>
            <a:tailEnd/>
          </a:ln>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ts val="5500"/>
              </a:lnSpc>
              <a:spcBef>
                <a:spcPts val="600"/>
              </a:spcBef>
            </a:pPr>
            <a:r>
              <a:rPr lang="zh-CN" altLang="en-US" sz="4400" dirty="0">
                <a:cs typeface="Times New Roman" panose="02020603050405020304" pitchFamily="18" charset="0"/>
              </a:rPr>
              <a:t>(1)</a:t>
            </a:r>
            <a:r>
              <a:rPr lang="en-US" altLang="zh-CN" sz="4400" dirty="0">
                <a:cs typeface="Times New Roman" panose="02020603050405020304" pitchFamily="18" charset="0"/>
              </a:rPr>
              <a:t>if a</a:t>
            </a:r>
            <a:r>
              <a:rPr lang="en-US" altLang="zh-CN" sz="4400" baseline="-25000" dirty="0">
                <a:cs typeface="Times New Roman" panose="02020603050405020304" pitchFamily="18" charset="0"/>
              </a:rPr>
              <a:t>0</a:t>
            </a:r>
            <a:r>
              <a:rPr lang="en-US" altLang="zh-CN" sz="4400" dirty="0">
                <a:cs typeface="Times New Roman" panose="02020603050405020304" pitchFamily="18" charset="0"/>
              </a:rPr>
              <a:t>&gt;a</a:t>
            </a:r>
            <a:r>
              <a:rPr lang="en-US" altLang="zh-CN" sz="4400" baseline="-25000" dirty="0">
                <a:cs typeface="Times New Roman" panose="02020603050405020304" pitchFamily="18" charset="0"/>
              </a:rPr>
              <a:t>1</a:t>
            </a:r>
            <a:r>
              <a:rPr lang="en-US" altLang="zh-CN" sz="4400" dirty="0">
                <a:cs typeface="Times New Roman" panose="02020603050405020304" pitchFamily="18" charset="0"/>
              </a:rPr>
              <a:t>,</a:t>
            </a:r>
            <a:r>
              <a:rPr lang="zh-CN" altLang="en-US" sz="4400" dirty="0">
                <a:cs typeface="Times New Roman" panose="02020603050405020304" pitchFamily="18" charset="0"/>
              </a:rPr>
              <a:t>  </a:t>
            </a:r>
            <a:r>
              <a:rPr lang="en-US" altLang="zh-CN" sz="4400" dirty="0">
                <a:cs typeface="Times New Roman" panose="02020603050405020304" pitchFamily="18" charset="0"/>
              </a:rPr>
              <a:t>a</a:t>
            </a:r>
            <a:r>
              <a:rPr lang="en-US" altLang="zh-CN" sz="4400" baseline="-25000" dirty="0">
                <a:cs typeface="Times New Roman" panose="02020603050405020304" pitchFamily="18" charset="0"/>
              </a:rPr>
              <a:t>0</a:t>
            </a:r>
            <a:r>
              <a:rPr lang="en-US" altLang="zh-CN" sz="4400" dirty="0">
                <a:cs typeface="Times New Roman" panose="02020603050405020304" pitchFamily="18" charset="0"/>
                <a:sym typeface="Symbol" panose="05050102010706020507" pitchFamily="18" charset="2"/>
              </a:rPr>
              <a:t>a</a:t>
            </a:r>
            <a:r>
              <a:rPr lang="en-US" altLang="zh-CN" sz="4400" baseline="-25000" dirty="0">
                <a:cs typeface="Times New Roman" panose="02020603050405020304" pitchFamily="18" charset="0"/>
                <a:sym typeface="Symbol" panose="05050102010706020507" pitchFamily="18" charset="2"/>
              </a:rPr>
              <a:t>1</a:t>
            </a:r>
            <a:r>
              <a:rPr lang="en-US" altLang="zh-CN" sz="4400" dirty="0">
                <a:cs typeface="Times New Roman" panose="02020603050405020304" pitchFamily="18" charset="0"/>
                <a:sym typeface="Symbol" panose="05050102010706020507" pitchFamily="18" charset="2"/>
              </a:rPr>
              <a:t>;(make a</a:t>
            </a:r>
            <a:r>
              <a:rPr lang="en-US" altLang="zh-CN" sz="4400" baseline="-25000" dirty="0">
                <a:cs typeface="Times New Roman" panose="02020603050405020304" pitchFamily="18" charset="0"/>
                <a:sym typeface="Symbol" panose="05050102010706020507" pitchFamily="18" charset="2"/>
              </a:rPr>
              <a:t>1</a:t>
            </a:r>
            <a:r>
              <a:rPr lang="zh-CN" altLang="en-US" sz="4400" dirty="0">
                <a:cs typeface="Times New Roman" panose="02020603050405020304" pitchFamily="18" charset="0"/>
                <a:sym typeface="Symbol" panose="05050102010706020507" pitchFamily="18" charset="2"/>
              </a:rPr>
              <a:t> </a:t>
            </a:r>
            <a:r>
              <a:rPr lang="en-US" altLang="zh-CN" sz="4400" dirty="0">
                <a:cs typeface="Times New Roman" panose="02020603050405020304" pitchFamily="18" charset="0"/>
                <a:sym typeface="Symbol" panose="05050102010706020507" pitchFamily="18" charset="2"/>
              </a:rPr>
              <a:t>the greatest one between a</a:t>
            </a:r>
            <a:r>
              <a:rPr lang="en-US" altLang="zh-CN" sz="4400" baseline="-25000" dirty="0">
                <a:cs typeface="Times New Roman" panose="02020603050405020304" pitchFamily="18" charset="0"/>
                <a:sym typeface="Symbol" panose="05050102010706020507" pitchFamily="18" charset="2"/>
              </a:rPr>
              <a:t>0</a:t>
            </a:r>
            <a:r>
              <a:rPr lang="en-US" altLang="zh-CN" sz="4400" dirty="0">
                <a:cs typeface="Times New Roman" panose="02020603050405020304" pitchFamily="18" charset="0"/>
                <a:sym typeface="Symbol" panose="05050102010706020507" pitchFamily="18" charset="2"/>
              </a:rPr>
              <a:t>,a</a:t>
            </a:r>
            <a:r>
              <a:rPr lang="en-US" altLang="zh-CN" sz="4400" baseline="-25000" dirty="0">
                <a:cs typeface="Times New Roman" panose="02020603050405020304" pitchFamily="18" charset="0"/>
                <a:sym typeface="Symbol" panose="05050102010706020507" pitchFamily="18" charset="2"/>
              </a:rPr>
              <a:t>1</a:t>
            </a:r>
            <a:r>
              <a:rPr lang="zh-CN" altLang="en-US" sz="4400" dirty="0">
                <a:cs typeface="Times New Roman" panose="02020603050405020304" pitchFamily="18" charset="0"/>
                <a:sym typeface="Symbol" panose="05050102010706020507" pitchFamily="18" charset="2"/>
              </a:rPr>
              <a:t>)</a:t>
            </a:r>
          </a:p>
          <a:p>
            <a:pPr algn="l" eaLnBrk="1" hangingPunct="1">
              <a:lnSpc>
                <a:spcPts val="5500"/>
              </a:lnSpc>
              <a:spcBef>
                <a:spcPts val="600"/>
              </a:spcBef>
            </a:pPr>
            <a:r>
              <a:rPr lang="zh-CN" altLang="en-US" sz="4400" dirty="0">
                <a:cs typeface="Times New Roman" panose="02020603050405020304" pitchFamily="18" charset="0"/>
              </a:rPr>
              <a:t>(2)</a:t>
            </a:r>
            <a:r>
              <a:rPr lang="en-US" altLang="zh-CN" sz="4400" dirty="0">
                <a:cs typeface="Times New Roman" panose="02020603050405020304" pitchFamily="18" charset="0"/>
              </a:rPr>
              <a:t> if a</a:t>
            </a:r>
            <a:r>
              <a:rPr lang="en-US" altLang="zh-CN" sz="4400" baseline="-25000" dirty="0">
                <a:cs typeface="Times New Roman" panose="02020603050405020304" pitchFamily="18" charset="0"/>
              </a:rPr>
              <a:t>1</a:t>
            </a:r>
            <a:r>
              <a:rPr lang="en-US" altLang="zh-CN" sz="4400" dirty="0">
                <a:cs typeface="Times New Roman" panose="02020603050405020304" pitchFamily="18" charset="0"/>
              </a:rPr>
              <a:t>&gt;a</a:t>
            </a:r>
            <a:r>
              <a:rPr lang="en-US" altLang="zh-CN" sz="4400" baseline="-25000" dirty="0">
                <a:cs typeface="Times New Roman" panose="02020603050405020304" pitchFamily="18" charset="0"/>
              </a:rPr>
              <a:t>2</a:t>
            </a:r>
            <a:r>
              <a:rPr lang="en-US" altLang="zh-CN" sz="4400" dirty="0">
                <a:cs typeface="Times New Roman" panose="02020603050405020304" pitchFamily="18" charset="0"/>
              </a:rPr>
              <a:t>,</a:t>
            </a:r>
            <a:r>
              <a:rPr lang="zh-CN" altLang="en-US" sz="4400" dirty="0">
                <a:cs typeface="Times New Roman" panose="02020603050405020304" pitchFamily="18" charset="0"/>
              </a:rPr>
              <a:t>  </a:t>
            </a:r>
            <a:r>
              <a:rPr lang="en-US" altLang="zh-CN" sz="4400" dirty="0">
                <a:cs typeface="Times New Roman" panose="02020603050405020304" pitchFamily="18" charset="0"/>
              </a:rPr>
              <a:t>a</a:t>
            </a:r>
            <a:r>
              <a:rPr lang="en-US" altLang="zh-CN" sz="4400" baseline="-25000" dirty="0">
                <a:cs typeface="Times New Roman" panose="02020603050405020304" pitchFamily="18" charset="0"/>
              </a:rPr>
              <a:t>1</a:t>
            </a:r>
            <a:r>
              <a:rPr lang="en-US" altLang="zh-CN" sz="4400" dirty="0">
                <a:cs typeface="Times New Roman" panose="02020603050405020304" pitchFamily="18" charset="0"/>
                <a:sym typeface="Symbol" panose="05050102010706020507" pitchFamily="18" charset="2"/>
              </a:rPr>
              <a:t>a</a:t>
            </a:r>
            <a:r>
              <a:rPr lang="en-US" altLang="zh-CN" sz="4400" baseline="-25000" dirty="0">
                <a:cs typeface="Times New Roman" panose="02020603050405020304" pitchFamily="18" charset="0"/>
                <a:sym typeface="Symbol" panose="05050102010706020507" pitchFamily="18" charset="2"/>
              </a:rPr>
              <a:t>2</a:t>
            </a:r>
            <a:r>
              <a:rPr lang="en-US" altLang="zh-CN" sz="4400" dirty="0">
                <a:cs typeface="Times New Roman" panose="02020603050405020304" pitchFamily="18" charset="0"/>
                <a:sym typeface="Symbol" panose="05050102010706020507" pitchFamily="18" charset="2"/>
              </a:rPr>
              <a:t>;(make a</a:t>
            </a:r>
            <a:r>
              <a:rPr lang="en-US" altLang="zh-CN" sz="4400" baseline="-25000" dirty="0">
                <a:cs typeface="Times New Roman" panose="02020603050405020304" pitchFamily="18" charset="0"/>
                <a:sym typeface="Symbol" panose="05050102010706020507" pitchFamily="18" charset="2"/>
              </a:rPr>
              <a:t>2</a:t>
            </a:r>
            <a:r>
              <a:rPr lang="zh-CN" altLang="en-US" sz="4400" dirty="0">
                <a:cs typeface="Times New Roman" panose="02020603050405020304" pitchFamily="18" charset="0"/>
                <a:sym typeface="Symbol" panose="05050102010706020507" pitchFamily="18" charset="2"/>
              </a:rPr>
              <a:t> </a:t>
            </a:r>
            <a:r>
              <a:rPr lang="en-US" altLang="zh-CN" sz="4400" dirty="0">
                <a:cs typeface="Times New Roman" panose="02020603050405020304" pitchFamily="18" charset="0"/>
                <a:sym typeface="Symbol" panose="05050102010706020507" pitchFamily="18" charset="2"/>
              </a:rPr>
              <a:t>the greatest one between a</a:t>
            </a:r>
            <a:r>
              <a:rPr lang="en-US" altLang="zh-CN" sz="4400" baseline="-25000" dirty="0">
                <a:cs typeface="Times New Roman" panose="02020603050405020304" pitchFamily="18" charset="0"/>
                <a:sym typeface="Symbol" panose="05050102010706020507" pitchFamily="18" charset="2"/>
              </a:rPr>
              <a:t>1</a:t>
            </a:r>
            <a:r>
              <a:rPr lang="en-US" altLang="zh-CN" sz="4400" dirty="0">
                <a:cs typeface="Times New Roman" panose="02020603050405020304" pitchFamily="18" charset="0"/>
                <a:sym typeface="Symbol" panose="05050102010706020507" pitchFamily="18" charset="2"/>
              </a:rPr>
              <a:t>,a</a:t>
            </a:r>
            <a:r>
              <a:rPr lang="en-US" altLang="zh-CN" sz="4400" baseline="-25000" dirty="0">
                <a:cs typeface="Times New Roman" panose="02020603050405020304" pitchFamily="18" charset="0"/>
                <a:sym typeface="Symbol" panose="05050102010706020507" pitchFamily="18" charset="2"/>
              </a:rPr>
              <a:t>2</a:t>
            </a:r>
            <a:r>
              <a:rPr lang="zh-CN" altLang="en-US" sz="4400" dirty="0">
                <a:cs typeface="Times New Roman" panose="02020603050405020304" pitchFamily="18" charset="0"/>
                <a:sym typeface="Symbol" panose="05050102010706020507" pitchFamily="18" charset="2"/>
              </a:rPr>
              <a:t>)</a:t>
            </a:r>
          </a:p>
          <a:p>
            <a:pPr algn="l" eaLnBrk="1" hangingPunct="1">
              <a:lnSpc>
                <a:spcPts val="5500"/>
              </a:lnSpc>
              <a:spcBef>
                <a:spcPts val="600"/>
              </a:spcBef>
            </a:pPr>
            <a:r>
              <a:rPr lang="zh-CN" altLang="en-US" sz="4400" dirty="0">
                <a:cs typeface="Times New Roman" panose="02020603050405020304" pitchFamily="18" charset="0"/>
                <a:sym typeface="Symbol" panose="05050102010706020507" pitchFamily="18" charset="2"/>
              </a:rPr>
              <a:t>     …</a:t>
            </a:r>
          </a:p>
          <a:p>
            <a:pPr algn="l" eaLnBrk="1" hangingPunct="1">
              <a:lnSpc>
                <a:spcPts val="5500"/>
              </a:lnSpc>
              <a:spcBef>
                <a:spcPts val="600"/>
              </a:spcBef>
            </a:pPr>
            <a:r>
              <a:rPr lang="zh-CN" altLang="en-US" sz="4400" dirty="0">
                <a:cs typeface="Times New Roman" panose="02020603050405020304" pitchFamily="18" charset="0"/>
                <a:sym typeface="Symbol" panose="05050102010706020507" pitchFamily="18" charset="2"/>
              </a:rPr>
              <a:t>(</a:t>
            </a:r>
            <a:r>
              <a:rPr lang="en-US" altLang="zh-CN" sz="4400" dirty="0" err="1">
                <a:cs typeface="Times New Roman" panose="02020603050405020304" pitchFamily="18" charset="0"/>
                <a:sym typeface="Symbol" panose="05050102010706020507" pitchFamily="18" charset="2"/>
              </a:rPr>
              <a:t>i</a:t>
            </a:r>
            <a:r>
              <a:rPr lang="en-US" altLang="zh-CN" sz="4400" dirty="0">
                <a:cs typeface="Times New Roman" panose="02020603050405020304" pitchFamily="18" charset="0"/>
                <a:sym typeface="Symbol" panose="05050102010706020507" pitchFamily="18" charset="2"/>
              </a:rPr>
              <a:t>) </a:t>
            </a:r>
            <a:r>
              <a:rPr lang="en-US" altLang="zh-CN" sz="4400" dirty="0">
                <a:cs typeface="Times New Roman" panose="02020603050405020304" pitchFamily="18" charset="0"/>
              </a:rPr>
              <a:t>if a</a:t>
            </a:r>
            <a:r>
              <a:rPr lang="en-US" altLang="zh-CN" sz="4400" baseline="-25000" dirty="0">
                <a:cs typeface="Times New Roman" panose="02020603050405020304" pitchFamily="18" charset="0"/>
              </a:rPr>
              <a:t>i-1</a:t>
            </a:r>
            <a:r>
              <a:rPr lang="en-US" altLang="zh-CN" sz="4400" dirty="0">
                <a:cs typeface="Times New Roman" panose="02020603050405020304" pitchFamily="18" charset="0"/>
              </a:rPr>
              <a:t>&gt;a</a:t>
            </a:r>
            <a:r>
              <a:rPr lang="en-US" altLang="zh-CN" sz="4400" baseline="-25000" dirty="0">
                <a:cs typeface="Times New Roman" panose="02020603050405020304" pitchFamily="18" charset="0"/>
              </a:rPr>
              <a:t>i</a:t>
            </a:r>
            <a:r>
              <a:rPr lang="en-US" altLang="zh-CN" sz="4400" dirty="0">
                <a:cs typeface="Times New Roman" panose="02020603050405020304" pitchFamily="18" charset="0"/>
              </a:rPr>
              <a:t>,</a:t>
            </a:r>
            <a:r>
              <a:rPr lang="zh-CN" altLang="en-US" sz="4400" dirty="0">
                <a:cs typeface="Times New Roman" panose="02020603050405020304" pitchFamily="18" charset="0"/>
              </a:rPr>
              <a:t>  </a:t>
            </a:r>
            <a:r>
              <a:rPr lang="en-US" altLang="zh-CN" sz="4400" dirty="0">
                <a:cs typeface="Times New Roman" panose="02020603050405020304" pitchFamily="18" charset="0"/>
              </a:rPr>
              <a:t>a</a:t>
            </a:r>
            <a:r>
              <a:rPr lang="en-US" altLang="zh-CN" sz="4400" baseline="-25000" dirty="0">
                <a:cs typeface="Times New Roman" panose="02020603050405020304" pitchFamily="18" charset="0"/>
              </a:rPr>
              <a:t>i-1</a:t>
            </a:r>
            <a:r>
              <a:rPr lang="en-US" altLang="zh-CN" sz="4400" dirty="0">
                <a:cs typeface="Times New Roman" panose="02020603050405020304" pitchFamily="18" charset="0"/>
                <a:sym typeface="Symbol" panose="05050102010706020507" pitchFamily="18" charset="2"/>
              </a:rPr>
              <a:t>a</a:t>
            </a:r>
            <a:r>
              <a:rPr lang="en-US" altLang="zh-CN" sz="4400" baseline="-25000" dirty="0">
                <a:cs typeface="Times New Roman" panose="02020603050405020304" pitchFamily="18" charset="0"/>
              </a:rPr>
              <a:t>i</a:t>
            </a:r>
            <a:r>
              <a:rPr lang="en-US" altLang="zh-CN" sz="4400" dirty="0">
                <a:cs typeface="Times New Roman" panose="02020603050405020304" pitchFamily="18" charset="0"/>
                <a:sym typeface="Symbol" panose="05050102010706020507" pitchFamily="18" charset="2"/>
              </a:rPr>
              <a:t>;(make a</a:t>
            </a:r>
            <a:r>
              <a:rPr lang="en-US" altLang="zh-CN" sz="4400" baseline="-25000" dirty="0">
                <a:cs typeface="Times New Roman" panose="02020603050405020304" pitchFamily="18" charset="0"/>
              </a:rPr>
              <a:t>i</a:t>
            </a:r>
            <a:r>
              <a:rPr lang="zh-CN" altLang="en-US" sz="4400" dirty="0">
                <a:cs typeface="Times New Roman" panose="02020603050405020304" pitchFamily="18" charset="0"/>
                <a:sym typeface="Symbol" panose="05050102010706020507" pitchFamily="18" charset="2"/>
              </a:rPr>
              <a:t> </a:t>
            </a:r>
            <a:r>
              <a:rPr lang="en-US" altLang="zh-CN" sz="4400" dirty="0">
                <a:cs typeface="Times New Roman" panose="02020603050405020304" pitchFamily="18" charset="0"/>
                <a:sym typeface="Symbol" panose="05050102010706020507" pitchFamily="18" charset="2"/>
              </a:rPr>
              <a:t>the greatest one between a</a:t>
            </a:r>
            <a:r>
              <a:rPr lang="en-US" altLang="zh-CN" sz="4400" baseline="-25000" dirty="0">
                <a:cs typeface="Times New Roman" panose="02020603050405020304" pitchFamily="18" charset="0"/>
              </a:rPr>
              <a:t>i-1</a:t>
            </a:r>
            <a:r>
              <a:rPr lang="en-US" altLang="zh-CN" sz="4400" dirty="0">
                <a:cs typeface="Times New Roman" panose="02020603050405020304" pitchFamily="18" charset="0"/>
                <a:sym typeface="Symbol" panose="05050102010706020507" pitchFamily="18" charset="2"/>
              </a:rPr>
              <a:t>,a</a:t>
            </a:r>
            <a:r>
              <a:rPr lang="en-US" altLang="zh-CN" sz="4400" baseline="-25000" dirty="0">
                <a:cs typeface="Times New Roman" panose="02020603050405020304" pitchFamily="18" charset="0"/>
                <a:sym typeface="Symbol" panose="05050102010706020507" pitchFamily="18" charset="2"/>
              </a:rPr>
              <a:t>i</a:t>
            </a:r>
            <a:r>
              <a:rPr lang="zh-CN" altLang="en-US" sz="4400" dirty="0">
                <a:cs typeface="Times New Roman" panose="02020603050405020304" pitchFamily="18" charset="0"/>
                <a:sym typeface="Symbol" panose="05050102010706020507" pitchFamily="18" charset="2"/>
              </a:rPr>
              <a:t>)</a:t>
            </a:r>
          </a:p>
          <a:p>
            <a:pPr algn="l" eaLnBrk="1" hangingPunct="1">
              <a:lnSpc>
                <a:spcPts val="5500"/>
              </a:lnSpc>
              <a:spcBef>
                <a:spcPts val="600"/>
              </a:spcBef>
            </a:pPr>
            <a:r>
              <a:rPr lang="en-US" altLang="zh-CN" sz="4400" b="1" dirty="0">
                <a:solidFill>
                  <a:srgbClr val="C00000"/>
                </a:solidFill>
                <a:cs typeface="Times New Roman" panose="02020603050405020304" pitchFamily="18" charset="0"/>
                <a:sym typeface="Symbol" panose="05050102010706020507" pitchFamily="18" charset="2"/>
              </a:rPr>
              <a:t>greatest one will move to the end of the array</a:t>
            </a:r>
            <a:r>
              <a:rPr lang="zh-CN" altLang="en-US" sz="4400" b="1" dirty="0">
                <a:solidFill>
                  <a:srgbClr val="C00000"/>
                </a:solidFill>
                <a:cs typeface="Times New Roman" panose="02020603050405020304" pitchFamily="18" charset="0"/>
                <a:sym typeface="Symbol" panose="05050102010706020507" pitchFamily="18" charset="2"/>
              </a:rPr>
              <a:t>!</a:t>
            </a:r>
          </a:p>
        </p:txBody>
      </p:sp>
    </p:spTree>
    <p:extLst>
      <p:ext uri="{BB962C8B-B14F-4D97-AF65-F5344CB8AC3E}">
        <p14:creationId xmlns:p14="http://schemas.microsoft.com/office/powerpoint/2010/main" val="4079767403"/>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1AFCC3-06DD-4CEA-AA41-CE2129B36AA3}"/>
              </a:ext>
            </a:extLst>
          </p:cNvPr>
          <p:cNvSpPr>
            <a:spLocks noGrp="1"/>
          </p:cNvSpPr>
          <p:nvPr>
            <p:ph type="title"/>
          </p:nvPr>
        </p:nvSpPr>
        <p:spPr/>
        <p:txBody>
          <a:bodyPr/>
          <a:lstStyle/>
          <a:p>
            <a:r>
              <a:rPr lang="en-US" altLang="zh-CN" b="1" i="1" dirty="0"/>
              <a:t>Bubble sort</a:t>
            </a:r>
            <a:endParaRPr lang="zh-CN" altLang="en-US" b="1" dirty="0"/>
          </a:p>
        </p:txBody>
      </p:sp>
      <p:sp>
        <p:nvSpPr>
          <p:cNvPr id="3" name="文本占位符 2">
            <a:extLst>
              <a:ext uri="{FF2B5EF4-FFF2-40B4-BE49-F238E27FC236}">
                <a16:creationId xmlns:a16="http://schemas.microsoft.com/office/drawing/2014/main" id="{ABFB88EF-29E1-4220-BF60-26A9D02427C4}"/>
              </a:ext>
            </a:extLst>
          </p:cNvPr>
          <p:cNvSpPr>
            <a:spLocks noGrp="1"/>
          </p:cNvSpPr>
          <p:nvPr>
            <p:ph type="body" idx="1"/>
          </p:nvPr>
        </p:nvSpPr>
        <p:spPr>
          <a:xfrm>
            <a:off x="840658" y="1562100"/>
            <a:ext cx="16499605" cy="7581900"/>
          </a:xfrm>
        </p:spPr>
        <p:txBody>
          <a:bodyPr>
            <a:normAutofit/>
          </a:bodyPr>
          <a:lstStyle/>
          <a:p>
            <a:pPr>
              <a:lnSpc>
                <a:spcPts val="5900"/>
              </a:lnSpc>
              <a:spcBef>
                <a:spcPts val="0"/>
              </a:spcBef>
              <a:buSzPct val="120000"/>
              <a:buFont typeface="Wingdings" panose="05000000000000000000" pitchFamily="2" charset="2"/>
              <a:buChar char="p"/>
              <a:defRPr/>
            </a:pPr>
            <a:r>
              <a:rPr lang="en-US" altLang="zh-CN" sz="5400" b="1" dirty="0">
                <a:solidFill>
                  <a:schemeClr val="accent2"/>
                </a:solidFill>
                <a:ea typeface="黑体" pitchFamily="49" charset="-122"/>
              </a:rPr>
              <a:t>Steps of Bubble sort on array a[N]</a:t>
            </a:r>
            <a:r>
              <a:rPr lang="zh-CN" altLang="en-US" sz="5400" b="1" dirty="0">
                <a:solidFill>
                  <a:schemeClr val="accent2"/>
                </a:solidFill>
                <a:ea typeface="黑体" pitchFamily="49" charset="-122"/>
              </a:rPr>
              <a:t>：</a:t>
            </a:r>
          </a:p>
          <a:p>
            <a:pPr>
              <a:lnSpc>
                <a:spcPts val="5900"/>
              </a:lnSpc>
              <a:spcBef>
                <a:spcPts val="0"/>
              </a:spcBef>
              <a:defRPr/>
            </a:pPr>
            <a:r>
              <a:rPr lang="en-US" altLang="zh-CN" dirty="0">
                <a:latin typeface="Times New Roman" panose="02020603050405020304" pitchFamily="18" charset="0"/>
                <a:ea typeface="黑体" pitchFamily="49" charset="-122"/>
                <a:cs typeface="Times New Roman" panose="02020603050405020304" pitchFamily="18" charset="0"/>
              </a:rPr>
              <a:t>Step </a:t>
            </a:r>
            <a:r>
              <a:rPr lang="zh-CN" altLang="en-US" dirty="0">
                <a:latin typeface="Times New Roman" panose="02020603050405020304" pitchFamily="18" charset="0"/>
                <a:ea typeface="黑体" pitchFamily="49" charset="-122"/>
                <a:cs typeface="Times New Roman" panose="02020603050405020304" pitchFamily="18" charset="0"/>
              </a:rPr>
              <a:t>1:</a:t>
            </a:r>
            <a:r>
              <a:rPr lang="en-US" altLang="zh-CN" dirty="0">
                <a:latin typeface="Times New Roman" panose="02020603050405020304" pitchFamily="18" charset="0"/>
                <a:ea typeface="黑体" pitchFamily="49" charset="-122"/>
                <a:cs typeface="Times New Roman" panose="02020603050405020304" pitchFamily="18" charset="0"/>
              </a:rPr>
              <a:t>bubble the maximum value in a[0]~a[N-1] to </a:t>
            </a:r>
            <a:r>
              <a:rPr lang="en-US" altLang="zh-CN" dirty="0">
                <a:solidFill>
                  <a:srgbClr val="C00000"/>
                </a:solidFill>
                <a:latin typeface="Times New Roman" panose="02020603050405020304" pitchFamily="18" charset="0"/>
                <a:ea typeface="黑体" pitchFamily="49" charset="-122"/>
                <a:cs typeface="Times New Roman" panose="02020603050405020304" pitchFamily="18" charset="0"/>
              </a:rPr>
              <a:t>a[N-1];</a:t>
            </a:r>
          </a:p>
          <a:p>
            <a:pPr>
              <a:lnSpc>
                <a:spcPts val="5900"/>
              </a:lnSpc>
              <a:spcBef>
                <a:spcPts val="0"/>
              </a:spcBef>
              <a:defRPr/>
            </a:pPr>
            <a:r>
              <a:rPr lang="en-US" altLang="zh-CN" dirty="0">
                <a:latin typeface="Times New Roman" panose="02020603050405020304" pitchFamily="18" charset="0"/>
                <a:ea typeface="黑体" pitchFamily="49" charset="-122"/>
                <a:cs typeface="Times New Roman" panose="02020603050405020304" pitchFamily="18" charset="0"/>
              </a:rPr>
              <a:t>Step 2</a:t>
            </a:r>
            <a:r>
              <a:rPr lang="zh-CN" altLang="en-US" dirty="0">
                <a:latin typeface="Times New Roman" panose="02020603050405020304" pitchFamily="18" charset="0"/>
                <a:ea typeface="黑体" pitchFamily="49" charset="-122"/>
                <a:cs typeface="Times New Roman" panose="02020603050405020304" pitchFamily="18" charset="0"/>
              </a:rPr>
              <a:t>:</a:t>
            </a:r>
            <a:r>
              <a:rPr lang="en-US" altLang="zh-CN" dirty="0">
                <a:latin typeface="Times New Roman" panose="02020603050405020304" pitchFamily="18" charset="0"/>
                <a:ea typeface="黑体" pitchFamily="49" charset="-122"/>
                <a:cs typeface="Times New Roman" panose="02020603050405020304" pitchFamily="18" charset="0"/>
              </a:rPr>
              <a:t>bubble the maximum value in a[0]~a[N-2] to </a:t>
            </a:r>
            <a:r>
              <a:rPr lang="en-US" altLang="zh-CN" dirty="0">
                <a:solidFill>
                  <a:srgbClr val="C00000"/>
                </a:solidFill>
                <a:latin typeface="Times New Roman" panose="02020603050405020304" pitchFamily="18" charset="0"/>
                <a:ea typeface="黑体" pitchFamily="49" charset="-122"/>
                <a:cs typeface="Times New Roman" panose="02020603050405020304" pitchFamily="18" charset="0"/>
              </a:rPr>
              <a:t>a[N-2];</a:t>
            </a:r>
          </a:p>
          <a:p>
            <a:pPr>
              <a:lnSpc>
                <a:spcPts val="5900"/>
              </a:lnSpc>
              <a:spcBef>
                <a:spcPts val="0"/>
              </a:spcBef>
              <a:defRPr/>
            </a:pPr>
            <a:r>
              <a:rPr lang="en-US" altLang="zh-CN" dirty="0">
                <a:latin typeface="Times New Roman" panose="02020603050405020304" pitchFamily="18" charset="0"/>
                <a:ea typeface="黑体" pitchFamily="49" charset="-122"/>
                <a:cs typeface="Times New Roman" panose="02020603050405020304" pitchFamily="18" charset="0"/>
              </a:rPr>
              <a:t>Step 3</a:t>
            </a:r>
            <a:r>
              <a:rPr lang="zh-CN" altLang="en-US" dirty="0">
                <a:latin typeface="Times New Roman" panose="02020603050405020304" pitchFamily="18" charset="0"/>
                <a:ea typeface="黑体" pitchFamily="49" charset="-122"/>
                <a:cs typeface="Times New Roman" panose="02020603050405020304" pitchFamily="18" charset="0"/>
              </a:rPr>
              <a:t>:</a:t>
            </a:r>
            <a:r>
              <a:rPr lang="en-US" altLang="zh-CN" dirty="0">
                <a:latin typeface="Times New Roman" panose="02020603050405020304" pitchFamily="18" charset="0"/>
                <a:ea typeface="黑体" pitchFamily="49" charset="-122"/>
                <a:cs typeface="Times New Roman" panose="02020603050405020304" pitchFamily="18" charset="0"/>
              </a:rPr>
              <a:t>bubble the maximum value in a[0]~a[N-3] to a[N-3];</a:t>
            </a:r>
          </a:p>
          <a:p>
            <a:pPr>
              <a:lnSpc>
                <a:spcPts val="5900"/>
              </a:lnSpc>
              <a:spcBef>
                <a:spcPts val="0"/>
              </a:spcBef>
              <a:defRPr/>
            </a:pPr>
            <a:r>
              <a:rPr lang="en-US" altLang="zh-CN" dirty="0">
                <a:latin typeface="Times New Roman" panose="02020603050405020304" pitchFamily="18" charset="0"/>
                <a:ea typeface="黑体" pitchFamily="49" charset="-122"/>
                <a:cs typeface="Times New Roman" panose="02020603050405020304" pitchFamily="18" charset="0"/>
              </a:rPr>
              <a:t>　…</a:t>
            </a:r>
          </a:p>
          <a:p>
            <a:pPr>
              <a:lnSpc>
                <a:spcPts val="5900"/>
              </a:lnSpc>
              <a:spcBef>
                <a:spcPts val="0"/>
              </a:spcBef>
              <a:defRPr/>
            </a:pPr>
            <a:r>
              <a:rPr lang="en-US" altLang="zh-CN" dirty="0">
                <a:latin typeface="Times New Roman" panose="02020603050405020304" pitchFamily="18" charset="0"/>
                <a:ea typeface="黑体" pitchFamily="49" charset="-122"/>
                <a:cs typeface="Times New Roman" panose="02020603050405020304" pitchFamily="18" charset="0"/>
              </a:rPr>
              <a:t>Step </a:t>
            </a:r>
            <a:r>
              <a:rPr lang="en-US" altLang="zh-CN" dirty="0" err="1">
                <a:latin typeface="Times New Roman" panose="02020603050405020304" pitchFamily="18" charset="0"/>
                <a:ea typeface="黑体" pitchFamily="49" charset="-122"/>
                <a:cs typeface="Times New Roman" panose="02020603050405020304" pitchFamily="18" charset="0"/>
              </a:rPr>
              <a:t>i</a:t>
            </a:r>
            <a:r>
              <a:rPr lang="zh-CN" altLang="en-US" dirty="0">
                <a:latin typeface="Times New Roman" panose="02020603050405020304" pitchFamily="18" charset="0"/>
                <a:ea typeface="黑体" pitchFamily="49" charset="-122"/>
                <a:cs typeface="Times New Roman" panose="02020603050405020304" pitchFamily="18" charset="0"/>
              </a:rPr>
              <a:t>:</a:t>
            </a:r>
            <a:r>
              <a:rPr lang="en-US" altLang="zh-CN" dirty="0">
                <a:latin typeface="Times New Roman" panose="02020603050405020304" pitchFamily="18" charset="0"/>
                <a:ea typeface="黑体" pitchFamily="49" charset="-122"/>
                <a:cs typeface="Times New Roman" panose="02020603050405020304" pitchFamily="18" charset="0"/>
              </a:rPr>
              <a:t>bubble the maximum value in a[0]~a[N-</a:t>
            </a:r>
            <a:r>
              <a:rPr lang="en-US" altLang="zh-CN" dirty="0" err="1">
                <a:latin typeface="Times New Roman" panose="02020603050405020304" pitchFamily="18" charset="0"/>
                <a:ea typeface="黑体" pitchFamily="49" charset="-122"/>
                <a:cs typeface="Times New Roman" panose="02020603050405020304" pitchFamily="18" charset="0"/>
              </a:rPr>
              <a:t>i</a:t>
            </a:r>
            <a:r>
              <a:rPr lang="en-US" altLang="zh-CN" dirty="0">
                <a:latin typeface="Times New Roman" panose="02020603050405020304" pitchFamily="18" charset="0"/>
                <a:ea typeface="黑体" pitchFamily="49" charset="-122"/>
                <a:cs typeface="Times New Roman" panose="02020603050405020304" pitchFamily="18" charset="0"/>
              </a:rPr>
              <a:t>] to a[N-</a:t>
            </a:r>
            <a:r>
              <a:rPr lang="en-US" altLang="zh-CN" dirty="0" err="1">
                <a:latin typeface="Times New Roman" panose="02020603050405020304" pitchFamily="18" charset="0"/>
                <a:ea typeface="黑体" pitchFamily="49" charset="-122"/>
                <a:cs typeface="Times New Roman" panose="02020603050405020304" pitchFamily="18" charset="0"/>
              </a:rPr>
              <a:t>i</a:t>
            </a:r>
            <a:r>
              <a:rPr lang="en-US" altLang="zh-CN" dirty="0">
                <a:latin typeface="Times New Roman" panose="02020603050405020304" pitchFamily="18" charset="0"/>
                <a:ea typeface="黑体" pitchFamily="49" charset="-122"/>
                <a:cs typeface="Times New Roman" panose="02020603050405020304" pitchFamily="18" charset="0"/>
              </a:rPr>
              <a:t>];</a:t>
            </a:r>
          </a:p>
          <a:p>
            <a:pPr>
              <a:lnSpc>
                <a:spcPts val="5900"/>
              </a:lnSpc>
              <a:spcBef>
                <a:spcPts val="0"/>
              </a:spcBef>
              <a:defRPr/>
            </a:pPr>
            <a:r>
              <a:rPr lang="en-US" altLang="zh-CN" dirty="0">
                <a:latin typeface="Times New Roman" panose="02020603050405020304" pitchFamily="18" charset="0"/>
                <a:ea typeface="黑体" pitchFamily="49" charset="-122"/>
                <a:cs typeface="Times New Roman" panose="02020603050405020304" pitchFamily="18" charset="0"/>
              </a:rPr>
              <a:t>    …</a:t>
            </a:r>
          </a:p>
          <a:p>
            <a:pPr>
              <a:lnSpc>
                <a:spcPts val="5900"/>
              </a:lnSpc>
              <a:spcBef>
                <a:spcPts val="0"/>
              </a:spcBef>
              <a:defRPr/>
            </a:pPr>
            <a:r>
              <a:rPr lang="en-US" altLang="zh-CN" dirty="0">
                <a:latin typeface="Times New Roman" panose="02020603050405020304" pitchFamily="18" charset="0"/>
                <a:ea typeface="黑体" pitchFamily="49" charset="-122"/>
                <a:cs typeface="Times New Roman" panose="02020603050405020304" pitchFamily="18" charset="0"/>
              </a:rPr>
              <a:t>Step N-</a:t>
            </a:r>
            <a:r>
              <a:rPr lang="zh-CN" altLang="en-US" dirty="0">
                <a:latin typeface="Times New Roman" panose="02020603050405020304" pitchFamily="18" charset="0"/>
                <a:ea typeface="黑体" pitchFamily="49" charset="-122"/>
                <a:cs typeface="Times New Roman" panose="02020603050405020304" pitchFamily="18" charset="0"/>
              </a:rPr>
              <a:t>1:</a:t>
            </a:r>
            <a:r>
              <a:rPr lang="en-US" altLang="zh-CN" dirty="0">
                <a:latin typeface="Times New Roman" panose="02020603050405020304" pitchFamily="18" charset="0"/>
                <a:ea typeface="黑体" pitchFamily="49" charset="-122"/>
                <a:cs typeface="Times New Roman" panose="02020603050405020304" pitchFamily="18" charset="0"/>
              </a:rPr>
              <a:t>bubble the maximum value in a[0]~a[1] to a[1];</a:t>
            </a:r>
          </a:p>
        </p:txBody>
      </p:sp>
      <p:sp>
        <p:nvSpPr>
          <p:cNvPr id="4" name="灯片编号占位符 3">
            <a:extLst>
              <a:ext uri="{FF2B5EF4-FFF2-40B4-BE49-F238E27FC236}">
                <a16:creationId xmlns:a16="http://schemas.microsoft.com/office/drawing/2014/main" id="{8701FB1C-74DC-4FA4-B644-388779D765AA}"/>
              </a:ext>
            </a:extLst>
          </p:cNvPr>
          <p:cNvSpPr>
            <a:spLocks noGrp="1"/>
          </p:cNvSpPr>
          <p:nvPr>
            <p:ph type="sldNum" sz="quarter" idx="2"/>
          </p:nvPr>
        </p:nvSpPr>
        <p:spPr/>
        <p:txBody>
          <a:bodyPr/>
          <a:lstStyle/>
          <a:p>
            <a:fld id="{86CB4B4D-7CA3-9044-876B-883B54F8677D}" type="slidenum">
              <a:rPr lang="en-US" altLang="zh-CN" smtClean="0"/>
              <a:t>16</a:t>
            </a:fld>
            <a:endParaRPr lang="en-US" altLang="zh-CN"/>
          </a:p>
        </p:txBody>
      </p:sp>
    </p:spTree>
    <p:extLst>
      <p:ext uri="{BB962C8B-B14F-4D97-AF65-F5344CB8AC3E}">
        <p14:creationId xmlns:p14="http://schemas.microsoft.com/office/powerpoint/2010/main" val="20040260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B350B-1F4D-40C0-9A54-5C4314F5C80B}"/>
              </a:ext>
            </a:extLst>
          </p:cNvPr>
          <p:cNvSpPr>
            <a:spLocks noGrp="1"/>
          </p:cNvSpPr>
          <p:nvPr>
            <p:ph type="title"/>
          </p:nvPr>
        </p:nvSpPr>
        <p:spPr/>
        <p:txBody>
          <a:bodyPr/>
          <a:lstStyle/>
          <a:p>
            <a:r>
              <a:rPr lang="en-US" altLang="zh-CN" b="1" dirty="0"/>
              <a:t>Bubble sort</a:t>
            </a:r>
            <a:endParaRPr lang="zh-CN" altLang="en-US" b="1" dirty="0"/>
          </a:p>
        </p:txBody>
      </p:sp>
      <p:sp>
        <p:nvSpPr>
          <p:cNvPr id="4" name="灯片编号占位符 3">
            <a:extLst>
              <a:ext uri="{FF2B5EF4-FFF2-40B4-BE49-F238E27FC236}">
                <a16:creationId xmlns:a16="http://schemas.microsoft.com/office/drawing/2014/main" id="{80D541B3-B080-4EF4-BD66-A42AB763CBDD}"/>
              </a:ext>
            </a:extLst>
          </p:cNvPr>
          <p:cNvSpPr>
            <a:spLocks noGrp="1"/>
          </p:cNvSpPr>
          <p:nvPr>
            <p:ph type="sldNum" sz="quarter" idx="2"/>
          </p:nvPr>
        </p:nvSpPr>
        <p:spPr/>
        <p:txBody>
          <a:bodyPr/>
          <a:lstStyle/>
          <a:p>
            <a:fld id="{86CB4B4D-7CA3-9044-876B-883B54F8677D}" type="slidenum">
              <a:rPr lang="en-US" altLang="zh-CN" smtClean="0"/>
              <a:t>17</a:t>
            </a:fld>
            <a:endParaRPr lang="en-US" altLang="zh-CN"/>
          </a:p>
        </p:txBody>
      </p:sp>
      <p:sp>
        <p:nvSpPr>
          <p:cNvPr id="5" name="Rectangle 3">
            <a:extLst>
              <a:ext uri="{FF2B5EF4-FFF2-40B4-BE49-F238E27FC236}">
                <a16:creationId xmlns:a16="http://schemas.microsoft.com/office/drawing/2014/main" id="{32E977DA-B275-4078-80E3-302305861B23}"/>
              </a:ext>
            </a:extLst>
          </p:cNvPr>
          <p:cNvSpPr>
            <a:spLocks noChangeArrowheads="1"/>
          </p:cNvSpPr>
          <p:nvPr/>
        </p:nvSpPr>
        <p:spPr bwMode="auto">
          <a:xfrm>
            <a:off x="2180432" y="1758756"/>
            <a:ext cx="13109741" cy="7721794"/>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ts val="4600"/>
              </a:lnSpc>
            </a:pPr>
            <a:r>
              <a:rPr lang="zh-CN" altLang="en-US" sz="3600" b="1" dirty="0"/>
              <a:t> #</a:t>
            </a:r>
            <a:r>
              <a:rPr lang="en-US" altLang="zh-CN" sz="3600" b="1" dirty="0"/>
              <a:t>include "</a:t>
            </a:r>
            <a:r>
              <a:rPr lang="en-US" altLang="zh-CN" sz="3600" b="1" dirty="0" err="1"/>
              <a:t>stdio.h</a:t>
            </a:r>
            <a:r>
              <a:rPr lang="en-US" altLang="zh-CN" sz="3600" b="1" dirty="0"/>
              <a:t>"</a:t>
            </a:r>
          </a:p>
          <a:p>
            <a:pPr algn="l" eaLnBrk="1" hangingPunct="1">
              <a:lnSpc>
                <a:spcPts val="4600"/>
              </a:lnSpc>
            </a:pPr>
            <a:r>
              <a:rPr lang="en-US" altLang="zh-CN" sz="3600" b="1" dirty="0"/>
              <a:t> #define N  10</a:t>
            </a:r>
          </a:p>
          <a:p>
            <a:pPr algn="l" eaLnBrk="1" hangingPunct="1">
              <a:lnSpc>
                <a:spcPts val="4600"/>
              </a:lnSpc>
            </a:pPr>
            <a:r>
              <a:rPr lang="en-US" altLang="zh-CN" sz="3600" b="1" dirty="0"/>
              <a:t> void main()</a:t>
            </a:r>
          </a:p>
          <a:p>
            <a:pPr algn="l" eaLnBrk="1" hangingPunct="1">
              <a:lnSpc>
                <a:spcPts val="4600"/>
              </a:lnSpc>
            </a:pPr>
            <a:r>
              <a:rPr lang="en-US" altLang="zh-CN" sz="3600" b="1" dirty="0"/>
              <a:t> { int a[N],</a:t>
            </a:r>
            <a:r>
              <a:rPr lang="en-US" altLang="zh-CN" sz="3600" b="1" dirty="0" err="1"/>
              <a:t>i,j,t</a:t>
            </a:r>
            <a:r>
              <a:rPr lang="en-US" altLang="zh-CN" sz="3600" b="1" dirty="0"/>
              <a:t>;</a:t>
            </a:r>
          </a:p>
          <a:p>
            <a:pPr algn="l" eaLnBrk="1" hangingPunct="1">
              <a:lnSpc>
                <a:spcPts val="4600"/>
              </a:lnSpc>
            </a:pPr>
            <a:r>
              <a:rPr lang="en-US" altLang="zh-CN" sz="3600" b="1" dirty="0"/>
              <a:t>   </a:t>
            </a:r>
            <a:r>
              <a:rPr lang="en-US" altLang="zh-CN" sz="3600" b="1" dirty="0" err="1"/>
              <a:t>printf</a:t>
            </a:r>
            <a:r>
              <a:rPr lang="en-US" altLang="zh-CN" sz="3600" b="1" dirty="0"/>
              <a:t>("Input %d int numbers:\</a:t>
            </a:r>
            <a:r>
              <a:rPr lang="en-US" altLang="zh-CN" sz="3600" b="1" dirty="0" err="1"/>
              <a:t>n",N</a:t>
            </a:r>
            <a:r>
              <a:rPr lang="en-US" altLang="zh-CN" sz="3600" b="1" dirty="0"/>
              <a:t>); </a:t>
            </a:r>
          </a:p>
          <a:p>
            <a:pPr algn="l" eaLnBrk="1" hangingPunct="1">
              <a:lnSpc>
                <a:spcPts val="4600"/>
              </a:lnSpc>
            </a:pPr>
            <a:r>
              <a:rPr lang="en-US" altLang="zh-CN" sz="3600" b="1" dirty="0"/>
              <a:t>   for(</a:t>
            </a:r>
            <a:r>
              <a:rPr lang="en-US" altLang="zh-CN" sz="3600" b="1" dirty="0" err="1"/>
              <a:t>i</a:t>
            </a:r>
            <a:r>
              <a:rPr lang="en-US" altLang="zh-CN" sz="3600" b="1" dirty="0"/>
              <a:t>=0;i&lt;</a:t>
            </a:r>
            <a:r>
              <a:rPr lang="en-US" altLang="zh-CN" sz="3600" b="1" dirty="0" err="1"/>
              <a:t>N;i</a:t>
            </a:r>
            <a:r>
              <a:rPr lang="en-US" altLang="zh-CN" sz="3600" b="1" dirty="0"/>
              <a:t>++) </a:t>
            </a:r>
            <a:r>
              <a:rPr lang="en-US" altLang="zh-CN" sz="3600" b="1" dirty="0" err="1"/>
              <a:t>scanf</a:t>
            </a:r>
            <a:r>
              <a:rPr lang="en-US" altLang="zh-CN" sz="3600" b="1" dirty="0"/>
              <a:t>("%d",</a:t>
            </a:r>
            <a:r>
              <a:rPr lang="en-US" altLang="zh-CN" sz="3600" b="1" dirty="0" err="1"/>
              <a:t>a+i</a:t>
            </a:r>
            <a:r>
              <a:rPr lang="en-US" altLang="zh-CN" sz="3600" b="1" dirty="0"/>
              <a:t>);</a:t>
            </a:r>
          </a:p>
          <a:p>
            <a:pPr algn="l" eaLnBrk="1" hangingPunct="1">
              <a:lnSpc>
                <a:spcPts val="4600"/>
              </a:lnSpc>
            </a:pPr>
            <a:r>
              <a:rPr lang="en-US" altLang="zh-CN" sz="3600" b="1" dirty="0"/>
              <a:t>   </a:t>
            </a:r>
            <a:r>
              <a:rPr lang="en-US" altLang="zh-CN" sz="3600" b="1" dirty="0">
                <a:solidFill>
                  <a:srgbClr val="A50021"/>
                </a:solidFill>
              </a:rPr>
              <a:t>for(</a:t>
            </a:r>
            <a:r>
              <a:rPr lang="en-US" altLang="zh-CN" sz="3600" b="1" dirty="0" err="1">
                <a:solidFill>
                  <a:srgbClr val="A50021"/>
                </a:solidFill>
              </a:rPr>
              <a:t>i</a:t>
            </a:r>
            <a:r>
              <a:rPr lang="en-US" altLang="zh-CN" sz="3600" b="1" dirty="0">
                <a:solidFill>
                  <a:srgbClr val="A50021"/>
                </a:solidFill>
              </a:rPr>
              <a:t>=1;i&lt;</a:t>
            </a:r>
            <a:r>
              <a:rPr lang="en-US" altLang="zh-CN" sz="3600" b="1" dirty="0" err="1">
                <a:solidFill>
                  <a:srgbClr val="A50021"/>
                </a:solidFill>
              </a:rPr>
              <a:t>N;i</a:t>
            </a:r>
            <a:r>
              <a:rPr lang="en-US" altLang="zh-CN" sz="3600" b="1" dirty="0">
                <a:solidFill>
                  <a:srgbClr val="A50021"/>
                </a:solidFill>
              </a:rPr>
              <a:t>++) </a:t>
            </a:r>
          </a:p>
          <a:p>
            <a:pPr algn="l" eaLnBrk="1" hangingPunct="1">
              <a:lnSpc>
                <a:spcPts val="4600"/>
              </a:lnSpc>
            </a:pPr>
            <a:r>
              <a:rPr lang="en-US" altLang="zh-CN" sz="3600" b="1" dirty="0">
                <a:solidFill>
                  <a:srgbClr val="A50021"/>
                </a:solidFill>
              </a:rPr>
              <a:t>       for(j=0;j&lt;</a:t>
            </a:r>
            <a:r>
              <a:rPr lang="en-US" altLang="zh-CN" sz="3600" b="1" dirty="0" err="1">
                <a:solidFill>
                  <a:srgbClr val="A50021"/>
                </a:solidFill>
              </a:rPr>
              <a:t>N-i;j</a:t>
            </a:r>
            <a:r>
              <a:rPr lang="en-US" altLang="zh-CN" sz="3600" b="1" dirty="0">
                <a:solidFill>
                  <a:srgbClr val="A50021"/>
                </a:solidFill>
              </a:rPr>
              <a:t>++) </a:t>
            </a:r>
          </a:p>
          <a:p>
            <a:pPr algn="l" eaLnBrk="1" hangingPunct="1">
              <a:lnSpc>
                <a:spcPts val="4600"/>
              </a:lnSpc>
            </a:pPr>
            <a:r>
              <a:rPr lang="en-US" altLang="zh-CN" sz="3600" b="1" dirty="0">
                <a:solidFill>
                  <a:srgbClr val="A50021"/>
                </a:solidFill>
              </a:rPr>
              <a:t>            if(a[j]&gt;a[j+1]) { t=a[j];a[j]=a[j+1];a[j+1]=t; }</a:t>
            </a:r>
          </a:p>
          <a:p>
            <a:pPr algn="l" eaLnBrk="1" hangingPunct="1">
              <a:lnSpc>
                <a:spcPts val="4600"/>
              </a:lnSpc>
            </a:pPr>
            <a:r>
              <a:rPr lang="en-US" altLang="zh-CN" sz="3600" b="1" dirty="0"/>
              <a:t>    </a:t>
            </a:r>
            <a:r>
              <a:rPr lang="en-US" altLang="zh-CN" sz="3600" b="1" dirty="0" err="1"/>
              <a:t>printf</a:t>
            </a:r>
            <a:r>
              <a:rPr lang="en-US" altLang="zh-CN" sz="3600" b="1" dirty="0"/>
              <a:t>("</a:t>
            </a:r>
            <a:r>
              <a:rPr lang="en-US" altLang="zh-CN" sz="3600" b="1" dirty="0" err="1"/>
              <a:t>Reslut</a:t>
            </a:r>
            <a:r>
              <a:rPr lang="en-US" altLang="zh-CN" sz="3600" b="1" dirty="0"/>
              <a:t>:");</a:t>
            </a:r>
          </a:p>
          <a:p>
            <a:pPr algn="l" eaLnBrk="1" hangingPunct="1">
              <a:lnSpc>
                <a:spcPts val="4600"/>
              </a:lnSpc>
            </a:pPr>
            <a:r>
              <a:rPr lang="en-US" altLang="zh-CN" sz="3600" b="1" dirty="0"/>
              <a:t>    for(</a:t>
            </a:r>
            <a:r>
              <a:rPr lang="en-US" altLang="zh-CN" sz="3600" b="1" dirty="0" err="1"/>
              <a:t>i</a:t>
            </a:r>
            <a:r>
              <a:rPr lang="en-US" altLang="zh-CN" sz="3600" b="1" dirty="0"/>
              <a:t>=0;i&lt;</a:t>
            </a:r>
            <a:r>
              <a:rPr lang="en-US" altLang="zh-CN" sz="3600" b="1" dirty="0" err="1"/>
              <a:t>N;i</a:t>
            </a:r>
            <a:r>
              <a:rPr lang="en-US" altLang="zh-CN" sz="3600" b="1" dirty="0"/>
              <a:t>++) </a:t>
            </a:r>
            <a:r>
              <a:rPr lang="en-US" altLang="zh-CN" sz="3600" b="1" dirty="0" err="1"/>
              <a:t>printf</a:t>
            </a:r>
            <a:r>
              <a:rPr lang="en-US" altLang="zh-CN" sz="3600" b="1" dirty="0"/>
              <a:t>("%6d",a[</a:t>
            </a:r>
            <a:r>
              <a:rPr lang="en-US" altLang="zh-CN" sz="3600" b="1" dirty="0" err="1"/>
              <a:t>i</a:t>
            </a:r>
            <a:r>
              <a:rPr lang="en-US" altLang="zh-CN" sz="3600" b="1" dirty="0"/>
              <a:t>]);</a:t>
            </a:r>
          </a:p>
          <a:p>
            <a:pPr algn="l" eaLnBrk="1" hangingPunct="1">
              <a:lnSpc>
                <a:spcPts val="4600"/>
              </a:lnSpc>
            </a:pPr>
            <a:r>
              <a:rPr lang="en-US" altLang="zh-CN" sz="3600" b="1" dirty="0"/>
              <a:t>    </a:t>
            </a:r>
            <a:r>
              <a:rPr lang="en-US" altLang="zh-CN" sz="3600" b="1" dirty="0" err="1"/>
              <a:t>printf</a:t>
            </a:r>
            <a:r>
              <a:rPr lang="en-US" altLang="zh-CN" sz="3600" b="1" dirty="0"/>
              <a:t>("\n");</a:t>
            </a:r>
          </a:p>
          <a:p>
            <a:pPr algn="l" eaLnBrk="1" hangingPunct="1">
              <a:lnSpc>
                <a:spcPts val="4600"/>
              </a:lnSpc>
            </a:pPr>
            <a:r>
              <a:rPr lang="en-US" altLang="zh-CN" sz="3600" b="1" dirty="0"/>
              <a:t>  }</a:t>
            </a:r>
          </a:p>
        </p:txBody>
      </p:sp>
    </p:spTree>
    <p:extLst>
      <p:ext uri="{BB962C8B-B14F-4D97-AF65-F5344CB8AC3E}">
        <p14:creationId xmlns:p14="http://schemas.microsoft.com/office/powerpoint/2010/main" val="87245908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E19EFA-D11E-4C05-85AE-DE50A9B613E6}"/>
              </a:ext>
            </a:extLst>
          </p:cNvPr>
          <p:cNvSpPr>
            <a:spLocks noGrp="1"/>
          </p:cNvSpPr>
          <p:nvPr>
            <p:ph type="title"/>
          </p:nvPr>
        </p:nvSpPr>
        <p:spPr/>
        <p:txBody>
          <a:bodyPr/>
          <a:lstStyle/>
          <a:p>
            <a:r>
              <a:rPr lang="en-US" altLang="zh-CN" b="1" dirty="0"/>
              <a:t>Bubble sort</a:t>
            </a:r>
            <a:endParaRPr lang="zh-CN" altLang="en-US" b="1" dirty="0"/>
          </a:p>
        </p:txBody>
      </p:sp>
      <p:sp>
        <p:nvSpPr>
          <p:cNvPr id="4" name="灯片编号占位符 3">
            <a:extLst>
              <a:ext uri="{FF2B5EF4-FFF2-40B4-BE49-F238E27FC236}">
                <a16:creationId xmlns:a16="http://schemas.microsoft.com/office/drawing/2014/main" id="{51055372-7252-4257-AA84-6E607AC03C35}"/>
              </a:ext>
            </a:extLst>
          </p:cNvPr>
          <p:cNvSpPr>
            <a:spLocks noGrp="1"/>
          </p:cNvSpPr>
          <p:nvPr>
            <p:ph type="sldNum" sz="quarter" idx="2"/>
          </p:nvPr>
        </p:nvSpPr>
        <p:spPr/>
        <p:txBody>
          <a:bodyPr/>
          <a:lstStyle/>
          <a:p>
            <a:fld id="{86CB4B4D-7CA3-9044-876B-883B54F8677D}" type="slidenum">
              <a:rPr lang="en-US" altLang="zh-CN" smtClean="0"/>
              <a:t>18</a:t>
            </a:fld>
            <a:endParaRPr lang="en-US" altLang="zh-CN"/>
          </a:p>
        </p:txBody>
      </p:sp>
      <p:sp>
        <p:nvSpPr>
          <p:cNvPr id="5" name="Rectangle 2">
            <a:extLst>
              <a:ext uri="{FF2B5EF4-FFF2-40B4-BE49-F238E27FC236}">
                <a16:creationId xmlns:a16="http://schemas.microsoft.com/office/drawing/2014/main" id="{9C9FACF3-0990-4F45-958F-DB638E7ADA6F}"/>
              </a:ext>
            </a:extLst>
          </p:cNvPr>
          <p:cNvSpPr>
            <a:spLocks noChangeArrowheads="1"/>
          </p:cNvSpPr>
          <p:nvPr/>
        </p:nvSpPr>
        <p:spPr bwMode="auto">
          <a:xfrm>
            <a:off x="2167731" y="1837635"/>
            <a:ext cx="12992100" cy="722249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lgn="l" eaLnBrk="1" hangingPunct="1">
              <a:lnSpc>
                <a:spcPts val="5000"/>
              </a:lnSpc>
              <a:spcAft>
                <a:spcPts val="600"/>
              </a:spcAft>
            </a:pPr>
            <a:r>
              <a:rPr lang="en-US" altLang="zh-CN" sz="4800" b="1" dirty="0">
                <a:solidFill>
                  <a:schemeClr val="accent2">
                    <a:lumMod val="75000"/>
                  </a:schemeClr>
                </a:solidFill>
                <a:ea typeface="黑体" panose="02010609060101010101" pitchFamily="49" charset="-122"/>
                <a:cs typeface="Times New Roman" panose="02020603050405020304" pitchFamily="18" charset="0"/>
              </a:rPr>
              <a:t>Improvement:</a:t>
            </a:r>
          </a:p>
          <a:p>
            <a:pPr lvl="1" algn="l" eaLnBrk="1" hangingPunct="1">
              <a:lnSpc>
                <a:spcPts val="5000"/>
              </a:lnSpc>
            </a:pPr>
            <a:r>
              <a:rPr lang="en-US" altLang="zh-CN" sz="4400" dirty="0">
                <a:cs typeface="Times New Roman" panose="02020603050405020304" pitchFamily="18" charset="0"/>
              </a:rPr>
              <a:t>void </a:t>
            </a:r>
            <a:r>
              <a:rPr lang="en-US" altLang="zh-CN" sz="4400" dirty="0" err="1">
                <a:cs typeface="Times New Roman" panose="02020603050405020304" pitchFamily="18" charset="0"/>
              </a:rPr>
              <a:t>BubSort</a:t>
            </a:r>
            <a:r>
              <a:rPr lang="en-US" altLang="zh-CN" sz="4400" dirty="0">
                <a:cs typeface="Times New Roman" panose="02020603050405020304" pitchFamily="18" charset="0"/>
              </a:rPr>
              <a:t>(int a[N])</a:t>
            </a:r>
          </a:p>
          <a:p>
            <a:pPr lvl="1" algn="l" eaLnBrk="1" hangingPunct="1">
              <a:lnSpc>
                <a:spcPts val="5000"/>
              </a:lnSpc>
            </a:pPr>
            <a:r>
              <a:rPr lang="en-US" altLang="zh-CN" sz="4400" dirty="0">
                <a:cs typeface="Times New Roman" panose="02020603050405020304" pitchFamily="18" charset="0"/>
              </a:rPr>
              <a:t>{ int </a:t>
            </a:r>
            <a:r>
              <a:rPr lang="en-US" altLang="zh-CN" sz="4400" dirty="0" err="1">
                <a:cs typeface="Times New Roman" panose="02020603050405020304" pitchFamily="18" charset="0"/>
              </a:rPr>
              <a:t>i,j,t;int</a:t>
            </a:r>
            <a:r>
              <a:rPr lang="en-US" altLang="zh-CN" sz="4400" dirty="0">
                <a:cs typeface="Times New Roman" panose="02020603050405020304" pitchFamily="18" charset="0"/>
              </a:rPr>
              <a:t> </a:t>
            </a:r>
            <a:r>
              <a:rPr lang="en-US" altLang="zh-CN" sz="4400" dirty="0">
                <a:solidFill>
                  <a:srgbClr val="FF0000"/>
                </a:solidFill>
                <a:cs typeface="Times New Roman" panose="02020603050405020304" pitchFamily="18" charset="0"/>
              </a:rPr>
              <a:t>sorted</a:t>
            </a:r>
            <a:r>
              <a:rPr lang="en-US" altLang="zh-CN" sz="4400" dirty="0">
                <a:cs typeface="Times New Roman" panose="02020603050405020304" pitchFamily="18" charset="0"/>
              </a:rPr>
              <a:t>;</a:t>
            </a:r>
          </a:p>
          <a:p>
            <a:pPr lvl="1" algn="l" eaLnBrk="1" hangingPunct="1">
              <a:lnSpc>
                <a:spcPts val="5000"/>
              </a:lnSpc>
            </a:pPr>
            <a:r>
              <a:rPr lang="en-US" altLang="zh-CN" sz="4400" dirty="0">
                <a:cs typeface="Times New Roman" panose="02020603050405020304" pitchFamily="18" charset="0"/>
              </a:rPr>
              <a:t>   for(</a:t>
            </a:r>
            <a:r>
              <a:rPr lang="en-US" altLang="zh-CN" sz="4400" dirty="0" err="1">
                <a:cs typeface="Times New Roman" panose="02020603050405020304" pitchFamily="18" charset="0"/>
              </a:rPr>
              <a:t>i</a:t>
            </a:r>
            <a:r>
              <a:rPr lang="en-US" altLang="zh-CN" sz="4400" dirty="0">
                <a:cs typeface="Times New Roman" panose="02020603050405020304" pitchFamily="18" charset="0"/>
              </a:rPr>
              <a:t>=1;i&lt;</a:t>
            </a:r>
            <a:r>
              <a:rPr lang="en-US" altLang="zh-CN" sz="4400" dirty="0" err="1">
                <a:cs typeface="Times New Roman" panose="02020603050405020304" pitchFamily="18" charset="0"/>
              </a:rPr>
              <a:t>N;i</a:t>
            </a:r>
            <a:r>
              <a:rPr lang="en-US" altLang="zh-CN" sz="4400" dirty="0">
                <a:cs typeface="Times New Roman" panose="02020603050405020304" pitchFamily="18" charset="0"/>
              </a:rPr>
              <a:t>++)</a:t>
            </a:r>
          </a:p>
          <a:p>
            <a:pPr lvl="1" algn="l" eaLnBrk="1" hangingPunct="1">
              <a:lnSpc>
                <a:spcPts val="5000"/>
              </a:lnSpc>
            </a:pPr>
            <a:r>
              <a:rPr lang="en-US" altLang="zh-CN" sz="4400" dirty="0">
                <a:cs typeface="Times New Roman" panose="02020603050405020304" pitchFamily="18" charset="0"/>
              </a:rPr>
              <a:t>     { </a:t>
            </a:r>
            <a:r>
              <a:rPr lang="en-US" altLang="zh-CN" sz="4400" dirty="0">
                <a:solidFill>
                  <a:srgbClr val="FF0000"/>
                </a:solidFill>
                <a:cs typeface="Times New Roman" panose="02020603050405020304" pitchFamily="18" charset="0"/>
              </a:rPr>
              <a:t>sorted=1;</a:t>
            </a:r>
          </a:p>
          <a:p>
            <a:pPr lvl="1" algn="l" eaLnBrk="1" hangingPunct="1">
              <a:lnSpc>
                <a:spcPts val="5000"/>
              </a:lnSpc>
            </a:pPr>
            <a:r>
              <a:rPr lang="en-US" altLang="zh-CN" sz="4400" dirty="0">
                <a:cs typeface="Times New Roman" panose="02020603050405020304" pitchFamily="18" charset="0"/>
              </a:rPr>
              <a:t>        for(j=0;j&lt;</a:t>
            </a:r>
            <a:r>
              <a:rPr lang="en-US" altLang="zh-CN" sz="4400" dirty="0" err="1">
                <a:cs typeface="Times New Roman" panose="02020603050405020304" pitchFamily="18" charset="0"/>
              </a:rPr>
              <a:t>N-i;j</a:t>
            </a:r>
            <a:r>
              <a:rPr lang="en-US" altLang="zh-CN" sz="4400" dirty="0">
                <a:cs typeface="Times New Roman" panose="02020603050405020304" pitchFamily="18" charset="0"/>
              </a:rPr>
              <a:t>++)</a:t>
            </a:r>
          </a:p>
          <a:p>
            <a:pPr lvl="1" algn="l" eaLnBrk="1" hangingPunct="1">
              <a:lnSpc>
                <a:spcPts val="5000"/>
              </a:lnSpc>
            </a:pPr>
            <a:r>
              <a:rPr lang="en-US" altLang="zh-CN" sz="4400" dirty="0">
                <a:cs typeface="Times New Roman" panose="02020603050405020304" pitchFamily="18" charset="0"/>
              </a:rPr>
              <a:t>            if(a[j]&gt;a[j+1])</a:t>
            </a:r>
          </a:p>
          <a:p>
            <a:pPr lvl="1" algn="l" eaLnBrk="1" hangingPunct="1">
              <a:lnSpc>
                <a:spcPts val="5000"/>
              </a:lnSpc>
            </a:pPr>
            <a:r>
              <a:rPr lang="en-US" altLang="zh-CN" sz="4400" dirty="0">
                <a:cs typeface="Times New Roman" panose="02020603050405020304" pitchFamily="18" charset="0"/>
              </a:rPr>
              <a:t>                { t=a[j];a[j]=a[j+1];a[j+1]=</a:t>
            </a:r>
            <a:r>
              <a:rPr lang="en-US" altLang="zh-CN" sz="4400" dirty="0" err="1">
                <a:cs typeface="Times New Roman" panose="02020603050405020304" pitchFamily="18" charset="0"/>
              </a:rPr>
              <a:t>t;</a:t>
            </a:r>
            <a:r>
              <a:rPr lang="en-US" altLang="zh-CN" sz="4400" dirty="0" err="1">
                <a:solidFill>
                  <a:srgbClr val="FF0000"/>
                </a:solidFill>
                <a:cs typeface="Times New Roman" panose="02020603050405020304" pitchFamily="18" charset="0"/>
              </a:rPr>
              <a:t>sorted</a:t>
            </a:r>
            <a:r>
              <a:rPr lang="en-US" altLang="zh-CN" sz="4400" dirty="0">
                <a:solidFill>
                  <a:srgbClr val="FF0000"/>
                </a:solidFill>
                <a:cs typeface="Times New Roman" panose="02020603050405020304" pitchFamily="18" charset="0"/>
              </a:rPr>
              <a:t>=0;</a:t>
            </a:r>
            <a:r>
              <a:rPr lang="en-US" altLang="zh-CN" sz="4400" dirty="0">
                <a:cs typeface="Times New Roman" panose="02020603050405020304" pitchFamily="18" charset="0"/>
              </a:rPr>
              <a:t>}</a:t>
            </a:r>
          </a:p>
          <a:p>
            <a:pPr lvl="1" algn="l" eaLnBrk="1" hangingPunct="1">
              <a:lnSpc>
                <a:spcPts val="5000"/>
              </a:lnSpc>
            </a:pPr>
            <a:r>
              <a:rPr lang="en-US" altLang="zh-CN" sz="4400" dirty="0">
                <a:cs typeface="Times New Roman" panose="02020603050405020304" pitchFamily="18" charset="0"/>
              </a:rPr>
              <a:t>         </a:t>
            </a:r>
            <a:r>
              <a:rPr lang="en-US" altLang="zh-CN" sz="4400" dirty="0">
                <a:solidFill>
                  <a:srgbClr val="FF0000"/>
                </a:solidFill>
                <a:cs typeface="Times New Roman" panose="02020603050405020304" pitchFamily="18" charset="0"/>
              </a:rPr>
              <a:t>if(sorted) break;</a:t>
            </a:r>
          </a:p>
          <a:p>
            <a:pPr lvl="1" algn="l" eaLnBrk="1" hangingPunct="1">
              <a:lnSpc>
                <a:spcPts val="5000"/>
              </a:lnSpc>
            </a:pPr>
            <a:r>
              <a:rPr lang="en-US" altLang="zh-CN" sz="4400" dirty="0">
                <a:cs typeface="Times New Roman" panose="02020603050405020304" pitchFamily="18" charset="0"/>
              </a:rPr>
              <a:t>     }</a:t>
            </a:r>
          </a:p>
          <a:p>
            <a:pPr lvl="1" algn="l" eaLnBrk="1" hangingPunct="1">
              <a:lnSpc>
                <a:spcPts val="5000"/>
              </a:lnSpc>
            </a:pPr>
            <a:r>
              <a:rPr lang="en-US" altLang="zh-CN" sz="4400" dirty="0">
                <a:cs typeface="Times New Roman" panose="02020603050405020304" pitchFamily="18" charset="0"/>
              </a:rPr>
              <a:t>}</a:t>
            </a:r>
          </a:p>
        </p:txBody>
      </p:sp>
    </p:spTree>
    <p:extLst>
      <p:ext uri="{BB962C8B-B14F-4D97-AF65-F5344CB8AC3E}">
        <p14:creationId xmlns:p14="http://schemas.microsoft.com/office/powerpoint/2010/main" val="133414131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9CBE1E-99C7-4587-BADF-F4F278E33511}"/>
              </a:ext>
            </a:extLst>
          </p:cNvPr>
          <p:cNvSpPr>
            <a:spLocks noGrp="1"/>
          </p:cNvSpPr>
          <p:nvPr>
            <p:ph type="title"/>
          </p:nvPr>
        </p:nvSpPr>
        <p:spPr/>
        <p:txBody>
          <a:bodyPr/>
          <a:lstStyle/>
          <a:p>
            <a:r>
              <a:rPr lang="en-US" altLang="zh-CN" b="1" dirty="0"/>
              <a:t>Index sort</a:t>
            </a:r>
            <a:endParaRPr lang="zh-CN" altLang="en-US" b="1" dirty="0"/>
          </a:p>
        </p:txBody>
      </p:sp>
      <p:sp>
        <p:nvSpPr>
          <p:cNvPr id="4" name="灯片编号占位符 3">
            <a:extLst>
              <a:ext uri="{FF2B5EF4-FFF2-40B4-BE49-F238E27FC236}">
                <a16:creationId xmlns:a16="http://schemas.microsoft.com/office/drawing/2014/main" id="{740FF8B3-1199-410A-83CF-94454FE35D43}"/>
              </a:ext>
            </a:extLst>
          </p:cNvPr>
          <p:cNvSpPr>
            <a:spLocks noGrp="1"/>
          </p:cNvSpPr>
          <p:nvPr>
            <p:ph type="sldNum" sz="quarter" idx="2"/>
          </p:nvPr>
        </p:nvSpPr>
        <p:spPr/>
        <p:txBody>
          <a:bodyPr/>
          <a:lstStyle/>
          <a:p>
            <a:fld id="{86CB4B4D-7CA3-9044-876B-883B54F8677D}" type="slidenum">
              <a:rPr lang="en-US" altLang="zh-CN" smtClean="0"/>
              <a:t>19</a:t>
            </a:fld>
            <a:endParaRPr lang="en-US" altLang="zh-CN"/>
          </a:p>
        </p:txBody>
      </p:sp>
      <p:sp>
        <p:nvSpPr>
          <p:cNvPr id="5" name="Rectangle 2">
            <a:extLst>
              <a:ext uri="{FF2B5EF4-FFF2-40B4-BE49-F238E27FC236}">
                <a16:creationId xmlns:a16="http://schemas.microsoft.com/office/drawing/2014/main" id="{D946F4CA-7472-4D83-8428-E9BED2CEE656}"/>
              </a:ext>
            </a:extLst>
          </p:cNvPr>
          <p:cNvSpPr>
            <a:spLocks noChangeArrowheads="1"/>
          </p:cNvSpPr>
          <p:nvPr/>
        </p:nvSpPr>
        <p:spPr bwMode="auto">
          <a:xfrm>
            <a:off x="1224117" y="1574801"/>
            <a:ext cx="14704142" cy="1379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lgn="l" eaLnBrk="1" hangingPunct="1">
              <a:lnSpc>
                <a:spcPts val="5200"/>
              </a:lnSpc>
              <a:spcBef>
                <a:spcPct val="50000"/>
              </a:spcBef>
              <a:buSzPct val="110000"/>
              <a:buFont typeface="Wingdings" panose="05000000000000000000" pitchFamily="2" charset="2"/>
              <a:buChar char="p"/>
            </a:pPr>
            <a:r>
              <a:rPr lang="en-US" altLang="zh-CN" sz="4000" dirty="0">
                <a:ea typeface="黑体" panose="02010609060101010101" pitchFamily="49" charset="-122"/>
                <a:cs typeface="Times New Roman" panose="02020603050405020304" pitchFamily="18" charset="0"/>
              </a:rPr>
              <a:t>the array to be sorted remains unchanged, and the order of elements is reflected by the subscript sequence in the subscript array b[8].</a:t>
            </a:r>
          </a:p>
        </p:txBody>
      </p:sp>
      <p:graphicFrame>
        <p:nvGraphicFramePr>
          <p:cNvPr id="6" name="Group 26">
            <a:extLst>
              <a:ext uri="{FF2B5EF4-FFF2-40B4-BE49-F238E27FC236}">
                <a16:creationId xmlns:a16="http://schemas.microsoft.com/office/drawing/2014/main" id="{AEA0F731-5A02-4B81-91EC-01FA249B72A1}"/>
              </a:ext>
            </a:extLst>
          </p:cNvPr>
          <p:cNvGraphicFramePr>
            <a:graphicFrameLocks noGrp="1"/>
          </p:cNvGraphicFramePr>
          <p:nvPr>
            <p:extLst>
              <p:ext uri="{D42A27DB-BD31-4B8C-83A1-F6EECF244321}">
                <p14:modId xmlns:p14="http://schemas.microsoft.com/office/powerpoint/2010/main" val="3838882723"/>
              </p:ext>
            </p:extLst>
          </p:nvPr>
        </p:nvGraphicFramePr>
        <p:xfrm>
          <a:off x="2566219" y="4041057"/>
          <a:ext cx="12418142" cy="4639172"/>
        </p:xfrm>
        <a:graphic>
          <a:graphicData uri="http://schemas.openxmlformats.org/drawingml/2006/table">
            <a:tbl>
              <a:tblPr/>
              <a:tblGrid>
                <a:gridCol w="4656802">
                  <a:extLst>
                    <a:ext uri="{9D8B030D-6E8A-4147-A177-3AD203B41FA5}">
                      <a16:colId xmlns:a16="http://schemas.microsoft.com/office/drawing/2014/main" val="20000"/>
                    </a:ext>
                  </a:extLst>
                </a:gridCol>
                <a:gridCol w="7761340">
                  <a:extLst>
                    <a:ext uri="{9D8B030D-6E8A-4147-A177-3AD203B41FA5}">
                      <a16:colId xmlns:a16="http://schemas.microsoft.com/office/drawing/2014/main" val="20001"/>
                    </a:ext>
                  </a:extLst>
                </a:gridCol>
              </a:tblGrid>
              <a:tr h="95176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3600" b="1" i="0" u="none" strike="noStrike" cap="none" normalizeH="0" baseline="0" dirty="0">
                          <a:ln>
                            <a:noFill/>
                          </a:ln>
                          <a:solidFill>
                            <a:schemeClr val="bg1"/>
                          </a:solidFill>
                          <a:effectLst/>
                          <a:latin typeface="Times New Roman" pitchFamily="18" charset="0"/>
                          <a:ea typeface="楷体_GB2312" pitchFamily="49" charset="-122"/>
                        </a:rPr>
                        <a:t>subscript</a:t>
                      </a:r>
                      <a:endParaRPr kumimoji="1" lang="zh-CN" altLang="en-US" sz="3600" b="1" i="0" u="none" strike="noStrike" cap="none" normalizeH="0" baseline="0" dirty="0">
                        <a:ln>
                          <a:noFill/>
                        </a:ln>
                        <a:solidFill>
                          <a:schemeClr val="bg1"/>
                        </a:solidFill>
                        <a:effectLst/>
                        <a:latin typeface="Times New Roman" pitchFamily="18" charset="0"/>
                        <a:ea typeface="楷体_GB2312" pitchFamily="49" charset="-122"/>
                      </a:endParaRP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4000" b="0" i="0" u="none" strike="noStrike" cap="none" normalizeH="0" baseline="0" dirty="0">
                          <a:ln>
                            <a:noFill/>
                          </a:ln>
                          <a:solidFill>
                            <a:schemeClr val="bg1"/>
                          </a:solidFill>
                          <a:effectLst/>
                          <a:latin typeface="Times New Roman" pitchFamily="18" charset="0"/>
                          <a:ea typeface="宋体" pitchFamily="2" charset="-122"/>
                        </a:rPr>
                        <a:t>  0    1    2    3    4    5    6    7</a:t>
                      </a:r>
                    </a:p>
                  </a:txBody>
                  <a:tcPr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2457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3200" b="1" i="0" u="none" strike="noStrike" cap="none" normalizeH="0" baseline="0" dirty="0">
                          <a:ln>
                            <a:noFill/>
                          </a:ln>
                          <a:solidFill>
                            <a:schemeClr val="tx1"/>
                          </a:solidFill>
                          <a:effectLst/>
                          <a:latin typeface="Times New Roman" pitchFamily="18" charset="0"/>
                          <a:ea typeface="楷体_GB2312" pitchFamily="49" charset="-122"/>
                        </a:rPr>
                        <a:t>Elements in array a[8]</a:t>
                      </a:r>
                      <a:endParaRPr kumimoji="1" lang="zh-CN" altLang="en-US" sz="3200" b="1" i="0" u="none" strike="noStrike" cap="none" normalizeH="0" baseline="0" dirty="0">
                        <a:ln>
                          <a:noFill/>
                        </a:ln>
                        <a:solidFill>
                          <a:schemeClr val="tx1"/>
                        </a:solidFill>
                        <a:effectLst/>
                        <a:latin typeface="Times New Roman" pitchFamily="18" charset="0"/>
                        <a:ea typeface="楷体_GB2312" pitchFamily="49" charset="-122"/>
                      </a:endParaRP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3600" b="0" i="0" u="none" strike="noStrike" cap="none" normalizeH="0" baseline="0">
                          <a:ln>
                            <a:noFill/>
                          </a:ln>
                          <a:solidFill>
                            <a:schemeClr val="tx1"/>
                          </a:solidFill>
                          <a:effectLst/>
                          <a:latin typeface="Times New Roman" pitchFamily="18" charset="0"/>
                          <a:ea typeface="宋体" pitchFamily="2" charset="-122"/>
                        </a:rPr>
                        <a:t>  9    7   -1  12  15    8 -32  -7</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2457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3200" b="1" i="0" u="none" strike="noStrike" cap="none" normalizeH="0" baseline="0" dirty="0">
                          <a:ln>
                            <a:noFill/>
                          </a:ln>
                          <a:solidFill>
                            <a:schemeClr val="tx1"/>
                          </a:solidFill>
                          <a:effectLst/>
                          <a:latin typeface="Times New Roman" pitchFamily="18" charset="0"/>
                          <a:ea typeface="楷体_GB2312" pitchFamily="49" charset="-122"/>
                        </a:rPr>
                        <a:t>Value in array b[8]</a:t>
                      </a:r>
                      <a:endParaRPr kumimoji="1" lang="zh-CN" altLang="en-US" sz="3200" b="1" i="0" u="none" strike="noStrike" cap="none" normalizeH="0" baseline="0" dirty="0">
                        <a:ln>
                          <a:noFill/>
                        </a:ln>
                        <a:solidFill>
                          <a:schemeClr val="tx1"/>
                        </a:solidFill>
                        <a:effectLst/>
                        <a:latin typeface="Times New Roman" pitchFamily="18" charset="0"/>
                        <a:ea typeface="楷体_GB2312" pitchFamily="49" charset="-122"/>
                      </a:endParaRP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3600" b="0" i="0" u="none" strike="noStrike" cap="none" normalizeH="0" baseline="0" dirty="0">
                          <a:ln>
                            <a:noFill/>
                          </a:ln>
                          <a:solidFill>
                            <a:schemeClr val="tx1"/>
                          </a:solidFill>
                          <a:effectLst/>
                          <a:latin typeface="Times New Roman" pitchFamily="18" charset="0"/>
                          <a:ea typeface="宋体" pitchFamily="2" charset="-122"/>
                        </a:rPr>
                        <a:t>  0    1    2    3    4    5    6    7</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3826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3200" b="1" i="0" u="none" strike="noStrike" cap="none" normalizeH="0" baseline="0" dirty="0">
                          <a:ln>
                            <a:noFill/>
                          </a:ln>
                          <a:solidFill>
                            <a:schemeClr val="tx1"/>
                          </a:solidFill>
                          <a:effectLst/>
                          <a:latin typeface="Times New Roman" pitchFamily="18" charset="0"/>
                          <a:ea typeface="楷体_GB2312" pitchFamily="49" charset="-122"/>
                        </a:rPr>
                        <a:t>Sorted value in array b[8]</a:t>
                      </a:r>
                      <a:endParaRPr kumimoji="1" lang="zh-CN" altLang="en-US" sz="3200" b="1" i="0" u="none" strike="noStrike" cap="none" normalizeH="0" baseline="0" dirty="0">
                        <a:ln>
                          <a:noFill/>
                        </a:ln>
                        <a:solidFill>
                          <a:schemeClr val="tx1"/>
                        </a:solidFill>
                        <a:effectLst/>
                        <a:latin typeface="Times New Roman" pitchFamily="18" charset="0"/>
                        <a:ea typeface="楷体_GB2312" pitchFamily="49" charset="-122"/>
                      </a:endParaRP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3600" b="0" i="0" u="none" strike="noStrike" cap="none" normalizeH="0" baseline="0" dirty="0">
                          <a:ln>
                            <a:noFill/>
                          </a:ln>
                          <a:solidFill>
                            <a:schemeClr val="tx1"/>
                          </a:solidFill>
                          <a:effectLst/>
                          <a:latin typeface="Times New Roman" pitchFamily="18" charset="0"/>
                          <a:ea typeface="宋体" pitchFamily="2" charset="-122"/>
                        </a:rPr>
                        <a:t>  6    7    2    1    5    0    3    4    </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36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3600" b="0" i="0" u="none" strike="noStrike" cap="none" normalizeH="0" baseline="0" dirty="0">
                          <a:ln>
                            <a:noFill/>
                          </a:ln>
                          <a:solidFill>
                            <a:srgbClr val="A50021"/>
                          </a:solidFill>
                          <a:effectLst/>
                          <a:latin typeface="Times New Roman" pitchFamily="18" charset="0"/>
                          <a:ea typeface="宋体" pitchFamily="2" charset="-122"/>
                        </a:rPr>
                        <a:t>a6&lt;a7&lt;a2&lt;a1&lt;a5&lt;a0&lt;a3&lt;a4</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5088831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DAD492-0BA3-494F-AD88-A029B8128B8C}"/>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sorting algorithm</a:t>
            </a:r>
            <a:endParaRPr lang="zh-CN" altLang="en-US" dirty="0"/>
          </a:p>
        </p:txBody>
      </p:sp>
      <p:sp>
        <p:nvSpPr>
          <p:cNvPr id="3" name="文本占位符 2">
            <a:extLst>
              <a:ext uri="{FF2B5EF4-FFF2-40B4-BE49-F238E27FC236}">
                <a16:creationId xmlns:a16="http://schemas.microsoft.com/office/drawing/2014/main" id="{CF55160A-9194-458D-8CA7-E31F10873998}"/>
              </a:ext>
            </a:extLst>
          </p:cNvPr>
          <p:cNvSpPr>
            <a:spLocks noGrp="1"/>
          </p:cNvSpPr>
          <p:nvPr>
            <p:ph type="body" idx="1"/>
          </p:nvPr>
        </p:nvSpPr>
        <p:spPr/>
        <p:txBody>
          <a:bodyPr>
            <a:noAutofit/>
          </a:bodyPr>
          <a:lstStyle/>
          <a:p>
            <a:pPr marL="987425" indent="-733425">
              <a:lnSpc>
                <a:spcPts val="4800"/>
              </a:lnSpc>
              <a:spcBef>
                <a:spcPts val="0"/>
              </a:spcBef>
              <a:buSzPct val="110000"/>
              <a:buFont typeface="Wingdings" panose="05000000000000000000" pitchFamily="2" charset="2"/>
              <a:buChar char="p"/>
            </a:pPr>
            <a:r>
              <a:rPr lang="en-US" altLang="zh-CN" sz="4400" dirty="0">
                <a:latin typeface="Times New Roman" panose="02020603050405020304" pitchFamily="18" charset="0"/>
                <a:cs typeface="Times New Roman" panose="02020603050405020304" pitchFamily="18" charset="0"/>
              </a:rPr>
              <a:t>In computer science, a sorting algorithm is an algorithm that puts elements of a list in a certain order. More formally, the output must satisfy two conditions:</a:t>
            </a:r>
          </a:p>
          <a:p>
            <a:pPr marL="987425" indent="-733425">
              <a:lnSpc>
                <a:spcPts val="4800"/>
              </a:lnSpc>
              <a:spcBef>
                <a:spcPts val="0"/>
              </a:spcBef>
              <a:buSzPct val="110000"/>
              <a:buFont typeface="Wingdings" panose="05000000000000000000" pitchFamily="2" charset="2"/>
              <a:buChar char="p"/>
            </a:pPr>
            <a:r>
              <a:rPr lang="en-US" altLang="zh-CN" sz="4400" dirty="0">
                <a:latin typeface="Times New Roman" panose="02020603050405020304" pitchFamily="18" charset="0"/>
                <a:cs typeface="Times New Roman" panose="02020603050405020304" pitchFamily="18" charset="0"/>
              </a:rPr>
              <a:t>The output is in nondecreasing order (each element is no smaller than the previous element according to the desired total order);</a:t>
            </a:r>
          </a:p>
          <a:p>
            <a:pPr marL="987425" indent="-733425">
              <a:lnSpc>
                <a:spcPts val="4800"/>
              </a:lnSpc>
              <a:spcBef>
                <a:spcPts val="0"/>
              </a:spcBef>
              <a:buSzPct val="110000"/>
              <a:buFont typeface="Wingdings" panose="05000000000000000000" pitchFamily="2" charset="2"/>
              <a:buChar char="p"/>
            </a:pPr>
            <a:r>
              <a:rPr lang="en-US" altLang="zh-CN" sz="4400" dirty="0">
                <a:latin typeface="Times New Roman" panose="02020603050405020304" pitchFamily="18" charset="0"/>
                <a:cs typeface="Times New Roman" panose="02020603050405020304" pitchFamily="18" charset="0"/>
              </a:rPr>
              <a:t>The output is a permutation (reordering but with all of the original elements) of the input.</a:t>
            </a:r>
          </a:p>
          <a:p>
            <a:pPr marL="987425" indent="-733425">
              <a:lnSpc>
                <a:spcPts val="4800"/>
              </a:lnSpc>
              <a:spcBef>
                <a:spcPts val="0"/>
              </a:spcBef>
              <a:buSzPct val="110000"/>
              <a:buFont typeface="Wingdings" panose="05000000000000000000" pitchFamily="2" charset="2"/>
              <a:buChar char="p"/>
            </a:pPr>
            <a:r>
              <a:rPr lang="en-US" altLang="zh-CN" sz="4400" dirty="0">
                <a:latin typeface="Times New Roman" panose="02020603050405020304" pitchFamily="18" charset="0"/>
                <a:cs typeface="Times New Roman" panose="02020603050405020304" pitchFamily="18" charset="0"/>
              </a:rPr>
              <a:t>Further, the data is often taken to be in an array, which allows random access.</a:t>
            </a:r>
          </a:p>
          <a:p>
            <a:pPr>
              <a:lnSpc>
                <a:spcPts val="4100"/>
              </a:lnSpc>
              <a:spcBef>
                <a:spcPts val="0"/>
              </a:spcBef>
            </a:pPr>
            <a:endParaRPr lang="zh-CN" altLang="en-US" sz="40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21A7FA3B-A59E-4C85-A25D-4DAB0D7FCE63}"/>
              </a:ext>
            </a:extLst>
          </p:cNvPr>
          <p:cNvSpPr>
            <a:spLocks noGrp="1"/>
          </p:cNvSpPr>
          <p:nvPr>
            <p:ph type="sldNum" sz="quarter" idx="2"/>
          </p:nvPr>
        </p:nvSpPr>
        <p:spPr/>
        <p:txBody>
          <a:bodyPr/>
          <a:lstStyle/>
          <a:p>
            <a:fld id="{86CB4B4D-7CA3-9044-876B-883B54F8677D}" type="slidenum">
              <a:rPr lang="en-US" altLang="zh-CN" smtClean="0"/>
              <a:t>2</a:t>
            </a:fld>
            <a:endParaRPr lang="en-US" altLang="zh-CN"/>
          </a:p>
        </p:txBody>
      </p:sp>
    </p:spTree>
    <p:extLst>
      <p:ext uri="{BB962C8B-B14F-4D97-AF65-F5344CB8AC3E}">
        <p14:creationId xmlns:p14="http://schemas.microsoft.com/office/powerpoint/2010/main" val="282486000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6F67F-420E-4621-ABD4-4720D9FE45C9}"/>
              </a:ext>
            </a:extLst>
          </p:cNvPr>
          <p:cNvSpPr>
            <a:spLocks noGrp="1"/>
          </p:cNvSpPr>
          <p:nvPr>
            <p:ph type="title"/>
          </p:nvPr>
        </p:nvSpPr>
        <p:spPr/>
        <p:txBody>
          <a:bodyPr/>
          <a:lstStyle/>
          <a:p>
            <a:r>
              <a:rPr lang="en-US" altLang="zh-CN" b="1" dirty="0"/>
              <a:t>Index sort</a:t>
            </a:r>
            <a:endParaRPr lang="zh-CN" altLang="en-US" b="1" dirty="0"/>
          </a:p>
        </p:txBody>
      </p:sp>
      <p:sp>
        <p:nvSpPr>
          <p:cNvPr id="4" name="灯片编号占位符 3">
            <a:extLst>
              <a:ext uri="{FF2B5EF4-FFF2-40B4-BE49-F238E27FC236}">
                <a16:creationId xmlns:a16="http://schemas.microsoft.com/office/drawing/2014/main" id="{BE2FB8ED-6AB8-4F15-889B-961BC69985D3}"/>
              </a:ext>
            </a:extLst>
          </p:cNvPr>
          <p:cNvSpPr>
            <a:spLocks noGrp="1"/>
          </p:cNvSpPr>
          <p:nvPr>
            <p:ph type="sldNum" sz="quarter" idx="2"/>
          </p:nvPr>
        </p:nvSpPr>
        <p:spPr/>
        <p:txBody>
          <a:bodyPr/>
          <a:lstStyle/>
          <a:p>
            <a:fld id="{86CB4B4D-7CA3-9044-876B-883B54F8677D}" type="slidenum">
              <a:rPr lang="en-US" altLang="zh-CN" smtClean="0"/>
              <a:t>20</a:t>
            </a:fld>
            <a:endParaRPr lang="en-US" altLang="zh-CN"/>
          </a:p>
        </p:txBody>
      </p:sp>
      <p:sp>
        <p:nvSpPr>
          <p:cNvPr id="5" name="Rectangle 2">
            <a:extLst>
              <a:ext uri="{FF2B5EF4-FFF2-40B4-BE49-F238E27FC236}">
                <a16:creationId xmlns:a16="http://schemas.microsoft.com/office/drawing/2014/main" id="{7E9DCD21-12D5-4B23-8A7C-FEC61D186C4D}"/>
              </a:ext>
            </a:extLst>
          </p:cNvPr>
          <p:cNvSpPr>
            <a:spLocks noChangeArrowheads="1"/>
          </p:cNvSpPr>
          <p:nvPr/>
        </p:nvSpPr>
        <p:spPr bwMode="auto">
          <a:xfrm>
            <a:off x="2167732" y="1800226"/>
            <a:ext cx="13004799" cy="7521575"/>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lgn="l" eaLnBrk="1" hangingPunct="1">
              <a:lnSpc>
                <a:spcPts val="4100"/>
              </a:lnSpc>
            </a:pPr>
            <a:r>
              <a:rPr lang="zh-CN" altLang="en-US" sz="3000" b="1" dirty="0"/>
              <a:t>#</a:t>
            </a:r>
            <a:r>
              <a:rPr lang="en-US" altLang="zh-CN" sz="3000" b="1" dirty="0"/>
              <a:t>include "</a:t>
            </a:r>
            <a:r>
              <a:rPr lang="en-US" altLang="zh-CN" sz="3000" b="1" dirty="0" err="1"/>
              <a:t>stdio.h</a:t>
            </a:r>
            <a:r>
              <a:rPr lang="en-US" altLang="zh-CN" sz="3000" b="1" dirty="0"/>
              <a:t>"</a:t>
            </a:r>
          </a:p>
          <a:p>
            <a:pPr lvl="1" algn="l" eaLnBrk="1" hangingPunct="1">
              <a:lnSpc>
                <a:spcPts val="4100"/>
              </a:lnSpc>
            </a:pPr>
            <a:r>
              <a:rPr lang="en-US" altLang="zh-CN" sz="3000" b="1" dirty="0"/>
              <a:t>#define N  10 </a:t>
            </a:r>
          </a:p>
          <a:p>
            <a:pPr lvl="1" algn="l" eaLnBrk="1" hangingPunct="1">
              <a:lnSpc>
                <a:spcPts val="4100"/>
              </a:lnSpc>
            </a:pPr>
            <a:r>
              <a:rPr lang="en-US" altLang="zh-CN" sz="3000" b="1" dirty="0"/>
              <a:t>void </a:t>
            </a:r>
            <a:r>
              <a:rPr lang="en-US" altLang="zh-CN" sz="3000" b="1" dirty="0" err="1">
                <a:solidFill>
                  <a:srgbClr val="FF0000"/>
                </a:solidFill>
              </a:rPr>
              <a:t>InxBubSort</a:t>
            </a:r>
            <a:r>
              <a:rPr lang="en-US" altLang="zh-CN" sz="3000" b="1" dirty="0"/>
              <a:t>(int a[N],int p[N])            </a:t>
            </a:r>
            <a:r>
              <a:rPr lang="en-US" altLang="zh-CN" sz="3000" b="1" dirty="0">
                <a:solidFill>
                  <a:srgbClr val="006600"/>
                </a:solidFill>
              </a:rPr>
              <a:t>/*p[N]</a:t>
            </a:r>
            <a:r>
              <a:rPr lang="zh-CN" altLang="en-US" sz="3000" b="1" dirty="0">
                <a:solidFill>
                  <a:srgbClr val="006600"/>
                </a:solidFill>
              </a:rPr>
              <a:t>为下标数组*/</a:t>
            </a:r>
          </a:p>
          <a:p>
            <a:pPr lvl="1" algn="l" eaLnBrk="1" hangingPunct="1">
              <a:lnSpc>
                <a:spcPts val="4100"/>
              </a:lnSpc>
            </a:pPr>
            <a:r>
              <a:rPr lang="zh-CN" altLang="en-US" sz="3000" b="1" dirty="0"/>
              <a:t>{ </a:t>
            </a:r>
            <a:r>
              <a:rPr lang="en-US" altLang="zh-CN" sz="3000" b="1" dirty="0"/>
              <a:t>int </a:t>
            </a:r>
            <a:r>
              <a:rPr lang="en-US" altLang="zh-CN" sz="3000" b="1" dirty="0" err="1"/>
              <a:t>i,j,k</a:t>
            </a:r>
            <a:r>
              <a:rPr lang="en-US" altLang="zh-CN" sz="3000" b="1" dirty="0"/>
              <a:t>;</a:t>
            </a:r>
          </a:p>
          <a:p>
            <a:pPr lvl="1" algn="l" eaLnBrk="1" hangingPunct="1">
              <a:lnSpc>
                <a:spcPts val="4100"/>
              </a:lnSpc>
            </a:pPr>
            <a:r>
              <a:rPr lang="en-US" altLang="zh-CN" sz="3000" b="1" dirty="0"/>
              <a:t>   for(</a:t>
            </a:r>
            <a:r>
              <a:rPr lang="en-US" altLang="zh-CN" sz="3000" b="1" dirty="0" err="1"/>
              <a:t>i</a:t>
            </a:r>
            <a:r>
              <a:rPr lang="en-US" altLang="zh-CN" sz="3000" b="1" dirty="0"/>
              <a:t>=0;i&lt;</a:t>
            </a:r>
            <a:r>
              <a:rPr lang="en-US" altLang="zh-CN" sz="3000" b="1" dirty="0" err="1"/>
              <a:t>N;i</a:t>
            </a:r>
            <a:r>
              <a:rPr lang="en-US" altLang="zh-CN" sz="3000" b="1" dirty="0"/>
              <a:t>++) p[</a:t>
            </a:r>
            <a:r>
              <a:rPr lang="en-US" altLang="zh-CN" sz="3000" b="1" dirty="0" err="1"/>
              <a:t>i</a:t>
            </a:r>
            <a:r>
              <a:rPr lang="en-US" altLang="zh-CN" sz="3000" b="1" dirty="0"/>
              <a:t>]=</a:t>
            </a:r>
            <a:r>
              <a:rPr lang="en-US" altLang="zh-CN" sz="3000" b="1" dirty="0" err="1"/>
              <a:t>i</a:t>
            </a:r>
            <a:r>
              <a:rPr lang="en-US" altLang="zh-CN" sz="3000" b="1" dirty="0"/>
              <a:t>;</a:t>
            </a:r>
          </a:p>
          <a:p>
            <a:pPr lvl="1" algn="l" eaLnBrk="1" hangingPunct="1">
              <a:lnSpc>
                <a:spcPts val="4100"/>
              </a:lnSpc>
            </a:pPr>
            <a:r>
              <a:rPr lang="en-US" altLang="zh-CN" sz="3000" b="1" dirty="0"/>
              <a:t>   </a:t>
            </a:r>
            <a:r>
              <a:rPr lang="en-US" altLang="zh-CN" sz="3000" b="1" dirty="0">
                <a:solidFill>
                  <a:srgbClr val="A50021"/>
                </a:solidFill>
              </a:rPr>
              <a:t>for(</a:t>
            </a:r>
            <a:r>
              <a:rPr lang="en-US" altLang="zh-CN" sz="3000" b="1" dirty="0" err="1">
                <a:solidFill>
                  <a:srgbClr val="A50021"/>
                </a:solidFill>
              </a:rPr>
              <a:t>i</a:t>
            </a:r>
            <a:r>
              <a:rPr lang="en-US" altLang="zh-CN" sz="3000" b="1" dirty="0">
                <a:solidFill>
                  <a:srgbClr val="A50021"/>
                </a:solidFill>
              </a:rPr>
              <a:t>=1;i&lt;</a:t>
            </a:r>
            <a:r>
              <a:rPr lang="en-US" altLang="zh-CN" sz="3000" b="1" dirty="0" err="1">
                <a:solidFill>
                  <a:srgbClr val="A50021"/>
                </a:solidFill>
              </a:rPr>
              <a:t>N;i</a:t>
            </a:r>
            <a:r>
              <a:rPr lang="en-US" altLang="zh-CN" sz="3000" b="1" dirty="0">
                <a:solidFill>
                  <a:srgbClr val="A50021"/>
                </a:solidFill>
              </a:rPr>
              <a:t>++)</a:t>
            </a:r>
          </a:p>
          <a:p>
            <a:pPr lvl="1" algn="l" eaLnBrk="1" hangingPunct="1">
              <a:lnSpc>
                <a:spcPts val="4100"/>
              </a:lnSpc>
            </a:pPr>
            <a:r>
              <a:rPr lang="en-US" altLang="zh-CN" sz="3000" b="1" dirty="0">
                <a:solidFill>
                  <a:srgbClr val="A50021"/>
                </a:solidFill>
              </a:rPr>
              <a:t>      for(j=0;j&lt;</a:t>
            </a:r>
            <a:r>
              <a:rPr lang="en-US" altLang="zh-CN" sz="3000" b="1" dirty="0" err="1">
                <a:solidFill>
                  <a:srgbClr val="A50021"/>
                </a:solidFill>
              </a:rPr>
              <a:t>N-i;j</a:t>
            </a:r>
            <a:r>
              <a:rPr lang="en-US" altLang="zh-CN" sz="3000" b="1" dirty="0">
                <a:solidFill>
                  <a:srgbClr val="A50021"/>
                </a:solidFill>
              </a:rPr>
              <a:t>++)</a:t>
            </a:r>
          </a:p>
          <a:p>
            <a:pPr lvl="1" algn="l" eaLnBrk="1" hangingPunct="1">
              <a:lnSpc>
                <a:spcPts val="4100"/>
              </a:lnSpc>
            </a:pPr>
            <a:r>
              <a:rPr lang="en-US" altLang="zh-CN" sz="3000" b="1" dirty="0">
                <a:solidFill>
                  <a:srgbClr val="A50021"/>
                </a:solidFill>
              </a:rPr>
              <a:t>         if(a[p[j]]&gt;a[p[j+1]]) </a:t>
            </a:r>
          </a:p>
          <a:p>
            <a:pPr lvl="1" algn="l" eaLnBrk="1" hangingPunct="1">
              <a:lnSpc>
                <a:spcPts val="4100"/>
              </a:lnSpc>
            </a:pPr>
            <a:r>
              <a:rPr lang="en-US" altLang="zh-CN" sz="3000" b="1" dirty="0">
                <a:solidFill>
                  <a:srgbClr val="A50021"/>
                </a:solidFill>
              </a:rPr>
              <a:t>             { k=p[j];p[j]=p[j+1];p[j+1]=k; }</a:t>
            </a:r>
          </a:p>
          <a:p>
            <a:pPr lvl="1" algn="l" eaLnBrk="1" hangingPunct="1">
              <a:lnSpc>
                <a:spcPts val="4100"/>
              </a:lnSpc>
            </a:pPr>
            <a:r>
              <a:rPr lang="en-US" altLang="zh-CN" sz="3000" b="1" dirty="0"/>
              <a:t>}</a:t>
            </a:r>
          </a:p>
          <a:p>
            <a:pPr lvl="1" algn="l" eaLnBrk="1" hangingPunct="1">
              <a:lnSpc>
                <a:spcPts val="4100"/>
              </a:lnSpc>
            </a:pPr>
            <a:r>
              <a:rPr lang="en-US" altLang="zh-CN" sz="3000" b="1" dirty="0"/>
              <a:t>void main()</a:t>
            </a:r>
          </a:p>
          <a:p>
            <a:pPr lvl="1" algn="l" eaLnBrk="1" hangingPunct="1">
              <a:lnSpc>
                <a:spcPts val="4100"/>
              </a:lnSpc>
            </a:pPr>
            <a:r>
              <a:rPr lang="en-US" altLang="zh-CN" sz="3000" b="1" dirty="0"/>
              <a:t>{int a[N],p[N],</a:t>
            </a:r>
            <a:r>
              <a:rPr lang="en-US" altLang="zh-CN" sz="3000" b="1" dirty="0" err="1"/>
              <a:t>i</a:t>
            </a:r>
            <a:r>
              <a:rPr lang="en-US" altLang="zh-CN" sz="3000" b="1" dirty="0"/>
              <a:t>; for(</a:t>
            </a:r>
            <a:r>
              <a:rPr lang="en-US" altLang="zh-CN" sz="3000" b="1" dirty="0" err="1"/>
              <a:t>i</a:t>
            </a:r>
            <a:r>
              <a:rPr lang="en-US" altLang="zh-CN" sz="3000" b="1" dirty="0"/>
              <a:t>=0;i&lt;</a:t>
            </a:r>
            <a:r>
              <a:rPr lang="en-US" altLang="zh-CN" sz="3000" b="1" dirty="0" err="1"/>
              <a:t>N;i</a:t>
            </a:r>
            <a:r>
              <a:rPr lang="en-US" altLang="zh-CN" sz="3000" b="1" dirty="0"/>
              <a:t>++) </a:t>
            </a:r>
            <a:r>
              <a:rPr lang="en-US" altLang="zh-CN" sz="3000" b="1" dirty="0" err="1"/>
              <a:t>scanf</a:t>
            </a:r>
            <a:r>
              <a:rPr lang="en-US" altLang="zh-CN" sz="3000" b="1" dirty="0"/>
              <a:t>("%</a:t>
            </a:r>
            <a:r>
              <a:rPr lang="en-US" altLang="zh-CN" sz="3000" b="1" dirty="0" err="1"/>
              <a:t>d",&amp;a</a:t>
            </a:r>
            <a:r>
              <a:rPr lang="en-US" altLang="zh-CN" sz="3000" b="1" dirty="0"/>
              <a:t>[</a:t>
            </a:r>
            <a:r>
              <a:rPr lang="en-US" altLang="zh-CN" sz="3000" b="1" dirty="0" err="1"/>
              <a:t>i</a:t>
            </a:r>
            <a:r>
              <a:rPr lang="en-US" altLang="zh-CN" sz="3000" b="1" dirty="0"/>
              <a:t>]);</a:t>
            </a:r>
          </a:p>
          <a:p>
            <a:pPr lvl="1" algn="l" eaLnBrk="1" hangingPunct="1">
              <a:lnSpc>
                <a:spcPts val="4100"/>
              </a:lnSpc>
            </a:pPr>
            <a:r>
              <a:rPr lang="en-US" altLang="zh-CN" sz="3000" b="1" dirty="0"/>
              <a:t>  </a:t>
            </a:r>
            <a:r>
              <a:rPr lang="en-US" altLang="zh-CN" sz="3000" b="1" dirty="0" err="1">
                <a:solidFill>
                  <a:srgbClr val="FF0000"/>
                </a:solidFill>
              </a:rPr>
              <a:t>InxBubSort</a:t>
            </a:r>
            <a:r>
              <a:rPr lang="en-US" altLang="zh-CN" sz="3000" b="1" dirty="0"/>
              <a:t>(</a:t>
            </a:r>
            <a:r>
              <a:rPr lang="en-US" altLang="zh-CN" sz="3000" b="1" dirty="0" err="1"/>
              <a:t>a,p</a:t>
            </a:r>
            <a:r>
              <a:rPr lang="en-US" altLang="zh-CN" sz="3000" b="1" dirty="0"/>
              <a:t>);for(</a:t>
            </a:r>
            <a:r>
              <a:rPr lang="en-US" altLang="zh-CN" sz="3000" b="1" dirty="0" err="1"/>
              <a:t>i</a:t>
            </a:r>
            <a:r>
              <a:rPr lang="en-US" altLang="zh-CN" sz="3000" b="1" dirty="0"/>
              <a:t>=0;i&lt;</a:t>
            </a:r>
            <a:r>
              <a:rPr lang="en-US" altLang="zh-CN" sz="3000" b="1" dirty="0" err="1"/>
              <a:t>N;i</a:t>
            </a:r>
            <a:r>
              <a:rPr lang="en-US" altLang="zh-CN" sz="3000" b="1" dirty="0"/>
              <a:t>++) </a:t>
            </a:r>
            <a:r>
              <a:rPr lang="en-US" altLang="zh-CN" sz="3000" b="1" dirty="0" err="1"/>
              <a:t>printf</a:t>
            </a:r>
            <a:r>
              <a:rPr lang="en-US" altLang="zh-CN" sz="3000" b="1" dirty="0"/>
              <a:t>("%6d",</a:t>
            </a:r>
            <a:r>
              <a:rPr lang="en-US" altLang="zh-CN" sz="3000" b="1" dirty="0">
                <a:solidFill>
                  <a:srgbClr val="FF0000"/>
                </a:solidFill>
              </a:rPr>
              <a:t>a[p[</a:t>
            </a:r>
            <a:r>
              <a:rPr lang="en-US" altLang="zh-CN" sz="3000" b="1" dirty="0" err="1">
                <a:solidFill>
                  <a:srgbClr val="FF0000"/>
                </a:solidFill>
              </a:rPr>
              <a:t>i</a:t>
            </a:r>
            <a:r>
              <a:rPr lang="en-US" altLang="zh-CN" sz="3000" b="1" dirty="0">
                <a:solidFill>
                  <a:srgbClr val="FF0000"/>
                </a:solidFill>
              </a:rPr>
              <a:t>]]</a:t>
            </a:r>
            <a:r>
              <a:rPr lang="en-US" altLang="zh-CN" sz="3000" b="1" dirty="0"/>
              <a:t>);</a:t>
            </a:r>
          </a:p>
          <a:p>
            <a:pPr lvl="1" algn="l" eaLnBrk="1" hangingPunct="1">
              <a:lnSpc>
                <a:spcPts val="4100"/>
              </a:lnSpc>
            </a:pPr>
            <a:r>
              <a:rPr lang="en-US" altLang="zh-CN" sz="3000" b="1" dirty="0"/>
              <a:t>} </a:t>
            </a:r>
          </a:p>
        </p:txBody>
      </p:sp>
    </p:spTree>
    <p:extLst>
      <p:ext uri="{BB962C8B-B14F-4D97-AF65-F5344CB8AC3E}">
        <p14:creationId xmlns:p14="http://schemas.microsoft.com/office/powerpoint/2010/main" val="151253976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851E1-5E46-4979-80E1-427FBF33CC55}"/>
              </a:ext>
            </a:extLst>
          </p:cNvPr>
          <p:cNvSpPr>
            <a:spLocks noGrp="1"/>
          </p:cNvSpPr>
          <p:nvPr>
            <p:ph type="title"/>
          </p:nvPr>
        </p:nvSpPr>
        <p:spPr/>
        <p:txBody>
          <a:bodyPr/>
          <a:lstStyle/>
          <a:p>
            <a:r>
              <a:rPr lang="en-US" altLang="zh-CN" b="1" dirty="0"/>
              <a:t>Search</a:t>
            </a:r>
            <a:endParaRPr lang="zh-CN" altLang="en-US" b="1" dirty="0"/>
          </a:p>
        </p:txBody>
      </p:sp>
      <p:sp>
        <p:nvSpPr>
          <p:cNvPr id="3" name="文本占位符 2">
            <a:extLst>
              <a:ext uri="{FF2B5EF4-FFF2-40B4-BE49-F238E27FC236}">
                <a16:creationId xmlns:a16="http://schemas.microsoft.com/office/drawing/2014/main" id="{FBCF901B-E327-445C-98C4-788EB087C7A3}"/>
              </a:ext>
            </a:extLst>
          </p:cNvPr>
          <p:cNvSpPr>
            <a:spLocks noGrp="1"/>
          </p:cNvSpPr>
          <p:nvPr>
            <p:ph type="body" idx="1"/>
          </p:nvPr>
        </p:nvSpPr>
        <p:spPr>
          <a:xfrm>
            <a:off x="589935" y="1562100"/>
            <a:ext cx="16750328" cy="7581900"/>
          </a:xfrm>
          <a:ln w="28575">
            <a:solidFill>
              <a:srgbClr val="002060"/>
            </a:solidFill>
          </a:ln>
        </p:spPr>
        <p:txBody>
          <a:bodyPr/>
          <a:lstStyle/>
          <a:p>
            <a:pPr marL="254000" indent="0">
              <a:lnSpc>
                <a:spcPct val="80000"/>
              </a:lnSpc>
              <a:spcBef>
                <a:spcPct val="50000"/>
              </a:spcBef>
              <a:buNone/>
            </a:pPr>
            <a:endParaRPr lang="en-US" altLang="zh-CN" sz="4800" dirty="0"/>
          </a:p>
          <a:p>
            <a:pPr marL="254000" indent="0">
              <a:lnSpc>
                <a:spcPct val="80000"/>
              </a:lnSpc>
              <a:spcBef>
                <a:spcPct val="50000"/>
              </a:spcBef>
              <a:buNone/>
            </a:pPr>
            <a:r>
              <a:rPr lang="en-US" altLang="zh-CN" sz="4800" dirty="0"/>
              <a:t>#define N 10</a:t>
            </a:r>
          </a:p>
          <a:p>
            <a:pPr marL="254000" indent="0">
              <a:lnSpc>
                <a:spcPct val="80000"/>
              </a:lnSpc>
              <a:spcBef>
                <a:spcPct val="50000"/>
              </a:spcBef>
              <a:buNone/>
            </a:pPr>
            <a:r>
              <a:rPr lang="en-US" altLang="zh-CN" sz="4800" dirty="0"/>
              <a:t>int locate(int a[N],  int x)</a:t>
            </a:r>
          </a:p>
          <a:p>
            <a:pPr marL="254000" indent="0">
              <a:lnSpc>
                <a:spcPct val="80000"/>
              </a:lnSpc>
              <a:spcBef>
                <a:spcPct val="50000"/>
              </a:spcBef>
              <a:buNone/>
            </a:pPr>
            <a:r>
              <a:rPr lang="en-US" altLang="zh-CN" sz="4800" dirty="0"/>
              <a:t>{ int </a:t>
            </a:r>
            <a:r>
              <a:rPr lang="en-US" altLang="zh-CN" sz="4800" dirty="0" err="1"/>
              <a:t>i</a:t>
            </a:r>
            <a:r>
              <a:rPr lang="en-US" altLang="zh-CN" sz="4800" dirty="0"/>
              <a:t>;</a:t>
            </a:r>
          </a:p>
          <a:p>
            <a:pPr marL="254000" indent="0">
              <a:lnSpc>
                <a:spcPct val="80000"/>
              </a:lnSpc>
              <a:spcBef>
                <a:spcPct val="50000"/>
              </a:spcBef>
              <a:buNone/>
            </a:pPr>
            <a:r>
              <a:rPr lang="en-US" altLang="zh-CN" sz="4800" dirty="0"/>
              <a:t>   </a:t>
            </a:r>
            <a:r>
              <a:rPr lang="en-US" altLang="zh-CN" sz="4800" b="1" dirty="0">
                <a:solidFill>
                  <a:srgbClr val="C00000"/>
                </a:solidFill>
              </a:rPr>
              <a:t>for(</a:t>
            </a:r>
            <a:r>
              <a:rPr lang="en-US" altLang="zh-CN" sz="4800" b="1" dirty="0" err="1">
                <a:solidFill>
                  <a:srgbClr val="C00000"/>
                </a:solidFill>
              </a:rPr>
              <a:t>i</a:t>
            </a:r>
            <a:r>
              <a:rPr lang="en-US" altLang="zh-CN" sz="4800" b="1" dirty="0">
                <a:solidFill>
                  <a:srgbClr val="C00000"/>
                </a:solidFill>
              </a:rPr>
              <a:t>=0;i&lt;</a:t>
            </a:r>
            <a:r>
              <a:rPr lang="en-US" altLang="zh-CN" sz="4800" b="1" dirty="0" err="1">
                <a:solidFill>
                  <a:srgbClr val="C00000"/>
                </a:solidFill>
              </a:rPr>
              <a:t>N;i</a:t>
            </a:r>
            <a:r>
              <a:rPr lang="en-US" altLang="zh-CN" sz="4800" b="1" dirty="0">
                <a:solidFill>
                  <a:srgbClr val="C00000"/>
                </a:solidFill>
              </a:rPr>
              <a:t>++)  if(a[</a:t>
            </a:r>
            <a:r>
              <a:rPr lang="en-US" altLang="zh-CN" sz="4800" b="1" dirty="0" err="1">
                <a:solidFill>
                  <a:srgbClr val="C00000"/>
                </a:solidFill>
              </a:rPr>
              <a:t>i</a:t>
            </a:r>
            <a:r>
              <a:rPr lang="en-US" altLang="zh-CN" sz="4800" b="1" dirty="0">
                <a:solidFill>
                  <a:srgbClr val="C00000"/>
                </a:solidFill>
              </a:rPr>
              <a:t>]==x) break;</a:t>
            </a:r>
          </a:p>
          <a:p>
            <a:pPr marL="254000" indent="0">
              <a:lnSpc>
                <a:spcPct val="80000"/>
              </a:lnSpc>
              <a:spcBef>
                <a:spcPct val="50000"/>
              </a:spcBef>
              <a:buNone/>
            </a:pPr>
            <a:r>
              <a:rPr lang="en-US" altLang="zh-CN" sz="4800" dirty="0"/>
              <a:t>   return </a:t>
            </a:r>
            <a:r>
              <a:rPr lang="en-US" altLang="zh-CN" sz="4800" dirty="0" err="1"/>
              <a:t>i</a:t>
            </a:r>
            <a:r>
              <a:rPr lang="en-US" altLang="zh-CN" sz="4800" dirty="0"/>
              <a:t>;</a:t>
            </a:r>
          </a:p>
          <a:p>
            <a:pPr marL="254000" indent="0">
              <a:lnSpc>
                <a:spcPct val="80000"/>
              </a:lnSpc>
              <a:spcBef>
                <a:spcPct val="50000"/>
              </a:spcBef>
              <a:buNone/>
            </a:pPr>
            <a:r>
              <a:rPr lang="en-US" altLang="zh-CN" sz="4800" dirty="0"/>
              <a:t>}</a:t>
            </a:r>
          </a:p>
          <a:p>
            <a:endParaRPr lang="zh-CN" altLang="en-US" dirty="0"/>
          </a:p>
        </p:txBody>
      </p:sp>
      <p:sp>
        <p:nvSpPr>
          <p:cNvPr id="4" name="灯片编号占位符 3">
            <a:extLst>
              <a:ext uri="{FF2B5EF4-FFF2-40B4-BE49-F238E27FC236}">
                <a16:creationId xmlns:a16="http://schemas.microsoft.com/office/drawing/2014/main" id="{9AA23D8F-9478-4634-8691-39A4CFC0A4C2}"/>
              </a:ext>
            </a:extLst>
          </p:cNvPr>
          <p:cNvSpPr>
            <a:spLocks noGrp="1"/>
          </p:cNvSpPr>
          <p:nvPr>
            <p:ph type="sldNum" sz="quarter" idx="2"/>
          </p:nvPr>
        </p:nvSpPr>
        <p:spPr/>
        <p:txBody>
          <a:bodyPr/>
          <a:lstStyle/>
          <a:p>
            <a:fld id="{86CB4B4D-7CA3-9044-876B-883B54F8677D}" type="slidenum">
              <a:rPr lang="en-US" altLang="zh-CN" smtClean="0"/>
              <a:t>21</a:t>
            </a:fld>
            <a:endParaRPr lang="en-US" altLang="zh-CN"/>
          </a:p>
        </p:txBody>
      </p:sp>
    </p:spTree>
    <p:extLst>
      <p:ext uri="{BB962C8B-B14F-4D97-AF65-F5344CB8AC3E}">
        <p14:creationId xmlns:p14="http://schemas.microsoft.com/office/powerpoint/2010/main" val="218763661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910E69-AFB6-4330-921D-52C7B1473E50}"/>
              </a:ext>
            </a:extLst>
          </p:cNvPr>
          <p:cNvSpPr>
            <a:spLocks noGrp="1"/>
          </p:cNvSpPr>
          <p:nvPr>
            <p:ph type="title"/>
          </p:nvPr>
        </p:nvSpPr>
        <p:spPr/>
        <p:txBody>
          <a:bodyPr/>
          <a:lstStyle/>
          <a:p>
            <a:r>
              <a:rPr lang="en-US" altLang="zh-CN" b="1" dirty="0"/>
              <a:t> binary search</a:t>
            </a:r>
            <a:endParaRPr lang="zh-CN" altLang="en-US" b="1" dirty="0"/>
          </a:p>
        </p:txBody>
      </p:sp>
      <p:sp>
        <p:nvSpPr>
          <p:cNvPr id="3" name="文本占位符 2">
            <a:extLst>
              <a:ext uri="{FF2B5EF4-FFF2-40B4-BE49-F238E27FC236}">
                <a16:creationId xmlns:a16="http://schemas.microsoft.com/office/drawing/2014/main" id="{BD372580-34EC-4318-9875-DA4904F8D706}"/>
              </a:ext>
            </a:extLst>
          </p:cNvPr>
          <p:cNvSpPr>
            <a:spLocks noGrp="1"/>
          </p:cNvSpPr>
          <p:nvPr>
            <p:ph type="body" idx="1"/>
          </p:nvPr>
        </p:nvSpPr>
        <p:spPr>
          <a:xfrm>
            <a:off x="781665" y="1562100"/>
            <a:ext cx="15028605" cy="7581900"/>
          </a:xfrm>
        </p:spPr>
        <p:txBody>
          <a:bodyPr>
            <a:normAutofit/>
          </a:bodyPr>
          <a:lstStyle/>
          <a:p>
            <a:pPr marL="1082675" indent="-828675">
              <a:lnSpc>
                <a:spcPts val="5200"/>
              </a:lnSpc>
              <a:spcBef>
                <a:spcPts val="600"/>
              </a:spcBef>
              <a:buSzPct val="120000"/>
              <a:buFont typeface="Wingdings" panose="05000000000000000000" pitchFamily="2" charset="2"/>
              <a:buChar char="p"/>
            </a:pPr>
            <a:r>
              <a:rPr lang="en-US" altLang="zh-CN" sz="4800" b="1" dirty="0">
                <a:latin typeface="Times New Roman" panose="02020603050405020304" pitchFamily="18" charset="0"/>
                <a:cs typeface="Times New Roman" panose="02020603050405020304" pitchFamily="18" charset="0"/>
              </a:rPr>
              <a:t>binary search</a:t>
            </a:r>
            <a:r>
              <a:rPr lang="en-US" altLang="zh-CN" sz="4800" dirty="0">
                <a:latin typeface="Times New Roman" panose="02020603050405020304" pitchFamily="18" charset="0"/>
                <a:cs typeface="Times New Roman" panose="02020603050405020304" pitchFamily="18" charset="0"/>
              </a:rPr>
              <a:t>, is a search algorithm that finds the position of a target value within a sorted array</a:t>
            </a:r>
            <a:r>
              <a:rPr lang="zh-CN" altLang="en-US" sz="4800" dirty="0">
                <a:latin typeface="Times New Roman" panose="02020603050405020304" pitchFamily="18" charset="0"/>
                <a:cs typeface="Times New Roman" panose="02020603050405020304" pitchFamily="18" charset="0"/>
              </a:rPr>
              <a:t>，</a:t>
            </a:r>
            <a:r>
              <a:rPr lang="en-US" altLang="zh-CN" sz="4800" dirty="0">
                <a:solidFill>
                  <a:srgbClr val="FF0000"/>
                </a:solidFill>
                <a:latin typeface="Times New Roman" panose="02020603050405020304" pitchFamily="18" charset="0"/>
                <a:cs typeface="Times New Roman" panose="02020603050405020304" pitchFamily="18" charset="0"/>
              </a:rPr>
              <a:t> elements must be orderly.</a:t>
            </a:r>
          </a:p>
          <a:p>
            <a:pPr marL="1074738" indent="-801688">
              <a:lnSpc>
                <a:spcPts val="5200"/>
              </a:lnSpc>
              <a:spcBef>
                <a:spcPts val="600"/>
              </a:spcBef>
              <a:buSzPct val="120000"/>
              <a:buFont typeface="Wingdings" panose="05000000000000000000" pitchFamily="2" charset="2"/>
              <a:buChar char="p"/>
            </a:pPr>
            <a:r>
              <a:rPr lang="en-US" altLang="zh-CN" sz="4800" dirty="0">
                <a:latin typeface="Times New Roman" panose="02020603050405020304" pitchFamily="18" charset="0"/>
                <a:cs typeface="Times New Roman" panose="02020603050405020304" pitchFamily="18" charset="0"/>
              </a:rPr>
              <a:t>Binary search compares the target value to the </a:t>
            </a:r>
            <a:r>
              <a:rPr lang="en-US" altLang="zh-CN" sz="4800" dirty="0">
                <a:solidFill>
                  <a:srgbClr val="FF0000"/>
                </a:solidFill>
                <a:latin typeface="Times New Roman" panose="02020603050405020304" pitchFamily="18" charset="0"/>
                <a:cs typeface="Times New Roman" panose="02020603050405020304" pitchFamily="18" charset="0"/>
              </a:rPr>
              <a:t>middle element </a:t>
            </a:r>
            <a:r>
              <a:rPr lang="en-US" altLang="zh-CN" sz="4800" dirty="0">
                <a:latin typeface="Times New Roman" panose="02020603050405020304" pitchFamily="18" charset="0"/>
                <a:cs typeface="Times New Roman" panose="02020603050405020304" pitchFamily="18" charset="0"/>
              </a:rPr>
              <a:t>of the array; if they are unequal, the half in which the target cannot lie is </a:t>
            </a:r>
            <a:r>
              <a:rPr lang="en-US" altLang="zh-CN" sz="4800" dirty="0">
                <a:solidFill>
                  <a:srgbClr val="0000FF"/>
                </a:solidFill>
                <a:latin typeface="Times New Roman" panose="02020603050405020304" pitchFamily="18" charset="0"/>
                <a:cs typeface="Times New Roman" panose="02020603050405020304" pitchFamily="18" charset="0"/>
              </a:rPr>
              <a:t>eliminated</a:t>
            </a:r>
            <a:r>
              <a:rPr lang="en-US" altLang="zh-CN" sz="4800" dirty="0">
                <a:latin typeface="Times New Roman" panose="02020603050405020304" pitchFamily="18" charset="0"/>
                <a:cs typeface="Times New Roman" panose="02020603050405020304" pitchFamily="18" charset="0"/>
              </a:rPr>
              <a:t> and the search continues on the remaining half until it is successful. If the search ends with the remaining half being empty, the target is not in the array.</a:t>
            </a:r>
          </a:p>
        </p:txBody>
      </p:sp>
      <p:sp>
        <p:nvSpPr>
          <p:cNvPr id="4" name="灯片编号占位符 3">
            <a:extLst>
              <a:ext uri="{FF2B5EF4-FFF2-40B4-BE49-F238E27FC236}">
                <a16:creationId xmlns:a16="http://schemas.microsoft.com/office/drawing/2014/main" id="{78CCD4E1-2513-46EE-98C7-BD00EFD4EB08}"/>
              </a:ext>
            </a:extLst>
          </p:cNvPr>
          <p:cNvSpPr>
            <a:spLocks noGrp="1"/>
          </p:cNvSpPr>
          <p:nvPr>
            <p:ph type="sldNum" sz="quarter" idx="2"/>
          </p:nvPr>
        </p:nvSpPr>
        <p:spPr/>
        <p:txBody>
          <a:bodyPr/>
          <a:lstStyle/>
          <a:p>
            <a:fld id="{86CB4B4D-7CA3-9044-876B-883B54F8677D}" type="slidenum">
              <a:rPr lang="en-US" altLang="zh-CN" smtClean="0"/>
              <a:t>22</a:t>
            </a:fld>
            <a:endParaRPr lang="en-US" altLang="zh-CN"/>
          </a:p>
        </p:txBody>
      </p:sp>
    </p:spTree>
    <p:extLst>
      <p:ext uri="{BB962C8B-B14F-4D97-AF65-F5344CB8AC3E}">
        <p14:creationId xmlns:p14="http://schemas.microsoft.com/office/powerpoint/2010/main" val="180485426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5E68A-507D-4C2C-AFF2-33C183BBD178}"/>
              </a:ext>
            </a:extLst>
          </p:cNvPr>
          <p:cNvSpPr>
            <a:spLocks noGrp="1"/>
          </p:cNvSpPr>
          <p:nvPr>
            <p:ph type="title"/>
          </p:nvPr>
        </p:nvSpPr>
        <p:spPr/>
        <p:txBody>
          <a:bodyPr/>
          <a:lstStyle/>
          <a:p>
            <a:r>
              <a:rPr lang="en-US" altLang="zh-CN" b="1" dirty="0"/>
              <a:t> binary search</a:t>
            </a:r>
            <a:endParaRPr lang="zh-CN" altLang="en-US" b="1" dirty="0"/>
          </a:p>
        </p:txBody>
      </p:sp>
      <p:grpSp>
        <p:nvGrpSpPr>
          <p:cNvPr id="4" name="Group 13">
            <a:extLst>
              <a:ext uri="{FF2B5EF4-FFF2-40B4-BE49-F238E27FC236}">
                <a16:creationId xmlns:a16="http://schemas.microsoft.com/office/drawing/2014/main" id="{3D715164-228F-4334-B3A4-566B3F1D257E}"/>
              </a:ext>
            </a:extLst>
          </p:cNvPr>
          <p:cNvGrpSpPr>
            <a:grpSpLocks/>
          </p:cNvGrpSpPr>
          <p:nvPr/>
        </p:nvGrpSpPr>
        <p:grpSpPr bwMode="auto">
          <a:xfrm>
            <a:off x="2888607" y="2921232"/>
            <a:ext cx="11551336" cy="2630671"/>
            <a:chOff x="788" y="2448"/>
            <a:chExt cx="4783" cy="1051"/>
          </a:xfrm>
        </p:grpSpPr>
        <p:sp>
          <p:nvSpPr>
            <p:cNvPr id="5" name="Rectangle 7">
              <a:extLst>
                <a:ext uri="{FF2B5EF4-FFF2-40B4-BE49-F238E27FC236}">
                  <a16:creationId xmlns:a16="http://schemas.microsoft.com/office/drawing/2014/main" id="{81577975-712A-4341-A483-49D535517970}"/>
                </a:ext>
              </a:extLst>
            </p:cNvPr>
            <p:cNvSpPr>
              <a:spLocks noChangeArrowheads="1"/>
            </p:cNvSpPr>
            <p:nvPr/>
          </p:nvSpPr>
          <p:spPr bwMode="auto">
            <a:xfrm>
              <a:off x="788" y="2816"/>
              <a:ext cx="4422"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400" b="1" dirty="0">
                  <a:latin typeface="宋体" panose="02010600030101010101" pitchFamily="2" charset="-122"/>
                </a:rPr>
                <a:t>　</a:t>
              </a:r>
              <a:r>
                <a:rPr lang="en-US" altLang="zh-CN" sz="4000" b="1" dirty="0"/>
                <a:t>a[0] a[1] a[2] … a[i</a:t>
              </a:r>
              <a:r>
                <a:rPr lang="en-US" altLang="zh-CN" sz="4000" b="1" dirty="0">
                  <a:sym typeface="Symbol" panose="05050102010706020507" pitchFamily="18" charset="2"/>
                </a:rPr>
                <a:t></a:t>
              </a:r>
              <a:r>
                <a:rPr lang="en-US" altLang="zh-CN" sz="4000" b="1" dirty="0"/>
                <a:t>1]</a:t>
              </a:r>
              <a:r>
                <a:rPr lang="en-US" altLang="zh-CN" sz="4000" b="1" dirty="0">
                  <a:sym typeface="Symbol" panose="05050102010706020507" pitchFamily="18" charset="2"/>
                </a:rPr>
                <a:t>  </a:t>
              </a:r>
              <a:r>
                <a:rPr lang="en-US" altLang="zh-CN" sz="4000" b="1" dirty="0">
                  <a:solidFill>
                    <a:schemeClr val="accent2"/>
                  </a:solidFill>
                  <a:sym typeface="Symbol" panose="05050102010706020507" pitchFamily="18" charset="2"/>
                </a:rPr>
                <a:t>a[m]</a:t>
              </a:r>
              <a:r>
                <a:rPr lang="en-US" altLang="zh-CN" sz="4000" b="1" dirty="0">
                  <a:sym typeface="Symbol" panose="05050102010706020507" pitchFamily="18" charset="2"/>
                </a:rPr>
                <a:t> a[i</a:t>
              </a:r>
              <a:r>
                <a:rPr lang="en-US" altLang="zh-CN" sz="4000" b="1" dirty="0"/>
                <a:t>1] … a[N</a:t>
              </a:r>
              <a:r>
                <a:rPr lang="en-US" altLang="zh-CN" sz="4000" b="1" dirty="0">
                  <a:sym typeface="Symbol" panose="05050102010706020507" pitchFamily="18" charset="2"/>
                </a:rPr>
                <a:t></a:t>
              </a:r>
              <a:r>
                <a:rPr lang="en-US" altLang="zh-CN" sz="4000" b="1" dirty="0"/>
                <a:t>1]</a:t>
              </a:r>
              <a:r>
                <a:rPr lang="en-US" altLang="zh-CN" sz="4000" b="1" dirty="0">
                  <a:sym typeface="Symbol" panose="05050102010706020507" pitchFamily="18" charset="2"/>
                </a:rPr>
                <a:t> </a:t>
              </a:r>
            </a:p>
          </p:txBody>
        </p:sp>
        <p:sp>
          <p:nvSpPr>
            <p:cNvPr id="6" name="Line 8">
              <a:extLst>
                <a:ext uri="{FF2B5EF4-FFF2-40B4-BE49-F238E27FC236}">
                  <a16:creationId xmlns:a16="http://schemas.microsoft.com/office/drawing/2014/main" id="{4593BEEE-C0C6-4D94-AE4A-EB9ABCA5B93A}"/>
                </a:ext>
              </a:extLst>
            </p:cNvPr>
            <p:cNvSpPr>
              <a:spLocks noChangeShapeType="1"/>
            </p:cNvSpPr>
            <p:nvPr/>
          </p:nvSpPr>
          <p:spPr bwMode="auto">
            <a:xfrm>
              <a:off x="3044" y="2601"/>
              <a:ext cx="0" cy="72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4800"/>
            </a:p>
          </p:txBody>
        </p:sp>
        <p:sp>
          <p:nvSpPr>
            <p:cNvPr id="7" name="Line 9">
              <a:extLst>
                <a:ext uri="{FF2B5EF4-FFF2-40B4-BE49-F238E27FC236}">
                  <a16:creationId xmlns:a16="http://schemas.microsoft.com/office/drawing/2014/main" id="{0AD0D535-8AF0-4DE4-B71F-333C7A65A7A4}"/>
                </a:ext>
              </a:extLst>
            </p:cNvPr>
            <p:cNvSpPr>
              <a:spLocks noChangeShapeType="1"/>
            </p:cNvSpPr>
            <p:nvPr/>
          </p:nvSpPr>
          <p:spPr bwMode="auto">
            <a:xfrm>
              <a:off x="1152" y="3360"/>
              <a:ext cx="3552" cy="0"/>
            </a:xfrm>
            <a:prstGeom prst="line">
              <a:avLst/>
            </a:prstGeom>
            <a:noFill/>
            <a:ln w="7620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4800"/>
            </a:p>
          </p:txBody>
        </p:sp>
        <p:sp>
          <p:nvSpPr>
            <p:cNvPr id="8" name="Text Box 10">
              <a:extLst>
                <a:ext uri="{FF2B5EF4-FFF2-40B4-BE49-F238E27FC236}">
                  <a16:creationId xmlns:a16="http://schemas.microsoft.com/office/drawing/2014/main" id="{64D2F67F-B23A-4E0B-B90C-128733E92938}"/>
                </a:ext>
              </a:extLst>
            </p:cNvPr>
            <p:cNvSpPr txBox="1">
              <a:spLocks noChangeArrowheads="1"/>
            </p:cNvSpPr>
            <p:nvPr/>
          </p:nvSpPr>
          <p:spPr bwMode="auto">
            <a:xfrm>
              <a:off x="4608" y="3216"/>
              <a:ext cx="96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b="1" dirty="0">
                  <a:solidFill>
                    <a:srgbClr val="FF33CC"/>
                  </a:solidFill>
                  <a:ea typeface="楷体_GB2312"/>
                  <a:cs typeface="楷体_GB2312"/>
                </a:rPr>
                <a:t>Increased</a:t>
              </a:r>
              <a:endParaRPr lang="zh-CN" altLang="en-US" sz="3600" b="1" dirty="0">
                <a:solidFill>
                  <a:srgbClr val="FF33CC"/>
                </a:solidFill>
                <a:ea typeface="楷体_GB2312"/>
                <a:cs typeface="楷体_GB2312"/>
              </a:endParaRPr>
            </a:p>
          </p:txBody>
        </p:sp>
        <p:sp>
          <p:nvSpPr>
            <p:cNvPr id="9" name="Text Box 11">
              <a:extLst>
                <a:ext uri="{FF2B5EF4-FFF2-40B4-BE49-F238E27FC236}">
                  <a16:creationId xmlns:a16="http://schemas.microsoft.com/office/drawing/2014/main" id="{3474893E-1566-4C06-B0E9-F26DF87AD5C8}"/>
                </a:ext>
              </a:extLst>
            </p:cNvPr>
            <p:cNvSpPr txBox="1">
              <a:spLocks noChangeArrowheads="1"/>
            </p:cNvSpPr>
            <p:nvPr/>
          </p:nvSpPr>
          <p:spPr bwMode="auto">
            <a:xfrm>
              <a:off x="1968" y="2448"/>
              <a:ext cx="432"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600" b="1">
                  <a:solidFill>
                    <a:srgbClr val="FF0000"/>
                  </a:solidFill>
                  <a:sym typeface="Symbol" panose="05050102010706020507" pitchFamily="18" charset="2"/>
                </a:rPr>
                <a:t></a:t>
              </a:r>
              <a:r>
                <a:rPr lang="en-US" altLang="zh-CN" sz="3600" b="1">
                  <a:solidFill>
                    <a:srgbClr val="FF0000"/>
                  </a:solidFill>
                  <a:sym typeface="Symbol" panose="05050102010706020507" pitchFamily="18" charset="2"/>
                </a:rPr>
                <a:t>x</a:t>
              </a:r>
              <a:endParaRPr lang="en-US" altLang="zh-CN" sz="3600" b="1">
                <a:solidFill>
                  <a:srgbClr val="FF0000"/>
                </a:solidFill>
              </a:endParaRPr>
            </a:p>
          </p:txBody>
        </p:sp>
        <p:sp>
          <p:nvSpPr>
            <p:cNvPr id="10" name="Text Box 12">
              <a:extLst>
                <a:ext uri="{FF2B5EF4-FFF2-40B4-BE49-F238E27FC236}">
                  <a16:creationId xmlns:a16="http://schemas.microsoft.com/office/drawing/2014/main" id="{7BB7C739-349D-4C30-9791-79DC180036D5}"/>
                </a:ext>
              </a:extLst>
            </p:cNvPr>
            <p:cNvSpPr txBox="1">
              <a:spLocks noChangeArrowheads="1"/>
            </p:cNvSpPr>
            <p:nvPr/>
          </p:nvSpPr>
          <p:spPr bwMode="auto">
            <a:xfrm>
              <a:off x="3312" y="2448"/>
              <a:ext cx="432"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b="1">
                  <a:solidFill>
                    <a:srgbClr val="FF0000"/>
                  </a:solidFill>
                  <a:sym typeface="Symbol" panose="05050102010706020507" pitchFamily="18" charset="2"/>
                </a:rPr>
                <a:t>&gt;x</a:t>
              </a:r>
              <a:endParaRPr lang="en-US" altLang="zh-CN" sz="3600" b="1">
                <a:solidFill>
                  <a:srgbClr val="FF0000"/>
                </a:solidFill>
              </a:endParaRPr>
            </a:p>
          </p:txBody>
        </p:sp>
      </p:grpSp>
      <p:sp>
        <p:nvSpPr>
          <p:cNvPr id="11" name="标注: 弯曲线形 10">
            <a:extLst>
              <a:ext uri="{FF2B5EF4-FFF2-40B4-BE49-F238E27FC236}">
                <a16:creationId xmlns:a16="http://schemas.microsoft.com/office/drawing/2014/main" id="{DFB8B9FD-D971-42A7-B5CC-10273683B24F}"/>
              </a:ext>
            </a:extLst>
          </p:cNvPr>
          <p:cNvSpPr/>
          <p:nvPr/>
        </p:nvSpPr>
        <p:spPr>
          <a:xfrm>
            <a:off x="4269269" y="7068885"/>
            <a:ext cx="1074049" cy="692497"/>
          </a:xfrm>
          <a:prstGeom prst="borderCallout2">
            <a:avLst>
              <a:gd name="adj1" fmla="val 18750"/>
              <a:gd name="adj2" fmla="val -8333"/>
              <a:gd name="adj3" fmla="val 18750"/>
              <a:gd name="adj4" fmla="val -16667"/>
              <a:gd name="adj5" fmla="val -122943"/>
              <a:gd name="adj6" fmla="val -17402"/>
            </a:avLst>
          </a:prstGeom>
          <a:blipFill rotWithShape="1">
            <a:blip r:embed="rId2"/>
            <a:srcRect/>
            <a:tile tx="0" ty="0" sx="100000" sy="100000" flip="none" algn="tl"/>
          </a:blipFill>
          <a:ln w="25400" cap="flat">
            <a:solidFill>
              <a:srgbClr val="000000"/>
            </a:solidFill>
            <a:prstDash val="solid"/>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r>
              <a:rPr lang="en-US" altLang="zh-CN" dirty="0">
                <a:effectLst>
                  <a:outerShdw blurRad="38100" dist="12700" dir="5400000" rotWithShape="0">
                    <a:srgbClr val="000000">
                      <a:alpha val="50000"/>
                    </a:srgbClr>
                  </a:outerShdw>
                </a:effectLst>
              </a:rPr>
              <a:t>h</a:t>
            </a:r>
            <a:endParaRPr lang="zh-CN" altLang="en-US" dirty="0">
              <a:effectLst>
                <a:outerShdw blurRad="38100" dist="12700" dir="5400000" rotWithShape="0">
                  <a:srgbClr val="000000">
                    <a:alpha val="50000"/>
                  </a:srgbClr>
                </a:outerShdw>
              </a:effectLst>
            </a:endParaRPr>
          </a:p>
        </p:txBody>
      </p:sp>
      <p:sp>
        <p:nvSpPr>
          <p:cNvPr id="12" name="标注: 弯曲线形 11">
            <a:extLst>
              <a:ext uri="{FF2B5EF4-FFF2-40B4-BE49-F238E27FC236}">
                <a16:creationId xmlns:a16="http://schemas.microsoft.com/office/drawing/2014/main" id="{EFA7AABC-952D-4F38-A27A-8CFD0663EC08}"/>
              </a:ext>
            </a:extLst>
          </p:cNvPr>
          <p:cNvSpPr/>
          <p:nvPr/>
        </p:nvSpPr>
        <p:spPr>
          <a:xfrm>
            <a:off x="12592636" y="6965545"/>
            <a:ext cx="1074049" cy="692497"/>
          </a:xfrm>
          <a:prstGeom prst="borderCallout2">
            <a:avLst>
              <a:gd name="adj1" fmla="val 18750"/>
              <a:gd name="adj2" fmla="val -8333"/>
              <a:gd name="adj3" fmla="val 18750"/>
              <a:gd name="adj4" fmla="val -16667"/>
              <a:gd name="adj5" fmla="val -122943"/>
              <a:gd name="adj6" fmla="val -17402"/>
            </a:avLst>
          </a:prstGeom>
          <a:blipFill rotWithShape="1">
            <a:blip r:embed="rId2"/>
            <a:srcRect/>
            <a:tile tx="0" ty="0" sx="100000" sy="100000" flip="none" algn="tl"/>
          </a:blipFill>
          <a:ln w="25400" cap="flat">
            <a:solidFill>
              <a:srgbClr val="000000"/>
            </a:solidFill>
            <a:prstDash val="solid"/>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r>
              <a:rPr lang="en-US" altLang="zh-CN" dirty="0">
                <a:effectLst>
                  <a:outerShdw blurRad="38100" dist="12700" dir="5400000" rotWithShape="0">
                    <a:srgbClr val="000000">
                      <a:alpha val="50000"/>
                    </a:srgbClr>
                  </a:outerShdw>
                </a:effectLst>
              </a:rPr>
              <a:t>r</a:t>
            </a:r>
            <a:endParaRPr lang="zh-CN" altLang="en-US" dirty="0">
              <a:effectLst>
                <a:outerShdw blurRad="38100" dist="12700" dir="5400000" rotWithShape="0">
                  <a:srgbClr val="000000">
                    <a:alpha val="50000"/>
                  </a:srgbClr>
                </a:outerShdw>
              </a:effectLst>
            </a:endParaRPr>
          </a:p>
        </p:txBody>
      </p:sp>
      <p:sp>
        <p:nvSpPr>
          <p:cNvPr id="13" name="标注: 弯曲线形 12">
            <a:extLst>
              <a:ext uri="{FF2B5EF4-FFF2-40B4-BE49-F238E27FC236}">
                <a16:creationId xmlns:a16="http://schemas.microsoft.com/office/drawing/2014/main" id="{FF21D262-EBCD-4B61-A89B-D6DCE5B8B523}"/>
              </a:ext>
            </a:extLst>
          </p:cNvPr>
          <p:cNvSpPr/>
          <p:nvPr/>
        </p:nvSpPr>
        <p:spPr>
          <a:xfrm>
            <a:off x="8956777" y="7008347"/>
            <a:ext cx="1074049" cy="692497"/>
          </a:xfrm>
          <a:prstGeom prst="borderCallout2">
            <a:avLst>
              <a:gd name="adj1" fmla="val 18750"/>
              <a:gd name="adj2" fmla="val -8333"/>
              <a:gd name="adj3" fmla="val 18750"/>
              <a:gd name="adj4" fmla="val -16667"/>
              <a:gd name="adj5" fmla="val -122943"/>
              <a:gd name="adj6" fmla="val -17402"/>
            </a:avLst>
          </a:prstGeom>
          <a:blipFill rotWithShape="1">
            <a:blip r:embed="rId2"/>
            <a:srcRect/>
            <a:tile tx="0" ty="0" sx="100000" sy="100000" flip="none" algn="tl"/>
          </a:blipFill>
          <a:ln w="25400" cap="flat">
            <a:solidFill>
              <a:srgbClr val="000000"/>
            </a:solidFill>
            <a:prstDash val="solid"/>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r>
              <a:rPr lang="en-US" altLang="zh-CN" dirty="0">
                <a:effectLst>
                  <a:outerShdw blurRad="38100" dist="12700" dir="5400000" rotWithShape="0">
                    <a:srgbClr val="000000">
                      <a:alpha val="50000"/>
                    </a:srgbClr>
                  </a:outerShdw>
                </a:effectLst>
              </a:rPr>
              <a:t>m</a:t>
            </a:r>
            <a:endParaRPr lang="zh-CN" altLang="en-US" dirty="0">
              <a:effectLst>
                <a:outerShdw blurRad="38100" dist="12700" dir="5400000" rotWithShape="0">
                  <a:srgbClr val="000000">
                    <a:alpha val="50000"/>
                  </a:srgbClr>
                </a:outerShdw>
              </a:effectLst>
            </a:endParaRPr>
          </a:p>
        </p:txBody>
      </p:sp>
    </p:spTree>
    <p:extLst>
      <p:ext uri="{BB962C8B-B14F-4D97-AF65-F5344CB8AC3E}">
        <p14:creationId xmlns:p14="http://schemas.microsoft.com/office/powerpoint/2010/main" val="350310280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34B08-9E0D-4FA4-92A6-7B84AE76AC15}"/>
              </a:ext>
            </a:extLst>
          </p:cNvPr>
          <p:cNvSpPr>
            <a:spLocks noGrp="1"/>
          </p:cNvSpPr>
          <p:nvPr>
            <p:ph type="title"/>
          </p:nvPr>
        </p:nvSpPr>
        <p:spPr/>
        <p:txBody>
          <a:bodyPr/>
          <a:lstStyle/>
          <a:p>
            <a:r>
              <a:rPr lang="en-US" altLang="zh-CN" b="1" dirty="0"/>
              <a:t> binary search</a:t>
            </a:r>
            <a:endParaRPr lang="zh-CN" altLang="en-US" b="1" dirty="0"/>
          </a:p>
        </p:txBody>
      </p:sp>
      <p:sp>
        <p:nvSpPr>
          <p:cNvPr id="4" name="Rectangle 2">
            <a:extLst>
              <a:ext uri="{FF2B5EF4-FFF2-40B4-BE49-F238E27FC236}">
                <a16:creationId xmlns:a16="http://schemas.microsoft.com/office/drawing/2014/main" id="{B02A9677-6217-418F-9355-737226D5056F}"/>
              </a:ext>
            </a:extLst>
          </p:cNvPr>
          <p:cNvSpPr>
            <a:spLocks noChangeArrowheads="1"/>
          </p:cNvSpPr>
          <p:nvPr/>
        </p:nvSpPr>
        <p:spPr bwMode="auto">
          <a:xfrm>
            <a:off x="2793373" y="1731963"/>
            <a:ext cx="11800402" cy="6816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defRPr/>
            </a:pPr>
            <a:r>
              <a:rPr lang="en-US" altLang="zh-CN" sz="4000" b="1" dirty="0">
                <a:solidFill>
                  <a:srgbClr val="0000FF"/>
                </a:solidFill>
                <a:ea typeface="黑体" panose="02010609060101010101" pitchFamily="49" charset="-122"/>
                <a:cs typeface="Times New Roman" panose="02020603050405020304" pitchFamily="18" charset="0"/>
              </a:rPr>
              <a:t>An ordered array a[N], find a data x</a:t>
            </a:r>
          </a:p>
          <a:p>
            <a:pPr algn="just" hangingPunct="1">
              <a:spcBef>
                <a:spcPts val="1200"/>
              </a:spcBef>
              <a:defRPr/>
            </a:pPr>
            <a:r>
              <a:rPr lang="zh-CN" altLang="en-US" sz="3600" b="1" dirty="0">
                <a:ea typeface="黑体" panose="02010609060101010101" pitchFamily="49" charset="-122"/>
                <a:cs typeface="Times New Roman" panose="02020603050405020304" pitchFamily="18" charset="0"/>
              </a:rPr>
              <a:t>(1)</a:t>
            </a:r>
            <a:r>
              <a:rPr lang="en-US" altLang="zh-CN" sz="3600" b="1" dirty="0">
                <a:ea typeface="黑体" panose="02010609060101010101" pitchFamily="49" charset="-122"/>
                <a:cs typeface="Times New Roman" panose="02020603050405020304" pitchFamily="18" charset="0"/>
              </a:rPr>
              <a:t>Set h=0;   r=N</a:t>
            </a:r>
            <a:r>
              <a:rPr lang="en-US" altLang="zh-CN" sz="3600" b="1" dirty="0">
                <a:ea typeface="黑体" panose="02010609060101010101" pitchFamily="49" charset="-122"/>
                <a:cs typeface="Times New Roman" panose="02020603050405020304" pitchFamily="18" charset="0"/>
                <a:sym typeface="Symbol" panose="05050102010706020507" pitchFamily="18" charset="2"/>
              </a:rPr>
              <a:t></a:t>
            </a:r>
            <a:r>
              <a:rPr lang="en-US" altLang="zh-CN" sz="3600" b="1" dirty="0">
                <a:ea typeface="黑体" panose="02010609060101010101" pitchFamily="49" charset="-122"/>
                <a:cs typeface="Times New Roman" panose="02020603050405020304" pitchFamily="18" charset="0"/>
              </a:rPr>
              <a:t>1;</a:t>
            </a:r>
          </a:p>
          <a:p>
            <a:pPr algn="just" hangingPunct="1">
              <a:spcBef>
                <a:spcPts val="1200"/>
              </a:spcBef>
              <a:defRPr/>
            </a:pPr>
            <a:r>
              <a:rPr lang="zh-CN" altLang="en-US" sz="3600" b="1" dirty="0">
                <a:ea typeface="黑体" panose="02010609060101010101" pitchFamily="49" charset="-122"/>
                <a:cs typeface="Times New Roman" panose="02020603050405020304" pitchFamily="18" charset="0"/>
              </a:rPr>
              <a:t>(2)</a:t>
            </a:r>
            <a:r>
              <a:rPr lang="en-US" altLang="zh-CN" sz="3600" b="1" dirty="0">
                <a:ea typeface="黑体" panose="02010609060101010101" pitchFamily="49" charset="-122"/>
                <a:cs typeface="Times New Roman" panose="02020603050405020304" pitchFamily="18" charset="0"/>
              </a:rPr>
              <a:t>Set m=(</a:t>
            </a:r>
            <a:r>
              <a:rPr lang="en-US" altLang="zh-CN" sz="3600" b="1" dirty="0" err="1">
                <a:ea typeface="黑体" panose="02010609060101010101" pitchFamily="49" charset="-122"/>
                <a:cs typeface="Times New Roman" panose="02020603050405020304" pitchFamily="18" charset="0"/>
              </a:rPr>
              <a:t>h+r</a:t>
            </a:r>
            <a:r>
              <a:rPr lang="en-US" altLang="zh-CN" sz="3600" b="1" dirty="0">
                <a:ea typeface="黑体" panose="02010609060101010101" pitchFamily="49" charset="-122"/>
                <a:cs typeface="Times New Roman" panose="02020603050405020304" pitchFamily="18" charset="0"/>
              </a:rPr>
              <a:t>)/2;</a:t>
            </a:r>
          </a:p>
          <a:p>
            <a:pPr algn="just" hangingPunct="1">
              <a:spcBef>
                <a:spcPts val="1200"/>
              </a:spcBef>
              <a:defRPr/>
            </a:pPr>
            <a:r>
              <a:rPr lang="zh-CN" altLang="en-US" sz="3600" b="1" dirty="0">
                <a:ea typeface="黑体" panose="02010609060101010101" pitchFamily="49" charset="-122"/>
                <a:cs typeface="Times New Roman" panose="02020603050405020304" pitchFamily="18" charset="0"/>
              </a:rPr>
              <a:t>(3)</a:t>
            </a:r>
            <a:r>
              <a:rPr lang="en-US" altLang="zh-CN" sz="3600" b="1" dirty="0">
                <a:ea typeface="黑体" panose="02010609060101010101" pitchFamily="49" charset="-122"/>
                <a:cs typeface="Times New Roman" panose="02020603050405020304" pitchFamily="18" charset="0"/>
              </a:rPr>
              <a:t>If h&lt;=r</a:t>
            </a:r>
            <a:r>
              <a:rPr lang="zh-CN" altLang="en-US" sz="3600" b="1" dirty="0">
                <a:ea typeface="黑体" panose="02010609060101010101" pitchFamily="49" charset="-122"/>
                <a:cs typeface="Times New Roman" panose="02020603050405020304" pitchFamily="18" charset="0"/>
              </a:rPr>
              <a:t>  </a:t>
            </a:r>
            <a:r>
              <a:rPr lang="en-US" altLang="zh-CN" sz="3600" b="1" dirty="0">
                <a:ea typeface="黑体" panose="02010609060101010101" pitchFamily="49" charset="-122"/>
                <a:cs typeface="Times New Roman" panose="02020603050405020304" pitchFamily="18" charset="0"/>
              </a:rPr>
              <a:t>take steps as follows</a:t>
            </a:r>
            <a:r>
              <a:rPr lang="zh-CN" altLang="en-US" sz="3600" b="1" dirty="0">
                <a:ea typeface="黑体" panose="02010609060101010101" pitchFamily="49" charset="-122"/>
                <a:cs typeface="Times New Roman" panose="02020603050405020304" pitchFamily="18" charset="0"/>
              </a:rPr>
              <a:t>，</a:t>
            </a:r>
            <a:r>
              <a:rPr lang="en-US" altLang="zh-CN" sz="3600" b="1" dirty="0">
                <a:ea typeface="黑体" panose="02010609060101010101" pitchFamily="49" charset="-122"/>
                <a:cs typeface="Times New Roman" panose="02020603050405020304" pitchFamily="18" charset="0"/>
              </a:rPr>
              <a:t>if h&gt;r,</a:t>
            </a:r>
            <a:r>
              <a:rPr lang="zh-CN" altLang="en-US" sz="3600" b="1" dirty="0">
                <a:ea typeface="黑体" panose="02010609060101010101" pitchFamily="49" charset="-122"/>
                <a:cs typeface="Times New Roman" panose="02020603050405020304" pitchFamily="18" charset="0"/>
              </a:rPr>
              <a:t> </a:t>
            </a:r>
            <a:r>
              <a:rPr lang="en-US" altLang="zh-CN" sz="3600" b="1" dirty="0">
                <a:ea typeface="黑体" panose="02010609060101010101" pitchFamily="49" charset="-122"/>
                <a:cs typeface="Times New Roman" panose="02020603050405020304" pitchFamily="18" charset="0"/>
              </a:rPr>
              <a:t>stop , search failed</a:t>
            </a:r>
            <a:endParaRPr lang="zh-CN" altLang="en-US" sz="3600" b="1" dirty="0">
              <a:ea typeface="黑体" panose="02010609060101010101" pitchFamily="49" charset="-122"/>
              <a:cs typeface="Times New Roman" panose="02020603050405020304" pitchFamily="18" charset="0"/>
            </a:endParaRPr>
          </a:p>
          <a:p>
            <a:pPr marL="342900" indent="-342900" algn="just" hangingPunct="1">
              <a:spcBef>
                <a:spcPts val="1200"/>
              </a:spcBef>
              <a:buFont typeface="Wingdings" panose="05000000000000000000" pitchFamily="2" charset="2"/>
              <a:buChar char="l"/>
              <a:defRPr/>
            </a:pPr>
            <a:r>
              <a:rPr lang="zh-CN" altLang="en-US" sz="3600" b="1" dirty="0">
                <a:ea typeface="黑体" panose="02010609060101010101" pitchFamily="49" charset="-122"/>
                <a:cs typeface="Times New Roman" panose="02020603050405020304" pitchFamily="18" charset="0"/>
              </a:rPr>
              <a:t>　 </a:t>
            </a:r>
            <a:r>
              <a:rPr lang="en-US" altLang="zh-CN" sz="3600" b="1" dirty="0">
                <a:ea typeface="黑体" panose="02010609060101010101" pitchFamily="49" charset="-122"/>
                <a:cs typeface="Times New Roman" panose="02020603050405020304" pitchFamily="18" charset="0"/>
              </a:rPr>
              <a:t>if x= =a[m]: search </a:t>
            </a:r>
            <a:r>
              <a:rPr lang="en-US" altLang="zh-CN" sz="3600" b="1" dirty="0" err="1">
                <a:ea typeface="黑体" panose="02010609060101010101" pitchFamily="49" charset="-122"/>
                <a:cs typeface="Times New Roman" panose="02020603050405020304" pitchFamily="18" charset="0"/>
              </a:rPr>
              <a:t>succdssed</a:t>
            </a:r>
            <a:r>
              <a:rPr lang="en-US" altLang="zh-CN" sz="3600" b="1" dirty="0">
                <a:ea typeface="黑体" panose="02010609060101010101" pitchFamily="49" charset="-122"/>
                <a:cs typeface="Times New Roman" panose="02020603050405020304" pitchFamily="18" charset="0"/>
              </a:rPr>
              <a:t>, stop</a:t>
            </a:r>
            <a:endParaRPr lang="zh-CN" altLang="en-US" sz="3600" b="1" dirty="0">
              <a:ea typeface="黑体" panose="02010609060101010101" pitchFamily="49" charset="-122"/>
              <a:cs typeface="Times New Roman" panose="02020603050405020304" pitchFamily="18" charset="0"/>
            </a:endParaRPr>
          </a:p>
          <a:p>
            <a:pPr marL="342900" indent="-342900" algn="just" hangingPunct="1">
              <a:spcBef>
                <a:spcPts val="1200"/>
              </a:spcBef>
              <a:buFont typeface="Wingdings" panose="05000000000000000000" pitchFamily="2" charset="2"/>
              <a:buChar char="l"/>
              <a:defRPr/>
            </a:pPr>
            <a:r>
              <a:rPr lang="zh-CN" altLang="en-US" sz="3600" b="1" dirty="0">
                <a:ea typeface="黑体" panose="02010609060101010101" pitchFamily="49" charset="-122"/>
                <a:cs typeface="Times New Roman" panose="02020603050405020304" pitchFamily="18" charset="0"/>
              </a:rPr>
              <a:t>     </a:t>
            </a:r>
            <a:r>
              <a:rPr lang="en-US" altLang="zh-CN" sz="3600" b="1" dirty="0">
                <a:ea typeface="黑体" panose="02010609060101010101" pitchFamily="49" charset="-122"/>
                <a:cs typeface="Times New Roman" panose="02020603050405020304" pitchFamily="18" charset="0"/>
              </a:rPr>
              <a:t>if x&lt;a[m]:   x</a:t>
            </a:r>
            <a:r>
              <a:rPr lang="zh-CN" altLang="en-US" sz="3600" b="1" dirty="0">
                <a:ea typeface="黑体" panose="02010609060101010101" pitchFamily="49" charset="-122"/>
                <a:cs typeface="Times New Roman" panose="02020603050405020304" pitchFamily="18" charset="0"/>
              </a:rPr>
              <a:t> </a:t>
            </a:r>
            <a:r>
              <a:rPr lang="en-US" altLang="zh-CN" sz="3600" b="1" dirty="0">
                <a:ea typeface="黑体" panose="02010609060101010101" pitchFamily="49" charset="-122"/>
                <a:cs typeface="Times New Roman" panose="02020603050405020304" pitchFamily="18" charset="0"/>
              </a:rPr>
              <a:t>is in a[h]~a[m</a:t>
            </a:r>
            <a:r>
              <a:rPr lang="en-US" altLang="zh-CN" sz="3600" b="1" dirty="0">
                <a:ea typeface="黑体" panose="02010609060101010101" pitchFamily="49" charset="-122"/>
                <a:cs typeface="Times New Roman" panose="02020603050405020304" pitchFamily="18" charset="0"/>
                <a:sym typeface="Symbol" panose="05050102010706020507" pitchFamily="18" charset="2"/>
              </a:rPr>
              <a:t></a:t>
            </a:r>
            <a:r>
              <a:rPr lang="en-US" altLang="zh-CN" sz="3600" b="1" dirty="0">
                <a:ea typeface="黑体" panose="02010609060101010101" pitchFamily="49" charset="-122"/>
                <a:cs typeface="Times New Roman" panose="02020603050405020304" pitchFamily="18" charset="0"/>
              </a:rPr>
              <a:t>1],</a:t>
            </a:r>
            <a:endParaRPr lang="zh-CN" altLang="en-US" sz="3600" b="1" dirty="0">
              <a:ea typeface="黑体" panose="02010609060101010101" pitchFamily="49" charset="-122"/>
              <a:cs typeface="Times New Roman" panose="02020603050405020304" pitchFamily="18" charset="0"/>
            </a:endParaRPr>
          </a:p>
          <a:p>
            <a:pPr algn="just" hangingPunct="1">
              <a:spcBef>
                <a:spcPts val="1200"/>
              </a:spcBef>
              <a:defRPr/>
            </a:pPr>
            <a:r>
              <a:rPr lang="zh-CN" altLang="en-US" sz="3600" b="1" dirty="0">
                <a:ea typeface="黑体" panose="02010609060101010101" pitchFamily="49" charset="-122"/>
                <a:cs typeface="Times New Roman" panose="02020603050405020304" pitchFamily="18" charset="0"/>
              </a:rPr>
              <a:t>                         </a:t>
            </a:r>
            <a:r>
              <a:rPr lang="en-US" altLang="zh-CN" sz="3600" b="1" dirty="0">
                <a:ea typeface="黑体" panose="02010609060101010101" pitchFamily="49" charset="-122"/>
                <a:cs typeface="Times New Roman" panose="02020603050405020304" pitchFamily="18" charset="0"/>
              </a:rPr>
              <a:t>r=m</a:t>
            </a:r>
            <a:r>
              <a:rPr lang="en-US" altLang="zh-CN" sz="3600" b="1" dirty="0">
                <a:ea typeface="黑体" panose="02010609060101010101" pitchFamily="49" charset="-122"/>
                <a:cs typeface="Times New Roman" panose="02020603050405020304" pitchFamily="18" charset="0"/>
                <a:sym typeface="Symbol" panose="05050102010706020507" pitchFamily="18" charset="2"/>
              </a:rPr>
              <a:t></a:t>
            </a:r>
            <a:r>
              <a:rPr lang="en-US" altLang="zh-CN" sz="3600" b="1" dirty="0">
                <a:ea typeface="黑体" panose="02010609060101010101" pitchFamily="49" charset="-122"/>
                <a:cs typeface="Times New Roman" panose="02020603050405020304" pitchFamily="18" charset="0"/>
              </a:rPr>
              <a:t>1;m=(</a:t>
            </a:r>
            <a:r>
              <a:rPr lang="en-US" altLang="zh-CN" sz="3600" b="1" dirty="0" err="1">
                <a:ea typeface="黑体" panose="02010609060101010101" pitchFamily="49" charset="-122"/>
                <a:cs typeface="Times New Roman" panose="02020603050405020304" pitchFamily="18" charset="0"/>
              </a:rPr>
              <a:t>h+r</a:t>
            </a:r>
            <a:r>
              <a:rPr lang="en-US" altLang="zh-CN" sz="3600" b="1" dirty="0">
                <a:ea typeface="黑体" panose="02010609060101010101" pitchFamily="49" charset="-122"/>
                <a:cs typeface="Times New Roman" panose="02020603050405020304" pitchFamily="18" charset="0"/>
              </a:rPr>
              <a:t>)/2;  </a:t>
            </a:r>
            <a:r>
              <a:rPr lang="en-US" altLang="zh-CN" sz="3600" b="1" dirty="0" err="1">
                <a:ea typeface="黑体" panose="02010609060101010101" pitchFamily="49" charset="-122"/>
                <a:cs typeface="Times New Roman" panose="02020603050405020304" pitchFamily="18" charset="0"/>
              </a:rPr>
              <a:t>goto</a:t>
            </a:r>
            <a:r>
              <a:rPr lang="en-US" altLang="zh-CN" sz="3600" b="1" dirty="0">
                <a:ea typeface="黑体" panose="02010609060101010101" pitchFamily="49" charset="-122"/>
                <a:cs typeface="Times New Roman" panose="02020603050405020304" pitchFamily="18" charset="0"/>
              </a:rPr>
              <a:t> </a:t>
            </a:r>
            <a:r>
              <a:rPr lang="zh-CN" altLang="en-US" sz="3600" b="1" dirty="0">
                <a:ea typeface="黑体" panose="02010609060101010101" pitchFamily="49" charset="-122"/>
                <a:cs typeface="Times New Roman" panose="02020603050405020304" pitchFamily="18" charset="0"/>
              </a:rPr>
              <a:t>(3)</a:t>
            </a:r>
            <a:endParaRPr lang="en-US" altLang="zh-CN" sz="3600" b="1" dirty="0">
              <a:ea typeface="黑体" panose="02010609060101010101" pitchFamily="49" charset="-122"/>
              <a:cs typeface="Times New Roman" panose="02020603050405020304" pitchFamily="18" charset="0"/>
            </a:endParaRPr>
          </a:p>
          <a:p>
            <a:pPr marL="342900" indent="-342900" algn="just" hangingPunct="1">
              <a:spcBef>
                <a:spcPts val="1200"/>
              </a:spcBef>
              <a:buFont typeface="Wingdings" panose="05000000000000000000" pitchFamily="2" charset="2"/>
              <a:buChar char="l"/>
              <a:defRPr/>
            </a:pPr>
            <a:r>
              <a:rPr lang="zh-CN" altLang="en-US" sz="3600" b="1" dirty="0">
                <a:ea typeface="黑体" panose="02010609060101010101" pitchFamily="49" charset="-122"/>
                <a:cs typeface="Times New Roman" panose="02020603050405020304" pitchFamily="18" charset="0"/>
              </a:rPr>
              <a:t>      </a:t>
            </a:r>
            <a:r>
              <a:rPr lang="en-US" altLang="zh-CN" sz="3600" b="1" dirty="0">
                <a:ea typeface="黑体" panose="02010609060101010101" pitchFamily="49" charset="-122"/>
                <a:cs typeface="Times New Roman" panose="02020603050405020304" pitchFamily="18" charset="0"/>
              </a:rPr>
              <a:t>if x&gt;a[m]:  x is in a[m+1]~a[r],</a:t>
            </a:r>
            <a:endParaRPr lang="zh-CN" altLang="en-US" sz="3600" b="1" dirty="0">
              <a:ea typeface="黑体" panose="02010609060101010101" pitchFamily="49" charset="-122"/>
              <a:cs typeface="Times New Roman" panose="02020603050405020304" pitchFamily="18" charset="0"/>
            </a:endParaRPr>
          </a:p>
          <a:p>
            <a:pPr algn="just" hangingPunct="1">
              <a:spcBef>
                <a:spcPts val="1200"/>
              </a:spcBef>
              <a:defRPr/>
            </a:pPr>
            <a:r>
              <a:rPr lang="en-US" altLang="zh-CN" sz="3600" b="1" dirty="0">
                <a:ea typeface="黑体" panose="02010609060101010101" pitchFamily="49" charset="-122"/>
                <a:cs typeface="Times New Roman" panose="02020603050405020304" pitchFamily="18" charset="0"/>
              </a:rPr>
              <a:t>                      h=m</a:t>
            </a:r>
            <a:r>
              <a:rPr lang="en-US" altLang="zh-CN" sz="3600" b="1" dirty="0">
                <a:ea typeface="黑体" panose="02010609060101010101" pitchFamily="49" charset="-122"/>
                <a:cs typeface="Times New Roman" panose="02020603050405020304" pitchFamily="18" charset="0"/>
                <a:sym typeface="Symbol" panose="05050102010706020507" pitchFamily="18" charset="2"/>
              </a:rPr>
              <a:t></a:t>
            </a:r>
            <a:r>
              <a:rPr lang="en-US" altLang="zh-CN" sz="3600" b="1" dirty="0">
                <a:ea typeface="黑体" panose="02010609060101010101" pitchFamily="49" charset="-122"/>
                <a:cs typeface="Times New Roman" panose="02020603050405020304" pitchFamily="18" charset="0"/>
              </a:rPr>
              <a:t>1</a:t>
            </a:r>
            <a:r>
              <a:rPr lang="zh-CN" altLang="en-US" sz="3600" b="1" dirty="0">
                <a:ea typeface="黑体" panose="02010609060101010101" pitchFamily="49" charset="-122"/>
                <a:cs typeface="Times New Roman" panose="02020603050405020304" pitchFamily="18" charset="0"/>
              </a:rPr>
              <a:t>; </a:t>
            </a:r>
            <a:r>
              <a:rPr lang="en-US" altLang="zh-CN" sz="3600" b="1" dirty="0">
                <a:ea typeface="黑体" panose="02010609060101010101" pitchFamily="49" charset="-122"/>
                <a:cs typeface="Times New Roman" panose="02020603050405020304" pitchFamily="18" charset="0"/>
              </a:rPr>
              <a:t>m=(</a:t>
            </a:r>
            <a:r>
              <a:rPr lang="en-US" altLang="zh-CN" sz="3600" b="1" dirty="0" err="1">
                <a:ea typeface="黑体" panose="02010609060101010101" pitchFamily="49" charset="-122"/>
                <a:cs typeface="Times New Roman" panose="02020603050405020304" pitchFamily="18" charset="0"/>
              </a:rPr>
              <a:t>h+r</a:t>
            </a:r>
            <a:r>
              <a:rPr lang="en-US" altLang="zh-CN" sz="3600" b="1" dirty="0">
                <a:ea typeface="黑体" panose="02010609060101010101" pitchFamily="49" charset="-122"/>
                <a:cs typeface="Times New Roman" panose="02020603050405020304" pitchFamily="18" charset="0"/>
              </a:rPr>
              <a:t>)/2;goto</a:t>
            </a:r>
            <a:r>
              <a:rPr lang="zh-CN" altLang="en-US" sz="3600" b="1" dirty="0">
                <a:ea typeface="黑体" panose="02010609060101010101" pitchFamily="49" charset="-122"/>
                <a:cs typeface="Times New Roman" panose="02020603050405020304" pitchFamily="18" charset="0"/>
              </a:rPr>
              <a:t>(3) </a:t>
            </a:r>
            <a:endParaRPr lang="en-US" altLang="zh-CN" sz="3600" b="1" dirty="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2413263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F3106-FA09-4F80-A4A3-2EFA4056ACDF}"/>
              </a:ext>
            </a:extLst>
          </p:cNvPr>
          <p:cNvSpPr>
            <a:spLocks noGrp="1"/>
          </p:cNvSpPr>
          <p:nvPr>
            <p:ph type="title"/>
          </p:nvPr>
        </p:nvSpPr>
        <p:spPr/>
        <p:txBody>
          <a:bodyPr/>
          <a:lstStyle/>
          <a:p>
            <a:r>
              <a:rPr lang="en-US" altLang="zh-CN" b="1" dirty="0"/>
              <a:t>binary search</a:t>
            </a:r>
            <a:endParaRPr lang="zh-CN" altLang="en-US" b="1" dirty="0"/>
          </a:p>
        </p:txBody>
      </p:sp>
      <p:sp>
        <p:nvSpPr>
          <p:cNvPr id="4" name="灯片编号占位符 3">
            <a:extLst>
              <a:ext uri="{FF2B5EF4-FFF2-40B4-BE49-F238E27FC236}">
                <a16:creationId xmlns:a16="http://schemas.microsoft.com/office/drawing/2014/main" id="{695DC8EC-5F1F-4AA2-A38A-A6E66BE8B545}"/>
              </a:ext>
            </a:extLst>
          </p:cNvPr>
          <p:cNvSpPr>
            <a:spLocks noGrp="1"/>
          </p:cNvSpPr>
          <p:nvPr>
            <p:ph type="sldNum" sz="quarter" idx="2"/>
          </p:nvPr>
        </p:nvSpPr>
        <p:spPr/>
        <p:txBody>
          <a:bodyPr/>
          <a:lstStyle/>
          <a:p>
            <a:fld id="{86CB4B4D-7CA3-9044-876B-883B54F8677D}" type="slidenum">
              <a:rPr lang="en-US" altLang="zh-CN" smtClean="0"/>
              <a:t>25</a:t>
            </a:fld>
            <a:endParaRPr lang="en-US" altLang="zh-CN"/>
          </a:p>
        </p:txBody>
      </p:sp>
      <p:sp>
        <p:nvSpPr>
          <p:cNvPr id="5" name="Rectangle 3">
            <a:extLst>
              <a:ext uri="{FF2B5EF4-FFF2-40B4-BE49-F238E27FC236}">
                <a16:creationId xmlns:a16="http://schemas.microsoft.com/office/drawing/2014/main" id="{5BE75CEC-6933-4ACE-A9DF-A050E8BAEAC6}"/>
              </a:ext>
            </a:extLst>
          </p:cNvPr>
          <p:cNvSpPr>
            <a:spLocks noChangeArrowheads="1"/>
          </p:cNvSpPr>
          <p:nvPr/>
        </p:nvSpPr>
        <p:spPr bwMode="auto">
          <a:xfrm>
            <a:off x="1489587" y="1843082"/>
            <a:ext cx="13863484" cy="7307262"/>
          </a:xfrm>
          <a:prstGeom prst="rect">
            <a:avLst/>
          </a:prstGeom>
          <a:noFill/>
          <a:ln w="28575">
            <a:solidFill>
              <a:schemeClr val="accent2">
                <a:lumMod val="75000"/>
              </a:schemeClr>
            </a:solidFill>
            <a:miter lim="800000"/>
            <a:headEnd/>
            <a:tailEnd/>
          </a:ln>
        </p:spPr>
        <p:txBody>
          <a:bodyPr wrap="square">
            <a:noAutofit/>
          </a:bodyPr>
          <a:lstStyle/>
          <a:p>
            <a:pPr algn="l">
              <a:lnSpc>
                <a:spcPct val="60000"/>
              </a:lnSpc>
              <a:spcBef>
                <a:spcPts val="1800"/>
              </a:spcBef>
              <a:defRPr/>
            </a:pPr>
            <a:endParaRPr lang="en-US" altLang="zh-CN" sz="3600" b="1" dirty="0">
              <a:latin typeface="Times New Roman" panose="02020603050405020304" pitchFamily="18" charset="0"/>
              <a:cs typeface="Times New Roman" panose="02020603050405020304" pitchFamily="18" charset="0"/>
            </a:endParaRPr>
          </a:p>
          <a:p>
            <a:pPr algn="l">
              <a:lnSpc>
                <a:spcPct val="60000"/>
              </a:lnSpc>
              <a:spcBef>
                <a:spcPts val="1800"/>
              </a:spcBef>
              <a:defRPr/>
            </a:pPr>
            <a:r>
              <a:rPr lang="en-US" altLang="zh-CN" sz="3600" b="1" dirty="0">
                <a:latin typeface="Times New Roman" panose="02020603050405020304" pitchFamily="18" charset="0"/>
                <a:cs typeface="Times New Roman" panose="02020603050405020304" pitchFamily="18" charset="0"/>
              </a:rPr>
              <a:t>int Locate(int a[N],int x)</a:t>
            </a:r>
            <a:endParaRPr lang="zh-CN" altLang="en-US" sz="3600" b="1" dirty="0">
              <a:solidFill>
                <a:schemeClr val="accent2"/>
              </a:solidFill>
              <a:latin typeface="Times New Roman" panose="02020603050405020304" pitchFamily="18" charset="0"/>
              <a:cs typeface="Times New Roman" panose="02020603050405020304" pitchFamily="18" charset="0"/>
            </a:endParaRPr>
          </a:p>
          <a:p>
            <a:pPr algn="l">
              <a:lnSpc>
                <a:spcPct val="60000"/>
              </a:lnSpc>
              <a:spcBef>
                <a:spcPct val="50000"/>
              </a:spcBef>
              <a:defRPr/>
            </a:pPr>
            <a:r>
              <a:rPr lang="en-US" altLang="zh-CN" sz="3600" b="1" dirty="0">
                <a:latin typeface="Times New Roman" panose="02020603050405020304" pitchFamily="18" charset="0"/>
                <a:cs typeface="Times New Roman" panose="02020603050405020304" pitchFamily="18" charset="0"/>
              </a:rPr>
              <a:t>  { </a:t>
            </a:r>
            <a:r>
              <a:rPr lang="en-US" altLang="zh-CN" sz="3600" b="1" dirty="0" err="1">
                <a:latin typeface="Times New Roman" panose="02020603050405020304" pitchFamily="18" charset="0"/>
                <a:cs typeface="Times New Roman" panose="02020603050405020304" pitchFamily="18" charset="0"/>
              </a:rPr>
              <a:t>int</a:t>
            </a:r>
            <a:r>
              <a:rPr lang="en-US" altLang="zh-CN" sz="3600" b="1" dirty="0">
                <a:latin typeface="Times New Roman" panose="02020603050405020304" pitchFamily="18" charset="0"/>
                <a:cs typeface="Times New Roman" panose="02020603050405020304" pitchFamily="18" charset="0"/>
              </a:rPr>
              <a:t> </a:t>
            </a:r>
            <a:r>
              <a:rPr lang="en-US" altLang="zh-CN" sz="3600" b="1" dirty="0" err="1">
                <a:latin typeface="Times New Roman" panose="02020603050405020304" pitchFamily="18" charset="0"/>
                <a:cs typeface="Times New Roman" panose="02020603050405020304" pitchFamily="18" charset="0"/>
              </a:rPr>
              <a:t>h,r,m</a:t>
            </a:r>
            <a:r>
              <a:rPr lang="en-US" altLang="zh-CN" sz="3600" b="1" dirty="0">
                <a:latin typeface="Times New Roman" panose="02020603050405020304" pitchFamily="18" charset="0"/>
                <a:cs typeface="Times New Roman" panose="02020603050405020304" pitchFamily="18" charset="0"/>
              </a:rPr>
              <a:t>;</a:t>
            </a:r>
          </a:p>
          <a:p>
            <a:pPr algn="l">
              <a:lnSpc>
                <a:spcPct val="60000"/>
              </a:lnSpc>
              <a:spcBef>
                <a:spcPct val="50000"/>
              </a:spcBef>
              <a:defRPr/>
            </a:pPr>
            <a:r>
              <a:rPr lang="en-US" altLang="zh-CN" sz="3600" b="1" dirty="0">
                <a:latin typeface="Times New Roman" panose="02020603050405020304" pitchFamily="18" charset="0"/>
                <a:cs typeface="Times New Roman" panose="02020603050405020304" pitchFamily="18" charset="0"/>
              </a:rPr>
              <a:t>    h=0;r=N</a:t>
            </a:r>
            <a:r>
              <a:rPr lang="en-US" altLang="zh-CN" sz="3600" b="1" dirty="0">
                <a:latin typeface="Times New Roman" panose="02020603050405020304" pitchFamily="18" charset="0"/>
                <a:cs typeface="Times New Roman" panose="02020603050405020304" pitchFamily="18" charset="0"/>
                <a:sym typeface="Symbol" pitchFamily="18" charset="2"/>
              </a:rPr>
              <a:t></a:t>
            </a:r>
            <a:r>
              <a:rPr lang="en-US" altLang="zh-CN" sz="3600" b="1" dirty="0">
                <a:latin typeface="Times New Roman" panose="02020603050405020304" pitchFamily="18" charset="0"/>
                <a:cs typeface="Times New Roman" panose="02020603050405020304" pitchFamily="18" charset="0"/>
              </a:rPr>
              <a:t>1;m=(</a:t>
            </a:r>
            <a:r>
              <a:rPr lang="en-US" altLang="zh-CN" sz="3600" b="1" dirty="0" err="1">
                <a:latin typeface="Times New Roman" panose="02020603050405020304" pitchFamily="18" charset="0"/>
                <a:cs typeface="Times New Roman" panose="02020603050405020304" pitchFamily="18" charset="0"/>
              </a:rPr>
              <a:t>h+r</a:t>
            </a:r>
            <a:r>
              <a:rPr lang="en-US" altLang="zh-CN" sz="3600" b="1" dirty="0">
                <a:latin typeface="Times New Roman" panose="02020603050405020304" pitchFamily="18" charset="0"/>
                <a:cs typeface="Times New Roman" panose="02020603050405020304" pitchFamily="18" charset="0"/>
              </a:rPr>
              <a:t>)/2;</a:t>
            </a:r>
          </a:p>
          <a:p>
            <a:pPr algn="l">
              <a:lnSpc>
                <a:spcPct val="60000"/>
              </a:lnSpc>
              <a:spcBef>
                <a:spcPct val="50000"/>
              </a:spcBef>
              <a:defRPr/>
            </a:pPr>
            <a:r>
              <a:rPr lang="en-US" altLang="zh-CN" sz="3600" b="1" dirty="0">
                <a:solidFill>
                  <a:srgbClr val="0000FF"/>
                </a:solidFill>
                <a:latin typeface="Times New Roman" panose="02020603050405020304" pitchFamily="18" charset="0"/>
                <a:cs typeface="Times New Roman" panose="02020603050405020304" pitchFamily="18" charset="0"/>
              </a:rPr>
              <a:t>    while(h&lt;=r&amp;&amp;x!=a[m])</a:t>
            </a:r>
          </a:p>
          <a:p>
            <a:pPr algn="l">
              <a:lnSpc>
                <a:spcPct val="60000"/>
              </a:lnSpc>
              <a:spcBef>
                <a:spcPct val="50000"/>
              </a:spcBef>
              <a:defRPr/>
            </a:pPr>
            <a:r>
              <a:rPr lang="en-US" altLang="zh-CN" sz="3600" b="1" dirty="0">
                <a:solidFill>
                  <a:srgbClr val="0000FF"/>
                </a:solidFill>
                <a:latin typeface="Times New Roman" panose="02020603050405020304" pitchFamily="18" charset="0"/>
                <a:cs typeface="Times New Roman" panose="02020603050405020304" pitchFamily="18" charset="0"/>
              </a:rPr>
              <a:t>       if(x&lt;a[m]) {r=m</a:t>
            </a:r>
            <a:r>
              <a:rPr lang="en-US" altLang="zh-CN" sz="3600" b="1" dirty="0">
                <a:solidFill>
                  <a:srgbClr val="0000FF"/>
                </a:solidFill>
                <a:latin typeface="Times New Roman" panose="02020603050405020304" pitchFamily="18" charset="0"/>
                <a:cs typeface="Times New Roman" panose="02020603050405020304" pitchFamily="18" charset="0"/>
                <a:sym typeface="Symbol" pitchFamily="18" charset="2"/>
              </a:rPr>
              <a:t></a:t>
            </a:r>
            <a:r>
              <a:rPr lang="en-US" altLang="zh-CN" sz="3600" b="1" dirty="0">
                <a:solidFill>
                  <a:srgbClr val="0000FF"/>
                </a:solidFill>
                <a:latin typeface="Times New Roman" panose="02020603050405020304" pitchFamily="18" charset="0"/>
                <a:cs typeface="Times New Roman" panose="02020603050405020304" pitchFamily="18" charset="0"/>
              </a:rPr>
              <a:t>1;m=(</a:t>
            </a:r>
            <a:r>
              <a:rPr lang="en-US" altLang="zh-CN" sz="3600" b="1" dirty="0" err="1">
                <a:solidFill>
                  <a:srgbClr val="0000FF"/>
                </a:solidFill>
                <a:latin typeface="Times New Roman" panose="02020603050405020304" pitchFamily="18" charset="0"/>
                <a:cs typeface="Times New Roman" panose="02020603050405020304" pitchFamily="18" charset="0"/>
              </a:rPr>
              <a:t>h+r</a:t>
            </a:r>
            <a:r>
              <a:rPr lang="en-US" altLang="zh-CN" sz="3600" b="1" dirty="0">
                <a:solidFill>
                  <a:srgbClr val="0000FF"/>
                </a:solidFill>
                <a:latin typeface="Times New Roman" panose="02020603050405020304" pitchFamily="18" charset="0"/>
                <a:cs typeface="Times New Roman" panose="02020603050405020304" pitchFamily="18" charset="0"/>
              </a:rPr>
              <a:t>)/2;}</a:t>
            </a:r>
          </a:p>
          <a:p>
            <a:pPr algn="l">
              <a:lnSpc>
                <a:spcPct val="60000"/>
              </a:lnSpc>
              <a:spcBef>
                <a:spcPct val="50000"/>
              </a:spcBef>
              <a:defRPr/>
            </a:pPr>
            <a:r>
              <a:rPr lang="en-US" altLang="zh-CN" sz="3600" b="1" dirty="0">
                <a:solidFill>
                  <a:srgbClr val="0000FF"/>
                </a:solidFill>
                <a:latin typeface="Times New Roman" panose="02020603050405020304" pitchFamily="18" charset="0"/>
                <a:cs typeface="Times New Roman" panose="02020603050405020304" pitchFamily="18" charset="0"/>
              </a:rPr>
              <a:t>          else { h=m+1;m=(</a:t>
            </a:r>
            <a:r>
              <a:rPr lang="en-US" altLang="zh-CN" sz="3600" b="1" dirty="0" err="1">
                <a:solidFill>
                  <a:srgbClr val="0000FF"/>
                </a:solidFill>
                <a:latin typeface="Times New Roman" panose="02020603050405020304" pitchFamily="18" charset="0"/>
                <a:cs typeface="Times New Roman" panose="02020603050405020304" pitchFamily="18" charset="0"/>
              </a:rPr>
              <a:t>h+r</a:t>
            </a:r>
            <a:r>
              <a:rPr lang="en-US" altLang="zh-CN" sz="3600" b="1" dirty="0">
                <a:solidFill>
                  <a:srgbClr val="0000FF"/>
                </a:solidFill>
                <a:latin typeface="Times New Roman" panose="02020603050405020304" pitchFamily="18" charset="0"/>
                <a:cs typeface="Times New Roman" panose="02020603050405020304" pitchFamily="18" charset="0"/>
              </a:rPr>
              <a:t>)/2; }</a:t>
            </a:r>
          </a:p>
          <a:p>
            <a:pPr algn="l">
              <a:lnSpc>
                <a:spcPct val="60000"/>
              </a:lnSpc>
              <a:spcBef>
                <a:spcPct val="50000"/>
              </a:spcBef>
              <a:defRPr/>
            </a:pPr>
            <a:r>
              <a:rPr lang="en-US" altLang="zh-CN" sz="3600" b="1" dirty="0">
                <a:latin typeface="Times New Roman" panose="02020603050405020304" pitchFamily="18" charset="0"/>
                <a:cs typeface="Times New Roman" panose="02020603050405020304" pitchFamily="18" charset="0"/>
              </a:rPr>
              <a:t>    if(h&gt;r) return </a:t>
            </a:r>
            <a:r>
              <a:rPr lang="en-US" altLang="zh-CN" sz="3600" b="1" dirty="0">
                <a:latin typeface="Times New Roman" panose="02020603050405020304" pitchFamily="18" charset="0"/>
                <a:cs typeface="Times New Roman" panose="02020603050405020304" pitchFamily="18" charset="0"/>
                <a:sym typeface="Symbol" pitchFamily="18" charset="2"/>
              </a:rPr>
              <a:t></a:t>
            </a:r>
            <a:r>
              <a:rPr lang="en-US" altLang="zh-CN" sz="3600" b="1" dirty="0">
                <a:latin typeface="Times New Roman" panose="02020603050405020304" pitchFamily="18" charset="0"/>
                <a:cs typeface="Times New Roman" panose="02020603050405020304" pitchFamily="18" charset="0"/>
              </a:rPr>
              <a:t>1;             </a:t>
            </a:r>
            <a:r>
              <a:rPr lang="en-US" altLang="zh-CN" sz="3600" b="1" dirty="0">
                <a:solidFill>
                  <a:srgbClr val="006600"/>
                </a:solidFill>
                <a:latin typeface="Times New Roman" panose="02020603050405020304" pitchFamily="18" charset="0"/>
                <a:cs typeface="Times New Roman" panose="02020603050405020304" pitchFamily="18" charset="0"/>
              </a:rPr>
              <a:t>/</a:t>
            </a:r>
            <a:r>
              <a:rPr lang="en-US" altLang="zh-CN" sz="3600" b="1" dirty="0">
                <a:solidFill>
                  <a:srgbClr val="006600"/>
                </a:solidFill>
                <a:latin typeface="Times New Roman" panose="02020603050405020304" pitchFamily="18" charset="0"/>
                <a:cs typeface="Times New Roman" panose="02020603050405020304" pitchFamily="18" charset="0"/>
                <a:sym typeface="Symbol" pitchFamily="18" charset="2"/>
              </a:rPr>
              <a:t></a:t>
            </a:r>
            <a:r>
              <a:rPr lang="en-US" altLang="zh-CN" sz="3600" b="1" dirty="0">
                <a:solidFill>
                  <a:srgbClr val="006600"/>
                </a:solidFill>
                <a:latin typeface="Times New Roman" panose="02020603050405020304" pitchFamily="18" charset="0"/>
                <a:cs typeface="Times New Roman" panose="02020603050405020304" pitchFamily="18" charset="0"/>
              </a:rPr>
              <a:t> fail</a:t>
            </a:r>
            <a:r>
              <a:rPr lang="zh-CN" altLang="en-US" sz="3600" b="1" dirty="0">
                <a:solidFill>
                  <a:srgbClr val="006600"/>
                </a:solidFill>
                <a:latin typeface="Times New Roman" panose="02020603050405020304" pitchFamily="18" charset="0"/>
                <a:cs typeface="Times New Roman" panose="02020603050405020304" pitchFamily="18" charset="0"/>
              </a:rPr>
              <a:t>，</a:t>
            </a:r>
            <a:r>
              <a:rPr lang="en-US" altLang="zh-CN" sz="3600" b="1" dirty="0">
                <a:solidFill>
                  <a:srgbClr val="006600"/>
                </a:solidFill>
                <a:latin typeface="Times New Roman" panose="02020603050405020304" pitchFamily="18" charset="0"/>
                <a:cs typeface="Times New Roman" panose="02020603050405020304" pitchFamily="18" charset="0"/>
              </a:rPr>
              <a:t>return </a:t>
            </a:r>
            <a:r>
              <a:rPr lang="zh-CN" altLang="en-US" sz="3600" b="1" dirty="0">
                <a:solidFill>
                  <a:srgbClr val="006600"/>
                </a:solidFill>
                <a:latin typeface="Times New Roman" panose="02020603050405020304" pitchFamily="18" charset="0"/>
                <a:cs typeface="Times New Roman" panose="02020603050405020304" pitchFamily="18" charset="0"/>
                <a:sym typeface="Symbol" pitchFamily="18" charset="2"/>
              </a:rPr>
              <a:t></a:t>
            </a:r>
            <a:r>
              <a:rPr lang="zh-CN" altLang="en-US" sz="3600" b="1" dirty="0">
                <a:solidFill>
                  <a:srgbClr val="006600"/>
                </a:solidFill>
                <a:latin typeface="Times New Roman" panose="02020603050405020304" pitchFamily="18" charset="0"/>
                <a:cs typeface="Times New Roman" panose="02020603050405020304" pitchFamily="18" charset="0"/>
              </a:rPr>
              <a:t>1 </a:t>
            </a:r>
            <a:r>
              <a:rPr lang="zh-CN" altLang="en-US" sz="3600" b="1" dirty="0">
                <a:solidFill>
                  <a:srgbClr val="006600"/>
                </a:solidFill>
                <a:latin typeface="Times New Roman" panose="02020603050405020304" pitchFamily="18" charset="0"/>
                <a:cs typeface="Times New Roman" panose="02020603050405020304" pitchFamily="18" charset="0"/>
                <a:sym typeface="Symbol" pitchFamily="18" charset="2"/>
              </a:rPr>
              <a:t></a:t>
            </a:r>
            <a:r>
              <a:rPr lang="zh-CN" altLang="en-US" sz="3600" b="1" dirty="0">
                <a:solidFill>
                  <a:srgbClr val="006600"/>
                </a:solidFill>
                <a:latin typeface="Times New Roman" panose="02020603050405020304" pitchFamily="18" charset="0"/>
                <a:cs typeface="Times New Roman" panose="02020603050405020304" pitchFamily="18" charset="0"/>
              </a:rPr>
              <a:t>/</a:t>
            </a:r>
          </a:p>
          <a:p>
            <a:pPr algn="l">
              <a:lnSpc>
                <a:spcPct val="60000"/>
              </a:lnSpc>
              <a:spcBef>
                <a:spcPct val="50000"/>
              </a:spcBef>
              <a:defRPr/>
            </a:pPr>
            <a:r>
              <a:rPr lang="zh-CN" altLang="en-US" sz="3600" b="1" dirty="0">
                <a:latin typeface="Times New Roman" panose="02020603050405020304" pitchFamily="18" charset="0"/>
                <a:cs typeface="Times New Roman" panose="02020603050405020304" pitchFamily="18" charset="0"/>
              </a:rPr>
              <a:t>    </a:t>
            </a:r>
            <a:r>
              <a:rPr lang="en-US" altLang="zh-CN" sz="3600" b="1" dirty="0">
                <a:latin typeface="Times New Roman" panose="02020603050405020304" pitchFamily="18" charset="0"/>
                <a:cs typeface="Times New Roman" panose="02020603050405020304" pitchFamily="18" charset="0"/>
              </a:rPr>
              <a:t>return m;                          </a:t>
            </a:r>
            <a:r>
              <a:rPr lang="en-US" altLang="zh-CN" sz="3600" b="1" dirty="0">
                <a:solidFill>
                  <a:srgbClr val="006600"/>
                </a:solidFill>
                <a:latin typeface="Times New Roman" panose="02020603050405020304" pitchFamily="18" charset="0"/>
                <a:cs typeface="Times New Roman" panose="02020603050405020304" pitchFamily="18" charset="0"/>
              </a:rPr>
              <a:t>/</a:t>
            </a:r>
            <a:r>
              <a:rPr lang="en-US" altLang="zh-CN" sz="3600" b="1" dirty="0">
                <a:solidFill>
                  <a:srgbClr val="006600"/>
                </a:solidFill>
                <a:latin typeface="Times New Roman" panose="02020603050405020304" pitchFamily="18" charset="0"/>
                <a:cs typeface="Times New Roman" panose="02020603050405020304" pitchFamily="18" charset="0"/>
                <a:sym typeface="Symbol" pitchFamily="18" charset="2"/>
              </a:rPr>
              <a:t></a:t>
            </a:r>
            <a:r>
              <a:rPr lang="en-US" altLang="zh-CN" sz="3600" b="1" dirty="0">
                <a:solidFill>
                  <a:srgbClr val="006600"/>
                </a:solidFill>
                <a:latin typeface="Times New Roman" panose="02020603050405020304" pitchFamily="18" charset="0"/>
                <a:cs typeface="Times New Roman" panose="02020603050405020304" pitchFamily="18" charset="0"/>
              </a:rPr>
              <a:t> succeed</a:t>
            </a:r>
            <a:r>
              <a:rPr lang="zh-CN" altLang="en-US" sz="3600" b="1" dirty="0">
                <a:solidFill>
                  <a:srgbClr val="006600"/>
                </a:solidFill>
                <a:latin typeface="Times New Roman" panose="02020603050405020304" pitchFamily="18" charset="0"/>
                <a:cs typeface="Times New Roman" panose="02020603050405020304" pitchFamily="18" charset="0"/>
              </a:rPr>
              <a:t>，</a:t>
            </a:r>
            <a:r>
              <a:rPr lang="en-US" altLang="zh-CN" sz="3600" b="1" dirty="0">
                <a:solidFill>
                  <a:srgbClr val="006600"/>
                </a:solidFill>
                <a:latin typeface="Times New Roman" panose="02020603050405020304" pitchFamily="18" charset="0"/>
                <a:cs typeface="Times New Roman" panose="02020603050405020304" pitchFamily="18" charset="0"/>
              </a:rPr>
              <a:t>return m </a:t>
            </a:r>
            <a:r>
              <a:rPr lang="en-US" altLang="zh-CN" sz="3600" b="1" dirty="0">
                <a:solidFill>
                  <a:srgbClr val="006600"/>
                </a:solidFill>
                <a:latin typeface="Times New Roman" panose="02020603050405020304" pitchFamily="18" charset="0"/>
                <a:cs typeface="Times New Roman" panose="02020603050405020304" pitchFamily="18" charset="0"/>
                <a:sym typeface="Symbol" pitchFamily="18" charset="2"/>
              </a:rPr>
              <a:t></a:t>
            </a:r>
            <a:r>
              <a:rPr lang="en-US" altLang="zh-CN" sz="3600" b="1" dirty="0">
                <a:solidFill>
                  <a:srgbClr val="006600"/>
                </a:solidFill>
                <a:latin typeface="Times New Roman" panose="02020603050405020304" pitchFamily="18" charset="0"/>
                <a:cs typeface="Times New Roman" panose="02020603050405020304" pitchFamily="18" charset="0"/>
              </a:rPr>
              <a:t>/</a:t>
            </a:r>
          </a:p>
          <a:p>
            <a:pPr algn="l">
              <a:lnSpc>
                <a:spcPct val="60000"/>
              </a:lnSpc>
              <a:spcBef>
                <a:spcPct val="50000"/>
              </a:spcBef>
              <a:defRPr/>
            </a:pPr>
            <a:r>
              <a:rPr lang="en-US" altLang="zh-CN" sz="3600" b="1" dirty="0">
                <a:latin typeface="Times New Roman" panose="02020603050405020304" pitchFamily="18" charset="0"/>
                <a:cs typeface="Times New Roman" panose="02020603050405020304" pitchFamily="18" charset="0"/>
              </a:rPr>
              <a:t>  } </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015361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513D1-8D85-4927-ACEB-D96A8C79F696}"/>
              </a:ext>
            </a:extLst>
          </p:cNvPr>
          <p:cNvSpPr>
            <a:spLocks noGrp="1"/>
          </p:cNvSpPr>
          <p:nvPr>
            <p:ph type="title"/>
          </p:nvPr>
        </p:nvSpPr>
        <p:spPr/>
        <p:txBody>
          <a:bodyPr/>
          <a:lstStyle/>
          <a:p>
            <a:r>
              <a:rPr lang="en-US" altLang="zh-CN" b="1" dirty="0"/>
              <a:t>Exercises</a:t>
            </a:r>
            <a:endParaRPr lang="zh-CN" altLang="en-US" b="1" dirty="0"/>
          </a:p>
        </p:txBody>
      </p:sp>
      <p:sp>
        <p:nvSpPr>
          <p:cNvPr id="3" name="文本占位符 2">
            <a:extLst>
              <a:ext uri="{FF2B5EF4-FFF2-40B4-BE49-F238E27FC236}">
                <a16:creationId xmlns:a16="http://schemas.microsoft.com/office/drawing/2014/main" id="{E843A0A5-58E5-495C-9E1B-AAE958F35D76}"/>
              </a:ext>
            </a:extLst>
          </p:cNvPr>
          <p:cNvSpPr>
            <a:spLocks noGrp="1"/>
          </p:cNvSpPr>
          <p:nvPr>
            <p:ph type="body" idx="1"/>
          </p:nvPr>
        </p:nvSpPr>
        <p:spPr>
          <a:xfrm>
            <a:off x="722671" y="1562100"/>
            <a:ext cx="15707032" cy="7581900"/>
          </a:xfrm>
        </p:spPr>
        <p:txBody>
          <a:bodyPr/>
          <a:lstStyle/>
          <a:p>
            <a:r>
              <a:rPr lang="en-US" altLang="zh-CN" sz="4800" dirty="0">
                <a:latin typeface="Times New Roman" panose="02020603050405020304" pitchFamily="18" charset="0"/>
                <a:cs typeface="Times New Roman" panose="02020603050405020304" pitchFamily="18" charset="0"/>
              </a:rPr>
              <a:t>compares two strings without calling </a:t>
            </a:r>
            <a:r>
              <a:rPr lang="en-US" altLang="zh-CN" sz="4800" dirty="0" err="1">
                <a:latin typeface="Times New Roman" panose="02020603050405020304" pitchFamily="18" charset="0"/>
                <a:cs typeface="Times New Roman" panose="02020603050405020304" pitchFamily="18" charset="0"/>
              </a:rPr>
              <a:t>strcmp</a:t>
            </a:r>
            <a:r>
              <a:rPr lang="en-US" altLang="zh-CN" sz="4800" dirty="0">
                <a:latin typeface="Times New Roman" panose="02020603050405020304" pitchFamily="18" charset="0"/>
                <a:cs typeface="Times New Roman" panose="02020603050405020304" pitchFamily="18" charset="0"/>
              </a:rPr>
              <a:t>()</a:t>
            </a:r>
          </a:p>
          <a:p>
            <a:r>
              <a:rPr lang="en-US" altLang="zh-CN" sz="4800" dirty="0">
                <a:latin typeface="Times New Roman" panose="02020603050405020304" pitchFamily="18" charset="0"/>
                <a:cs typeface="Times New Roman" panose="02020603050405020304" pitchFamily="18" charset="0"/>
              </a:rPr>
              <a:t>Sort a list of 8 integers with Selection sort</a:t>
            </a:r>
            <a:r>
              <a:rPr lang="en-US" altLang="zh-CN" sz="4800" b="1" dirty="0">
                <a:latin typeface="Times New Roman" panose="02020603050405020304" pitchFamily="18" charset="0"/>
                <a:cs typeface="Times New Roman" panose="02020603050405020304" pitchFamily="18" charset="0"/>
              </a:rPr>
              <a:t>  in increasing order</a:t>
            </a:r>
          </a:p>
          <a:p>
            <a:endParaRPr lang="zh-CN" altLang="en-US" dirty="0"/>
          </a:p>
        </p:txBody>
      </p:sp>
    </p:spTree>
    <p:extLst>
      <p:ext uri="{BB962C8B-B14F-4D97-AF65-F5344CB8AC3E}">
        <p14:creationId xmlns:p14="http://schemas.microsoft.com/office/powerpoint/2010/main" val="330585475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DAD492-0BA3-494F-AD88-A029B8128B8C}"/>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sorting algorithm</a:t>
            </a:r>
            <a:endParaRPr lang="zh-CN" altLang="en-US" dirty="0"/>
          </a:p>
        </p:txBody>
      </p:sp>
      <p:sp>
        <p:nvSpPr>
          <p:cNvPr id="4" name="灯片编号占位符 3">
            <a:extLst>
              <a:ext uri="{FF2B5EF4-FFF2-40B4-BE49-F238E27FC236}">
                <a16:creationId xmlns:a16="http://schemas.microsoft.com/office/drawing/2014/main" id="{21A7FA3B-A59E-4C85-A25D-4DAB0D7FCE63}"/>
              </a:ext>
            </a:extLst>
          </p:cNvPr>
          <p:cNvSpPr>
            <a:spLocks noGrp="1"/>
          </p:cNvSpPr>
          <p:nvPr>
            <p:ph type="sldNum" sz="quarter" idx="2"/>
          </p:nvPr>
        </p:nvSpPr>
        <p:spPr/>
        <p:txBody>
          <a:bodyPr/>
          <a:lstStyle/>
          <a:p>
            <a:fld id="{86CB4B4D-7CA3-9044-876B-883B54F8677D}" type="slidenum">
              <a:rPr lang="en-US" altLang="zh-CN" smtClean="0"/>
              <a:t>3</a:t>
            </a:fld>
            <a:endParaRPr lang="en-US" altLang="zh-CN"/>
          </a:p>
        </p:txBody>
      </p:sp>
      <p:graphicFrame>
        <p:nvGraphicFramePr>
          <p:cNvPr id="3" name="图示 2">
            <a:extLst>
              <a:ext uri="{FF2B5EF4-FFF2-40B4-BE49-F238E27FC236}">
                <a16:creationId xmlns:a16="http://schemas.microsoft.com/office/drawing/2014/main" id="{7D252244-A2E5-4974-A4BC-465F06F139F4}"/>
              </a:ext>
            </a:extLst>
          </p:cNvPr>
          <p:cNvGraphicFramePr/>
          <p:nvPr>
            <p:extLst>
              <p:ext uri="{D42A27DB-BD31-4B8C-83A1-F6EECF244321}">
                <p14:modId xmlns:p14="http://schemas.microsoft.com/office/powerpoint/2010/main" val="3946748009"/>
              </p:ext>
            </p:extLst>
          </p:nvPr>
        </p:nvGraphicFramePr>
        <p:xfrm>
          <a:off x="3339154" y="2133801"/>
          <a:ext cx="10813748" cy="6112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512876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p:cNvSpPr>
          <p:nvPr>
            <p:ph type="title"/>
          </p:nvPr>
        </p:nvSpPr>
        <p:spPr>
          <a:prstGeom prst="rect">
            <a:avLst/>
          </a:prstGeom>
        </p:spPr>
        <p:txBody>
          <a:bodyPr/>
          <a:lstStyle>
            <a:lvl1pPr>
              <a:tabLst>
                <a:tab pos="1219200" algn="l"/>
              </a:tabLst>
            </a:lvl1pPr>
          </a:lstStyle>
          <a:p>
            <a:r>
              <a:rPr lang="en-US" altLang="zh-CN" b="1" dirty="0"/>
              <a:t>Selection sort</a:t>
            </a:r>
            <a:endParaRPr b="1" dirty="0"/>
          </a:p>
        </p:txBody>
      </p:sp>
      <p:sp>
        <p:nvSpPr>
          <p:cNvPr id="143" name="Shape 143"/>
          <p:cNvSpPr>
            <a:spLocks noGrp="1"/>
          </p:cNvSpPr>
          <p:nvPr>
            <p:ph type="body" idx="1"/>
          </p:nvPr>
        </p:nvSpPr>
        <p:spPr>
          <a:prstGeom prst="rect">
            <a:avLst/>
          </a:prstGeom>
        </p:spPr>
        <p:txBody>
          <a:bodyPr>
            <a:normAutofit/>
          </a:bodyPr>
          <a:lstStyle/>
          <a:p>
            <a:pPr marL="977900" indent="-723900">
              <a:lnSpc>
                <a:spcPts val="5400"/>
              </a:lnSpc>
              <a:buSzPct val="120000"/>
              <a:buFont typeface="Wingdings" panose="05000000000000000000" pitchFamily="2" charset="2"/>
              <a:buChar char="p"/>
            </a:pPr>
            <a:r>
              <a:rPr lang="en-US" altLang="zh-CN" sz="4500" dirty="0">
                <a:latin typeface="Times New Roman" panose="02020603050405020304" pitchFamily="18" charset="0"/>
                <a:cs typeface="Times New Roman" panose="02020603050405020304" pitchFamily="18" charset="0"/>
              </a:rPr>
              <a:t>Selection sort is an in-place comparison sort. Selection sort is noted for its simplicity, and also has performance advantages over more complicated algorithms in certain situations.</a:t>
            </a:r>
          </a:p>
          <a:p>
            <a:pPr marL="977900" indent="-723900">
              <a:lnSpc>
                <a:spcPts val="5400"/>
              </a:lnSpc>
              <a:buSzPct val="120000"/>
              <a:buFont typeface="Wingdings" panose="05000000000000000000" pitchFamily="2" charset="2"/>
              <a:buChar char="p"/>
            </a:pPr>
            <a:r>
              <a:rPr lang="en-US" altLang="zh-CN" sz="4500" dirty="0">
                <a:latin typeface="Times New Roman" panose="02020603050405020304" pitchFamily="18" charset="0"/>
                <a:cs typeface="Times New Roman" panose="02020603050405020304" pitchFamily="18" charset="0"/>
              </a:rPr>
              <a:t>The algorithm finds the minimum value, swaps it with the value in the first position, and repeats these steps for the remainder of the list. It does no more than n swaps, and thus is useful where swapping is very expensive.</a:t>
            </a:r>
          </a:p>
        </p:txBody>
      </p:sp>
    </p:spTree>
    <p:extLst>
      <p:ext uri="{BB962C8B-B14F-4D97-AF65-F5344CB8AC3E}">
        <p14:creationId xmlns:p14="http://schemas.microsoft.com/office/powerpoint/2010/main" val="426612910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C7456-0BE8-4215-8A91-2191C92193F9}"/>
              </a:ext>
            </a:extLst>
          </p:cNvPr>
          <p:cNvSpPr>
            <a:spLocks noGrp="1"/>
          </p:cNvSpPr>
          <p:nvPr>
            <p:ph type="title"/>
          </p:nvPr>
        </p:nvSpPr>
        <p:spPr/>
        <p:txBody>
          <a:bodyPr/>
          <a:lstStyle/>
          <a:p>
            <a:r>
              <a:rPr lang="en-US" altLang="zh-CN" b="1" dirty="0"/>
              <a:t>Selection sort</a:t>
            </a:r>
            <a:endParaRPr lang="zh-CN" altLang="en-US" b="1" dirty="0"/>
          </a:p>
        </p:txBody>
      </p:sp>
      <p:sp>
        <p:nvSpPr>
          <p:cNvPr id="3" name="文本占位符 2">
            <a:extLst>
              <a:ext uri="{FF2B5EF4-FFF2-40B4-BE49-F238E27FC236}">
                <a16:creationId xmlns:a16="http://schemas.microsoft.com/office/drawing/2014/main" id="{8E2CF22F-C054-4586-9A70-7E765C4E09B1}"/>
              </a:ext>
            </a:extLst>
          </p:cNvPr>
          <p:cNvSpPr>
            <a:spLocks noGrp="1"/>
          </p:cNvSpPr>
          <p:nvPr>
            <p:ph type="body" idx="1"/>
          </p:nvPr>
        </p:nvSpPr>
        <p:spPr>
          <a:xfrm>
            <a:off x="1814052" y="1574800"/>
            <a:ext cx="14261689" cy="8128000"/>
          </a:xfrm>
        </p:spPr>
        <p:txBody>
          <a:bodyPr lIns="50800" tIns="0" rIns="50800" bIns="50800" anchor="ctr">
            <a:noAutofit/>
          </a:bodyPr>
          <a:lstStyle/>
          <a:p>
            <a:pPr>
              <a:lnSpc>
                <a:spcPts val="4000"/>
              </a:lnSpc>
              <a:spcBef>
                <a:spcPts val="0"/>
              </a:spcBef>
              <a:buSzPct val="120000"/>
              <a:buFont typeface="Wingdings" panose="05000000000000000000" pitchFamily="2" charset="2"/>
              <a:buChar char="p"/>
              <a:defRPr/>
            </a:pPr>
            <a:r>
              <a:rPr lang="en-US" altLang="zh-CN" sz="4400" dirty="0">
                <a:solidFill>
                  <a:schemeClr val="accent2"/>
                </a:solidFill>
                <a:latin typeface="Times New Roman" panose="02020603050405020304" pitchFamily="18" charset="0"/>
                <a:ea typeface="黑体" pitchFamily="49" charset="-122"/>
                <a:cs typeface="Times New Roman" panose="02020603050405020304" pitchFamily="18" charset="0"/>
              </a:rPr>
              <a:t>Steps with a[N]</a:t>
            </a:r>
            <a:r>
              <a:rPr lang="zh-CN" altLang="en-US" sz="4400" dirty="0">
                <a:latin typeface="Times New Roman" panose="02020603050405020304" pitchFamily="18" charset="0"/>
                <a:ea typeface="黑体" pitchFamily="49" charset="-122"/>
                <a:cs typeface="Times New Roman" panose="02020603050405020304" pitchFamily="18" charset="0"/>
              </a:rPr>
              <a:t>：</a:t>
            </a:r>
            <a:endParaRPr lang="en-US" altLang="zh-CN" sz="4400" dirty="0">
              <a:latin typeface="Times New Roman" panose="02020603050405020304" pitchFamily="18" charset="0"/>
              <a:ea typeface="黑体" pitchFamily="49" charset="-122"/>
              <a:cs typeface="Times New Roman" panose="02020603050405020304" pitchFamily="18" charset="0"/>
            </a:endParaRPr>
          </a:p>
          <a:p>
            <a:pPr>
              <a:lnSpc>
                <a:spcPts val="4000"/>
              </a:lnSpc>
              <a:spcBef>
                <a:spcPts val="0"/>
              </a:spcBef>
              <a:buSzPct val="120000"/>
              <a:buFont typeface="Arial" panose="020B0604020202020204" pitchFamily="34" charset="0"/>
              <a:buChar char="•"/>
              <a:defRPr/>
            </a:pPr>
            <a:r>
              <a:rPr lang="en-US" altLang="zh-CN" sz="4000" dirty="0">
                <a:latin typeface="Times New Roman" panose="02020603050405020304" pitchFamily="18" charset="0"/>
                <a:ea typeface="黑体" pitchFamily="49" charset="-122"/>
                <a:cs typeface="Times New Roman" panose="02020603050405020304" pitchFamily="18" charset="0"/>
              </a:rPr>
              <a:t>Step </a:t>
            </a:r>
            <a:r>
              <a:rPr lang="zh-CN" altLang="en-US" sz="4000" dirty="0">
                <a:latin typeface="Times New Roman" panose="02020603050405020304" pitchFamily="18" charset="0"/>
                <a:ea typeface="黑体" pitchFamily="49" charset="-122"/>
                <a:cs typeface="Times New Roman" panose="02020603050405020304" pitchFamily="18" charset="0"/>
              </a:rPr>
              <a:t>0:</a:t>
            </a:r>
            <a:r>
              <a:rPr lang="en-US" altLang="zh-CN" sz="4000" dirty="0">
                <a:latin typeface="Times New Roman" panose="02020603050405020304" pitchFamily="18" charset="0"/>
                <a:ea typeface="黑体" pitchFamily="49" charset="-122"/>
                <a:cs typeface="Times New Roman" panose="02020603050405020304" pitchFamily="18" charset="0"/>
              </a:rPr>
              <a:t>find the </a:t>
            </a:r>
            <a:r>
              <a:rPr lang="en-US" altLang="zh-CN" sz="4000" dirty="0">
                <a:latin typeface="Times New Roman" panose="02020603050405020304" pitchFamily="18" charset="0"/>
                <a:cs typeface="Times New Roman" panose="02020603050405020304" pitchFamily="18" charset="0"/>
              </a:rPr>
              <a:t>minimum value from </a:t>
            </a:r>
            <a:r>
              <a:rPr lang="en-US" altLang="zh-CN" sz="4000" dirty="0">
                <a:latin typeface="Times New Roman" panose="02020603050405020304" pitchFamily="18" charset="0"/>
                <a:ea typeface="黑体" pitchFamily="49" charset="-122"/>
                <a:cs typeface="Times New Roman" panose="02020603050405020304" pitchFamily="18" charset="0"/>
              </a:rPr>
              <a:t>a[0]~a[N-1]</a:t>
            </a:r>
            <a:r>
              <a:rPr lang="zh-CN" altLang="en-US" sz="4000" dirty="0">
                <a:latin typeface="Times New Roman" panose="02020603050405020304" pitchFamily="18" charset="0"/>
                <a:ea typeface="黑体" pitchFamily="49" charset="-122"/>
                <a:cs typeface="Times New Roman" panose="02020603050405020304" pitchFamily="18" charset="0"/>
              </a:rPr>
              <a:t> </a:t>
            </a:r>
            <a:r>
              <a:rPr lang="en-US" altLang="zh-CN" sz="4000" dirty="0">
                <a:latin typeface="Times New Roman" panose="02020603050405020304" pitchFamily="18" charset="0"/>
                <a:ea typeface="黑体" pitchFamily="49" charset="-122"/>
                <a:cs typeface="Times New Roman" panose="02020603050405020304" pitchFamily="18" charset="0"/>
              </a:rPr>
              <a:t>,swap it with a[0]</a:t>
            </a:r>
            <a:r>
              <a:rPr lang="zh-CN" altLang="en-US" sz="4000" dirty="0">
                <a:latin typeface="Times New Roman" panose="02020603050405020304" pitchFamily="18" charset="0"/>
                <a:ea typeface="黑体" pitchFamily="49" charset="-122"/>
                <a:cs typeface="Times New Roman" panose="02020603050405020304" pitchFamily="18" charset="0"/>
              </a:rPr>
              <a:t>;</a:t>
            </a:r>
            <a:endParaRPr lang="en-US" altLang="zh-CN" sz="4000" dirty="0">
              <a:latin typeface="Times New Roman" panose="02020603050405020304" pitchFamily="18" charset="0"/>
              <a:ea typeface="黑体" pitchFamily="49" charset="-122"/>
              <a:cs typeface="Times New Roman" panose="02020603050405020304" pitchFamily="18" charset="0"/>
            </a:endParaRPr>
          </a:p>
          <a:p>
            <a:pPr>
              <a:lnSpc>
                <a:spcPts val="4000"/>
              </a:lnSpc>
              <a:spcBef>
                <a:spcPts val="0"/>
              </a:spcBef>
              <a:buSzPct val="120000"/>
              <a:buFont typeface="Arial" panose="020B0604020202020204" pitchFamily="34" charset="0"/>
              <a:buChar char="•"/>
              <a:defRPr/>
            </a:pPr>
            <a:r>
              <a:rPr lang="en-US" altLang="zh-CN" sz="4000" dirty="0">
                <a:latin typeface="Times New Roman" panose="02020603050405020304" pitchFamily="18" charset="0"/>
                <a:ea typeface="黑体" pitchFamily="49" charset="-122"/>
                <a:cs typeface="Times New Roman" panose="02020603050405020304" pitchFamily="18" charset="0"/>
              </a:rPr>
              <a:t>Step 1</a:t>
            </a:r>
            <a:r>
              <a:rPr lang="zh-CN" altLang="en-US" sz="4000" dirty="0">
                <a:latin typeface="Times New Roman" panose="02020603050405020304" pitchFamily="18" charset="0"/>
                <a:ea typeface="黑体" pitchFamily="49" charset="-122"/>
                <a:cs typeface="Times New Roman" panose="02020603050405020304" pitchFamily="18" charset="0"/>
              </a:rPr>
              <a:t>:</a:t>
            </a:r>
            <a:r>
              <a:rPr lang="en-US" altLang="zh-CN" sz="4000" dirty="0">
                <a:latin typeface="Times New Roman" panose="02020603050405020304" pitchFamily="18" charset="0"/>
                <a:ea typeface="黑体" pitchFamily="49" charset="-122"/>
                <a:cs typeface="Times New Roman" panose="02020603050405020304" pitchFamily="18" charset="0"/>
              </a:rPr>
              <a:t>find the </a:t>
            </a:r>
            <a:r>
              <a:rPr lang="en-US" altLang="zh-CN" sz="4000" dirty="0">
                <a:latin typeface="Times New Roman" panose="02020603050405020304" pitchFamily="18" charset="0"/>
                <a:cs typeface="Times New Roman" panose="02020603050405020304" pitchFamily="18" charset="0"/>
              </a:rPr>
              <a:t>minimum value from </a:t>
            </a:r>
            <a:r>
              <a:rPr lang="en-US" altLang="zh-CN" sz="4000" dirty="0">
                <a:latin typeface="Times New Roman" panose="02020603050405020304" pitchFamily="18" charset="0"/>
                <a:ea typeface="黑体" pitchFamily="49" charset="-122"/>
                <a:cs typeface="Times New Roman" panose="02020603050405020304" pitchFamily="18" charset="0"/>
              </a:rPr>
              <a:t>a[1]~a[N-1]</a:t>
            </a:r>
            <a:r>
              <a:rPr lang="zh-CN" altLang="en-US" sz="4000" dirty="0">
                <a:latin typeface="Times New Roman" panose="02020603050405020304" pitchFamily="18" charset="0"/>
                <a:ea typeface="黑体" pitchFamily="49" charset="-122"/>
                <a:cs typeface="Times New Roman" panose="02020603050405020304" pitchFamily="18" charset="0"/>
              </a:rPr>
              <a:t> </a:t>
            </a:r>
            <a:r>
              <a:rPr lang="en-US" altLang="zh-CN" sz="4000" dirty="0">
                <a:latin typeface="Times New Roman" panose="02020603050405020304" pitchFamily="18" charset="0"/>
                <a:ea typeface="黑体" pitchFamily="49" charset="-122"/>
                <a:cs typeface="Times New Roman" panose="02020603050405020304" pitchFamily="18" charset="0"/>
              </a:rPr>
              <a:t>,swap it with a[1]</a:t>
            </a:r>
            <a:r>
              <a:rPr lang="zh-CN" altLang="en-US" sz="4000" dirty="0">
                <a:latin typeface="Times New Roman" panose="02020603050405020304" pitchFamily="18" charset="0"/>
                <a:ea typeface="黑体" pitchFamily="49" charset="-122"/>
                <a:cs typeface="Times New Roman" panose="02020603050405020304" pitchFamily="18" charset="0"/>
              </a:rPr>
              <a:t>;</a:t>
            </a:r>
            <a:endParaRPr lang="en-US" altLang="zh-CN" sz="4000" dirty="0">
              <a:latin typeface="Times New Roman" panose="02020603050405020304" pitchFamily="18" charset="0"/>
              <a:ea typeface="黑体" pitchFamily="49" charset="-122"/>
              <a:cs typeface="Times New Roman" panose="02020603050405020304" pitchFamily="18" charset="0"/>
            </a:endParaRPr>
          </a:p>
          <a:p>
            <a:pPr>
              <a:lnSpc>
                <a:spcPts val="4000"/>
              </a:lnSpc>
              <a:spcBef>
                <a:spcPts val="0"/>
              </a:spcBef>
              <a:buSzPct val="120000"/>
              <a:buFont typeface="Arial" panose="020B0604020202020204" pitchFamily="34" charset="0"/>
              <a:buChar char="•"/>
              <a:defRPr/>
            </a:pPr>
            <a:r>
              <a:rPr lang="en-US" altLang="zh-CN" sz="4000" dirty="0">
                <a:latin typeface="Times New Roman" panose="02020603050405020304" pitchFamily="18" charset="0"/>
                <a:ea typeface="黑体" pitchFamily="49" charset="-122"/>
                <a:cs typeface="Times New Roman" panose="02020603050405020304" pitchFamily="18" charset="0"/>
              </a:rPr>
              <a:t>Step 2</a:t>
            </a:r>
            <a:r>
              <a:rPr lang="zh-CN" altLang="en-US" sz="4000" dirty="0">
                <a:latin typeface="Times New Roman" panose="02020603050405020304" pitchFamily="18" charset="0"/>
                <a:ea typeface="黑体" pitchFamily="49" charset="-122"/>
                <a:cs typeface="Times New Roman" panose="02020603050405020304" pitchFamily="18" charset="0"/>
              </a:rPr>
              <a:t>:</a:t>
            </a:r>
            <a:r>
              <a:rPr lang="en-US" altLang="zh-CN" sz="4000" dirty="0">
                <a:latin typeface="Times New Roman" panose="02020603050405020304" pitchFamily="18" charset="0"/>
                <a:ea typeface="黑体" pitchFamily="49" charset="-122"/>
                <a:cs typeface="Times New Roman" panose="02020603050405020304" pitchFamily="18" charset="0"/>
              </a:rPr>
              <a:t>find the </a:t>
            </a:r>
            <a:r>
              <a:rPr lang="en-US" altLang="zh-CN" sz="4000" dirty="0">
                <a:latin typeface="Times New Roman" panose="02020603050405020304" pitchFamily="18" charset="0"/>
                <a:cs typeface="Times New Roman" panose="02020603050405020304" pitchFamily="18" charset="0"/>
              </a:rPr>
              <a:t>minimum value from </a:t>
            </a:r>
            <a:r>
              <a:rPr lang="en-US" altLang="zh-CN" sz="4000" dirty="0">
                <a:latin typeface="Times New Roman" panose="02020603050405020304" pitchFamily="18" charset="0"/>
                <a:ea typeface="黑体" pitchFamily="49" charset="-122"/>
                <a:cs typeface="Times New Roman" panose="02020603050405020304" pitchFamily="18" charset="0"/>
              </a:rPr>
              <a:t>a[2]~a[N-1]</a:t>
            </a:r>
            <a:r>
              <a:rPr lang="zh-CN" altLang="en-US" sz="4000" dirty="0">
                <a:latin typeface="Times New Roman" panose="02020603050405020304" pitchFamily="18" charset="0"/>
                <a:ea typeface="黑体" pitchFamily="49" charset="-122"/>
                <a:cs typeface="Times New Roman" panose="02020603050405020304" pitchFamily="18" charset="0"/>
              </a:rPr>
              <a:t> </a:t>
            </a:r>
            <a:r>
              <a:rPr lang="en-US" altLang="zh-CN" sz="4000" dirty="0">
                <a:latin typeface="Times New Roman" panose="02020603050405020304" pitchFamily="18" charset="0"/>
                <a:ea typeface="黑体" pitchFamily="49" charset="-122"/>
                <a:cs typeface="Times New Roman" panose="02020603050405020304" pitchFamily="18" charset="0"/>
              </a:rPr>
              <a:t>,swap it with a[2]</a:t>
            </a:r>
            <a:r>
              <a:rPr lang="zh-CN" altLang="en-US" sz="4000" dirty="0">
                <a:latin typeface="Times New Roman" panose="02020603050405020304" pitchFamily="18" charset="0"/>
                <a:ea typeface="黑体" pitchFamily="49" charset="-122"/>
                <a:cs typeface="Times New Roman" panose="02020603050405020304" pitchFamily="18" charset="0"/>
              </a:rPr>
              <a:t>;</a:t>
            </a:r>
          </a:p>
          <a:p>
            <a:pPr>
              <a:lnSpc>
                <a:spcPts val="4000"/>
              </a:lnSpc>
              <a:spcBef>
                <a:spcPts val="0"/>
              </a:spcBef>
              <a:buSzPct val="120000"/>
              <a:buFont typeface="Arial" panose="020B0604020202020204" pitchFamily="34" charset="0"/>
              <a:buChar char="•"/>
              <a:defRPr/>
            </a:pPr>
            <a:r>
              <a:rPr lang="zh-CN" altLang="en-US" sz="4000" dirty="0">
                <a:latin typeface="Times New Roman" panose="02020603050405020304" pitchFamily="18" charset="0"/>
                <a:ea typeface="黑体" pitchFamily="49" charset="-122"/>
                <a:cs typeface="Times New Roman" panose="02020603050405020304" pitchFamily="18" charset="0"/>
              </a:rPr>
              <a:t> …</a:t>
            </a:r>
          </a:p>
          <a:p>
            <a:pPr>
              <a:lnSpc>
                <a:spcPts val="4000"/>
              </a:lnSpc>
              <a:spcBef>
                <a:spcPts val="0"/>
              </a:spcBef>
              <a:buSzPct val="120000"/>
              <a:buFont typeface="Arial" panose="020B0604020202020204" pitchFamily="34" charset="0"/>
              <a:buChar char="•"/>
              <a:defRPr/>
            </a:pPr>
            <a:r>
              <a:rPr lang="en-US" altLang="zh-CN" sz="4000" dirty="0">
                <a:latin typeface="Times New Roman" panose="02020603050405020304" pitchFamily="18" charset="0"/>
                <a:ea typeface="黑体" pitchFamily="49" charset="-122"/>
                <a:cs typeface="Times New Roman" panose="02020603050405020304" pitchFamily="18" charset="0"/>
              </a:rPr>
              <a:t>Step </a:t>
            </a:r>
            <a:r>
              <a:rPr lang="en-US" altLang="zh-CN" sz="4000" dirty="0" err="1">
                <a:latin typeface="Times New Roman" panose="02020603050405020304" pitchFamily="18" charset="0"/>
                <a:ea typeface="黑体" pitchFamily="49" charset="-122"/>
                <a:cs typeface="Times New Roman" panose="02020603050405020304" pitchFamily="18" charset="0"/>
              </a:rPr>
              <a:t>i</a:t>
            </a:r>
            <a:r>
              <a:rPr lang="zh-CN" altLang="en-US" sz="4000" dirty="0">
                <a:latin typeface="Times New Roman" panose="02020603050405020304" pitchFamily="18" charset="0"/>
                <a:ea typeface="黑体" pitchFamily="49" charset="-122"/>
                <a:cs typeface="Times New Roman" panose="02020603050405020304" pitchFamily="18" charset="0"/>
              </a:rPr>
              <a:t>:</a:t>
            </a:r>
            <a:r>
              <a:rPr lang="en-US" altLang="zh-CN" sz="4000" dirty="0">
                <a:latin typeface="Times New Roman" panose="02020603050405020304" pitchFamily="18" charset="0"/>
                <a:ea typeface="黑体" pitchFamily="49" charset="-122"/>
                <a:cs typeface="Times New Roman" panose="02020603050405020304" pitchFamily="18" charset="0"/>
              </a:rPr>
              <a:t>find the </a:t>
            </a:r>
            <a:r>
              <a:rPr lang="en-US" altLang="zh-CN" sz="4000" dirty="0">
                <a:latin typeface="Times New Roman" panose="02020603050405020304" pitchFamily="18" charset="0"/>
                <a:cs typeface="Times New Roman" panose="02020603050405020304" pitchFamily="18" charset="0"/>
              </a:rPr>
              <a:t>minimum value from </a:t>
            </a:r>
            <a:r>
              <a:rPr lang="en-US" altLang="zh-CN" sz="4000" dirty="0">
                <a:latin typeface="Times New Roman" panose="02020603050405020304" pitchFamily="18" charset="0"/>
                <a:ea typeface="黑体" pitchFamily="49" charset="-122"/>
                <a:cs typeface="Times New Roman" panose="02020603050405020304" pitchFamily="18" charset="0"/>
              </a:rPr>
              <a:t>a[</a:t>
            </a:r>
            <a:r>
              <a:rPr lang="en-US" altLang="zh-CN" sz="4000" dirty="0" err="1">
                <a:latin typeface="Times New Roman" panose="02020603050405020304" pitchFamily="18" charset="0"/>
                <a:ea typeface="黑体" pitchFamily="49" charset="-122"/>
                <a:cs typeface="Times New Roman" panose="02020603050405020304" pitchFamily="18" charset="0"/>
              </a:rPr>
              <a:t>i</a:t>
            </a:r>
            <a:r>
              <a:rPr lang="en-US" altLang="zh-CN" sz="4000" dirty="0">
                <a:latin typeface="Times New Roman" panose="02020603050405020304" pitchFamily="18" charset="0"/>
                <a:ea typeface="黑体" pitchFamily="49" charset="-122"/>
                <a:cs typeface="Times New Roman" panose="02020603050405020304" pitchFamily="18" charset="0"/>
              </a:rPr>
              <a:t>]~a[N-1]</a:t>
            </a:r>
            <a:r>
              <a:rPr lang="zh-CN" altLang="en-US" sz="4000" dirty="0">
                <a:latin typeface="Times New Roman" panose="02020603050405020304" pitchFamily="18" charset="0"/>
                <a:ea typeface="黑体" pitchFamily="49" charset="-122"/>
                <a:cs typeface="Times New Roman" panose="02020603050405020304" pitchFamily="18" charset="0"/>
              </a:rPr>
              <a:t> </a:t>
            </a:r>
            <a:r>
              <a:rPr lang="en-US" altLang="zh-CN" sz="4000" dirty="0">
                <a:latin typeface="Times New Roman" panose="02020603050405020304" pitchFamily="18" charset="0"/>
                <a:ea typeface="黑体" pitchFamily="49" charset="-122"/>
                <a:cs typeface="Times New Roman" panose="02020603050405020304" pitchFamily="18" charset="0"/>
              </a:rPr>
              <a:t>,swap it with a[</a:t>
            </a:r>
            <a:r>
              <a:rPr lang="en-US" altLang="zh-CN" sz="4000" dirty="0" err="1">
                <a:latin typeface="Times New Roman" panose="02020603050405020304" pitchFamily="18" charset="0"/>
                <a:ea typeface="黑体" pitchFamily="49" charset="-122"/>
                <a:cs typeface="Times New Roman" panose="02020603050405020304" pitchFamily="18" charset="0"/>
              </a:rPr>
              <a:t>i</a:t>
            </a:r>
            <a:r>
              <a:rPr lang="en-US" altLang="zh-CN" sz="4000" dirty="0">
                <a:latin typeface="Times New Roman" panose="02020603050405020304" pitchFamily="18" charset="0"/>
                <a:ea typeface="黑体" pitchFamily="49" charset="-122"/>
                <a:cs typeface="Times New Roman" panose="02020603050405020304" pitchFamily="18" charset="0"/>
              </a:rPr>
              <a:t>]</a:t>
            </a:r>
            <a:r>
              <a:rPr lang="zh-CN" altLang="en-US" sz="4000" dirty="0">
                <a:latin typeface="Times New Roman" panose="02020603050405020304" pitchFamily="18" charset="0"/>
                <a:ea typeface="黑体" pitchFamily="49" charset="-122"/>
                <a:cs typeface="Times New Roman" panose="02020603050405020304" pitchFamily="18" charset="0"/>
              </a:rPr>
              <a:t>;</a:t>
            </a:r>
          </a:p>
          <a:p>
            <a:pPr>
              <a:lnSpc>
                <a:spcPts val="4000"/>
              </a:lnSpc>
              <a:spcBef>
                <a:spcPts val="0"/>
              </a:spcBef>
              <a:buSzPct val="120000"/>
              <a:buFont typeface="Arial" panose="020B0604020202020204" pitchFamily="34" charset="0"/>
              <a:buChar char="•"/>
              <a:defRPr/>
            </a:pPr>
            <a:r>
              <a:rPr lang="zh-CN" altLang="en-US" sz="4000" dirty="0">
                <a:latin typeface="Times New Roman" panose="02020603050405020304" pitchFamily="18" charset="0"/>
                <a:ea typeface="黑体" pitchFamily="49" charset="-122"/>
                <a:cs typeface="Times New Roman" panose="02020603050405020304" pitchFamily="18" charset="0"/>
              </a:rPr>
              <a:t> …</a:t>
            </a:r>
          </a:p>
          <a:p>
            <a:pPr>
              <a:lnSpc>
                <a:spcPts val="4000"/>
              </a:lnSpc>
              <a:spcBef>
                <a:spcPts val="0"/>
              </a:spcBef>
              <a:buSzPct val="120000"/>
              <a:buFont typeface="Arial" panose="020B0604020202020204" pitchFamily="34" charset="0"/>
              <a:buChar char="•"/>
              <a:defRPr/>
            </a:pPr>
            <a:r>
              <a:rPr lang="en-US" altLang="zh-CN" sz="4000" dirty="0">
                <a:latin typeface="Times New Roman" panose="02020603050405020304" pitchFamily="18" charset="0"/>
                <a:ea typeface="黑体" pitchFamily="49" charset="-122"/>
                <a:cs typeface="Times New Roman" panose="02020603050405020304" pitchFamily="18" charset="0"/>
              </a:rPr>
              <a:t>Step N-2</a:t>
            </a:r>
            <a:r>
              <a:rPr lang="zh-CN" altLang="en-US" sz="4000" dirty="0">
                <a:latin typeface="Times New Roman" panose="02020603050405020304" pitchFamily="18" charset="0"/>
                <a:ea typeface="黑体" pitchFamily="49" charset="-122"/>
                <a:cs typeface="Times New Roman" panose="02020603050405020304" pitchFamily="18" charset="0"/>
              </a:rPr>
              <a:t>:</a:t>
            </a:r>
            <a:r>
              <a:rPr lang="en-US" altLang="zh-CN" sz="4000" dirty="0">
                <a:latin typeface="Times New Roman" panose="02020603050405020304" pitchFamily="18" charset="0"/>
                <a:ea typeface="黑体" pitchFamily="49" charset="-122"/>
                <a:cs typeface="Times New Roman" panose="02020603050405020304" pitchFamily="18" charset="0"/>
              </a:rPr>
              <a:t>find the </a:t>
            </a:r>
            <a:r>
              <a:rPr lang="en-US" altLang="zh-CN" sz="4000" dirty="0">
                <a:latin typeface="Times New Roman" panose="02020603050405020304" pitchFamily="18" charset="0"/>
                <a:cs typeface="Times New Roman" panose="02020603050405020304" pitchFamily="18" charset="0"/>
              </a:rPr>
              <a:t>minimum value from </a:t>
            </a:r>
            <a:r>
              <a:rPr lang="en-US" altLang="zh-CN" sz="4000" dirty="0">
                <a:latin typeface="Times New Roman" panose="02020603050405020304" pitchFamily="18" charset="0"/>
                <a:ea typeface="黑体" pitchFamily="49" charset="-122"/>
                <a:cs typeface="Times New Roman" panose="02020603050405020304" pitchFamily="18" charset="0"/>
              </a:rPr>
              <a:t>a[N-2]~a[N-1]</a:t>
            </a:r>
            <a:r>
              <a:rPr lang="zh-CN" altLang="en-US" sz="4000" dirty="0">
                <a:latin typeface="Times New Roman" panose="02020603050405020304" pitchFamily="18" charset="0"/>
                <a:ea typeface="黑体" pitchFamily="49" charset="-122"/>
                <a:cs typeface="Times New Roman" panose="02020603050405020304" pitchFamily="18" charset="0"/>
              </a:rPr>
              <a:t> </a:t>
            </a:r>
            <a:r>
              <a:rPr lang="en-US" altLang="zh-CN" sz="4000" dirty="0">
                <a:latin typeface="Times New Roman" panose="02020603050405020304" pitchFamily="18" charset="0"/>
                <a:ea typeface="黑体" pitchFamily="49" charset="-122"/>
                <a:cs typeface="Times New Roman" panose="02020603050405020304" pitchFamily="18" charset="0"/>
              </a:rPr>
              <a:t>,swap it with a[N-2]</a:t>
            </a:r>
            <a:r>
              <a:rPr lang="zh-CN" altLang="en-US" sz="4000" dirty="0">
                <a:latin typeface="Times New Roman" panose="02020603050405020304" pitchFamily="18" charset="0"/>
                <a:ea typeface="黑体" pitchFamily="49" charset="-122"/>
                <a:cs typeface="Times New Roman" panose="02020603050405020304" pitchFamily="18" charset="0"/>
              </a:rPr>
              <a:t>;</a:t>
            </a:r>
          </a:p>
          <a:p>
            <a:pPr>
              <a:lnSpc>
                <a:spcPts val="4000"/>
              </a:lnSpc>
              <a:spcBef>
                <a:spcPts val="0"/>
              </a:spcBef>
              <a:buSzPct val="120000"/>
              <a:buFont typeface="Arial" panose="020B0604020202020204" pitchFamily="34" charset="0"/>
              <a:buChar char="•"/>
              <a:defRPr/>
            </a:pPr>
            <a:r>
              <a:rPr lang="en-US" altLang="zh-CN" sz="4000" dirty="0">
                <a:latin typeface="Times New Roman" panose="02020603050405020304" pitchFamily="18" charset="0"/>
                <a:ea typeface="黑体" pitchFamily="49" charset="-122"/>
                <a:cs typeface="Times New Roman" panose="02020603050405020304" pitchFamily="18" charset="0"/>
              </a:rPr>
              <a:t>Stop</a:t>
            </a:r>
            <a:r>
              <a:rPr lang="zh-CN" altLang="en-US" sz="4000" dirty="0">
                <a:latin typeface="Times New Roman" panose="02020603050405020304" pitchFamily="18" charset="0"/>
                <a:ea typeface="黑体" pitchFamily="49" charset="-122"/>
                <a:cs typeface="Times New Roman" panose="02020603050405020304" pitchFamily="18" charset="0"/>
              </a:rPr>
              <a:t>.  </a:t>
            </a:r>
            <a:endParaRPr lang="zh-CN"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94967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4F23A-5EFE-4160-85E2-86B2806AA966}"/>
              </a:ext>
            </a:extLst>
          </p:cNvPr>
          <p:cNvSpPr>
            <a:spLocks noGrp="1"/>
          </p:cNvSpPr>
          <p:nvPr>
            <p:ph type="title"/>
          </p:nvPr>
        </p:nvSpPr>
        <p:spPr/>
        <p:txBody>
          <a:bodyPr/>
          <a:lstStyle/>
          <a:p>
            <a:r>
              <a:rPr lang="en-US" altLang="zh-CN" b="1" dirty="0"/>
              <a:t>Selection sort</a:t>
            </a:r>
            <a:endParaRPr lang="zh-CN" altLang="en-US" b="1" dirty="0"/>
          </a:p>
        </p:txBody>
      </p:sp>
      <p:sp>
        <p:nvSpPr>
          <p:cNvPr id="4" name="Text Box 3">
            <a:extLst>
              <a:ext uri="{FF2B5EF4-FFF2-40B4-BE49-F238E27FC236}">
                <a16:creationId xmlns:a16="http://schemas.microsoft.com/office/drawing/2014/main" id="{1B6D9DEE-34C8-430C-BD2D-6680FFCE8436}"/>
              </a:ext>
            </a:extLst>
          </p:cNvPr>
          <p:cNvSpPr txBox="1">
            <a:spLocks noGrp="1" noChangeArrowheads="1"/>
          </p:cNvSpPr>
          <p:nvPr>
            <p:ph type="body" idx="1"/>
          </p:nvPr>
        </p:nvSpPr>
        <p:spPr bwMode="auto">
          <a:xfrm>
            <a:off x="2180431" y="1450928"/>
            <a:ext cx="12992100" cy="780425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254000" indent="0">
              <a:spcBef>
                <a:spcPts val="600"/>
              </a:spcBef>
              <a:buNone/>
            </a:pPr>
            <a:r>
              <a:rPr lang="en-US" altLang="zh-CN" sz="4400" b="1" dirty="0"/>
              <a:t>void main()</a:t>
            </a:r>
          </a:p>
          <a:p>
            <a:pPr marL="254000" indent="0">
              <a:spcBef>
                <a:spcPts val="600"/>
              </a:spcBef>
              <a:buNone/>
            </a:pPr>
            <a:r>
              <a:rPr lang="en-US" altLang="zh-CN" sz="4400" b="1" dirty="0"/>
              <a:t>{ </a:t>
            </a:r>
            <a:r>
              <a:rPr lang="en-US" altLang="zh-CN" sz="4400" b="1" dirty="0" err="1"/>
              <a:t>int</a:t>
            </a:r>
            <a:r>
              <a:rPr lang="en-US" altLang="zh-CN" sz="4400" b="1" dirty="0"/>
              <a:t> a[N],</a:t>
            </a:r>
            <a:r>
              <a:rPr lang="en-US" altLang="zh-CN" sz="4400" b="1" dirty="0" err="1"/>
              <a:t>i</a:t>
            </a:r>
            <a:r>
              <a:rPr lang="en-US" altLang="zh-CN" sz="4400" b="1" dirty="0"/>
              <a:t>, </a:t>
            </a:r>
            <a:r>
              <a:rPr lang="en-US" altLang="zh-CN" sz="4400" b="1" dirty="0" err="1"/>
              <a:t>j,minj,t</a:t>
            </a:r>
            <a:r>
              <a:rPr lang="en-US" altLang="zh-CN" sz="4400" b="1" dirty="0"/>
              <a:t>;</a:t>
            </a:r>
          </a:p>
          <a:p>
            <a:pPr marL="254000" indent="0">
              <a:spcBef>
                <a:spcPts val="600"/>
              </a:spcBef>
              <a:buNone/>
            </a:pPr>
            <a:r>
              <a:rPr lang="en-US" altLang="zh-CN" sz="4400" b="1" dirty="0"/>
              <a:t>   for(</a:t>
            </a:r>
            <a:r>
              <a:rPr lang="en-US" altLang="zh-CN" sz="4400" b="1" dirty="0" err="1"/>
              <a:t>i</a:t>
            </a:r>
            <a:r>
              <a:rPr lang="en-US" altLang="zh-CN" sz="4400" b="1" dirty="0"/>
              <a:t>=0;i&lt;</a:t>
            </a:r>
            <a:r>
              <a:rPr lang="en-US" altLang="zh-CN" sz="4400" b="1" dirty="0" err="1"/>
              <a:t>N;i</a:t>
            </a:r>
            <a:r>
              <a:rPr lang="en-US" altLang="zh-CN" sz="4400" b="1" dirty="0"/>
              <a:t>++) </a:t>
            </a:r>
            <a:r>
              <a:rPr lang="en-US" altLang="zh-CN" sz="4400" b="1" dirty="0" err="1"/>
              <a:t>scanf</a:t>
            </a:r>
            <a:r>
              <a:rPr lang="en-US" altLang="zh-CN" sz="4400" b="1" dirty="0"/>
              <a:t>("%d",</a:t>
            </a:r>
            <a:r>
              <a:rPr lang="en-US" altLang="zh-CN" sz="4400" b="1" dirty="0" err="1"/>
              <a:t>a+i</a:t>
            </a:r>
            <a:r>
              <a:rPr lang="en-US" altLang="zh-CN" sz="4400" b="1" dirty="0"/>
              <a:t>);</a:t>
            </a:r>
          </a:p>
          <a:p>
            <a:pPr marL="254000" indent="0">
              <a:spcBef>
                <a:spcPts val="600"/>
              </a:spcBef>
              <a:buNone/>
            </a:pPr>
            <a:r>
              <a:rPr lang="en-US" altLang="zh-CN" sz="4400" b="1" dirty="0"/>
              <a:t>    </a:t>
            </a:r>
            <a:r>
              <a:rPr lang="en-US" altLang="zh-CN" sz="4400" b="1" dirty="0">
                <a:solidFill>
                  <a:srgbClr val="A50021"/>
                </a:solidFill>
              </a:rPr>
              <a:t>for(</a:t>
            </a:r>
            <a:r>
              <a:rPr lang="en-US" altLang="zh-CN" sz="4400" b="1" dirty="0" err="1">
                <a:solidFill>
                  <a:srgbClr val="A50021"/>
                </a:solidFill>
              </a:rPr>
              <a:t>i</a:t>
            </a:r>
            <a:r>
              <a:rPr lang="en-US" altLang="zh-CN" sz="4400" b="1" dirty="0">
                <a:solidFill>
                  <a:srgbClr val="A50021"/>
                </a:solidFill>
              </a:rPr>
              <a:t>=0;i&lt;N-1;i++) </a:t>
            </a:r>
          </a:p>
          <a:p>
            <a:pPr marL="254000" indent="0">
              <a:spcBef>
                <a:spcPts val="600"/>
              </a:spcBef>
              <a:buNone/>
            </a:pPr>
            <a:r>
              <a:rPr lang="en-US" altLang="zh-CN" sz="4400" b="1" dirty="0">
                <a:solidFill>
                  <a:srgbClr val="A50021"/>
                </a:solidFill>
              </a:rPr>
              <a:t>      { </a:t>
            </a:r>
            <a:r>
              <a:rPr lang="en-US" altLang="zh-CN" sz="4400" b="1" dirty="0" err="1">
                <a:solidFill>
                  <a:srgbClr val="A50021"/>
                </a:solidFill>
              </a:rPr>
              <a:t>minj</a:t>
            </a:r>
            <a:r>
              <a:rPr lang="en-US" altLang="zh-CN" sz="4400" b="1" dirty="0">
                <a:solidFill>
                  <a:srgbClr val="A50021"/>
                </a:solidFill>
              </a:rPr>
              <a:t>=</a:t>
            </a:r>
            <a:r>
              <a:rPr lang="en-US" altLang="zh-CN" sz="4400" b="1" dirty="0" err="1">
                <a:solidFill>
                  <a:srgbClr val="A50021"/>
                </a:solidFill>
              </a:rPr>
              <a:t>i</a:t>
            </a:r>
            <a:r>
              <a:rPr lang="en-US" altLang="zh-CN" sz="4400" b="1" dirty="0">
                <a:solidFill>
                  <a:srgbClr val="A50021"/>
                </a:solidFill>
              </a:rPr>
              <a:t>;</a:t>
            </a:r>
          </a:p>
          <a:p>
            <a:pPr marL="254000" indent="0">
              <a:spcBef>
                <a:spcPts val="600"/>
              </a:spcBef>
              <a:buNone/>
            </a:pPr>
            <a:r>
              <a:rPr lang="en-US" altLang="zh-CN" sz="4400" b="1" dirty="0">
                <a:solidFill>
                  <a:srgbClr val="A50021"/>
                </a:solidFill>
              </a:rPr>
              <a:t>         </a:t>
            </a:r>
            <a:r>
              <a:rPr lang="en-US" altLang="zh-CN" sz="4400" b="1" dirty="0">
                <a:solidFill>
                  <a:srgbClr val="0000FF"/>
                </a:solidFill>
              </a:rPr>
              <a:t>for(j=i+1;j&lt;</a:t>
            </a:r>
            <a:r>
              <a:rPr lang="en-US" altLang="zh-CN" sz="4400" b="1" dirty="0" err="1">
                <a:solidFill>
                  <a:srgbClr val="0000FF"/>
                </a:solidFill>
              </a:rPr>
              <a:t>N;j</a:t>
            </a:r>
            <a:r>
              <a:rPr lang="en-US" altLang="zh-CN" sz="4400" b="1" dirty="0">
                <a:solidFill>
                  <a:srgbClr val="0000FF"/>
                </a:solidFill>
              </a:rPr>
              <a:t>++) if(a[j]&lt;a[</a:t>
            </a:r>
            <a:r>
              <a:rPr lang="en-US" altLang="zh-CN" sz="4400" b="1" dirty="0" err="1">
                <a:solidFill>
                  <a:srgbClr val="0000FF"/>
                </a:solidFill>
              </a:rPr>
              <a:t>minj</a:t>
            </a:r>
            <a:r>
              <a:rPr lang="en-US" altLang="zh-CN" sz="4400" b="1" dirty="0">
                <a:solidFill>
                  <a:srgbClr val="0000FF"/>
                </a:solidFill>
              </a:rPr>
              <a:t>]) </a:t>
            </a:r>
            <a:r>
              <a:rPr lang="en-US" altLang="zh-CN" sz="4400" b="1" dirty="0" err="1">
                <a:solidFill>
                  <a:srgbClr val="0000FF"/>
                </a:solidFill>
              </a:rPr>
              <a:t>minj</a:t>
            </a:r>
            <a:r>
              <a:rPr lang="en-US" altLang="zh-CN" sz="4400" b="1" dirty="0">
                <a:solidFill>
                  <a:srgbClr val="0000FF"/>
                </a:solidFill>
              </a:rPr>
              <a:t>=j;</a:t>
            </a:r>
          </a:p>
          <a:p>
            <a:pPr marL="254000" indent="0">
              <a:spcBef>
                <a:spcPts val="600"/>
              </a:spcBef>
              <a:buNone/>
            </a:pPr>
            <a:r>
              <a:rPr lang="en-US" altLang="zh-CN" sz="4400" b="1" dirty="0">
                <a:solidFill>
                  <a:srgbClr val="A50021"/>
                </a:solidFill>
              </a:rPr>
              <a:t>         </a:t>
            </a:r>
            <a:r>
              <a:rPr lang="en-US" altLang="zh-CN" sz="4400" b="1" dirty="0">
                <a:solidFill>
                  <a:schemeClr val="accent2">
                    <a:lumMod val="75000"/>
                  </a:schemeClr>
                </a:solidFill>
              </a:rPr>
              <a:t>if(</a:t>
            </a:r>
            <a:r>
              <a:rPr lang="en-US" altLang="zh-CN" sz="4400" b="1" dirty="0" err="1">
                <a:solidFill>
                  <a:schemeClr val="accent2">
                    <a:lumMod val="75000"/>
                  </a:schemeClr>
                </a:solidFill>
              </a:rPr>
              <a:t>minj</a:t>
            </a:r>
            <a:r>
              <a:rPr lang="en-US" altLang="zh-CN" sz="4400" b="1" dirty="0">
                <a:solidFill>
                  <a:schemeClr val="accent2">
                    <a:lumMod val="75000"/>
                  </a:schemeClr>
                </a:solidFill>
              </a:rPr>
              <a:t>!=</a:t>
            </a:r>
            <a:r>
              <a:rPr lang="en-US" altLang="zh-CN" sz="4400" b="1" dirty="0" err="1">
                <a:solidFill>
                  <a:schemeClr val="accent2">
                    <a:lumMod val="75000"/>
                  </a:schemeClr>
                </a:solidFill>
              </a:rPr>
              <a:t>i</a:t>
            </a:r>
            <a:r>
              <a:rPr lang="en-US" altLang="zh-CN" sz="4400" b="1" dirty="0">
                <a:solidFill>
                  <a:schemeClr val="accent2">
                    <a:lumMod val="75000"/>
                  </a:schemeClr>
                </a:solidFill>
              </a:rPr>
              <a:t>) {t=a[</a:t>
            </a:r>
            <a:r>
              <a:rPr lang="en-US" altLang="zh-CN" sz="4400" b="1" dirty="0" err="1">
                <a:solidFill>
                  <a:schemeClr val="accent2">
                    <a:lumMod val="75000"/>
                  </a:schemeClr>
                </a:solidFill>
              </a:rPr>
              <a:t>i</a:t>
            </a:r>
            <a:r>
              <a:rPr lang="en-US" altLang="zh-CN" sz="4400" b="1" dirty="0">
                <a:solidFill>
                  <a:schemeClr val="accent2">
                    <a:lumMod val="75000"/>
                  </a:schemeClr>
                </a:solidFill>
              </a:rPr>
              <a:t>];a[</a:t>
            </a:r>
            <a:r>
              <a:rPr lang="en-US" altLang="zh-CN" sz="4400" b="1" dirty="0" err="1">
                <a:solidFill>
                  <a:schemeClr val="accent2">
                    <a:lumMod val="75000"/>
                  </a:schemeClr>
                </a:solidFill>
              </a:rPr>
              <a:t>i</a:t>
            </a:r>
            <a:r>
              <a:rPr lang="en-US" altLang="zh-CN" sz="4400" b="1" dirty="0">
                <a:solidFill>
                  <a:schemeClr val="accent2">
                    <a:lumMod val="75000"/>
                  </a:schemeClr>
                </a:solidFill>
              </a:rPr>
              <a:t>]=a[</a:t>
            </a:r>
            <a:r>
              <a:rPr lang="en-US" altLang="zh-CN" sz="4400" b="1" dirty="0" err="1">
                <a:solidFill>
                  <a:schemeClr val="accent2">
                    <a:lumMod val="75000"/>
                  </a:schemeClr>
                </a:solidFill>
              </a:rPr>
              <a:t>minj</a:t>
            </a:r>
            <a:r>
              <a:rPr lang="en-US" altLang="zh-CN" sz="4400" b="1" dirty="0">
                <a:solidFill>
                  <a:schemeClr val="accent2">
                    <a:lumMod val="75000"/>
                  </a:schemeClr>
                </a:solidFill>
              </a:rPr>
              <a:t>];a[</a:t>
            </a:r>
            <a:r>
              <a:rPr lang="en-US" altLang="zh-CN" sz="4400" b="1" dirty="0" err="1">
                <a:solidFill>
                  <a:schemeClr val="accent2">
                    <a:lumMod val="75000"/>
                  </a:schemeClr>
                </a:solidFill>
              </a:rPr>
              <a:t>minj</a:t>
            </a:r>
            <a:r>
              <a:rPr lang="en-US" altLang="zh-CN" sz="4400" b="1" dirty="0">
                <a:solidFill>
                  <a:schemeClr val="accent2">
                    <a:lumMod val="75000"/>
                  </a:schemeClr>
                </a:solidFill>
              </a:rPr>
              <a:t>]=t; }</a:t>
            </a:r>
          </a:p>
          <a:p>
            <a:pPr marL="254000" indent="0">
              <a:spcBef>
                <a:spcPts val="600"/>
              </a:spcBef>
              <a:buNone/>
            </a:pPr>
            <a:r>
              <a:rPr lang="en-US" altLang="zh-CN" sz="4400" b="1" dirty="0">
                <a:solidFill>
                  <a:srgbClr val="A50021"/>
                </a:solidFill>
              </a:rPr>
              <a:t>      }</a:t>
            </a:r>
          </a:p>
          <a:p>
            <a:pPr marL="254000" indent="0">
              <a:spcBef>
                <a:spcPts val="600"/>
              </a:spcBef>
              <a:buNone/>
            </a:pPr>
            <a:r>
              <a:rPr lang="en-US" altLang="zh-CN" sz="4400" b="1" dirty="0"/>
              <a:t>   for(</a:t>
            </a:r>
            <a:r>
              <a:rPr lang="en-US" altLang="zh-CN" sz="4400" b="1" dirty="0" err="1"/>
              <a:t>i</a:t>
            </a:r>
            <a:r>
              <a:rPr lang="en-US" altLang="zh-CN" sz="4400" b="1" dirty="0"/>
              <a:t>=0;i&lt;</a:t>
            </a:r>
            <a:r>
              <a:rPr lang="en-US" altLang="zh-CN" sz="4400" b="1" dirty="0" err="1"/>
              <a:t>N;i</a:t>
            </a:r>
            <a:r>
              <a:rPr lang="en-US" altLang="zh-CN" sz="4400" b="1" dirty="0"/>
              <a:t>++) </a:t>
            </a:r>
            <a:r>
              <a:rPr lang="en-US" altLang="zh-CN" sz="4400" b="1" dirty="0" err="1"/>
              <a:t>printf</a:t>
            </a:r>
            <a:r>
              <a:rPr lang="en-US" altLang="zh-CN" sz="4400" b="1" dirty="0"/>
              <a:t>("%6d",a[</a:t>
            </a:r>
            <a:r>
              <a:rPr lang="en-US" altLang="zh-CN" sz="4400" b="1" dirty="0" err="1"/>
              <a:t>i</a:t>
            </a:r>
            <a:r>
              <a:rPr lang="en-US" altLang="zh-CN" sz="4400" b="1" dirty="0"/>
              <a:t>]);</a:t>
            </a:r>
          </a:p>
          <a:p>
            <a:pPr marL="254000" indent="0">
              <a:spcBef>
                <a:spcPts val="600"/>
              </a:spcBef>
              <a:buNone/>
            </a:pPr>
            <a:r>
              <a:rPr lang="en-US" altLang="zh-CN" sz="4400" b="1" dirty="0"/>
              <a:t>}</a:t>
            </a:r>
          </a:p>
        </p:txBody>
      </p:sp>
    </p:spTree>
    <p:extLst>
      <p:ext uri="{BB962C8B-B14F-4D97-AF65-F5344CB8AC3E}">
        <p14:creationId xmlns:p14="http://schemas.microsoft.com/office/powerpoint/2010/main" val="338164147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4F23A-5EFE-4160-85E2-86B2806AA966}"/>
              </a:ext>
            </a:extLst>
          </p:cNvPr>
          <p:cNvSpPr>
            <a:spLocks noGrp="1"/>
          </p:cNvSpPr>
          <p:nvPr>
            <p:ph type="title"/>
          </p:nvPr>
        </p:nvSpPr>
        <p:spPr/>
        <p:txBody>
          <a:bodyPr/>
          <a:lstStyle/>
          <a:p>
            <a:r>
              <a:rPr lang="en-US" altLang="zh-CN" b="1" dirty="0"/>
              <a:t>Selection sort</a:t>
            </a:r>
            <a:endParaRPr lang="zh-CN" altLang="en-US" b="1" dirty="0"/>
          </a:p>
        </p:txBody>
      </p:sp>
      <p:sp>
        <p:nvSpPr>
          <p:cNvPr id="4" name="Text Box 3">
            <a:extLst>
              <a:ext uri="{FF2B5EF4-FFF2-40B4-BE49-F238E27FC236}">
                <a16:creationId xmlns:a16="http://schemas.microsoft.com/office/drawing/2014/main" id="{1B6D9DEE-34C8-430C-BD2D-6680FFCE8436}"/>
              </a:ext>
            </a:extLst>
          </p:cNvPr>
          <p:cNvSpPr txBox="1">
            <a:spLocks noGrp="1" noChangeArrowheads="1"/>
          </p:cNvSpPr>
          <p:nvPr>
            <p:ph type="body" idx="1"/>
          </p:nvPr>
        </p:nvSpPr>
        <p:spPr bwMode="auto">
          <a:xfrm>
            <a:off x="2180431" y="1545919"/>
            <a:ext cx="12992100" cy="7614264"/>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254000" indent="0">
              <a:lnSpc>
                <a:spcPts val="3000"/>
              </a:lnSpc>
              <a:spcBef>
                <a:spcPts val="600"/>
              </a:spcBef>
              <a:buNone/>
            </a:pPr>
            <a:r>
              <a:rPr lang="zh-CN" altLang="en-US" sz="3200" b="1" dirty="0"/>
              <a:t>#</a:t>
            </a:r>
            <a:r>
              <a:rPr lang="en-US" altLang="zh-CN" sz="3200" b="1" dirty="0"/>
              <a:t>include "</a:t>
            </a:r>
            <a:r>
              <a:rPr lang="en-US" altLang="zh-CN" sz="3200" b="1" dirty="0" err="1"/>
              <a:t>stdio.h</a:t>
            </a:r>
            <a:r>
              <a:rPr lang="en-US" altLang="zh-CN" sz="3200" b="1" dirty="0"/>
              <a:t>"</a:t>
            </a:r>
          </a:p>
          <a:p>
            <a:pPr marL="254000" indent="0">
              <a:lnSpc>
                <a:spcPts val="3000"/>
              </a:lnSpc>
              <a:spcBef>
                <a:spcPts val="600"/>
              </a:spcBef>
              <a:buNone/>
            </a:pPr>
            <a:r>
              <a:rPr lang="en-US" altLang="zh-CN" sz="3200" b="1" dirty="0"/>
              <a:t>#define N  10</a:t>
            </a:r>
          </a:p>
          <a:p>
            <a:pPr marL="254000" indent="0">
              <a:lnSpc>
                <a:spcPts val="3000"/>
              </a:lnSpc>
              <a:spcBef>
                <a:spcPts val="600"/>
              </a:spcBef>
              <a:buNone/>
            </a:pPr>
            <a:r>
              <a:rPr lang="en-US" altLang="zh-CN" sz="3200" b="1" dirty="0"/>
              <a:t>void </a:t>
            </a:r>
            <a:r>
              <a:rPr lang="en-US" altLang="zh-CN" sz="3200" b="1" dirty="0" err="1">
                <a:solidFill>
                  <a:schemeClr val="accent2"/>
                </a:solidFill>
              </a:rPr>
              <a:t>SelSort</a:t>
            </a:r>
            <a:r>
              <a:rPr lang="en-US" altLang="zh-CN" sz="3200" b="1" dirty="0"/>
              <a:t>(</a:t>
            </a:r>
            <a:r>
              <a:rPr lang="en-US" altLang="zh-CN" sz="3200" b="1" dirty="0">
                <a:solidFill>
                  <a:srgbClr val="FF0000"/>
                </a:solidFill>
              </a:rPr>
              <a:t>int a[N]</a:t>
            </a:r>
            <a:r>
              <a:rPr lang="en-US" altLang="zh-CN" sz="3200" b="1" dirty="0"/>
              <a:t>)        </a:t>
            </a:r>
            <a:r>
              <a:rPr lang="en-US" altLang="zh-CN" sz="3200" b="1" dirty="0">
                <a:solidFill>
                  <a:srgbClr val="006600"/>
                </a:solidFill>
              </a:rPr>
              <a:t>/*</a:t>
            </a:r>
            <a:r>
              <a:rPr lang="en-US" altLang="zh-CN" sz="3200" dirty="0"/>
              <a:t>Selection sort function</a:t>
            </a:r>
            <a:r>
              <a:rPr lang="zh-CN" altLang="en-US" sz="3200" b="1" dirty="0">
                <a:solidFill>
                  <a:srgbClr val="006600"/>
                </a:solidFill>
              </a:rPr>
              <a:t>*/</a:t>
            </a:r>
          </a:p>
          <a:p>
            <a:pPr marL="254000" indent="0">
              <a:lnSpc>
                <a:spcPts val="3000"/>
              </a:lnSpc>
              <a:spcBef>
                <a:spcPts val="600"/>
              </a:spcBef>
              <a:buNone/>
            </a:pPr>
            <a:r>
              <a:rPr lang="zh-CN" altLang="en-US" sz="3200" b="1" dirty="0"/>
              <a:t>{ </a:t>
            </a:r>
            <a:r>
              <a:rPr lang="en-US" altLang="zh-CN" sz="3200" b="1" dirty="0" err="1"/>
              <a:t>int</a:t>
            </a:r>
            <a:r>
              <a:rPr lang="en-US" altLang="zh-CN" sz="3200" b="1" dirty="0"/>
              <a:t> </a:t>
            </a:r>
            <a:r>
              <a:rPr lang="en-US" altLang="zh-CN" sz="3200" b="1" dirty="0" err="1"/>
              <a:t>i,j,minj,t</a:t>
            </a:r>
            <a:r>
              <a:rPr lang="en-US" altLang="zh-CN" sz="3200" b="1" dirty="0"/>
              <a:t>; </a:t>
            </a:r>
          </a:p>
          <a:p>
            <a:pPr marL="254000" indent="0">
              <a:lnSpc>
                <a:spcPts val="3000"/>
              </a:lnSpc>
              <a:spcBef>
                <a:spcPts val="600"/>
              </a:spcBef>
              <a:buNone/>
            </a:pPr>
            <a:r>
              <a:rPr lang="en-US" altLang="zh-CN" sz="3200" b="1" dirty="0"/>
              <a:t>   </a:t>
            </a:r>
            <a:r>
              <a:rPr lang="en-US" altLang="zh-CN" sz="3200" b="1" dirty="0">
                <a:solidFill>
                  <a:srgbClr val="A50021"/>
                </a:solidFill>
              </a:rPr>
              <a:t>for(</a:t>
            </a:r>
            <a:r>
              <a:rPr lang="en-US" altLang="zh-CN" sz="3200" b="1" dirty="0" err="1">
                <a:solidFill>
                  <a:srgbClr val="A50021"/>
                </a:solidFill>
              </a:rPr>
              <a:t>i</a:t>
            </a:r>
            <a:r>
              <a:rPr lang="en-US" altLang="zh-CN" sz="3200" b="1" dirty="0">
                <a:solidFill>
                  <a:srgbClr val="A50021"/>
                </a:solidFill>
              </a:rPr>
              <a:t>=0;i&lt;N-1;i++) </a:t>
            </a:r>
          </a:p>
          <a:p>
            <a:pPr marL="254000" indent="0">
              <a:lnSpc>
                <a:spcPts val="3000"/>
              </a:lnSpc>
              <a:spcBef>
                <a:spcPts val="600"/>
              </a:spcBef>
              <a:buNone/>
            </a:pPr>
            <a:r>
              <a:rPr lang="en-US" altLang="zh-CN" sz="3200" b="1" dirty="0">
                <a:solidFill>
                  <a:srgbClr val="A50021"/>
                </a:solidFill>
              </a:rPr>
              <a:t>      {</a:t>
            </a:r>
            <a:r>
              <a:rPr lang="en-US" altLang="zh-CN" sz="3200" b="1" dirty="0" err="1">
                <a:solidFill>
                  <a:srgbClr val="A50021"/>
                </a:solidFill>
              </a:rPr>
              <a:t>minj</a:t>
            </a:r>
            <a:r>
              <a:rPr lang="en-US" altLang="zh-CN" sz="3200" b="1" dirty="0">
                <a:solidFill>
                  <a:srgbClr val="A50021"/>
                </a:solidFill>
              </a:rPr>
              <a:t>=</a:t>
            </a:r>
            <a:r>
              <a:rPr lang="en-US" altLang="zh-CN" sz="3200" b="1" dirty="0" err="1">
                <a:solidFill>
                  <a:srgbClr val="A50021"/>
                </a:solidFill>
              </a:rPr>
              <a:t>i</a:t>
            </a:r>
            <a:r>
              <a:rPr lang="en-US" altLang="zh-CN" sz="3200" b="1" dirty="0">
                <a:solidFill>
                  <a:srgbClr val="A50021"/>
                </a:solidFill>
              </a:rPr>
              <a:t>;</a:t>
            </a:r>
          </a:p>
          <a:p>
            <a:pPr marL="254000" indent="0">
              <a:lnSpc>
                <a:spcPts val="3000"/>
              </a:lnSpc>
              <a:spcBef>
                <a:spcPts val="600"/>
              </a:spcBef>
              <a:buNone/>
            </a:pPr>
            <a:r>
              <a:rPr lang="en-US" altLang="zh-CN" sz="3200" b="1" dirty="0">
                <a:solidFill>
                  <a:srgbClr val="A50021"/>
                </a:solidFill>
              </a:rPr>
              <a:t>        for(j=i+1;j&lt;</a:t>
            </a:r>
            <a:r>
              <a:rPr lang="en-US" altLang="zh-CN" sz="3200" b="1" dirty="0" err="1">
                <a:solidFill>
                  <a:srgbClr val="A50021"/>
                </a:solidFill>
              </a:rPr>
              <a:t>N;j</a:t>
            </a:r>
            <a:r>
              <a:rPr lang="en-US" altLang="zh-CN" sz="3200" b="1" dirty="0">
                <a:solidFill>
                  <a:srgbClr val="A50021"/>
                </a:solidFill>
              </a:rPr>
              <a:t>++) if(a[j]&lt;a[</a:t>
            </a:r>
            <a:r>
              <a:rPr lang="en-US" altLang="zh-CN" sz="3200" b="1" dirty="0" err="1">
                <a:solidFill>
                  <a:srgbClr val="A50021"/>
                </a:solidFill>
              </a:rPr>
              <a:t>minj</a:t>
            </a:r>
            <a:r>
              <a:rPr lang="en-US" altLang="zh-CN" sz="3200" b="1" dirty="0">
                <a:solidFill>
                  <a:srgbClr val="A50021"/>
                </a:solidFill>
              </a:rPr>
              <a:t>]) </a:t>
            </a:r>
            <a:r>
              <a:rPr lang="en-US" altLang="zh-CN" sz="3200" b="1" dirty="0" err="1">
                <a:solidFill>
                  <a:srgbClr val="A50021"/>
                </a:solidFill>
              </a:rPr>
              <a:t>minj</a:t>
            </a:r>
            <a:r>
              <a:rPr lang="en-US" altLang="zh-CN" sz="3200" b="1" dirty="0">
                <a:solidFill>
                  <a:srgbClr val="A50021"/>
                </a:solidFill>
              </a:rPr>
              <a:t>=j;</a:t>
            </a:r>
          </a:p>
          <a:p>
            <a:pPr marL="254000" indent="0">
              <a:lnSpc>
                <a:spcPts val="3000"/>
              </a:lnSpc>
              <a:spcBef>
                <a:spcPts val="600"/>
              </a:spcBef>
              <a:buNone/>
            </a:pPr>
            <a:r>
              <a:rPr lang="en-US" altLang="zh-CN" sz="3200" b="1" dirty="0">
                <a:solidFill>
                  <a:srgbClr val="A50021"/>
                </a:solidFill>
              </a:rPr>
              <a:t>        if(</a:t>
            </a:r>
            <a:r>
              <a:rPr lang="en-US" altLang="zh-CN" sz="3200" b="1" dirty="0" err="1">
                <a:solidFill>
                  <a:srgbClr val="A50021"/>
                </a:solidFill>
              </a:rPr>
              <a:t>minj</a:t>
            </a:r>
            <a:r>
              <a:rPr lang="en-US" altLang="zh-CN" sz="3200" b="1" dirty="0">
                <a:solidFill>
                  <a:srgbClr val="A50021"/>
                </a:solidFill>
              </a:rPr>
              <a:t>!=</a:t>
            </a:r>
            <a:r>
              <a:rPr lang="en-US" altLang="zh-CN" sz="3200" b="1" dirty="0" err="1">
                <a:solidFill>
                  <a:srgbClr val="A50021"/>
                </a:solidFill>
              </a:rPr>
              <a:t>i</a:t>
            </a:r>
            <a:r>
              <a:rPr lang="en-US" altLang="zh-CN" sz="3200" b="1" dirty="0">
                <a:solidFill>
                  <a:srgbClr val="A50021"/>
                </a:solidFill>
              </a:rPr>
              <a:t>) {t=a[</a:t>
            </a:r>
            <a:r>
              <a:rPr lang="en-US" altLang="zh-CN" sz="3200" b="1" dirty="0" err="1">
                <a:solidFill>
                  <a:srgbClr val="A50021"/>
                </a:solidFill>
              </a:rPr>
              <a:t>i</a:t>
            </a:r>
            <a:r>
              <a:rPr lang="en-US" altLang="zh-CN" sz="3200" b="1" dirty="0">
                <a:solidFill>
                  <a:srgbClr val="A50021"/>
                </a:solidFill>
              </a:rPr>
              <a:t>];a[</a:t>
            </a:r>
            <a:r>
              <a:rPr lang="en-US" altLang="zh-CN" sz="3200" b="1" dirty="0" err="1">
                <a:solidFill>
                  <a:srgbClr val="A50021"/>
                </a:solidFill>
              </a:rPr>
              <a:t>i</a:t>
            </a:r>
            <a:r>
              <a:rPr lang="en-US" altLang="zh-CN" sz="3200" b="1" dirty="0">
                <a:solidFill>
                  <a:srgbClr val="A50021"/>
                </a:solidFill>
              </a:rPr>
              <a:t>]=a[</a:t>
            </a:r>
            <a:r>
              <a:rPr lang="en-US" altLang="zh-CN" sz="3200" b="1" dirty="0" err="1">
                <a:solidFill>
                  <a:srgbClr val="A50021"/>
                </a:solidFill>
              </a:rPr>
              <a:t>minj</a:t>
            </a:r>
            <a:r>
              <a:rPr lang="en-US" altLang="zh-CN" sz="3200" b="1" dirty="0">
                <a:solidFill>
                  <a:srgbClr val="A50021"/>
                </a:solidFill>
              </a:rPr>
              <a:t>];a[</a:t>
            </a:r>
            <a:r>
              <a:rPr lang="en-US" altLang="zh-CN" sz="3200" b="1" dirty="0" err="1">
                <a:solidFill>
                  <a:srgbClr val="A50021"/>
                </a:solidFill>
              </a:rPr>
              <a:t>minj</a:t>
            </a:r>
            <a:r>
              <a:rPr lang="en-US" altLang="zh-CN" sz="3200" b="1" dirty="0">
                <a:solidFill>
                  <a:srgbClr val="A50021"/>
                </a:solidFill>
              </a:rPr>
              <a:t>]=t; }</a:t>
            </a:r>
          </a:p>
          <a:p>
            <a:pPr marL="254000" indent="0">
              <a:lnSpc>
                <a:spcPts val="3000"/>
              </a:lnSpc>
              <a:spcBef>
                <a:spcPts val="600"/>
              </a:spcBef>
              <a:buNone/>
            </a:pPr>
            <a:r>
              <a:rPr lang="en-US" altLang="zh-CN" sz="3200" b="1" dirty="0">
                <a:solidFill>
                  <a:srgbClr val="A50021"/>
                </a:solidFill>
              </a:rPr>
              <a:t>      }</a:t>
            </a:r>
          </a:p>
          <a:p>
            <a:pPr marL="254000" indent="0">
              <a:lnSpc>
                <a:spcPts val="3000"/>
              </a:lnSpc>
              <a:spcBef>
                <a:spcPts val="600"/>
              </a:spcBef>
              <a:buNone/>
            </a:pPr>
            <a:r>
              <a:rPr lang="en-US" altLang="zh-CN" sz="3200" b="1" dirty="0"/>
              <a:t>}</a:t>
            </a:r>
          </a:p>
          <a:p>
            <a:pPr marL="254000" indent="0">
              <a:lnSpc>
                <a:spcPts val="3000"/>
              </a:lnSpc>
              <a:spcBef>
                <a:spcPts val="600"/>
              </a:spcBef>
              <a:buNone/>
            </a:pPr>
            <a:r>
              <a:rPr lang="en-US" altLang="zh-CN" sz="3200" b="1" dirty="0"/>
              <a:t>void main()</a:t>
            </a:r>
          </a:p>
          <a:p>
            <a:pPr marL="254000" indent="0">
              <a:lnSpc>
                <a:spcPts val="3000"/>
              </a:lnSpc>
              <a:spcBef>
                <a:spcPts val="600"/>
              </a:spcBef>
              <a:buNone/>
            </a:pPr>
            <a:r>
              <a:rPr lang="en-US" altLang="zh-CN" sz="3200" b="1" dirty="0"/>
              <a:t>{ </a:t>
            </a:r>
            <a:r>
              <a:rPr lang="en-US" altLang="zh-CN" sz="3200" b="1" dirty="0" err="1"/>
              <a:t>int</a:t>
            </a:r>
            <a:r>
              <a:rPr lang="en-US" altLang="zh-CN" sz="3200" b="1" dirty="0"/>
              <a:t> a[N],</a:t>
            </a:r>
            <a:r>
              <a:rPr lang="en-US" altLang="zh-CN" sz="3200" b="1" dirty="0" err="1"/>
              <a:t>i</a:t>
            </a:r>
            <a:r>
              <a:rPr lang="en-US" altLang="zh-CN" sz="3200" b="1" dirty="0"/>
              <a:t>;</a:t>
            </a:r>
          </a:p>
          <a:p>
            <a:pPr marL="254000" indent="0">
              <a:lnSpc>
                <a:spcPts val="3000"/>
              </a:lnSpc>
              <a:spcBef>
                <a:spcPts val="600"/>
              </a:spcBef>
              <a:buNone/>
            </a:pPr>
            <a:r>
              <a:rPr lang="en-US" altLang="zh-CN" sz="3200" b="1" dirty="0"/>
              <a:t>   for(</a:t>
            </a:r>
            <a:r>
              <a:rPr lang="en-US" altLang="zh-CN" sz="3200" b="1" dirty="0" err="1"/>
              <a:t>i</a:t>
            </a:r>
            <a:r>
              <a:rPr lang="en-US" altLang="zh-CN" sz="3200" b="1" dirty="0"/>
              <a:t>=0;i&lt;</a:t>
            </a:r>
            <a:r>
              <a:rPr lang="en-US" altLang="zh-CN" sz="3200" b="1" dirty="0" err="1"/>
              <a:t>N;i</a:t>
            </a:r>
            <a:r>
              <a:rPr lang="en-US" altLang="zh-CN" sz="3200" b="1" dirty="0"/>
              <a:t>++) </a:t>
            </a:r>
            <a:r>
              <a:rPr lang="en-US" altLang="zh-CN" sz="3200" b="1" dirty="0" err="1"/>
              <a:t>scanf</a:t>
            </a:r>
            <a:r>
              <a:rPr lang="en-US" altLang="zh-CN" sz="3200" b="1" dirty="0"/>
              <a:t>("%d",</a:t>
            </a:r>
            <a:r>
              <a:rPr lang="en-US" altLang="zh-CN" sz="3200" b="1" dirty="0" err="1"/>
              <a:t>a+i</a:t>
            </a:r>
            <a:r>
              <a:rPr lang="en-US" altLang="zh-CN" sz="3200" b="1" dirty="0"/>
              <a:t>);</a:t>
            </a:r>
          </a:p>
          <a:p>
            <a:pPr marL="254000" indent="0">
              <a:lnSpc>
                <a:spcPts val="3000"/>
              </a:lnSpc>
              <a:spcBef>
                <a:spcPts val="600"/>
              </a:spcBef>
              <a:buNone/>
            </a:pPr>
            <a:r>
              <a:rPr lang="en-US" altLang="zh-CN" sz="3200" b="1" dirty="0"/>
              <a:t>   </a:t>
            </a:r>
            <a:r>
              <a:rPr lang="en-US" altLang="zh-CN" sz="3200" b="1" dirty="0" err="1">
                <a:solidFill>
                  <a:schemeClr val="accent2"/>
                </a:solidFill>
              </a:rPr>
              <a:t>SelSort</a:t>
            </a:r>
            <a:r>
              <a:rPr lang="en-US" altLang="zh-CN" sz="3200" b="1" dirty="0"/>
              <a:t>(</a:t>
            </a:r>
            <a:r>
              <a:rPr lang="en-US" altLang="zh-CN" sz="3200" b="1" dirty="0">
                <a:solidFill>
                  <a:srgbClr val="FF0000"/>
                </a:solidFill>
              </a:rPr>
              <a:t>a</a:t>
            </a:r>
            <a:r>
              <a:rPr lang="en-US" altLang="zh-CN" sz="3200" b="1" dirty="0"/>
              <a:t>);</a:t>
            </a:r>
          </a:p>
          <a:p>
            <a:pPr marL="254000" indent="0">
              <a:lnSpc>
                <a:spcPts val="3900"/>
              </a:lnSpc>
              <a:spcBef>
                <a:spcPts val="600"/>
              </a:spcBef>
              <a:buNone/>
            </a:pPr>
            <a:r>
              <a:rPr lang="en-US" altLang="zh-CN" sz="3200" b="1" dirty="0"/>
              <a:t>   for(</a:t>
            </a:r>
            <a:r>
              <a:rPr lang="en-US" altLang="zh-CN" sz="3200" b="1" dirty="0" err="1"/>
              <a:t>i</a:t>
            </a:r>
            <a:r>
              <a:rPr lang="en-US" altLang="zh-CN" sz="3200" b="1" dirty="0"/>
              <a:t>=0;i&lt;</a:t>
            </a:r>
            <a:r>
              <a:rPr lang="en-US" altLang="zh-CN" sz="3200" b="1" dirty="0" err="1"/>
              <a:t>N;i</a:t>
            </a:r>
            <a:r>
              <a:rPr lang="en-US" altLang="zh-CN" sz="3200" b="1" dirty="0"/>
              <a:t>++) </a:t>
            </a:r>
            <a:r>
              <a:rPr lang="en-US" altLang="zh-CN" sz="3200" b="1" dirty="0" err="1"/>
              <a:t>printf</a:t>
            </a:r>
            <a:r>
              <a:rPr lang="en-US" altLang="zh-CN" sz="3200" b="1" dirty="0"/>
              <a:t>("%6d",a[</a:t>
            </a:r>
            <a:r>
              <a:rPr lang="en-US" altLang="zh-CN" sz="3200" b="1" dirty="0" err="1"/>
              <a:t>i</a:t>
            </a:r>
            <a:r>
              <a:rPr lang="en-US" altLang="zh-CN" sz="3200" b="1" dirty="0"/>
              <a:t>]);</a:t>
            </a:r>
          </a:p>
          <a:p>
            <a:pPr marL="254000" indent="0">
              <a:lnSpc>
                <a:spcPts val="3900"/>
              </a:lnSpc>
              <a:spcBef>
                <a:spcPts val="600"/>
              </a:spcBef>
              <a:buNone/>
            </a:pPr>
            <a:r>
              <a:rPr lang="en-US" altLang="zh-CN" sz="3200" b="1" dirty="0"/>
              <a:t>}</a:t>
            </a:r>
          </a:p>
        </p:txBody>
      </p:sp>
    </p:spTree>
    <p:extLst>
      <p:ext uri="{BB962C8B-B14F-4D97-AF65-F5344CB8AC3E}">
        <p14:creationId xmlns:p14="http://schemas.microsoft.com/office/powerpoint/2010/main" val="241105147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3A67A0-2D67-451B-A926-C61A8F25F88A}"/>
              </a:ext>
            </a:extLst>
          </p:cNvPr>
          <p:cNvSpPr>
            <a:spLocks noGrp="1"/>
          </p:cNvSpPr>
          <p:nvPr>
            <p:ph type="title"/>
          </p:nvPr>
        </p:nvSpPr>
        <p:spPr/>
        <p:txBody>
          <a:bodyPr/>
          <a:lstStyle/>
          <a:p>
            <a:r>
              <a:rPr lang="en-US" altLang="zh-CN" b="1" dirty="0"/>
              <a:t>Insertion sort </a:t>
            </a:r>
            <a:endParaRPr lang="zh-CN" altLang="en-US" b="1" dirty="0"/>
          </a:p>
        </p:txBody>
      </p:sp>
      <p:sp>
        <p:nvSpPr>
          <p:cNvPr id="3" name="文本占位符 2">
            <a:extLst>
              <a:ext uri="{FF2B5EF4-FFF2-40B4-BE49-F238E27FC236}">
                <a16:creationId xmlns:a16="http://schemas.microsoft.com/office/drawing/2014/main" id="{28D16DCC-945B-4CC0-8DB4-0A609C94B6D9}"/>
              </a:ext>
            </a:extLst>
          </p:cNvPr>
          <p:cNvSpPr>
            <a:spLocks noGrp="1"/>
          </p:cNvSpPr>
          <p:nvPr>
            <p:ph type="body" idx="1"/>
          </p:nvPr>
        </p:nvSpPr>
        <p:spPr>
          <a:xfrm>
            <a:off x="444501" y="1562100"/>
            <a:ext cx="16073694" cy="7581900"/>
          </a:xfrm>
        </p:spPr>
        <p:txBody>
          <a:bodyPr>
            <a:normAutofit/>
          </a:bodyPr>
          <a:lstStyle/>
          <a:p>
            <a:pPr>
              <a:lnSpc>
                <a:spcPct val="100000"/>
              </a:lnSpc>
              <a:buSzPct val="120000"/>
              <a:buFont typeface="Wingdings" panose="05000000000000000000" pitchFamily="2" charset="2"/>
              <a:buChar char="p"/>
            </a:pPr>
            <a:r>
              <a:rPr lang="en-US" altLang="zh-CN" i="1" dirty="0">
                <a:latin typeface="Times New Roman" panose="02020603050405020304" pitchFamily="18" charset="0"/>
                <a:cs typeface="Times New Roman" panose="02020603050405020304" pitchFamily="18" charset="0"/>
              </a:rPr>
              <a:t>Insertion sort</a:t>
            </a:r>
            <a:r>
              <a:rPr lang="en-US" altLang="zh-CN" dirty="0">
                <a:latin typeface="Times New Roman" panose="02020603050405020304" pitchFamily="18" charset="0"/>
                <a:cs typeface="Times New Roman" panose="02020603050405020304" pitchFamily="18" charset="0"/>
              </a:rPr>
              <a:t> is a simple sorting algorithm that is relatively efficient for small lists and mostly sorted lists, and is often used as part of more sophisticated algorithms. </a:t>
            </a:r>
            <a:endParaRPr lang="en-US" altLang="zh-CN" dirty="0" smtClean="0">
              <a:latin typeface="Times New Roman" panose="02020603050405020304" pitchFamily="18" charset="0"/>
              <a:cs typeface="Times New Roman" panose="02020603050405020304" pitchFamily="18" charset="0"/>
            </a:endParaRPr>
          </a:p>
          <a:p>
            <a:pPr>
              <a:lnSpc>
                <a:spcPct val="100000"/>
              </a:lnSpc>
              <a:buSzPct val="120000"/>
              <a:buFont typeface="Wingdings" panose="05000000000000000000" pitchFamily="2" charset="2"/>
              <a:buChar char="p"/>
            </a:pPr>
            <a:r>
              <a:rPr lang="en-US" altLang="zh-CN" dirty="0" smtClean="0">
                <a:latin typeface="Times New Roman" panose="02020603050405020304" pitchFamily="18" charset="0"/>
                <a:cs typeface="Times New Roman" panose="02020603050405020304" pitchFamily="18" charset="0"/>
              </a:rPr>
              <a:t>It </a:t>
            </a:r>
            <a:r>
              <a:rPr lang="en-US" altLang="zh-CN" dirty="0">
                <a:latin typeface="Times New Roman" panose="02020603050405020304" pitchFamily="18" charset="0"/>
                <a:cs typeface="Times New Roman" panose="02020603050405020304" pitchFamily="18" charset="0"/>
              </a:rPr>
              <a:t>works by taking elements from the list one by one and inserting them in their correct position into a new sorted list. In arrays, the new list and the remaining elements can share the array's space, but insertion is expensive, requiring shifting all following elements over by one. </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29BAE99E-0048-4B5A-8E95-7714C9D2019A}"/>
              </a:ext>
            </a:extLst>
          </p:cNvPr>
          <p:cNvSpPr>
            <a:spLocks noGrp="1"/>
          </p:cNvSpPr>
          <p:nvPr>
            <p:ph type="sldNum" sz="quarter" idx="2"/>
          </p:nvPr>
        </p:nvSpPr>
        <p:spPr/>
        <p:txBody>
          <a:bodyPr/>
          <a:lstStyle/>
          <a:p>
            <a:fld id="{86CB4B4D-7CA3-9044-876B-883B54F8677D}" type="slidenum">
              <a:rPr lang="en-US" altLang="zh-CN" smtClean="0"/>
              <a:t>8</a:t>
            </a:fld>
            <a:endParaRPr lang="en-US" altLang="zh-CN"/>
          </a:p>
        </p:txBody>
      </p:sp>
    </p:spTree>
    <p:extLst>
      <p:ext uri="{BB962C8B-B14F-4D97-AF65-F5344CB8AC3E}">
        <p14:creationId xmlns:p14="http://schemas.microsoft.com/office/powerpoint/2010/main" val="57545132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F10A97-6A9D-4546-8EA1-1891327A10B2}"/>
              </a:ext>
            </a:extLst>
          </p:cNvPr>
          <p:cNvSpPr>
            <a:spLocks noGrp="1"/>
          </p:cNvSpPr>
          <p:nvPr>
            <p:ph type="title"/>
          </p:nvPr>
        </p:nvSpPr>
        <p:spPr/>
        <p:txBody>
          <a:bodyPr/>
          <a:lstStyle/>
          <a:p>
            <a:r>
              <a:rPr lang="en-US" altLang="zh-CN" b="1" dirty="0"/>
              <a:t>Insertion sort </a:t>
            </a:r>
            <a:endParaRPr lang="zh-CN" altLang="en-US" b="1" dirty="0"/>
          </a:p>
        </p:txBody>
      </p:sp>
      <p:sp>
        <p:nvSpPr>
          <p:cNvPr id="3" name="文本占位符 2">
            <a:extLst>
              <a:ext uri="{FF2B5EF4-FFF2-40B4-BE49-F238E27FC236}">
                <a16:creationId xmlns:a16="http://schemas.microsoft.com/office/drawing/2014/main" id="{383B4E34-24B8-4410-9DC8-22A05E9D75FE}"/>
              </a:ext>
            </a:extLst>
          </p:cNvPr>
          <p:cNvSpPr>
            <a:spLocks noGrp="1"/>
          </p:cNvSpPr>
          <p:nvPr>
            <p:ph type="body" idx="1"/>
          </p:nvPr>
        </p:nvSpPr>
        <p:spPr>
          <a:xfrm>
            <a:off x="294968" y="1562100"/>
            <a:ext cx="17045295" cy="7581900"/>
          </a:xfrm>
        </p:spPr>
        <p:txBody>
          <a:bodyPr>
            <a:normAutofit/>
          </a:bodyPr>
          <a:lstStyle/>
          <a:p>
            <a:pPr>
              <a:lnSpc>
                <a:spcPts val="5200"/>
              </a:lnSpc>
              <a:spcBef>
                <a:spcPts val="0"/>
              </a:spcBef>
              <a:buSzPct val="120000"/>
              <a:buFont typeface="Wingdings" panose="05000000000000000000" pitchFamily="2" charset="2"/>
              <a:buChar char="p"/>
              <a:defRPr/>
            </a:pPr>
            <a:r>
              <a:rPr lang="en-US" altLang="zh-CN" sz="4400" b="1" dirty="0">
                <a:solidFill>
                  <a:srgbClr val="CC0000"/>
                </a:solidFill>
                <a:latin typeface="Times New Roman" panose="02020603050405020304" pitchFamily="18" charset="0"/>
                <a:ea typeface="黑体" pitchFamily="49" charset="-122"/>
                <a:cs typeface="Times New Roman" panose="02020603050405020304" pitchFamily="18" charset="0"/>
              </a:rPr>
              <a:t> Example. </a:t>
            </a:r>
            <a:r>
              <a:rPr lang="en-US" altLang="zh-CN" sz="4400" dirty="0">
                <a:latin typeface="Times New Roman" panose="02020603050405020304" pitchFamily="18" charset="0"/>
                <a:ea typeface="黑体" pitchFamily="49" charset="-122"/>
                <a:cs typeface="Times New Roman" panose="02020603050405020304" pitchFamily="18" charset="0"/>
              </a:rPr>
              <a:t>Insert a number x to a sorted array a[N+1]</a:t>
            </a:r>
            <a:endParaRPr lang="zh-CN" altLang="en-US" sz="4400" dirty="0">
              <a:latin typeface="Times New Roman" panose="02020603050405020304" pitchFamily="18" charset="0"/>
              <a:ea typeface="黑体" pitchFamily="49" charset="-122"/>
              <a:cs typeface="Times New Roman" panose="02020603050405020304" pitchFamily="18" charset="0"/>
            </a:endParaRPr>
          </a:p>
          <a:p>
            <a:pPr marL="609600" lvl="1" indent="0">
              <a:lnSpc>
                <a:spcPts val="4900"/>
              </a:lnSpc>
              <a:spcBef>
                <a:spcPts val="600"/>
              </a:spcBef>
              <a:buNone/>
              <a:defRPr/>
            </a:pPr>
            <a:r>
              <a:rPr lang="en-US" altLang="zh-CN" sz="4000" b="1" dirty="0">
                <a:solidFill>
                  <a:srgbClr val="0000FF"/>
                </a:solidFill>
                <a:latin typeface="Times New Roman" panose="02020603050405020304" pitchFamily="18" charset="0"/>
                <a:ea typeface="黑体" pitchFamily="49" charset="-122"/>
                <a:cs typeface="Times New Roman" panose="02020603050405020304" pitchFamily="18" charset="0"/>
              </a:rPr>
              <a:t>void insert(int a[N+1],int x)</a:t>
            </a:r>
          </a:p>
          <a:p>
            <a:pPr marL="609600" lvl="1" indent="0">
              <a:lnSpc>
                <a:spcPts val="4900"/>
              </a:lnSpc>
              <a:spcBef>
                <a:spcPts val="600"/>
              </a:spcBef>
              <a:buNone/>
              <a:defRPr/>
            </a:pPr>
            <a:r>
              <a:rPr lang="en-US" altLang="zh-CN" sz="4000" b="1" dirty="0">
                <a:solidFill>
                  <a:srgbClr val="0000FF"/>
                </a:solidFill>
                <a:latin typeface="Times New Roman" panose="02020603050405020304" pitchFamily="18" charset="0"/>
                <a:ea typeface="黑体" pitchFamily="49" charset="-122"/>
                <a:cs typeface="Times New Roman" panose="02020603050405020304" pitchFamily="18" charset="0"/>
              </a:rPr>
              <a:t>{ int </a:t>
            </a:r>
            <a:r>
              <a:rPr lang="en-US" altLang="zh-CN" sz="4000" b="1" dirty="0" err="1">
                <a:solidFill>
                  <a:srgbClr val="0000FF"/>
                </a:solidFill>
                <a:latin typeface="Times New Roman" panose="02020603050405020304" pitchFamily="18" charset="0"/>
                <a:ea typeface="黑体" pitchFamily="49" charset="-122"/>
                <a:cs typeface="Times New Roman" panose="02020603050405020304" pitchFamily="18" charset="0"/>
              </a:rPr>
              <a:t>i</a:t>
            </a:r>
            <a:r>
              <a:rPr lang="en-US" altLang="zh-CN" sz="4000" b="1" dirty="0">
                <a:solidFill>
                  <a:srgbClr val="0000FF"/>
                </a:solidFill>
                <a:latin typeface="Times New Roman" panose="02020603050405020304" pitchFamily="18" charset="0"/>
                <a:ea typeface="黑体" pitchFamily="49" charset="-122"/>
                <a:cs typeface="Times New Roman" panose="02020603050405020304" pitchFamily="18" charset="0"/>
              </a:rPr>
              <a:t>=N-1; </a:t>
            </a:r>
          </a:p>
          <a:p>
            <a:pPr marL="609600" lvl="1" indent="0">
              <a:lnSpc>
                <a:spcPts val="4900"/>
              </a:lnSpc>
              <a:spcBef>
                <a:spcPts val="600"/>
              </a:spcBef>
              <a:buNone/>
              <a:defRPr/>
            </a:pPr>
            <a:r>
              <a:rPr lang="en-US" altLang="zh-CN" sz="4000" b="1" dirty="0">
                <a:solidFill>
                  <a:srgbClr val="0000FF"/>
                </a:solidFill>
                <a:latin typeface="Times New Roman" panose="02020603050405020304" pitchFamily="18" charset="0"/>
                <a:ea typeface="黑体" pitchFamily="49" charset="-122"/>
                <a:cs typeface="Times New Roman" panose="02020603050405020304" pitchFamily="18" charset="0"/>
              </a:rPr>
              <a:t>  while(</a:t>
            </a:r>
            <a:r>
              <a:rPr lang="en-US" altLang="zh-CN" sz="4000" b="1" dirty="0" err="1">
                <a:solidFill>
                  <a:srgbClr val="0000FF"/>
                </a:solidFill>
                <a:latin typeface="Times New Roman" panose="02020603050405020304" pitchFamily="18" charset="0"/>
                <a:ea typeface="黑体" pitchFamily="49" charset="-122"/>
                <a:cs typeface="Times New Roman" panose="02020603050405020304" pitchFamily="18" charset="0"/>
              </a:rPr>
              <a:t>i</a:t>
            </a:r>
            <a:r>
              <a:rPr lang="en-US" altLang="zh-CN" sz="4000" b="1" dirty="0">
                <a:solidFill>
                  <a:srgbClr val="0000FF"/>
                </a:solidFill>
                <a:latin typeface="Times New Roman" panose="02020603050405020304" pitchFamily="18" charset="0"/>
                <a:ea typeface="黑体" pitchFamily="49" charset="-122"/>
                <a:cs typeface="Times New Roman" panose="02020603050405020304" pitchFamily="18" charset="0"/>
              </a:rPr>
              <a:t>&gt;=0&amp;&amp;a[</a:t>
            </a:r>
            <a:r>
              <a:rPr lang="en-US" altLang="zh-CN" sz="4000" b="1" dirty="0" err="1">
                <a:solidFill>
                  <a:srgbClr val="0000FF"/>
                </a:solidFill>
                <a:latin typeface="Times New Roman" panose="02020603050405020304" pitchFamily="18" charset="0"/>
                <a:ea typeface="黑体" pitchFamily="49" charset="-122"/>
                <a:cs typeface="Times New Roman" panose="02020603050405020304" pitchFamily="18" charset="0"/>
              </a:rPr>
              <a:t>i</a:t>
            </a:r>
            <a:r>
              <a:rPr lang="en-US" altLang="zh-CN" sz="4000" b="1" dirty="0">
                <a:solidFill>
                  <a:srgbClr val="0000FF"/>
                </a:solidFill>
                <a:latin typeface="Times New Roman" panose="02020603050405020304" pitchFamily="18" charset="0"/>
                <a:ea typeface="黑体" pitchFamily="49" charset="-122"/>
                <a:cs typeface="Times New Roman" panose="02020603050405020304" pitchFamily="18" charset="0"/>
              </a:rPr>
              <a:t>]&gt;x) { a[i+1]=a[</a:t>
            </a:r>
            <a:r>
              <a:rPr lang="en-US" altLang="zh-CN" sz="4000" b="1" dirty="0" err="1">
                <a:solidFill>
                  <a:srgbClr val="0000FF"/>
                </a:solidFill>
                <a:latin typeface="Times New Roman" panose="02020603050405020304" pitchFamily="18" charset="0"/>
                <a:ea typeface="黑体" pitchFamily="49" charset="-122"/>
                <a:cs typeface="Times New Roman" panose="02020603050405020304" pitchFamily="18" charset="0"/>
              </a:rPr>
              <a:t>i</a:t>
            </a:r>
            <a:r>
              <a:rPr lang="en-US" altLang="zh-CN" sz="4000" b="1" dirty="0">
                <a:solidFill>
                  <a:srgbClr val="0000FF"/>
                </a:solidFill>
                <a:latin typeface="Times New Roman" panose="02020603050405020304" pitchFamily="18" charset="0"/>
                <a:ea typeface="黑体" pitchFamily="49" charset="-122"/>
                <a:cs typeface="Times New Roman" panose="02020603050405020304" pitchFamily="18" charset="0"/>
              </a:rPr>
              <a:t>];</a:t>
            </a:r>
            <a:r>
              <a:rPr lang="en-US" altLang="zh-CN" sz="4000" b="1" dirty="0" err="1">
                <a:solidFill>
                  <a:srgbClr val="0000FF"/>
                </a:solidFill>
                <a:latin typeface="Times New Roman" panose="02020603050405020304" pitchFamily="18" charset="0"/>
                <a:ea typeface="黑体" pitchFamily="49" charset="-122"/>
                <a:cs typeface="Times New Roman" panose="02020603050405020304" pitchFamily="18" charset="0"/>
              </a:rPr>
              <a:t>i</a:t>
            </a:r>
            <a:r>
              <a:rPr lang="en-US" altLang="zh-CN" sz="4000" b="1" dirty="0">
                <a:solidFill>
                  <a:srgbClr val="0000FF"/>
                </a:solidFill>
                <a:latin typeface="Times New Roman" panose="02020603050405020304" pitchFamily="18" charset="0"/>
                <a:ea typeface="黑体" pitchFamily="49" charset="-122"/>
                <a:cs typeface="Times New Roman" panose="02020603050405020304" pitchFamily="18" charset="0"/>
              </a:rPr>
              <a:t>--; }</a:t>
            </a:r>
          </a:p>
          <a:p>
            <a:pPr marL="609600" lvl="1" indent="0">
              <a:lnSpc>
                <a:spcPts val="4900"/>
              </a:lnSpc>
              <a:spcBef>
                <a:spcPts val="600"/>
              </a:spcBef>
              <a:buNone/>
              <a:defRPr/>
            </a:pPr>
            <a:r>
              <a:rPr lang="en-US" altLang="zh-CN" sz="4000" b="1" dirty="0">
                <a:solidFill>
                  <a:srgbClr val="0000FF"/>
                </a:solidFill>
                <a:latin typeface="Times New Roman" panose="02020603050405020304" pitchFamily="18" charset="0"/>
                <a:ea typeface="黑体" pitchFamily="49" charset="-122"/>
                <a:cs typeface="Times New Roman" panose="02020603050405020304" pitchFamily="18" charset="0"/>
              </a:rPr>
              <a:t>  a[i+1]=x;</a:t>
            </a:r>
          </a:p>
          <a:p>
            <a:pPr marL="609600" lvl="1" indent="0">
              <a:lnSpc>
                <a:spcPts val="4900"/>
              </a:lnSpc>
              <a:spcBef>
                <a:spcPts val="600"/>
              </a:spcBef>
              <a:buNone/>
              <a:defRPr/>
            </a:pPr>
            <a:r>
              <a:rPr lang="en-US" altLang="zh-CN" sz="4000" b="1" dirty="0">
                <a:solidFill>
                  <a:srgbClr val="0000FF"/>
                </a:solidFill>
                <a:latin typeface="Times New Roman" panose="02020603050405020304" pitchFamily="18" charset="0"/>
                <a:ea typeface="黑体" pitchFamily="49" charset="-122"/>
                <a:cs typeface="Times New Roman" panose="02020603050405020304" pitchFamily="18" charset="0"/>
              </a:rPr>
              <a:t>}</a:t>
            </a:r>
          </a:p>
          <a:p>
            <a:pPr marL="254000" indent="0">
              <a:lnSpc>
                <a:spcPts val="4900"/>
              </a:lnSpc>
              <a:spcBef>
                <a:spcPts val="600"/>
              </a:spcBef>
              <a:buNone/>
              <a:defRPr/>
            </a:pPr>
            <a:endParaRPr lang="en-US" altLang="zh-CN" sz="4400" b="1" dirty="0">
              <a:solidFill>
                <a:srgbClr val="0000FF"/>
              </a:solidFill>
              <a:latin typeface="Times New Roman" panose="02020603050405020304" pitchFamily="18" charset="0"/>
              <a:ea typeface="黑体" pitchFamily="49" charset="-122"/>
              <a:cs typeface="Times New Roman" panose="02020603050405020304" pitchFamily="18" charset="0"/>
            </a:endParaRPr>
          </a:p>
          <a:p>
            <a:pPr marL="900113" indent="-635000">
              <a:lnSpc>
                <a:spcPts val="5200"/>
              </a:lnSpc>
              <a:spcBef>
                <a:spcPts val="0"/>
              </a:spcBef>
              <a:buSzPct val="120000"/>
              <a:buFont typeface="Wingdings" panose="05000000000000000000" pitchFamily="2" charset="2"/>
              <a:buChar char="p"/>
              <a:defRPr/>
            </a:pPr>
            <a:r>
              <a:rPr lang="en-US" altLang="zh-CN" sz="4400" dirty="0">
                <a:solidFill>
                  <a:schemeClr val="tx1"/>
                </a:solidFill>
                <a:latin typeface="Times New Roman" panose="02020603050405020304" pitchFamily="18" charset="0"/>
                <a:ea typeface="黑体" pitchFamily="49" charset="-122"/>
                <a:cs typeface="Times New Roman" panose="02020603050405020304" pitchFamily="18" charset="0"/>
              </a:rPr>
              <a:t>beginning at the end of the sequence and shifting each element one place to the right until a suitable position is found for the new element.</a:t>
            </a:r>
            <a:endParaRPr lang="zh-CN" altLang="en-US" sz="4400" dirty="0">
              <a:solidFill>
                <a:schemeClr val="tx1"/>
              </a:solidFill>
              <a:latin typeface="Times New Roman" panose="02020603050405020304" pitchFamily="18" charset="0"/>
              <a:ea typeface="黑体" pitchFamily="49"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28283987-F683-4490-8587-7CB727DB0AD8}"/>
              </a:ext>
            </a:extLst>
          </p:cNvPr>
          <p:cNvSpPr>
            <a:spLocks noGrp="1"/>
          </p:cNvSpPr>
          <p:nvPr>
            <p:ph type="sldNum" sz="quarter" idx="2"/>
          </p:nvPr>
        </p:nvSpPr>
        <p:spPr/>
        <p:txBody>
          <a:bodyPr/>
          <a:lstStyle/>
          <a:p>
            <a:fld id="{86CB4B4D-7CA3-9044-876B-883B54F8677D}" type="slidenum">
              <a:rPr lang="en-US" altLang="zh-CN" smtClean="0"/>
              <a:t>9</a:t>
            </a:fld>
            <a:endParaRPr lang="en-US" altLang="zh-CN"/>
          </a:p>
        </p:txBody>
      </p:sp>
    </p:spTree>
    <p:extLst>
      <p:ext uri="{BB962C8B-B14F-4D97-AF65-F5344CB8AC3E}">
        <p14:creationId xmlns:p14="http://schemas.microsoft.com/office/powerpoint/2010/main" val="2518471165"/>
      </p:ext>
    </p:extLst>
  </p:cSld>
  <p:clrMapOvr>
    <a:masterClrMapping/>
  </p:clrMapOvr>
  <p:transition spd="med"/>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hit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Palatino"/>
        <a:ea typeface="Palatino"/>
        <a:cs typeface="Palatino"/>
      </a:majorFont>
      <a:minorFont>
        <a:latin typeface="Palatino"/>
        <a:ea typeface="Palatino"/>
        <a:cs typeface="Palatino"/>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spPr>
      <a:bodyPr rot="0" spcFirstLastPara="1" vertOverflow="overflow" horzOverflow="overflow" vert="horz" wrap="square" lIns="38100" tIns="38100" rIns="38100" bIns="38100" numCol="1" spcCol="38100" rtlCol="0" anchor="ctr">
        <a:spAutoFit/>
      </a:bodyPr>
      <a:lstStyle>
        <a:defPPr marL="0" marR="0" indent="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ts val="4800"/>
          </a:lnSpc>
          <a:spcBef>
            <a:spcPts val="0"/>
          </a:spcBef>
          <a:spcAft>
            <a:spcPts val="0"/>
          </a:spcAft>
          <a:buClrTx/>
          <a:buSzTx/>
          <a:buFontTx/>
          <a:buNone/>
          <a:tabLst>
            <a:tab pos="1066800" algn="l"/>
          </a:tabLst>
          <a:defRPr kumimoji="0" sz="40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4078</TotalTime>
  <Words>1157</Words>
  <Application>Microsoft Office PowerPoint</Application>
  <PresentationFormat>自定义</PresentationFormat>
  <Paragraphs>235</Paragraphs>
  <Slides>26</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26</vt:i4>
      </vt:variant>
    </vt:vector>
  </HeadingPairs>
  <TitlesOfParts>
    <vt:vector size="41" baseType="lpstr">
      <vt:lpstr>Gill Sans</vt:lpstr>
      <vt:lpstr>Lucida Grande</vt:lpstr>
      <vt:lpstr>等线</vt:lpstr>
      <vt:lpstr>等线 Light</vt:lpstr>
      <vt:lpstr>黑体</vt:lpstr>
      <vt:lpstr>宋体</vt:lpstr>
      <vt:lpstr>Academy Engraved LET</vt:lpstr>
      <vt:lpstr>Arial</vt:lpstr>
      <vt:lpstr>Calibri</vt:lpstr>
      <vt:lpstr>Calibri Light</vt:lpstr>
      <vt:lpstr>Symbol</vt:lpstr>
      <vt:lpstr>Times New Roman</vt:lpstr>
      <vt:lpstr>Wingdings</vt:lpstr>
      <vt:lpstr>楷体_GB2312</vt:lpstr>
      <vt:lpstr>White</vt:lpstr>
      <vt:lpstr>C  Programming</vt:lpstr>
      <vt:lpstr>sorting algorithm</vt:lpstr>
      <vt:lpstr>sorting algorithm</vt:lpstr>
      <vt:lpstr>Selection sort</vt:lpstr>
      <vt:lpstr>Selection sort</vt:lpstr>
      <vt:lpstr>Selection sort</vt:lpstr>
      <vt:lpstr>Selection sort</vt:lpstr>
      <vt:lpstr>Insertion sort </vt:lpstr>
      <vt:lpstr>Insertion sort </vt:lpstr>
      <vt:lpstr>Insertion sort</vt:lpstr>
      <vt:lpstr>Insertion sort</vt:lpstr>
      <vt:lpstr>Insertion sort</vt:lpstr>
      <vt:lpstr>Insertion sort</vt:lpstr>
      <vt:lpstr>Bubble sort</vt:lpstr>
      <vt:lpstr>Bubble sort</vt:lpstr>
      <vt:lpstr>Bubble sort</vt:lpstr>
      <vt:lpstr>Bubble sort</vt:lpstr>
      <vt:lpstr>Bubble sort</vt:lpstr>
      <vt:lpstr>Index sort</vt:lpstr>
      <vt:lpstr>Index sort</vt:lpstr>
      <vt:lpstr>Search</vt:lpstr>
      <vt:lpstr> binary search</vt:lpstr>
      <vt:lpstr> binary search</vt:lpstr>
      <vt:lpstr> binary search</vt:lpstr>
      <vt:lpstr>binary search</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Procedural Programming 01: Introduction</dc:title>
  <dc:creator>Liu Sunix</dc:creator>
  <cp:lastModifiedBy>Sunix Liu</cp:lastModifiedBy>
  <cp:revision>162</cp:revision>
  <cp:lastPrinted>2018-05-27T14:38:36Z</cp:lastPrinted>
  <dcterms:created xsi:type="dcterms:W3CDTF">2017-08-17T01:59:00Z</dcterms:created>
  <dcterms:modified xsi:type="dcterms:W3CDTF">2020-04-25T12:37:03Z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